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6"/>
  </p:notesMasterIdLst>
  <p:sldIdLst>
    <p:sldId id="260" r:id="rId5"/>
    <p:sldId id="261" r:id="rId6"/>
    <p:sldId id="274" r:id="rId7"/>
    <p:sldId id="271" r:id="rId8"/>
    <p:sldId id="264" r:id="rId9"/>
    <p:sldId id="279" r:id="rId10"/>
    <p:sldId id="292" r:id="rId11"/>
    <p:sldId id="265" r:id="rId12"/>
    <p:sldId id="286" r:id="rId13"/>
    <p:sldId id="293" r:id="rId14"/>
    <p:sldId id="275" r:id="rId15"/>
    <p:sldId id="287" r:id="rId16"/>
    <p:sldId id="294" r:id="rId17"/>
    <p:sldId id="288" r:id="rId18"/>
    <p:sldId id="267" r:id="rId19"/>
    <p:sldId id="283" r:id="rId20"/>
    <p:sldId id="272" r:id="rId21"/>
    <p:sldId id="290" r:id="rId22"/>
    <p:sldId id="291" r:id="rId23"/>
    <p:sldId id="262" r:id="rId24"/>
    <p:sldId id="278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Museo 100" panose="02000000000000000000" charset="0"/>
      <p:regular r:id="rId33"/>
    </p:embeddedFont>
    <p:embeddedFont>
      <p:font typeface="Museo 500" panose="02000000000000000000" charset="0"/>
      <p:regular r:id="rId34"/>
    </p:embeddedFont>
    <p:embeddedFont>
      <p:font typeface="Museo 700" panose="02000000000000000000" charset="0"/>
      <p:bold r:id="rId35"/>
    </p:embeddedFont>
    <p:embeddedFont>
      <p:font typeface="Museo 900" panose="02000000000000000000" charset="0"/>
      <p:bold r:id="rId36"/>
    </p:embeddedFont>
    <p:embeddedFont>
      <p:font typeface="Museo900-Regular" panose="02000000000000000000" charset="0"/>
      <p:bold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5">
          <p15:clr>
            <a:srgbClr val="A4A3A4"/>
          </p15:clr>
        </p15:guide>
        <p15:guide id="2" orient="horz" pos="3232">
          <p15:clr>
            <a:srgbClr val="A4A3A4"/>
          </p15:clr>
        </p15:guide>
        <p15:guide id="3" orient="horz" pos="1912">
          <p15:clr>
            <a:srgbClr val="A4A3A4"/>
          </p15:clr>
        </p15:guide>
        <p15:guide id="4" pos="5380">
          <p15:clr>
            <a:srgbClr val="A4A3A4"/>
          </p15:clr>
        </p15:guide>
        <p15:guide id="5" pos="29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C0B"/>
    <a:srgbClr val="FFDC0B"/>
    <a:srgbClr val="040203"/>
    <a:srgbClr val="B8F588"/>
    <a:srgbClr val="70D90B"/>
    <a:srgbClr val="4CE3FC"/>
    <a:srgbClr val="0490E6"/>
    <a:srgbClr val="92EDC5"/>
    <a:srgbClr val="0BD9AA"/>
    <a:srgbClr val="B9D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1104" y="84"/>
      </p:cViewPr>
      <p:guideLst>
        <p:guide orient="horz" pos="1245"/>
        <p:guide orient="horz" pos="3232"/>
        <p:guide orient="horz" pos="1912"/>
        <p:guide pos="5380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Heathcote" userId="62419938-1f1d-43ca-9327-cfd6c1894440" providerId="ADAL" clId="{C0AF8645-7211-4B0A-B185-F68E9F5C77D2}"/>
    <pc:docChg chg="custSel modSld">
      <pc:chgData name="Rob Heathcote" userId="62419938-1f1d-43ca-9327-cfd6c1894440" providerId="ADAL" clId="{C0AF8645-7211-4B0A-B185-F68E9F5C77D2}" dt="2019-01-31T08:24:11.162" v="27" actId="20577"/>
      <pc:docMkLst>
        <pc:docMk/>
      </pc:docMkLst>
      <pc:sldChg chg="modSp">
        <pc:chgData name="Rob Heathcote" userId="62419938-1f1d-43ca-9327-cfd6c1894440" providerId="ADAL" clId="{C0AF8645-7211-4B0A-B185-F68E9F5C77D2}" dt="2019-01-31T08:20:47.187" v="4" actId="948"/>
        <pc:sldMkLst>
          <pc:docMk/>
          <pc:sldMk cId="3097358543" sldId="260"/>
        </pc:sldMkLst>
        <pc:spChg chg="mod">
          <ac:chgData name="Rob Heathcote" userId="62419938-1f1d-43ca-9327-cfd6c1894440" providerId="ADAL" clId="{C0AF8645-7211-4B0A-B185-F68E9F5C77D2}" dt="2019-01-31T08:20:47.187" v="4" actId="948"/>
          <ac:spMkLst>
            <pc:docMk/>
            <pc:sldMk cId="3097358543" sldId="260"/>
            <ac:spMk id="6" creationId="{00000000-0000-0000-0000-000000000000}"/>
          </ac:spMkLst>
        </pc:spChg>
      </pc:sldChg>
      <pc:sldChg chg="modSp">
        <pc:chgData name="Rob Heathcote" userId="62419938-1f1d-43ca-9327-cfd6c1894440" providerId="ADAL" clId="{C0AF8645-7211-4B0A-B185-F68E9F5C77D2}" dt="2019-01-31T08:24:11.162" v="27" actId="20577"/>
        <pc:sldMkLst>
          <pc:docMk/>
          <pc:sldMk cId="520996776" sldId="262"/>
        </pc:sldMkLst>
        <pc:spChg chg="mod">
          <ac:chgData name="Rob Heathcote" userId="62419938-1f1d-43ca-9327-cfd6c1894440" providerId="ADAL" clId="{C0AF8645-7211-4B0A-B185-F68E9F5C77D2}" dt="2019-01-31T08:24:11.162" v="27" actId="20577"/>
          <ac:spMkLst>
            <pc:docMk/>
            <pc:sldMk cId="520996776" sldId="262"/>
            <ac:spMk id="4" creationId="{00000000-0000-0000-0000-000000000000}"/>
          </ac:spMkLst>
        </pc:spChg>
      </pc:sldChg>
      <pc:sldChg chg="modSp">
        <pc:chgData name="Rob Heathcote" userId="62419938-1f1d-43ca-9327-cfd6c1894440" providerId="ADAL" clId="{C0AF8645-7211-4B0A-B185-F68E9F5C77D2}" dt="2019-01-31T08:21:28.076" v="5" actId="20577"/>
        <pc:sldMkLst>
          <pc:docMk/>
          <pc:sldMk cId="2659263206" sldId="265"/>
        </pc:sldMkLst>
        <pc:spChg chg="mod">
          <ac:chgData name="Rob Heathcote" userId="62419938-1f1d-43ca-9327-cfd6c1894440" providerId="ADAL" clId="{C0AF8645-7211-4B0A-B185-F68E9F5C77D2}" dt="2019-01-31T08:21:28.076" v="5" actId="20577"/>
          <ac:spMkLst>
            <pc:docMk/>
            <pc:sldMk cId="2659263206" sldId="265"/>
            <ac:spMk id="5" creationId="{00000000-0000-0000-0000-000000000000}"/>
          </ac:spMkLst>
        </pc:spChg>
      </pc:sldChg>
      <pc:sldChg chg="addSp delSp modSp">
        <pc:chgData name="Rob Heathcote" userId="62419938-1f1d-43ca-9327-cfd6c1894440" providerId="ADAL" clId="{C0AF8645-7211-4B0A-B185-F68E9F5C77D2}" dt="2019-01-31T08:23:57.207" v="26" actId="20577"/>
        <pc:sldMkLst>
          <pc:docMk/>
          <pc:sldMk cId="3867365278" sldId="291"/>
        </pc:sldMkLst>
        <pc:spChg chg="mod">
          <ac:chgData name="Rob Heathcote" userId="62419938-1f1d-43ca-9327-cfd6c1894440" providerId="ADAL" clId="{C0AF8645-7211-4B0A-B185-F68E9F5C77D2}" dt="2019-01-31T08:23:57.207" v="26" actId="20577"/>
          <ac:spMkLst>
            <pc:docMk/>
            <pc:sldMk cId="3867365278" sldId="291"/>
            <ac:spMk id="3" creationId="{FEFABB24-35C5-43D5-844E-F1CBA4D26606}"/>
          </ac:spMkLst>
        </pc:spChg>
        <pc:picChg chg="add mod ord">
          <ac:chgData name="Rob Heathcote" userId="62419938-1f1d-43ca-9327-cfd6c1894440" providerId="ADAL" clId="{C0AF8645-7211-4B0A-B185-F68E9F5C77D2}" dt="2019-01-31T08:23:55.338" v="25" actId="14100"/>
          <ac:picMkLst>
            <pc:docMk/>
            <pc:sldMk cId="3867365278" sldId="291"/>
            <ac:picMk id="5" creationId="{BE1DE2C7-763D-4870-85DC-58FAD2D0C12C}"/>
          </ac:picMkLst>
        </pc:picChg>
        <pc:picChg chg="del">
          <ac:chgData name="Rob Heathcote" userId="62419938-1f1d-43ca-9327-cfd6c1894440" providerId="ADAL" clId="{C0AF8645-7211-4B0A-B185-F68E9F5C77D2}" dt="2019-01-31T08:23:08.768" v="10" actId="478"/>
          <ac:picMkLst>
            <pc:docMk/>
            <pc:sldMk cId="3867365278" sldId="291"/>
            <ac:picMk id="8" creationId="{4857170F-BFE8-436A-89CA-9D6A21D82F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6C703-0827-4D98-8015-40DEE3C186A7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8D5B-57F4-4A7F-8DDC-A432FF1B0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8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811A1-F2FC-4A20-B9FB-1DA88CACA1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83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3" cy="6858000"/>
            <a:chOff x="0" y="0"/>
            <a:chExt cx="9144003" cy="6858000"/>
          </a:xfrm>
        </p:grpSpPr>
        <p:pic>
          <p:nvPicPr>
            <p:cNvPr id="2" name="Picture 1" descr="Unit 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6779382" y="517236"/>
              <a:ext cx="2364621" cy="7389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82134" y="621048"/>
              <a:ext cx="1642741" cy="547581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4559300" y="1905000"/>
            <a:ext cx="0" cy="255176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803400" y="1841231"/>
            <a:ext cx="2527300" cy="2201863"/>
          </a:xfrm>
          <a:prstGeom prst="rect">
            <a:avLst/>
          </a:prstGeom>
        </p:spPr>
        <p:txBody>
          <a:bodyPr vert="horz" lIns="0"/>
          <a:lstStyle>
            <a:lvl1pPr marL="0" indent="0">
              <a:lnSpc>
                <a:spcPts val="4800"/>
              </a:lnSpc>
              <a:spcBef>
                <a:spcPts val="0"/>
              </a:spcBef>
              <a:buNone/>
              <a:defRPr sz="4500" b="1" kern="0" spc="-14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ts val="2500"/>
              </a:lnSpc>
              <a:spcBef>
                <a:spcPts val="0"/>
              </a:spcBef>
              <a:buNone/>
              <a:defRPr sz="2500" kern="0" spc="-14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lnSpc>
                <a:spcPts val="4800"/>
              </a:lnSpc>
              <a:spcBef>
                <a:spcPts val="0"/>
              </a:spcBef>
              <a:buNone/>
              <a:defRPr sz="45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buNone/>
              <a:defRPr sz="3000">
                <a:solidFill>
                  <a:srgbClr val="FFDC0B"/>
                </a:solidFill>
                <a:latin typeface="Arial"/>
                <a:cs typeface="Arial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4800600" y="1841231"/>
            <a:ext cx="2768600" cy="2201863"/>
          </a:xfrm>
          <a:prstGeom prst="rect">
            <a:avLst/>
          </a:prstGeom>
        </p:spPr>
        <p:txBody>
          <a:bodyPr vert="horz" lIns="0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 b="1" kern="0" spc="-6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ts val="2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000">
                <a:solidFill>
                  <a:srgbClr val="ECCC7B"/>
                </a:solidFill>
                <a:latin typeface="Arial"/>
                <a:cs typeface="Arial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63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D99C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584200" y="1702800"/>
            <a:ext cx="0" cy="40206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3600" y="1702799"/>
            <a:ext cx="7861300" cy="4918133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ts val="2000"/>
              </a:lnSpc>
              <a:buNone/>
              <a:defRPr sz="2000">
                <a:solidFill>
                  <a:srgbClr val="9D9FA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542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FFDC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84200" y="1702800"/>
            <a:ext cx="0" cy="17145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3600" y="1702799"/>
            <a:ext cx="7861300" cy="4918133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ts val="2000"/>
              </a:lnSpc>
              <a:buNone/>
              <a:defRPr sz="2000">
                <a:solidFill>
                  <a:srgbClr val="9D9FA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2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it 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pic>
        <p:nvPicPr>
          <p:cNvPr id="6" name="Picture 5" descr="Untitled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901700"/>
            <a:ext cx="2979807" cy="3251200"/>
          </a:xfrm>
          <a:prstGeom prst="rect">
            <a:avLst/>
          </a:prstGeom>
        </p:spPr>
      </p:pic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99C0B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FFDC0B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Manual input devices</a:t>
            </a:r>
            <a:b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3 Input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and output devices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72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it 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99C0B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FFDC0B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Manual input devices</a:t>
            </a:r>
            <a:b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3 Input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and output devices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77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it 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pic>
        <p:nvPicPr>
          <p:cNvPr id="8" name="Picture 7" descr="Untitled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901700"/>
            <a:ext cx="2979807" cy="3251200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99C0B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FFDC0B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Manual input devices</a:t>
            </a:r>
            <a:b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3 Input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and output devices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86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it 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99C0B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FFDC0B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Manual input devices</a:t>
            </a:r>
            <a:b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3 Input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and output devices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83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73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4" r:id="rId3"/>
    <p:sldLayoutId id="2147483652" r:id="rId4"/>
    <p:sldLayoutId id="2147483653" r:id="rId5"/>
    <p:sldLayoutId id="2147483655" r:id="rId6"/>
    <p:sldLayoutId id="214748365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03399" y="1841231"/>
            <a:ext cx="2750617" cy="2201863"/>
          </a:xfrm>
        </p:spPr>
        <p:txBody>
          <a:bodyPr/>
          <a:lstStyle/>
          <a:p>
            <a:r>
              <a:rPr lang="en-US" sz="4000">
                <a:latin typeface="Museo 700" panose="02000000000000000000" pitchFamily="50" charset="0"/>
              </a:rPr>
              <a:t>Cambridge</a:t>
            </a:r>
            <a:endParaRPr lang="en-US" sz="4000" b="0">
              <a:latin typeface="Museo900-Regular"/>
              <a:cs typeface="Museo900-Regular"/>
            </a:endParaRPr>
          </a:p>
          <a:p>
            <a:pPr lvl="2"/>
            <a:r>
              <a:rPr lang="en-US">
                <a:latin typeface="Museo 500" panose="02000000000000000000" pitchFamily="50" charset="0"/>
              </a:rPr>
              <a:t>IGCSE</a:t>
            </a:r>
          </a:p>
          <a:p>
            <a:pPr lvl="3"/>
            <a:r>
              <a:rPr lang="en-US" sz="2500">
                <a:solidFill>
                  <a:schemeClr val="bg1"/>
                </a:solidFill>
                <a:latin typeface="Museo 100" panose="02000000000000000000" pitchFamily="50" charset="0"/>
              </a:rPr>
              <a:t>Computer Science</a:t>
            </a:r>
          </a:p>
          <a:p>
            <a:pPr lvl="3">
              <a:lnSpc>
                <a:spcPts val="3000"/>
              </a:lnSpc>
            </a:pPr>
            <a:r>
              <a:rPr lang="en-US" sz="2500">
                <a:latin typeface="Museo 100" panose="02000000000000000000" pitchFamily="50" charset="0"/>
              </a:rPr>
              <a:t>Paper 1</a:t>
            </a:r>
          </a:p>
          <a:p>
            <a:pPr lvl="3">
              <a:lnSpc>
                <a:spcPts val="4000"/>
              </a:lnSpc>
            </a:pPr>
            <a:endParaRPr lang="en-US" sz="3200">
              <a:latin typeface="Museo 100" panose="02000000000000000000" pitchFamily="50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00600" y="1860085"/>
            <a:ext cx="2768600" cy="2201863"/>
          </a:xfrm>
        </p:spPr>
        <p:txBody>
          <a:bodyPr/>
          <a:lstStyle/>
          <a:p>
            <a:r>
              <a:rPr lang="en-US" dirty="0">
                <a:latin typeface="Museo 900" panose="02000000000000000000" pitchFamily="50" charset="0"/>
              </a:rPr>
              <a:t>Barcode readers, scanners and cameras</a:t>
            </a:r>
          </a:p>
          <a:p>
            <a:pPr>
              <a:lnSpc>
                <a:spcPts val="1800"/>
              </a:lnSpc>
            </a:pPr>
            <a:br>
              <a:rPr lang="en-US" dirty="0">
                <a:latin typeface="Museo 900" panose="02000000000000000000" pitchFamily="50" charset="0"/>
              </a:rPr>
            </a:br>
            <a:r>
              <a:rPr lang="en-US" sz="2000" b="0" dirty="0">
                <a:latin typeface="Museo 100" panose="02000000000000000000" pitchFamily="50" charset="0"/>
              </a:rPr>
              <a:t>Unit 3: Input and </a:t>
            </a:r>
            <a:br>
              <a:rPr lang="en-US" sz="2000" b="0" dirty="0">
                <a:latin typeface="Museo 100" panose="02000000000000000000" pitchFamily="50" charset="0"/>
              </a:rPr>
            </a:br>
            <a:r>
              <a:rPr lang="en-US" sz="2000" b="0" dirty="0">
                <a:latin typeface="Museo 100" panose="02000000000000000000" pitchFamily="50" charset="0"/>
              </a:rPr>
              <a:t>output devices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135884" y="4100382"/>
            <a:ext cx="972000" cy="9720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500" kern="0" spc="-140">
                <a:latin typeface="Arial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735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B5DD6-8E2A-491A-8B5E-FB4BB8D29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Pointing devices</a:t>
            </a:r>
            <a:endParaRPr lang="en-GB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CF994-6BB6-460F-B460-1F23F9FCC1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439599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Mice require an </a:t>
            </a:r>
            <a:r>
              <a:rPr lang="en-US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area of desk space 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allow movement</a:t>
            </a:r>
          </a:p>
          <a:p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dirty surface 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may cause problems with the operation of the mouse, especially one with a ball</a:t>
            </a:r>
          </a:p>
          <a:p>
            <a:r>
              <a:rPr lang="en-US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Trackerballs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can be used in places where there is not very much desk space</a:t>
            </a:r>
          </a:p>
          <a:p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user is less likely to suffer from </a:t>
            </a:r>
            <a:r>
              <a:rPr lang="en-US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RSI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using a </a:t>
            </a:r>
            <a:r>
              <a:rPr lang="en-US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trackerball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than a mouse</a:t>
            </a:r>
          </a:p>
          <a:p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Touchpads are now used with laptops, meaning extras (like a mouse) do not also need to be carried about</a:t>
            </a:r>
            <a:endParaRPr lang="en-GB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2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Microphones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sound reaches the microphone, the diaphragm vibrates backwards and forwards</a:t>
            </a:r>
          </a:p>
          <a:p>
            <a:pPr lvl="1"/>
            <a:r>
              <a:rPr lang="en-GB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causes the coil to vibrate which then changes the </a:t>
            </a:r>
            <a:br>
              <a:rPr lang="en-GB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magnetic field produced by the magnet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Changes in current are detected and a </a:t>
            </a:r>
            <a:r>
              <a:rPr lang="en-GB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is output</a:t>
            </a:r>
          </a:p>
          <a:p>
            <a:pPr lvl="1"/>
            <a:endParaRPr lang="en-GB" dirty="0">
              <a:solidFill>
                <a:srgbClr val="D99C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C:\Users\Rob\AppData\Roaming\PixelMetrics\CaptureWiz\Temp\3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4320" y="3897807"/>
            <a:ext cx="5777150" cy="242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2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Analogue to digital conversion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output from the microphone is analogue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analogue signal needs to be converted into a digital signal so the computer can understand the data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might a speaker operate?</a:t>
            </a:r>
          </a:p>
          <a:p>
            <a:pPr lvl="1"/>
            <a:endParaRPr lang="en-GB" dirty="0"/>
          </a:p>
        </p:txBody>
      </p:sp>
      <p:pic>
        <p:nvPicPr>
          <p:cNvPr id="3074" name="Picture 2" descr="C:\Users\Rob\AppData\Roaming\PixelMetrics\CaptureWiz\Temp\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5131" y="3749882"/>
            <a:ext cx="6883089" cy="205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5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B5DD6-8E2A-491A-8B5E-FB4BB8D29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Microphones</a:t>
            </a:r>
            <a:endParaRPr lang="en-GB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CF994-6BB6-460F-B460-1F23F9FCC1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439599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Microphones are either </a:t>
            </a:r>
            <a:r>
              <a:rPr lang="en-US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built into the computer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or connected </a:t>
            </a:r>
            <a:r>
              <a:rPr lang="en-US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wirelessly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through </a:t>
            </a:r>
            <a:r>
              <a:rPr lang="en-US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USB</a:t>
            </a:r>
          </a:p>
          <a:p>
            <a:r>
              <a:rPr lang="en-US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Speech recognition 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systems can allow for </a:t>
            </a:r>
            <a:r>
              <a:rPr lang="en-US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faster data entry 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 keyboards and are very useful in situations where it is difficult to type and for </a:t>
            </a:r>
            <a:r>
              <a:rPr lang="en-US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physically disabled people</a:t>
            </a:r>
          </a:p>
          <a:p>
            <a:r>
              <a:rPr lang="en-US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can occur in </a:t>
            </a:r>
            <a:r>
              <a:rPr lang="en-US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noisy environments 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 sound cannot be recorded clearly</a:t>
            </a:r>
          </a:p>
          <a:p>
            <a:r>
              <a:rPr lang="en-US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Voice recognition 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systems, allow for </a:t>
            </a:r>
            <a:r>
              <a:rPr lang="en-US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individual users to be identified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so are often used in security systems</a:t>
            </a:r>
            <a:endParaRPr lang="en-GB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3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Worksheet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Now complete </a:t>
            </a:r>
            <a:r>
              <a:rPr lang="en-GB" b="1" dirty="0"/>
              <a:t>Task 1</a:t>
            </a:r>
            <a:r>
              <a:rPr lang="en-GB" dirty="0"/>
              <a:t> on </a:t>
            </a:r>
            <a:r>
              <a:rPr lang="en-GB" b="1" dirty="0"/>
              <a:t>Worksheet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5548" y="2562131"/>
            <a:ext cx="5214797" cy="36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5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en-GB" sz="16000" dirty="0">
                <a:solidFill>
                  <a:schemeClr val="tx1"/>
                </a:solidFill>
              </a:rPr>
              <a:t>Touchscreens</a:t>
            </a:r>
          </a:p>
          <a:p>
            <a:pPr algn="just"/>
            <a:endParaRPr lang="en-GB" sz="1400" dirty="0">
              <a:solidFill>
                <a:schemeClr val="tx1"/>
              </a:solidFill>
            </a:endParaRPr>
          </a:p>
          <a:p>
            <a:pPr algn="just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Three common touchscreen technologies are used with tablets, watches and mobile phones: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Resistive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Capacitive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Infrared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4922" y="1846030"/>
            <a:ext cx="6859078" cy="50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Rob\AppData\Roaming\PixelMetrics\CaptureWiz\Temp\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7325" y="4449509"/>
            <a:ext cx="6612396" cy="20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Resistive touchscreens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24279" y="1704179"/>
            <a:ext cx="8319513" cy="3453607"/>
          </a:xfrm>
        </p:spPr>
        <p:txBody>
          <a:bodyPr/>
          <a:lstStyle/>
          <a:p>
            <a:r>
              <a:rPr lang="en-GB" dirty="0"/>
              <a:t>Resistive touchscreens are made up of </a:t>
            </a:r>
            <a:r>
              <a:rPr lang="en-GB" dirty="0">
                <a:solidFill>
                  <a:srgbClr val="0070C0"/>
                </a:solidFill>
              </a:rPr>
              <a:t>a layer of conductive polyester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a layer of conductive glass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rgbClr val="0070C0"/>
                </a:solidFill>
              </a:rPr>
              <a:t>two layers </a:t>
            </a:r>
            <a:r>
              <a:rPr lang="en-GB" dirty="0">
                <a:solidFill>
                  <a:schemeClr val="tx1"/>
                </a:solidFill>
              </a:rPr>
              <a:t>are </a:t>
            </a:r>
            <a:r>
              <a:rPr lang="en-GB" dirty="0">
                <a:solidFill>
                  <a:srgbClr val="0070C0"/>
                </a:solidFill>
              </a:rPr>
              <a:t>separated</a:t>
            </a:r>
            <a:r>
              <a:rPr lang="en-GB" dirty="0">
                <a:solidFill>
                  <a:schemeClr val="tx1"/>
                </a:solidFill>
              </a:rPr>
              <a:t> by an </a:t>
            </a:r>
            <a:r>
              <a:rPr lang="en-GB" dirty="0">
                <a:solidFill>
                  <a:srgbClr val="0070C0"/>
                </a:solidFill>
              </a:rPr>
              <a:t>insulating spacers </a:t>
            </a:r>
            <a:r>
              <a:rPr lang="en-GB" dirty="0">
                <a:solidFill>
                  <a:schemeClr val="tx1"/>
                </a:solidFill>
              </a:rPr>
              <a:t>/ membrane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When the </a:t>
            </a:r>
            <a:r>
              <a:rPr lang="en-GB" dirty="0">
                <a:solidFill>
                  <a:srgbClr val="0070C0"/>
                </a:solidFill>
              </a:rPr>
              <a:t>screen is pressed by a finger</a:t>
            </a:r>
            <a:r>
              <a:rPr lang="en-GB" dirty="0">
                <a:solidFill>
                  <a:schemeClr val="tx1"/>
                </a:solidFill>
              </a:rPr>
              <a:t>, the </a:t>
            </a:r>
            <a:r>
              <a:rPr lang="en-GB" dirty="0">
                <a:solidFill>
                  <a:srgbClr val="0070C0"/>
                </a:solidFill>
              </a:rPr>
              <a:t>two conducting layers make contact and complete a circuit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rgbClr val="0070C0"/>
                </a:solidFill>
              </a:rPr>
              <a:t>position</a:t>
            </a:r>
            <a:r>
              <a:rPr lang="en-GB" dirty="0">
                <a:solidFill>
                  <a:schemeClr val="tx1"/>
                </a:solidFill>
              </a:rPr>
              <a:t> where the screen is touched is </a:t>
            </a:r>
            <a:r>
              <a:rPr lang="en-GB" dirty="0">
                <a:solidFill>
                  <a:srgbClr val="0070C0"/>
                </a:solidFill>
              </a:rPr>
              <a:t>calculated by a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122541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Capacitive touchscreens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24279" y="1704179"/>
            <a:ext cx="7894787" cy="3453607"/>
          </a:xfrm>
        </p:spPr>
        <p:txBody>
          <a:bodyPr/>
          <a:lstStyle/>
          <a:p>
            <a:r>
              <a:rPr lang="en-GB" dirty="0"/>
              <a:t>Capacitive touchscreens are made up of </a:t>
            </a:r>
            <a:r>
              <a:rPr lang="en-GB" dirty="0">
                <a:solidFill>
                  <a:srgbClr val="0070C0"/>
                </a:solidFill>
              </a:rPr>
              <a:t>glass layers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bottom surface of the upper layer and top surface of the bottom layer are </a:t>
            </a:r>
            <a:r>
              <a:rPr lang="en-GB" dirty="0">
                <a:solidFill>
                  <a:srgbClr val="0070C0"/>
                </a:solidFill>
              </a:rPr>
              <a:t>coated in </a:t>
            </a:r>
            <a:r>
              <a:rPr lang="en-GB" dirty="0">
                <a:solidFill>
                  <a:schemeClr val="tx1"/>
                </a:solidFill>
              </a:rPr>
              <a:t>perpendicular lines of </a:t>
            </a:r>
            <a:r>
              <a:rPr lang="en-GB" dirty="0">
                <a:solidFill>
                  <a:srgbClr val="0070C0"/>
                </a:solidFill>
              </a:rPr>
              <a:t>transparent conductive material</a:t>
            </a:r>
            <a:r>
              <a:rPr lang="en-GB" dirty="0">
                <a:solidFill>
                  <a:schemeClr val="tx1"/>
                </a:solidFill>
              </a:rPr>
              <a:t> (Indium Tin Oxide) </a:t>
            </a:r>
            <a:r>
              <a:rPr lang="en-GB" dirty="0">
                <a:solidFill>
                  <a:srgbClr val="0070C0"/>
                </a:solidFill>
              </a:rPr>
              <a:t>forming a grid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rgbClr val="0070C0"/>
                </a:solidFill>
              </a:rPr>
              <a:t>screen</a:t>
            </a:r>
            <a:r>
              <a:rPr lang="en-GB" dirty="0">
                <a:solidFill>
                  <a:schemeClr val="tx1"/>
                </a:solidFill>
              </a:rPr>
              <a:t> behaves like a capacitor, </a:t>
            </a:r>
            <a:r>
              <a:rPr lang="en-GB" dirty="0">
                <a:solidFill>
                  <a:srgbClr val="0070C0"/>
                </a:solidFill>
              </a:rPr>
              <a:t>storing electrical energy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screen can be touched in more than one place at a time</a:t>
            </a:r>
          </a:p>
          <a:p>
            <a:pPr lvl="1"/>
            <a:endParaRPr lang="en-GB" dirty="0"/>
          </a:p>
        </p:txBody>
      </p:sp>
      <p:pic>
        <p:nvPicPr>
          <p:cNvPr id="5124" name="Picture 4" descr="C:\Users\Rob\AppData\Roaming\PixelMetrics\CaptureWiz\Temp\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9473" y="4474305"/>
            <a:ext cx="7224066" cy="156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9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Detecting touch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When the screen is touched by a finger, there is a change in the electric field / charge at that position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rgbClr val="0070C0"/>
                </a:solidFill>
              </a:rPr>
              <a:t>position</a:t>
            </a:r>
            <a:r>
              <a:rPr lang="en-GB" dirty="0">
                <a:solidFill>
                  <a:schemeClr val="tx1"/>
                </a:solidFill>
              </a:rPr>
              <a:t> where the </a:t>
            </a:r>
            <a:r>
              <a:rPr lang="en-GB" dirty="0">
                <a:solidFill>
                  <a:srgbClr val="0070C0"/>
                </a:solidFill>
              </a:rPr>
              <a:t>field changes</a:t>
            </a:r>
            <a:r>
              <a:rPr lang="en-GB" dirty="0">
                <a:solidFill>
                  <a:schemeClr val="tx1"/>
                </a:solidFill>
              </a:rPr>
              <a:t> is </a:t>
            </a:r>
            <a:r>
              <a:rPr lang="en-GB" dirty="0">
                <a:solidFill>
                  <a:srgbClr val="0070C0"/>
                </a:solidFill>
              </a:rPr>
              <a:t>calculated by a microprocessor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051" y="3360559"/>
            <a:ext cx="6472801" cy="31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83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urple, person, clothing&#10;&#10;Description generated with high confidence">
            <a:extLst>
              <a:ext uri="{FF2B5EF4-FFF2-40B4-BE49-F238E27FC236}">
                <a16:creationId xmlns:a16="http://schemas.microsoft.com/office/drawing/2014/main" id="{BE1DE2C7-763D-4870-85DC-58FAD2D0C1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374" y="1577005"/>
            <a:ext cx="3906625" cy="528099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CD5BCB-85EB-47FE-86BE-EF689FC32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Capacitive touchscreens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ABB24-35C5-43D5-844E-F1CBA4D266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4959344" cy="3453607"/>
          </a:xfrm>
        </p:spPr>
        <p:txBody>
          <a:bodyPr/>
          <a:lstStyle/>
          <a:p>
            <a:r>
              <a:rPr lang="en-US" dirty="0"/>
              <a:t>Every touchscreen phone manufactured in the last few years uses the capacitive touchscreen</a:t>
            </a:r>
          </a:p>
          <a:p>
            <a:pPr lvl="1"/>
            <a:r>
              <a:rPr lang="en-US" dirty="0"/>
              <a:t>What happens when it’s cold outside and you are wearing gloves?</a:t>
            </a:r>
          </a:p>
          <a:p>
            <a:pPr lvl="1"/>
            <a:r>
              <a:rPr lang="en-US" dirty="0"/>
              <a:t>Most fabrics do not allow the </a:t>
            </a:r>
            <a:br>
              <a:rPr lang="en-US" dirty="0"/>
            </a:br>
            <a:r>
              <a:rPr lang="en-US" dirty="0"/>
              <a:t>current to pass through – they are not </a:t>
            </a:r>
            <a:r>
              <a:rPr lang="en-US" b="1" dirty="0"/>
              <a:t>conductive</a:t>
            </a:r>
          </a:p>
          <a:p>
            <a:pPr lvl="1"/>
            <a:r>
              <a:rPr lang="en-US" dirty="0"/>
              <a:t>You can buy special touchscreen gloves using conductive material in the fingertips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3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Describe the principles of operation of the following manual input devices: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Keyboards and keypads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Pointing devices (mouse and trackerball) 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Microphones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Touch screens (including tablets and mobile phones)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Interactive Whiteboards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Describe how these principles are applied to real-life scenarios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GB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429159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Infra-red touchscreens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24280" y="1676399"/>
            <a:ext cx="7797230" cy="473392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LEDs shine infra-red light </a:t>
            </a:r>
            <a:r>
              <a:rPr lang="en-GB" dirty="0"/>
              <a:t>across the screen from </a:t>
            </a:r>
            <a:br>
              <a:rPr lang="en-GB" dirty="0"/>
            </a:br>
            <a:r>
              <a:rPr lang="en-GB" dirty="0"/>
              <a:t>the edges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rgbClr val="0070C0"/>
                </a:solidFill>
              </a:rPr>
              <a:t>infra-red rays form a grid </a:t>
            </a:r>
            <a:r>
              <a:rPr lang="en-GB" dirty="0">
                <a:solidFill>
                  <a:schemeClr val="tx1"/>
                </a:solidFill>
              </a:rPr>
              <a:t>across the screen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When the screen is </a:t>
            </a:r>
            <a:r>
              <a:rPr lang="en-GB" dirty="0">
                <a:solidFill>
                  <a:srgbClr val="0070C0"/>
                </a:solidFill>
              </a:rPr>
              <a:t>touched by a finger</a:t>
            </a:r>
            <a:r>
              <a:rPr lang="en-GB" dirty="0">
                <a:solidFill>
                  <a:schemeClr val="tx1"/>
                </a:solidFill>
              </a:rPr>
              <a:t>, the </a:t>
            </a:r>
            <a:r>
              <a:rPr lang="en-GB" dirty="0">
                <a:solidFill>
                  <a:srgbClr val="0070C0"/>
                </a:solidFill>
              </a:rPr>
              <a:t>infra-red beam is interrupted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dirty="0">
                <a:solidFill>
                  <a:srgbClr val="0070C0"/>
                </a:solidFill>
              </a:rPr>
              <a:t>microprocessor calculates the coordinates </a:t>
            </a:r>
            <a:r>
              <a:rPr lang="en-GB" dirty="0">
                <a:solidFill>
                  <a:schemeClr val="tx1"/>
                </a:solidFill>
              </a:rPr>
              <a:t>of where the screen was touched</a:t>
            </a:r>
          </a:p>
        </p:txBody>
      </p:sp>
      <p:pic>
        <p:nvPicPr>
          <p:cNvPr id="7172" name="Picture 4" descr="C:\Users\Rob\AppData\Roaming\PixelMetrics\CaptureWiz\Temp\48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3055" y="4536351"/>
            <a:ext cx="5108090" cy="19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99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Worksheet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Complete </a:t>
            </a:r>
            <a:r>
              <a:rPr lang="en-GB" b="1" dirty="0"/>
              <a:t>Task 2</a:t>
            </a:r>
            <a:r>
              <a:rPr lang="en-GB" dirty="0"/>
              <a:t> of </a:t>
            </a:r>
            <a:r>
              <a:rPr lang="en-GB" b="1" dirty="0"/>
              <a:t>Worksheet 2</a:t>
            </a:r>
          </a:p>
          <a:p>
            <a:pPr lvl="1"/>
            <a:r>
              <a:rPr lang="en-GB" dirty="0"/>
              <a:t>How might this touch screen stylus pen work?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1358" y="2553896"/>
            <a:ext cx="5672642" cy="37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9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Inputs and outputs</a:t>
            </a:r>
          </a:p>
        </p:txBody>
      </p:sp>
      <p:pic>
        <p:nvPicPr>
          <p:cNvPr id="1028" name="Picture 4" descr="C:\Users\Rob\AppData\Roaming\PixelMetrics\CaptureWiz\Tem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640" y="1687160"/>
            <a:ext cx="71437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46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Input devices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4298688"/>
          </a:xfrm>
        </p:spPr>
        <p:txBody>
          <a:bodyPr/>
          <a:lstStyle/>
          <a:p>
            <a:r>
              <a:rPr lang="en-GB" dirty="0"/>
              <a:t>Input devices transfer data from the source in the outside world to the computer</a:t>
            </a:r>
          </a:p>
          <a:p>
            <a:r>
              <a:rPr lang="en-GB" dirty="0"/>
              <a:t>Some input devices require greater human intervention than scanners or cameras to generate the data. These include: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Keyboards and keypads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Pointing devices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Microphones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Touch screens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Interactive Whiteboards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280" y="104775"/>
            <a:ext cx="3009520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64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104" t="12555" r="10262" b="361"/>
          <a:stretch/>
        </p:blipFill>
        <p:spPr>
          <a:xfrm>
            <a:off x="2767862" y="3906870"/>
            <a:ext cx="3899825" cy="29470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Keyboards and keypads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4258471"/>
          </a:xfrm>
        </p:spPr>
        <p:txBody>
          <a:bodyPr/>
          <a:lstStyle/>
          <a:p>
            <a:r>
              <a:rPr lang="en-GB" dirty="0"/>
              <a:t>A key is made from plastic and has a small peg underneath which fits exactly into a hole in the keyboard when it is pressed </a:t>
            </a:r>
          </a:p>
          <a:p>
            <a:pPr lvl="1"/>
            <a:r>
              <a:rPr lang="en-GB" sz="2300" dirty="0"/>
              <a:t>A small piece of rubber under the key makes it bounce back up so that it is ready to be pressed again</a:t>
            </a:r>
          </a:p>
        </p:txBody>
      </p:sp>
    </p:spTree>
    <p:extLst>
      <p:ext uri="{BB962C8B-B14F-4D97-AF65-F5344CB8AC3E}">
        <p14:creationId xmlns:p14="http://schemas.microsoft.com/office/powerpoint/2010/main" val="389322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3600" dirty="0"/>
              <a:t>How a keyboard/keypad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When a key is pressed, the small bar under the key pushes through a small hole and makes contact with a conducting membrane</a:t>
            </a:r>
          </a:p>
          <a:p>
            <a:pPr lvl="1"/>
            <a:r>
              <a:rPr lang="en-GB" dirty="0"/>
              <a:t>Here, the letter K is pressed:</a:t>
            </a:r>
          </a:p>
        </p:txBody>
      </p:sp>
      <p:sp>
        <p:nvSpPr>
          <p:cNvPr id="112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7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Rob\AppData\Roaming\PixelMetrics\CaptureWiz\Temp\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815" y="3482920"/>
            <a:ext cx="7275398" cy="26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9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B5DD6-8E2A-491A-8B5E-FB4BB8D29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Keyboards</a:t>
            </a:r>
            <a:endParaRPr lang="en-GB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CF994-6BB6-460F-B460-1F23F9FCC1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439599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Most common method of data entry</a:t>
            </a:r>
          </a:p>
          <a:p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Very </a:t>
            </a:r>
            <a:r>
              <a:rPr lang="en-US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simple to use</a:t>
            </a:r>
          </a:p>
          <a:p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be connected to a computer through USB or wirelessly</a:t>
            </a:r>
          </a:p>
          <a:p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Quite a </a:t>
            </a:r>
            <a:r>
              <a:rPr lang="en-US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slow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method of data entry compared to speech, particularly if person is not trained</a:t>
            </a:r>
          </a:p>
          <a:p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Frequent use of keyboards can lead to health problems like </a:t>
            </a:r>
            <a:r>
              <a:rPr lang="en-US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RSI (Repetitive Strain Injury) </a:t>
            </a: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hands and wrist.</a:t>
            </a:r>
            <a:endParaRPr lang="en-GB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2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9877" y="660400"/>
            <a:ext cx="5312861" cy="62042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GB" dirty="0"/>
              <a:t>Pointing devices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3763053" cy="3970111"/>
          </a:xfrm>
        </p:spPr>
        <p:txBody>
          <a:bodyPr/>
          <a:lstStyle/>
          <a:p>
            <a:r>
              <a:rPr lang="en-GB" dirty="0"/>
              <a:t>Most common examples are the mouse and touchpad</a:t>
            </a:r>
            <a:endParaRPr lang="en-GB" sz="2300" dirty="0"/>
          </a:p>
          <a:p>
            <a:pPr lvl="1"/>
            <a:r>
              <a:rPr lang="en-GB" dirty="0"/>
              <a:t>Trackerballs have a ball on the top of the device which is moved by </a:t>
            </a:r>
            <a:br>
              <a:rPr lang="en-GB" dirty="0"/>
            </a:br>
            <a:r>
              <a:rPr lang="en-GB" dirty="0"/>
              <a:t>the user </a:t>
            </a:r>
          </a:p>
          <a:p>
            <a:pPr lvl="1"/>
            <a:r>
              <a:rPr lang="en-GB" dirty="0"/>
              <a:t>The actual device itself remains stationary, thus requiring less desk space</a:t>
            </a:r>
          </a:p>
        </p:txBody>
      </p:sp>
    </p:spTree>
    <p:extLst>
      <p:ext uri="{BB962C8B-B14F-4D97-AF65-F5344CB8AC3E}">
        <p14:creationId xmlns:p14="http://schemas.microsoft.com/office/powerpoint/2010/main" val="265926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humble mouse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24279" y="1704179"/>
            <a:ext cx="5963123" cy="460385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computer mouse can be mechanical or optical</a:t>
            </a:r>
          </a:p>
          <a:p>
            <a:r>
              <a:rPr lang="en-GB" sz="2000" dirty="0">
                <a:solidFill>
                  <a:srgbClr val="D99C0B"/>
                </a:solidFill>
              </a:rPr>
              <a:t>A mechanical mouse uses a rubber ball underneath the mouse which moves around </a:t>
            </a:r>
            <a:br>
              <a:rPr lang="en-GB" sz="2000" dirty="0">
                <a:solidFill>
                  <a:srgbClr val="D99C0B"/>
                </a:solidFill>
              </a:rPr>
            </a:br>
            <a:r>
              <a:rPr lang="en-GB" sz="2000" dirty="0">
                <a:solidFill>
                  <a:srgbClr val="D99C0B"/>
                </a:solidFill>
              </a:rPr>
              <a:t>on a hard surface</a:t>
            </a:r>
          </a:p>
          <a:p>
            <a:r>
              <a:rPr lang="en-GB" sz="2000" dirty="0">
                <a:solidFill>
                  <a:srgbClr val="D99C0B"/>
                </a:solidFill>
              </a:rPr>
              <a:t>Sensors detect the movement of the ball </a:t>
            </a:r>
            <a:br>
              <a:rPr lang="en-GB" sz="2000" dirty="0">
                <a:solidFill>
                  <a:srgbClr val="D99C0B"/>
                </a:solidFill>
              </a:rPr>
            </a:br>
            <a:r>
              <a:rPr lang="en-GB" sz="2000" dirty="0">
                <a:solidFill>
                  <a:srgbClr val="D99C0B"/>
                </a:solidFill>
              </a:rPr>
              <a:t>and send signals to the screen</a:t>
            </a:r>
          </a:p>
          <a:p>
            <a:r>
              <a:rPr lang="en-GB" sz="2000" dirty="0">
                <a:solidFill>
                  <a:srgbClr val="D99C0B"/>
                </a:solidFill>
              </a:rPr>
              <a:t>An optical mouse uses a red LED and a sensor </a:t>
            </a:r>
            <a:br>
              <a:rPr lang="en-GB" sz="2000" dirty="0">
                <a:solidFill>
                  <a:srgbClr val="D99C0B"/>
                </a:solidFill>
              </a:rPr>
            </a:br>
            <a:r>
              <a:rPr lang="en-GB" sz="2000" dirty="0">
                <a:solidFill>
                  <a:srgbClr val="D99C0B"/>
                </a:solidFill>
              </a:rPr>
              <a:t>to determine the movement of the mouse</a:t>
            </a:r>
          </a:p>
          <a:p>
            <a:r>
              <a:rPr lang="en-GB" sz="2000" dirty="0">
                <a:solidFill>
                  <a:srgbClr val="D99C0B"/>
                </a:solidFill>
              </a:rPr>
              <a:t>All devices, including the trackball can be connected to a device via a USB port or using a wireless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960" t="4096" r="31396" b="8803"/>
          <a:stretch/>
        </p:blipFill>
        <p:spPr>
          <a:xfrm>
            <a:off x="5899758" y="636104"/>
            <a:ext cx="3257493" cy="62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77715"/>
      </p:ext>
    </p:extLst>
  </p:cSld>
  <p:clrMapOvr>
    <a:masterClrMapping/>
  </p:clrMapOvr>
</p:sld>
</file>

<file path=ppt/theme/theme1.xml><?xml version="1.0" encoding="utf-8"?>
<a:theme xmlns:a="http://schemas.openxmlformats.org/drawingml/2006/main" name="Uni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99C0B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951742A866DD4C8563BF4DFAFD4423" ma:contentTypeVersion="10" ma:contentTypeDescription="Create a new document." ma:contentTypeScope="" ma:versionID="c4b9e2c0e455e51b0b5566c8c481736b">
  <xsd:schema xmlns:xsd="http://www.w3.org/2001/XMLSchema" xmlns:xs="http://www.w3.org/2001/XMLSchema" xmlns:p="http://schemas.microsoft.com/office/2006/metadata/properties" xmlns:ns2="1ef05dc5-97a2-498b-bf7c-bd189143a1ff" xmlns:ns3="94dce8ab-38ff-4714-b1ed-1fc5e4d9abd1" targetNamespace="http://schemas.microsoft.com/office/2006/metadata/properties" ma:root="true" ma:fieldsID="7e2b83479773afbe70a8cda7143781fe" ns2:_="" ns3:_="">
    <xsd:import namespace="1ef05dc5-97a2-498b-bf7c-bd189143a1ff"/>
    <xsd:import namespace="94dce8ab-38ff-4714-b1ed-1fc5e4d9ab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05dc5-97a2-498b-bf7c-bd189143a1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ce8ab-38ff-4714-b1ed-1fc5e4d9a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62B59C-5170-42D6-871C-33545362687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94dce8ab-38ff-4714-b1ed-1fc5e4d9abd1"/>
    <ds:schemaRef ds:uri="http://purl.org/dc/dcmitype/"/>
    <ds:schemaRef ds:uri="http://schemas.microsoft.com/office/infopath/2007/PartnerControls"/>
    <ds:schemaRef ds:uri="1ef05dc5-97a2-498b-bf7c-bd189143a1f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539E2D-FB16-47E3-830A-E354E33F7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f05dc5-97a2-498b-bf7c-bd189143a1ff"/>
    <ds:schemaRef ds:uri="94dce8ab-38ff-4714-b1ed-1fc5e4d9a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80837F-65AB-49C7-B6B7-4D994AFD1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Unit 4</Template>
  <TotalTime>3445</TotalTime>
  <Words>922</Words>
  <Application>Microsoft Office PowerPoint</Application>
  <PresentationFormat>On-screen Show (4:3)</PresentationFormat>
  <Paragraphs>100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Museo 500</vt:lpstr>
      <vt:lpstr>Arial</vt:lpstr>
      <vt:lpstr>Museo 900</vt:lpstr>
      <vt:lpstr>Museo 700</vt:lpstr>
      <vt:lpstr>Calibri Light</vt:lpstr>
      <vt:lpstr>Museo900-Regular</vt:lpstr>
      <vt:lpstr>Calibri</vt:lpstr>
      <vt:lpstr>Museo 100</vt:lpstr>
      <vt:lpstr>Unit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PG Online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Heathcote</dc:creator>
  <cp:lastModifiedBy>MCQ Computer</cp:lastModifiedBy>
  <cp:revision>88</cp:revision>
  <dcterms:created xsi:type="dcterms:W3CDTF">2015-07-27T08:38:23Z</dcterms:created>
  <dcterms:modified xsi:type="dcterms:W3CDTF">2022-03-11T07:08:42Z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0x01010024951742A866DD4C8563BF4DFAFD4423</vt:lpwstr>
  </property>
</Properties>
</file>