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9"/>
  </p:notesMasterIdLst>
  <p:sldIdLst>
    <p:sldId id="260" r:id="rId5"/>
    <p:sldId id="261" r:id="rId6"/>
    <p:sldId id="274" r:id="rId7"/>
    <p:sldId id="271" r:id="rId8"/>
    <p:sldId id="279" r:id="rId9"/>
    <p:sldId id="316" r:id="rId10"/>
    <p:sldId id="289" r:id="rId11"/>
    <p:sldId id="317" r:id="rId12"/>
    <p:sldId id="315" r:id="rId13"/>
    <p:sldId id="295" r:id="rId14"/>
    <p:sldId id="297" r:id="rId15"/>
    <p:sldId id="298" r:id="rId16"/>
    <p:sldId id="307" r:id="rId17"/>
    <p:sldId id="308" r:id="rId18"/>
    <p:sldId id="287" r:id="rId19"/>
    <p:sldId id="265" r:id="rId20"/>
    <p:sldId id="301" r:id="rId21"/>
    <p:sldId id="309" r:id="rId22"/>
    <p:sldId id="313" r:id="rId23"/>
    <p:sldId id="310" r:id="rId24"/>
    <p:sldId id="311" r:id="rId25"/>
    <p:sldId id="286" r:id="rId26"/>
    <p:sldId id="312" r:id="rId27"/>
    <p:sldId id="288" r:id="rId28"/>
  </p:sldIdLst>
  <p:sldSz cx="9144000" cy="6858000" type="screen4x3"/>
  <p:notesSz cx="6888163" cy="100203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Museo 100" panose="02000000000000000000" charset="0"/>
      <p:regular r:id="rId36"/>
    </p:embeddedFont>
    <p:embeddedFont>
      <p:font typeface="Museo 500" panose="02000000000000000000" charset="0"/>
      <p:regular r:id="rId37"/>
    </p:embeddedFont>
    <p:embeddedFont>
      <p:font typeface="Museo 700" panose="02000000000000000000" charset="0"/>
      <p:bold r:id="rId38"/>
    </p:embeddedFont>
    <p:embeddedFont>
      <p:font typeface="Museo 900" panose="02000000000000000000" charset="0"/>
      <p:bold r:id="rId39"/>
    </p:embeddedFont>
    <p:embeddedFont>
      <p:font typeface="Museo900-Regular" panose="02000000000000000000" charset="0"/>
      <p:bold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5">
          <p15:clr>
            <a:srgbClr val="A4A3A4"/>
          </p15:clr>
        </p15:guide>
        <p15:guide id="2" orient="horz" pos="3232">
          <p15:clr>
            <a:srgbClr val="A4A3A4"/>
          </p15:clr>
        </p15:guide>
        <p15:guide id="3" orient="horz" pos="1912">
          <p15:clr>
            <a:srgbClr val="A4A3A4"/>
          </p15:clr>
        </p15:guide>
        <p15:guide id="4" pos="5380">
          <p15:clr>
            <a:srgbClr val="A4A3A4"/>
          </p15:clr>
        </p15:guide>
        <p15:guide id="5" pos="29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B"/>
    <a:srgbClr val="D99C0B"/>
    <a:srgbClr val="0490E6"/>
    <a:srgbClr val="70D90B"/>
    <a:srgbClr val="040203"/>
    <a:srgbClr val="B8F588"/>
    <a:srgbClr val="4CE3FC"/>
    <a:srgbClr val="92EDC5"/>
    <a:srgbClr val="0BD9AA"/>
    <a:srgbClr val="B9D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4" autoAdjust="0"/>
    <p:restoredTop sz="94660"/>
  </p:normalViewPr>
  <p:slideViewPr>
    <p:cSldViewPr snapToGrid="0" snapToObjects="1" showGuides="1">
      <p:cViewPr varScale="1">
        <p:scale>
          <a:sx n="89" d="100"/>
          <a:sy n="89" d="100"/>
        </p:scale>
        <p:origin x="666" y="90"/>
      </p:cViewPr>
      <p:guideLst>
        <p:guide orient="horz" pos="1245"/>
        <p:guide orient="horz" pos="3232"/>
        <p:guide orient="horz" pos="1912"/>
        <p:guide pos="5380"/>
        <p:guide pos="29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756C703-0827-4D98-8015-40DEE3C186A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9798D5B-57F4-4A7F-8DDC-A432FF1B0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8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811A1-F2FC-4A20-B9FB-1DA88CACA1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8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3" cy="6858000"/>
            <a:chOff x="0" y="0"/>
            <a:chExt cx="9144003" cy="6858000"/>
          </a:xfrm>
        </p:grpSpPr>
        <p:pic>
          <p:nvPicPr>
            <p:cNvPr id="2" name="Picture 1" descr="Unit 4.jp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6779382" y="517236"/>
              <a:ext cx="2364621" cy="7389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82134" y="621048"/>
              <a:ext cx="1642741" cy="547581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4559300" y="1905000"/>
            <a:ext cx="0" cy="255176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803400" y="1841231"/>
            <a:ext cx="2527300" cy="2201863"/>
          </a:xfrm>
          <a:prstGeom prst="rect">
            <a:avLst/>
          </a:prstGeom>
        </p:spPr>
        <p:txBody>
          <a:bodyPr vert="horz" lIns="0"/>
          <a:lstStyle>
            <a:lvl1pPr marL="0" indent="0">
              <a:lnSpc>
                <a:spcPts val="4800"/>
              </a:lnSpc>
              <a:spcBef>
                <a:spcPts val="0"/>
              </a:spcBef>
              <a:buNone/>
              <a:defRPr sz="4500" b="1" kern="0" spc="-14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ts val="2500"/>
              </a:lnSpc>
              <a:spcBef>
                <a:spcPts val="0"/>
              </a:spcBef>
              <a:buNone/>
              <a:defRPr sz="2500" kern="0" spc="-14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lnSpc>
                <a:spcPts val="4800"/>
              </a:lnSpc>
              <a:spcBef>
                <a:spcPts val="0"/>
              </a:spcBef>
              <a:buNone/>
              <a:defRPr sz="45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lnSpc>
                <a:spcPts val="2600"/>
              </a:lnSpc>
              <a:spcBef>
                <a:spcPts val="0"/>
              </a:spcBef>
              <a:buNone/>
              <a:defRPr sz="3000">
                <a:solidFill>
                  <a:srgbClr val="FFDC0B"/>
                </a:solidFill>
                <a:latin typeface="Arial"/>
                <a:cs typeface="Arial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4800600" y="1841231"/>
            <a:ext cx="2768600" cy="2201863"/>
          </a:xfrm>
          <a:prstGeom prst="rect">
            <a:avLst/>
          </a:prstGeom>
        </p:spPr>
        <p:txBody>
          <a:bodyPr vert="horz" lIns="0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 b="1" kern="0" spc="-6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ts val="2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000">
                <a:solidFill>
                  <a:srgbClr val="ECCC7B"/>
                </a:solidFill>
                <a:latin typeface="Arial"/>
                <a:cs typeface="Arial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63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D99C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584200" y="1702800"/>
            <a:ext cx="0" cy="2251133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3600" y="1702799"/>
            <a:ext cx="7861300" cy="4918133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ts val="2000"/>
              </a:lnSpc>
              <a:buNone/>
              <a:defRPr sz="2000">
                <a:solidFill>
                  <a:srgbClr val="9D9FA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542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FFDC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84200" y="1702800"/>
            <a:ext cx="0" cy="17145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3600" y="1702799"/>
            <a:ext cx="7861300" cy="4918133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ts val="2000"/>
              </a:lnSpc>
              <a:buNone/>
              <a:defRPr sz="2000">
                <a:solidFill>
                  <a:srgbClr val="9D9FA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2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it 4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pic>
        <p:nvPicPr>
          <p:cNvPr id="6" name="Picture 5" descr="Untitled-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6500" y="901700"/>
            <a:ext cx="2979807" cy="3251200"/>
          </a:xfrm>
          <a:prstGeom prst="rect">
            <a:avLst/>
          </a:prstGeom>
        </p:spPr>
      </p:pic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99C0B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FFDC0B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Speakers, screens and projectors</a:t>
            </a:r>
            <a:b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3 Input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and output devices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72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it 4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99C0B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FFDC0B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Speakers, screens and projectors</a:t>
            </a:r>
            <a:b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3 Input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and output devices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77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it 4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pic>
        <p:nvPicPr>
          <p:cNvPr id="8" name="Picture 7" descr="Untitled-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6500" y="901700"/>
            <a:ext cx="2979807" cy="3251200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99C0B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FFDC0B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Speakers, screens and projectors</a:t>
            </a:r>
            <a:b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3 Input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and output devices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86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it 4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99C0B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FFDC0B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Speakers, screens and projectors</a:t>
            </a:r>
            <a:b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3 Input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and output devices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83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73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4" r:id="rId3"/>
    <p:sldLayoutId id="2147483652" r:id="rId4"/>
    <p:sldLayoutId id="2147483653" r:id="rId5"/>
    <p:sldLayoutId id="2147483655" r:id="rId6"/>
    <p:sldLayoutId id="214748365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03399" y="1841231"/>
            <a:ext cx="2750617" cy="2201863"/>
          </a:xfrm>
        </p:spPr>
        <p:txBody>
          <a:bodyPr/>
          <a:lstStyle/>
          <a:p>
            <a:r>
              <a:rPr lang="en-US" sz="4000">
                <a:latin typeface="Museo 700" panose="02000000000000000000" pitchFamily="50" charset="0"/>
              </a:rPr>
              <a:t>Cambridge</a:t>
            </a:r>
            <a:endParaRPr lang="en-US" sz="4000" b="0">
              <a:latin typeface="Museo900-Regular"/>
              <a:cs typeface="Museo900-Regular"/>
            </a:endParaRPr>
          </a:p>
          <a:p>
            <a:pPr lvl="2"/>
            <a:r>
              <a:rPr lang="en-US">
                <a:latin typeface="Museo 500" panose="02000000000000000000" pitchFamily="50" charset="0"/>
              </a:rPr>
              <a:t>IGCSE</a:t>
            </a:r>
          </a:p>
          <a:p>
            <a:pPr lvl="3"/>
            <a:r>
              <a:rPr lang="en-US" sz="2500">
                <a:solidFill>
                  <a:schemeClr val="bg1"/>
                </a:solidFill>
                <a:latin typeface="Museo 100" panose="02000000000000000000" pitchFamily="50" charset="0"/>
              </a:rPr>
              <a:t>Computer Science</a:t>
            </a:r>
          </a:p>
          <a:p>
            <a:pPr lvl="3">
              <a:lnSpc>
                <a:spcPts val="3000"/>
              </a:lnSpc>
            </a:pPr>
            <a:r>
              <a:rPr lang="en-US" sz="2500">
                <a:latin typeface="Museo 100" panose="02000000000000000000" pitchFamily="50" charset="0"/>
              </a:rPr>
              <a:t>Paper 1</a:t>
            </a:r>
          </a:p>
          <a:p>
            <a:pPr lvl="3">
              <a:lnSpc>
                <a:spcPts val="4000"/>
              </a:lnSpc>
            </a:pPr>
            <a:endParaRPr lang="en-US" sz="3200">
              <a:latin typeface="Museo 100" panose="02000000000000000000" pitchFamily="50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64740" y="1904910"/>
            <a:ext cx="2768600" cy="2201863"/>
          </a:xfrm>
        </p:spPr>
        <p:txBody>
          <a:bodyPr/>
          <a:lstStyle/>
          <a:p>
            <a:r>
              <a:rPr lang="en-US" dirty="0">
                <a:latin typeface="Museo 900" panose="02000000000000000000" pitchFamily="50" charset="0"/>
              </a:rPr>
              <a:t>Speakers, screens and projectors</a:t>
            </a:r>
          </a:p>
          <a:p>
            <a:pPr>
              <a:lnSpc>
                <a:spcPts val="1800"/>
              </a:lnSpc>
            </a:pPr>
            <a:br>
              <a:rPr lang="en-US" dirty="0">
                <a:latin typeface="Museo 900" panose="02000000000000000000" pitchFamily="50" charset="0"/>
              </a:rPr>
            </a:br>
            <a:r>
              <a:rPr lang="en-US" sz="2000" b="0" dirty="0">
                <a:latin typeface="Museo 100" panose="02000000000000000000" pitchFamily="50" charset="0"/>
              </a:rPr>
              <a:t>Unit 3: Input and </a:t>
            </a:r>
            <a:br>
              <a:rPr lang="en-US" sz="2000" b="0" dirty="0">
                <a:latin typeface="Museo 100" panose="02000000000000000000" pitchFamily="50" charset="0"/>
              </a:rPr>
            </a:br>
            <a:r>
              <a:rPr lang="en-US" sz="2000" b="0" dirty="0">
                <a:latin typeface="Museo 100" panose="02000000000000000000" pitchFamily="50" charset="0"/>
              </a:rPr>
              <a:t>output devices</a:t>
            </a:r>
          </a:p>
        </p:txBody>
      </p:sp>
    </p:spTree>
    <p:extLst>
      <p:ext uri="{BB962C8B-B14F-4D97-AF65-F5344CB8AC3E}">
        <p14:creationId xmlns:p14="http://schemas.microsoft.com/office/powerpoint/2010/main" val="309735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Advantages of LEDs over LCDs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24280" y="1933575"/>
            <a:ext cx="7797230" cy="3224211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D99C0B"/>
                </a:solidFill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4280" y="1590802"/>
            <a:ext cx="82165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GB" sz="2500" dirty="0">
                <a:solidFill>
                  <a:srgbClr val="00206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Using LEDs to back-light LCD screens has a number of advantages over the older CCFL technology:</a:t>
            </a:r>
          </a:p>
          <a:p>
            <a:pPr marL="723900" lvl="1" indent="-279400">
              <a:spcBef>
                <a:spcPts val="1200"/>
              </a:spcBef>
              <a:buFont typeface="Arial"/>
              <a:buChar char="•"/>
              <a:tabLst>
                <a:tab pos="252095" algn="l"/>
              </a:tabLst>
            </a:pPr>
            <a: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reach their </a:t>
            </a:r>
            <a:r>
              <a:rPr lang="en-GB" sz="20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maximum brightness almost immediately </a:t>
            </a:r>
            <a: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(no need</a:t>
            </a:r>
            <a:b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warm up)</a:t>
            </a:r>
          </a:p>
          <a:p>
            <a:pPr marL="723900" lvl="1" indent="-279400">
              <a:spcBef>
                <a:spcPts val="1200"/>
              </a:spcBef>
              <a:buFont typeface="Arial"/>
              <a:buChar char="•"/>
              <a:tabLst>
                <a:tab pos="252095" algn="l"/>
                <a:tab pos="261620" algn="l"/>
              </a:tabLst>
            </a:pPr>
            <a: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produce a </a:t>
            </a:r>
            <a:r>
              <a:rPr lang="en-GB" sz="20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brighter light </a:t>
            </a:r>
            <a: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which leads to </a:t>
            </a:r>
            <a:r>
              <a:rPr lang="en-GB" sz="20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better colour definition </a:t>
            </a:r>
            <a: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20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sharper image</a:t>
            </a:r>
          </a:p>
          <a:p>
            <a:pPr marL="723900" lvl="1" indent="-279400">
              <a:spcBef>
                <a:spcPts val="1200"/>
              </a:spcBef>
              <a:buFont typeface="Arial"/>
              <a:buChar char="•"/>
              <a:tabLst>
                <a:tab pos="252095" algn="l"/>
                <a:tab pos="261620" algn="l"/>
              </a:tabLst>
            </a:pPr>
            <a: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Since LEDs are very small, screens can be </a:t>
            </a:r>
            <a:r>
              <a:rPr lang="en-GB" sz="20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much thinner</a:t>
            </a:r>
          </a:p>
          <a:p>
            <a:pPr marL="723900" lvl="1" indent="-279400">
              <a:spcBef>
                <a:spcPts val="1200"/>
              </a:spcBef>
              <a:buFont typeface="Arial"/>
              <a:buChar char="•"/>
              <a:tabLst>
                <a:tab pos="252095" algn="l"/>
                <a:tab pos="261620" algn="l"/>
              </a:tabLst>
            </a:pPr>
            <a: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last almost indefinitely, which makes the screens much </a:t>
            </a:r>
            <a:r>
              <a:rPr lang="en-GB" sz="20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more reliable</a:t>
            </a:r>
          </a:p>
          <a:p>
            <a:pPr marL="723900" lvl="1" indent="-279400">
              <a:spcBef>
                <a:spcPts val="1200"/>
              </a:spcBef>
              <a:buFont typeface="Arial"/>
              <a:buChar char="•"/>
              <a:tabLst>
                <a:tab pos="252095" algn="l"/>
                <a:tab pos="261620" algn="l"/>
              </a:tabLst>
            </a:pPr>
            <a: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</a:t>
            </a:r>
            <a:r>
              <a:rPr lang="en-GB" sz="20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consume very little power </a:t>
            </a:r>
            <a: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therefore produce very little heat a -&gt; </a:t>
            </a:r>
            <a:r>
              <a:rPr lang="en-GB" sz="20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reduced running costs</a:t>
            </a:r>
          </a:p>
        </p:txBody>
      </p:sp>
    </p:spTree>
    <p:extLst>
      <p:ext uri="{BB962C8B-B14F-4D97-AF65-F5344CB8AC3E}">
        <p14:creationId xmlns:p14="http://schemas.microsoft.com/office/powerpoint/2010/main" val="349221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Organic LED technology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24279" y="1704179"/>
            <a:ext cx="7894787" cy="4442621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Organic LED (OLED) technology uses organic materials (carbon compounds) to create semi-conductors which are flexible.</a:t>
            </a:r>
          </a:p>
          <a:p>
            <a:pPr marL="0" indent="0">
              <a:spcAft>
                <a:spcPts val="600"/>
              </a:spcAft>
              <a:buNone/>
            </a:pPr>
            <a:endParaRPr lang="en-GB" sz="1800" dirty="0">
              <a:solidFill>
                <a:srgbClr val="D99C0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sz="1800" dirty="0">
              <a:solidFill>
                <a:srgbClr val="D99C0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sz="1800" dirty="0">
              <a:solidFill>
                <a:srgbClr val="D99C0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br>
              <a:rPr lang="en-GB" sz="1800" dirty="0">
                <a:solidFill>
                  <a:srgbClr val="D99C0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sz="1800" dirty="0">
              <a:solidFill>
                <a:srgbClr val="D99C0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GB" dirty="0">
                <a:solidFill>
                  <a:srgbClr val="D99C0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Electrons flow from 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GB" dirty="0">
                <a:solidFill>
                  <a:srgbClr val="D99C0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cathode towards the positive anode</a:t>
            </a:r>
          </a:p>
          <a:p>
            <a:pPr lvl="1">
              <a:spcAft>
                <a:spcPts val="600"/>
              </a:spcAft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‘Holes’ represent a space for a missing electron</a:t>
            </a:r>
            <a:endParaRPr lang="en-GB" dirty="0">
              <a:solidFill>
                <a:srgbClr val="D99C0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GB" dirty="0">
                <a:solidFill>
                  <a:srgbClr val="D99C0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When the ‘holes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’</a:t>
            </a:r>
            <a:r>
              <a:rPr lang="en-GB" dirty="0">
                <a:solidFill>
                  <a:srgbClr val="D99C0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meet electrons they cancel each other out and emit energy in the form of light</a:t>
            </a:r>
          </a:p>
          <a:p>
            <a:pPr lvl="1">
              <a:spcAft>
                <a:spcPts val="600"/>
              </a:spcAft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 set of red, green and blue OLEDs works like an LCD pixel</a:t>
            </a:r>
            <a:r>
              <a:rPr lang="en-GB" dirty="0">
                <a:solidFill>
                  <a:srgbClr val="D99C0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GB" sz="1500" dirty="0">
                <a:solidFill>
                  <a:srgbClr val="D99C0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GB" sz="130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				</a:t>
            </a:r>
          </a:p>
        </p:txBody>
      </p:sp>
      <p:pic>
        <p:nvPicPr>
          <p:cNvPr id="5" name="Picture 4" descr="C:\Users\Rob\AppData\Roaming\PixelMetrics\CaptureWiz\Temp\21.png">
            <a:extLst>
              <a:ext uri="{FF2B5EF4-FFF2-40B4-BE49-F238E27FC236}">
                <a16:creationId xmlns:a16="http://schemas.microsoft.com/office/drawing/2014/main" id="{ED146851-206F-5241-8FD6-0C8FE58B2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2798" y="2634386"/>
            <a:ext cx="5565603" cy="200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15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OLED screens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OLED screens are much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thinner and lighter 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 normal LCD or LED screens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use organic materials (carbon compounds) to create semi-conductors which are flexible.</a:t>
            </a:r>
            <a:endParaRPr lang="en-GB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Plastic, rather than glass also makes them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flexible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The light emitted from an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OLED system is much brighter 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</a:rPr>
              <a:t>than the LCD or LED screens</a:t>
            </a:r>
            <a:endParaRPr lang="en-GB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6152" y="4410270"/>
            <a:ext cx="3466818" cy="2286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9552" y="4250816"/>
            <a:ext cx="1991763" cy="2598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59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97280" y="1726966"/>
            <a:ext cx="5701920" cy="4658521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Other benefits:</a:t>
            </a:r>
          </a:p>
          <a:p>
            <a:pPr lvl="1"/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OLEDs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generate their own light 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 there is no need for extra back lighting -&gt;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very thin screens</a:t>
            </a:r>
          </a:p>
          <a:p>
            <a:pPr lvl="1"/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Much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less power 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needed, which is</a:t>
            </a:r>
            <a:b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important for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battery operated devices 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like mobile phones, tablets and smart watches.  Also means little heat is produced and running costs are reduced.</a:t>
            </a:r>
          </a:p>
          <a:p>
            <a:pPr lvl="1"/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have a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larger field of view 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 LCD screens, especially when the screen is curved.</a:t>
            </a:r>
          </a:p>
          <a:p>
            <a:endParaRPr lang="en-GB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9800" y="1726966"/>
            <a:ext cx="3422667" cy="5131034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7F50206-4CAA-8847-BB05-E2DB5ECE0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OLED screens</a:t>
            </a:r>
          </a:p>
        </p:txBody>
      </p:sp>
    </p:spTree>
    <p:extLst>
      <p:ext uri="{BB962C8B-B14F-4D97-AF65-F5344CB8AC3E}">
        <p14:creationId xmlns:p14="http://schemas.microsoft.com/office/powerpoint/2010/main" val="351132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9117" y="2450292"/>
            <a:ext cx="3044163" cy="4263533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Drawbacks of OLED technology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252095" algn="l"/>
              </a:tabLst>
            </a:pP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OLED is a new technology with drawbacks that are likely to decrease with development over time</a:t>
            </a:r>
          </a:p>
          <a:p>
            <a:pPr lvl="1">
              <a:spcAft>
                <a:spcPts val="600"/>
              </a:spcAft>
              <a:tabLst>
                <a:tab pos="252095" algn="l"/>
              </a:tabLst>
            </a:pP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Increased production costs</a:t>
            </a:r>
          </a:p>
          <a:p>
            <a:pPr lvl="1">
              <a:spcAft>
                <a:spcPts val="600"/>
              </a:spcAft>
              <a:tabLst>
                <a:tab pos="252095" algn="l"/>
              </a:tabLst>
            </a:pP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OLED layers wear out about four times </a:t>
            </a:r>
            <a:b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faster than LCD or LED screens</a:t>
            </a:r>
          </a:p>
          <a:p>
            <a:pPr lvl="1">
              <a:spcAft>
                <a:spcPts val="600"/>
              </a:spcAft>
              <a:tabLst>
                <a:tab pos="252095" algn="l"/>
              </a:tabLst>
            </a:pP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OLED screens are affected by water </a:t>
            </a:r>
            <a:b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other contaminants</a:t>
            </a:r>
          </a:p>
        </p:txBody>
      </p:sp>
    </p:spTree>
    <p:extLst>
      <p:ext uri="{BB962C8B-B14F-4D97-AF65-F5344CB8AC3E}">
        <p14:creationId xmlns:p14="http://schemas.microsoft.com/office/powerpoint/2010/main" val="101281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Worksheet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Now complete </a:t>
            </a:r>
            <a:r>
              <a:rPr lang="en-GB" b="1" dirty="0"/>
              <a:t>Task 1 </a:t>
            </a:r>
            <a:r>
              <a:rPr lang="en-GB" dirty="0"/>
              <a:t>and</a:t>
            </a:r>
            <a:r>
              <a:rPr lang="en-GB" b="1" dirty="0"/>
              <a:t> Task 2 </a:t>
            </a:r>
            <a:r>
              <a:rPr lang="en-GB" dirty="0"/>
              <a:t>on </a:t>
            </a:r>
            <a:r>
              <a:rPr lang="en-GB" b="1" dirty="0"/>
              <a:t>Worksheet 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5198" y="2372532"/>
            <a:ext cx="4462577" cy="38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1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Multi-media light projectors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Projectors are used to show computer output onto large screens and interactive whiteboards.</a:t>
            </a:r>
          </a:p>
          <a:p>
            <a: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are often used in presentations.</a:t>
            </a:r>
          </a:p>
          <a:p>
            <a:r>
              <a:rPr lang="en-GB" sz="20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There are two common forms of light projectors:</a:t>
            </a:r>
          </a:p>
          <a:p>
            <a:pPr lvl="1"/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Digital Light Projectors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DLP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lvl="1"/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Liquid Crystal Display 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LCD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light projectors</a:t>
            </a:r>
          </a:p>
          <a:p>
            <a:pPr marL="444500" lvl="1" indent="0">
              <a:buNone/>
            </a:pPr>
            <a:endParaRPr lang="en-GB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3064A-4930-3A4A-9855-0DD3471B7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49" b="21600"/>
          <a:stretch/>
        </p:blipFill>
        <p:spPr>
          <a:xfrm>
            <a:off x="4926358" y="4599431"/>
            <a:ext cx="4217642" cy="22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6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Digital Light Projectors (DLP)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4525171"/>
          </a:xfrm>
        </p:spPr>
        <p:txBody>
          <a:bodyPr/>
          <a:lstStyle/>
          <a:p>
            <a:pPr lvl="0">
              <a:tabLst>
                <a:tab pos="252095" algn="l"/>
              </a:tabLst>
            </a:pPr>
            <a:r>
              <a:rPr lang="en-GB" dirty="0"/>
              <a:t>DLP systems utilise millions of micro-mirrors on a small microchip within the projector (each mirror corresponds to a single pixel)</a:t>
            </a:r>
          </a:p>
          <a:p>
            <a:pPr lvl="1">
              <a:tabLst>
                <a:tab pos="252095" algn="l"/>
              </a:tabLst>
            </a:pPr>
            <a:r>
              <a:rPr lang="en-GB" dirty="0"/>
              <a:t>When these micro-mirrors are tilted towards the light source, they are in the ‘on’ status</a:t>
            </a:r>
          </a:p>
          <a:p>
            <a:pPr lvl="1">
              <a:tabLst>
                <a:tab pos="252095" algn="l"/>
              </a:tabLst>
            </a:pPr>
            <a:r>
              <a:rPr lang="en-GB" dirty="0"/>
              <a:t>If they are tilted away from the light source, they are in the ‘off’ status</a:t>
            </a:r>
          </a:p>
          <a:p>
            <a:pPr lvl="1">
              <a:tabLst>
                <a:tab pos="252095" algn="l"/>
              </a:tabLst>
            </a:pPr>
            <a:r>
              <a:rPr lang="en-GB" dirty="0"/>
              <a:t>The micro-mirrors can switch between ‘on’ and ‘off’ thousands of times a second creating different and changing shades of grey light</a:t>
            </a:r>
          </a:p>
          <a:p>
            <a:pPr marL="0" indent="0">
              <a:buNone/>
            </a:pPr>
            <a:endParaRPr lang="en-GB" dirty="0">
              <a:solidFill>
                <a:srgbClr val="D99C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3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Using grey light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24279" y="1704179"/>
            <a:ext cx="7877853" cy="4563271"/>
          </a:xfrm>
        </p:spPr>
        <p:txBody>
          <a:bodyPr/>
          <a:lstStyle/>
          <a:p>
            <a:r>
              <a:rPr lang="en-GB" dirty="0"/>
              <a:t>DLP projectors use a grid of mirrors that can each produce over a thousand shades of grey </a:t>
            </a:r>
          </a:p>
          <a:p>
            <a:pPr lvl="1"/>
            <a:r>
              <a:rPr lang="en-GB" dirty="0"/>
              <a:t>If a micro-mirror is in the ‘on’ status more than it is in the ‘off’ status, then it produces a lighter shade of grey – if it’s the other way round, then a darker shade of grey is produced</a:t>
            </a:r>
          </a:p>
          <a:p>
            <a:pPr lvl="1"/>
            <a:r>
              <a:rPr lang="en-GB" dirty="0"/>
              <a:t>This creates a greyscale video image using grey ‘mirror’ pixels</a:t>
            </a:r>
          </a:p>
          <a:p>
            <a:endParaRPr lang="en-GB" dirty="0">
              <a:solidFill>
                <a:srgbClr val="D99C0B"/>
              </a:solidFill>
            </a:endParaRPr>
          </a:p>
        </p:txBody>
      </p:sp>
      <p:pic>
        <p:nvPicPr>
          <p:cNvPr id="2050" name="Picture 2" descr="C:\Users\Rob\AppData\Roaming\PixelMetrics\CaptureWiz\Temp\2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2716" y="4179391"/>
            <a:ext cx="3739598" cy="234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06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Adding colour with DLP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 strong white light passes through colour filters on a rapidly spinning wheel which converts it into red, green or blue light</a:t>
            </a:r>
          </a:p>
          <a:p>
            <a:pPr lvl="1"/>
            <a:r>
              <a:rPr lang="en-GB" dirty="0"/>
              <a:t>A filtered green light shone onto a tilted ‘off’ mirror reflecting dark grey light, projects a dark green pixel</a:t>
            </a:r>
          </a:p>
          <a:p>
            <a:pPr lvl="1"/>
            <a:r>
              <a:rPr lang="en-GB" dirty="0"/>
              <a:t>A purple pixel is created by rapidly changing a pixel from blue to red which our brain interprets as blend of the two colours</a:t>
            </a:r>
          </a:p>
          <a:p>
            <a:endParaRPr lang="en-GB" dirty="0"/>
          </a:p>
        </p:txBody>
      </p:sp>
      <p:pic>
        <p:nvPicPr>
          <p:cNvPr id="6" name="Picture 2" descr="C:\Users\Rob\AppData\Roaming\PixelMetrics\CaptureWiz\Temp\2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8894" y="4597575"/>
            <a:ext cx="2616838" cy="163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Rob\AppData\Roaming\PixelMetrics\CaptureWiz\Temp\23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3443" y="4600337"/>
            <a:ext cx="2616838" cy="163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504267" y="5415560"/>
            <a:ext cx="491067" cy="0"/>
          </a:xfrm>
          <a:prstGeom prst="straightConnector1">
            <a:avLst/>
          </a:prstGeom>
          <a:ln w="76200">
            <a:solidFill>
              <a:srgbClr val="FFDC0B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3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Describe the principles of operation of the following output devices: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r>
              <a:rPr lang="en-GB" sz="2000" dirty="0"/>
              <a:t>Loudspeakers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r>
              <a:rPr lang="en-GB" sz="2000" dirty="0"/>
              <a:t>Screens and monitors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r>
              <a:rPr lang="en-GB" sz="2000" dirty="0"/>
              <a:t>Multi-media light projectors</a:t>
            </a:r>
          </a:p>
          <a:p>
            <a:pPr marL="0" indent="0" algn="just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GB" dirty="0"/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429159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Digital Light Projectors (DLP)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How a DLP projector works</a:t>
            </a:r>
          </a:p>
        </p:txBody>
      </p:sp>
      <p:pic>
        <p:nvPicPr>
          <p:cNvPr id="2052" name="Picture 4" descr="C:\Users\Rob\AppData\Roaming\PixelMetrics\CaptureWiz\Temp\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287" y="2434501"/>
            <a:ext cx="7694455" cy="27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27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Grey scale to colours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42925" y="1577005"/>
            <a:ext cx="8096249" cy="4663153"/>
          </a:xfrm>
        </p:spPr>
        <p:txBody>
          <a:bodyPr/>
          <a:lstStyle/>
          <a:p>
            <a:r>
              <a:rPr lang="en-GB" dirty="0"/>
              <a:t>Using a graphics package, a grayscale image can be colorized in a similar way to a Digital Light Projector</a:t>
            </a:r>
          </a:p>
          <a:p>
            <a:pPr lvl="1"/>
            <a:r>
              <a:rPr lang="en-GB" dirty="0"/>
              <a:t>This black and white image of Charles Dickens is likely to have been taken before colour photographs were invented in 1861</a:t>
            </a:r>
          </a:p>
          <a:p>
            <a:pPr lvl="1"/>
            <a:r>
              <a:rPr lang="en-GB" dirty="0"/>
              <a:t>A colorized version might look like this: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8" name="Picture 4" descr="C:\Users\Rob\AppData\Roaming\PixelMetrics\CaptureWiz\Temp\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093" y="3785502"/>
            <a:ext cx="3451581" cy="240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530" y="3785502"/>
            <a:ext cx="3436993" cy="240589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495200" y="5041092"/>
            <a:ext cx="230525" cy="0"/>
          </a:xfrm>
          <a:prstGeom prst="straightConnector1">
            <a:avLst/>
          </a:prstGeom>
          <a:ln w="76200">
            <a:solidFill>
              <a:srgbClr val="FFDC0B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4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LCD projectors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3875" y="1577005"/>
            <a:ext cx="7997635" cy="4661870"/>
          </a:xfrm>
        </p:spPr>
        <p:txBody>
          <a:bodyPr/>
          <a:lstStyle/>
          <a:p>
            <a:pPr lvl="0"/>
            <a:r>
              <a:rPr lang="en-GB" sz="2200" dirty="0"/>
              <a:t>Like DLP, LCD projectors depend on a very bright source of white light</a:t>
            </a:r>
          </a:p>
          <a:p>
            <a:pPr lvl="1"/>
            <a:r>
              <a:rPr lang="en-GB" dirty="0"/>
              <a:t>T</a:t>
            </a:r>
            <a:r>
              <a:rPr lang="en-GB" dirty="0">
                <a:solidFill>
                  <a:srgbClr val="D99C0B"/>
                </a:solidFill>
              </a:rPr>
              <a:t>he white light is sent to </a:t>
            </a:r>
            <a:r>
              <a:rPr lang="en-GB" b="1" dirty="0">
                <a:solidFill>
                  <a:srgbClr val="D99C0B"/>
                </a:solidFill>
              </a:rPr>
              <a:t>Dichroic</a:t>
            </a:r>
            <a:r>
              <a:rPr lang="en-GB" dirty="0">
                <a:solidFill>
                  <a:srgbClr val="D99C0B"/>
                </a:solidFill>
              </a:rPr>
              <a:t> mirrors and the light is reflected back with red, green or blue wave lengths</a:t>
            </a:r>
          </a:p>
          <a:p>
            <a:pPr lvl="1"/>
            <a:r>
              <a:rPr lang="en-GB" dirty="0"/>
              <a:t>T</a:t>
            </a:r>
            <a:r>
              <a:rPr lang="en-GB" dirty="0">
                <a:solidFill>
                  <a:srgbClr val="D99C0B"/>
                </a:solidFill>
              </a:rPr>
              <a:t>he three coloured light components pass through three LCD screens containing the image from the computer to be projected</a:t>
            </a:r>
          </a:p>
        </p:txBody>
      </p:sp>
      <p:pic>
        <p:nvPicPr>
          <p:cNvPr id="2050" name="Picture 2" descr="C:\Users\Rob\AppData\Roaming\PixelMetrics\CaptureWiz\Temp\27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632" y="3907940"/>
            <a:ext cx="7715765" cy="24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7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LCD projectors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GB" dirty="0"/>
              <a:t>The three images are then combined using a prism to produce the full colour image which then passes through a lens and is projected on to a screen</a:t>
            </a:r>
          </a:p>
          <a:p>
            <a:endParaRPr lang="en-GB" dirty="0"/>
          </a:p>
        </p:txBody>
      </p:sp>
      <p:pic>
        <p:nvPicPr>
          <p:cNvPr id="4" name="Picture 2" descr="C:\Users\Rob\AppData\Roaming\PixelMetrics\CaptureWiz\Temp\59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42" y="3026225"/>
            <a:ext cx="6243588" cy="349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28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ndenburg-disaster,-1937-dana-keller-original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51933"/>
            <a:ext cx="9144000" cy="62060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Worksheet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Now complete </a:t>
            </a:r>
            <a:r>
              <a:rPr lang="en-GB" b="1" dirty="0">
                <a:solidFill>
                  <a:schemeClr val="bg1"/>
                </a:solidFill>
              </a:rPr>
              <a:t>Task 3 </a:t>
            </a:r>
            <a:r>
              <a:rPr lang="en-GB" dirty="0">
                <a:solidFill>
                  <a:schemeClr val="bg1"/>
                </a:solidFill>
              </a:rPr>
              <a:t>on </a:t>
            </a:r>
            <a:r>
              <a:rPr lang="en-GB" b="1" dirty="0">
                <a:solidFill>
                  <a:schemeClr val="bg1"/>
                </a:solidFill>
              </a:rPr>
              <a:t>Worksheet 5</a:t>
            </a:r>
          </a:p>
        </p:txBody>
      </p:sp>
    </p:spTree>
    <p:extLst>
      <p:ext uri="{BB962C8B-B14F-4D97-AF65-F5344CB8AC3E}">
        <p14:creationId xmlns:p14="http://schemas.microsoft.com/office/powerpoint/2010/main" val="114764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Output devices in the model</a:t>
            </a:r>
          </a:p>
        </p:txBody>
      </p:sp>
      <p:pic>
        <p:nvPicPr>
          <p:cNvPr id="1028" name="Picture 4" descr="C:\Users\Rob\AppData\Roaming\PixelMetrics\CaptureWiz\Tem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640" y="1687160"/>
            <a:ext cx="71437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F3C7B6-5F75-4CCB-9157-42BC9FAD7800}"/>
              </a:ext>
            </a:extLst>
          </p:cNvPr>
          <p:cNvSpPr/>
          <p:nvPr/>
        </p:nvSpPr>
        <p:spPr>
          <a:xfrm>
            <a:off x="6237962" y="1687160"/>
            <a:ext cx="1928850" cy="2008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1F050-7C31-439D-8BBC-E5B9EAA15B2D}"/>
              </a:ext>
            </a:extLst>
          </p:cNvPr>
          <p:cNvSpPr/>
          <p:nvPr/>
        </p:nvSpPr>
        <p:spPr>
          <a:xfrm>
            <a:off x="6141984" y="1539426"/>
            <a:ext cx="2137720" cy="2343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46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Output devices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Output devices take data produced by a computer and turn it into a human-readable form (such as an image on a screen)</a:t>
            </a:r>
          </a:p>
          <a:p>
            <a:r>
              <a:rPr lang="en-GB" dirty="0"/>
              <a:t>Output from a computer is sometimes used to operate another device (e.g. a loudspeaker)</a:t>
            </a:r>
          </a:p>
          <a:p>
            <a:pPr lvl="1"/>
            <a:r>
              <a:rPr lang="en-GB" dirty="0"/>
              <a:t>The most common output devices are: printers, screens, loudspeakers and multimedia projectors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280" y="104775"/>
            <a:ext cx="3009520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64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Loudspeakers and headphones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Digital data is sent from the computer to a </a:t>
            </a:r>
            <a:r>
              <a:rPr lang="en-GB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to Analogue Converter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where it is converted into an analogue signal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signal is then boosted using an </a:t>
            </a:r>
            <a:r>
              <a:rPr lang="en-GB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amplifier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finally sent to a speaker</a:t>
            </a:r>
          </a:p>
          <a:p>
            <a:pPr lvl="1"/>
            <a:endParaRPr lang="en-GB" dirty="0"/>
          </a:p>
        </p:txBody>
      </p:sp>
      <p:sp>
        <p:nvSpPr>
          <p:cNvPr id="112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7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Rob\AppData\Roaming\PixelMetrics\CaptureWiz\Temp\5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023" y="4044929"/>
            <a:ext cx="7427957" cy="162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Loudspeakers and headphones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Digital data is sent from the computer to a </a:t>
            </a:r>
            <a:r>
              <a:rPr lang="en-GB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to Analogue Converter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where it is converted into an analogue signal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signal is then boosted using an </a:t>
            </a:r>
            <a:r>
              <a:rPr lang="en-GB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amplifier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finally sent to a speaker</a:t>
            </a:r>
          </a:p>
          <a:p>
            <a:pPr lvl="1"/>
            <a:endParaRPr lang="en-GB" dirty="0"/>
          </a:p>
        </p:txBody>
      </p:sp>
      <p:sp>
        <p:nvSpPr>
          <p:cNvPr id="112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7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93D73-8EF3-8B4F-967A-C16000817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68"/>
          <a:stretch/>
        </p:blipFill>
        <p:spPr>
          <a:xfrm>
            <a:off x="1076888" y="3602806"/>
            <a:ext cx="7111253" cy="31099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E60B9F-661C-2B45-B780-F70293042F25}"/>
              </a:ext>
            </a:extLst>
          </p:cNvPr>
          <p:cNvSpPr/>
          <p:nvPr/>
        </p:nvSpPr>
        <p:spPr>
          <a:xfrm>
            <a:off x="4047565" y="6252882"/>
            <a:ext cx="954741" cy="336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08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Screens / Monitors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CCFL - Cold Cathode Fluorescent Lamp</a:t>
            </a:r>
          </a:p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 - Liquid Crystal Display</a:t>
            </a:r>
          </a:p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- Light Emitting Diode</a:t>
            </a:r>
          </a:p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OLED - Organic Light Emitting Diodes</a:t>
            </a:r>
          </a:p>
        </p:txBody>
      </p:sp>
      <p:pic>
        <p:nvPicPr>
          <p:cNvPr id="1026" name="Picture 2" descr="C:\Users\Rob\AppData\Roaming\PixelMetrics\CaptureWiz\Temp\16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3298" y="4362707"/>
            <a:ext cx="3758434" cy="228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94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LCD Screens / Monitors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8064120" cy="4976982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Liquid Crystal Display 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(LCD) screens are made from millions of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pixels</a:t>
            </a:r>
          </a:p>
          <a:p>
            <a:pPr lvl="1"/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pixel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effectively a separate </a:t>
            </a:r>
            <a:r>
              <a:rPr lang="en-GB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 </a:t>
            </a:r>
            <a:r>
              <a:rPr lang="en-GB" b="1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green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diode / light that can be switched on or off electronically using liquid crystals to rotate polarised light</a:t>
            </a:r>
          </a:p>
          <a:p>
            <a:pPr lvl="1"/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pixels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are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switched on or off very quickly 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make the moving colour picture</a:t>
            </a:r>
          </a:p>
          <a:p>
            <a:pPr lvl="1"/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Because LCDs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 not emit any</a:t>
            </a:r>
            <a:b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light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some type of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back-light</a:t>
            </a:r>
            <a:b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technology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needs to be used.</a:t>
            </a:r>
          </a:p>
        </p:txBody>
      </p:sp>
      <p:pic>
        <p:nvPicPr>
          <p:cNvPr id="1026" name="Picture 2" descr="C:\Users\Rob\AppData\Roaming\PixelMetrics\CaptureWiz\Temp\16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966" y="4299207"/>
            <a:ext cx="3758434" cy="228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21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55BDFD-CF8D-4275-834C-52F7DA2A01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LED screens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01338-4FAA-4533-A229-7FCCE2F52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LED screen is actually an LCD screen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but… </a:t>
            </a:r>
          </a:p>
          <a:p>
            <a:pPr lvl="1"/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instead of having a CCFL backlight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uses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LEDs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light emitting diodes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as a </a:t>
            </a:r>
            <a:r>
              <a:rPr lang="en-GB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source of light </a:t>
            </a:r>
            <a:r>
              <a:rPr lang="en-GB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behind the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9B611-3938-5943-B63F-06FA6A9F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80" y="3392660"/>
            <a:ext cx="2540000" cy="189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2E6668-4609-4245-8316-EB85F247734A}"/>
              </a:ext>
            </a:extLst>
          </p:cNvPr>
          <p:cNvSpPr txBox="1"/>
          <p:nvPr/>
        </p:nvSpPr>
        <p:spPr>
          <a:xfrm>
            <a:off x="1219580" y="5473592"/>
            <a:ext cx="245072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CCFL -</a:t>
            </a:r>
            <a:r>
              <a:rPr lang="en-GB" dirty="0"/>
              <a:t> </a:t>
            </a:r>
            <a:r>
              <a:rPr lang="en-GB" b="1" dirty="0"/>
              <a:t>cold cathode fluorescent lamp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61E44-DB0C-5043-A43D-403C469E11AE}"/>
              </a:ext>
            </a:extLst>
          </p:cNvPr>
          <p:cNvSpPr txBox="1"/>
          <p:nvPr/>
        </p:nvSpPr>
        <p:spPr>
          <a:xfrm>
            <a:off x="5499480" y="5473592"/>
            <a:ext cx="245072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LEDs -</a:t>
            </a:r>
            <a:r>
              <a:rPr lang="en-GB" dirty="0"/>
              <a:t> l</a:t>
            </a:r>
            <a:r>
              <a:rPr lang="en-GB" b="1" dirty="0"/>
              <a:t>ight emitting diodes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9DFBDF-29F0-0D45-837F-90CF15B91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9" t="11157" r="6884" b="6884"/>
          <a:stretch/>
        </p:blipFill>
        <p:spPr>
          <a:xfrm>
            <a:off x="5759544" y="3392660"/>
            <a:ext cx="1919035" cy="18923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87A93354-E712-B848-BDE2-D09002D4065C}"/>
              </a:ext>
            </a:extLst>
          </p:cNvPr>
          <p:cNvSpPr/>
          <p:nvPr/>
        </p:nvSpPr>
        <p:spPr>
          <a:xfrm>
            <a:off x="4226162" y="4021310"/>
            <a:ext cx="1066800" cy="635000"/>
          </a:xfrm>
          <a:prstGeom prst="rightArrow">
            <a:avLst>
              <a:gd name="adj1" fmla="val 50000"/>
              <a:gd name="adj2" fmla="val 52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08326"/>
      </p:ext>
    </p:extLst>
  </p:cSld>
  <p:clrMapOvr>
    <a:masterClrMapping/>
  </p:clrMapOvr>
</p:sld>
</file>

<file path=ppt/theme/theme1.xml><?xml version="1.0" encoding="utf-8"?>
<a:theme xmlns:a="http://schemas.openxmlformats.org/drawingml/2006/main" name="Uni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99C0B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951742A866DD4C8563BF4DFAFD4423" ma:contentTypeVersion="10" ma:contentTypeDescription="Create a new document." ma:contentTypeScope="" ma:versionID="c4b9e2c0e455e51b0b5566c8c481736b">
  <xsd:schema xmlns:xsd="http://www.w3.org/2001/XMLSchema" xmlns:xs="http://www.w3.org/2001/XMLSchema" xmlns:p="http://schemas.microsoft.com/office/2006/metadata/properties" xmlns:ns2="1ef05dc5-97a2-498b-bf7c-bd189143a1ff" xmlns:ns3="94dce8ab-38ff-4714-b1ed-1fc5e4d9abd1" targetNamespace="http://schemas.microsoft.com/office/2006/metadata/properties" ma:root="true" ma:fieldsID="7e2b83479773afbe70a8cda7143781fe" ns2:_="" ns3:_="">
    <xsd:import namespace="1ef05dc5-97a2-498b-bf7c-bd189143a1ff"/>
    <xsd:import namespace="94dce8ab-38ff-4714-b1ed-1fc5e4d9abd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05dc5-97a2-498b-bf7c-bd189143a1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ce8ab-38ff-4714-b1ed-1fc5e4d9a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54129E-BA56-4E04-97A6-BD4F7F4312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E5E168-B2C9-4919-B8BE-48567899F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f05dc5-97a2-498b-bf7c-bd189143a1ff"/>
    <ds:schemaRef ds:uri="94dce8ab-38ff-4714-b1ed-1fc5e4d9a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A5C297-7443-4D29-987D-46C80F3CE2DC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94dce8ab-38ff-4714-b1ed-1fc5e4d9abd1"/>
    <ds:schemaRef ds:uri="http://schemas.microsoft.com/office/2006/documentManagement/types"/>
    <ds:schemaRef ds:uri="http://purl.org/dc/elements/1.1/"/>
    <ds:schemaRef ds:uri="1ef05dc5-97a2-498b-bf7c-bd189143a1f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Unit 4</Template>
  <TotalTime>6787</TotalTime>
  <Words>1154</Words>
  <Application>Microsoft Office PowerPoint</Application>
  <PresentationFormat>On-screen Show (4:3)</PresentationFormat>
  <Paragraphs>106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Museo 700</vt:lpstr>
      <vt:lpstr>Museo 900</vt:lpstr>
      <vt:lpstr>Calibri Light</vt:lpstr>
      <vt:lpstr>Calibri</vt:lpstr>
      <vt:lpstr>Museo900-Regular</vt:lpstr>
      <vt:lpstr>Museo 500</vt:lpstr>
      <vt:lpstr>Museo 100</vt:lpstr>
      <vt:lpstr>Arial</vt:lpstr>
      <vt:lpstr>Unit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PG Online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Heathcote</dc:creator>
  <cp:lastModifiedBy>MCQ Computer</cp:lastModifiedBy>
  <cp:revision>193</cp:revision>
  <cp:lastPrinted>2022-11-17T02:57:55Z</cp:lastPrinted>
  <dcterms:created xsi:type="dcterms:W3CDTF">2015-07-27T08:38:23Z</dcterms:created>
  <dcterms:modified xsi:type="dcterms:W3CDTF">2022-11-17T03:00:33Z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0x01010024951742A866DD4C8563BF4DFAFD4423</vt:lpwstr>
  </property>
</Properties>
</file>