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8"/>
  </p:notesMasterIdLst>
  <p:sldIdLst>
    <p:sldId id="278" r:id="rId5"/>
    <p:sldId id="282" r:id="rId6"/>
    <p:sldId id="281" r:id="rId7"/>
    <p:sldId id="279" r:id="rId8"/>
    <p:sldId id="280" r:id="rId9"/>
    <p:sldId id="283" r:id="rId10"/>
    <p:sldId id="284" r:id="rId11"/>
    <p:sldId id="285" r:id="rId12"/>
    <p:sldId id="286" r:id="rId13"/>
    <p:sldId id="287" r:id="rId14"/>
    <p:sldId id="288" r:id="rId15"/>
    <p:sldId id="289" r:id="rId16"/>
    <p:sldId id="29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2852" autoAdjust="0"/>
  </p:normalViewPr>
  <p:slideViewPr>
    <p:cSldViewPr snapToGrid="0">
      <p:cViewPr varScale="1">
        <p:scale>
          <a:sx n="47" d="100"/>
          <a:sy n="47" d="100"/>
        </p:scale>
        <p:origin x="103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5/13/2022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start of with hi, </a:t>
            </a:r>
            <a:r>
              <a:rPr lang="en-GB" dirty="0" err="1"/>
              <a:t>im</a:t>
            </a:r>
            <a:r>
              <a:rPr lang="en-GB" dirty="0"/>
              <a:t> james how are you doing today. </a:t>
            </a:r>
          </a:p>
          <a:p>
            <a:endParaRPr lang="en-GB" dirty="0"/>
          </a:p>
          <a:p>
            <a:r>
              <a:rPr lang="en-GB" dirty="0"/>
              <a:t>so to start of with </a:t>
            </a:r>
            <a:r>
              <a:rPr lang="en-GB" dirty="0" err="1"/>
              <a:t>im</a:t>
            </a:r>
            <a:r>
              <a:rPr lang="en-GB" dirty="0"/>
              <a:t> going  to be going </a:t>
            </a:r>
            <a:r>
              <a:rPr lang="en-GB" dirty="0" err="1"/>
              <a:t>throo</a:t>
            </a:r>
            <a:r>
              <a:rPr lang="en-GB" dirty="0"/>
              <a:t> the process I took at completing the project that was given to myself along with the screenshots</a:t>
            </a:r>
          </a:p>
          <a:p>
            <a:r>
              <a:rPr lang="en-GB" dirty="0" err="1"/>
              <a:t>Ive</a:t>
            </a:r>
            <a:r>
              <a:rPr lang="en-GB" dirty="0"/>
              <a:t> taken throughout developing it. </a:t>
            </a:r>
          </a:p>
          <a:p>
            <a:endParaRPr lang="en-GB" dirty="0"/>
          </a:p>
          <a:p>
            <a:r>
              <a:rPr lang="en-GB" dirty="0"/>
              <a:t>then after we’ve finished that I’ll give you a quick demo of the application at its current stage. </a:t>
            </a:r>
          </a:p>
          <a:p>
            <a:endParaRPr lang="en-GB" dirty="0"/>
          </a:p>
          <a:p>
            <a:r>
              <a:rPr lang="en-GB" dirty="0"/>
              <a:t>Everyone happy with that ? </a:t>
            </a:r>
          </a:p>
          <a:p>
            <a:endParaRPr lang="en-GB" dirty="0"/>
          </a:p>
          <a:p>
            <a:r>
              <a:rPr lang="en-GB" dirty="0"/>
              <a:t>Ill give you moments for question throughout but if you really have a urgent question please feel free to just interrupt me and ask. </a:t>
            </a:r>
          </a:p>
        </p:txBody>
      </p:sp>
      <p:sp>
        <p:nvSpPr>
          <p:cNvPr id="4" name="Slide Number Placeholder 3"/>
          <p:cNvSpPr>
            <a:spLocks noGrp="1"/>
          </p:cNvSpPr>
          <p:nvPr>
            <p:ph type="sldNum" sz="quarter" idx="5"/>
          </p:nvPr>
        </p:nvSpPr>
        <p:spPr/>
        <p:txBody>
          <a:bodyPr/>
          <a:lstStyle/>
          <a:p>
            <a:fld id="{2E6DE88F-1F85-4A27-9D34-D74A50E7B0DA}" type="slidenum">
              <a:rPr lang="en-US" smtClean="0"/>
              <a:t>1</a:t>
            </a:fld>
            <a:endParaRPr lang="en-US" dirty="0"/>
          </a:p>
        </p:txBody>
      </p:sp>
    </p:spTree>
    <p:extLst>
      <p:ext uri="{BB962C8B-B14F-4D97-AF65-F5344CB8AC3E}">
        <p14:creationId xmlns:p14="http://schemas.microsoft.com/office/powerpoint/2010/main" val="3458032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a:t>
            </a:r>
            <a:r>
              <a:rPr lang="en-GB" dirty="0" err="1"/>
              <a:t>heres</a:t>
            </a:r>
            <a:r>
              <a:rPr lang="en-GB" dirty="0"/>
              <a:t> the part that’s interesting and how I managed to create the application using new methods in the DAO and switch statement in the controller part. Now  in front of you is a small example of  the create method taken from customers which has been altered to make a order, but instead of using the same method to create a item and put it into a list, which would of made everything easier I admit I made a new method that put all the data into my SQL and called on that part of the database </a:t>
            </a:r>
            <a:r>
              <a:rPr lang="en-GB" dirty="0" err="1"/>
              <a:t>throo</a:t>
            </a:r>
            <a:r>
              <a:rPr lang="en-GB" dirty="0"/>
              <a:t> out the application.</a:t>
            </a:r>
          </a:p>
          <a:p>
            <a:endParaRPr lang="en-GB" dirty="0"/>
          </a:p>
          <a:p>
            <a:r>
              <a:rPr lang="en-GB" dirty="0"/>
              <a:t>Any questions so far ? </a:t>
            </a:r>
          </a:p>
        </p:txBody>
      </p:sp>
      <p:sp>
        <p:nvSpPr>
          <p:cNvPr id="4" name="Slide Number Placeholder 3"/>
          <p:cNvSpPr>
            <a:spLocks noGrp="1"/>
          </p:cNvSpPr>
          <p:nvPr>
            <p:ph type="sldNum" sz="quarter" idx="5"/>
          </p:nvPr>
        </p:nvSpPr>
        <p:spPr/>
        <p:txBody>
          <a:bodyPr/>
          <a:lstStyle/>
          <a:p>
            <a:fld id="{2E6DE88F-1F85-4A27-9D34-D74A50E7B0DA}" type="slidenum">
              <a:rPr lang="en-US" smtClean="0"/>
              <a:t>10</a:t>
            </a:fld>
            <a:endParaRPr lang="en-US" dirty="0"/>
          </a:p>
        </p:txBody>
      </p:sp>
    </p:spTree>
    <p:extLst>
      <p:ext uri="{BB962C8B-B14F-4D97-AF65-F5344CB8AC3E}">
        <p14:creationId xmlns:p14="http://schemas.microsoft.com/office/powerpoint/2010/main" val="1890156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Okay so recently I did the testing for the application so far and have reached a over all coverage of 77.7% with the main being at 69%. But every method and part of the application has been tested other than catching exceptions and the runner. So in terms of coverage of </a:t>
            </a:r>
            <a:r>
              <a:rPr lang="en-GB" dirty="0" err="1"/>
              <a:t>whats</a:t>
            </a:r>
            <a:r>
              <a:rPr lang="en-GB" dirty="0"/>
              <a:t> being used I feel as though the coverage is very adequate </a:t>
            </a:r>
          </a:p>
        </p:txBody>
      </p:sp>
      <p:sp>
        <p:nvSpPr>
          <p:cNvPr id="4" name="Slide Number Placeholder 3"/>
          <p:cNvSpPr>
            <a:spLocks noGrp="1"/>
          </p:cNvSpPr>
          <p:nvPr>
            <p:ph type="sldNum" sz="quarter" idx="5"/>
          </p:nvPr>
        </p:nvSpPr>
        <p:spPr/>
        <p:txBody>
          <a:bodyPr/>
          <a:lstStyle/>
          <a:p>
            <a:fld id="{2E6DE88F-1F85-4A27-9D34-D74A50E7B0DA}" type="slidenum">
              <a:rPr lang="en-US" smtClean="0"/>
              <a:t>11</a:t>
            </a:fld>
            <a:endParaRPr lang="en-US" dirty="0"/>
          </a:p>
        </p:txBody>
      </p:sp>
    </p:spTree>
    <p:extLst>
      <p:ext uri="{BB962C8B-B14F-4D97-AF65-F5344CB8AC3E}">
        <p14:creationId xmlns:p14="http://schemas.microsoft.com/office/powerpoint/2010/main" val="2775909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Just </a:t>
            </a:r>
            <a:r>
              <a:rPr lang="en-GB" dirty="0" err="1"/>
              <a:t>infront</a:t>
            </a:r>
            <a:r>
              <a:rPr lang="en-GB" dirty="0"/>
              <a:t> of you now is a couple of the tests that I ran on the application along with the amount of tests done, and as it shows so far we have 0 failures meaning that the application is working perfectly as </a:t>
            </a:r>
            <a:r>
              <a:rPr lang="en-GB" dirty="0" err="1"/>
              <a:t>intented</a:t>
            </a:r>
            <a:r>
              <a:rPr lang="en-GB" dirty="0"/>
              <a:t>.</a:t>
            </a:r>
          </a:p>
        </p:txBody>
      </p:sp>
      <p:sp>
        <p:nvSpPr>
          <p:cNvPr id="4" name="Slide Number Placeholder 3"/>
          <p:cNvSpPr>
            <a:spLocks noGrp="1"/>
          </p:cNvSpPr>
          <p:nvPr>
            <p:ph type="sldNum" sz="quarter" idx="5"/>
          </p:nvPr>
        </p:nvSpPr>
        <p:spPr/>
        <p:txBody>
          <a:bodyPr/>
          <a:lstStyle/>
          <a:p>
            <a:fld id="{2E6DE88F-1F85-4A27-9D34-D74A50E7B0DA}" type="slidenum">
              <a:rPr lang="en-US" smtClean="0"/>
              <a:t>12</a:t>
            </a:fld>
            <a:endParaRPr lang="en-US" dirty="0"/>
          </a:p>
        </p:txBody>
      </p:sp>
    </p:spTree>
    <p:extLst>
      <p:ext uri="{BB962C8B-B14F-4D97-AF65-F5344CB8AC3E}">
        <p14:creationId xmlns:p14="http://schemas.microsoft.com/office/powerpoint/2010/main" val="3331790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that concludes my presentation. I will say that the application isn’t quite finished just yet as </a:t>
            </a:r>
            <a:r>
              <a:rPr lang="en-GB" dirty="0" err="1"/>
              <a:t>im</a:t>
            </a:r>
            <a:r>
              <a:rPr lang="en-GB" dirty="0"/>
              <a:t> still yet to add the total price method which will be implemented before the end of today.</a:t>
            </a:r>
          </a:p>
          <a:p>
            <a:endParaRPr lang="en-GB" dirty="0"/>
          </a:p>
          <a:p>
            <a:r>
              <a:rPr lang="en-GB" dirty="0"/>
              <a:t>Do you have any questions or would you like a </a:t>
            </a:r>
            <a:r>
              <a:rPr lang="en-GB"/>
              <a:t>short demonstration</a:t>
            </a:r>
          </a:p>
        </p:txBody>
      </p:sp>
      <p:sp>
        <p:nvSpPr>
          <p:cNvPr id="4" name="Slide Number Placeholder 3"/>
          <p:cNvSpPr>
            <a:spLocks noGrp="1"/>
          </p:cNvSpPr>
          <p:nvPr>
            <p:ph type="sldNum" sz="quarter" idx="5"/>
          </p:nvPr>
        </p:nvSpPr>
        <p:spPr/>
        <p:txBody>
          <a:bodyPr/>
          <a:lstStyle/>
          <a:p>
            <a:fld id="{2E6DE88F-1F85-4A27-9D34-D74A50E7B0DA}" type="slidenum">
              <a:rPr lang="en-US" smtClean="0"/>
              <a:t>13</a:t>
            </a:fld>
            <a:endParaRPr lang="en-US" dirty="0"/>
          </a:p>
        </p:txBody>
      </p:sp>
    </p:spTree>
    <p:extLst>
      <p:ext uri="{BB962C8B-B14F-4D97-AF65-F5344CB8AC3E}">
        <p14:creationId xmlns:p14="http://schemas.microsoft.com/office/powerpoint/2010/main" val="3627133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being a small project with just myself, the risks to this project were minimal and I ensured that they were reduced as much as I could so that there </a:t>
            </a:r>
            <a:r>
              <a:rPr lang="en-GB" dirty="0" err="1"/>
              <a:t>wernt</a:t>
            </a:r>
            <a:r>
              <a:rPr lang="en-GB" dirty="0"/>
              <a:t> any issues while developing the project which was defiantly the case as files did crossed over due to my error but nothing was lost and it took me all of about 5 minuets to fix thanks to making private copies while working. and </a:t>
            </a:r>
            <a:r>
              <a:rPr lang="en-GB" dirty="0" err="1"/>
              <a:t>im</a:t>
            </a:r>
            <a:r>
              <a:rPr lang="en-GB" dirty="0"/>
              <a:t> aware when working with a team this isn’t really a option but as it was just myself it was </a:t>
            </a:r>
            <a:r>
              <a:rPr lang="en-GB" dirty="0" err="1"/>
              <a:t>definatly</a:t>
            </a:r>
            <a:r>
              <a:rPr lang="en-GB" dirty="0"/>
              <a:t> the better way to go about a little bit of a extra security net.</a:t>
            </a:r>
          </a:p>
        </p:txBody>
      </p:sp>
      <p:sp>
        <p:nvSpPr>
          <p:cNvPr id="4" name="Slide Number Placeholder 3"/>
          <p:cNvSpPr>
            <a:spLocks noGrp="1"/>
          </p:cNvSpPr>
          <p:nvPr>
            <p:ph type="sldNum" sz="quarter" idx="5"/>
          </p:nvPr>
        </p:nvSpPr>
        <p:spPr/>
        <p:txBody>
          <a:bodyPr/>
          <a:lstStyle/>
          <a:p>
            <a:fld id="{2E6DE88F-1F85-4A27-9D34-D74A50E7B0DA}" type="slidenum">
              <a:rPr lang="en-US" smtClean="0"/>
              <a:t>2</a:t>
            </a:fld>
            <a:endParaRPr lang="en-US" dirty="0"/>
          </a:p>
        </p:txBody>
      </p:sp>
    </p:spTree>
    <p:extLst>
      <p:ext uri="{BB962C8B-B14F-4D97-AF65-F5344CB8AC3E}">
        <p14:creationId xmlns:p14="http://schemas.microsoft.com/office/powerpoint/2010/main" val="2755144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Infront of you now is the most up to date snapshot of my </a:t>
            </a:r>
            <a:r>
              <a:rPr lang="en-GB" dirty="0" err="1"/>
              <a:t>jira</a:t>
            </a:r>
            <a:r>
              <a:rPr lang="en-GB" dirty="0"/>
              <a:t> roadmap showing you how far along I was and when each part was complete. The first thing I did after getting the brief and learning about </a:t>
            </a:r>
            <a:r>
              <a:rPr lang="en-GB" dirty="0" err="1"/>
              <a:t>jira</a:t>
            </a:r>
            <a:r>
              <a:rPr lang="en-GB" dirty="0"/>
              <a:t> was make my user stories and tasks. Now admittedly after using </a:t>
            </a:r>
            <a:r>
              <a:rPr lang="en-GB" dirty="0" err="1"/>
              <a:t>jira</a:t>
            </a:r>
            <a:r>
              <a:rPr lang="en-GB" dirty="0"/>
              <a:t> for a working week I’ve realised that I was defiantly using it differently, in a manor that worked for me at the time, although I will be using it the proper way now I understand how to and why we do use it a certain way.</a:t>
            </a:r>
          </a:p>
        </p:txBody>
      </p:sp>
      <p:sp>
        <p:nvSpPr>
          <p:cNvPr id="4" name="Slide Number Placeholder 3"/>
          <p:cNvSpPr>
            <a:spLocks noGrp="1"/>
          </p:cNvSpPr>
          <p:nvPr>
            <p:ph type="sldNum" sz="quarter" idx="5"/>
          </p:nvPr>
        </p:nvSpPr>
        <p:spPr/>
        <p:txBody>
          <a:bodyPr/>
          <a:lstStyle/>
          <a:p>
            <a:fld id="{2E6DE88F-1F85-4A27-9D34-D74A50E7B0DA}" type="slidenum">
              <a:rPr lang="en-US" smtClean="0"/>
              <a:t>3</a:t>
            </a:fld>
            <a:endParaRPr lang="en-US" dirty="0"/>
          </a:p>
        </p:txBody>
      </p:sp>
    </p:spTree>
    <p:extLst>
      <p:ext uri="{BB962C8B-B14F-4D97-AF65-F5344CB8AC3E}">
        <p14:creationId xmlns:p14="http://schemas.microsoft.com/office/powerpoint/2010/main" val="2479336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after my Jira the first step was the ERD, As advised by my cohort leader I after reading </a:t>
            </a:r>
            <a:r>
              <a:rPr lang="en-US" dirty="0" err="1"/>
              <a:t>throo</a:t>
            </a:r>
            <a:r>
              <a:rPr lang="en-US" dirty="0"/>
              <a:t> the Word document It was the next item on my list to be done.</a:t>
            </a:r>
          </a:p>
          <a:p>
            <a:r>
              <a:rPr lang="en-US" dirty="0"/>
              <a:t>I had a good idea of what was needed for the basics of this project because of the brief and the word document </a:t>
            </a:r>
            <a:r>
              <a:rPr lang="en-US" dirty="0" err="1"/>
              <a:t>ofcourse</a:t>
            </a:r>
            <a:r>
              <a:rPr lang="en-US" dirty="0"/>
              <a:t> and ended with this ERD board </a:t>
            </a:r>
            <a:r>
              <a:rPr lang="en-US" dirty="0" err="1"/>
              <a:t>infront</a:t>
            </a:r>
            <a:r>
              <a:rPr lang="en-US" dirty="0"/>
              <a:t> of you now Showing the relationships between the tables and what they contain.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since the ERD was already created and made it allowed me  to  generate and set out the database and all the variables included rather quickly.</a:t>
            </a:r>
          </a:p>
          <a:p>
            <a:endParaRPr lang="en-GB" dirty="0"/>
          </a:p>
          <a:p>
            <a:r>
              <a:rPr lang="en-GB" dirty="0"/>
              <a:t>Is there any questions so far ? </a:t>
            </a:r>
          </a:p>
          <a:p>
            <a:endParaRPr lang="en-GB" dirty="0"/>
          </a:p>
        </p:txBody>
      </p:sp>
      <p:sp>
        <p:nvSpPr>
          <p:cNvPr id="4" name="Slide Number Placeholder 3"/>
          <p:cNvSpPr>
            <a:spLocks noGrp="1"/>
          </p:cNvSpPr>
          <p:nvPr>
            <p:ph type="sldNum" sz="quarter" idx="5"/>
          </p:nvPr>
        </p:nvSpPr>
        <p:spPr/>
        <p:txBody>
          <a:bodyPr/>
          <a:lstStyle/>
          <a:p>
            <a:fld id="{2E6DE88F-1F85-4A27-9D34-D74A50E7B0DA}" type="slidenum">
              <a:rPr lang="en-US" smtClean="0"/>
              <a:t>5</a:t>
            </a:fld>
            <a:endParaRPr lang="en-US" dirty="0"/>
          </a:p>
        </p:txBody>
      </p:sp>
    </p:spTree>
    <p:extLst>
      <p:ext uri="{BB962C8B-B14F-4D97-AF65-F5344CB8AC3E}">
        <p14:creationId xmlns:p14="http://schemas.microsoft.com/office/powerpoint/2010/main" val="3039673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After making my SQL database I made my git hub repository and the necessary branches to begin, being the main and Dev branch, and although I knew the project and the requirements outlined I decided to make the branches I felt appropriate at the time of </a:t>
            </a:r>
            <a:r>
              <a:rPr lang="en-GB" i="0" dirty="0"/>
              <a:t>developing that feature of the project </a:t>
            </a:r>
          </a:p>
        </p:txBody>
      </p:sp>
      <p:sp>
        <p:nvSpPr>
          <p:cNvPr id="4" name="Slide Number Placeholder 3"/>
          <p:cNvSpPr>
            <a:spLocks noGrp="1"/>
          </p:cNvSpPr>
          <p:nvPr>
            <p:ph type="sldNum" sz="quarter" idx="5"/>
          </p:nvPr>
        </p:nvSpPr>
        <p:spPr/>
        <p:txBody>
          <a:bodyPr/>
          <a:lstStyle/>
          <a:p>
            <a:fld id="{2E6DE88F-1F85-4A27-9D34-D74A50E7B0DA}" type="slidenum">
              <a:rPr lang="en-US" smtClean="0"/>
              <a:t>6</a:t>
            </a:fld>
            <a:endParaRPr lang="en-US" dirty="0"/>
          </a:p>
        </p:txBody>
      </p:sp>
    </p:spTree>
    <p:extLst>
      <p:ext uri="{BB962C8B-B14F-4D97-AF65-F5344CB8AC3E}">
        <p14:creationId xmlns:p14="http://schemas.microsoft.com/office/powerpoint/2010/main" val="390543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after getting the starter code generously given to us to use as a base I spent a little while skimming </a:t>
            </a:r>
            <a:r>
              <a:rPr lang="en-GB" dirty="0" err="1"/>
              <a:t>throo</a:t>
            </a:r>
            <a:r>
              <a:rPr lang="en-GB" dirty="0"/>
              <a:t> the code and seeing what there was and what could be re used for ease of developing. I ran the application and </a:t>
            </a:r>
          </a:p>
        </p:txBody>
      </p:sp>
      <p:sp>
        <p:nvSpPr>
          <p:cNvPr id="4" name="Slide Number Placeholder 3"/>
          <p:cNvSpPr>
            <a:spLocks noGrp="1"/>
          </p:cNvSpPr>
          <p:nvPr>
            <p:ph type="sldNum" sz="quarter" idx="5"/>
          </p:nvPr>
        </p:nvSpPr>
        <p:spPr/>
        <p:txBody>
          <a:bodyPr/>
          <a:lstStyle/>
          <a:p>
            <a:fld id="{2E6DE88F-1F85-4A27-9D34-D74A50E7B0DA}" type="slidenum">
              <a:rPr lang="en-US" smtClean="0"/>
              <a:t>7</a:t>
            </a:fld>
            <a:endParaRPr lang="en-US" dirty="0"/>
          </a:p>
        </p:txBody>
      </p:sp>
    </p:spTree>
    <p:extLst>
      <p:ext uri="{BB962C8B-B14F-4D97-AF65-F5344CB8AC3E}">
        <p14:creationId xmlns:p14="http://schemas.microsoft.com/office/powerpoint/2010/main" val="3588692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we can go </a:t>
            </a:r>
            <a:r>
              <a:rPr lang="en-GB" dirty="0" err="1"/>
              <a:t>throo</a:t>
            </a:r>
            <a:r>
              <a:rPr lang="en-GB" dirty="0"/>
              <a:t> this in more detail if you like when we do the demo of the application later if you like but as a basic gist my items class was very similar and quick to understand like the customer class  with a few variations in the variables obviously and at this stage everything was going smoothly and I had no altercations making this application. So I pushed it to my dev branch and moved onto my order class.</a:t>
            </a:r>
          </a:p>
        </p:txBody>
      </p:sp>
      <p:sp>
        <p:nvSpPr>
          <p:cNvPr id="4" name="Slide Number Placeholder 3"/>
          <p:cNvSpPr>
            <a:spLocks noGrp="1"/>
          </p:cNvSpPr>
          <p:nvPr>
            <p:ph type="sldNum" sz="quarter" idx="5"/>
          </p:nvPr>
        </p:nvSpPr>
        <p:spPr/>
        <p:txBody>
          <a:bodyPr/>
          <a:lstStyle/>
          <a:p>
            <a:fld id="{2E6DE88F-1F85-4A27-9D34-D74A50E7B0DA}" type="slidenum">
              <a:rPr lang="en-US" smtClean="0"/>
              <a:t>8</a:t>
            </a:fld>
            <a:endParaRPr lang="en-US" dirty="0"/>
          </a:p>
        </p:txBody>
      </p:sp>
    </p:spTree>
    <p:extLst>
      <p:ext uri="{BB962C8B-B14F-4D97-AF65-F5344CB8AC3E}">
        <p14:creationId xmlns:p14="http://schemas.microsoft.com/office/powerpoint/2010/main" val="1682568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my Order class I thought would be simple and easy to make, the commits on the screen now show, it </a:t>
            </a:r>
            <a:r>
              <a:rPr lang="en-GB" dirty="0" err="1"/>
              <a:t>wasnts</a:t>
            </a:r>
            <a:r>
              <a:rPr lang="en-GB" dirty="0"/>
              <a:t> quite the walk in the park I hoped for as I remembered the fact that I have to fit order items inside of it </a:t>
            </a:r>
            <a:r>
              <a:rPr lang="en-GB" dirty="0" err="1"/>
              <a:t>aswell</a:t>
            </a:r>
            <a:r>
              <a:rPr lang="en-GB" dirty="0"/>
              <a:t>. </a:t>
            </a:r>
          </a:p>
          <a:p>
            <a:r>
              <a:rPr lang="en-GB" dirty="0"/>
              <a:t>Before I get into it any further I will say that I most likely will never be doing it this way again as the hassle it was and the other ways of making this application would have been suited and easier to do, such as putting everything into lists. But as a first project I wanted to push my self and learn more about SQL and java linking together so I decided to run all my operations </a:t>
            </a:r>
            <a:r>
              <a:rPr lang="en-GB" dirty="0" err="1"/>
              <a:t>throo</a:t>
            </a:r>
            <a:r>
              <a:rPr lang="en-GB" dirty="0"/>
              <a:t> </a:t>
            </a:r>
            <a:r>
              <a:rPr lang="en-GB" dirty="0" err="1"/>
              <a:t>sql</a:t>
            </a:r>
            <a:r>
              <a:rPr lang="en-GB" dirty="0"/>
              <a:t> instead of a inbuilt list.</a:t>
            </a:r>
          </a:p>
        </p:txBody>
      </p:sp>
      <p:sp>
        <p:nvSpPr>
          <p:cNvPr id="4" name="Slide Number Placeholder 3"/>
          <p:cNvSpPr>
            <a:spLocks noGrp="1"/>
          </p:cNvSpPr>
          <p:nvPr>
            <p:ph type="sldNum" sz="quarter" idx="5"/>
          </p:nvPr>
        </p:nvSpPr>
        <p:spPr/>
        <p:txBody>
          <a:bodyPr/>
          <a:lstStyle/>
          <a:p>
            <a:fld id="{2E6DE88F-1F85-4A27-9D34-D74A50E7B0DA}" type="slidenum">
              <a:rPr lang="en-US" smtClean="0"/>
              <a:t>9</a:t>
            </a:fld>
            <a:endParaRPr lang="en-US" dirty="0"/>
          </a:p>
        </p:txBody>
      </p:sp>
    </p:spTree>
    <p:extLst>
      <p:ext uri="{BB962C8B-B14F-4D97-AF65-F5344CB8AC3E}">
        <p14:creationId xmlns:p14="http://schemas.microsoft.com/office/powerpoint/2010/main" val="2546751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5/13/2022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5/13/2022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5/13/2022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6.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QA Project 1</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By James Long</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4" name="Rectangle 18">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A90E34-9959-606A-FE95-63E3A31533F2}"/>
              </a:ext>
            </a:extLst>
          </p:cNvPr>
          <p:cNvSpPr>
            <a:spLocks noGrp="1"/>
          </p:cNvSpPr>
          <p:nvPr>
            <p:ph type="title"/>
          </p:nvPr>
        </p:nvSpPr>
        <p:spPr>
          <a:xfrm>
            <a:off x="1370693" y="4406537"/>
            <a:ext cx="9440034" cy="1088336"/>
          </a:xfrm>
        </p:spPr>
        <p:txBody>
          <a:bodyPr vert="horz" lIns="91440" tIns="45720" rIns="91440" bIns="45720" rtlCol="0" anchor="b">
            <a:normAutofit/>
          </a:bodyPr>
          <a:lstStyle/>
          <a:p>
            <a:r>
              <a:rPr lang="en-US" sz="4800"/>
              <a:t>Orders and the solutions</a:t>
            </a:r>
          </a:p>
        </p:txBody>
      </p:sp>
      <p:pic>
        <p:nvPicPr>
          <p:cNvPr id="25" name="Picture 20">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pic>
        <p:nvPicPr>
          <p:cNvPr id="7" name="Picture 6" descr="Text&#10;&#10;Description automatically generated">
            <a:extLst>
              <a:ext uri="{FF2B5EF4-FFF2-40B4-BE49-F238E27FC236}">
                <a16:creationId xmlns:a16="http://schemas.microsoft.com/office/drawing/2014/main" id="{750CC01D-BCB7-184D-BBEE-209286548129}"/>
              </a:ext>
            </a:extLst>
          </p:cNvPr>
          <p:cNvPicPr>
            <a:picLocks noChangeAspect="1"/>
          </p:cNvPicPr>
          <p:nvPr/>
        </p:nvPicPr>
        <p:blipFill>
          <a:blip r:embed="rId5"/>
          <a:stretch>
            <a:fillRect/>
          </a:stretch>
        </p:blipFill>
        <p:spPr>
          <a:xfrm>
            <a:off x="643467" y="1126978"/>
            <a:ext cx="5130799" cy="2336717"/>
          </a:xfrm>
          <a:prstGeom prst="rect">
            <a:avLst/>
          </a:prstGeom>
        </p:spPr>
      </p:pic>
      <p:cxnSp>
        <p:nvCxnSpPr>
          <p:cNvPr id="23" name="Straight Connector 22">
            <a:extLst>
              <a:ext uri="{FF2B5EF4-FFF2-40B4-BE49-F238E27FC236}">
                <a16:creationId xmlns:a16="http://schemas.microsoft.com/office/drawing/2014/main" id="{9F50CB42-2459-4324-95ED-6936C45646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609536"/>
            <a:ext cx="0" cy="1371600"/>
          </a:xfrm>
          <a:prstGeom prst="line">
            <a:avLst/>
          </a:prstGeom>
          <a:ln w="19050">
            <a:solidFill>
              <a:schemeClr val="tx1">
                <a:lumMod val="75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pic>
        <p:nvPicPr>
          <p:cNvPr id="5" name="Picture 4" descr="Text&#10;&#10;Description automatically generated">
            <a:extLst>
              <a:ext uri="{FF2B5EF4-FFF2-40B4-BE49-F238E27FC236}">
                <a16:creationId xmlns:a16="http://schemas.microsoft.com/office/drawing/2014/main" id="{42F069D5-BB8C-7E86-E8D5-A911FC75517D}"/>
              </a:ext>
            </a:extLst>
          </p:cNvPr>
          <p:cNvPicPr>
            <a:picLocks noChangeAspect="1"/>
          </p:cNvPicPr>
          <p:nvPr/>
        </p:nvPicPr>
        <p:blipFill>
          <a:blip r:embed="rId6"/>
          <a:stretch>
            <a:fillRect/>
          </a:stretch>
        </p:blipFill>
        <p:spPr>
          <a:xfrm>
            <a:off x="6417733" y="1166392"/>
            <a:ext cx="5130800" cy="2257888"/>
          </a:xfrm>
          <a:prstGeom prst="rect">
            <a:avLst/>
          </a:prstGeom>
        </p:spPr>
      </p:pic>
    </p:spTree>
    <p:extLst>
      <p:ext uri="{BB962C8B-B14F-4D97-AF65-F5344CB8AC3E}">
        <p14:creationId xmlns:p14="http://schemas.microsoft.com/office/powerpoint/2010/main" val="451784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2DA56-8ED9-CCAA-9895-370D03E57CCD}"/>
              </a:ext>
            </a:extLst>
          </p:cNvPr>
          <p:cNvSpPr>
            <a:spLocks noGrp="1"/>
          </p:cNvSpPr>
          <p:nvPr>
            <p:ph type="title"/>
          </p:nvPr>
        </p:nvSpPr>
        <p:spPr>
          <a:xfrm>
            <a:off x="1370693" y="4511814"/>
            <a:ext cx="9440034" cy="1130260"/>
          </a:xfrm>
        </p:spPr>
        <p:txBody>
          <a:bodyPr vert="horz" lIns="91440" tIns="45720" rIns="91440" bIns="45720" rtlCol="0" anchor="b">
            <a:normAutofit/>
          </a:bodyPr>
          <a:lstStyle/>
          <a:p>
            <a:r>
              <a:rPr lang="en-US" sz="4800"/>
              <a:t>Testing</a:t>
            </a:r>
          </a:p>
        </p:txBody>
      </p:sp>
      <p:pic>
        <p:nvPicPr>
          <p:cNvPr id="12" name="Picture 11">
            <a:extLst>
              <a:ext uri="{FF2B5EF4-FFF2-40B4-BE49-F238E27FC236}">
                <a16:creationId xmlns:a16="http://schemas.microsoft.com/office/drawing/2014/main" id="{D04C0182-96E7-4A1B-8EAB-F910C2F3ED4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628022" y="547807"/>
            <a:ext cx="10935956" cy="3816806"/>
          </a:xfrm>
          <a:prstGeom prst="rect">
            <a:avLst/>
          </a:prstGeom>
        </p:spPr>
      </p:pic>
      <p:pic>
        <p:nvPicPr>
          <p:cNvPr id="7" name="Picture 6" descr="Text&#10;&#10;Description automatically generated">
            <a:extLst>
              <a:ext uri="{FF2B5EF4-FFF2-40B4-BE49-F238E27FC236}">
                <a16:creationId xmlns:a16="http://schemas.microsoft.com/office/drawing/2014/main" id="{14133BA9-C9AE-CA8E-8FD3-D35FC4DFEEA9}"/>
              </a:ext>
            </a:extLst>
          </p:cNvPr>
          <p:cNvPicPr>
            <a:picLocks noChangeAspect="1"/>
          </p:cNvPicPr>
          <p:nvPr/>
        </p:nvPicPr>
        <p:blipFill>
          <a:blip r:embed="rId5"/>
          <a:stretch>
            <a:fillRect/>
          </a:stretch>
        </p:blipFill>
        <p:spPr>
          <a:xfrm>
            <a:off x="959272" y="839047"/>
            <a:ext cx="5010816" cy="3219450"/>
          </a:xfrm>
          <a:prstGeom prst="rect">
            <a:avLst/>
          </a:prstGeom>
        </p:spPr>
      </p:pic>
      <p:pic>
        <p:nvPicPr>
          <p:cNvPr id="5" name="Picture 4" descr="A screenshot of a video game&#10;&#10;Description automatically generated">
            <a:extLst>
              <a:ext uri="{FF2B5EF4-FFF2-40B4-BE49-F238E27FC236}">
                <a16:creationId xmlns:a16="http://schemas.microsoft.com/office/drawing/2014/main" id="{2B227013-0639-17F1-1B9F-7198B1D65A9B}"/>
              </a:ext>
            </a:extLst>
          </p:cNvPr>
          <p:cNvPicPr>
            <a:picLocks noChangeAspect="1"/>
          </p:cNvPicPr>
          <p:nvPr/>
        </p:nvPicPr>
        <p:blipFill>
          <a:blip r:embed="rId6"/>
          <a:stretch>
            <a:fillRect/>
          </a:stretch>
        </p:blipFill>
        <p:spPr>
          <a:xfrm>
            <a:off x="6170821" y="2110742"/>
            <a:ext cx="5102352" cy="676060"/>
          </a:xfrm>
          <a:prstGeom prst="rect">
            <a:avLst/>
          </a:prstGeom>
        </p:spPr>
      </p:pic>
    </p:spTree>
    <p:extLst>
      <p:ext uri="{BB962C8B-B14F-4D97-AF65-F5344CB8AC3E}">
        <p14:creationId xmlns:p14="http://schemas.microsoft.com/office/powerpoint/2010/main" val="3203342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58C91-3900-DAE3-D8B4-E77AF5603B8D}"/>
              </a:ext>
            </a:extLst>
          </p:cNvPr>
          <p:cNvSpPr>
            <a:spLocks noGrp="1"/>
          </p:cNvSpPr>
          <p:nvPr>
            <p:ph type="title"/>
          </p:nvPr>
        </p:nvSpPr>
        <p:spPr>
          <a:xfrm>
            <a:off x="1370693" y="4511814"/>
            <a:ext cx="9440034" cy="1130260"/>
          </a:xfrm>
        </p:spPr>
        <p:txBody>
          <a:bodyPr vert="horz" lIns="91440" tIns="45720" rIns="91440" bIns="45720" rtlCol="0" anchor="b">
            <a:normAutofit/>
          </a:bodyPr>
          <a:lstStyle/>
          <a:p>
            <a:r>
              <a:rPr lang="en-US" sz="4800"/>
              <a:t>Tests</a:t>
            </a:r>
          </a:p>
        </p:txBody>
      </p:sp>
      <p:pic>
        <p:nvPicPr>
          <p:cNvPr id="12" name="Picture 11">
            <a:extLst>
              <a:ext uri="{FF2B5EF4-FFF2-40B4-BE49-F238E27FC236}">
                <a16:creationId xmlns:a16="http://schemas.microsoft.com/office/drawing/2014/main" id="{D04C0182-96E7-4A1B-8EAB-F910C2F3ED4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628022" y="547807"/>
            <a:ext cx="10935956" cy="3816806"/>
          </a:xfrm>
          <a:prstGeom prst="rect">
            <a:avLst/>
          </a:prstGeom>
        </p:spPr>
      </p:pic>
      <p:pic>
        <p:nvPicPr>
          <p:cNvPr id="5" name="Picture 4">
            <a:extLst>
              <a:ext uri="{FF2B5EF4-FFF2-40B4-BE49-F238E27FC236}">
                <a16:creationId xmlns:a16="http://schemas.microsoft.com/office/drawing/2014/main" id="{B16FA09E-FB52-9638-7D69-1B80279E1C1A}"/>
              </a:ext>
            </a:extLst>
          </p:cNvPr>
          <p:cNvPicPr>
            <a:picLocks noChangeAspect="1"/>
          </p:cNvPicPr>
          <p:nvPr/>
        </p:nvPicPr>
        <p:blipFill>
          <a:blip r:embed="rId5"/>
          <a:stretch>
            <a:fillRect/>
          </a:stretch>
        </p:blipFill>
        <p:spPr>
          <a:xfrm>
            <a:off x="2438481" y="839047"/>
            <a:ext cx="2052399" cy="3219450"/>
          </a:xfrm>
          <a:prstGeom prst="rect">
            <a:avLst/>
          </a:prstGeom>
        </p:spPr>
      </p:pic>
      <p:pic>
        <p:nvPicPr>
          <p:cNvPr id="7" name="Picture 6">
            <a:extLst>
              <a:ext uri="{FF2B5EF4-FFF2-40B4-BE49-F238E27FC236}">
                <a16:creationId xmlns:a16="http://schemas.microsoft.com/office/drawing/2014/main" id="{C1987828-5AAE-5925-843D-272BE847A919}"/>
              </a:ext>
            </a:extLst>
          </p:cNvPr>
          <p:cNvPicPr>
            <a:picLocks noChangeAspect="1"/>
          </p:cNvPicPr>
          <p:nvPr/>
        </p:nvPicPr>
        <p:blipFill>
          <a:blip r:embed="rId6"/>
          <a:stretch>
            <a:fillRect/>
          </a:stretch>
        </p:blipFill>
        <p:spPr>
          <a:xfrm>
            <a:off x="6170821" y="1686795"/>
            <a:ext cx="5102352" cy="1523953"/>
          </a:xfrm>
          <a:prstGeom prst="rect">
            <a:avLst/>
          </a:prstGeom>
        </p:spPr>
      </p:pic>
    </p:spTree>
    <p:extLst>
      <p:ext uri="{BB962C8B-B14F-4D97-AF65-F5344CB8AC3E}">
        <p14:creationId xmlns:p14="http://schemas.microsoft.com/office/powerpoint/2010/main" val="2680821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Close-up of hopscotch on a sidewalk">
            <a:extLst>
              <a:ext uri="{FF2B5EF4-FFF2-40B4-BE49-F238E27FC236}">
                <a16:creationId xmlns:a16="http://schemas.microsoft.com/office/drawing/2014/main" id="{6A67DB73-A42A-46E7-A2F7-0F61B2DB51C8}"/>
              </a:ext>
            </a:extLst>
          </p:cNvPr>
          <p:cNvPicPr>
            <a:picLocks noChangeAspect="1"/>
          </p:cNvPicPr>
          <p:nvPr/>
        </p:nvPicPr>
        <p:blipFill rotWithShape="1">
          <a:blip r:embed="rId4"/>
          <a:srcRect t="7097" b="8634"/>
          <a:stretch/>
        </p:blipFill>
        <p:spPr>
          <a:xfrm>
            <a:off x="-3047" y="10"/>
            <a:ext cx="12191999" cy="6857990"/>
          </a:xfrm>
          <a:prstGeom prst="rect">
            <a:avLst/>
          </a:prstGeom>
        </p:spPr>
      </p:pic>
      <p:sp>
        <p:nvSpPr>
          <p:cNvPr id="9" name="Rectangle 8">
            <a:extLst>
              <a:ext uri="{FF2B5EF4-FFF2-40B4-BE49-F238E27FC236}">
                <a16:creationId xmlns:a16="http://schemas.microsoft.com/office/drawing/2014/main" id="{5683D043-25BB-4AC9-8130-641179672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3323345"/>
          </a:xfrm>
          <a:prstGeom prst="rect">
            <a:avLst/>
          </a:prstGeom>
          <a:gradFill flip="none" rotWithShape="1">
            <a:gsLst>
              <a:gs pos="57000">
                <a:schemeClr val="bg1">
                  <a:alpha val="30000"/>
                </a:schemeClr>
              </a:gs>
              <a:gs pos="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8209AD-F66C-2CDC-A081-B949AA1617B1}"/>
              </a:ext>
            </a:extLst>
          </p:cNvPr>
          <p:cNvSpPr>
            <a:spLocks noGrp="1"/>
          </p:cNvSpPr>
          <p:nvPr>
            <p:ph type="title"/>
          </p:nvPr>
        </p:nvSpPr>
        <p:spPr>
          <a:xfrm>
            <a:off x="321733" y="290195"/>
            <a:ext cx="11548532" cy="4260844"/>
          </a:xfrm>
        </p:spPr>
        <p:txBody>
          <a:bodyPr vert="horz" lIns="91440" tIns="45720" rIns="91440" bIns="45720" rtlCol="0" anchor="t">
            <a:normAutofit/>
          </a:bodyPr>
          <a:lstStyle/>
          <a:p>
            <a:pPr algn="l"/>
            <a:r>
              <a:rPr lang="en-US" sz="11500">
                <a:solidFill>
                  <a:schemeClr val="tx1"/>
                </a:solidFill>
              </a:rPr>
              <a:t>The end</a:t>
            </a:r>
          </a:p>
        </p:txBody>
      </p:sp>
      <p:sp>
        <p:nvSpPr>
          <p:cNvPr id="11" name="Rectangle 10">
            <a:extLst>
              <a:ext uri="{FF2B5EF4-FFF2-40B4-BE49-F238E27FC236}">
                <a16:creationId xmlns:a16="http://schemas.microsoft.com/office/drawing/2014/main" id="{AA61CCAC-6875-474C-8E9E-F57ABF078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47" y="4704862"/>
            <a:ext cx="12191999" cy="2155484"/>
          </a:xfrm>
          <a:prstGeom prst="rect">
            <a:avLst/>
          </a:prstGeom>
          <a:gradFill flip="none" rotWithShape="1">
            <a:gsLst>
              <a:gs pos="59000">
                <a:schemeClr val="bg1">
                  <a:alpha val="30000"/>
                </a:schemeClr>
              </a:gs>
              <a:gs pos="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1514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4" name="Rectangle 19">
            <a:extLst>
              <a:ext uri="{FF2B5EF4-FFF2-40B4-BE49-F238E27FC236}">
                <a16:creationId xmlns:a16="http://schemas.microsoft.com/office/drawing/2014/main" id="{BD32A07D-C646-4CC0-BA93-76707E70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1B42E2-8F87-A24C-BA86-4C48684F23FC}"/>
              </a:ext>
            </a:extLst>
          </p:cNvPr>
          <p:cNvSpPr>
            <a:spLocks noGrp="1"/>
          </p:cNvSpPr>
          <p:nvPr>
            <p:ph type="title"/>
          </p:nvPr>
        </p:nvSpPr>
        <p:spPr>
          <a:xfrm>
            <a:off x="7947377" y="835383"/>
            <a:ext cx="3382832" cy="3499549"/>
          </a:xfrm>
        </p:spPr>
        <p:txBody>
          <a:bodyPr vert="horz" lIns="91440" tIns="45720" rIns="91440" bIns="45720" rtlCol="0" anchor="b">
            <a:normAutofit/>
          </a:bodyPr>
          <a:lstStyle/>
          <a:p>
            <a:pPr algn="l"/>
            <a:r>
              <a:rPr lang="en-US" sz="4200"/>
              <a:t>Risk assessment</a:t>
            </a:r>
          </a:p>
        </p:txBody>
      </p:sp>
      <p:pic>
        <p:nvPicPr>
          <p:cNvPr id="10" name="Picture 9">
            <a:extLst>
              <a:ext uri="{FF2B5EF4-FFF2-40B4-BE49-F238E27FC236}">
                <a16:creationId xmlns:a16="http://schemas.microsoft.com/office/drawing/2014/main" id="{AB3C9CD9-8FFB-ED97-7601-B9F85D930155}"/>
              </a:ext>
            </a:extLst>
          </p:cNvPr>
          <p:cNvPicPr>
            <a:picLocks noChangeAspect="1"/>
          </p:cNvPicPr>
          <p:nvPr/>
        </p:nvPicPr>
        <p:blipFill rotWithShape="1">
          <a:blip r:embed="rId4"/>
          <a:srcRect l="99" t="69" r="-1" b="823"/>
          <a:stretch/>
        </p:blipFill>
        <p:spPr>
          <a:xfrm>
            <a:off x="0" y="0"/>
            <a:ext cx="5355771" cy="6855738"/>
          </a:xfrm>
          <a:prstGeom prst="rect">
            <a:avLst/>
          </a:prstGeom>
        </p:spPr>
      </p:pic>
    </p:spTree>
    <p:extLst>
      <p:ext uri="{BB962C8B-B14F-4D97-AF65-F5344CB8AC3E}">
        <p14:creationId xmlns:p14="http://schemas.microsoft.com/office/powerpoint/2010/main" val="3425495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8CEE4-71AA-A232-5CE6-6B77D30E18E5}"/>
              </a:ext>
            </a:extLst>
          </p:cNvPr>
          <p:cNvSpPr>
            <a:spLocks noGrp="1"/>
          </p:cNvSpPr>
          <p:nvPr>
            <p:ph type="title"/>
          </p:nvPr>
        </p:nvSpPr>
        <p:spPr/>
        <p:txBody>
          <a:bodyPr/>
          <a:lstStyle/>
          <a:p>
            <a:r>
              <a:rPr lang="en-GB" dirty="0"/>
              <a:t>Jira</a:t>
            </a:r>
          </a:p>
        </p:txBody>
      </p:sp>
      <p:pic>
        <p:nvPicPr>
          <p:cNvPr id="5" name="Picture 4">
            <a:extLst>
              <a:ext uri="{FF2B5EF4-FFF2-40B4-BE49-F238E27FC236}">
                <a16:creationId xmlns:a16="http://schemas.microsoft.com/office/drawing/2014/main" id="{CDF4A41C-CE7D-9CD8-9F28-B857BCD4E371}"/>
              </a:ext>
            </a:extLst>
          </p:cNvPr>
          <p:cNvPicPr>
            <a:picLocks noChangeAspect="1"/>
          </p:cNvPicPr>
          <p:nvPr/>
        </p:nvPicPr>
        <p:blipFill>
          <a:blip r:embed="rId3"/>
          <a:stretch>
            <a:fillRect/>
          </a:stretch>
        </p:blipFill>
        <p:spPr>
          <a:xfrm>
            <a:off x="2571188" y="1657350"/>
            <a:ext cx="7038975" cy="4591050"/>
          </a:xfrm>
          <a:prstGeom prst="rect">
            <a:avLst/>
          </a:prstGeom>
        </p:spPr>
      </p:pic>
    </p:spTree>
    <p:extLst>
      <p:ext uri="{BB962C8B-B14F-4D97-AF65-F5344CB8AC3E}">
        <p14:creationId xmlns:p14="http://schemas.microsoft.com/office/powerpoint/2010/main" val="2799673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157218" y="1960548"/>
            <a:ext cx="4538124" cy="970450"/>
          </a:xfrm>
        </p:spPr>
        <p:txBody>
          <a:bodyPr anchor="b">
            <a:normAutofit/>
          </a:bodyPr>
          <a:lstStyle/>
          <a:p>
            <a:pPr algn="l"/>
            <a:r>
              <a:rPr lang="en-US" sz="4000" dirty="0"/>
              <a:t>The ERD board</a:t>
            </a:r>
          </a:p>
        </p:txBody>
      </p:sp>
      <p:pic>
        <p:nvPicPr>
          <p:cNvPr id="5" name="Picture 4" descr="Table&#10;&#10;Description automatically generated with medium confidence">
            <a:extLst>
              <a:ext uri="{FF2B5EF4-FFF2-40B4-BE49-F238E27FC236}">
                <a16:creationId xmlns:a16="http://schemas.microsoft.com/office/drawing/2014/main" id="{914701FE-B323-D4AE-26FE-179B2BD7BE57}"/>
              </a:ext>
            </a:extLst>
          </p:cNvPr>
          <p:cNvPicPr>
            <a:picLocks noChangeAspect="1"/>
          </p:cNvPicPr>
          <p:nvPr/>
        </p:nvPicPr>
        <p:blipFill>
          <a:blip r:embed="rId6"/>
          <a:stretch>
            <a:fillRect/>
          </a:stretch>
        </p:blipFill>
        <p:spPr>
          <a:xfrm>
            <a:off x="4201381" y="1410789"/>
            <a:ext cx="7833401" cy="5320227"/>
          </a:xfrm>
          <a:prstGeom prst="rect">
            <a:avLst/>
          </a:prstGeom>
        </p:spPr>
      </p:pic>
    </p:spTree>
    <p:extLst>
      <p:ext uri="{BB962C8B-B14F-4D97-AF65-F5344CB8AC3E}">
        <p14:creationId xmlns:p14="http://schemas.microsoft.com/office/powerpoint/2010/main" val="3220235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48E4B-C4F8-B269-CE48-AA6700F83491}"/>
              </a:ext>
            </a:extLst>
          </p:cNvPr>
          <p:cNvSpPr>
            <a:spLocks noGrp="1"/>
          </p:cNvSpPr>
          <p:nvPr>
            <p:ph type="title"/>
          </p:nvPr>
        </p:nvSpPr>
        <p:spPr/>
        <p:txBody>
          <a:bodyPr/>
          <a:lstStyle/>
          <a:p>
            <a:r>
              <a:rPr lang="en-GB"/>
              <a:t>My SQL</a:t>
            </a:r>
            <a:endParaRPr lang="en-GB" dirty="0"/>
          </a:p>
        </p:txBody>
      </p:sp>
      <p:pic>
        <p:nvPicPr>
          <p:cNvPr id="5" name="Picture 4">
            <a:extLst>
              <a:ext uri="{FF2B5EF4-FFF2-40B4-BE49-F238E27FC236}">
                <a16:creationId xmlns:a16="http://schemas.microsoft.com/office/drawing/2014/main" id="{D561AC57-7388-9A33-BE9E-590155635FA8}"/>
              </a:ext>
            </a:extLst>
          </p:cNvPr>
          <p:cNvPicPr>
            <a:picLocks noChangeAspect="1"/>
          </p:cNvPicPr>
          <p:nvPr/>
        </p:nvPicPr>
        <p:blipFill>
          <a:blip r:embed="rId3"/>
          <a:stretch>
            <a:fillRect/>
          </a:stretch>
        </p:blipFill>
        <p:spPr>
          <a:xfrm>
            <a:off x="650123" y="1339215"/>
            <a:ext cx="4000500" cy="1295400"/>
          </a:xfrm>
          <a:prstGeom prst="rect">
            <a:avLst/>
          </a:prstGeom>
        </p:spPr>
      </p:pic>
      <p:pic>
        <p:nvPicPr>
          <p:cNvPr id="7" name="Picture 6">
            <a:extLst>
              <a:ext uri="{FF2B5EF4-FFF2-40B4-BE49-F238E27FC236}">
                <a16:creationId xmlns:a16="http://schemas.microsoft.com/office/drawing/2014/main" id="{6254F607-E53F-3D11-387B-F4289CF6AC9F}"/>
              </a:ext>
            </a:extLst>
          </p:cNvPr>
          <p:cNvPicPr>
            <a:picLocks noChangeAspect="1"/>
          </p:cNvPicPr>
          <p:nvPr/>
        </p:nvPicPr>
        <p:blipFill>
          <a:blip r:embed="rId4"/>
          <a:stretch>
            <a:fillRect/>
          </a:stretch>
        </p:blipFill>
        <p:spPr>
          <a:xfrm>
            <a:off x="650123" y="3139344"/>
            <a:ext cx="3914775" cy="1219200"/>
          </a:xfrm>
          <a:prstGeom prst="rect">
            <a:avLst/>
          </a:prstGeom>
        </p:spPr>
      </p:pic>
      <p:pic>
        <p:nvPicPr>
          <p:cNvPr id="9" name="Picture 8">
            <a:extLst>
              <a:ext uri="{FF2B5EF4-FFF2-40B4-BE49-F238E27FC236}">
                <a16:creationId xmlns:a16="http://schemas.microsoft.com/office/drawing/2014/main" id="{68A57643-C01E-5ACA-A4A8-A458A9304792}"/>
              </a:ext>
            </a:extLst>
          </p:cNvPr>
          <p:cNvPicPr>
            <a:picLocks noChangeAspect="1"/>
          </p:cNvPicPr>
          <p:nvPr/>
        </p:nvPicPr>
        <p:blipFill>
          <a:blip r:embed="rId5"/>
          <a:stretch>
            <a:fillRect/>
          </a:stretch>
        </p:blipFill>
        <p:spPr>
          <a:xfrm>
            <a:off x="650123" y="4790122"/>
            <a:ext cx="4067175" cy="1457325"/>
          </a:xfrm>
          <a:prstGeom prst="rect">
            <a:avLst/>
          </a:prstGeom>
        </p:spPr>
      </p:pic>
      <p:pic>
        <p:nvPicPr>
          <p:cNvPr id="11" name="Picture 10">
            <a:extLst>
              <a:ext uri="{FF2B5EF4-FFF2-40B4-BE49-F238E27FC236}">
                <a16:creationId xmlns:a16="http://schemas.microsoft.com/office/drawing/2014/main" id="{2E45D0D1-E622-5539-A91F-7C630DEBC229}"/>
              </a:ext>
            </a:extLst>
          </p:cNvPr>
          <p:cNvPicPr>
            <a:picLocks noChangeAspect="1"/>
          </p:cNvPicPr>
          <p:nvPr/>
        </p:nvPicPr>
        <p:blipFill>
          <a:blip r:embed="rId6"/>
          <a:stretch>
            <a:fillRect/>
          </a:stretch>
        </p:blipFill>
        <p:spPr>
          <a:xfrm>
            <a:off x="6998452" y="2203704"/>
            <a:ext cx="4543425" cy="3562350"/>
          </a:xfrm>
          <a:prstGeom prst="rect">
            <a:avLst/>
          </a:prstGeom>
        </p:spPr>
      </p:pic>
    </p:spTree>
    <p:extLst>
      <p:ext uri="{BB962C8B-B14F-4D97-AF65-F5344CB8AC3E}">
        <p14:creationId xmlns:p14="http://schemas.microsoft.com/office/powerpoint/2010/main" val="3296334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A7EC98A-310E-AFC0-F4B2-15EE1017C1AB}"/>
              </a:ext>
            </a:extLst>
          </p:cNvPr>
          <p:cNvPicPr>
            <a:picLocks noChangeAspect="1"/>
          </p:cNvPicPr>
          <p:nvPr/>
        </p:nvPicPr>
        <p:blipFill>
          <a:blip r:embed="rId4"/>
          <a:stretch>
            <a:fillRect/>
          </a:stretch>
        </p:blipFill>
        <p:spPr>
          <a:xfrm>
            <a:off x="5089612" y="643466"/>
            <a:ext cx="6284655" cy="5147733"/>
          </a:xfrm>
          <a:prstGeom prst="rect">
            <a:avLst/>
          </a:prstGeom>
        </p:spPr>
      </p:pic>
      <p:sp>
        <p:nvSpPr>
          <p:cNvPr id="7" name="Title 1">
            <a:extLst>
              <a:ext uri="{FF2B5EF4-FFF2-40B4-BE49-F238E27FC236}">
                <a16:creationId xmlns:a16="http://schemas.microsoft.com/office/drawing/2014/main" id="{C7A3726A-BB7E-69B2-6A58-7EEFDBF8D24B}"/>
              </a:ext>
            </a:extLst>
          </p:cNvPr>
          <p:cNvSpPr txBox="1">
            <a:spLocks/>
          </p:cNvSpPr>
          <p:nvPr/>
        </p:nvSpPr>
        <p:spPr>
          <a:xfrm>
            <a:off x="924442" y="1610874"/>
            <a:ext cx="4999279" cy="2146117"/>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4800" dirty="0"/>
              <a:t>Branches</a:t>
            </a:r>
          </a:p>
        </p:txBody>
      </p:sp>
    </p:spTree>
    <p:extLst>
      <p:ext uri="{BB962C8B-B14F-4D97-AF65-F5344CB8AC3E}">
        <p14:creationId xmlns:p14="http://schemas.microsoft.com/office/powerpoint/2010/main" val="3029988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01CBF-0708-3202-91F3-43C789D3AA87}"/>
              </a:ext>
            </a:extLst>
          </p:cNvPr>
          <p:cNvSpPr>
            <a:spLocks noGrp="1"/>
          </p:cNvSpPr>
          <p:nvPr>
            <p:ph type="title"/>
          </p:nvPr>
        </p:nvSpPr>
        <p:spPr/>
        <p:txBody>
          <a:bodyPr/>
          <a:lstStyle/>
          <a:p>
            <a:r>
              <a:rPr lang="en-GB" dirty="0"/>
              <a:t>First steps of developing the application</a:t>
            </a:r>
          </a:p>
        </p:txBody>
      </p:sp>
      <p:pic>
        <p:nvPicPr>
          <p:cNvPr id="5" name="Picture 4">
            <a:extLst>
              <a:ext uri="{FF2B5EF4-FFF2-40B4-BE49-F238E27FC236}">
                <a16:creationId xmlns:a16="http://schemas.microsoft.com/office/drawing/2014/main" id="{5288A49B-9BE4-0A7F-DCDB-1E42D0021CB7}"/>
              </a:ext>
            </a:extLst>
          </p:cNvPr>
          <p:cNvPicPr>
            <a:picLocks noChangeAspect="1"/>
          </p:cNvPicPr>
          <p:nvPr/>
        </p:nvPicPr>
        <p:blipFill>
          <a:blip r:embed="rId3"/>
          <a:stretch>
            <a:fillRect/>
          </a:stretch>
        </p:blipFill>
        <p:spPr>
          <a:xfrm>
            <a:off x="474027" y="1595121"/>
            <a:ext cx="4026879" cy="4848860"/>
          </a:xfrm>
          <a:prstGeom prst="rect">
            <a:avLst/>
          </a:prstGeom>
        </p:spPr>
      </p:pic>
      <p:pic>
        <p:nvPicPr>
          <p:cNvPr id="7" name="Picture 6">
            <a:extLst>
              <a:ext uri="{FF2B5EF4-FFF2-40B4-BE49-F238E27FC236}">
                <a16:creationId xmlns:a16="http://schemas.microsoft.com/office/drawing/2014/main" id="{60E76590-C32D-A2EB-45B5-4467670DC8BC}"/>
              </a:ext>
            </a:extLst>
          </p:cNvPr>
          <p:cNvPicPr>
            <a:picLocks noChangeAspect="1"/>
          </p:cNvPicPr>
          <p:nvPr/>
        </p:nvPicPr>
        <p:blipFill>
          <a:blip r:embed="rId4"/>
          <a:stretch>
            <a:fillRect/>
          </a:stretch>
        </p:blipFill>
        <p:spPr>
          <a:xfrm>
            <a:off x="7251326" y="1694537"/>
            <a:ext cx="4026879" cy="4749444"/>
          </a:xfrm>
          <a:prstGeom prst="rect">
            <a:avLst/>
          </a:prstGeom>
        </p:spPr>
      </p:pic>
    </p:spTree>
    <p:extLst>
      <p:ext uri="{BB962C8B-B14F-4D97-AF65-F5344CB8AC3E}">
        <p14:creationId xmlns:p14="http://schemas.microsoft.com/office/powerpoint/2010/main" val="1283383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8DB95F8-3EEB-6BE8-6F3C-F46C0C04E098}"/>
              </a:ext>
            </a:extLst>
          </p:cNvPr>
          <p:cNvPicPr>
            <a:picLocks noChangeAspect="1"/>
          </p:cNvPicPr>
          <p:nvPr/>
        </p:nvPicPr>
        <p:blipFill rotWithShape="1">
          <a:blip r:embed="rId4">
            <a:alphaModFix amt="35000"/>
          </a:blip>
          <a:srcRect t="8040" r="-4" b="4101"/>
          <a:stretch/>
        </p:blipFill>
        <p:spPr>
          <a:xfrm>
            <a:off x="20" y="10"/>
            <a:ext cx="6095975" cy="6857990"/>
          </a:xfrm>
          <a:prstGeom prst="rect">
            <a:avLst/>
          </a:prstGeom>
        </p:spPr>
      </p:pic>
      <p:pic>
        <p:nvPicPr>
          <p:cNvPr id="5" name="Picture 4">
            <a:extLst>
              <a:ext uri="{FF2B5EF4-FFF2-40B4-BE49-F238E27FC236}">
                <a16:creationId xmlns:a16="http://schemas.microsoft.com/office/drawing/2014/main" id="{2FE8CED6-1B87-8773-CD8A-1F9DD18CD8C5}"/>
              </a:ext>
            </a:extLst>
          </p:cNvPr>
          <p:cNvPicPr>
            <a:picLocks noChangeAspect="1"/>
          </p:cNvPicPr>
          <p:nvPr/>
        </p:nvPicPr>
        <p:blipFill rotWithShape="1">
          <a:blip r:embed="rId5">
            <a:alphaModFix amt="35000"/>
          </a:blip>
          <a:srcRect b="2599"/>
          <a:stretch/>
        </p:blipFill>
        <p:spPr>
          <a:xfrm>
            <a:off x="6095994" y="10"/>
            <a:ext cx="6096005" cy="6857990"/>
          </a:xfrm>
          <a:prstGeom prst="rect">
            <a:avLst/>
          </a:prstGeom>
        </p:spPr>
      </p:pic>
      <p:sp>
        <p:nvSpPr>
          <p:cNvPr id="2" name="Title 1">
            <a:extLst>
              <a:ext uri="{FF2B5EF4-FFF2-40B4-BE49-F238E27FC236}">
                <a16:creationId xmlns:a16="http://schemas.microsoft.com/office/drawing/2014/main" id="{D9DBFE1B-1B12-3C02-CDE5-7B91AABAC76D}"/>
              </a:ext>
            </a:extLst>
          </p:cNvPr>
          <p:cNvSpPr>
            <a:spLocks noGrp="1"/>
          </p:cNvSpPr>
          <p:nvPr>
            <p:ph type="title"/>
          </p:nvPr>
        </p:nvSpPr>
        <p:spPr>
          <a:xfrm>
            <a:off x="1370693" y="1769540"/>
            <a:ext cx="9440034" cy="1828801"/>
          </a:xfrm>
        </p:spPr>
        <p:txBody>
          <a:bodyPr vert="horz" lIns="91440" tIns="45720" rIns="91440" bIns="45720" rtlCol="0" anchor="b">
            <a:normAutofit/>
          </a:bodyPr>
          <a:lstStyle/>
          <a:p>
            <a:r>
              <a:rPr lang="en-US" sz="5400"/>
              <a:t>Second part Items</a:t>
            </a:r>
          </a:p>
        </p:txBody>
      </p:sp>
    </p:spTree>
    <p:extLst>
      <p:ext uri="{BB962C8B-B14F-4D97-AF65-F5344CB8AC3E}">
        <p14:creationId xmlns:p14="http://schemas.microsoft.com/office/powerpoint/2010/main" val="3701896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screenshot of a computer&#10;&#10;Description automatically generated with medium confidence">
            <a:extLst>
              <a:ext uri="{FF2B5EF4-FFF2-40B4-BE49-F238E27FC236}">
                <a16:creationId xmlns:a16="http://schemas.microsoft.com/office/drawing/2014/main" id="{9A7DA838-A19B-BC03-B784-AEF62B077C96}"/>
              </a:ext>
            </a:extLst>
          </p:cNvPr>
          <p:cNvPicPr>
            <a:picLocks noChangeAspect="1"/>
          </p:cNvPicPr>
          <p:nvPr/>
        </p:nvPicPr>
        <p:blipFill rotWithShape="1">
          <a:blip r:embed="rId4"/>
          <a:srcRect t="847" r="1" b="3752"/>
          <a:stretch/>
        </p:blipFill>
        <p:spPr>
          <a:xfrm>
            <a:off x="-232" y="10"/>
            <a:ext cx="12192231" cy="6862703"/>
          </a:xfrm>
          <a:prstGeom prst="rect">
            <a:avLst/>
          </a:prstGeom>
        </p:spPr>
      </p:pic>
      <p:sp>
        <p:nvSpPr>
          <p:cNvPr id="19" name="Rectangle: Rounded Corners 18">
            <a:extLst>
              <a:ext uri="{FF2B5EF4-FFF2-40B4-BE49-F238E27FC236}">
                <a16:creationId xmlns:a16="http://schemas.microsoft.com/office/drawing/2014/main" id="{11DD454E-060A-4347-B22F-E1DF4219B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2688" y="1262063"/>
            <a:ext cx="7286625" cy="4333875"/>
          </a:xfrm>
          <a:prstGeom prst="roundRect">
            <a:avLst>
              <a:gd name="adj" fmla="val 2837"/>
            </a:avLst>
          </a:prstGeom>
          <a:ln w="0">
            <a:noFill/>
            <a:prstDash val="solid"/>
            <a:round/>
            <a:headEnd/>
            <a:tailEnd/>
          </a:ln>
        </p:spPr>
        <p:style>
          <a:lnRef idx="0">
            <a:scrgbClr r="0" g="0" b="0"/>
          </a:lnRef>
          <a:fillRef idx="1003">
            <a:schemeClr val="dk2"/>
          </a:fillRef>
          <a:effectRef idx="0">
            <a:scrgbClr r="0" g="0" b="0"/>
          </a:effectRef>
          <a:fontRef idx="major"/>
        </p:style>
        <p:txBody>
          <a:bodyPr/>
          <a:lstStyle/>
          <a:p>
            <a:endParaRPr lang="en-US">
              <a:solidFill>
                <a:schemeClr val="tx1"/>
              </a:solidFill>
            </a:endParaRPr>
          </a:p>
        </p:txBody>
      </p:sp>
      <p:sp>
        <p:nvSpPr>
          <p:cNvPr id="2" name="Title 1">
            <a:extLst>
              <a:ext uri="{FF2B5EF4-FFF2-40B4-BE49-F238E27FC236}">
                <a16:creationId xmlns:a16="http://schemas.microsoft.com/office/drawing/2014/main" id="{DC11F9BF-0E91-2017-5CC0-E179817446DA}"/>
              </a:ext>
            </a:extLst>
          </p:cNvPr>
          <p:cNvSpPr>
            <a:spLocks noGrp="1"/>
          </p:cNvSpPr>
          <p:nvPr>
            <p:ph type="title"/>
          </p:nvPr>
        </p:nvSpPr>
        <p:spPr>
          <a:xfrm>
            <a:off x="2933189" y="1778558"/>
            <a:ext cx="3717704" cy="2059912"/>
          </a:xfrm>
        </p:spPr>
        <p:txBody>
          <a:bodyPr vert="horz" lIns="91440" tIns="45720" rIns="91440" bIns="45720" rtlCol="0" anchor="b">
            <a:normAutofit/>
          </a:bodyPr>
          <a:lstStyle/>
          <a:p>
            <a:pPr algn="l"/>
            <a:r>
              <a:rPr lang="en-US" sz="4800">
                <a:solidFill>
                  <a:srgbClr val="E3E3E3"/>
                </a:solidFill>
              </a:rPr>
              <a:t>Third stage Order Class</a:t>
            </a:r>
          </a:p>
        </p:txBody>
      </p:sp>
      <p:sp>
        <p:nvSpPr>
          <p:cNvPr id="3" name="Content Placeholder 2">
            <a:extLst>
              <a:ext uri="{FF2B5EF4-FFF2-40B4-BE49-F238E27FC236}">
                <a16:creationId xmlns:a16="http://schemas.microsoft.com/office/drawing/2014/main" id="{C6FE41DF-C6E1-613C-8600-E5A1677FC651}"/>
              </a:ext>
            </a:extLst>
          </p:cNvPr>
          <p:cNvSpPr>
            <a:spLocks noGrp="1"/>
          </p:cNvSpPr>
          <p:nvPr>
            <p:ph idx="1"/>
          </p:nvPr>
        </p:nvSpPr>
        <p:spPr>
          <a:xfrm>
            <a:off x="2933188" y="3915663"/>
            <a:ext cx="3717704" cy="1202828"/>
          </a:xfrm>
        </p:spPr>
        <p:txBody>
          <a:bodyPr vert="horz" lIns="91440" tIns="45720" rIns="91440" bIns="45720" rtlCol="0" anchor="t">
            <a:normAutofit/>
          </a:bodyPr>
          <a:lstStyle/>
          <a:p>
            <a:pPr marL="0" indent="0">
              <a:buNone/>
            </a:pPr>
            <a:r>
              <a:rPr lang="en-US" sz="2000" dirty="0">
                <a:solidFill>
                  <a:srgbClr val="E3E3E3"/>
                </a:solidFill>
              </a:rPr>
              <a:t>There was 18 commits for Orders branch alone </a:t>
            </a:r>
          </a:p>
        </p:txBody>
      </p:sp>
      <p:pic>
        <p:nvPicPr>
          <p:cNvPr id="7" name="Picture 6" descr="A screenshot of a computer&#10;&#10;Description automatically generated with medium confidence">
            <a:extLst>
              <a:ext uri="{FF2B5EF4-FFF2-40B4-BE49-F238E27FC236}">
                <a16:creationId xmlns:a16="http://schemas.microsoft.com/office/drawing/2014/main" id="{38866C1A-0661-3365-BDDA-FF4561A8AA7A}"/>
              </a:ext>
            </a:extLst>
          </p:cNvPr>
          <p:cNvPicPr>
            <a:picLocks noChangeAspect="1"/>
          </p:cNvPicPr>
          <p:nvPr/>
        </p:nvPicPr>
        <p:blipFill rotWithShape="1">
          <a:blip r:embed="rId5"/>
          <a:srcRect r="70298"/>
          <a:stretch/>
        </p:blipFill>
        <p:spPr>
          <a:xfrm>
            <a:off x="6954547" y="1426464"/>
            <a:ext cx="2614486" cy="4005072"/>
          </a:xfrm>
          <a:custGeom>
            <a:avLst/>
            <a:gdLst/>
            <a:ahLst/>
            <a:cxnLst/>
            <a:rect l="l" t="t" r="r" b="b"/>
            <a:pathLst>
              <a:path w="2614486" h="4005072">
                <a:moveTo>
                  <a:pt x="0" y="0"/>
                </a:moveTo>
                <a:lnTo>
                  <a:pt x="2475150" y="0"/>
                </a:lnTo>
                <a:cubicBezTo>
                  <a:pt x="2552103" y="0"/>
                  <a:pt x="2614486" y="62383"/>
                  <a:pt x="2614486" y="139336"/>
                </a:cubicBezTo>
                <a:lnTo>
                  <a:pt x="2614486" y="3865736"/>
                </a:lnTo>
                <a:cubicBezTo>
                  <a:pt x="2614486" y="3942689"/>
                  <a:pt x="2552103" y="4005072"/>
                  <a:pt x="2475150" y="4005072"/>
                </a:cubicBezTo>
                <a:lnTo>
                  <a:pt x="0" y="4005072"/>
                </a:lnTo>
                <a:close/>
              </a:path>
            </a:pathLst>
          </a:custGeom>
        </p:spPr>
      </p:pic>
    </p:spTree>
    <p:extLst>
      <p:ext uri="{BB962C8B-B14F-4D97-AF65-F5344CB8AC3E}">
        <p14:creationId xmlns:p14="http://schemas.microsoft.com/office/powerpoint/2010/main" val="3516018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{16DBA44D-9E5E-4FE9-BE19-C7DDC7F8715A}tf55705232_win32</Template>
  <TotalTime>284</TotalTime>
  <Words>1074</Words>
  <Application>Microsoft Office PowerPoint</Application>
  <PresentationFormat>Widescreen</PresentationFormat>
  <Paragraphs>58</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Goudy Old Style</vt:lpstr>
      <vt:lpstr>Wingdings 2</vt:lpstr>
      <vt:lpstr>SlateVTI</vt:lpstr>
      <vt:lpstr>QA Project 1</vt:lpstr>
      <vt:lpstr>Risk assessment</vt:lpstr>
      <vt:lpstr>Jira</vt:lpstr>
      <vt:lpstr>The ERD board</vt:lpstr>
      <vt:lpstr>My SQL</vt:lpstr>
      <vt:lpstr>PowerPoint Presentation</vt:lpstr>
      <vt:lpstr>First steps of developing the application</vt:lpstr>
      <vt:lpstr>Second part Items</vt:lpstr>
      <vt:lpstr>Third stage Order Class</vt:lpstr>
      <vt:lpstr>Orders and the solutions</vt:lpstr>
      <vt:lpstr>Testing</vt:lpstr>
      <vt:lpstr>Tests</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QA Project 1</dc:title>
  <dc:creator>James Long</dc:creator>
  <cp:lastModifiedBy>James Long</cp:lastModifiedBy>
  <cp:revision>3</cp:revision>
  <dcterms:created xsi:type="dcterms:W3CDTF">2022-05-12T23:05:49Z</dcterms:created>
  <dcterms:modified xsi:type="dcterms:W3CDTF">2022-05-13T10:26:26Z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