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86" r:id="rId2"/>
    <p:sldId id="350" r:id="rId3"/>
    <p:sldId id="351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</p:sldIdLst>
  <p:sldSz cx="18288000" cy="10287000"/>
  <p:notesSz cx="6858000" cy="9144000"/>
  <p:embeddedFontLs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A9C36F1-FB16-44B8-9BAF-ED62FF094608}">
          <p14:sldIdLst>
            <p14:sldId id="286"/>
          </p14:sldIdLst>
        </p14:section>
        <p14:section name="제목 없는 구역" id="{26D092CD-8A58-4054-9366-DDC44F94F559}">
          <p14:sldIdLst>
            <p14:sldId id="350"/>
            <p14:sldId id="351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6F3"/>
    <a:srgbClr val="0E0857"/>
    <a:srgbClr val="F6F6F6"/>
    <a:srgbClr val="ECECEC"/>
    <a:srgbClr val="F7F7F7"/>
    <a:srgbClr val="DEDAD7"/>
    <a:srgbClr val="F1EBEB"/>
    <a:srgbClr val="A0A0A0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5" autoAdjust="0"/>
    <p:restoredTop sz="88970" autoAdjust="0"/>
  </p:normalViewPr>
  <p:slideViewPr>
    <p:cSldViewPr>
      <p:cViewPr varScale="1">
        <p:scale>
          <a:sx n="66" d="100"/>
          <a:sy n="66" d="100"/>
        </p:scale>
        <p:origin x="23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22DB0-EBAF-45D9-9FC8-D345E76CC510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876F4-FC79-4E80-9E45-762525045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871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media" Target="../media/media2.mp4"/><Relationship Id="rId7" Type="http://schemas.openxmlformats.org/officeDocument/2006/relationships/image" Target="../media/image10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7.xml"/><Relationship Id="rId4" Type="http://schemas.openxmlformats.org/officeDocument/2006/relationships/video" Target="../media/media2.mp4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>
            <a:extLst>
              <a:ext uri="{FF2B5EF4-FFF2-40B4-BE49-F238E27FC236}">
                <a16:creationId xmlns:a16="http://schemas.microsoft.com/office/drawing/2014/main" id="{9DEB7A8F-811D-CE02-6352-504243350ED3}"/>
              </a:ext>
            </a:extLst>
          </p:cNvPr>
          <p:cNvSpPr txBox="1"/>
          <p:nvPr/>
        </p:nvSpPr>
        <p:spPr>
          <a:xfrm>
            <a:off x="3015923" y="3767228"/>
            <a:ext cx="12256154" cy="1605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860"/>
              </a:lnSpc>
              <a:spcBef>
                <a:spcPct val="0"/>
              </a:spcBef>
            </a:pPr>
            <a:r>
              <a:rPr lang="en-US" sz="9600" dirty="0" err="1">
                <a:solidFill>
                  <a:srgbClr val="0E0857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  <a:cs typeface="Microsoft GothicNeo" panose="020B0500000101010101" pitchFamily="50" charset="-127"/>
              </a:rPr>
              <a:t>PacMan</a:t>
            </a:r>
            <a:r>
              <a:rPr lang="en-US" sz="9600" dirty="0">
                <a:solidFill>
                  <a:srgbClr val="0E0857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  <a:cs typeface="Microsoft GothicNeo" panose="020B0500000101010101" pitchFamily="50" charset="-127"/>
              </a:rPr>
              <a:t> DQN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1C7D025A-8683-27AF-E76D-E4E2B5FA8AC9}"/>
              </a:ext>
            </a:extLst>
          </p:cNvPr>
          <p:cNvSpPr txBox="1"/>
          <p:nvPr/>
        </p:nvSpPr>
        <p:spPr>
          <a:xfrm>
            <a:off x="5662995" y="5734965"/>
            <a:ext cx="6962010" cy="544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88"/>
              </a:lnSpc>
              <a:spcBef>
                <a:spcPct val="0"/>
              </a:spcBef>
            </a:pPr>
            <a:r>
              <a:rPr lang="en-US" sz="3300" b="1" dirty="0"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202531016</a:t>
            </a:r>
            <a:r>
              <a:rPr lang="ko-KR" altLang="en-US" sz="3300" b="1" dirty="0">
                <a:latin typeface="ONE 모바일고딕 OTF Bold" panose="00000800000000000000" pitchFamily="50" charset="-127"/>
                <a:ea typeface="ONE 모바일고딕 OTF Bold" panose="00000800000000000000" pitchFamily="50" charset="-127"/>
              </a:rPr>
              <a:t>이정훈</a:t>
            </a:r>
            <a:endParaRPr lang="en-US" sz="3348" b="1" dirty="0">
              <a:latin typeface="ONE 모바일고딕 OTF Bold" panose="00000800000000000000" pitchFamily="50" charset="-127"/>
              <a:ea typeface="ONE 모바일고딕 OTF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575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563F41C4-1110-27FA-84A6-A49C6EA556C7}"/>
              </a:ext>
            </a:extLst>
          </p:cNvPr>
          <p:cNvGrpSpPr/>
          <p:nvPr/>
        </p:nvGrpSpPr>
        <p:grpSpPr>
          <a:xfrm>
            <a:off x="838201" y="494668"/>
            <a:ext cx="1066800" cy="1275047"/>
            <a:chOff x="838201" y="494668"/>
            <a:chExt cx="1066800" cy="1275047"/>
          </a:xfrm>
        </p:grpSpPr>
        <p:sp>
          <p:nvSpPr>
            <p:cNvPr id="4" name="TextBox 2">
              <a:extLst>
                <a:ext uri="{FF2B5EF4-FFF2-40B4-BE49-F238E27FC236}">
                  <a16:creationId xmlns:a16="http://schemas.microsoft.com/office/drawing/2014/main" id="{115AFDE4-D099-D43B-8A13-94528D2E154F}"/>
                </a:ext>
              </a:extLst>
            </p:cNvPr>
            <p:cNvSpPr txBox="1"/>
            <p:nvPr/>
          </p:nvSpPr>
          <p:spPr>
            <a:xfrm>
              <a:off x="838201" y="494668"/>
              <a:ext cx="1066800" cy="112530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10080"/>
                </a:lnSpc>
                <a:spcBef>
                  <a:spcPct val="0"/>
                </a:spcBef>
              </a:pPr>
              <a:r>
                <a:rPr lang="en-US" sz="4400" dirty="0">
                  <a:solidFill>
                    <a:srgbClr val="0E0857"/>
                  </a:solidFill>
                  <a:latin typeface="ONE 모바일고딕 Title" panose="00000500000000000000" pitchFamily="2" charset="-127"/>
                  <a:ea typeface="ONE 모바일고딕 Title" panose="00000500000000000000" pitchFamily="2" charset="-127"/>
                </a:rPr>
                <a:t>07</a:t>
              </a:r>
              <a:endParaRPr lang="en-US" sz="4400" u="none" dirty="0">
                <a:solidFill>
                  <a:srgbClr val="0E0857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3D01888-E5C4-7127-8863-789BE8D0353B}"/>
                </a:ext>
              </a:extLst>
            </p:cNvPr>
            <p:cNvSpPr/>
            <p:nvPr/>
          </p:nvSpPr>
          <p:spPr>
            <a:xfrm>
              <a:off x="838201" y="1617315"/>
              <a:ext cx="1066800" cy="152400"/>
            </a:xfrm>
            <a:prstGeom prst="roundRect">
              <a:avLst/>
            </a:prstGeom>
            <a:solidFill>
              <a:srgbClr val="0E085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61C54F9-D6D4-AE64-C5A4-3C8C16391B4B}"/>
              </a:ext>
            </a:extLst>
          </p:cNvPr>
          <p:cNvSpPr txBox="1"/>
          <p:nvPr/>
        </p:nvSpPr>
        <p:spPr>
          <a:xfrm>
            <a:off x="2209800" y="494668"/>
            <a:ext cx="9448800" cy="11253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10080"/>
              </a:lnSpc>
              <a:spcBef>
                <a:spcPct val="0"/>
              </a:spcBef>
            </a:pPr>
            <a:r>
              <a:rPr lang="en-US" sz="4400" b="1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Iteration</a:t>
            </a:r>
            <a:endParaRPr lang="en-US" sz="4400" b="1" u="none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C7BEA64-CEE5-6554-1DEA-8FB0D05E39DD}"/>
              </a:ext>
            </a:extLst>
          </p:cNvPr>
          <p:cNvSpPr/>
          <p:nvPr/>
        </p:nvSpPr>
        <p:spPr>
          <a:xfrm flipV="1">
            <a:off x="0" y="9890757"/>
            <a:ext cx="18288000" cy="45719"/>
          </a:xfrm>
          <a:prstGeom prst="roundRect">
            <a:avLst/>
          </a:prstGeom>
          <a:solidFill>
            <a:srgbClr val="0E08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92B972-89FC-06E2-EF32-FDAF79AC40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-36"/>
          <a:stretch/>
        </p:blipFill>
        <p:spPr>
          <a:xfrm>
            <a:off x="6006026" y="3413857"/>
            <a:ext cx="1771897" cy="3459277"/>
          </a:xfrm>
          <a:prstGeom prst="rect">
            <a:avLst/>
          </a:prstGeom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411FB9A2-52DF-797B-1D05-45C3A93939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96"/>
          <a:stretch/>
        </p:blipFill>
        <p:spPr bwMode="auto">
          <a:xfrm>
            <a:off x="1384690" y="3124197"/>
            <a:ext cx="3167063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C5DAF15-F2BC-7EF0-3B2E-8002D0044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2196" y="4925695"/>
            <a:ext cx="2787840" cy="4356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5A462DF-85EC-C210-2B5A-0D6C2F710638}"/>
              </a:ext>
            </a:extLst>
          </p:cNvPr>
          <p:cNvSpPr/>
          <p:nvPr/>
        </p:nvSpPr>
        <p:spPr>
          <a:xfrm>
            <a:off x="13381287" y="4432080"/>
            <a:ext cx="3522023" cy="142283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prstClr val="black"/>
                </a:solidFill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Replay Memory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9841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563F41C4-1110-27FA-84A6-A49C6EA556C7}"/>
              </a:ext>
            </a:extLst>
          </p:cNvPr>
          <p:cNvGrpSpPr/>
          <p:nvPr/>
        </p:nvGrpSpPr>
        <p:grpSpPr>
          <a:xfrm>
            <a:off x="838201" y="494668"/>
            <a:ext cx="1066800" cy="1275047"/>
            <a:chOff x="838201" y="494668"/>
            <a:chExt cx="1066800" cy="1275047"/>
          </a:xfrm>
        </p:grpSpPr>
        <p:sp>
          <p:nvSpPr>
            <p:cNvPr id="4" name="TextBox 2">
              <a:extLst>
                <a:ext uri="{FF2B5EF4-FFF2-40B4-BE49-F238E27FC236}">
                  <a16:creationId xmlns:a16="http://schemas.microsoft.com/office/drawing/2014/main" id="{115AFDE4-D099-D43B-8A13-94528D2E154F}"/>
                </a:ext>
              </a:extLst>
            </p:cNvPr>
            <p:cNvSpPr txBox="1"/>
            <p:nvPr/>
          </p:nvSpPr>
          <p:spPr>
            <a:xfrm>
              <a:off x="838201" y="494668"/>
              <a:ext cx="1066800" cy="112530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10080"/>
                </a:lnSpc>
                <a:spcBef>
                  <a:spcPct val="0"/>
                </a:spcBef>
              </a:pPr>
              <a:r>
                <a:rPr lang="en-US" sz="4400" dirty="0">
                  <a:solidFill>
                    <a:srgbClr val="0E0857"/>
                  </a:solidFill>
                  <a:latin typeface="ONE 모바일고딕 Title" panose="00000500000000000000" pitchFamily="2" charset="-127"/>
                  <a:ea typeface="ONE 모바일고딕 Title" panose="00000500000000000000" pitchFamily="2" charset="-127"/>
                </a:rPr>
                <a:t>08</a:t>
              </a:r>
              <a:endParaRPr lang="en-US" sz="4400" u="none" dirty="0">
                <a:solidFill>
                  <a:srgbClr val="0E0857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3D01888-E5C4-7127-8863-789BE8D0353B}"/>
                </a:ext>
              </a:extLst>
            </p:cNvPr>
            <p:cNvSpPr/>
            <p:nvPr/>
          </p:nvSpPr>
          <p:spPr>
            <a:xfrm>
              <a:off x="838201" y="1617315"/>
              <a:ext cx="1066800" cy="152400"/>
            </a:xfrm>
            <a:prstGeom prst="roundRect">
              <a:avLst/>
            </a:prstGeom>
            <a:solidFill>
              <a:srgbClr val="0E085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61C54F9-D6D4-AE64-C5A4-3C8C16391B4B}"/>
              </a:ext>
            </a:extLst>
          </p:cNvPr>
          <p:cNvSpPr txBox="1"/>
          <p:nvPr/>
        </p:nvSpPr>
        <p:spPr>
          <a:xfrm>
            <a:off x="2209800" y="494668"/>
            <a:ext cx="9448800" cy="11253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10080"/>
              </a:lnSpc>
              <a:spcBef>
                <a:spcPct val="0"/>
              </a:spcBef>
            </a:pPr>
            <a:r>
              <a:rPr lang="en-US" sz="4400" b="1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Result</a:t>
            </a:r>
            <a:endParaRPr lang="en-US" sz="4400" b="1" u="none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C7BEA64-CEE5-6554-1DEA-8FB0D05E39DD}"/>
              </a:ext>
            </a:extLst>
          </p:cNvPr>
          <p:cNvSpPr/>
          <p:nvPr/>
        </p:nvSpPr>
        <p:spPr>
          <a:xfrm flipV="1">
            <a:off x="0" y="9890757"/>
            <a:ext cx="18288000" cy="45719"/>
          </a:xfrm>
          <a:prstGeom prst="roundRect">
            <a:avLst/>
          </a:prstGeom>
          <a:solidFill>
            <a:srgbClr val="0E08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다운로드">
            <a:hlinkClick r:id="" action="ppaction://media"/>
            <a:extLst>
              <a:ext uri="{FF2B5EF4-FFF2-40B4-BE49-F238E27FC236}">
                <a16:creationId xmlns:a16="http://schemas.microsoft.com/office/drawing/2014/main" id="{E9DCA382-3A75-7773-4F7A-41155D1178F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764088" y="3086100"/>
            <a:ext cx="3429000" cy="4114800"/>
          </a:xfrm>
          <a:prstGeom prst="rect">
            <a:avLst/>
          </a:prstGeom>
        </p:spPr>
      </p:pic>
      <p:pic>
        <p:nvPicPr>
          <p:cNvPr id="5" name="다운로드 (1)">
            <a:hlinkClick r:id="" action="ppaction://media"/>
            <a:extLst>
              <a:ext uri="{FF2B5EF4-FFF2-40B4-BE49-F238E27FC236}">
                <a16:creationId xmlns:a16="http://schemas.microsoft.com/office/drawing/2014/main" id="{5FCB5F1D-65C0-A385-6078-2D89C4D8FB8E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0094914" y="3086100"/>
            <a:ext cx="3429000" cy="4114800"/>
          </a:xfrm>
          <a:prstGeom prst="rect">
            <a:avLst/>
          </a:prstGeom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A2C7E248-FBFA-2047-56DD-9197D7B126DB}"/>
              </a:ext>
            </a:extLst>
          </p:cNvPr>
          <p:cNvSpPr txBox="1"/>
          <p:nvPr/>
        </p:nvSpPr>
        <p:spPr>
          <a:xfrm>
            <a:off x="4764088" y="7429500"/>
            <a:ext cx="3429000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-	300000 steps</a:t>
            </a:r>
            <a:endParaRPr lang="en-US" altLang="ko-KR" sz="2400" b="1" dirty="0">
              <a:solidFill>
                <a:prstClr val="black"/>
              </a:solidFill>
              <a:latin typeface="ONE 모바일고딕 OTF Bold" panose="00000800000000000000" pitchFamily="50" charset="-127"/>
              <a:ea typeface="ONE 모바일고딕 OTF Bold" panose="00000800000000000000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209FCB17-A868-1D95-F664-2A8F24C0405D}"/>
              </a:ext>
            </a:extLst>
          </p:cNvPr>
          <p:cNvSpPr txBox="1"/>
          <p:nvPr/>
        </p:nvSpPr>
        <p:spPr>
          <a:xfrm>
            <a:off x="10094914" y="7429500"/>
            <a:ext cx="3429000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-	400000 steps</a:t>
            </a:r>
            <a:endParaRPr lang="en-US" altLang="ko-KR" sz="2400" b="1" dirty="0">
              <a:solidFill>
                <a:prstClr val="black"/>
              </a:solidFill>
              <a:latin typeface="ONE 모바일고딕 OTF Bold" panose="00000800000000000000" pitchFamily="50" charset="-127"/>
              <a:ea typeface="ONE 모바일고딕 OTF Bold" panose="00000800000000000000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69CCB1C-4A83-E28A-ED22-0FC9DD6760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6734" y="3531286"/>
            <a:ext cx="2471056" cy="322442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992E4A5-61DC-46FE-3962-5008EB327A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190009" y="3530114"/>
            <a:ext cx="2464000" cy="3225600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A687D07-4F82-ED3C-2E53-35806A395C1F}"/>
              </a:ext>
            </a:extLst>
          </p:cNvPr>
          <p:cNvCxnSpPr>
            <a:endCxn id="12" idx="3"/>
          </p:cNvCxnSpPr>
          <p:nvPr/>
        </p:nvCxnSpPr>
        <p:spPr>
          <a:xfrm flipH="1">
            <a:off x="4097790" y="5142914"/>
            <a:ext cx="666298" cy="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6F9E776-F52F-22BB-9663-36E658BA0832}"/>
              </a:ext>
            </a:extLst>
          </p:cNvPr>
          <p:cNvCxnSpPr>
            <a:stCxn id="5" idx="3"/>
            <a:endCxn id="14" idx="1"/>
          </p:cNvCxnSpPr>
          <p:nvPr/>
        </p:nvCxnSpPr>
        <p:spPr>
          <a:xfrm flipV="1">
            <a:off x="13523914" y="5142914"/>
            <a:ext cx="666095" cy="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85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76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92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563F41C4-1110-27FA-84A6-A49C6EA556C7}"/>
              </a:ext>
            </a:extLst>
          </p:cNvPr>
          <p:cNvGrpSpPr/>
          <p:nvPr/>
        </p:nvGrpSpPr>
        <p:grpSpPr>
          <a:xfrm>
            <a:off x="838201" y="494668"/>
            <a:ext cx="1066800" cy="1275047"/>
            <a:chOff x="838201" y="494668"/>
            <a:chExt cx="1066800" cy="1275047"/>
          </a:xfrm>
        </p:grpSpPr>
        <p:sp>
          <p:nvSpPr>
            <p:cNvPr id="4" name="TextBox 2">
              <a:extLst>
                <a:ext uri="{FF2B5EF4-FFF2-40B4-BE49-F238E27FC236}">
                  <a16:creationId xmlns:a16="http://schemas.microsoft.com/office/drawing/2014/main" id="{115AFDE4-D099-D43B-8A13-94528D2E154F}"/>
                </a:ext>
              </a:extLst>
            </p:cNvPr>
            <p:cNvSpPr txBox="1"/>
            <p:nvPr/>
          </p:nvSpPr>
          <p:spPr>
            <a:xfrm>
              <a:off x="838201" y="494668"/>
              <a:ext cx="1066800" cy="118128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10080"/>
                </a:lnSpc>
                <a:spcBef>
                  <a:spcPct val="0"/>
                </a:spcBef>
              </a:pPr>
              <a:r>
                <a:rPr lang="en-US" sz="6000" dirty="0">
                  <a:solidFill>
                    <a:srgbClr val="0E0857"/>
                  </a:solidFill>
                  <a:latin typeface="ONE 모바일고딕 Title" panose="00000500000000000000" pitchFamily="2" charset="-127"/>
                  <a:ea typeface="ONE 모바일고딕 Title" panose="00000500000000000000" pitchFamily="2" charset="-127"/>
                </a:rPr>
                <a:t>09</a:t>
              </a:r>
              <a:endParaRPr lang="en-US" sz="6000" u="none" dirty="0">
                <a:solidFill>
                  <a:srgbClr val="0E0857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3D01888-E5C4-7127-8863-789BE8D0353B}"/>
                </a:ext>
              </a:extLst>
            </p:cNvPr>
            <p:cNvSpPr/>
            <p:nvPr/>
          </p:nvSpPr>
          <p:spPr>
            <a:xfrm>
              <a:off x="838201" y="1617315"/>
              <a:ext cx="1066800" cy="152400"/>
            </a:xfrm>
            <a:prstGeom prst="roundRect">
              <a:avLst/>
            </a:prstGeom>
            <a:solidFill>
              <a:srgbClr val="0E085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61C54F9-D6D4-AE64-C5A4-3C8C16391B4B}"/>
              </a:ext>
            </a:extLst>
          </p:cNvPr>
          <p:cNvSpPr txBox="1"/>
          <p:nvPr/>
        </p:nvSpPr>
        <p:spPr>
          <a:xfrm>
            <a:off x="2209800" y="494668"/>
            <a:ext cx="9448800" cy="12232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10080"/>
              </a:lnSpc>
              <a:spcBef>
                <a:spcPct val="0"/>
              </a:spcBef>
            </a:pPr>
            <a:r>
              <a:rPr lang="en-US" sz="6600" b="1" u="none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Refer</a:t>
            </a:r>
            <a:r>
              <a:rPr lang="en-US" sz="6600" b="1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ence</a:t>
            </a:r>
            <a:endParaRPr lang="en-US" sz="6600" b="1" u="none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C7BEA64-CEE5-6554-1DEA-8FB0D05E39DD}"/>
              </a:ext>
            </a:extLst>
          </p:cNvPr>
          <p:cNvSpPr/>
          <p:nvPr/>
        </p:nvSpPr>
        <p:spPr>
          <a:xfrm flipV="1">
            <a:off x="0" y="9890757"/>
            <a:ext cx="18288000" cy="45719"/>
          </a:xfrm>
          <a:prstGeom prst="roundRect">
            <a:avLst/>
          </a:prstGeom>
          <a:solidFill>
            <a:srgbClr val="0E08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EC546115-1B26-F796-C18E-64D8DCBA510F}"/>
              </a:ext>
            </a:extLst>
          </p:cNvPr>
          <p:cNvSpPr txBox="1"/>
          <p:nvPr/>
        </p:nvSpPr>
        <p:spPr>
          <a:xfrm>
            <a:off x="1371600" y="2721233"/>
            <a:ext cx="13182600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-	https://github.com/ExcelsiorCJH/Hands-On-ML/blob/master/Chap16-	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Reinforcement_Learning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NE 모바일고딕 OTF Bold" panose="00000800000000000000" pitchFamily="50" charset="-127"/>
              <a:ea typeface="ONE 모바일고딕 OTF Bold" panose="00000800000000000000" pitchFamily="50" charset="-127"/>
              <a:cs typeface="Microsoft GothicNeo" panose="020B05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b="1" dirty="0">
              <a:solidFill>
                <a:prstClr val="black"/>
              </a:solidFill>
              <a:latin typeface="ONE 모바일고딕 OTF Bold" panose="00000800000000000000" pitchFamily="50" charset="-127"/>
              <a:ea typeface="ONE 모바일고딕 OTF Bold" panose="00000800000000000000" pitchFamily="50" charset="-127"/>
              <a:cs typeface="Microsoft GothicNeo" panose="020B05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-	CS234 Reinforcement Learn Lecture 6: CNNs and Deep Q Learning</a:t>
            </a:r>
          </a:p>
        </p:txBody>
      </p:sp>
    </p:spTree>
    <p:extLst>
      <p:ext uri="{BB962C8B-B14F-4D97-AF65-F5344CB8AC3E}">
        <p14:creationId xmlns:p14="http://schemas.microsoft.com/office/powerpoint/2010/main" val="95791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563F41C4-1110-27FA-84A6-A49C6EA556C7}"/>
              </a:ext>
            </a:extLst>
          </p:cNvPr>
          <p:cNvGrpSpPr/>
          <p:nvPr/>
        </p:nvGrpSpPr>
        <p:grpSpPr>
          <a:xfrm>
            <a:off x="838201" y="494668"/>
            <a:ext cx="1066800" cy="1275047"/>
            <a:chOff x="838201" y="494668"/>
            <a:chExt cx="1066800" cy="1275047"/>
          </a:xfrm>
        </p:grpSpPr>
        <p:sp>
          <p:nvSpPr>
            <p:cNvPr id="4" name="TextBox 2">
              <a:extLst>
                <a:ext uri="{FF2B5EF4-FFF2-40B4-BE49-F238E27FC236}">
                  <a16:creationId xmlns:a16="http://schemas.microsoft.com/office/drawing/2014/main" id="{115AFDE4-D099-D43B-8A13-94528D2E154F}"/>
                </a:ext>
              </a:extLst>
            </p:cNvPr>
            <p:cNvSpPr txBox="1"/>
            <p:nvPr/>
          </p:nvSpPr>
          <p:spPr>
            <a:xfrm>
              <a:off x="838201" y="494668"/>
              <a:ext cx="1066800" cy="112530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10080"/>
                </a:lnSpc>
                <a:spcBef>
                  <a:spcPct val="0"/>
                </a:spcBef>
              </a:pPr>
              <a:r>
                <a:rPr lang="en-US" sz="4400" dirty="0">
                  <a:solidFill>
                    <a:srgbClr val="0E0857"/>
                  </a:solidFill>
                  <a:latin typeface="ONE 모바일고딕 Title" panose="00000500000000000000" pitchFamily="2" charset="-127"/>
                  <a:ea typeface="ONE 모바일고딕 Title" panose="00000500000000000000" pitchFamily="2" charset="-127"/>
                </a:rPr>
                <a:t>01</a:t>
              </a:r>
              <a:endParaRPr lang="en-US" sz="4400" u="none" dirty="0">
                <a:solidFill>
                  <a:srgbClr val="0E0857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3D01888-E5C4-7127-8863-789BE8D0353B}"/>
                </a:ext>
              </a:extLst>
            </p:cNvPr>
            <p:cNvSpPr/>
            <p:nvPr/>
          </p:nvSpPr>
          <p:spPr>
            <a:xfrm>
              <a:off x="838201" y="1617315"/>
              <a:ext cx="1066800" cy="152400"/>
            </a:xfrm>
            <a:prstGeom prst="roundRect">
              <a:avLst/>
            </a:prstGeom>
            <a:solidFill>
              <a:srgbClr val="0E085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61C54F9-D6D4-AE64-C5A4-3C8C16391B4B}"/>
              </a:ext>
            </a:extLst>
          </p:cNvPr>
          <p:cNvSpPr txBox="1"/>
          <p:nvPr/>
        </p:nvSpPr>
        <p:spPr>
          <a:xfrm>
            <a:off x="2209800" y="494668"/>
            <a:ext cx="9448800" cy="11253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10080"/>
              </a:lnSpc>
              <a:spcBef>
                <a:spcPct val="0"/>
              </a:spcBef>
            </a:pPr>
            <a:r>
              <a:rPr lang="en-US" sz="4400" b="1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Outline</a:t>
            </a:r>
            <a:endParaRPr lang="en-US" sz="4400" b="1" u="none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C7BEA64-CEE5-6554-1DEA-8FB0D05E39DD}"/>
              </a:ext>
            </a:extLst>
          </p:cNvPr>
          <p:cNvSpPr/>
          <p:nvPr/>
        </p:nvSpPr>
        <p:spPr>
          <a:xfrm flipV="1">
            <a:off x="0" y="9890757"/>
            <a:ext cx="18288000" cy="45719"/>
          </a:xfrm>
          <a:prstGeom prst="roundRect">
            <a:avLst/>
          </a:prstGeom>
          <a:solidFill>
            <a:srgbClr val="0E08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5A36C65A-EE09-60AC-2849-3C5283CC1281}"/>
              </a:ext>
            </a:extLst>
          </p:cNvPr>
          <p:cNvSpPr txBox="1"/>
          <p:nvPr/>
        </p:nvSpPr>
        <p:spPr>
          <a:xfrm>
            <a:off x="1371600" y="2628900"/>
            <a:ext cx="13182600" cy="54784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800" b="1" dirty="0"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-	Game : Pac-Man</a:t>
            </a:r>
          </a:p>
          <a:p>
            <a:pPr>
              <a:spcBef>
                <a:spcPct val="0"/>
              </a:spcBef>
            </a:pPr>
            <a:endParaRPr lang="en-US" altLang="ko-KR" sz="2800" b="1" dirty="0">
              <a:latin typeface="ONE 모바일고딕 OTF Bold" panose="00000800000000000000" pitchFamily="50" charset="-127"/>
              <a:ea typeface="ONE 모바일고딕 OTF Bold" panose="00000800000000000000" pitchFamily="50" charset="-127"/>
              <a:cs typeface="Microsoft GothicNeo" panose="020B0500000101010101" pitchFamily="50" charset="-127"/>
            </a:endParaRPr>
          </a:p>
          <a:p>
            <a:pPr>
              <a:spcBef>
                <a:spcPct val="0"/>
              </a:spcBef>
            </a:pPr>
            <a:r>
              <a:rPr lang="en-US" altLang="ko-KR" sz="2800" b="1" dirty="0"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-	Goal : </a:t>
            </a:r>
            <a:r>
              <a:rPr lang="ko-KR" altLang="en-US" sz="2800" b="1" dirty="0"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유령을 피해서 화면 상의 모든 </a:t>
            </a:r>
            <a:r>
              <a:rPr lang="ko-KR" altLang="en-US" sz="2800" b="1" dirty="0" err="1"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펠렛을</a:t>
            </a:r>
            <a:r>
              <a:rPr lang="ko-KR" altLang="en-US" sz="2800" b="1" dirty="0"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 수집하는 것</a:t>
            </a:r>
            <a:endParaRPr lang="en-US" altLang="ko-KR" sz="2800" b="1" dirty="0">
              <a:latin typeface="ONE 모바일고딕 OTF Bold" panose="00000800000000000000" pitchFamily="50" charset="-127"/>
              <a:ea typeface="ONE 모바일고딕 OTF Bold" panose="00000800000000000000" pitchFamily="50" charset="-127"/>
              <a:cs typeface="Microsoft GothicNeo" panose="020B0500000101010101" pitchFamily="50" charset="-127"/>
            </a:endParaRPr>
          </a:p>
          <a:p>
            <a:pPr>
              <a:spcBef>
                <a:spcPct val="0"/>
              </a:spcBef>
            </a:pPr>
            <a:endParaRPr lang="en-US" altLang="ko-KR" sz="2800" b="1" dirty="0">
              <a:latin typeface="ONE 모바일고딕 OTF Bold" panose="00000800000000000000" pitchFamily="50" charset="-127"/>
              <a:ea typeface="ONE 모바일고딕 OTF Bold" panose="00000800000000000000" pitchFamily="50" charset="-127"/>
              <a:cs typeface="Microsoft GothicNeo" panose="020B0500000101010101" pitchFamily="50" charset="-127"/>
            </a:endParaRPr>
          </a:p>
          <a:p>
            <a:pPr>
              <a:spcBef>
                <a:spcPct val="0"/>
              </a:spcBef>
            </a:pPr>
            <a:r>
              <a:rPr lang="en-US" altLang="ko-KR" sz="2800" b="1" dirty="0"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-	open-AI gym, </a:t>
            </a:r>
            <a:r>
              <a:rPr lang="en-US" altLang="ko-KR" sz="2800" b="1" dirty="0" err="1"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tensorflow</a:t>
            </a:r>
            <a:r>
              <a:rPr lang="en-US" altLang="ko-KR" sz="2800" b="1" dirty="0"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 API</a:t>
            </a:r>
            <a:r>
              <a:rPr lang="ko-KR" altLang="en-US" sz="2800" b="1" dirty="0"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를 이용한 </a:t>
            </a:r>
            <a:r>
              <a:rPr lang="en-US" altLang="ko-KR" sz="2800" b="1" dirty="0"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reinforcement learning</a:t>
            </a:r>
          </a:p>
          <a:p>
            <a:pPr>
              <a:spcBef>
                <a:spcPct val="0"/>
              </a:spcBef>
            </a:pPr>
            <a:endParaRPr lang="en-US" altLang="ko-KR" sz="2400" b="1" dirty="0">
              <a:latin typeface="ONE 모바일고딕 OTF Bold" panose="00000800000000000000" pitchFamily="50" charset="-127"/>
              <a:ea typeface="ONE 모바일고딕 OTF Bold" panose="00000800000000000000" pitchFamily="50" charset="-127"/>
              <a:cs typeface="Microsoft GothicNeo" panose="020B0500000101010101" pitchFamily="50" charset="-127"/>
            </a:endParaRPr>
          </a:p>
          <a:p>
            <a:pPr>
              <a:spcBef>
                <a:spcPct val="0"/>
              </a:spcBef>
            </a:pPr>
            <a:r>
              <a:rPr lang="en-US" altLang="ko-KR" sz="2400" b="1" dirty="0"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	-	open-AI</a:t>
            </a:r>
            <a:r>
              <a:rPr lang="ko-KR" altLang="en-US" sz="2400" b="1" dirty="0"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2400" b="1" dirty="0"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gym : MsPacman-v0</a:t>
            </a:r>
          </a:p>
          <a:p>
            <a:pPr>
              <a:spcBef>
                <a:spcPct val="0"/>
              </a:spcBef>
            </a:pPr>
            <a:r>
              <a:rPr lang="en-US" altLang="ko-KR" sz="2000" b="1" dirty="0"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		</a:t>
            </a:r>
          </a:p>
          <a:p>
            <a:pPr>
              <a:spcBef>
                <a:spcPct val="0"/>
              </a:spcBef>
            </a:pPr>
            <a:r>
              <a:rPr lang="en-US" altLang="ko-KR" sz="2000" b="1" dirty="0"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		-	Agent</a:t>
            </a:r>
          </a:p>
          <a:p>
            <a:pPr>
              <a:spcBef>
                <a:spcPct val="0"/>
              </a:spcBef>
            </a:pPr>
            <a:r>
              <a:rPr lang="en-US" altLang="ko-KR" sz="2000" b="1" dirty="0"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		</a:t>
            </a:r>
          </a:p>
          <a:p>
            <a:pPr>
              <a:spcBef>
                <a:spcPct val="0"/>
              </a:spcBef>
            </a:pPr>
            <a:r>
              <a:rPr lang="en-US" altLang="ko-KR" sz="2000" b="1" dirty="0"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		-	Environment</a:t>
            </a:r>
            <a:endParaRPr lang="en-US" altLang="ko-KR" sz="2400" b="1" dirty="0">
              <a:latin typeface="ONE 모바일고딕 OTF Bold" panose="00000800000000000000" pitchFamily="50" charset="-127"/>
              <a:ea typeface="ONE 모바일고딕 OTF Bold" panose="00000800000000000000" pitchFamily="50" charset="-127"/>
              <a:cs typeface="Microsoft GothicNeo" panose="020B0500000101010101" pitchFamily="50" charset="-127"/>
            </a:endParaRPr>
          </a:p>
          <a:p>
            <a:pPr>
              <a:spcBef>
                <a:spcPct val="0"/>
              </a:spcBef>
            </a:pPr>
            <a:endParaRPr lang="en-US" altLang="ko-KR" sz="2400" b="1" dirty="0">
              <a:latin typeface="ONE 모바일고딕 OTF Bold" panose="00000800000000000000" pitchFamily="50" charset="-127"/>
              <a:ea typeface="ONE 모바일고딕 OTF Bold" panose="00000800000000000000" pitchFamily="50" charset="-127"/>
              <a:cs typeface="Microsoft GothicNeo" panose="020B0500000101010101" pitchFamily="50" charset="-127"/>
            </a:endParaRPr>
          </a:p>
          <a:p>
            <a:pPr>
              <a:spcBef>
                <a:spcPct val="0"/>
              </a:spcBef>
            </a:pPr>
            <a:r>
              <a:rPr lang="en-US" altLang="ko-KR" sz="2400" b="1" dirty="0"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	-	</a:t>
            </a:r>
            <a:r>
              <a:rPr lang="en-US" altLang="ko-KR" sz="2400" b="1" dirty="0" err="1"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tensorflow</a:t>
            </a:r>
            <a:endParaRPr lang="en-US" altLang="ko-KR" sz="2400" b="1" dirty="0">
              <a:latin typeface="ONE 모바일고딕 OTF Bold" panose="00000800000000000000" pitchFamily="50" charset="-127"/>
              <a:ea typeface="ONE 모바일고딕 OTF Bold" panose="00000800000000000000" pitchFamily="50" charset="-127"/>
              <a:cs typeface="Microsoft GothicNeo" panose="020B0500000101010101" pitchFamily="50" charset="-127"/>
            </a:endParaRPr>
          </a:p>
          <a:p>
            <a:pPr>
              <a:spcBef>
                <a:spcPct val="0"/>
              </a:spcBef>
            </a:pPr>
            <a:endParaRPr lang="en-US" altLang="ko-KR" sz="2000" b="1" dirty="0">
              <a:latin typeface="ONE 모바일고딕 OTF Bold" panose="00000800000000000000" pitchFamily="50" charset="-127"/>
              <a:ea typeface="ONE 모바일고딕 OTF Bold" panose="00000800000000000000" pitchFamily="50" charset="-127"/>
              <a:cs typeface="Microsoft GothicNeo" panose="020B0500000101010101" pitchFamily="50" charset="-127"/>
            </a:endParaRPr>
          </a:p>
          <a:p>
            <a:pPr>
              <a:spcBef>
                <a:spcPct val="0"/>
              </a:spcBef>
            </a:pPr>
            <a:r>
              <a:rPr lang="en-US" altLang="ko-KR" sz="2000" b="1" dirty="0"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		-	Deep-Q-Network(DQN)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262A438-9B96-830C-20DC-683C793CD2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94" t="11843" r="14504" b="13094"/>
          <a:stretch/>
        </p:blipFill>
        <p:spPr>
          <a:xfrm>
            <a:off x="14249400" y="3427988"/>
            <a:ext cx="34290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1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A087B6C-BAA0-DAE5-9A11-E2078D32649B}"/>
              </a:ext>
            </a:extLst>
          </p:cNvPr>
          <p:cNvSpPr/>
          <p:nvPr/>
        </p:nvSpPr>
        <p:spPr>
          <a:xfrm>
            <a:off x="2209800" y="2628900"/>
            <a:ext cx="6400800" cy="13691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5A36C65A-EE09-60AC-2849-3C5283CC1281}"/>
              </a:ext>
            </a:extLst>
          </p:cNvPr>
          <p:cNvSpPr txBox="1"/>
          <p:nvPr/>
        </p:nvSpPr>
        <p:spPr>
          <a:xfrm>
            <a:off x="1371600" y="2628900"/>
            <a:ext cx="13182600" cy="52475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800" b="1" dirty="0"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-	env = </a:t>
            </a:r>
            <a:r>
              <a:rPr lang="en-US" altLang="ko-KR" sz="2800" b="1" dirty="0" err="1"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gym.make</a:t>
            </a:r>
            <a:r>
              <a:rPr lang="en-US" altLang="ko-KR" sz="2800" b="1" dirty="0"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(“MsPacman-v0”)</a:t>
            </a:r>
          </a:p>
          <a:p>
            <a:pPr>
              <a:spcBef>
                <a:spcPct val="0"/>
              </a:spcBef>
            </a:pPr>
            <a:r>
              <a:rPr lang="en-US" altLang="ko-KR" sz="2800" b="1" dirty="0"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	</a:t>
            </a:r>
            <a:r>
              <a:rPr lang="en-US" altLang="ko-KR" sz="2800" b="1" dirty="0" err="1"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obs</a:t>
            </a:r>
            <a:r>
              <a:rPr lang="en-US" altLang="ko-KR" sz="2800" b="1" dirty="0"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 = </a:t>
            </a:r>
            <a:r>
              <a:rPr lang="en-US" altLang="ko-KR" sz="2800" b="1" dirty="0" err="1"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env.reset</a:t>
            </a:r>
            <a:r>
              <a:rPr lang="en-US" altLang="ko-KR" sz="2800" b="1" dirty="0"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()</a:t>
            </a:r>
          </a:p>
          <a:p>
            <a:pPr>
              <a:spcBef>
                <a:spcPct val="0"/>
              </a:spcBef>
            </a:pPr>
            <a:r>
              <a:rPr lang="en-US" altLang="ko-KR" sz="2800" b="1" dirty="0"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	</a:t>
            </a:r>
            <a:r>
              <a:rPr lang="en-US" altLang="ko-KR" sz="2800" b="1" dirty="0" err="1"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obs.shape</a:t>
            </a:r>
            <a:endParaRPr lang="en-US" altLang="ko-KR" sz="2800" b="1" dirty="0">
              <a:latin typeface="ONE 모바일고딕 OTF Bold" panose="00000800000000000000" pitchFamily="50" charset="-127"/>
              <a:ea typeface="ONE 모바일고딕 OTF Bold" panose="00000800000000000000" pitchFamily="50" charset="-127"/>
              <a:cs typeface="Microsoft GothicNeo" panose="020B0500000101010101" pitchFamily="50" charset="-127"/>
            </a:endParaRPr>
          </a:p>
          <a:p>
            <a:pPr>
              <a:spcBef>
                <a:spcPct val="0"/>
              </a:spcBef>
            </a:pPr>
            <a:endParaRPr lang="en-US" altLang="ko-KR" sz="2400" b="1" dirty="0">
              <a:latin typeface="ONE 모바일고딕 OTF Bold" panose="00000800000000000000" pitchFamily="50" charset="-127"/>
              <a:ea typeface="ONE 모바일고딕 OTF Bold" panose="00000800000000000000" pitchFamily="50" charset="-127"/>
              <a:cs typeface="Microsoft GothicNeo" panose="020B0500000101010101" pitchFamily="50" charset="-127"/>
            </a:endParaRPr>
          </a:p>
          <a:p>
            <a:pPr>
              <a:spcBef>
                <a:spcPct val="0"/>
              </a:spcBef>
            </a:pPr>
            <a:r>
              <a:rPr lang="en-US" altLang="ko-KR" sz="2400" b="1" dirty="0"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	-	Output</a:t>
            </a:r>
            <a:r>
              <a:rPr lang="ko-KR" altLang="en-US" sz="2400" b="1" dirty="0"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2400" b="1" dirty="0"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:</a:t>
            </a:r>
            <a:r>
              <a:rPr lang="ko-KR" altLang="en-US" sz="2400" b="1" dirty="0"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2400" b="1" dirty="0"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(210, 160, 3)</a:t>
            </a:r>
          </a:p>
          <a:p>
            <a:pPr>
              <a:spcBef>
                <a:spcPct val="0"/>
              </a:spcBef>
            </a:pPr>
            <a:endParaRPr lang="en-US" altLang="ko-KR" sz="2400" b="1" dirty="0">
              <a:latin typeface="ONE 모바일고딕 OTF Bold" panose="00000800000000000000" pitchFamily="50" charset="-127"/>
              <a:ea typeface="ONE 모바일고딕 OTF Bold" panose="00000800000000000000" pitchFamily="50" charset="-127"/>
              <a:cs typeface="Microsoft GothicNeo" panose="020B05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-	Observation Space Preprocessing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NE 모바일고딕 OTF Bold" panose="00000800000000000000" pitchFamily="50" charset="-127"/>
              <a:ea typeface="ONE 모바일고딕 OTF Bold" panose="00000800000000000000" pitchFamily="50" charset="-127"/>
              <a:cs typeface="Microsoft GothicNeo" panose="020B05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	-	(88, 80, 1)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으로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reshape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b="1" dirty="0">
              <a:solidFill>
                <a:prstClr val="black"/>
              </a:solidFill>
              <a:latin typeface="ONE 모바일고딕 OTF Bold" panose="00000800000000000000" pitchFamily="50" charset="-127"/>
              <a:ea typeface="ONE 모바일고딕 OTF Bold" panose="00000800000000000000" pitchFamily="50" charset="-127"/>
              <a:cs typeface="Microsoft GothicNeo" panose="020B05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	-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NE 모바일고딕 OTF Bold" panose="00000800000000000000" pitchFamily="50" charset="-127"/>
              <a:ea typeface="ONE 모바일고딕 OTF Bold" panose="00000800000000000000" pitchFamily="50" charset="-127"/>
              <a:cs typeface="Microsoft GothicNeo" panose="020B0500000101010101" pitchFamily="50" charset="-127"/>
            </a:endParaRPr>
          </a:p>
          <a:p>
            <a:pPr>
              <a:spcBef>
                <a:spcPct val="0"/>
              </a:spcBef>
            </a:pPr>
            <a:endParaRPr lang="en-US" altLang="ko-KR" sz="2400" b="1" dirty="0">
              <a:latin typeface="ONE 모바일고딕 OTF Bold" panose="00000800000000000000" pitchFamily="50" charset="-127"/>
              <a:ea typeface="ONE 모바일고딕 OTF Bold" panose="00000800000000000000" pitchFamily="50" charset="-127"/>
              <a:cs typeface="Microsoft GothicNeo" panose="020B0500000101010101" pitchFamily="50" charset="-127"/>
            </a:endParaRPr>
          </a:p>
          <a:p>
            <a:pPr>
              <a:spcBef>
                <a:spcPct val="0"/>
              </a:spcBef>
            </a:pPr>
            <a:endParaRPr lang="en-US" altLang="ko-KR" sz="3200" b="1" dirty="0">
              <a:latin typeface="ONE 모바일고딕 OTF Bold" panose="00000800000000000000" pitchFamily="50" charset="-127"/>
              <a:ea typeface="ONE 모바일고딕 OTF Bold" panose="00000800000000000000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63F41C4-1110-27FA-84A6-A49C6EA556C7}"/>
              </a:ext>
            </a:extLst>
          </p:cNvPr>
          <p:cNvGrpSpPr/>
          <p:nvPr/>
        </p:nvGrpSpPr>
        <p:grpSpPr>
          <a:xfrm>
            <a:off x="838201" y="494668"/>
            <a:ext cx="1066800" cy="1275047"/>
            <a:chOff x="838201" y="494668"/>
            <a:chExt cx="1066800" cy="1275047"/>
          </a:xfrm>
        </p:grpSpPr>
        <p:sp>
          <p:nvSpPr>
            <p:cNvPr id="4" name="TextBox 2">
              <a:extLst>
                <a:ext uri="{FF2B5EF4-FFF2-40B4-BE49-F238E27FC236}">
                  <a16:creationId xmlns:a16="http://schemas.microsoft.com/office/drawing/2014/main" id="{115AFDE4-D099-D43B-8A13-94528D2E154F}"/>
                </a:ext>
              </a:extLst>
            </p:cNvPr>
            <p:cNvSpPr txBox="1"/>
            <p:nvPr/>
          </p:nvSpPr>
          <p:spPr>
            <a:xfrm>
              <a:off x="838201" y="494668"/>
              <a:ext cx="1066800" cy="112530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10080"/>
                </a:lnSpc>
                <a:spcBef>
                  <a:spcPct val="0"/>
                </a:spcBef>
              </a:pPr>
              <a:r>
                <a:rPr lang="en-US" sz="4400" dirty="0">
                  <a:solidFill>
                    <a:srgbClr val="0E0857"/>
                  </a:solidFill>
                  <a:latin typeface="ONE 모바일고딕 Title" panose="00000500000000000000" pitchFamily="2" charset="-127"/>
                  <a:ea typeface="ONE 모바일고딕 Title" panose="00000500000000000000" pitchFamily="2" charset="-127"/>
                </a:rPr>
                <a:t>02</a:t>
              </a:r>
              <a:endParaRPr lang="en-US" sz="4400" u="none" dirty="0">
                <a:solidFill>
                  <a:srgbClr val="0E0857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3D01888-E5C4-7127-8863-789BE8D0353B}"/>
                </a:ext>
              </a:extLst>
            </p:cNvPr>
            <p:cNvSpPr/>
            <p:nvPr/>
          </p:nvSpPr>
          <p:spPr>
            <a:xfrm>
              <a:off x="838201" y="1617315"/>
              <a:ext cx="1066800" cy="152400"/>
            </a:xfrm>
            <a:prstGeom prst="roundRect">
              <a:avLst/>
            </a:prstGeom>
            <a:solidFill>
              <a:srgbClr val="0E085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61C54F9-D6D4-AE64-C5A4-3C8C16391B4B}"/>
              </a:ext>
            </a:extLst>
          </p:cNvPr>
          <p:cNvSpPr txBox="1"/>
          <p:nvPr/>
        </p:nvSpPr>
        <p:spPr>
          <a:xfrm>
            <a:off x="2209800" y="494668"/>
            <a:ext cx="9448800" cy="11253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10080"/>
              </a:lnSpc>
              <a:spcBef>
                <a:spcPct val="0"/>
              </a:spcBef>
            </a:pPr>
            <a:r>
              <a:rPr lang="en-US" sz="4400" b="1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State</a:t>
            </a:r>
            <a:endParaRPr lang="en-US" sz="4400" b="1" u="none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C7BEA64-CEE5-6554-1DEA-8FB0D05E39DD}"/>
              </a:ext>
            </a:extLst>
          </p:cNvPr>
          <p:cNvSpPr/>
          <p:nvPr/>
        </p:nvSpPr>
        <p:spPr>
          <a:xfrm flipV="1">
            <a:off x="0" y="9890757"/>
            <a:ext cx="18288000" cy="45719"/>
          </a:xfrm>
          <a:prstGeom prst="roundRect">
            <a:avLst/>
          </a:prstGeom>
          <a:solidFill>
            <a:srgbClr val="0E08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262A438-9B96-830C-20DC-683C793CD2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94" t="11843" r="14504" b="13094"/>
          <a:stretch/>
        </p:blipFill>
        <p:spPr>
          <a:xfrm>
            <a:off x="13487400" y="348710"/>
            <a:ext cx="3429000" cy="4495800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1AE5109-A8F5-2D2D-193B-16AF6C0430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96"/>
          <a:stretch/>
        </p:blipFill>
        <p:spPr bwMode="auto">
          <a:xfrm>
            <a:off x="13618368" y="5703695"/>
            <a:ext cx="3167063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17206ED-D77B-C3D9-6CC1-567499873504}"/>
              </a:ext>
            </a:extLst>
          </p:cNvPr>
          <p:cNvCxnSpPr>
            <a:stCxn id="11" idx="2"/>
            <a:endCxn id="2052" idx="0"/>
          </p:cNvCxnSpPr>
          <p:nvPr/>
        </p:nvCxnSpPr>
        <p:spPr>
          <a:xfrm>
            <a:off x="15201900" y="4844510"/>
            <a:ext cx="0" cy="859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8A896D-8E44-77AB-E0F8-D321A10029CD}"/>
              </a:ext>
            </a:extLst>
          </p:cNvPr>
          <p:cNvSpPr txBox="1"/>
          <p:nvPr/>
        </p:nvSpPr>
        <p:spPr>
          <a:xfrm>
            <a:off x="3048000" y="6433090"/>
            <a:ext cx="9144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800" b="1" dirty="0"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[[-74] [-74] [-74] [-74] [ 22] [ 22] [-74] [-74] [-74] [-74] [-74] [-74] [-74] [-74] [-74] [-74] [-74] [-74] [-74] [-74] [-74] [-74] [-74] [-74] [-74] [-74] [-74] [-74] [-74] [-74] [-74] [-74] [ 22] [ 22] [-74] [-74] [-74] [-74] [-74] [ 27] [ 27] [-74] [-74] [-74] [-74] [-74] [ 22] [ 22] [-74] [-74] [-74] [-74] [-74] [-74] [-74] [-74] [-74] [-74] [-74] [-74] [-74] [-74] [-74] [-74] [-74] [-74] [-74] [-74] [-74] [-74] [-74] [-74] [-74] [-74] [ 22] [ 22] [-74] [-74] [-74] [-74]]</a:t>
            </a:r>
          </a:p>
        </p:txBody>
      </p:sp>
    </p:spTree>
    <p:extLst>
      <p:ext uri="{BB962C8B-B14F-4D97-AF65-F5344CB8AC3E}">
        <p14:creationId xmlns:p14="http://schemas.microsoft.com/office/powerpoint/2010/main" val="2275930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C9FFFD-06D0-E87D-9EA6-113AAB948FE2}"/>
              </a:ext>
            </a:extLst>
          </p:cNvPr>
          <p:cNvSpPr/>
          <p:nvPr/>
        </p:nvSpPr>
        <p:spPr>
          <a:xfrm>
            <a:off x="2151743" y="2670835"/>
            <a:ext cx="3791857" cy="458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5A36C65A-EE09-60AC-2849-3C5283CC1281}"/>
              </a:ext>
            </a:extLst>
          </p:cNvPr>
          <p:cNvSpPr txBox="1"/>
          <p:nvPr/>
        </p:nvSpPr>
        <p:spPr>
          <a:xfrm>
            <a:off x="1371600" y="2628900"/>
            <a:ext cx="13182600" cy="1369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-	</a:t>
            </a:r>
            <a:r>
              <a:rPr kumimoji="0" lang="en-US" altLang="ko-KR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env.action_space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NE 모바일고딕 OTF Bold" panose="00000800000000000000" pitchFamily="50" charset="-127"/>
              <a:ea typeface="ONE 모바일고딕 OTF Bold" panose="00000800000000000000" pitchFamily="50" charset="-127"/>
              <a:cs typeface="Microsoft GothicNeo" panose="020B05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NE 모바일고딕 OTF Bold" panose="00000800000000000000" pitchFamily="50" charset="-127"/>
              <a:ea typeface="ONE 모바일고딕 OTF Bold" panose="00000800000000000000" pitchFamily="50" charset="-127"/>
              <a:cs typeface="Microsoft GothicNeo" panose="020B05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	-	Output : Discrete(9)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63F41C4-1110-27FA-84A6-A49C6EA556C7}"/>
              </a:ext>
            </a:extLst>
          </p:cNvPr>
          <p:cNvGrpSpPr/>
          <p:nvPr/>
        </p:nvGrpSpPr>
        <p:grpSpPr>
          <a:xfrm>
            <a:off x="838201" y="494668"/>
            <a:ext cx="1066800" cy="1275047"/>
            <a:chOff x="838201" y="494668"/>
            <a:chExt cx="1066800" cy="1275047"/>
          </a:xfrm>
        </p:grpSpPr>
        <p:sp>
          <p:nvSpPr>
            <p:cNvPr id="4" name="TextBox 2">
              <a:extLst>
                <a:ext uri="{FF2B5EF4-FFF2-40B4-BE49-F238E27FC236}">
                  <a16:creationId xmlns:a16="http://schemas.microsoft.com/office/drawing/2014/main" id="{115AFDE4-D099-D43B-8A13-94528D2E154F}"/>
                </a:ext>
              </a:extLst>
            </p:cNvPr>
            <p:cNvSpPr txBox="1"/>
            <p:nvPr/>
          </p:nvSpPr>
          <p:spPr>
            <a:xfrm>
              <a:off x="838201" y="494668"/>
              <a:ext cx="1066800" cy="112530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10080"/>
                </a:lnSpc>
                <a:spcBef>
                  <a:spcPct val="0"/>
                </a:spcBef>
              </a:pPr>
              <a:r>
                <a:rPr lang="en-US" sz="4400" dirty="0">
                  <a:solidFill>
                    <a:srgbClr val="0E0857"/>
                  </a:solidFill>
                  <a:latin typeface="ONE 모바일고딕 Title" panose="00000500000000000000" pitchFamily="2" charset="-127"/>
                  <a:ea typeface="ONE 모바일고딕 Title" panose="00000500000000000000" pitchFamily="2" charset="-127"/>
                </a:rPr>
                <a:t>03</a:t>
              </a:r>
              <a:endParaRPr lang="en-US" sz="4400" u="none" dirty="0">
                <a:solidFill>
                  <a:srgbClr val="0E0857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3D01888-E5C4-7127-8863-789BE8D0353B}"/>
                </a:ext>
              </a:extLst>
            </p:cNvPr>
            <p:cNvSpPr/>
            <p:nvPr/>
          </p:nvSpPr>
          <p:spPr>
            <a:xfrm>
              <a:off x="838201" y="1617315"/>
              <a:ext cx="1066800" cy="152400"/>
            </a:xfrm>
            <a:prstGeom prst="roundRect">
              <a:avLst/>
            </a:prstGeom>
            <a:solidFill>
              <a:srgbClr val="0E085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61C54F9-D6D4-AE64-C5A4-3C8C16391B4B}"/>
              </a:ext>
            </a:extLst>
          </p:cNvPr>
          <p:cNvSpPr txBox="1"/>
          <p:nvPr/>
        </p:nvSpPr>
        <p:spPr>
          <a:xfrm>
            <a:off x="2209800" y="494668"/>
            <a:ext cx="9448800" cy="11253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10080"/>
              </a:lnSpc>
              <a:spcBef>
                <a:spcPct val="0"/>
              </a:spcBef>
            </a:pPr>
            <a:r>
              <a:rPr lang="en-US" sz="4400" b="1" u="none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Action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C7BEA64-CEE5-6554-1DEA-8FB0D05E39DD}"/>
              </a:ext>
            </a:extLst>
          </p:cNvPr>
          <p:cNvSpPr/>
          <p:nvPr/>
        </p:nvSpPr>
        <p:spPr>
          <a:xfrm flipV="1">
            <a:off x="0" y="9890757"/>
            <a:ext cx="18288000" cy="45719"/>
          </a:xfrm>
          <a:prstGeom prst="roundRect">
            <a:avLst/>
          </a:prstGeom>
          <a:solidFill>
            <a:srgbClr val="0E08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92B972-89FC-06E2-EF32-FDAF79AC40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0"/>
          <a:stretch/>
        </p:blipFill>
        <p:spPr>
          <a:xfrm>
            <a:off x="3657600" y="4246742"/>
            <a:ext cx="1771897" cy="3441839"/>
          </a:xfrm>
          <a:prstGeom prst="rect">
            <a:avLst/>
          </a:prstGeom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1112C002-652A-A22A-49FB-B3E93504B4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96"/>
          <a:stretch/>
        </p:blipFill>
        <p:spPr bwMode="auto">
          <a:xfrm>
            <a:off x="14300797" y="700094"/>
            <a:ext cx="3167063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73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878EBE5-3235-D67C-127F-8C622D8E5232}"/>
              </a:ext>
            </a:extLst>
          </p:cNvPr>
          <p:cNvSpPr/>
          <p:nvPr/>
        </p:nvSpPr>
        <p:spPr>
          <a:xfrm>
            <a:off x="2148115" y="3726632"/>
            <a:ext cx="10653486" cy="36933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C9FFFD-06D0-E87D-9EA6-113AAB948FE2}"/>
              </a:ext>
            </a:extLst>
          </p:cNvPr>
          <p:cNvSpPr/>
          <p:nvPr/>
        </p:nvSpPr>
        <p:spPr>
          <a:xfrm>
            <a:off x="2151743" y="2670835"/>
            <a:ext cx="6230258" cy="3390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5A36C65A-EE09-60AC-2849-3C5283CC1281}"/>
              </a:ext>
            </a:extLst>
          </p:cNvPr>
          <p:cNvSpPr txBox="1"/>
          <p:nvPr/>
        </p:nvSpPr>
        <p:spPr>
          <a:xfrm>
            <a:off x="1371600" y="2628900"/>
            <a:ext cx="13182600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-	action =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epsilon_greedy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(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q_values</a:t>
            </a:r>
            <a:r>
              <a:rPr lang="en-US" altLang="ko-KR" sz="2400" b="1" dirty="0">
                <a:solidFill>
                  <a:prstClr val="black"/>
                </a:solidFill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, step)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NE 모바일고딕 OTF Bold" panose="00000800000000000000" pitchFamily="50" charset="-127"/>
              <a:ea typeface="ONE 모바일고딕 OTF Bold" panose="00000800000000000000" pitchFamily="50" charset="-127"/>
              <a:cs typeface="Microsoft GothicNeo" panose="020B05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NE 모바일고딕 OTF Bold" panose="00000800000000000000" pitchFamily="50" charset="-127"/>
              <a:ea typeface="ONE 모바일고딕 OTF Bold" panose="00000800000000000000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63F41C4-1110-27FA-84A6-A49C6EA556C7}"/>
              </a:ext>
            </a:extLst>
          </p:cNvPr>
          <p:cNvGrpSpPr/>
          <p:nvPr/>
        </p:nvGrpSpPr>
        <p:grpSpPr>
          <a:xfrm>
            <a:off x="838201" y="494668"/>
            <a:ext cx="1066800" cy="1275047"/>
            <a:chOff x="838201" y="494668"/>
            <a:chExt cx="1066800" cy="1275047"/>
          </a:xfrm>
        </p:grpSpPr>
        <p:sp>
          <p:nvSpPr>
            <p:cNvPr id="4" name="TextBox 2">
              <a:extLst>
                <a:ext uri="{FF2B5EF4-FFF2-40B4-BE49-F238E27FC236}">
                  <a16:creationId xmlns:a16="http://schemas.microsoft.com/office/drawing/2014/main" id="{115AFDE4-D099-D43B-8A13-94528D2E154F}"/>
                </a:ext>
              </a:extLst>
            </p:cNvPr>
            <p:cNvSpPr txBox="1"/>
            <p:nvPr/>
          </p:nvSpPr>
          <p:spPr>
            <a:xfrm>
              <a:off x="838201" y="494668"/>
              <a:ext cx="1066800" cy="112530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10080"/>
                </a:lnSpc>
                <a:spcBef>
                  <a:spcPct val="0"/>
                </a:spcBef>
              </a:pPr>
              <a:r>
                <a:rPr lang="en-US" sz="4400" dirty="0">
                  <a:solidFill>
                    <a:srgbClr val="0E0857"/>
                  </a:solidFill>
                  <a:latin typeface="ONE 모바일고딕 Title" panose="00000500000000000000" pitchFamily="2" charset="-127"/>
                  <a:ea typeface="ONE 모바일고딕 Title" panose="00000500000000000000" pitchFamily="2" charset="-127"/>
                </a:rPr>
                <a:t>03</a:t>
              </a:r>
              <a:endParaRPr lang="en-US" sz="4400" u="none" dirty="0">
                <a:solidFill>
                  <a:srgbClr val="0E0857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3D01888-E5C4-7127-8863-789BE8D0353B}"/>
                </a:ext>
              </a:extLst>
            </p:cNvPr>
            <p:cNvSpPr/>
            <p:nvPr/>
          </p:nvSpPr>
          <p:spPr>
            <a:xfrm>
              <a:off x="838201" y="1617315"/>
              <a:ext cx="1066800" cy="152400"/>
            </a:xfrm>
            <a:prstGeom prst="roundRect">
              <a:avLst/>
            </a:prstGeom>
            <a:solidFill>
              <a:srgbClr val="0E085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61C54F9-D6D4-AE64-C5A4-3C8C16391B4B}"/>
              </a:ext>
            </a:extLst>
          </p:cNvPr>
          <p:cNvSpPr txBox="1"/>
          <p:nvPr/>
        </p:nvSpPr>
        <p:spPr>
          <a:xfrm>
            <a:off x="2209800" y="494668"/>
            <a:ext cx="9448800" cy="11253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10080"/>
              </a:lnSpc>
              <a:spcBef>
                <a:spcPct val="0"/>
              </a:spcBef>
            </a:pPr>
            <a:r>
              <a:rPr lang="en-US" sz="4400" b="1" u="none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Action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C7BEA64-CEE5-6554-1DEA-8FB0D05E39DD}"/>
              </a:ext>
            </a:extLst>
          </p:cNvPr>
          <p:cNvSpPr/>
          <p:nvPr/>
        </p:nvSpPr>
        <p:spPr>
          <a:xfrm flipV="1">
            <a:off x="0" y="9890757"/>
            <a:ext cx="18288000" cy="45719"/>
          </a:xfrm>
          <a:prstGeom prst="roundRect">
            <a:avLst/>
          </a:prstGeom>
          <a:solidFill>
            <a:srgbClr val="0E08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92B972-89FC-06E2-EF32-FDAF79AC40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957"/>
          <a:stretch/>
        </p:blipFill>
        <p:spPr>
          <a:xfrm>
            <a:off x="13944600" y="4652961"/>
            <a:ext cx="1771897" cy="20417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B68C099-57D1-CAB7-711D-64B53B9FA7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855"/>
          <a:stretch/>
        </p:blipFill>
        <p:spPr>
          <a:xfrm>
            <a:off x="15697200" y="5001092"/>
            <a:ext cx="1771897" cy="14228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061190A-0FE1-B6E6-99BB-048C7F3E2A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9933"/>
          <a:stretch/>
        </p:blipFill>
        <p:spPr>
          <a:xfrm>
            <a:off x="15694726" y="4652961"/>
            <a:ext cx="1771897" cy="348132"/>
          </a:xfrm>
          <a:prstGeom prst="rect">
            <a:avLst/>
          </a:prstGeom>
        </p:spPr>
      </p:pic>
      <p:sp>
        <p:nvSpPr>
          <p:cNvPr id="13" name="TextBox 3">
            <a:extLst>
              <a:ext uri="{FF2B5EF4-FFF2-40B4-BE49-F238E27FC236}">
                <a16:creationId xmlns:a16="http://schemas.microsoft.com/office/drawing/2014/main" id="{89134041-56B4-1F3D-4D98-7A488DBA68CF}"/>
              </a:ext>
            </a:extLst>
          </p:cNvPr>
          <p:cNvSpPr txBox="1"/>
          <p:nvPr/>
        </p:nvSpPr>
        <p:spPr>
          <a:xfrm>
            <a:off x="1371600" y="3728063"/>
            <a:ext cx="13182600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-	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eps_min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 = 0.1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	</a:t>
            </a:r>
            <a:r>
              <a:rPr lang="en-US" altLang="ko-KR" sz="2400" b="1" dirty="0" err="1">
                <a:solidFill>
                  <a:prstClr val="black"/>
                </a:solidFill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eps_max</a:t>
            </a:r>
            <a:r>
              <a:rPr lang="en-US" altLang="ko-KR" sz="2400" b="1" dirty="0">
                <a:solidFill>
                  <a:prstClr val="black"/>
                </a:solidFill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 = 1.0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NE 모바일고딕 OTF Bold" panose="00000800000000000000" pitchFamily="50" charset="-127"/>
              <a:ea typeface="ONE 모바일고딕 OTF Bold" panose="00000800000000000000" pitchFamily="50" charset="-127"/>
              <a:cs typeface="Microsoft GothicNeo" panose="020B05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b="1" dirty="0">
              <a:solidFill>
                <a:prstClr val="black"/>
              </a:solidFill>
              <a:latin typeface="ONE 모바일고딕 OTF Bold" panose="00000800000000000000" pitchFamily="50" charset="-127"/>
              <a:ea typeface="ONE 모바일고딕 OTF Bold" panose="00000800000000000000" pitchFamily="50" charset="-127"/>
              <a:cs typeface="Microsoft GothicNeo" panose="020B05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	def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epsilon_greedy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(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q_values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, step):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	    epsilon = max(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eps_min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			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eps_max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 - (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eps_max-eps_min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) * step/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eps_decay_steps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	    if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np.random.rand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() &lt; epsilon: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	        return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np.random.randint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(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n_outputs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) #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랜덤 행동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	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   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else: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	        return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np.argmax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(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q_values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) #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최적 행동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NE 모바일고딕 OTF Bold" panose="00000800000000000000" pitchFamily="50" charset="-127"/>
              <a:ea typeface="ONE 모바일고딕 OTF Bold" panose="00000800000000000000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01C63441-AEB2-63E8-59E5-8E89510026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96"/>
          <a:stretch/>
        </p:blipFill>
        <p:spPr bwMode="auto">
          <a:xfrm>
            <a:off x="14300797" y="700094"/>
            <a:ext cx="3167063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4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C9FFFD-06D0-E87D-9EA6-113AAB948FE2}"/>
              </a:ext>
            </a:extLst>
          </p:cNvPr>
          <p:cNvSpPr/>
          <p:nvPr/>
        </p:nvSpPr>
        <p:spPr>
          <a:xfrm>
            <a:off x="2151742" y="2670836"/>
            <a:ext cx="11107058" cy="3889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5A36C65A-EE09-60AC-2849-3C5283CC1281}"/>
              </a:ext>
            </a:extLst>
          </p:cNvPr>
          <p:cNvSpPr txBox="1"/>
          <p:nvPr/>
        </p:nvSpPr>
        <p:spPr>
          <a:xfrm>
            <a:off x="1371600" y="2628900"/>
            <a:ext cx="13182600" cy="51706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-	</a:t>
            </a:r>
            <a:r>
              <a:rPr kumimoji="0" lang="en-US" altLang="ko-KR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q_values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 = </a:t>
            </a:r>
            <a:r>
              <a:rPr kumimoji="0" lang="en-US" altLang="ko-KR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online_q_values.eval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(</a:t>
            </a:r>
            <a:r>
              <a:rPr kumimoji="0" lang="en-US" altLang="ko-KR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feed_dict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={</a:t>
            </a:r>
            <a:r>
              <a:rPr kumimoji="0" lang="en-US" altLang="ko-KR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X_state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: [state]})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800" b="1" dirty="0">
              <a:solidFill>
                <a:prstClr val="black"/>
              </a:solidFill>
              <a:latin typeface="ONE 모바일고딕 OTF Bold" panose="00000800000000000000" pitchFamily="50" charset="-127"/>
              <a:ea typeface="ONE 모바일고딕 OTF Bold" panose="00000800000000000000" pitchFamily="50" charset="-127"/>
              <a:cs typeface="Microsoft GothicNeo" panose="020B0500000101010101" pitchFamily="50" charset="-127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tensorflow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신경망을 통해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q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학습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NE 모바일고딕 OTF Bold" panose="00000800000000000000" pitchFamily="50" charset="-127"/>
              <a:ea typeface="ONE 모바일고딕 OTF Bold" panose="00000800000000000000" pitchFamily="50" charset="-127"/>
              <a:cs typeface="Microsoft GothicNeo" panose="020B0500000101010101" pitchFamily="50" charset="-127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2800" b="1" dirty="0">
              <a:solidFill>
                <a:prstClr val="black"/>
              </a:solidFill>
              <a:latin typeface="ONE 모바일고딕 OTF Bold" panose="00000800000000000000" pitchFamily="50" charset="-127"/>
              <a:ea typeface="ONE 모바일고딕 OTF Bold" panose="00000800000000000000" pitchFamily="50" charset="-127"/>
              <a:cs typeface="Microsoft GothicNeo" panose="020B0500000101010101" pitchFamily="50" charset="-127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NE 모바일고딕 OTF Bold" panose="00000800000000000000" pitchFamily="50" charset="-127"/>
              <a:ea typeface="ONE 모바일고딕 OTF Bold" panose="00000800000000000000" pitchFamily="50" charset="-127"/>
              <a:cs typeface="Microsoft GothicNeo" panose="020B05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800" b="1" dirty="0">
              <a:solidFill>
                <a:prstClr val="black"/>
              </a:solidFill>
              <a:latin typeface="ONE 모바일고딕 OTF Bold" panose="00000800000000000000" pitchFamily="50" charset="-127"/>
              <a:ea typeface="ONE 모바일고딕 OTF Bold" panose="00000800000000000000" pitchFamily="50" charset="-127"/>
              <a:cs typeface="Microsoft GothicNeo" panose="020B05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-	</a:t>
            </a: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합성곱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 신경망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NE 모바일고딕 OTF Bold" panose="00000800000000000000" pitchFamily="50" charset="-127"/>
              <a:ea typeface="ONE 모바일고딕 OTF Bold" panose="00000800000000000000" pitchFamily="50" charset="-127"/>
              <a:cs typeface="Microsoft GothicNeo" panose="020B05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800" b="1" dirty="0">
              <a:solidFill>
                <a:prstClr val="black"/>
              </a:solidFill>
              <a:latin typeface="ONE 모바일고딕 OTF Bold" panose="00000800000000000000" pitchFamily="50" charset="-127"/>
              <a:ea typeface="ONE 모바일고딕 OTF Bold" panose="00000800000000000000" pitchFamily="50" charset="-127"/>
              <a:cs typeface="Microsoft GothicNeo" panose="020B05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-	</a:t>
            </a:r>
            <a:r>
              <a:rPr lang="ko-KR" altLang="en-US" sz="2800" b="1" dirty="0">
                <a:solidFill>
                  <a:prstClr val="black"/>
                </a:solidFill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가중치 초기화 </a:t>
            </a:r>
            <a:r>
              <a:rPr lang="en-US" altLang="ko-KR" sz="2800" b="1" dirty="0">
                <a:solidFill>
                  <a:prstClr val="black"/>
                </a:solidFill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: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Xavier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초기화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NE 모바일고딕 OTF Bold" panose="00000800000000000000" pitchFamily="50" charset="-127"/>
              <a:ea typeface="ONE 모바일고딕 OTF Bold" panose="00000800000000000000" pitchFamily="50" charset="-127"/>
              <a:cs typeface="Microsoft GothicNeo" panose="020B05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800" b="1" dirty="0">
              <a:solidFill>
                <a:prstClr val="black"/>
              </a:solidFill>
              <a:latin typeface="ONE 모바일고딕 OTF Bold" panose="00000800000000000000" pitchFamily="50" charset="-127"/>
              <a:ea typeface="ONE 모바일고딕 OTF Bold" panose="00000800000000000000" pitchFamily="50" charset="-127"/>
              <a:cs typeface="Microsoft GothicNeo" panose="020B05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-	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신경망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activation function</a:t>
            </a:r>
            <a:r>
              <a:rPr lang="ko-KR" altLang="en-US" sz="2800" b="1" dirty="0">
                <a:solidFill>
                  <a:prstClr val="black"/>
                </a:solidFill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2800" b="1" dirty="0">
                <a:solidFill>
                  <a:prstClr val="black"/>
                </a:solidFill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:</a:t>
            </a:r>
            <a:r>
              <a:rPr lang="ko-KR" altLang="en-US" sz="2800" b="1" dirty="0">
                <a:solidFill>
                  <a:prstClr val="black"/>
                </a:solidFill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2800" b="1" dirty="0" err="1">
                <a:solidFill>
                  <a:prstClr val="black"/>
                </a:solidFill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ReLu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NE 모바일고딕 OTF Bold" panose="00000800000000000000" pitchFamily="50" charset="-127"/>
              <a:ea typeface="ONE 모바일고딕 OTF Bold" panose="00000800000000000000" pitchFamily="50" charset="-127"/>
              <a:cs typeface="Microsoft GothicNeo" panose="020B05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NE 모바일고딕 OTF Bold" panose="00000800000000000000" pitchFamily="50" charset="-127"/>
              <a:ea typeface="ONE 모바일고딕 OTF Bold" panose="00000800000000000000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63F41C4-1110-27FA-84A6-A49C6EA556C7}"/>
              </a:ext>
            </a:extLst>
          </p:cNvPr>
          <p:cNvGrpSpPr/>
          <p:nvPr/>
        </p:nvGrpSpPr>
        <p:grpSpPr>
          <a:xfrm>
            <a:off x="838201" y="494668"/>
            <a:ext cx="1066800" cy="1275047"/>
            <a:chOff x="838201" y="494668"/>
            <a:chExt cx="1066800" cy="1275047"/>
          </a:xfrm>
        </p:grpSpPr>
        <p:sp>
          <p:nvSpPr>
            <p:cNvPr id="4" name="TextBox 2">
              <a:extLst>
                <a:ext uri="{FF2B5EF4-FFF2-40B4-BE49-F238E27FC236}">
                  <a16:creationId xmlns:a16="http://schemas.microsoft.com/office/drawing/2014/main" id="{115AFDE4-D099-D43B-8A13-94528D2E154F}"/>
                </a:ext>
              </a:extLst>
            </p:cNvPr>
            <p:cNvSpPr txBox="1"/>
            <p:nvPr/>
          </p:nvSpPr>
          <p:spPr>
            <a:xfrm>
              <a:off x="838201" y="494668"/>
              <a:ext cx="1066800" cy="112530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10080"/>
                </a:lnSpc>
                <a:spcBef>
                  <a:spcPct val="0"/>
                </a:spcBef>
              </a:pPr>
              <a:r>
                <a:rPr lang="en-US" sz="4400" dirty="0">
                  <a:solidFill>
                    <a:srgbClr val="0E0857"/>
                  </a:solidFill>
                  <a:latin typeface="ONE 모바일고딕 Title" panose="00000500000000000000" pitchFamily="2" charset="-127"/>
                  <a:ea typeface="ONE 모바일고딕 Title" panose="00000500000000000000" pitchFamily="2" charset="-127"/>
                </a:rPr>
                <a:t>03</a:t>
              </a:r>
              <a:endParaRPr lang="en-US" sz="4400" u="none" dirty="0">
                <a:solidFill>
                  <a:srgbClr val="0E0857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3D01888-E5C4-7127-8863-789BE8D0353B}"/>
                </a:ext>
              </a:extLst>
            </p:cNvPr>
            <p:cNvSpPr/>
            <p:nvPr/>
          </p:nvSpPr>
          <p:spPr>
            <a:xfrm>
              <a:off x="838201" y="1617315"/>
              <a:ext cx="1066800" cy="152400"/>
            </a:xfrm>
            <a:prstGeom prst="roundRect">
              <a:avLst/>
            </a:prstGeom>
            <a:solidFill>
              <a:srgbClr val="0E085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61C54F9-D6D4-AE64-C5A4-3C8C16391B4B}"/>
              </a:ext>
            </a:extLst>
          </p:cNvPr>
          <p:cNvSpPr txBox="1"/>
          <p:nvPr/>
        </p:nvSpPr>
        <p:spPr>
          <a:xfrm>
            <a:off x="2209800" y="494668"/>
            <a:ext cx="9448800" cy="11253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10080"/>
              </a:lnSpc>
              <a:spcBef>
                <a:spcPct val="0"/>
              </a:spcBef>
            </a:pPr>
            <a:r>
              <a:rPr lang="en-US" sz="4400" b="1" u="none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Action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C7BEA64-CEE5-6554-1DEA-8FB0D05E39DD}"/>
              </a:ext>
            </a:extLst>
          </p:cNvPr>
          <p:cNvSpPr/>
          <p:nvPr/>
        </p:nvSpPr>
        <p:spPr>
          <a:xfrm flipV="1">
            <a:off x="0" y="9890757"/>
            <a:ext cx="18288000" cy="45719"/>
          </a:xfrm>
          <a:prstGeom prst="roundRect">
            <a:avLst/>
          </a:prstGeom>
          <a:solidFill>
            <a:srgbClr val="0E08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92B972-89FC-06E2-EF32-FDAF79AC40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957"/>
          <a:stretch/>
        </p:blipFill>
        <p:spPr>
          <a:xfrm>
            <a:off x="13944600" y="4652961"/>
            <a:ext cx="1771897" cy="20417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B68C099-57D1-CAB7-711D-64B53B9FA7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855"/>
          <a:stretch/>
        </p:blipFill>
        <p:spPr>
          <a:xfrm>
            <a:off x="15697200" y="5001092"/>
            <a:ext cx="1771897" cy="14228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061190A-0FE1-B6E6-99BB-048C7F3E2A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9933"/>
          <a:stretch/>
        </p:blipFill>
        <p:spPr>
          <a:xfrm>
            <a:off x="15694726" y="4652961"/>
            <a:ext cx="1771897" cy="348132"/>
          </a:xfrm>
          <a:prstGeom prst="rect">
            <a:avLst/>
          </a:prstGeom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07AECF5B-A118-883C-1D66-DF9A89F91A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96"/>
          <a:stretch/>
        </p:blipFill>
        <p:spPr bwMode="auto">
          <a:xfrm>
            <a:off x="14300797" y="700094"/>
            <a:ext cx="3167063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25E9028-EF9F-F480-8BBC-F62C842AF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900" y="5712508"/>
            <a:ext cx="5887272" cy="386769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B9FC688-C270-439D-7385-3EA36C8E94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3577" y="4023525"/>
            <a:ext cx="8866667" cy="62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23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C9FFFD-06D0-E87D-9EA6-113AAB948FE2}"/>
              </a:ext>
            </a:extLst>
          </p:cNvPr>
          <p:cNvSpPr/>
          <p:nvPr/>
        </p:nvSpPr>
        <p:spPr>
          <a:xfrm>
            <a:off x="2151743" y="2670835"/>
            <a:ext cx="7678058" cy="4257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5A36C65A-EE09-60AC-2849-3C5283CC1281}"/>
              </a:ext>
            </a:extLst>
          </p:cNvPr>
          <p:cNvSpPr txBox="1"/>
          <p:nvPr/>
        </p:nvSpPr>
        <p:spPr>
          <a:xfrm>
            <a:off x="1371600" y="2628900"/>
            <a:ext cx="13182600" cy="2154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-	</a:t>
            </a:r>
            <a:r>
              <a:rPr kumimoji="0" lang="en-US" altLang="ko-KR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obs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, reward, done, info = </a:t>
            </a:r>
            <a:r>
              <a:rPr kumimoji="0" lang="en-US" altLang="ko-KR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env.step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(action)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800" b="1" dirty="0">
              <a:solidFill>
                <a:prstClr val="black"/>
              </a:solidFill>
              <a:latin typeface="ONE 모바일고딕 OTF Bold" panose="00000800000000000000" pitchFamily="50" charset="-127"/>
              <a:ea typeface="ONE 모바일고딕 OTF Bold" panose="00000800000000000000" pitchFamily="50" charset="-127"/>
              <a:cs typeface="Microsoft GothicNeo" panose="020B05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-	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대부분의 상황에서 </a:t>
            </a:r>
            <a:r>
              <a:rPr kumimoji="0" lang="en-US" altLang="ko-KR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rewar</a:t>
            </a:r>
            <a:r>
              <a:rPr lang="en-US" altLang="ko-KR" sz="2800" b="1" dirty="0">
                <a:solidFill>
                  <a:prstClr val="black"/>
                </a:solidFill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d</a:t>
            </a:r>
            <a:r>
              <a:rPr lang="ko-KR" altLang="en-US" sz="2800" b="1" dirty="0">
                <a:solidFill>
                  <a:prstClr val="black"/>
                </a:solidFill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는 </a:t>
            </a:r>
            <a:r>
              <a:rPr lang="en-US" altLang="ko-KR" sz="2800" b="1" dirty="0">
                <a:solidFill>
                  <a:prstClr val="black"/>
                </a:solidFill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NE 모바일고딕 OTF Bold" panose="00000800000000000000" pitchFamily="50" charset="-127"/>
              <a:ea typeface="ONE 모바일고딕 OTF Bold" panose="00000800000000000000" pitchFamily="50" charset="-127"/>
              <a:cs typeface="Microsoft GothicNeo" panose="020B05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prstClr val="black"/>
                </a:solidFill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-	</a:t>
            </a:r>
            <a:r>
              <a:rPr lang="ko-KR" altLang="en-US" sz="2800" b="1" dirty="0">
                <a:solidFill>
                  <a:prstClr val="black"/>
                </a:solidFill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특정 상황에서 </a:t>
            </a:r>
            <a:r>
              <a:rPr lang="en-US" altLang="ko-KR" sz="2800" b="1" dirty="0">
                <a:solidFill>
                  <a:prstClr val="black"/>
                </a:solidFill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reward </a:t>
            </a:r>
            <a:r>
              <a:rPr lang="ko-KR" altLang="en-US" sz="2800" b="1" dirty="0">
                <a:solidFill>
                  <a:prstClr val="black"/>
                </a:solidFill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반환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NE 모바일고딕 OTF Bold" panose="00000800000000000000" pitchFamily="50" charset="-127"/>
              <a:ea typeface="ONE 모바일고딕 OTF Bold" panose="00000800000000000000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63F41C4-1110-27FA-84A6-A49C6EA556C7}"/>
              </a:ext>
            </a:extLst>
          </p:cNvPr>
          <p:cNvGrpSpPr/>
          <p:nvPr/>
        </p:nvGrpSpPr>
        <p:grpSpPr>
          <a:xfrm>
            <a:off x="838201" y="494668"/>
            <a:ext cx="1066800" cy="1275047"/>
            <a:chOff x="838201" y="494668"/>
            <a:chExt cx="1066800" cy="1275047"/>
          </a:xfrm>
        </p:grpSpPr>
        <p:sp>
          <p:nvSpPr>
            <p:cNvPr id="4" name="TextBox 2">
              <a:extLst>
                <a:ext uri="{FF2B5EF4-FFF2-40B4-BE49-F238E27FC236}">
                  <a16:creationId xmlns:a16="http://schemas.microsoft.com/office/drawing/2014/main" id="{115AFDE4-D099-D43B-8A13-94528D2E154F}"/>
                </a:ext>
              </a:extLst>
            </p:cNvPr>
            <p:cNvSpPr txBox="1"/>
            <p:nvPr/>
          </p:nvSpPr>
          <p:spPr>
            <a:xfrm>
              <a:off x="838201" y="494668"/>
              <a:ext cx="1066800" cy="112530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10080"/>
                </a:lnSpc>
                <a:spcBef>
                  <a:spcPct val="0"/>
                </a:spcBef>
              </a:pPr>
              <a:r>
                <a:rPr lang="en-US" sz="4400" dirty="0">
                  <a:solidFill>
                    <a:srgbClr val="0E0857"/>
                  </a:solidFill>
                  <a:latin typeface="ONE 모바일고딕 Title" panose="00000500000000000000" pitchFamily="2" charset="-127"/>
                  <a:ea typeface="ONE 모바일고딕 Title" panose="00000500000000000000" pitchFamily="2" charset="-127"/>
                </a:rPr>
                <a:t>04</a:t>
              </a:r>
              <a:endParaRPr lang="en-US" sz="4400" u="none" dirty="0">
                <a:solidFill>
                  <a:srgbClr val="0E0857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3D01888-E5C4-7127-8863-789BE8D0353B}"/>
                </a:ext>
              </a:extLst>
            </p:cNvPr>
            <p:cNvSpPr/>
            <p:nvPr/>
          </p:nvSpPr>
          <p:spPr>
            <a:xfrm>
              <a:off x="838201" y="1617315"/>
              <a:ext cx="1066800" cy="152400"/>
            </a:xfrm>
            <a:prstGeom prst="roundRect">
              <a:avLst/>
            </a:prstGeom>
            <a:solidFill>
              <a:srgbClr val="0E085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61C54F9-D6D4-AE64-C5A4-3C8C16391B4B}"/>
              </a:ext>
            </a:extLst>
          </p:cNvPr>
          <p:cNvSpPr txBox="1"/>
          <p:nvPr/>
        </p:nvSpPr>
        <p:spPr>
          <a:xfrm>
            <a:off x="2209800" y="494668"/>
            <a:ext cx="9448800" cy="11253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10080"/>
              </a:lnSpc>
              <a:spcBef>
                <a:spcPct val="0"/>
              </a:spcBef>
            </a:pPr>
            <a:r>
              <a:rPr lang="en-US" sz="4400" b="1" u="none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Reward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C7BEA64-CEE5-6554-1DEA-8FB0D05E39DD}"/>
              </a:ext>
            </a:extLst>
          </p:cNvPr>
          <p:cNvSpPr/>
          <p:nvPr/>
        </p:nvSpPr>
        <p:spPr>
          <a:xfrm flipV="1">
            <a:off x="0" y="9890757"/>
            <a:ext cx="18288000" cy="45719"/>
          </a:xfrm>
          <a:prstGeom prst="roundRect">
            <a:avLst/>
          </a:prstGeom>
          <a:solidFill>
            <a:srgbClr val="0E08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92B972-89FC-06E2-EF32-FDAF79AC40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957"/>
          <a:stretch/>
        </p:blipFill>
        <p:spPr>
          <a:xfrm>
            <a:off x="13944600" y="4652961"/>
            <a:ext cx="1771897" cy="20417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B68C099-57D1-CAB7-711D-64B53B9FA7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855"/>
          <a:stretch/>
        </p:blipFill>
        <p:spPr>
          <a:xfrm>
            <a:off x="15697200" y="5001092"/>
            <a:ext cx="1771897" cy="14228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061190A-0FE1-B6E6-99BB-048C7F3E2A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9933"/>
          <a:stretch/>
        </p:blipFill>
        <p:spPr>
          <a:xfrm>
            <a:off x="15694726" y="4652961"/>
            <a:ext cx="1771897" cy="34813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A087992-95E6-A835-2FF6-529134547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3503716"/>
            <a:ext cx="2280227" cy="43432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A989AD3-102D-A113-C0BB-49A026905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4827" y="4417688"/>
            <a:ext cx="2386800" cy="372938"/>
          </a:xfrm>
          <a:prstGeom prst="rect">
            <a:avLst/>
          </a:prstGeom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184441FE-B893-9767-7B69-036EF32B7D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96"/>
          <a:stretch/>
        </p:blipFill>
        <p:spPr bwMode="auto">
          <a:xfrm>
            <a:off x="14300797" y="700094"/>
            <a:ext cx="3167063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441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794F9BF0-BB3B-BB1E-E835-8BBF2B229713}"/>
              </a:ext>
            </a:extLst>
          </p:cNvPr>
          <p:cNvSpPr/>
          <p:nvPr/>
        </p:nvSpPr>
        <p:spPr>
          <a:xfrm>
            <a:off x="3162300" y="7147527"/>
            <a:ext cx="10629900" cy="369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81FA34E-3A35-B3D1-CC43-776C8D5DC65E}"/>
              </a:ext>
            </a:extLst>
          </p:cNvPr>
          <p:cNvSpPr/>
          <p:nvPr/>
        </p:nvSpPr>
        <p:spPr>
          <a:xfrm>
            <a:off x="3156857" y="8222202"/>
            <a:ext cx="9949543" cy="369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2B1B7-9792-CB7B-606B-44D61410154E}"/>
              </a:ext>
            </a:extLst>
          </p:cNvPr>
          <p:cNvSpPr/>
          <p:nvPr/>
        </p:nvSpPr>
        <p:spPr>
          <a:xfrm>
            <a:off x="3162300" y="5664512"/>
            <a:ext cx="5981700" cy="7013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0110D19-1B18-0994-CF28-63304CBF2FFC}"/>
              </a:ext>
            </a:extLst>
          </p:cNvPr>
          <p:cNvSpPr/>
          <p:nvPr/>
        </p:nvSpPr>
        <p:spPr>
          <a:xfrm>
            <a:off x="3124200" y="4212539"/>
            <a:ext cx="10210800" cy="7013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C9FFFD-06D0-E87D-9EA6-113AAB948FE2}"/>
              </a:ext>
            </a:extLst>
          </p:cNvPr>
          <p:cNvSpPr/>
          <p:nvPr/>
        </p:nvSpPr>
        <p:spPr>
          <a:xfrm>
            <a:off x="3124200" y="3086550"/>
            <a:ext cx="10972800" cy="3692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63F41C4-1110-27FA-84A6-A49C6EA556C7}"/>
              </a:ext>
            </a:extLst>
          </p:cNvPr>
          <p:cNvGrpSpPr/>
          <p:nvPr/>
        </p:nvGrpSpPr>
        <p:grpSpPr>
          <a:xfrm>
            <a:off x="838201" y="494668"/>
            <a:ext cx="1066800" cy="1275047"/>
            <a:chOff x="838201" y="494668"/>
            <a:chExt cx="1066800" cy="1275047"/>
          </a:xfrm>
        </p:grpSpPr>
        <p:sp>
          <p:nvSpPr>
            <p:cNvPr id="4" name="TextBox 2">
              <a:extLst>
                <a:ext uri="{FF2B5EF4-FFF2-40B4-BE49-F238E27FC236}">
                  <a16:creationId xmlns:a16="http://schemas.microsoft.com/office/drawing/2014/main" id="{115AFDE4-D099-D43B-8A13-94528D2E154F}"/>
                </a:ext>
              </a:extLst>
            </p:cNvPr>
            <p:cNvSpPr txBox="1"/>
            <p:nvPr/>
          </p:nvSpPr>
          <p:spPr>
            <a:xfrm>
              <a:off x="838201" y="494668"/>
              <a:ext cx="1066800" cy="112530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10080"/>
                </a:lnSpc>
                <a:spcBef>
                  <a:spcPct val="0"/>
                </a:spcBef>
              </a:pPr>
              <a:r>
                <a:rPr lang="en-US" sz="4400" dirty="0">
                  <a:solidFill>
                    <a:srgbClr val="0E0857"/>
                  </a:solidFill>
                  <a:latin typeface="ONE 모바일고딕 Title" panose="00000500000000000000" pitchFamily="2" charset="-127"/>
                  <a:ea typeface="ONE 모바일고딕 Title" panose="00000500000000000000" pitchFamily="2" charset="-127"/>
                </a:rPr>
                <a:t>05</a:t>
              </a:r>
              <a:endParaRPr lang="en-US" sz="4400" u="none" dirty="0">
                <a:solidFill>
                  <a:srgbClr val="0E0857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3D01888-E5C4-7127-8863-789BE8D0353B}"/>
                </a:ext>
              </a:extLst>
            </p:cNvPr>
            <p:cNvSpPr/>
            <p:nvPr/>
          </p:nvSpPr>
          <p:spPr>
            <a:xfrm>
              <a:off x="838201" y="1617315"/>
              <a:ext cx="1066800" cy="152400"/>
            </a:xfrm>
            <a:prstGeom prst="roundRect">
              <a:avLst/>
            </a:prstGeom>
            <a:solidFill>
              <a:srgbClr val="0E085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3">
            <a:extLst>
              <a:ext uri="{FF2B5EF4-FFF2-40B4-BE49-F238E27FC236}">
                <a16:creationId xmlns:a16="http://schemas.microsoft.com/office/drawing/2014/main" id="{5A36C65A-EE09-60AC-2849-3C5283CC1281}"/>
              </a:ext>
            </a:extLst>
          </p:cNvPr>
          <p:cNvSpPr txBox="1"/>
          <p:nvPr/>
        </p:nvSpPr>
        <p:spPr>
          <a:xfrm>
            <a:off x="1371600" y="2721233"/>
            <a:ext cx="13182600" cy="70173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-	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replay_memory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저장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NE 모바일고딕 OTF Bold" panose="00000800000000000000" pitchFamily="50" charset="-127"/>
              <a:ea typeface="ONE 모바일고딕 OTF Bold" panose="00000800000000000000" pitchFamily="50" charset="-127"/>
              <a:cs typeface="Microsoft GothicNeo" panose="020B05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	-	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replay_memory.append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((state, action, reward,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next_state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, 1.0 - done))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b="1" dirty="0">
              <a:solidFill>
                <a:prstClr val="black"/>
              </a:solidFill>
              <a:latin typeface="ONE 모바일고딕 OTF Bold" panose="00000800000000000000" pitchFamily="50" charset="-127"/>
              <a:ea typeface="ONE 모바일고딕 OTF Bold" panose="00000800000000000000" pitchFamily="50" charset="-127"/>
              <a:cs typeface="Microsoft GothicNeo" panose="020B05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-	replay memory</a:t>
            </a:r>
            <a:r>
              <a:rPr lang="ko-KR" altLang="en-US" sz="2400" b="1" dirty="0">
                <a:solidFill>
                  <a:prstClr val="black"/>
                </a:solidFill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에서 </a:t>
            </a:r>
            <a:r>
              <a:rPr lang="en-US" altLang="ko-KR" sz="2400" b="1" dirty="0">
                <a:solidFill>
                  <a:prstClr val="black"/>
                </a:solidFill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sampling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	-	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X_state_val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,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X_action_val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, rewards,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X_next_state_val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, continues = 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            	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sample_memories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(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batch_size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b="1" dirty="0">
              <a:solidFill>
                <a:prstClr val="black"/>
              </a:solidFill>
              <a:latin typeface="ONE 모바일고딕 OTF Bold" panose="00000800000000000000" pitchFamily="50" charset="-127"/>
              <a:ea typeface="ONE 모바일고딕 OTF Bold" panose="00000800000000000000" pitchFamily="50" charset="-127"/>
              <a:cs typeface="Microsoft GothicNeo" panose="020B05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-	Target DQN</a:t>
            </a:r>
            <a:r>
              <a:rPr lang="ko-KR" altLang="en-US" sz="2400" b="1" dirty="0">
                <a:solidFill>
                  <a:prstClr val="black"/>
                </a:solidFill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에서 </a:t>
            </a:r>
            <a:r>
              <a:rPr lang="en-US" altLang="ko-KR" sz="2400" b="1" dirty="0">
                <a:solidFill>
                  <a:prstClr val="black"/>
                </a:solidFill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target-q-value </a:t>
            </a:r>
            <a:r>
              <a:rPr lang="ko-KR" altLang="en-US" sz="2400" b="1" dirty="0">
                <a:solidFill>
                  <a:prstClr val="black"/>
                </a:solidFill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반환</a:t>
            </a:r>
            <a:endParaRPr lang="en-US" altLang="ko-KR" sz="2400" b="1" dirty="0">
              <a:solidFill>
                <a:prstClr val="black"/>
              </a:solidFill>
              <a:latin typeface="ONE 모바일고딕 OTF Bold" panose="00000800000000000000" pitchFamily="50" charset="-127"/>
              <a:ea typeface="ONE 모바일고딕 OTF Bold" panose="00000800000000000000" pitchFamily="50" charset="-127"/>
              <a:cs typeface="Microsoft GothicNeo" panose="020B05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	-	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next_q_values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 =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target_q_values.eval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		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feed_dict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={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X_state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: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X_next_state_val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})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b="1" dirty="0">
              <a:solidFill>
                <a:prstClr val="black"/>
              </a:solidFill>
              <a:latin typeface="ONE 모바일고딕 OTF Bold" panose="00000800000000000000" pitchFamily="50" charset="-127"/>
              <a:ea typeface="ONE 모바일고딕 OTF Bold" panose="00000800000000000000" pitchFamily="50" charset="-127"/>
              <a:cs typeface="Microsoft GothicNeo" panose="020B05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-	sample </a:t>
            </a:r>
            <a:r>
              <a:rPr lang="ko-KR" altLang="en-US" sz="2400" b="1" dirty="0">
                <a:solidFill>
                  <a:prstClr val="black"/>
                </a:solidFill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별 </a:t>
            </a:r>
            <a:r>
              <a:rPr lang="en-US" altLang="ko-KR" sz="2400" b="1" dirty="0">
                <a:solidFill>
                  <a:prstClr val="black"/>
                </a:solidFill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action</a:t>
            </a:r>
            <a:r>
              <a:rPr lang="ko-KR" altLang="en-US" sz="2400" b="1" dirty="0">
                <a:solidFill>
                  <a:prstClr val="black"/>
                </a:solidFill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2400" b="1" dirty="0" err="1">
                <a:solidFill>
                  <a:prstClr val="black"/>
                </a:solidFill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q_value</a:t>
            </a:r>
            <a:r>
              <a:rPr lang="ko-KR" altLang="en-US" sz="2400" b="1" dirty="0">
                <a:solidFill>
                  <a:prstClr val="black"/>
                </a:solidFill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의 최댓값 구함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NE 모바일고딕 OTF Bold" panose="00000800000000000000" pitchFamily="50" charset="-127"/>
              <a:ea typeface="ONE 모바일고딕 OTF Bold" panose="00000800000000000000" pitchFamily="50" charset="-127"/>
              <a:cs typeface="Microsoft GothicNeo" panose="020B05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	-	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max_next_q_values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 =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np.max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(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next_q_values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, axis=1,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keepdims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=True)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b="1" dirty="0">
              <a:solidFill>
                <a:prstClr val="black"/>
              </a:solidFill>
              <a:latin typeface="ONE 모바일고딕 OTF Bold" panose="00000800000000000000" pitchFamily="50" charset="-127"/>
              <a:ea typeface="ONE 모바일고딕 OTF Bold" panose="00000800000000000000" pitchFamily="50" charset="-127"/>
              <a:cs typeface="Microsoft GothicNeo" panose="020B05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-	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학습을 위한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target-q-value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계산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NE 모바일고딕 OTF Bold" panose="00000800000000000000" pitchFamily="50" charset="-127"/>
              <a:ea typeface="ONE 모바일고딕 OTF Bold" panose="00000800000000000000" pitchFamily="50" charset="-127"/>
              <a:cs typeface="Microsoft GothicNeo" panose="020B05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	-	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y_val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 = rewards + continues *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discount_rate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 *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max_next_q_values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NE 모바일고딕 OTF Bold" panose="00000800000000000000" pitchFamily="50" charset="-127"/>
              <a:ea typeface="ONE 모바일고딕 OTF Bold" panose="00000800000000000000" pitchFamily="50" charset="-127"/>
              <a:cs typeface="Microsoft GothicNeo" panose="020B05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NE 모바일고딕 OTF Bold" panose="00000800000000000000" pitchFamily="50" charset="-127"/>
              <a:ea typeface="ONE 모바일고딕 OTF Bold" panose="00000800000000000000" pitchFamily="50" charset="-127"/>
              <a:cs typeface="Microsoft GothicNeo" panose="020B05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noProof="0" dirty="0">
                <a:solidFill>
                  <a:prstClr val="black"/>
                </a:solidFill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	-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NE 모바일고딕 OTF Bold" panose="00000800000000000000" pitchFamily="50" charset="-127"/>
              <a:ea typeface="ONE 모바일고딕 OTF Bold" panose="00000800000000000000" pitchFamily="50" charset="-127"/>
              <a:cs typeface="Microsoft GothicNeo" panose="020B05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b="1" dirty="0">
              <a:solidFill>
                <a:prstClr val="black"/>
              </a:solidFill>
              <a:latin typeface="ONE 모바일고딕 OTF Bold" panose="00000800000000000000" pitchFamily="50" charset="-127"/>
              <a:ea typeface="ONE 모바일고딕 OTF Bold" panose="00000800000000000000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1C54F9-D6D4-AE64-C5A4-3C8C16391B4B}"/>
              </a:ext>
            </a:extLst>
          </p:cNvPr>
          <p:cNvSpPr txBox="1"/>
          <p:nvPr/>
        </p:nvSpPr>
        <p:spPr>
          <a:xfrm>
            <a:off x="2209800" y="494668"/>
            <a:ext cx="9448800" cy="11253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10080"/>
              </a:lnSpc>
              <a:spcBef>
                <a:spcPct val="0"/>
              </a:spcBef>
            </a:pPr>
            <a:r>
              <a:rPr lang="en-US" sz="4400" b="1" u="none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Re</a:t>
            </a:r>
            <a:r>
              <a:rPr lang="en-US" sz="4400" b="1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play</a:t>
            </a:r>
            <a:r>
              <a:rPr lang="ko-KR" altLang="en-US" sz="4400" b="1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 </a:t>
            </a:r>
            <a:r>
              <a:rPr lang="en-US" altLang="ko-KR" sz="4400" b="1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Memory</a:t>
            </a:r>
            <a:endParaRPr lang="en-US" sz="4400" b="1" u="none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C7BEA64-CEE5-6554-1DEA-8FB0D05E39DD}"/>
              </a:ext>
            </a:extLst>
          </p:cNvPr>
          <p:cNvSpPr/>
          <p:nvPr/>
        </p:nvSpPr>
        <p:spPr>
          <a:xfrm flipV="1">
            <a:off x="-1504043" y="13109306"/>
            <a:ext cx="18288000" cy="45719"/>
          </a:xfrm>
          <a:prstGeom prst="roundRect">
            <a:avLst/>
          </a:prstGeom>
          <a:solidFill>
            <a:srgbClr val="0E08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92B972-89FC-06E2-EF32-FDAF79AC40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957"/>
          <a:stretch/>
        </p:blipFill>
        <p:spPr>
          <a:xfrm>
            <a:off x="13944600" y="4652961"/>
            <a:ext cx="1771897" cy="20417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B68C099-57D1-CAB7-711D-64B53B9FA7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855"/>
          <a:stretch/>
        </p:blipFill>
        <p:spPr>
          <a:xfrm>
            <a:off x="15697200" y="5001092"/>
            <a:ext cx="1771897" cy="14228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061190A-0FE1-B6E6-99BB-048C7F3E2A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9933"/>
          <a:stretch/>
        </p:blipFill>
        <p:spPr>
          <a:xfrm>
            <a:off x="15694726" y="4652961"/>
            <a:ext cx="1771897" cy="348132"/>
          </a:xfrm>
          <a:prstGeom prst="rect">
            <a:avLst/>
          </a:prstGeom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411FB9A2-52DF-797B-1D05-45C3A93939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96"/>
          <a:stretch/>
        </p:blipFill>
        <p:spPr bwMode="auto">
          <a:xfrm>
            <a:off x="14300797" y="700094"/>
            <a:ext cx="3167063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8E01A9C5-86E5-E2F5-177A-D680C389A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8783" y="7081174"/>
            <a:ext cx="2787840" cy="4356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446489E4-18BE-3C1A-5E0E-55C3CBAE81E9}"/>
              </a:ext>
            </a:extLst>
          </p:cNvPr>
          <p:cNvSpPr/>
          <p:nvPr/>
        </p:nvSpPr>
        <p:spPr>
          <a:xfrm>
            <a:off x="13944600" y="7891879"/>
            <a:ext cx="3522023" cy="142283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prstClr val="black"/>
                </a:solidFill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Replay Memory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3F24D5-4EEF-C8E7-A183-B4EC18A152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7" t="68531" r="20374" b="19441"/>
          <a:stretch/>
        </p:blipFill>
        <p:spPr bwMode="auto">
          <a:xfrm>
            <a:off x="3156857" y="8918406"/>
            <a:ext cx="6400800" cy="54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310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C9FFFD-06D0-E87D-9EA6-113AAB948FE2}"/>
              </a:ext>
            </a:extLst>
          </p:cNvPr>
          <p:cNvSpPr/>
          <p:nvPr/>
        </p:nvSpPr>
        <p:spPr>
          <a:xfrm>
            <a:off x="3200400" y="3086550"/>
            <a:ext cx="8186737" cy="7597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5A36C65A-EE09-60AC-2849-3C5283CC1281}"/>
              </a:ext>
            </a:extLst>
          </p:cNvPr>
          <p:cNvSpPr txBox="1"/>
          <p:nvPr/>
        </p:nvSpPr>
        <p:spPr>
          <a:xfrm>
            <a:off x="1371600" y="2721233"/>
            <a:ext cx="131826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-	Online DQN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학습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NE 모바일고딕 OTF Bold" panose="00000800000000000000" pitchFamily="50" charset="-127"/>
              <a:ea typeface="ONE 모바일고딕 OTF Bold" panose="00000800000000000000" pitchFamily="50" charset="-127"/>
              <a:cs typeface="Microsoft GothicNeo" panose="020B05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	-	 _,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loss_val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 =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sess.run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([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training_op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, loss],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feed_dict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={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	           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X_state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: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X_state_val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,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X_action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: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X_action_val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, y: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y_val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})</a:t>
            </a:r>
            <a:endParaRPr lang="en-US" altLang="ko-KR" sz="2400" b="1" dirty="0">
              <a:solidFill>
                <a:prstClr val="black"/>
              </a:solidFill>
              <a:latin typeface="ONE 모바일고딕 OTF Bold" panose="00000800000000000000" pitchFamily="50" charset="-127"/>
              <a:ea typeface="ONE 모바일고딕 OTF Bold" panose="00000800000000000000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63F41C4-1110-27FA-84A6-A49C6EA556C7}"/>
              </a:ext>
            </a:extLst>
          </p:cNvPr>
          <p:cNvGrpSpPr/>
          <p:nvPr/>
        </p:nvGrpSpPr>
        <p:grpSpPr>
          <a:xfrm>
            <a:off x="838201" y="494668"/>
            <a:ext cx="1066800" cy="1275047"/>
            <a:chOff x="838201" y="494668"/>
            <a:chExt cx="1066800" cy="1275047"/>
          </a:xfrm>
        </p:grpSpPr>
        <p:sp>
          <p:nvSpPr>
            <p:cNvPr id="4" name="TextBox 2">
              <a:extLst>
                <a:ext uri="{FF2B5EF4-FFF2-40B4-BE49-F238E27FC236}">
                  <a16:creationId xmlns:a16="http://schemas.microsoft.com/office/drawing/2014/main" id="{115AFDE4-D099-D43B-8A13-94528D2E154F}"/>
                </a:ext>
              </a:extLst>
            </p:cNvPr>
            <p:cNvSpPr txBox="1"/>
            <p:nvPr/>
          </p:nvSpPr>
          <p:spPr>
            <a:xfrm>
              <a:off x="838201" y="494668"/>
              <a:ext cx="1066800" cy="112530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10080"/>
                </a:lnSpc>
                <a:spcBef>
                  <a:spcPct val="0"/>
                </a:spcBef>
              </a:pPr>
              <a:r>
                <a:rPr lang="en-US" sz="4400" dirty="0">
                  <a:solidFill>
                    <a:srgbClr val="0E0857"/>
                  </a:solidFill>
                  <a:latin typeface="ONE 모바일고딕 Title" panose="00000500000000000000" pitchFamily="2" charset="-127"/>
                  <a:ea typeface="ONE 모바일고딕 Title" panose="00000500000000000000" pitchFamily="2" charset="-127"/>
                </a:rPr>
                <a:t>06</a:t>
              </a:r>
              <a:endParaRPr lang="en-US" sz="4400" u="none" dirty="0">
                <a:solidFill>
                  <a:srgbClr val="0E0857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3D01888-E5C4-7127-8863-789BE8D0353B}"/>
                </a:ext>
              </a:extLst>
            </p:cNvPr>
            <p:cNvSpPr/>
            <p:nvPr/>
          </p:nvSpPr>
          <p:spPr>
            <a:xfrm>
              <a:off x="838201" y="1617315"/>
              <a:ext cx="1066800" cy="152400"/>
            </a:xfrm>
            <a:prstGeom prst="roundRect">
              <a:avLst/>
            </a:prstGeom>
            <a:solidFill>
              <a:srgbClr val="0E085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61C54F9-D6D4-AE64-C5A4-3C8C16391B4B}"/>
              </a:ext>
            </a:extLst>
          </p:cNvPr>
          <p:cNvSpPr txBox="1"/>
          <p:nvPr/>
        </p:nvSpPr>
        <p:spPr>
          <a:xfrm>
            <a:off x="2209800" y="494668"/>
            <a:ext cx="9448800" cy="11253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10080"/>
              </a:lnSpc>
              <a:spcBef>
                <a:spcPct val="0"/>
              </a:spcBef>
            </a:pPr>
            <a:r>
              <a:rPr lang="en-US" sz="4400" b="1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Update</a:t>
            </a:r>
            <a:endParaRPr lang="en-US" sz="4400" b="1" u="none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C7BEA64-CEE5-6554-1DEA-8FB0D05E39DD}"/>
              </a:ext>
            </a:extLst>
          </p:cNvPr>
          <p:cNvSpPr/>
          <p:nvPr/>
        </p:nvSpPr>
        <p:spPr>
          <a:xfrm flipV="1">
            <a:off x="0" y="9890757"/>
            <a:ext cx="18288000" cy="45719"/>
          </a:xfrm>
          <a:prstGeom prst="roundRect">
            <a:avLst/>
          </a:prstGeom>
          <a:solidFill>
            <a:srgbClr val="0E08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92B972-89FC-06E2-EF32-FDAF79AC40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957"/>
          <a:stretch/>
        </p:blipFill>
        <p:spPr>
          <a:xfrm>
            <a:off x="13944600" y="4652961"/>
            <a:ext cx="1771897" cy="20417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B68C099-57D1-CAB7-711D-64B53B9FA7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855"/>
          <a:stretch/>
        </p:blipFill>
        <p:spPr>
          <a:xfrm>
            <a:off x="15697200" y="5001092"/>
            <a:ext cx="1771897" cy="14228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061190A-0FE1-B6E6-99BB-048C7F3E2A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9933"/>
          <a:stretch/>
        </p:blipFill>
        <p:spPr>
          <a:xfrm>
            <a:off x="15694726" y="4652961"/>
            <a:ext cx="1771897" cy="348132"/>
          </a:xfrm>
          <a:prstGeom prst="rect">
            <a:avLst/>
          </a:prstGeom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D42FC4AF-011E-3273-2354-92023EFCA9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96"/>
          <a:stretch/>
        </p:blipFill>
        <p:spPr bwMode="auto">
          <a:xfrm>
            <a:off x="14300797" y="700094"/>
            <a:ext cx="3167063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12EF86B-5D2C-E993-BEBA-56B92FFB5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8783" y="7081174"/>
            <a:ext cx="2787840" cy="4356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2B9A92FC-D5CB-16BD-F5D1-350D058AD578}"/>
              </a:ext>
            </a:extLst>
          </p:cNvPr>
          <p:cNvSpPr/>
          <p:nvPr/>
        </p:nvSpPr>
        <p:spPr>
          <a:xfrm>
            <a:off x="13944600" y="7891879"/>
            <a:ext cx="3522023" cy="142283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prstClr val="black"/>
                </a:solidFill>
                <a:latin typeface="ONE 모바일고딕 OTF Bold" panose="00000800000000000000" pitchFamily="50" charset="-127"/>
                <a:ea typeface="ONE 모바일고딕 OTF Bold" panose="00000800000000000000" pitchFamily="50" charset="-127"/>
                <a:cs typeface="Microsoft GothicNeo" panose="020B0500000101010101" pitchFamily="50" charset="-127"/>
              </a:rPr>
              <a:t>Replay Memory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5566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11255</TotalTime>
  <Words>881</Words>
  <Application>Microsoft Office PowerPoint</Application>
  <PresentationFormat>사용자 지정</PresentationFormat>
  <Paragraphs>110</Paragraphs>
  <Slides>12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Calibri</vt:lpstr>
      <vt:lpstr>ONE 모바일고딕 Title</vt:lpstr>
      <vt:lpstr>ONE 모바일고딕 OTF Bold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어두운 파란색 및 흰색 간단한 기하학적 프레젠테이션</dc:title>
  <cp:lastModifiedBy>이정훈</cp:lastModifiedBy>
  <cp:revision>141</cp:revision>
  <dcterms:created xsi:type="dcterms:W3CDTF">2006-08-16T00:00:00Z</dcterms:created>
  <dcterms:modified xsi:type="dcterms:W3CDTF">2025-05-13T19:29:22Z</dcterms:modified>
  <dc:identifier>DAFm_DwdbQI</dc:identifier>
</cp:coreProperties>
</file>