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4" r:id="rId4"/>
    <p:sldId id="265" r:id="rId5"/>
    <p:sldId id="26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65D82-E1BE-4EA8-A3CE-1D435C208815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8E93E-9677-4EB8-8029-175BE259C33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330CA-C0F3-4F54-B62B-8D91B01DE5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6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4C4C5F1-85FE-4093-BC0A-C0F52570EE2A}" type="datetime3">
              <a:rPr lang="en-US" smtClean="0"/>
              <a:pPr>
                <a:defRPr/>
              </a:pPr>
              <a:t>24 September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3330CA-C0F3-4F54-B62B-8D91B01DE5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6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396-9B7A-4249-8785-76ABF0769589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396-9B7A-4249-8785-76ABF0769589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396-9B7A-4249-8785-76ABF0769589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401" y="1285861"/>
            <a:ext cx="8229600" cy="4840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76347">
              <a:lnSpc>
                <a:spcPct val="200000"/>
              </a:lnSpc>
              <a:spcBef>
                <a:spcPts val="0"/>
              </a:spcBef>
              <a:defRPr sz="1999" baseline="0">
                <a:solidFill>
                  <a:srgbClr val="000000"/>
                </a:solidFill>
                <a:latin typeface="+mn-lt"/>
              </a:defRPr>
            </a:lvl1pPr>
            <a:lvl2pPr marL="355493" indent="-190443">
              <a:buFont typeface="Wingdings" pitchFamily="2" charset="2"/>
              <a:buChar char="§"/>
              <a:tabLst>
                <a:tab pos="355493" algn="l"/>
              </a:tabLst>
              <a:defRPr sz="1999" baseline="0">
                <a:solidFill>
                  <a:srgbClr val="000000"/>
                </a:solidFill>
                <a:latin typeface="+mn-lt"/>
              </a:defRPr>
            </a:lvl2pPr>
            <a:lvl3pPr marL="622113" indent="-228531">
              <a:buFont typeface="Calibri" pitchFamily="34" charset="0"/>
              <a:buChar char="‒"/>
              <a:tabLst>
                <a:tab pos="622113" algn="l"/>
              </a:tabLst>
              <a:defRPr sz="1999"/>
            </a:lvl3pPr>
            <a:lvl4pPr marL="533240" indent="-228531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4"/>
          <p:cNvSpPr>
            <a:spLocks noGrp="1" noChangeAspect="1"/>
          </p:cNvSpPr>
          <p:nvPr>
            <p:ph type="title"/>
          </p:nvPr>
        </p:nvSpPr>
        <p:spPr>
          <a:xfrm>
            <a:off x="608401" y="116632"/>
            <a:ext cx="6392492" cy="948580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599" b="1" i="0" kern="0" baseline="0">
                <a:solidFill>
                  <a:srgbClr val="1895DD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425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9591" y="-16935"/>
            <a:ext cx="9153593" cy="760720"/>
          </a:xfrm>
          <a:prstGeom prst="rect">
            <a:avLst/>
          </a:prstGeom>
          <a:solidFill>
            <a:srgbClr val="2A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120376" y="-44003"/>
            <a:ext cx="9023625" cy="8041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799" dirty="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300" y="152404"/>
            <a:ext cx="7886700" cy="378659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059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396-9B7A-4249-8785-76ABF0769589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396-9B7A-4249-8785-76ABF0769589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396-9B7A-4249-8785-76ABF0769589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396-9B7A-4249-8785-76ABF0769589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396-9B7A-4249-8785-76ABF0769589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396-9B7A-4249-8785-76ABF0769589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396-9B7A-4249-8785-76ABF0769589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396-9B7A-4249-8785-76ABF0769589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82396-9B7A-4249-8785-76ABF0769589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1008111"/>
          </a:xfrm>
        </p:spPr>
        <p:txBody>
          <a:bodyPr>
            <a:normAutofit/>
          </a:bodyPr>
          <a:lstStyle/>
          <a:p>
            <a:r>
              <a:rPr lang="en-IN" sz="2800" dirty="0"/>
              <a:t>Get Excel Sheet Names Dynamically</a:t>
            </a:r>
            <a:br>
              <a:rPr lang="en-IN" sz="2800" dirty="0"/>
            </a:br>
            <a:r>
              <a:rPr lang="en-IN" sz="28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1700808"/>
            <a:ext cx="6512768" cy="393799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Sudha Banakar\Desktop\UiPath-Training-in-Chenna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4320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 txBox="1">
            <a:spLocks/>
          </p:cNvSpPr>
          <p:nvPr/>
        </p:nvSpPr>
        <p:spPr bwMode="auto">
          <a:xfrm>
            <a:off x="685799" y="2056925"/>
            <a:ext cx="3634230" cy="1954879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45701" rIns="0" bIns="4570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Aleo" panose="020F0502020204030203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en-US" sz="3199" b="0" kern="0" spc="300" dirty="0">
                <a:solidFill>
                  <a:srgbClr val="000000">
                    <a:lumMod val="50000"/>
                    <a:lumOff val="50000"/>
                  </a:srgbClr>
                </a:solidFill>
                <a:latin typeface="Corbel" panose="020B0503020204020204" pitchFamily="34" charset="0"/>
              </a:rPr>
              <a:t>Agenda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 flipH="1">
            <a:off x="4653348" y="2308379"/>
            <a:ext cx="0" cy="18283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4726641" y="1828324"/>
            <a:ext cx="4286250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97" indent="-342797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</a:p>
          <a:p>
            <a:pPr marL="342797" indent="-342797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Overview</a:t>
            </a:r>
          </a:p>
          <a:p>
            <a:pPr marL="342797" indent="-342797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Approach</a:t>
            </a:r>
          </a:p>
          <a:p>
            <a:pPr marL="342797" indent="-342797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Appendix –  Dependencies, Assumptions, Terms &amp; Conditions</a:t>
            </a:r>
          </a:p>
          <a:p>
            <a:pPr marL="342797" indent="-342797">
              <a:spcBef>
                <a:spcPts val="600"/>
              </a:spcBef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797" indent="-342797">
              <a:spcBef>
                <a:spcPts val="600"/>
              </a:spcBef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14835" y="1905000"/>
            <a:ext cx="0" cy="25908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45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1" y="893"/>
            <a:ext cx="9142095" cy="744026"/>
          </a:xfrm>
          <a:custGeom>
            <a:avLst/>
            <a:gdLst/>
            <a:ahLst/>
            <a:cxnLst/>
            <a:rect l="l" t="t" r="r" b="b"/>
            <a:pathLst>
              <a:path w="12189460" h="744220">
                <a:moveTo>
                  <a:pt x="12188951" y="0"/>
                </a:moveTo>
                <a:lnTo>
                  <a:pt x="0" y="0"/>
                </a:lnTo>
                <a:lnTo>
                  <a:pt x="0" y="743712"/>
                </a:lnTo>
                <a:lnTo>
                  <a:pt x="12188951" y="743712"/>
                </a:lnTo>
                <a:lnTo>
                  <a:pt x="12188951" y="0"/>
                </a:lnTo>
              </a:path>
            </a:pathLst>
          </a:custGeom>
          <a:solidFill>
            <a:srgbClr val="2A2F3B"/>
          </a:solidFill>
        </p:spPr>
        <p:txBody>
          <a:bodyPr wrap="square" lIns="0" tIns="0" rIns="0" bIns="0" rtlCol="0"/>
          <a:lstStyle/>
          <a:p>
            <a:endParaRPr dirty="0">
              <a:latin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686" y="130497"/>
            <a:ext cx="8987314" cy="369332"/>
          </a:xfrm>
          <a:prstGeom prst="rect">
            <a:avLst/>
          </a:prstGeom>
        </p:spPr>
        <p:txBody>
          <a:bodyPr/>
          <a:lstStyle>
            <a:lvl1pPr eaLnBrk="0" hangingPunct="0">
              <a:defRPr sz="2400" b="0">
                <a:solidFill>
                  <a:schemeClr val="bg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  <a:lvl2pPr eaLnBrk="0" hangingPunct="0">
              <a:defRPr sz="2400" b="1">
                <a:solidFill>
                  <a:schemeClr val="tx2"/>
                </a:solidFill>
                <a:cs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cs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cs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cs typeface="Arial" pitchFamily="34" charset="0"/>
              </a:defRPr>
            </a:lvl9pPr>
          </a:lstStyle>
          <a:p>
            <a:r>
              <a:rPr lang="en-US" dirty="0"/>
              <a:t>Executive Summary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56685" y="874524"/>
            <a:ext cx="89337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rbel" panose="020B0503020204020204" pitchFamily="34" charset="0"/>
              </a:rPr>
              <a:t>Automation 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</a:rPr>
              <a:t>Enabling RPA developers to get the sheet names dynamically using a single activity</a:t>
            </a:r>
          </a:p>
          <a:p>
            <a:endParaRPr lang="en-US" sz="1600" b="1" dirty="0">
              <a:latin typeface="Corbel" panose="020B0503020204020204" pitchFamily="34" charset="0"/>
            </a:endParaRPr>
          </a:p>
          <a:p>
            <a:r>
              <a:rPr lang="en-US" sz="1600" b="1" dirty="0">
                <a:latin typeface="Corbel" panose="020B0503020204020204" pitchFamily="34" charset="0"/>
              </a:rPr>
              <a:t>Automation Scope: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</a:rPr>
              <a:t>Get excel sheet full path as input, return list of excel worksheet names</a:t>
            </a:r>
          </a:p>
          <a:p>
            <a:pPr marL="285750" indent="-285750"/>
            <a:endParaRPr lang="en-US" sz="1600" dirty="0">
              <a:latin typeface="Corbel" panose="020B0503020204020204" pitchFamily="34" charset="0"/>
            </a:endParaRPr>
          </a:p>
          <a:p>
            <a:r>
              <a:rPr lang="en-US" sz="1600" b="1" dirty="0">
                <a:latin typeface="Corbel" panose="020B0503020204020204" pitchFamily="34" charset="0"/>
              </a:rPr>
              <a:t>Future Scope: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</a:rPr>
              <a:t>Will make this activity as a child activity inside excel application scope mother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</a:rPr>
              <a:t>Making the C# code more stable and exception handled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orbel" panose="020B0503020204020204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</a:p>
          <a:p>
            <a:endParaRPr lang="en-US" sz="16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orbel" panose="020B0503020204020204" pitchFamily="34" charset="0"/>
            </a:endParaRPr>
          </a:p>
        </p:txBody>
      </p:sp>
      <p:sp>
        <p:nvSpPr>
          <p:cNvPr id="8" name="object 26"/>
          <p:cNvSpPr txBox="1"/>
          <p:nvPr/>
        </p:nvSpPr>
        <p:spPr>
          <a:xfrm>
            <a:off x="170164" y="6538167"/>
            <a:ext cx="15478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2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25392">
                <a:lnSpc>
                  <a:spcPts val="1240"/>
                </a:lnSpc>
              </a:pPr>
              <a:t>3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3513603-6523-459C-9BEF-7DDC8F1F7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71383"/>
            <a:ext cx="6752870" cy="199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Setting up the delivery/operating model for the RPA implementations through the PoC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58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3190937"/>
            <a:ext cx="9144000" cy="47612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square" lIns="91416" tIns="91416" rIns="91416" bIns="91416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rbel" panose="020B0503020204020204" pitchFamily="34" charset="0"/>
              </a:rPr>
              <a:t>Process Overview</a:t>
            </a:r>
          </a:p>
        </p:txBody>
      </p:sp>
    </p:spTree>
    <p:extLst>
      <p:ext uri="{BB962C8B-B14F-4D97-AF65-F5344CB8AC3E}">
        <p14:creationId xmlns:p14="http://schemas.microsoft.com/office/powerpoint/2010/main" val="219860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00774085-56B3-40BA-A7DF-61A6EDAD1A8C}"/>
              </a:ext>
            </a:extLst>
          </p:cNvPr>
          <p:cNvSpPr/>
          <p:nvPr/>
        </p:nvSpPr>
        <p:spPr bwMode="auto">
          <a:xfrm>
            <a:off x="3621665" y="4931897"/>
            <a:ext cx="5273397" cy="804207"/>
          </a:xfrm>
          <a:prstGeom prst="chevron">
            <a:avLst/>
          </a:prstGeom>
          <a:solidFill>
            <a:srgbClr val="FFE38B"/>
          </a:solidFill>
          <a:ln w="9525" cap="flat" cmpd="sng" algn="ctr">
            <a:solidFill>
              <a:srgbClr val="FFD757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98" name="object 5"/>
          <p:cNvSpPr txBox="1"/>
          <p:nvPr/>
        </p:nvSpPr>
        <p:spPr>
          <a:xfrm>
            <a:off x="156686" y="130497"/>
            <a:ext cx="8987314" cy="369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eaLnBrk="0" hangingPunct="0">
              <a:defRPr sz="2400" b="0">
                <a:solidFill>
                  <a:schemeClr val="bg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  <a:lvl2pPr eaLnBrk="0" hangingPunct="0">
              <a:defRPr sz="2400" b="1">
                <a:solidFill>
                  <a:schemeClr val="tx2"/>
                </a:solidFill>
                <a:cs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cs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cs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cs typeface="Arial" pitchFamily="34" charset="0"/>
              </a:defRPr>
            </a:lvl9pPr>
          </a:lstStyle>
          <a:p>
            <a:r>
              <a:rPr lang="en-US" dirty="0"/>
              <a:t>Overall Process Flow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59C6B0-D5EA-4AD3-900B-268A35124865}"/>
              </a:ext>
            </a:extLst>
          </p:cNvPr>
          <p:cNvSpPr/>
          <p:nvPr/>
        </p:nvSpPr>
        <p:spPr bwMode="auto">
          <a:xfrm>
            <a:off x="55974" y="1600200"/>
            <a:ext cx="242278" cy="1447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vert270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As Is 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1E64FF39-3CF5-401C-A46D-DB6BC0C33CC0}"/>
              </a:ext>
            </a:extLst>
          </p:cNvPr>
          <p:cNvSpPr/>
          <p:nvPr/>
        </p:nvSpPr>
        <p:spPr bwMode="auto">
          <a:xfrm>
            <a:off x="398963" y="5029200"/>
            <a:ext cx="1714947" cy="609600"/>
          </a:xfrm>
          <a:prstGeom prst="homePlat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non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Receive manual bill form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A5E2B56D-0D08-4769-89B4-F0356F67A670}"/>
              </a:ext>
            </a:extLst>
          </p:cNvPr>
          <p:cNvSpPr/>
          <p:nvPr/>
        </p:nvSpPr>
        <p:spPr bwMode="auto">
          <a:xfrm>
            <a:off x="2113909" y="5029200"/>
            <a:ext cx="1657782" cy="609600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non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Create an incident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 in Ultimus 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F831041-C1E4-4EE6-9FC6-E716AB24140B}"/>
              </a:ext>
            </a:extLst>
          </p:cNvPr>
          <p:cNvSpPr/>
          <p:nvPr/>
        </p:nvSpPr>
        <p:spPr bwMode="auto">
          <a:xfrm>
            <a:off x="4788023" y="5029200"/>
            <a:ext cx="2320027" cy="609600"/>
          </a:xfrm>
          <a:prstGeom prst="chevron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Making activities for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Open office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D0A79B-EEBB-4A43-B094-07C9010801AA}"/>
              </a:ext>
            </a:extLst>
          </p:cNvPr>
          <p:cNvSpPr/>
          <p:nvPr/>
        </p:nvSpPr>
        <p:spPr bwMode="auto">
          <a:xfrm>
            <a:off x="55974" y="5029200"/>
            <a:ext cx="242278" cy="1447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vert270" wrap="non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Arial" pitchFamily="34" charset="0"/>
              </a:rPr>
              <a:t>To Be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7F14E7-FEF1-4F00-BE61-BF40DB0DECF5}"/>
              </a:ext>
            </a:extLst>
          </p:cNvPr>
          <p:cNvSpPr txBox="1"/>
          <p:nvPr/>
        </p:nvSpPr>
        <p:spPr>
          <a:xfrm>
            <a:off x="398963" y="2316542"/>
            <a:ext cx="1486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File path is mandatory input parameter for the activity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0F3D6D-A54E-4CD2-8579-0FAEAB610722}"/>
              </a:ext>
            </a:extLst>
          </p:cNvPr>
          <p:cNvSpPr txBox="1"/>
          <p:nvPr/>
        </p:nvSpPr>
        <p:spPr>
          <a:xfrm>
            <a:off x="2113909" y="2316541"/>
            <a:ext cx="1657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Activity return the list of sheets present in excel as list of string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A50F5A-A027-48CE-8CD8-EB27583849E0}"/>
              </a:ext>
            </a:extLst>
          </p:cNvPr>
          <p:cNvSpPr/>
          <p:nvPr/>
        </p:nvSpPr>
        <p:spPr bwMode="auto">
          <a:xfrm>
            <a:off x="6858595" y="6172200"/>
            <a:ext cx="857473" cy="304800"/>
          </a:xfrm>
          <a:prstGeom prst="rect">
            <a:avLst/>
          </a:prstGeom>
          <a:solidFill>
            <a:srgbClr val="FFDC6D"/>
          </a:solidFill>
          <a:ln w="9525" cap="flat" cmpd="sng" algn="ctr">
            <a:solidFill>
              <a:srgbClr val="FFA015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PoC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 Scope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7E701E-B9BD-4F83-8EA6-4D8462A8B8DE}"/>
              </a:ext>
            </a:extLst>
          </p:cNvPr>
          <p:cNvSpPr/>
          <p:nvPr/>
        </p:nvSpPr>
        <p:spPr bwMode="auto">
          <a:xfrm>
            <a:off x="7830398" y="6172200"/>
            <a:ext cx="857473" cy="304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Automated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4AD17D-5627-44A4-B92E-D4B4131208D7}"/>
              </a:ext>
            </a:extLst>
          </p:cNvPr>
          <p:cNvSpPr/>
          <p:nvPr/>
        </p:nvSpPr>
        <p:spPr bwMode="auto">
          <a:xfrm>
            <a:off x="5886792" y="6172200"/>
            <a:ext cx="857473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Manual 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E5E56A38-5879-43CA-B936-14C77AC096FA}"/>
              </a:ext>
            </a:extLst>
          </p:cNvPr>
          <p:cNvSpPr/>
          <p:nvPr/>
        </p:nvSpPr>
        <p:spPr bwMode="auto">
          <a:xfrm>
            <a:off x="467544" y="1628800"/>
            <a:ext cx="1714947" cy="609600"/>
          </a:xfrm>
          <a:prstGeom prst="homePlat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Get File Path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6F3E2B08-5C0E-4B34-9DFE-3DEAEC05ED6B}"/>
              </a:ext>
            </a:extLst>
          </p:cNvPr>
          <p:cNvSpPr/>
          <p:nvPr/>
        </p:nvSpPr>
        <p:spPr bwMode="auto">
          <a:xfrm>
            <a:off x="2123728" y="1628800"/>
            <a:ext cx="1657782" cy="609600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     Return list of sheet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name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9DE0AED6-B08C-4035-8558-6D34F2AE2F7A}"/>
              </a:ext>
            </a:extLst>
          </p:cNvPr>
          <p:cNvSpPr/>
          <p:nvPr/>
        </p:nvSpPr>
        <p:spPr bwMode="auto">
          <a:xfrm>
            <a:off x="398963" y="4998720"/>
            <a:ext cx="1714947" cy="609600"/>
          </a:xfrm>
          <a:prstGeom prst="homePlate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Stabilizing the C#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code 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3360D90-718F-4603-B209-80399B16DECC}"/>
              </a:ext>
            </a:extLst>
          </p:cNvPr>
          <p:cNvSpPr/>
          <p:nvPr/>
        </p:nvSpPr>
        <p:spPr bwMode="auto">
          <a:xfrm>
            <a:off x="2113908" y="4998720"/>
            <a:ext cx="2674115" cy="609600"/>
          </a:xfrm>
          <a:prstGeom prst="chevron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Making this activity as Child 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activity of Excel application scope</a:t>
            </a:r>
          </a:p>
        </p:txBody>
      </p:sp>
    </p:spTree>
    <p:extLst>
      <p:ext uri="{BB962C8B-B14F-4D97-AF65-F5344CB8AC3E}">
        <p14:creationId xmlns:p14="http://schemas.microsoft.com/office/powerpoint/2010/main" val="198104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177</Words>
  <Application>Microsoft Office PowerPoint</Application>
  <PresentationFormat>On-screen Show (4:3)</PresentationFormat>
  <Paragraphs>46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Unicode MS</vt:lpstr>
      <vt:lpstr>Calibri</vt:lpstr>
      <vt:lpstr>Corbel</vt:lpstr>
      <vt:lpstr>Segoe UI</vt:lpstr>
      <vt:lpstr>Times New Roman</vt:lpstr>
      <vt:lpstr>Wingdings</vt:lpstr>
      <vt:lpstr>Office Theme</vt:lpstr>
      <vt:lpstr>Get Excel Sheet Names Dynamically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Process Automation – Post Event Details and Images in Social Media  </dc:title>
  <dc:creator>Sudha Banakar</dc:creator>
  <cp:lastModifiedBy>kalbhor, Ashok (US - Bengaluru)</cp:lastModifiedBy>
  <cp:revision>24</cp:revision>
  <dcterms:created xsi:type="dcterms:W3CDTF">2018-09-22T05:20:57Z</dcterms:created>
  <dcterms:modified xsi:type="dcterms:W3CDTF">2018-09-24T10:33:20Z</dcterms:modified>
</cp:coreProperties>
</file>