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0" r:id="rId2"/>
    <p:sldId id="649" r:id="rId3"/>
    <p:sldId id="258" r:id="rId4"/>
    <p:sldId id="650" r:id="rId5"/>
    <p:sldId id="651" r:id="rId6"/>
    <p:sldId id="652" r:id="rId7"/>
    <p:sldId id="653" r:id="rId8"/>
    <p:sldId id="654" r:id="rId9"/>
    <p:sldId id="655" r:id="rId10"/>
    <p:sldId id="656" r:id="rId11"/>
    <p:sldId id="657" r:id="rId12"/>
    <p:sldId id="6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S" initials="H" lastIdx="3" clrIdx="0">
    <p:extLst>
      <p:ext uri="{19B8F6BF-5375-455C-9EA6-DF929625EA0E}">
        <p15:presenceInfo xmlns:p15="http://schemas.microsoft.com/office/powerpoint/2012/main" userId="HJ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59CB8D"/>
    <a:srgbClr val="A0C0F0"/>
    <a:srgbClr val="FFE3BB"/>
    <a:srgbClr val="9ADFBF"/>
    <a:srgbClr val="139CB7"/>
    <a:srgbClr val="D43838"/>
    <a:srgbClr val="E9EDF4"/>
    <a:srgbClr val="DB7E43"/>
    <a:srgbClr val="31A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6364" autoAdjust="0"/>
  </p:normalViewPr>
  <p:slideViewPr>
    <p:cSldViewPr>
      <p:cViewPr varScale="1">
        <p:scale>
          <a:sx n="98" d="100"/>
          <a:sy n="98" d="100"/>
        </p:scale>
        <p:origin x="139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FBD8-0F1E-482F-BF10-82435D722E8E}" type="datetimeFigureOut">
              <a:rPr lang="ko-KR" altLang="en-US" smtClean="0"/>
              <a:pPr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93A05-2254-4DA6-9E6A-09E57F393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2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47A2-F99C-483A-9979-4B6C3BF4D23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5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1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7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5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1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8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5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6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5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2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1"/>
            <a:ext cx="10363200" cy="1362075"/>
          </a:xfrm>
        </p:spPr>
        <p:txBody>
          <a:bodyPr anchor="t"/>
          <a:lstStyle>
            <a:lvl1pPr algn="ctr">
              <a:defRPr sz="3200" b="1" cap="none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07D497AA-5A78-43EA-8E51-56E9B9D2E80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52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9BE155-8D86-4A13-91EE-6EF4D56209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51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A5C3-4D86-4669-B8A8-8DBB96DEBA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558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TW" altLang="en-US">
              <a:solidFill>
                <a:srgbClr val="EEECE1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TW" altLang="en-US">
              <a:solidFill>
                <a:srgbClr val="EEECE1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ED80CCF4-234E-430B-810E-80A33ED41C38}" type="slidenum">
              <a:rPr lang="zh-TW" altLang="en-US">
                <a:solidFill>
                  <a:srgbClr val="EEECE1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3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65F4F-B841-47C1-9A47-2500F1C17C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80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FA845-9BB3-4E6B-A7AC-97D4403299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789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920B53-77CF-4838-A2F2-45C5A158F6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10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AD55-FDBD-4401-942F-AD8C50636C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6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F52639-425A-4381-B394-C1E41270EB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8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EAA311-5005-4B70-88CC-6D871BF0D2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941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F97E5-9D3B-4226-B5C7-A017F92B313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70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C38CB-944A-4FD9-9E3F-54E4DD4940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968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08BAA-0FB2-4066-BD0F-4F0B8F9FBA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89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CE856-BC0F-48AD-ADF5-076AE94B93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344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B44C08AA-875D-40A9-8407-113FACEFA382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9" name="Rectangle 6"/>
          <p:cNvSpPr>
            <a:spLocks noChangeArrowheads="1"/>
          </p:cNvSpPr>
          <p:nvPr userDrawn="1"/>
        </p:nvSpPr>
        <p:spPr bwMode="auto">
          <a:xfrm>
            <a:off x="0" y="0"/>
            <a:ext cx="9648395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9648395" y="0"/>
            <a:ext cx="2543605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defRPr/>
            </a:pPr>
            <a:endParaRPr lang="en-US" sz="1600" i="1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274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019436" y="1058813"/>
            <a:ext cx="10153128" cy="1722115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altLang="ko-KR" sz="3600" dirty="0"/>
            </a:br>
            <a:r>
              <a:rPr lang="en-US" altLang="ko-KR" sz="3600" dirty="0"/>
              <a:t>Feedback </a:t>
            </a:r>
            <a:br>
              <a:rPr lang="en-US" altLang="ko-KR" sz="3600" dirty="0"/>
            </a:br>
            <a:r>
              <a:rPr lang="en-US" altLang="ko-KR" sz="3600" dirty="0"/>
              <a:t>(Robust Regression, KNN)</a:t>
            </a:r>
            <a:br>
              <a:rPr lang="en-US" altLang="ko-KR" sz="3600" dirty="0"/>
            </a:br>
            <a:r>
              <a:rPr lang="en-US" altLang="ko-KR" sz="3600" dirty="0"/>
              <a:t> 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14" name="부제목 13"/>
          <p:cNvSpPr>
            <a:spLocks noGrp="1"/>
          </p:cNvSpPr>
          <p:nvPr>
            <p:ph type="subTitle" idx="1"/>
          </p:nvPr>
        </p:nvSpPr>
        <p:spPr>
          <a:xfrm>
            <a:off x="1828800" y="4581128"/>
            <a:ext cx="8534400" cy="2362200"/>
          </a:xfrm>
        </p:spPr>
        <p:txBody>
          <a:bodyPr/>
          <a:lstStyle/>
          <a:p>
            <a:r>
              <a:rPr lang="en-US" altLang="ko-KR" sz="2400" dirty="0"/>
              <a:t>2022.05.14</a:t>
            </a:r>
          </a:p>
          <a:p>
            <a:r>
              <a:rPr lang="ko-KR" altLang="en-US" sz="2400" dirty="0"/>
              <a:t>최종욱</a:t>
            </a:r>
            <a:endParaRPr lang="en-US" altLang="ko-KR" sz="2400" dirty="0"/>
          </a:p>
        </p:txBody>
      </p:sp>
      <p:sp>
        <p:nvSpPr>
          <p:cNvPr id="4" name="제목 12">
            <a:extLst>
              <a:ext uri="{FF2B5EF4-FFF2-40B4-BE49-F238E27FC236}">
                <a16:creationId xmlns:a16="http://schemas.microsoft.com/office/drawing/2014/main" id="{8B255EBF-389A-3985-4DAB-1C032AC6EAD0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59189"/>
      </p:ext>
    </p:extLst>
  </p:cSld>
  <p:clrMapOvr>
    <a:masterClrMapping/>
  </p:clrMapOvr>
  <p:transition advTm="135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 err="1"/>
              <a:t>kNN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9568-C929-4933-9E42-BDABADC7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0200"/>
            <a:ext cx="11319048" cy="4953000"/>
          </a:xfrm>
        </p:spPr>
        <p:txBody>
          <a:bodyPr/>
          <a:lstStyle/>
          <a:p>
            <a:r>
              <a:rPr lang="en-US" altLang="ko-KR" dirty="0"/>
              <a:t>Bad case</a:t>
            </a:r>
          </a:p>
          <a:p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DEEE77DC-1BCA-05A1-E6D5-AA14E2AF6F39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94EDD4-E8D7-1496-C945-832599B4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46" y="2252662"/>
            <a:ext cx="4743450" cy="3648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B6A1E5-BC4C-85F7-2152-3548E454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784" y="2708920"/>
            <a:ext cx="46101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"/>
    </mc:Choice>
    <mc:Fallback xmlns="">
      <p:transition spd="slow" advTm="105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 err="1"/>
              <a:t>kNN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9568-C929-4933-9E42-BDABADC7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0200"/>
            <a:ext cx="11319048" cy="4953000"/>
          </a:xfrm>
        </p:spPr>
        <p:txBody>
          <a:bodyPr/>
          <a:lstStyle/>
          <a:p>
            <a:r>
              <a:rPr lang="en-US" altLang="ko-KR" dirty="0"/>
              <a:t>Good case</a:t>
            </a:r>
          </a:p>
          <a:p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DEEE77DC-1BCA-05A1-E6D5-AA14E2AF6F39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A91E2F-3202-7983-0EFF-4EA2D4AF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586037"/>
            <a:ext cx="45529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5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"/>
    </mc:Choice>
    <mc:Fallback xmlns="">
      <p:transition spd="slow" advTm="105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 err="1"/>
              <a:t>kNN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9568-C929-4933-9E42-BDABADC7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0200"/>
            <a:ext cx="11319048" cy="4953000"/>
          </a:xfrm>
        </p:spPr>
        <p:txBody>
          <a:bodyPr/>
          <a:lstStyle/>
          <a:p>
            <a:r>
              <a:rPr lang="en-US" altLang="ko-KR" dirty="0"/>
              <a:t>Conclusion</a:t>
            </a:r>
          </a:p>
          <a:p>
            <a:pPr lvl="1"/>
            <a:r>
              <a:rPr lang="en-US" altLang="ko-KR" dirty="0" err="1"/>
              <a:t>kNN</a:t>
            </a:r>
            <a:r>
              <a:rPr lang="ko-KR" altLang="en-US" dirty="0"/>
              <a:t>을 사용할 때</a:t>
            </a:r>
            <a:r>
              <a:rPr lang="en-US" altLang="ko-KR" dirty="0"/>
              <a:t>, k</a:t>
            </a:r>
            <a:r>
              <a:rPr lang="ko-KR" altLang="en-US" dirty="0"/>
              <a:t>를 짝수로 설정하면 필연적으로 성능 하락이 야기됨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Bad case</a:t>
            </a:r>
            <a:r>
              <a:rPr lang="ko-KR" altLang="en-US" dirty="0"/>
              <a:t>의 경우 </a:t>
            </a:r>
            <a:r>
              <a:rPr lang="en-US" altLang="ko-KR" dirty="0"/>
              <a:t>k</a:t>
            </a:r>
            <a:r>
              <a:rPr lang="ko-KR" altLang="en-US" dirty="0"/>
              <a:t>를 짝수로 선택했을 때</a:t>
            </a:r>
            <a:r>
              <a:rPr lang="en-US" altLang="ko-KR" dirty="0"/>
              <a:t>, </a:t>
            </a:r>
            <a:r>
              <a:rPr lang="ko-KR" altLang="en-US" dirty="0"/>
              <a:t>오히려 성능이 상승하는 기이한 현상을 보임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Good case</a:t>
            </a:r>
            <a:r>
              <a:rPr lang="ko-KR" altLang="en-US" dirty="0"/>
              <a:t>의 경우 </a:t>
            </a:r>
            <a:r>
              <a:rPr lang="en-US" altLang="ko-KR" dirty="0"/>
              <a:t>k</a:t>
            </a:r>
            <a:r>
              <a:rPr lang="ko-KR" altLang="en-US" dirty="0"/>
              <a:t>를 짝수로 선택했을 때</a:t>
            </a:r>
            <a:r>
              <a:rPr lang="en-US" altLang="ko-KR" dirty="0"/>
              <a:t> </a:t>
            </a:r>
            <a:r>
              <a:rPr lang="ko-KR" altLang="en-US" dirty="0"/>
              <a:t>성능이 하락하고</a:t>
            </a:r>
            <a:r>
              <a:rPr lang="en-US" altLang="ko-KR" dirty="0"/>
              <a:t>, </a:t>
            </a:r>
            <a:r>
              <a:rPr lang="ko-KR" altLang="en-US" dirty="0"/>
              <a:t>홀수로 선택했을 때 성능이 상승함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이런 현상이 일어난 원인에 대해서는 추가적인 논의 및 분석이 필요함</a:t>
            </a:r>
            <a:endParaRPr lang="en-US" altLang="ko-KR" dirty="0"/>
          </a:p>
          <a:p>
            <a:pPr lvl="2"/>
            <a:r>
              <a:rPr lang="ko-KR" altLang="en-US" dirty="0"/>
              <a:t>예상되는 원인</a:t>
            </a:r>
            <a:r>
              <a:rPr lang="en-US" altLang="ko-KR" dirty="0"/>
              <a:t>: feature</a:t>
            </a:r>
            <a:r>
              <a:rPr lang="ko-KR" altLang="en-US" dirty="0"/>
              <a:t> 간 공분산 문제</a:t>
            </a:r>
            <a:r>
              <a:rPr lang="en-US" altLang="ko-KR" dirty="0"/>
              <a:t>, cross-validation</a:t>
            </a:r>
            <a:r>
              <a:rPr lang="ko-KR" altLang="en-US" dirty="0"/>
              <a:t> 문제</a:t>
            </a:r>
            <a:r>
              <a:rPr lang="en-US" altLang="ko-KR" dirty="0"/>
              <a:t>, </a:t>
            </a:r>
            <a:r>
              <a:rPr lang="ko-KR" altLang="en-US" dirty="0"/>
              <a:t>데이터 양 문제</a:t>
            </a:r>
            <a:endParaRPr lang="en-US" altLang="ko-KR" dirty="0"/>
          </a:p>
          <a:p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DEEE77DC-1BCA-05A1-E6D5-AA14E2AF6F39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9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"/>
    </mc:Choice>
    <mc:Fallback xmlns="">
      <p:transition spd="slow" advTm="10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5761B28-775F-4D4A-AFCC-6C0FDE90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1.</a:t>
            </a:r>
            <a:r>
              <a:rPr lang="en-US" altLang="ko-KR" cap="none" dirty="0"/>
              <a:t>R</a:t>
            </a:r>
            <a:r>
              <a:rPr lang="en-US" altLang="ko-KR" sz="4000" cap="none" dirty="0"/>
              <a:t>obust </a:t>
            </a:r>
            <a:r>
              <a:rPr lang="en-US" altLang="ko-KR" cap="none" dirty="0"/>
              <a:t>R</a:t>
            </a:r>
            <a:r>
              <a:rPr lang="en-US" altLang="ko-KR" sz="4000" cap="none" dirty="0"/>
              <a:t>egression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제목 12">
            <a:extLst>
              <a:ext uri="{FF2B5EF4-FFF2-40B4-BE49-F238E27FC236}">
                <a16:creationId xmlns:a16="http://schemas.microsoft.com/office/drawing/2014/main" id="{99AA19A2-5413-9234-E833-8E802148083E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/>
              <a:t>Robust Regression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9568-C929-4933-9E42-BDABADC7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0200"/>
            <a:ext cx="11319048" cy="4953000"/>
          </a:xfrm>
        </p:spPr>
        <p:txBody>
          <a:bodyPr/>
          <a:lstStyle/>
          <a:p>
            <a:r>
              <a:rPr lang="en-US" altLang="ko-KR" dirty="0"/>
              <a:t>Least Square (L2 loss) with Outliers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DEEE77DC-1BCA-05A1-E6D5-AA14E2AF6F39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59F77E-83FF-5809-3479-F7C61B49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67" y="2562225"/>
            <a:ext cx="8401050" cy="3990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B78048-8947-1298-7621-2D39C730A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064" y="2693498"/>
            <a:ext cx="2064568" cy="7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2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"/>
    </mc:Choice>
    <mc:Fallback xmlns="">
      <p:transition spd="slow" advTm="10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/>
              <a:t>Robust Regression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9568-C929-4933-9E42-BDABADC7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0200"/>
            <a:ext cx="11319048" cy="4953000"/>
          </a:xfrm>
        </p:spPr>
        <p:txBody>
          <a:bodyPr/>
          <a:lstStyle/>
          <a:p>
            <a:r>
              <a:rPr lang="en-US" altLang="ko-KR" dirty="0"/>
              <a:t>Robust</a:t>
            </a:r>
            <a:r>
              <a:rPr lang="ko-KR" altLang="en-US" dirty="0"/>
              <a:t> </a:t>
            </a:r>
            <a:r>
              <a:rPr lang="en-US" altLang="ko-KR" dirty="0"/>
              <a:t>Regression (L1 loss)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DEEE77DC-1BCA-05A1-E6D5-AA14E2AF6F39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332672-3DF6-CE1A-D849-BA20042C6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2392635"/>
            <a:ext cx="2686050" cy="46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E953D2-430B-A83F-6D9F-62CD817E1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60" y="2273524"/>
            <a:ext cx="2064568" cy="73550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194CD8F-F9A1-3D9F-7AAE-AD88D00F7303}"/>
              </a:ext>
            </a:extLst>
          </p:cNvPr>
          <p:cNvSpPr/>
          <p:nvPr/>
        </p:nvSpPr>
        <p:spPr>
          <a:xfrm>
            <a:off x="5807968" y="2494047"/>
            <a:ext cx="576064" cy="294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9D0E71-736D-9BD5-168D-9ACC2443A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117" y="3264195"/>
            <a:ext cx="3257550" cy="3257550"/>
          </a:xfrm>
          <a:prstGeom prst="rect">
            <a:avLst/>
          </a:prstGeom>
        </p:spPr>
      </p:pic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56B8F7F0-9691-D4FC-BAE6-E1D2BB2884B6}"/>
              </a:ext>
            </a:extLst>
          </p:cNvPr>
          <p:cNvSpPr/>
          <p:nvPr/>
        </p:nvSpPr>
        <p:spPr>
          <a:xfrm>
            <a:off x="7032104" y="6165304"/>
            <a:ext cx="144016" cy="144016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F75D019-EA4D-4235-DC04-48AB3CF08B13}"/>
              </a:ext>
            </a:extLst>
          </p:cNvPr>
          <p:cNvCxnSpPr>
            <a:stCxn id="14" idx="1"/>
          </p:cNvCxnSpPr>
          <p:nvPr/>
        </p:nvCxnSpPr>
        <p:spPr>
          <a:xfrm flipV="1">
            <a:off x="7032104" y="4005064"/>
            <a:ext cx="72008" cy="2232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3E7930-6323-67CB-5007-740ADA08159E}"/>
              </a:ext>
            </a:extLst>
          </p:cNvPr>
          <p:cNvCxnSpPr/>
          <p:nvPr/>
        </p:nvCxnSpPr>
        <p:spPr>
          <a:xfrm flipV="1">
            <a:off x="7104112" y="5257800"/>
            <a:ext cx="0" cy="90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2">
            <a:extLst>
              <a:ext uri="{FF2B5EF4-FFF2-40B4-BE49-F238E27FC236}">
                <a16:creationId xmlns:a16="http://schemas.microsoft.com/office/drawing/2014/main" id="{E1A064D4-4924-E3B7-EEC8-849911CD1077}"/>
              </a:ext>
            </a:extLst>
          </p:cNvPr>
          <p:cNvSpPr txBox="1">
            <a:spLocks/>
          </p:cNvSpPr>
          <p:nvPr/>
        </p:nvSpPr>
        <p:spPr bwMode="auto">
          <a:xfrm>
            <a:off x="5778947" y="6192455"/>
            <a:ext cx="2621396" cy="47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</a:rPr>
              <a:t>outlier</a:t>
            </a:r>
            <a:br>
              <a:rPr lang="en-US" altLang="ko-KR" sz="2800" dirty="0">
                <a:solidFill>
                  <a:srgbClr val="FF0000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"/>
    </mc:Choice>
    <mc:Fallback xmlns="">
      <p:transition spd="slow" advTm="10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/>
              <a:t>Robust Regression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9568-C929-4933-9E42-BDABADC7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0200"/>
            <a:ext cx="11319048" cy="4953000"/>
          </a:xfrm>
        </p:spPr>
        <p:txBody>
          <a:bodyPr/>
          <a:lstStyle/>
          <a:p>
            <a:r>
              <a:rPr lang="en-US" altLang="ko-KR" dirty="0"/>
              <a:t>Least Trimmed Squares</a:t>
            </a:r>
          </a:p>
          <a:p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DEEE77DC-1BCA-05A1-E6D5-AA14E2AF6F39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8E31B9-47CF-8178-E4D3-67E7E1BD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17" y="2320652"/>
            <a:ext cx="5467350" cy="2476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54B2DE-33AF-7DD9-B4BA-ABEEEB642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2" y="5210522"/>
            <a:ext cx="9220200" cy="666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655B2B-E5E4-FCD5-A81D-30C475893FF4}"/>
              </a:ext>
            </a:extLst>
          </p:cNvPr>
          <p:cNvSpPr/>
          <p:nvPr/>
        </p:nvSpPr>
        <p:spPr>
          <a:xfrm>
            <a:off x="5375920" y="3789040"/>
            <a:ext cx="504056" cy="28803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71E1DA-C33C-E7D4-5EA7-B439DE573CB2}"/>
              </a:ext>
            </a:extLst>
          </p:cNvPr>
          <p:cNvSpPr/>
          <p:nvPr/>
        </p:nvSpPr>
        <p:spPr>
          <a:xfrm>
            <a:off x="1559496" y="5274543"/>
            <a:ext cx="576064" cy="31469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"/>
    </mc:Choice>
    <mc:Fallback xmlns="">
      <p:transition spd="slow" advTm="105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/>
              <a:t>Robust Regression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9568-C929-4933-9E42-BDABADC7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0200"/>
            <a:ext cx="11319048" cy="4953000"/>
          </a:xfrm>
        </p:spPr>
        <p:txBody>
          <a:bodyPr/>
          <a:lstStyle/>
          <a:p>
            <a:r>
              <a:rPr lang="en-US" altLang="ko-KR" dirty="0">
                <a:solidFill>
                  <a:srgbClr val="59CB8D"/>
                </a:solidFill>
              </a:rPr>
              <a:t>Least Square(LS) </a:t>
            </a:r>
            <a:r>
              <a:rPr lang="en-US" altLang="ko-KR" b="1" dirty="0"/>
              <a:t>vs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4A7EBB"/>
                </a:solidFill>
              </a:rPr>
              <a:t>Robust</a:t>
            </a:r>
            <a:r>
              <a:rPr lang="en-US" altLang="ko-KR" dirty="0"/>
              <a:t> </a:t>
            </a:r>
            <a:r>
              <a:rPr lang="en-US" altLang="ko-KR" b="1" dirty="0"/>
              <a:t>vs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Least Trimmed Squares(LTS)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DEEE77DC-1BCA-05A1-E6D5-AA14E2AF6F39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1482D9-51A0-25EC-40E2-98717D6E1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924944"/>
            <a:ext cx="8343900" cy="3314700"/>
          </a:xfrm>
          <a:prstGeom prst="rect">
            <a:avLst/>
          </a:prstGeom>
        </p:spPr>
      </p:pic>
      <p:sp>
        <p:nvSpPr>
          <p:cNvPr id="9" name="제목 12">
            <a:extLst>
              <a:ext uri="{FF2B5EF4-FFF2-40B4-BE49-F238E27FC236}">
                <a16:creationId xmlns:a16="http://schemas.microsoft.com/office/drawing/2014/main" id="{FE3EA883-1861-4887-F91B-C2FFE2A89A75}"/>
              </a:ext>
            </a:extLst>
          </p:cNvPr>
          <p:cNvSpPr txBox="1">
            <a:spLocks/>
          </p:cNvSpPr>
          <p:nvPr/>
        </p:nvSpPr>
        <p:spPr bwMode="auto">
          <a:xfrm>
            <a:off x="5303912" y="2454585"/>
            <a:ext cx="2333364" cy="47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</a:rPr>
              <a:t>LTS solution</a:t>
            </a:r>
            <a:br>
              <a:rPr lang="en-US" altLang="ko-KR" sz="2800" dirty="0">
                <a:solidFill>
                  <a:srgbClr val="FF0000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986C127A-BA8C-281A-4A32-C9BE26A44EC0}"/>
              </a:ext>
            </a:extLst>
          </p:cNvPr>
          <p:cNvSpPr/>
          <p:nvPr/>
        </p:nvSpPr>
        <p:spPr>
          <a:xfrm>
            <a:off x="8760296" y="5301208"/>
            <a:ext cx="288032" cy="28803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BA4BCFD9-FBFE-C866-98CC-0F3F05FC4CA4}"/>
              </a:ext>
            </a:extLst>
          </p:cNvPr>
          <p:cNvSpPr/>
          <p:nvPr/>
        </p:nvSpPr>
        <p:spPr>
          <a:xfrm>
            <a:off x="5375920" y="3284984"/>
            <a:ext cx="288032" cy="28803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46455DC9-6197-D420-E869-22B40C451503}"/>
              </a:ext>
            </a:extLst>
          </p:cNvPr>
          <p:cNvSpPr/>
          <p:nvPr/>
        </p:nvSpPr>
        <p:spPr>
          <a:xfrm>
            <a:off x="5375920" y="3573016"/>
            <a:ext cx="288032" cy="28803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CA2E0CF9-2B21-18A2-2042-BEA0D2E9D4D9}"/>
              </a:ext>
            </a:extLst>
          </p:cNvPr>
          <p:cNvSpPr/>
          <p:nvPr/>
        </p:nvSpPr>
        <p:spPr>
          <a:xfrm>
            <a:off x="5159896" y="3501008"/>
            <a:ext cx="288032" cy="28803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46903128-7DD4-E1D3-3799-0D5D3B4CB666}"/>
              </a:ext>
            </a:extLst>
          </p:cNvPr>
          <p:cNvSpPr/>
          <p:nvPr/>
        </p:nvSpPr>
        <p:spPr>
          <a:xfrm>
            <a:off x="4871864" y="4005064"/>
            <a:ext cx="288032" cy="28803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B7BBF4B4-0820-3615-767D-80D252840B8B}"/>
              </a:ext>
            </a:extLst>
          </p:cNvPr>
          <p:cNvSpPr/>
          <p:nvPr/>
        </p:nvSpPr>
        <p:spPr>
          <a:xfrm>
            <a:off x="4583832" y="3789040"/>
            <a:ext cx="288032" cy="28803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3FCEEE52-D074-8FCB-918F-EA16DF8EC531}"/>
              </a:ext>
            </a:extLst>
          </p:cNvPr>
          <p:cNvSpPr/>
          <p:nvPr/>
        </p:nvSpPr>
        <p:spPr>
          <a:xfrm>
            <a:off x="4583832" y="4221088"/>
            <a:ext cx="288032" cy="28803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A515818-CDA2-555A-9360-BEA7170C99F3}"/>
              </a:ext>
            </a:extLst>
          </p:cNvPr>
          <p:cNvCxnSpPr/>
          <p:nvPr/>
        </p:nvCxnSpPr>
        <p:spPr>
          <a:xfrm flipV="1">
            <a:off x="2279576" y="3429000"/>
            <a:ext cx="4752528" cy="21602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2">
            <a:extLst>
              <a:ext uri="{FF2B5EF4-FFF2-40B4-BE49-F238E27FC236}">
                <a16:creationId xmlns:a16="http://schemas.microsoft.com/office/drawing/2014/main" id="{A7F52694-4A31-FC47-0C58-6A9763283422}"/>
              </a:ext>
            </a:extLst>
          </p:cNvPr>
          <p:cNvSpPr txBox="1">
            <a:spLocks/>
          </p:cNvSpPr>
          <p:nvPr/>
        </p:nvSpPr>
        <p:spPr bwMode="auto">
          <a:xfrm>
            <a:off x="6282916" y="2814625"/>
            <a:ext cx="2621396" cy="47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4A7EBB"/>
                </a:solidFill>
              </a:rPr>
              <a:t>Robust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>
                <a:solidFill>
                  <a:srgbClr val="4A7EBB"/>
                </a:solidFill>
              </a:rPr>
              <a:t>solution</a:t>
            </a:r>
            <a:br>
              <a:rPr lang="en-US" altLang="ko-KR" sz="2800" dirty="0">
                <a:solidFill>
                  <a:srgbClr val="FF0000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"/>
    </mc:Choice>
    <mc:Fallback xmlns="">
      <p:transition spd="slow" advTm="105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/>
              <a:t>Robust Regression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9568-C929-4933-9E42-BDABADC7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0200"/>
            <a:ext cx="11319048" cy="4953000"/>
          </a:xfrm>
        </p:spPr>
        <p:txBody>
          <a:bodyPr/>
          <a:lstStyle/>
          <a:p>
            <a:r>
              <a:rPr lang="en-US" altLang="ko-KR" dirty="0"/>
              <a:t>Conclusion</a:t>
            </a:r>
          </a:p>
          <a:p>
            <a:pPr lvl="1"/>
            <a:r>
              <a:rPr lang="en-US" altLang="ko-KR" dirty="0"/>
              <a:t>‘Outlier </a:t>
            </a:r>
            <a:r>
              <a:rPr lang="ko-KR" altLang="en-US" dirty="0"/>
              <a:t>에 의미를 부여한다</a:t>
            </a:r>
            <a:r>
              <a:rPr lang="en-US" altLang="ko-KR" dirty="0"/>
              <a:t>’</a:t>
            </a:r>
            <a:r>
              <a:rPr lang="ko-KR" altLang="en-US" dirty="0"/>
              <a:t> 라는 해석을 위해서는</a:t>
            </a:r>
            <a:r>
              <a:rPr lang="en-US" altLang="ko-KR" dirty="0"/>
              <a:t>, Outlier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모델의 </a:t>
            </a:r>
            <a:r>
              <a:rPr lang="en-US" altLang="ko-KR" dirty="0"/>
              <a:t>Loss(</a:t>
            </a:r>
            <a:r>
              <a:rPr lang="ko-KR" altLang="en-US" dirty="0" err="1"/>
              <a:t>잔차</a:t>
            </a:r>
            <a:r>
              <a:rPr lang="en-US" altLang="ko-KR" dirty="0"/>
              <a:t>) </a:t>
            </a:r>
            <a:r>
              <a:rPr lang="ko-KR" altLang="en-US" dirty="0"/>
              <a:t>계산에 포함되어 있어야 한다고 판단됨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LTS </a:t>
            </a:r>
            <a:r>
              <a:rPr lang="ko-KR" altLang="en-US" dirty="0"/>
              <a:t>는 특정 비율만큼 </a:t>
            </a:r>
            <a:r>
              <a:rPr lang="en-US" altLang="ko-KR" dirty="0"/>
              <a:t>Loss</a:t>
            </a:r>
            <a:r>
              <a:rPr lang="ko-KR" altLang="en-US" dirty="0"/>
              <a:t>가 큰 데이터를 순서대로 제외하고</a:t>
            </a:r>
            <a:r>
              <a:rPr lang="en-US" altLang="ko-KR" dirty="0"/>
              <a:t>, LS solution</a:t>
            </a:r>
            <a:r>
              <a:rPr lang="ko-KR" altLang="en-US" dirty="0"/>
              <a:t>을 진행하기 때문에 </a:t>
            </a:r>
            <a:r>
              <a:rPr lang="en-US" altLang="ko-KR" dirty="0"/>
              <a:t>Outlier </a:t>
            </a:r>
            <a:r>
              <a:rPr lang="ko-KR" altLang="en-US" dirty="0"/>
              <a:t>가 모델의 </a:t>
            </a:r>
            <a:r>
              <a:rPr lang="en-US" altLang="ko-KR" dirty="0"/>
              <a:t>Loss </a:t>
            </a:r>
            <a:r>
              <a:rPr lang="ko-KR" altLang="en-US" dirty="0"/>
              <a:t>계산에 포함되지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Outlier</a:t>
            </a:r>
            <a:r>
              <a:rPr lang="ko-KR" altLang="en-US" dirty="0"/>
              <a:t>에 의미를 부여하며 모델의 성능을 높이기 위해선</a:t>
            </a:r>
            <a:r>
              <a:rPr lang="en-US" altLang="ko-KR" dirty="0"/>
              <a:t>, </a:t>
            </a:r>
            <a:r>
              <a:rPr lang="ko-KR" altLang="en-US" dirty="0"/>
              <a:t>성능이 조금 떨어지더라도</a:t>
            </a:r>
            <a:r>
              <a:rPr lang="en-US" altLang="ko-KR" dirty="0"/>
              <a:t> LTS </a:t>
            </a:r>
            <a:r>
              <a:rPr lang="ko-KR" altLang="en-US" dirty="0"/>
              <a:t>대신 </a:t>
            </a:r>
            <a:r>
              <a:rPr lang="en-US" altLang="ko-KR" dirty="0"/>
              <a:t>Robust</a:t>
            </a:r>
            <a:r>
              <a:rPr lang="ko-KR" altLang="en-US" dirty="0"/>
              <a:t> 모델을 사용하는 것이 바람직해 보임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DEEE77DC-1BCA-05A1-E6D5-AA14E2AF6F39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"/>
    </mc:Choice>
    <mc:Fallback xmlns="">
      <p:transition spd="slow" advTm="105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5761B28-775F-4D4A-AFCC-6C0FDE90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1.</a:t>
            </a:r>
            <a:r>
              <a:rPr lang="en-US" altLang="ko-KR" sz="4000" cap="none" dirty="0"/>
              <a:t>kNN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제목 12">
            <a:extLst>
              <a:ext uri="{FF2B5EF4-FFF2-40B4-BE49-F238E27FC236}">
                <a16:creationId xmlns:a16="http://schemas.microsoft.com/office/drawing/2014/main" id="{99AA19A2-5413-9234-E833-8E802148083E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 err="1"/>
              <a:t>kNN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9568-C929-4933-9E42-BDABADC7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0200"/>
            <a:ext cx="11319048" cy="4953000"/>
          </a:xfrm>
        </p:spPr>
        <p:txBody>
          <a:bodyPr/>
          <a:lstStyle/>
          <a:p>
            <a:r>
              <a:rPr lang="en-US" altLang="ko-KR" dirty="0"/>
              <a:t>Why we need to pick k as odd number?</a:t>
            </a:r>
          </a:p>
          <a:p>
            <a:pPr lvl="1"/>
            <a:r>
              <a:rPr lang="en-US" altLang="ko-KR" dirty="0"/>
              <a:t>If k = 2,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DEEE77DC-1BCA-05A1-E6D5-AA14E2AF6F39}"/>
              </a:ext>
            </a:extLst>
          </p:cNvPr>
          <p:cNvSpPr txBox="1">
            <a:spLocks/>
          </p:cNvSpPr>
          <p:nvPr/>
        </p:nvSpPr>
        <p:spPr bwMode="auto">
          <a:xfrm>
            <a:off x="9984432" y="-57311"/>
            <a:ext cx="1872208" cy="2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 cap="none" baseline="0">
                <a:solidFill>
                  <a:srgbClr val="139CB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VILab@CAU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br>
              <a:rPr lang="en-US" altLang="ko-KR" sz="3600" dirty="0">
                <a:solidFill>
                  <a:schemeClr val="tx1"/>
                </a:solidFill>
              </a:rPr>
            </a:b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431DC2-1E35-29AB-6993-F7748B805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15" y="2492896"/>
            <a:ext cx="5199154" cy="37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5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"/>
    </mc:Choice>
    <mc:Fallback xmlns="">
      <p:transition spd="slow" advTm="1057"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64182</TotalTime>
  <Words>369</Words>
  <Application>Microsoft Office PowerPoint</Application>
  <PresentationFormat>와이드스크린</PresentationFormat>
  <Paragraphs>94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Tahoma</vt:lpstr>
      <vt:lpstr>Wingdings</vt:lpstr>
      <vt:lpstr>1_Office 테마</vt:lpstr>
      <vt:lpstr> Feedback  (Robust Regression, KNN)     </vt:lpstr>
      <vt:lpstr>1.Robust Regression </vt:lpstr>
      <vt:lpstr>Robust Regression</vt:lpstr>
      <vt:lpstr>Robust Regression</vt:lpstr>
      <vt:lpstr>Robust Regression</vt:lpstr>
      <vt:lpstr>Robust Regression</vt:lpstr>
      <vt:lpstr>Robust Regression</vt:lpstr>
      <vt:lpstr>1.kNN </vt:lpstr>
      <vt:lpstr>kNN</vt:lpstr>
      <vt:lpstr>kNN</vt:lpstr>
      <vt:lpstr>kNN</vt:lpstr>
      <vt:lpstr>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</dc:title>
  <dc:creator>최종욱</dc:creator>
  <cp:lastModifiedBy>최종욱</cp:lastModifiedBy>
  <cp:revision>1861</cp:revision>
  <dcterms:created xsi:type="dcterms:W3CDTF">2014-04-14T02:09:26Z</dcterms:created>
  <dcterms:modified xsi:type="dcterms:W3CDTF">2022-05-18T05:43:17Z</dcterms:modified>
</cp:coreProperties>
</file>