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618" r:id="rId3"/>
    <p:sldId id="257" r:id="rId4"/>
    <p:sldId id="617" r:id="rId5"/>
    <p:sldId id="619" r:id="rId6"/>
    <p:sldId id="622" r:id="rId7"/>
    <p:sldId id="623" r:id="rId8"/>
    <p:sldId id="620" r:id="rId9"/>
    <p:sldId id="621" r:id="rId10"/>
  </p:sldIdLst>
  <p:sldSz cx="12192000" cy="6858000"/>
  <p:notesSz cx="6858000" cy="9144000"/>
  <p:embeddedFontLst>
    <p:embeddedFont>
      <p:font typeface="Malgun Gothic" panose="020B0503020000020004" pitchFamily="50" charset="-127"/>
      <p:regular r:id="rId12"/>
      <p:bold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Tahoma" panose="020B0604030504040204" pitchFamily="34" charset="0"/>
      <p:regular r:id="rId18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0" roundtripDataSignature="AMtx7mivcYtcGgMzLbgnPbU9QqJGbJ4T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fld>
            <a:endParaRPr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93A05-2254-4DA6-9E6A-09E57F39363B}" type="slidenum">
              <a:rPr lang="ko-KR" altLang="en-US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2</a:t>
            </a:fld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94957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93A05-2254-4DA6-9E6A-09E57F39363B}" type="slidenum">
              <a:rPr lang="ko-KR" altLang="en-US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4</a:t>
            </a:fld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47515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93A05-2254-4DA6-9E6A-09E57F39363B}" type="slidenum">
              <a:rPr lang="ko-KR" altLang="en-US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5</a:t>
            </a:fld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05499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93A05-2254-4DA6-9E6A-09E57F39363B}" type="slidenum">
              <a:rPr lang="ko-KR" altLang="en-US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6</a:t>
            </a:fld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6090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93A05-2254-4DA6-9E6A-09E57F39363B}" type="slidenum">
              <a:rPr lang="ko-KR" altLang="en-US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7</a:t>
            </a:fld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4166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843152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93A05-2254-4DA6-9E6A-09E57F39363B}" type="slidenum">
              <a:rPr lang="ko-KR" altLang="en-US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9</a:t>
            </a:fld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7938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914400" y="198884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39CB7"/>
              </a:buClr>
              <a:buSzPts val="3200"/>
              <a:buFont typeface="Calibri"/>
              <a:buNone/>
              <a:defRPr sz="3200" b="1" cap="none">
                <a:solidFill>
                  <a:srgbClr val="139CB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23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  <a:defRPr sz="2800">
                <a:solidFill>
                  <a:srgbClr val="43708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dt" idx="10"/>
          </p:nvPr>
        </p:nvSpPr>
        <p:spPr>
          <a:xfrm>
            <a:off x="609600" y="6477001"/>
            <a:ext cx="28448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43708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ftr" idx="11"/>
          </p:nvPr>
        </p:nvSpPr>
        <p:spPr>
          <a:xfrm>
            <a:off x="4165600" y="6477001"/>
            <a:ext cx="38608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43708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737600" y="6477001"/>
            <a:ext cx="28448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43708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43708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43708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43708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43708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43708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43708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43708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43708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Google Shape;79;p13"/>
          <p:cNvCxnSpPr/>
          <p:nvPr/>
        </p:nvCxnSpPr>
        <p:spPr>
          <a:xfrm>
            <a:off x="304800" y="1447800"/>
            <a:ext cx="11582400" cy="1588"/>
          </a:xfrm>
          <a:prstGeom prst="straightConnector1">
            <a:avLst/>
          </a:prstGeom>
          <a:noFill/>
          <a:ln w="38100" cap="flat" cmpd="sng">
            <a:solidFill>
              <a:srgbClr val="139CB7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0000" dir="5400000" rotWithShape="0">
              <a:srgbClr val="808080">
                <a:alpha val="37647"/>
              </a:srgbClr>
            </a:outerShdw>
          </a:effectLst>
        </p:spPr>
      </p:cxnSp>
      <p:sp>
        <p:nvSpPr>
          <p:cNvPr id="80" name="Google Shape;80;p13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body" idx="1"/>
          </p:nvPr>
        </p:nvSpPr>
        <p:spPr>
          <a:xfrm rot="5400000">
            <a:off x="3657600" y="-1447800"/>
            <a:ext cx="4876800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dt" idx="10"/>
          </p:nvPr>
        </p:nvSpPr>
        <p:spPr>
          <a:xfrm>
            <a:off x="609600" y="6477001"/>
            <a:ext cx="28448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ftr" idx="11"/>
          </p:nvPr>
        </p:nvSpPr>
        <p:spPr>
          <a:xfrm>
            <a:off x="4165600" y="6477001"/>
            <a:ext cx="38608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sldNum" idx="12"/>
          </p:nvPr>
        </p:nvSpPr>
        <p:spPr>
          <a:xfrm>
            <a:off x="8737600" y="6477001"/>
            <a:ext cx="28448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>
            <a:spLocks noGrp="1"/>
          </p:cNvSpPr>
          <p:nvPr>
            <p:ph type="title"/>
          </p:nvPr>
        </p:nvSpPr>
        <p:spPr>
          <a:xfrm rot="5400000">
            <a:off x="7285038" y="1828802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body" idx="1"/>
          </p:nvPr>
        </p:nvSpPr>
        <p:spPr>
          <a:xfrm rot="5400000">
            <a:off x="1697038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14"/>
          <p:cNvSpPr txBox="1">
            <a:spLocks noGrp="1"/>
          </p:cNvSpPr>
          <p:nvPr>
            <p:ph type="dt" idx="10"/>
          </p:nvPr>
        </p:nvSpPr>
        <p:spPr>
          <a:xfrm>
            <a:off x="609600" y="6477001"/>
            <a:ext cx="28448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4"/>
          <p:cNvSpPr txBox="1">
            <a:spLocks noGrp="1"/>
          </p:cNvSpPr>
          <p:nvPr>
            <p:ph type="ftr" idx="11"/>
          </p:nvPr>
        </p:nvSpPr>
        <p:spPr>
          <a:xfrm>
            <a:off x="4165600" y="6477001"/>
            <a:ext cx="38608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4"/>
          <p:cNvSpPr txBox="1">
            <a:spLocks noGrp="1"/>
          </p:cNvSpPr>
          <p:nvPr>
            <p:ph type="sldNum" idx="12"/>
          </p:nvPr>
        </p:nvSpPr>
        <p:spPr>
          <a:xfrm>
            <a:off x="8737600" y="6477001"/>
            <a:ext cx="28448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Title Slide" type="title">
  <p:cSld name="TITLE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>
            <a:spLocks noGrp="1"/>
          </p:cNvSpPr>
          <p:nvPr>
            <p:ph type="ctrTitle"/>
          </p:nvPr>
        </p:nvSpPr>
        <p:spPr>
          <a:xfrm>
            <a:off x="914400" y="914400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subTitle" idx="1"/>
          </p:nvPr>
        </p:nvSpPr>
        <p:spPr>
          <a:xfrm>
            <a:off x="1828800" y="41910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Noto Sans Symbols"/>
              <a:buNone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dt" idx="10"/>
          </p:nvPr>
        </p:nvSpPr>
        <p:spPr>
          <a:xfrm>
            <a:off x="1320800" y="62484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ftr" idx="11"/>
          </p:nvPr>
        </p:nvSpPr>
        <p:spPr>
          <a:xfrm>
            <a:off x="45720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sldNum" idx="12"/>
          </p:nvPr>
        </p:nvSpPr>
        <p:spPr>
          <a:xfrm>
            <a:off x="9144000" y="62484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EEECE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EEECE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EEECE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EEECE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EEECE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EEECE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EEECE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EEECE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EEECE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able" type="tbl">
  <p:cSld name="TABLE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>
            <a:spLocks noGrp="1"/>
          </p:cNvSpPr>
          <p:nvPr>
            <p:ph type="title"/>
          </p:nvPr>
        </p:nvSpPr>
        <p:spPr>
          <a:xfrm>
            <a:off x="711200" y="381000"/>
            <a:ext cx="1076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dt" idx="10"/>
          </p:nvPr>
        </p:nvSpPr>
        <p:spPr>
          <a:xfrm>
            <a:off x="609600" y="6477001"/>
            <a:ext cx="28448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6"/>
          <p:cNvSpPr txBox="1">
            <a:spLocks noGrp="1"/>
          </p:cNvSpPr>
          <p:nvPr>
            <p:ph type="ftr" idx="11"/>
          </p:nvPr>
        </p:nvSpPr>
        <p:spPr>
          <a:xfrm>
            <a:off x="4165600" y="6477001"/>
            <a:ext cx="38608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6"/>
          <p:cNvSpPr txBox="1">
            <a:spLocks noGrp="1"/>
          </p:cNvSpPr>
          <p:nvPr>
            <p:ph type="sldNum" idx="12"/>
          </p:nvPr>
        </p:nvSpPr>
        <p:spPr>
          <a:xfrm>
            <a:off x="8737600" y="6477001"/>
            <a:ext cx="28448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over Text" type="objOverTx">
  <p:cSld name="OBJECT_OVER_TEX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>
            <a:spLocks noGrp="1"/>
          </p:cNvSpPr>
          <p:nvPr>
            <p:ph type="title"/>
          </p:nvPr>
        </p:nvSpPr>
        <p:spPr>
          <a:xfrm>
            <a:off x="711200" y="381000"/>
            <a:ext cx="1076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7"/>
          <p:cNvSpPr txBox="1">
            <a:spLocks noGrp="1"/>
          </p:cNvSpPr>
          <p:nvPr>
            <p:ph type="body" idx="1"/>
          </p:nvPr>
        </p:nvSpPr>
        <p:spPr>
          <a:xfrm>
            <a:off x="914400" y="1752600"/>
            <a:ext cx="10363200" cy="23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17"/>
          <p:cNvSpPr txBox="1">
            <a:spLocks noGrp="1"/>
          </p:cNvSpPr>
          <p:nvPr>
            <p:ph type="body" idx="2"/>
          </p:nvPr>
        </p:nvSpPr>
        <p:spPr>
          <a:xfrm>
            <a:off x="914400" y="4267200"/>
            <a:ext cx="10363200" cy="23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dt" idx="10"/>
          </p:nvPr>
        </p:nvSpPr>
        <p:spPr>
          <a:xfrm>
            <a:off x="609600" y="6477001"/>
            <a:ext cx="28448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7"/>
          <p:cNvSpPr txBox="1">
            <a:spLocks noGrp="1"/>
          </p:cNvSpPr>
          <p:nvPr>
            <p:ph type="ftr" idx="11"/>
          </p:nvPr>
        </p:nvSpPr>
        <p:spPr>
          <a:xfrm>
            <a:off x="4165600" y="6477001"/>
            <a:ext cx="38608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7"/>
          <p:cNvSpPr txBox="1">
            <a:spLocks noGrp="1"/>
          </p:cNvSpPr>
          <p:nvPr>
            <p:ph type="sldNum" idx="12"/>
          </p:nvPr>
        </p:nvSpPr>
        <p:spPr>
          <a:xfrm>
            <a:off x="8737600" y="6477001"/>
            <a:ext cx="28448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dt" idx="10"/>
          </p:nvPr>
        </p:nvSpPr>
        <p:spPr>
          <a:xfrm>
            <a:off x="609600" y="6477001"/>
            <a:ext cx="28448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ftr" idx="11"/>
          </p:nvPr>
        </p:nvSpPr>
        <p:spPr>
          <a:xfrm>
            <a:off x="4165600" y="6477001"/>
            <a:ext cx="38608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737600" y="6477001"/>
            <a:ext cx="28448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>
  <p:cSld name="제목 및 내용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Google Shape;30;p6"/>
          <p:cNvCxnSpPr/>
          <p:nvPr/>
        </p:nvCxnSpPr>
        <p:spPr>
          <a:xfrm>
            <a:off x="304800" y="1447800"/>
            <a:ext cx="11582400" cy="1588"/>
          </a:xfrm>
          <a:prstGeom prst="straightConnector1">
            <a:avLst/>
          </a:prstGeom>
          <a:noFill/>
          <a:ln w="38100" cap="flat" cmpd="sng">
            <a:solidFill>
              <a:srgbClr val="139CB7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0000" dir="5400000" rotWithShape="0">
              <a:srgbClr val="808080">
                <a:alpha val="37647"/>
              </a:srgbClr>
            </a:outerShdw>
          </a:effectLst>
        </p:spPr>
      </p:cxn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dt" idx="10"/>
          </p:nvPr>
        </p:nvSpPr>
        <p:spPr>
          <a:xfrm>
            <a:off x="609600" y="6477001"/>
            <a:ext cx="28448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ftr" idx="11"/>
          </p:nvPr>
        </p:nvSpPr>
        <p:spPr>
          <a:xfrm>
            <a:off x="4165600" y="6477001"/>
            <a:ext cx="38608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737600" y="6477001"/>
            <a:ext cx="28448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oogle Shape;37;p7"/>
          <p:cNvCxnSpPr/>
          <p:nvPr/>
        </p:nvCxnSpPr>
        <p:spPr>
          <a:xfrm>
            <a:off x="304800" y="1447800"/>
            <a:ext cx="11582400" cy="1588"/>
          </a:xfrm>
          <a:prstGeom prst="straightConnector1">
            <a:avLst/>
          </a:prstGeom>
          <a:noFill/>
          <a:ln w="38100" cap="flat" cmpd="sng">
            <a:solidFill>
              <a:srgbClr val="139CB7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0000" dir="5400000" rotWithShape="0">
              <a:srgbClr val="808080">
                <a:alpha val="37647"/>
              </a:srgbClr>
            </a:outerShdw>
          </a:effectLst>
        </p:spPr>
      </p:cxn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dt" idx="10"/>
          </p:nvPr>
        </p:nvSpPr>
        <p:spPr>
          <a:xfrm>
            <a:off x="609600" y="6477001"/>
            <a:ext cx="28448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ftr" idx="11"/>
          </p:nvPr>
        </p:nvSpPr>
        <p:spPr>
          <a:xfrm>
            <a:off x="4165600" y="6477001"/>
            <a:ext cx="38608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737600" y="6477001"/>
            <a:ext cx="28448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304800" y="1447800"/>
            <a:ext cx="11582400" cy="1588"/>
          </a:xfrm>
          <a:prstGeom prst="straightConnector1">
            <a:avLst/>
          </a:prstGeom>
          <a:noFill/>
          <a:ln w="38100" cap="flat" cmpd="sng">
            <a:solidFill>
              <a:srgbClr val="139CB7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0000" dir="5400000" rotWithShape="0">
              <a:srgbClr val="808080">
                <a:alpha val="37647"/>
              </a:srgbClr>
            </a:outerShdw>
          </a:effectLst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body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body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609600" y="6477001"/>
            <a:ext cx="28448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165600" y="6477001"/>
            <a:ext cx="38608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737600" y="6477001"/>
            <a:ext cx="28448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55;p9"/>
          <p:cNvCxnSpPr/>
          <p:nvPr/>
        </p:nvCxnSpPr>
        <p:spPr>
          <a:xfrm>
            <a:off x="304800" y="1447800"/>
            <a:ext cx="11582400" cy="1588"/>
          </a:xfrm>
          <a:prstGeom prst="straightConnector1">
            <a:avLst/>
          </a:prstGeom>
          <a:noFill/>
          <a:ln w="38100" cap="flat" cmpd="sng">
            <a:solidFill>
              <a:srgbClr val="139CB7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0000" dir="5400000" rotWithShape="0">
              <a:srgbClr val="808080">
                <a:alpha val="37647"/>
              </a:srgbClr>
            </a:outerShdw>
          </a:effectLst>
        </p:spPr>
      </p:cxnSp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dt" idx="10"/>
          </p:nvPr>
        </p:nvSpPr>
        <p:spPr>
          <a:xfrm>
            <a:off x="609600" y="6477001"/>
            <a:ext cx="28448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ftr" idx="11"/>
          </p:nvPr>
        </p:nvSpPr>
        <p:spPr>
          <a:xfrm>
            <a:off x="4165600" y="6477001"/>
            <a:ext cx="38608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8737600" y="6477001"/>
            <a:ext cx="28448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dt" idx="10"/>
          </p:nvPr>
        </p:nvSpPr>
        <p:spPr>
          <a:xfrm>
            <a:off x="609600" y="6477001"/>
            <a:ext cx="28448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ftr" idx="11"/>
          </p:nvPr>
        </p:nvSpPr>
        <p:spPr>
          <a:xfrm>
            <a:off x="4165600" y="6477001"/>
            <a:ext cx="38608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sldNum" idx="12"/>
          </p:nvPr>
        </p:nvSpPr>
        <p:spPr>
          <a:xfrm>
            <a:off x="8737600" y="6477001"/>
            <a:ext cx="28448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body"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▪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body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dt" idx="10"/>
          </p:nvPr>
        </p:nvSpPr>
        <p:spPr>
          <a:xfrm>
            <a:off x="609600" y="6477001"/>
            <a:ext cx="28448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ftr" idx="11"/>
          </p:nvPr>
        </p:nvSpPr>
        <p:spPr>
          <a:xfrm>
            <a:off x="4165600" y="6477001"/>
            <a:ext cx="38608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sldNum" idx="12"/>
          </p:nvPr>
        </p:nvSpPr>
        <p:spPr>
          <a:xfrm>
            <a:off x="8737600" y="6477001"/>
            <a:ext cx="28448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2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4" name="Google Shape;74;p12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dt" idx="10"/>
          </p:nvPr>
        </p:nvSpPr>
        <p:spPr>
          <a:xfrm>
            <a:off x="609600" y="6477001"/>
            <a:ext cx="28448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ftr" idx="11"/>
          </p:nvPr>
        </p:nvSpPr>
        <p:spPr>
          <a:xfrm>
            <a:off x="4165600" y="6477001"/>
            <a:ext cx="38608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sldNum" idx="12"/>
          </p:nvPr>
        </p:nvSpPr>
        <p:spPr>
          <a:xfrm>
            <a:off x="8737600" y="6477001"/>
            <a:ext cx="28448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3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437085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57E69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18BA3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F6E7E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33337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"/>
          <p:cNvSpPr txBox="1">
            <a:spLocks noGrp="1"/>
          </p:cNvSpPr>
          <p:nvPr>
            <p:ph type="dt" idx="10"/>
          </p:nvPr>
        </p:nvSpPr>
        <p:spPr>
          <a:xfrm>
            <a:off x="609600" y="6477001"/>
            <a:ext cx="28448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ftr" idx="11"/>
          </p:nvPr>
        </p:nvSpPr>
        <p:spPr>
          <a:xfrm>
            <a:off x="4165600" y="6477001"/>
            <a:ext cx="38608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8737600" y="6477001"/>
            <a:ext cx="28448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3"/>
          <p:cNvSpPr/>
          <p:nvPr/>
        </p:nvSpPr>
        <p:spPr>
          <a:xfrm>
            <a:off x="0" y="0"/>
            <a:ext cx="9648395" cy="274638"/>
          </a:xfrm>
          <a:prstGeom prst="rect">
            <a:avLst/>
          </a:prstGeom>
          <a:solidFill>
            <a:srgbClr val="0E4851"/>
          </a:solidFill>
          <a:ln>
            <a:noFill/>
          </a:ln>
          <a:effectLst>
            <a:outerShdw blurRad="40000" dist="23000" dir="5400000" rotWithShape="0">
              <a:srgbClr val="80808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1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3"/>
          <p:cNvSpPr/>
          <p:nvPr/>
        </p:nvSpPr>
        <p:spPr>
          <a:xfrm>
            <a:off x="9648395" y="0"/>
            <a:ext cx="2543605" cy="274638"/>
          </a:xfrm>
          <a:prstGeom prst="rect">
            <a:avLst/>
          </a:prstGeom>
          <a:solidFill>
            <a:srgbClr val="139CB7"/>
          </a:solidFill>
          <a:ln>
            <a:noFill/>
          </a:ln>
          <a:effectLst>
            <a:outerShdw blurRad="40000" dist="23000" dir="5400000" rotWithShape="0">
              <a:srgbClr val="80808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600" b="0" i="1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"/>
          <p:cNvSpPr txBox="1">
            <a:spLocks noGrp="1"/>
          </p:cNvSpPr>
          <p:nvPr>
            <p:ph type="title"/>
          </p:nvPr>
        </p:nvSpPr>
        <p:spPr>
          <a:xfrm>
            <a:off x="1019436" y="1058813"/>
            <a:ext cx="10153128" cy="1722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39CB7"/>
              </a:buClr>
              <a:buSzPts val="3600"/>
              <a:buFont typeface="Calibri"/>
              <a:buNone/>
            </a:pPr>
            <a:br>
              <a:rPr lang="en-US" sz="3600" dirty="0"/>
            </a:br>
            <a:r>
              <a:rPr lang="ko-KR" altLang="en-US" sz="3600" dirty="0"/>
              <a:t>정보이론과 딥러닝 </a:t>
            </a:r>
            <a:r>
              <a:rPr lang="en-US" altLang="ko-KR" sz="3600" dirty="0"/>
              <a:t>Loss </a:t>
            </a:r>
            <a:r>
              <a:rPr lang="ko-KR" altLang="en-US" sz="3600" dirty="0"/>
              <a:t>함수 이해하기</a:t>
            </a: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endParaRPr sz="3600" dirty="0"/>
          </a:p>
        </p:txBody>
      </p:sp>
      <p:sp>
        <p:nvSpPr>
          <p:cNvPr id="115" name="Google Shape;115;p1"/>
          <p:cNvSpPr txBox="1">
            <a:spLocks noGrp="1"/>
          </p:cNvSpPr>
          <p:nvPr>
            <p:ph type="subTitle" idx="1"/>
          </p:nvPr>
        </p:nvSpPr>
        <p:spPr>
          <a:xfrm>
            <a:off x="1828800" y="4581128"/>
            <a:ext cx="8534400" cy="23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 dirty="0"/>
              <a:t>20</a:t>
            </a:r>
            <a:r>
              <a:rPr lang="en-US" altLang="ko-KR" sz="2400" dirty="0"/>
              <a:t>22</a:t>
            </a:r>
            <a:r>
              <a:rPr lang="en-US" sz="2400" dirty="0"/>
              <a:t>.</a:t>
            </a:r>
            <a:r>
              <a:rPr lang="en-US" altLang="ko-KR" sz="2400" dirty="0"/>
              <a:t>04</a:t>
            </a:r>
            <a:r>
              <a:rPr lang="en-US" sz="2400" dirty="0"/>
              <a:t>.</a:t>
            </a:r>
            <a:r>
              <a:rPr lang="en-US" altLang="ko-KR" sz="2400" dirty="0"/>
              <a:t>16</a:t>
            </a: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 dirty="0"/>
              <a:t>최종욱</a:t>
            </a:r>
            <a:endParaRPr sz="2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717692D-EE76-434A-B59F-6EDD133AF8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7479" y="284085"/>
            <a:ext cx="1244521" cy="4971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6BD48EB-F930-49A1-B109-071BF9FB73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30754"/>
            <a:ext cx="609600" cy="40381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0972800" cy="1143000"/>
          </a:xfrm>
        </p:spPr>
        <p:txBody>
          <a:bodyPr/>
          <a:lstStyle/>
          <a:p>
            <a:r>
              <a:rPr lang="en-US" altLang="ko-KR" b="1" dirty="0"/>
              <a:t>CONTENTS</a:t>
            </a:r>
            <a:endParaRPr lang="ko-KR" altLang="en-US" b="1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3707F9E9-80F8-4202-BBEE-E16DA6A76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95348"/>
            <a:ext cx="10972800" cy="4953000"/>
          </a:xfrm>
        </p:spPr>
        <p:txBody>
          <a:bodyPr/>
          <a:lstStyle/>
          <a:p>
            <a:r>
              <a:rPr lang="ko-KR" altLang="en-US" dirty="0"/>
              <a:t>정보이론</a:t>
            </a:r>
            <a:endParaRPr lang="en-US" altLang="ko-KR" dirty="0"/>
          </a:p>
          <a:p>
            <a:pPr marL="990600" lvl="1" indent="-457200">
              <a:buAutoNum type="arabicPeriod"/>
            </a:pPr>
            <a:r>
              <a:rPr lang="ko-KR" altLang="en-US" dirty="0"/>
              <a:t>정보량</a:t>
            </a:r>
            <a:endParaRPr lang="en-US" altLang="ko-KR" dirty="0"/>
          </a:p>
          <a:p>
            <a:pPr marL="990600" lvl="1" indent="-457200">
              <a:buAutoNum type="arabicPeriod"/>
            </a:pPr>
            <a:r>
              <a:rPr lang="ko-KR" altLang="en-US" dirty="0"/>
              <a:t>엔트로피</a:t>
            </a:r>
            <a:r>
              <a:rPr lang="en-US" altLang="ko-KR" dirty="0"/>
              <a:t>(entropy)</a:t>
            </a:r>
          </a:p>
          <a:p>
            <a:pPr marL="990600" lvl="1" indent="-457200">
              <a:buAutoNum type="arabicPeriod"/>
            </a:pPr>
            <a:r>
              <a:rPr lang="en-US" altLang="ko-KR" dirty="0"/>
              <a:t>Cross-entropy / </a:t>
            </a:r>
            <a:r>
              <a:rPr lang="en-US" altLang="ko-KR" dirty="0" err="1"/>
              <a:t>Kullback-Leibler</a:t>
            </a:r>
            <a:r>
              <a:rPr lang="en-US" altLang="ko-KR" dirty="0"/>
              <a:t> Divergence</a:t>
            </a:r>
          </a:p>
          <a:p>
            <a:pPr marL="990600" lvl="1" indent="-457200">
              <a:buAutoNum type="arabicPeriod"/>
            </a:pPr>
            <a:r>
              <a:rPr lang="en-US" altLang="ko-KR" dirty="0"/>
              <a:t>Jensen-Shannon Divergence</a:t>
            </a:r>
          </a:p>
          <a:p>
            <a:pPr marL="990600" lvl="1" indent="-457200">
              <a:buAutoNum type="arabicPeriod"/>
            </a:pPr>
            <a:endParaRPr lang="en-US" altLang="ko-KR" dirty="0"/>
          </a:p>
          <a:p>
            <a:pPr marL="533400" indent="-457200"/>
            <a:r>
              <a:rPr lang="en-US" altLang="ko-KR" dirty="0"/>
              <a:t>Cross-entropy  vs  MSE</a:t>
            </a:r>
          </a:p>
          <a:p>
            <a:pPr marL="990600" lvl="1" indent="-457200"/>
            <a:r>
              <a:rPr lang="ko-KR" altLang="en-US" dirty="0"/>
              <a:t>관점 </a:t>
            </a:r>
            <a:r>
              <a:rPr lang="en-US" altLang="ko-KR" dirty="0"/>
              <a:t>1: Backpropagation Algorithm</a:t>
            </a:r>
          </a:p>
          <a:p>
            <a:pPr marL="990600" lvl="1" indent="-457200"/>
            <a:r>
              <a:rPr lang="ko-KR" altLang="en-US" dirty="0"/>
              <a:t>관점 </a:t>
            </a:r>
            <a:r>
              <a:rPr lang="en-US" altLang="ko-KR" dirty="0"/>
              <a:t>2: MLE</a:t>
            </a:r>
          </a:p>
          <a:p>
            <a:pPr marL="990600" lvl="1" indent="-457200">
              <a:buAutoNum type="arabicPeriod"/>
            </a:pPr>
            <a:endParaRPr lang="en-US" altLang="ko-KR" dirty="0"/>
          </a:p>
          <a:p>
            <a:pPr marL="990600" lvl="1" indent="-457200">
              <a:buAutoNum type="arabicPeriod"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       </a:t>
            </a:r>
          </a:p>
          <a:p>
            <a:pPr marL="457200" lvl="1" indent="0">
              <a:buNone/>
            </a:pPr>
            <a:r>
              <a:rPr lang="en-US" altLang="ko-KR" dirty="0"/>
              <a:t>                  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7AF620D-22A2-4232-AC05-28BFBEF641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7479" y="284085"/>
            <a:ext cx="1244521" cy="4971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607F213-90CB-4A76-BD9F-8347F5A161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30754"/>
            <a:ext cx="609600" cy="403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870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"/>
          <p:cNvSpPr txBox="1"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altLang="ko-KR" dirty="0"/>
              <a:t>1. </a:t>
            </a:r>
            <a:r>
              <a:rPr lang="ko-KR" altLang="en-US" dirty="0"/>
              <a:t>정보이론</a:t>
            </a:r>
            <a:br>
              <a:rPr lang="en-US" dirty="0"/>
            </a:b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DFBC167-F2F0-4255-AE74-F24E4C72F6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7479" y="284085"/>
            <a:ext cx="1244521" cy="49715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A48C731-5A14-4034-8F9D-551555E1FB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30754"/>
            <a:ext cx="609600" cy="40381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0972800" cy="1143000"/>
          </a:xfrm>
        </p:spPr>
        <p:txBody>
          <a:bodyPr/>
          <a:lstStyle/>
          <a:p>
            <a:r>
              <a:rPr lang="ko-KR" altLang="en-US" b="1" dirty="0"/>
              <a:t>정보량</a:t>
            </a:r>
            <a:r>
              <a:rPr lang="en-US" altLang="ko-KR" b="1" dirty="0"/>
              <a:t> I(X)</a:t>
            </a:r>
            <a:endParaRPr lang="ko-KR" altLang="en-US" b="1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3707F9E9-80F8-4202-BBEE-E16DA6A76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95348"/>
            <a:ext cx="10972800" cy="4953000"/>
          </a:xfrm>
        </p:spPr>
        <p:txBody>
          <a:bodyPr/>
          <a:lstStyle/>
          <a:p>
            <a:r>
              <a:rPr lang="ko-KR" altLang="en-US" dirty="0"/>
              <a:t>통계학 관점의</a:t>
            </a:r>
            <a:r>
              <a:rPr lang="en-US" altLang="ko-KR" dirty="0"/>
              <a:t> </a:t>
            </a:r>
            <a:r>
              <a:rPr lang="ko-KR" altLang="en-US" dirty="0"/>
              <a:t>사건의 정보량</a:t>
            </a:r>
            <a:endParaRPr lang="en-US" altLang="ko-KR" dirty="0"/>
          </a:p>
          <a:p>
            <a:pPr lvl="1"/>
            <a:r>
              <a:rPr lang="ko-KR" altLang="en-US" dirty="0"/>
              <a:t>놀라움의 정도</a:t>
            </a:r>
            <a:endParaRPr lang="en-US" altLang="ko-KR" dirty="0"/>
          </a:p>
          <a:p>
            <a:endParaRPr lang="en-US" altLang="ko-KR" sz="1800" dirty="0"/>
          </a:p>
          <a:p>
            <a:r>
              <a:rPr lang="ko-KR" altLang="en-US" dirty="0"/>
              <a:t>정보량의 정의에 의한 성질</a:t>
            </a:r>
            <a:endParaRPr lang="en-US" altLang="ko-KR" b="1" dirty="0"/>
          </a:p>
          <a:p>
            <a:pPr marL="990600" lvl="1" indent="-457200">
              <a:buAutoNum type="arabicPeriod"/>
            </a:pPr>
            <a:r>
              <a:rPr lang="ko-KR" altLang="en-US" dirty="0"/>
              <a:t>정보량은 확률에 반비례 한다</a:t>
            </a:r>
            <a:r>
              <a:rPr lang="en-US" altLang="ko-KR" dirty="0"/>
              <a:t>.</a:t>
            </a:r>
          </a:p>
          <a:p>
            <a:pPr marL="990600" lvl="1" indent="-457200">
              <a:buAutoNum type="arabicPeriod"/>
            </a:pPr>
            <a:r>
              <a:rPr lang="ko-KR" altLang="en-US" dirty="0"/>
              <a:t>연달아 발생하는 독립사건의 정보량은 각각의 사건의 합으로 표현 가능해야 한다</a:t>
            </a:r>
            <a:r>
              <a:rPr lang="en-US" altLang="ko-KR" dirty="0"/>
              <a:t>.</a:t>
            </a:r>
          </a:p>
          <a:p>
            <a:pPr marL="1333500" lvl="2" indent="-342900"/>
            <a:r>
              <a:rPr lang="ko-KR" altLang="en-US" dirty="0"/>
              <a:t>동전과 주사위 예시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If base: 2 -&gt; bit, e -&gt; nit, 10 -&gt; </a:t>
            </a:r>
            <a:r>
              <a:rPr lang="en-US" altLang="ko-KR" dirty="0" err="1"/>
              <a:t>dit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       </a:t>
            </a:r>
          </a:p>
          <a:p>
            <a:pPr marL="457200" lvl="1" indent="0">
              <a:buNone/>
            </a:pPr>
            <a:r>
              <a:rPr lang="en-US" altLang="ko-KR" dirty="0"/>
              <a:t>                  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7AF620D-22A2-4232-AC05-28BFBEF641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7479" y="284085"/>
            <a:ext cx="1244521" cy="4971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A27B686-77CF-44AA-9F71-B57CCEE6AF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30754"/>
            <a:ext cx="609600" cy="403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725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0972800" cy="1143000"/>
          </a:xfrm>
        </p:spPr>
        <p:txBody>
          <a:bodyPr/>
          <a:lstStyle/>
          <a:p>
            <a:r>
              <a:rPr lang="ko-KR" altLang="en-US" b="1" dirty="0"/>
              <a:t>엔트로피 </a:t>
            </a:r>
            <a:r>
              <a:rPr lang="en-US" altLang="ko-KR" b="1" dirty="0"/>
              <a:t>entropy</a:t>
            </a:r>
            <a:endParaRPr lang="ko-KR" altLang="en-US" b="1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3707F9E9-80F8-4202-BBEE-E16DA6A76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95348"/>
            <a:ext cx="10972800" cy="4953000"/>
          </a:xfrm>
        </p:spPr>
        <p:txBody>
          <a:bodyPr/>
          <a:lstStyle/>
          <a:p>
            <a:r>
              <a:rPr lang="ko-KR" altLang="en-US" dirty="0"/>
              <a:t>통계학 관점의 엔트로피</a:t>
            </a:r>
            <a:endParaRPr lang="en-US" altLang="ko-KR" dirty="0"/>
          </a:p>
          <a:p>
            <a:pPr lvl="1"/>
            <a:r>
              <a:rPr lang="ko-KR" altLang="en-US" dirty="0"/>
              <a:t>평균</a:t>
            </a:r>
            <a:r>
              <a:rPr lang="en-US" altLang="ko-KR" dirty="0"/>
              <a:t> </a:t>
            </a:r>
            <a:r>
              <a:rPr lang="ko-KR" altLang="en-US" dirty="0"/>
              <a:t>정보량</a:t>
            </a:r>
            <a:endParaRPr lang="en-US" altLang="ko-KR" dirty="0"/>
          </a:p>
          <a:p>
            <a:pPr lvl="2"/>
            <a:r>
              <a:rPr lang="ko-KR" altLang="en-US" dirty="0" err="1"/>
              <a:t>이산랜덤변수</a:t>
            </a:r>
            <a:r>
              <a:rPr lang="ko-KR" altLang="en-US" dirty="0"/>
              <a:t> </a:t>
            </a:r>
            <a:r>
              <a:rPr lang="en-US" altLang="ko-KR" dirty="0"/>
              <a:t>X </a:t>
            </a:r>
            <a:r>
              <a:rPr lang="ko-KR" altLang="en-US" dirty="0"/>
              <a:t>의 샘플</a:t>
            </a:r>
            <a:r>
              <a:rPr lang="en-US" altLang="ko-KR" dirty="0"/>
              <a:t> </a:t>
            </a:r>
            <a:r>
              <a:rPr lang="ko-KR" altLang="en-US" dirty="0"/>
              <a:t>공간 </a:t>
            </a:r>
            <a:r>
              <a:rPr lang="en-US" altLang="ko-KR" dirty="0"/>
              <a:t>{x1, x2, ... ,</a:t>
            </a:r>
            <a:r>
              <a:rPr lang="en-US" altLang="ko-KR" dirty="0" err="1"/>
              <a:t>xn</a:t>
            </a:r>
            <a:r>
              <a:rPr lang="en-US" altLang="ko-KR" dirty="0"/>
              <a:t>} </a:t>
            </a:r>
            <a:r>
              <a:rPr lang="ko-KR" altLang="en-US" dirty="0"/>
              <a:t>의 엔트로피</a:t>
            </a:r>
            <a:r>
              <a:rPr lang="en-US" altLang="ko-KR" dirty="0"/>
              <a:t>?</a:t>
            </a:r>
          </a:p>
          <a:p>
            <a:pPr lvl="2"/>
            <a:r>
              <a:rPr lang="en-US" altLang="ko-KR" dirty="0"/>
              <a:t>H(X) ? : E() -&gt; 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발생확률</a:t>
            </a:r>
            <a:r>
              <a:rPr lang="en-US" altLang="ko-KR" dirty="0"/>
              <a:t>?</a:t>
            </a:r>
            <a:r>
              <a:rPr lang="ko-KR" altLang="en-US" dirty="0"/>
              <a:t> 이벤트 값</a:t>
            </a:r>
            <a:r>
              <a:rPr lang="en-US" altLang="ko-KR" dirty="0"/>
              <a:t>(</a:t>
            </a:r>
            <a:r>
              <a:rPr lang="ko-KR" altLang="en-US" dirty="0"/>
              <a:t>정보량</a:t>
            </a:r>
            <a:r>
              <a:rPr lang="en-US" altLang="ko-KR" dirty="0"/>
              <a:t>)? </a:t>
            </a:r>
          </a:p>
          <a:p>
            <a:pPr lvl="2"/>
            <a:r>
              <a:rPr lang="ko-KR" altLang="en-US" dirty="0"/>
              <a:t>주사위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100</a:t>
            </a:r>
            <a:r>
              <a:rPr lang="ko-KR" altLang="en-US" dirty="0"/>
              <a:t>원 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       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                  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7AF620D-22A2-4232-AC05-28BFBEF641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7479" y="284085"/>
            <a:ext cx="1244521" cy="4971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A27B686-77CF-44AA-9F71-B57CCEE6AF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30754"/>
            <a:ext cx="609600" cy="40381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F23EEF7-573D-4B04-A204-9E85AE0CB8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1565" y="3021089"/>
            <a:ext cx="228600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037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0972800" cy="1143000"/>
          </a:xfrm>
        </p:spPr>
        <p:txBody>
          <a:bodyPr/>
          <a:lstStyle/>
          <a:p>
            <a:r>
              <a:rPr lang="ko-KR" altLang="en-US" b="1" dirty="0" err="1"/>
              <a:t>크로스엔트로피</a:t>
            </a:r>
            <a:r>
              <a:rPr lang="ko-KR" altLang="en-US" b="1" dirty="0"/>
              <a:t> </a:t>
            </a:r>
            <a:r>
              <a:rPr lang="en-US" altLang="ko-KR" b="1" dirty="0"/>
              <a:t>/ </a:t>
            </a:r>
            <a:r>
              <a:rPr lang="en-US" altLang="ko-KR" b="1" dirty="0" err="1"/>
              <a:t>Kullback-Leibler</a:t>
            </a:r>
            <a:r>
              <a:rPr lang="en-US" altLang="ko-KR" b="1" dirty="0"/>
              <a:t> Divergence</a:t>
            </a:r>
            <a:endParaRPr lang="ko-KR" altLang="en-US" b="1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3707F9E9-80F8-4202-BBEE-E16DA6A76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95348"/>
            <a:ext cx="10972800" cy="4953000"/>
          </a:xfrm>
        </p:spPr>
        <p:txBody>
          <a:bodyPr/>
          <a:lstStyle/>
          <a:p>
            <a:r>
              <a:rPr lang="ko-KR" altLang="en-US" dirty="0" err="1"/>
              <a:t>크로스엔트로피</a:t>
            </a:r>
            <a:r>
              <a:rPr lang="ko-KR" altLang="en-US" dirty="0"/>
              <a:t> </a:t>
            </a:r>
            <a:r>
              <a:rPr lang="en-US" altLang="ko-KR" dirty="0"/>
              <a:t>(Cross-entropy)</a:t>
            </a:r>
          </a:p>
          <a:p>
            <a:pPr lvl="1"/>
            <a:r>
              <a:rPr lang="ko-KR" altLang="en-US" dirty="0"/>
              <a:t>정답과 예측이 달라서 놀라는 정도</a:t>
            </a:r>
            <a:endParaRPr lang="en-US" altLang="ko-KR" dirty="0"/>
          </a:p>
          <a:p>
            <a:pPr lvl="1"/>
            <a:r>
              <a:rPr lang="ko-KR" altLang="en-US" dirty="0"/>
              <a:t>즉</a:t>
            </a:r>
            <a:r>
              <a:rPr lang="en-US" altLang="ko-KR" dirty="0"/>
              <a:t>,</a:t>
            </a:r>
            <a:r>
              <a:rPr lang="ko-KR" altLang="en-US" dirty="0"/>
              <a:t> 정답이 이미 존재하고 예측과 달라서 얻는 평균 정보량</a:t>
            </a:r>
            <a:endParaRPr lang="en-US" altLang="ko-KR" dirty="0"/>
          </a:p>
          <a:p>
            <a:pPr lvl="1"/>
            <a:r>
              <a:rPr lang="en-US" altLang="ko-KR" dirty="0"/>
              <a:t>P:</a:t>
            </a:r>
            <a:r>
              <a:rPr lang="ko-KR" altLang="en-US" dirty="0"/>
              <a:t>정답</a:t>
            </a:r>
            <a:r>
              <a:rPr lang="en-US" altLang="ko-KR" dirty="0"/>
              <a:t>, Q:</a:t>
            </a:r>
            <a:r>
              <a:rPr lang="ko-KR" altLang="en-US" dirty="0"/>
              <a:t>예측</a:t>
            </a:r>
            <a:r>
              <a:rPr lang="en-US" altLang="ko-KR" dirty="0"/>
              <a:t>, H(P, Q)</a:t>
            </a:r>
          </a:p>
          <a:p>
            <a:pPr lvl="1"/>
            <a:endParaRPr lang="en-US" altLang="ko-KR" dirty="0"/>
          </a:p>
          <a:p>
            <a:r>
              <a:rPr lang="en-US" altLang="ko-KR" dirty="0" err="1"/>
              <a:t>Kullback-Leibler</a:t>
            </a:r>
            <a:r>
              <a:rPr lang="en-US" altLang="ko-KR" dirty="0"/>
              <a:t> Divergence </a:t>
            </a:r>
          </a:p>
          <a:p>
            <a:pPr lvl="1"/>
            <a:r>
              <a:rPr lang="ko-KR" altLang="en-US" dirty="0"/>
              <a:t>두 분포의 </a:t>
            </a:r>
            <a:r>
              <a:rPr lang="ko-KR" altLang="en-US" b="1" dirty="0">
                <a:solidFill>
                  <a:srgbClr val="FF0000"/>
                </a:solidFill>
              </a:rPr>
              <a:t>차이</a:t>
            </a:r>
            <a:r>
              <a:rPr lang="ko-KR" altLang="en-US" dirty="0"/>
              <a:t>를 계산하는데 사용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Cross-entropy, KLD</a:t>
            </a:r>
            <a:r>
              <a:rPr lang="ko-KR" altLang="en-US" dirty="0"/>
              <a:t> 관계 파악</a:t>
            </a:r>
            <a:r>
              <a:rPr lang="en-US" altLang="ko-KR" dirty="0"/>
              <a:t>   </a:t>
            </a:r>
          </a:p>
          <a:p>
            <a:pPr lvl="1"/>
            <a:r>
              <a:rPr lang="ko-KR" altLang="en-US" dirty="0"/>
              <a:t>왜 차이</a:t>
            </a:r>
            <a:r>
              <a:rPr lang="en-US" altLang="ko-KR" dirty="0"/>
              <a:t>?</a:t>
            </a:r>
          </a:p>
          <a:p>
            <a:pPr marL="457200" lvl="1" indent="0">
              <a:buNone/>
            </a:pPr>
            <a:r>
              <a:rPr lang="en-US" altLang="ko-KR" dirty="0"/>
              <a:t>       </a:t>
            </a:r>
          </a:p>
          <a:p>
            <a:pPr marL="457200" lvl="1" indent="0">
              <a:buNone/>
            </a:pPr>
            <a:r>
              <a:rPr lang="en-US" altLang="ko-KR" dirty="0"/>
              <a:t>                  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7AF620D-22A2-4232-AC05-28BFBEF641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7479" y="284085"/>
            <a:ext cx="1244521" cy="4971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A27B686-77CF-44AA-9F71-B57CCEE6AF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30754"/>
            <a:ext cx="609600" cy="40381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AE6E052-59F6-4FFF-BB21-6DCD6EBC3E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5740" y="4804252"/>
            <a:ext cx="3571875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713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0972800" cy="1143000"/>
          </a:xfrm>
        </p:spPr>
        <p:txBody>
          <a:bodyPr/>
          <a:lstStyle/>
          <a:p>
            <a:r>
              <a:rPr lang="en-US" altLang="ko-KR" b="1" dirty="0"/>
              <a:t>Jensen-Shannon Divergence</a:t>
            </a:r>
            <a:endParaRPr lang="ko-KR" altLang="en-US" b="1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3707F9E9-80F8-4202-BBEE-E16DA6A76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95348"/>
            <a:ext cx="10972800" cy="4953000"/>
          </a:xfrm>
        </p:spPr>
        <p:txBody>
          <a:bodyPr/>
          <a:lstStyle/>
          <a:p>
            <a:r>
              <a:rPr lang="ko-KR" altLang="en-US" dirty="0" err="1"/>
              <a:t>젠슨</a:t>
            </a:r>
            <a:r>
              <a:rPr lang="en-US" altLang="ko-KR" dirty="0"/>
              <a:t>-</a:t>
            </a:r>
            <a:r>
              <a:rPr lang="ko-KR" altLang="en-US" dirty="0" err="1"/>
              <a:t>섀넌</a:t>
            </a:r>
            <a:r>
              <a:rPr lang="ko-KR" altLang="en-US" dirty="0"/>
              <a:t> 발산</a:t>
            </a:r>
            <a:endParaRPr lang="en-US" altLang="ko-KR" dirty="0"/>
          </a:p>
          <a:p>
            <a:pPr lvl="1"/>
            <a:r>
              <a:rPr lang="en-US" altLang="ko-KR" dirty="0"/>
              <a:t>KLD </a:t>
            </a:r>
            <a:r>
              <a:rPr lang="ko-KR" altLang="en-US" dirty="0"/>
              <a:t>는 차이 </a:t>
            </a:r>
            <a:r>
              <a:rPr lang="en-US" altLang="ko-KR" dirty="0"/>
              <a:t>-&gt; </a:t>
            </a:r>
            <a:r>
              <a:rPr lang="ko-KR" altLang="en-US" dirty="0"/>
              <a:t>거리 </a:t>
            </a:r>
            <a:r>
              <a:rPr lang="en-US" altLang="ko-KR" dirty="0"/>
              <a:t>x</a:t>
            </a:r>
          </a:p>
          <a:p>
            <a:pPr lvl="1"/>
            <a:r>
              <a:rPr lang="ko-KR" altLang="en-US" dirty="0"/>
              <a:t>그럼 분포의 </a:t>
            </a:r>
            <a:r>
              <a:rPr lang="ko-KR" altLang="en-US" dirty="0">
                <a:solidFill>
                  <a:srgbClr val="FF0000"/>
                </a:solidFill>
              </a:rPr>
              <a:t>거리</a:t>
            </a:r>
            <a:r>
              <a:rPr lang="ko-KR" altLang="en-US" dirty="0"/>
              <a:t>는 어떻게 표현</a:t>
            </a:r>
            <a:r>
              <a:rPr lang="en-US" altLang="ko-KR" dirty="0"/>
              <a:t>?</a:t>
            </a:r>
          </a:p>
          <a:p>
            <a:pPr marL="457200" lvl="1" indent="0">
              <a:buNone/>
            </a:pPr>
            <a:r>
              <a:rPr lang="en-US" altLang="ko-KR" dirty="0"/>
              <a:t>       </a:t>
            </a:r>
          </a:p>
          <a:p>
            <a:pPr marL="457200" lvl="1" indent="0">
              <a:buNone/>
            </a:pPr>
            <a:r>
              <a:rPr lang="en-US" altLang="ko-KR" dirty="0"/>
              <a:t>                  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7AF620D-22A2-4232-AC05-28BFBEF641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7479" y="284085"/>
            <a:ext cx="1244521" cy="4971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A27B686-77CF-44AA-9F71-B57CCEE6AF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30754"/>
            <a:ext cx="609600" cy="40381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A53CA72-1815-48B3-A177-82CFC2DFF3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2625" y="3481754"/>
            <a:ext cx="8286750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36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"/>
          <p:cNvSpPr txBox="1"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altLang="ko-KR" dirty="0"/>
              <a:t>2. Cross-entropy  vs  MSE</a:t>
            </a:r>
            <a:br>
              <a:rPr lang="en-US" dirty="0"/>
            </a:b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DFBC167-F2F0-4255-AE74-F24E4C72F6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7479" y="284085"/>
            <a:ext cx="1244521" cy="49715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A48C731-5A14-4034-8F9D-551555E1FB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30754"/>
            <a:ext cx="609600" cy="403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982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0972800" cy="1143000"/>
          </a:xfrm>
        </p:spPr>
        <p:txBody>
          <a:bodyPr/>
          <a:lstStyle/>
          <a:p>
            <a:r>
              <a:rPr lang="en-US" altLang="ko-KR" b="1" dirty="0"/>
              <a:t>Cross-entropy  vs </a:t>
            </a:r>
            <a:r>
              <a:rPr lang="ko-KR" altLang="en-US" b="1" dirty="0"/>
              <a:t> </a:t>
            </a:r>
            <a:r>
              <a:rPr lang="en-US" altLang="ko-KR" b="1" dirty="0"/>
              <a:t>MSE</a:t>
            </a:r>
            <a:r>
              <a:rPr lang="ko-KR" altLang="en-US" b="1" dirty="0"/>
              <a:t> </a:t>
            </a: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3707F9E9-80F8-4202-BBEE-E16DA6A76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95348"/>
            <a:ext cx="10972800" cy="4953000"/>
          </a:xfrm>
        </p:spPr>
        <p:txBody>
          <a:bodyPr/>
          <a:lstStyle/>
          <a:p>
            <a:r>
              <a:rPr lang="en-US" altLang="ko-KR" dirty="0"/>
              <a:t>TBD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       </a:t>
            </a:r>
          </a:p>
          <a:p>
            <a:pPr marL="457200" lvl="1" indent="0">
              <a:buNone/>
            </a:pPr>
            <a:r>
              <a:rPr lang="en-US" altLang="ko-KR" dirty="0"/>
              <a:t>                  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7AF620D-22A2-4232-AC05-28BFBEF641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7479" y="284085"/>
            <a:ext cx="1244521" cy="4971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A27B686-77CF-44AA-9F71-B57CCEE6AF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30754"/>
            <a:ext cx="609600" cy="403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1470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232</Words>
  <Application>Microsoft Office PowerPoint</Application>
  <PresentationFormat>와이드스크린</PresentationFormat>
  <Paragraphs>78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Malgun Gothic</vt:lpstr>
      <vt:lpstr>Noto Sans Symbols</vt:lpstr>
      <vt:lpstr>Calibri</vt:lpstr>
      <vt:lpstr>Arial</vt:lpstr>
      <vt:lpstr>Tahoma</vt:lpstr>
      <vt:lpstr>1_Office 테마</vt:lpstr>
      <vt:lpstr> 정보이론과 딥러닝 Loss 함수 이해하기   </vt:lpstr>
      <vt:lpstr>CONTENTS</vt:lpstr>
      <vt:lpstr>1. 정보이론 </vt:lpstr>
      <vt:lpstr>정보량 I(X)</vt:lpstr>
      <vt:lpstr>엔트로피 entropy</vt:lpstr>
      <vt:lpstr>크로스엔트로피 / Kullback-Leibler Divergence</vt:lpstr>
      <vt:lpstr>Jensen-Shannon Divergence</vt:lpstr>
      <vt:lpstr>2. Cross-entropy  vs  MSE </vt:lpstr>
      <vt:lpstr>Cross-entropy  vs  MSE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제목   </dc:title>
  <dc:creator>최종욱</dc:creator>
  <cp:lastModifiedBy>최 종욱</cp:lastModifiedBy>
  <cp:revision>12</cp:revision>
  <dcterms:created xsi:type="dcterms:W3CDTF">2014-04-14T02:09:26Z</dcterms:created>
  <dcterms:modified xsi:type="dcterms:W3CDTF">2022-04-16T05:35:20Z</dcterms:modified>
</cp:coreProperties>
</file>