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019D1-B0D0-CDB1-9CC8-65EF744CC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479758-3CC5-D04E-A786-FCC98D147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14F2E-1813-D803-4F5E-EC980144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289-9769-4CB2-ADEB-2B5E2BCC6274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813BC-A8A8-1965-EB44-1C9AD2B5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28807-DB07-FB8A-A466-612AC1C7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451F-317B-4ADD-A406-92EE8C31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517608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98310-646C-37E9-5BC4-B12BAA07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AB508F-BBE1-DA0E-DA19-7B1BE5567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44F8A-B1EE-347F-9179-8D6809A3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289-9769-4CB2-ADEB-2B5E2BCC6274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7CD90-B743-3923-963B-B2A7CE9E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8867E-888D-A680-AC66-33553FFC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451F-317B-4ADD-A406-92EE8C31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54150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D422A6-864D-8987-8190-54699CCC7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54A7BE-3BFA-4AEC-A277-E18711B75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5A441-09CE-DC3F-24FD-1216A7BD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289-9769-4CB2-ADEB-2B5E2BCC6274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275B6-D5DA-14EC-C6BC-00587033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DB66F-A2E1-F156-AD0A-E8AC14BF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451F-317B-4ADD-A406-92EE8C31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3213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171FB-04E8-0105-994E-211CE96F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DA8F5-9569-8C99-C4EA-6B702AFC7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FEEB3-47E1-8BE2-0854-C9C3E49A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289-9769-4CB2-ADEB-2B5E2BCC6274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F7A54-4E25-B4E4-A327-D6D6AA60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B3769-C1D1-79AE-B68A-4BEBB97E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451F-317B-4ADD-A406-92EE8C31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17515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282E2-255F-F77B-E3C2-B3EC3598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A6731A-160A-73E6-4258-9D92214BB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E600A-E76E-F803-113D-AD646405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289-9769-4CB2-ADEB-2B5E2BCC6274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C2E159-BBE8-7A0A-9B1C-6DA0B81D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A85181-122C-AEF5-0836-D0E65C2C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451F-317B-4ADD-A406-92EE8C31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3684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2F08C-DACD-2440-868B-6CB21C2D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A2941-DB34-C462-85AF-29DC11C55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C66CE5-32E3-5973-A4C9-7C29C92C0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215B4-2FA1-CA61-E3E6-A2170035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289-9769-4CB2-ADEB-2B5E2BCC6274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1548ED-D710-F49D-F0BC-968E36C2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92CB8-D670-4209-4770-15D6FB47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451F-317B-4ADD-A406-92EE8C31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101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EDC91-1172-0F20-C9A3-386E9BEA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11B6D-B953-9142-F47D-888709540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7B99BA-DBFD-E057-67C8-85D361D85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6468E2-801A-7BE1-6FF4-008A9AEAA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5B19D8-E6AD-978D-5F4C-30B646813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35099C-3DDD-FB1A-5BD1-05746226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289-9769-4CB2-ADEB-2B5E2BCC6274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B2F5C2-121E-AED7-AAAB-903D0B01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5F7872-9C77-6281-0E51-C1520345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451F-317B-4ADD-A406-92EE8C31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23156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2A480-6FF6-9902-8EBC-02CF8095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0313BA-02F7-64FC-7713-D71120FC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289-9769-4CB2-ADEB-2B5E2BCC6274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CCCC12-094B-E14D-2D7F-77D2FA5A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8B0DE3-D620-957F-74A9-67EE0D5E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451F-317B-4ADD-A406-92EE8C31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40443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E6C400-7785-E143-5E3B-3D83E2DA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289-9769-4CB2-ADEB-2B5E2BCC6274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10650F-BF2A-72DC-025D-948F7A4D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A03E85-DB69-9520-11F0-D4ECB3F6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451F-317B-4ADD-A406-92EE8C31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980621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227FE-5C52-B2D3-2319-2755D25D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5B3FF-DF53-6A57-46BB-A001E71E4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EA717D-A158-CD9E-8E44-58268D704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FA39D3-31CD-5F18-5F08-D4349C07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289-9769-4CB2-ADEB-2B5E2BCC6274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D91B5-2B1A-ED6B-700F-DE1142EA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41A1D2-4FFD-98D6-2938-0A619439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451F-317B-4ADD-A406-92EE8C31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57375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8B398-858B-0600-18D2-A7778658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35ADB9-1306-FFB4-E255-BE096014C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006819-2860-F7B1-A7AF-6DADA2CAA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516AFC-58B9-7672-1451-D58B9F10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289-9769-4CB2-ADEB-2B5E2BCC6274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7A8CCC-F545-737A-F1E2-2F56F790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1FC2FC-4129-D083-783D-616C8C7D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451F-317B-4ADD-A406-92EE8C31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98540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B6A7E5-C1C6-1D01-1331-2DFD3ACD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479807-BEDF-DE02-75B7-759AF90FB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4B76E-E899-1714-F39D-AED3731E2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D8289-9769-4CB2-ADEB-2B5E2BCC6274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BAA2A-603E-67EB-5804-91E8CF23F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C3015-23AA-3D0D-70DF-56D30DA14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8451F-317B-4ADD-A406-92EE8C31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3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imple_video">
            <a:hlinkClick r:id="" action="ppaction://media"/>
            <a:extLst>
              <a:ext uri="{FF2B5EF4-FFF2-40B4-BE49-F238E27FC236}">
                <a16:creationId xmlns:a16="http://schemas.microsoft.com/office/drawing/2014/main" id="{5756F97F-9A02-C925-8FCA-8F73A8C0F4C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>
                  <p14:fade out="20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30A49B9-2A67-5B8F-CB8B-39D70C0691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Natural Language Processing</a:t>
            </a:r>
            <a:br>
              <a:rPr lang="en-US" altLang="ko-KR" sz="2400" dirty="0"/>
            </a:br>
            <a:r>
              <a:rPr lang="en-US" altLang="ko-KR" sz="1600" dirty="0"/>
              <a:t>for</a:t>
            </a:r>
            <a:br>
              <a:rPr lang="en-US" altLang="ko-KR" sz="4000" dirty="0"/>
            </a:br>
            <a:r>
              <a:rPr lang="en-US" altLang="ko-KR" sz="4000" b="1" dirty="0"/>
              <a:t>Yelp Review Polarity Analysis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C4D3D2-6630-2375-161A-E01212AE3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2563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강 상 진  </a:t>
            </a:r>
            <a:r>
              <a:rPr lang="en-US" altLang="ko-KR" sz="1800" dirty="0"/>
              <a:t>|</a:t>
            </a:r>
            <a:r>
              <a:rPr lang="ko-KR" altLang="en-US" sz="1800" dirty="0"/>
              <a:t>  이 준 희 </a:t>
            </a:r>
            <a:r>
              <a:rPr lang="en-US" altLang="ko-KR" sz="1800" dirty="0"/>
              <a:t> |  </a:t>
            </a:r>
            <a:r>
              <a:rPr lang="ko-KR" altLang="en-US" sz="1800" dirty="0"/>
              <a:t>원 영 오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KAIST College of Business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2022-05-27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08746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CE864-4D87-0E60-FA11-796E22AB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8DBEA-DE32-AD1E-075D-629715DAF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소비자 온라인 리뷰는 소비자의 의사 결정 과정에 필수적인 부분이 되었습니다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최근 연구에 따르면 온라인 리뷰는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 93% 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소비자들의 구매 결정에 영향을 미치며 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800" dirty="0" err="1">
                <a:latin typeface="+mn-ea"/>
                <a:cs typeface="Times New Roman" panose="02020603050405020304" pitchFamily="18" charset="0"/>
              </a:rPr>
              <a:t>Kaimingk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 2019),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91%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의 소비자가 온라인 리뷰를 개인적인 추천만큼 신뢰하는 것으로 나타났습니다 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800" dirty="0" err="1">
                <a:latin typeface="+mn-ea"/>
                <a:cs typeface="Times New Roman" panose="02020603050405020304" pitchFamily="18" charset="0"/>
              </a:rPr>
              <a:t>Igniyte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 2019).</a:t>
            </a: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+mn-ea"/>
                <a:cs typeface="Times New Roman" panose="02020603050405020304" pitchFamily="18" charset="0"/>
              </a:rPr>
              <a:t>또한 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온라인 리뷰는 비즈니스에 실체적인 경제적 영향을 미치는 것으로 나타났습니다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 (Moe and </a:t>
            </a:r>
            <a:r>
              <a:rPr lang="en-US" altLang="ko-KR" sz="1800" dirty="0" err="1">
                <a:latin typeface="+mn-ea"/>
                <a:cs typeface="Times New Roman" panose="02020603050405020304" pitchFamily="18" charset="0"/>
              </a:rPr>
              <a:t>Trusov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 2011).</a:t>
            </a:r>
            <a:endParaRPr lang="ko-KR" altLang="ko-KR" sz="18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1867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CE864-4D87-0E60-FA11-796E22AB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8DBEA-DE32-AD1E-075D-629715DAF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경영학 학계에서의 근래까지의 연구는 </a:t>
            </a:r>
            <a:r>
              <a:rPr lang="ko-KR" altLang="ko-KR" sz="1800" dirty="0" err="1">
                <a:latin typeface="+mn-ea"/>
                <a:cs typeface="Times New Roman" panose="02020603050405020304" pitchFamily="18" charset="0"/>
              </a:rPr>
              <a:t>별점과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 같은 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numerical data 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및 형식화된 데이터를 기반으로 하는데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온라인 리뷰는 일반적으로 </a:t>
            </a:r>
            <a:r>
              <a:rPr lang="ko-KR" altLang="ko-KR" sz="1800" dirty="0" err="1">
                <a:latin typeface="+mn-ea"/>
                <a:cs typeface="Times New Roman" panose="02020603050405020304" pitchFamily="18" charset="0"/>
              </a:rPr>
              <a:t>별점과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 같은 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numerical evaluation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과 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textual evaluation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으로 구성된다는 것을 고려할 때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, textual evaluation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이라는 최근 더 부각되는 리뷰의 비중을 고려하지 못하고 있다는 한계가 있습니다 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800" dirty="0" err="1">
                <a:latin typeface="+mn-ea"/>
                <a:cs typeface="Times New Roman" panose="02020603050405020304" pitchFamily="18" charset="0"/>
              </a:rPr>
              <a:t>Schoenmueller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800" dirty="0" err="1">
                <a:latin typeface="+mn-ea"/>
                <a:cs typeface="Times New Roman" panose="02020603050405020304" pitchFamily="18" charset="0"/>
              </a:rPr>
              <a:t>Netzer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, and Stahl, 2020). </a:t>
            </a:r>
          </a:p>
          <a:p>
            <a:pPr algn="just">
              <a:lnSpc>
                <a:spcPct val="150000"/>
              </a:lnSpc>
            </a:pP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공학계에서는 자연어처리와 같은 딥러닝 기반 기술을 통해 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classification 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연구가 많이 진행되고 있지만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비즈니스와의 연계성은 부족하다고 생각합니다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저희 팀이 찾은 가장 비즈니스와 유력한 연계성을 갖는 연구 중 하나는 판매 예측에 대한 리뷰 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textual evaluation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의 관련성을 보여주는 연구였습니다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800" dirty="0" err="1">
                <a:latin typeface="+mn-ea"/>
                <a:cs typeface="Times New Roman" panose="02020603050405020304" pitchFamily="18" charset="0"/>
              </a:rPr>
              <a:t>Archak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, Ghose and </a:t>
            </a:r>
            <a:r>
              <a:rPr lang="en-US" altLang="ko-KR" sz="1800" dirty="0" err="1">
                <a:latin typeface="+mn-ea"/>
                <a:cs typeface="Times New Roman" panose="02020603050405020304" pitchFamily="18" charset="0"/>
              </a:rPr>
              <a:t>Ipeirotis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 2011). </a:t>
            </a:r>
          </a:p>
        </p:txBody>
      </p:sp>
    </p:spTree>
    <p:extLst>
      <p:ext uri="{BB962C8B-B14F-4D97-AF65-F5344CB8AC3E}">
        <p14:creationId xmlns:p14="http://schemas.microsoft.com/office/powerpoint/2010/main" val="15907358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CE864-4D87-0E60-FA11-796E22AB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Purpose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8DBEA-DE32-AD1E-075D-629715DAF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저희는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텍스트 평가의 분석이 중요하다고 믿으며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+mn-ea"/>
                <a:cs typeface="Times New Roman" panose="02020603050405020304" pitchFamily="18" charset="0"/>
              </a:rPr>
              <a:t>리뷰 속의 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textual evaluation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의 기본 감정을 조사하고 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numerical evaluation 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분포와 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textual evaluation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의 잠재적 차이를 식별하기 위해 향후 연구를 장려해야 한다는 혹자의 </a:t>
            </a:r>
            <a:r>
              <a:rPr lang="ko-KR" altLang="en-US" sz="1800" dirty="0">
                <a:latin typeface="+mn-ea"/>
                <a:cs typeface="Times New Roman" panose="02020603050405020304" pitchFamily="18" charset="0"/>
              </a:rPr>
              <a:t>동일한 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의견이 존재합니다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.</a:t>
            </a:r>
            <a:endParaRPr lang="ko-KR" altLang="ko-KR" sz="1800" dirty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저희 팀의 이번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 Term Project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의 목표로 가장 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frontier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의 자연어처리 등을 비롯한 딥러닝 기반의 기술을 통해 온라인 리뷰의 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textual evaluations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들에 대한 분석을 진행하는 것 입니다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이를 기반으로 새로운 리뷰들에 대한 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classification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도 성공적으로 진행하는 것을 목표로 해보겠습니다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.</a:t>
            </a:r>
            <a:endParaRPr lang="ko-KR" altLang="ko-KR" sz="18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338030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CE864-4D87-0E60-FA11-796E22AB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Natural Language 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8DBEA-DE32-AD1E-075D-629715DAF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본 프로젝트의 목표는 우리가 얼마나 잘 지난 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Yelp 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플랫폼의 리뷰들을 알고리즘을 훈련시킴으로써 새로운 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Yelp Review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들을 분류할 수 있는지 알아보는 것입니다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.</a:t>
            </a:r>
            <a:endParaRPr lang="ko-KR" altLang="ko-KR" sz="1800" dirty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알고리즘에 기반이 되는 중추적인 기술은 </a:t>
            </a:r>
            <a:r>
              <a:rPr lang="ko-KR" altLang="ko-KR" sz="1800" dirty="0" err="1">
                <a:latin typeface="+mn-ea"/>
                <a:cs typeface="Times New Roman" panose="02020603050405020304" pitchFamily="18" charset="0"/>
              </a:rPr>
              <a:t>딥러닝과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 그 기반의 자연어 처리가 될 것이라 예상합니다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1990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년대 이후에는 대량의 말뭉치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(corpus) 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데이터를 활용하는 기계학습 기반 및 통계적 자연어 처리 기법이 주류를 이뤘으나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최근에는 딥러닝 기반의 자연어처리가 방대한 텍스트로부터 의미 있는 정보를 추출하고 활용하기 위한 언어처리 연구 개발이 전 세계적으로 활발히 진행되고 있습니다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.</a:t>
            </a:r>
            <a:endParaRPr lang="ko-KR" altLang="ko-KR" sz="18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6862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CE864-4D87-0E60-FA11-796E22AB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Natural Language 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8DBEA-DE32-AD1E-075D-629715DAF9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기본적인 청사진은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training/test data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로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Yelp 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플랫폼의 리뷰를 활용하는 것입니다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사진과 같이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Yelp 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상의 리뷰들은 기본적으로 </a:t>
            </a:r>
            <a:r>
              <a:rPr lang="ko-KR" altLang="ko-KR" sz="1600" dirty="0" err="1">
                <a:latin typeface="+mn-ea"/>
                <a:cs typeface="Times New Roman" panose="02020603050405020304" pitchFamily="18" charset="0"/>
              </a:rPr>
              <a:t>별점과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 같은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numerical rating 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뿐만 아니라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, textual evaluation 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또한 일반적으로 병행됩니다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70000"/>
              </a:lnSpc>
            </a:pP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저희는 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이러한 특징을 활용해서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textual evaluation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을 기반으로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numerical rating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을 예상할 수 있고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나아가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recommendation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의 정도를 추정해볼 수 있습니다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또한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, mid-range (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예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ko-KR" sz="1600" dirty="0" err="1">
                <a:latin typeface="+mn-ea"/>
                <a:cs typeface="Times New Roman" panose="02020603050405020304" pitchFamily="18" charset="0"/>
              </a:rPr>
              <a:t>별점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2~4</a:t>
            </a:r>
            <a:r>
              <a:rPr lang="ko-KR" altLang="ko-KR" sz="1600">
                <a:latin typeface="+mn-ea"/>
                <a:cs typeface="Times New Roman" panose="02020603050405020304" pitchFamily="18" charset="0"/>
              </a:rPr>
              <a:t>점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) 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리뷰들이 실제로는 어떤 특징을 가지고 있는지 구현되는 모델을 통해 나열해볼 수 있을 것으로 사료됩니다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.</a:t>
            </a:r>
            <a:endParaRPr lang="ko-KR" altLang="ko-KR" sz="16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EB16D56-65A2-55BD-8478-9D3096649F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782" y="2106552"/>
            <a:ext cx="4608343" cy="35227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387292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57F3C-C02B-1DC6-E07A-FD5716F3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C279D-0F3F-3429-11E6-D90A256A2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Archak</a:t>
            </a:r>
            <a:r>
              <a:rPr lang="en-US" altLang="ko-KR" sz="1600" dirty="0"/>
              <a:t>, Nikolay, </a:t>
            </a:r>
            <a:r>
              <a:rPr lang="en-US" altLang="ko-KR" sz="1600" dirty="0" err="1"/>
              <a:t>Anindya</a:t>
            </a:r>
            <a:r>
              <a:rPr lang="en-US" altLang="ko-KR" sz="1600" dirty="0"/>
              <a:t> Ghose, and Panagiotis G. </a:t>
            </a:r>
            <a:r>
              <a:rPr lang="en-US" altLang="ko-KR" sz="1600" dirty="0" err="1"/>
              <a:t>Ipeirotis</a:t>
            </a:r>
            <a:r>
              <a:rPr lang="en-US" altLang="ko-KR" sz="1600" dirty="0"/>
              <a:t> (2011), “Deriving the Pricing Power of Product Features by Mining Consumer Reviews,” Management Science, 57 (8), 1485–1509.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Igniyte</a:t>
            </a:r>
            <a:r>
              <a:rPr lang="en-US" altLang="ko-KR" sz="1600" dirty="0"/>
              <a:t> (2019), “30 Essential Online Review Facts and Stats,” (October 29), https://www.igniyte.co.uk/blog/30-online-review-factsand-stats/.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Kaemingk</a:t>
            </a:r>
            <a:r>
              <a:rPr lang="en-US" altLang="ko-KR" sz="1600" dirty="0"/>
              <a:t>, Diana (2019), “20 Online Review Stats to Know in 2019,” Qualtrics (April 9), https://www.qualtrics.com/blog/onlinereview-stats/.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Moe, Wendy W. and Michael </a:t>
            </a:r>
            <a:r>
              <a:rPr lang="en-US" altLang="ko-KR" sz="1600" dirty="0" err="1"/>
              <a:t>Trusov</a:t>
            </a:r>
            <a:r>
              <a:rPr lang="en-US" altLang="ko-KR" sz="1600" dirty="0"/>
              <a:t> (2011), “The Value of Social Dynamics in Online Product Ratings Forums,” Journal of Marketing Research, 48 (3), 444–56.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Schoenmueller</a:t>
            </a:r>
            <a:r>
              <a:rPr lang="en-US" altLang="ko-KR" sz="1600" dirty="0"/>
              <a:t> V, </a:t>
            </a:r>
            <a:r>
              <a:rPr lang="en-US" altLang="ko-KR" sz="1600" dirty="0" err="1"/>
              <a:t>Netzer</a:t>
            </a:r>
            <a:r>
              <a:rPr lang="en-US" altLang="ko-KR" sz="1600" dirty="0"/>
              <a:t> O, Stahl F. The Polarity of Online Reviews: Prevalence, Drivers and Implications. Journal of Marketing Research. 2020, 57(5), 853-877.</a:t>
            </a:r>
          </a:p>
        </p:txBody>
      </p:sp>
    </p:spTree>
    <p:extLst>
      <p:ext uri="{BB962C8B-B14F-4D97-AF65-F5344CB8AC3E}">
        <p14:creationId xmlns:p14="http://schemas.microsoft.com/office/powerpoint/2010/main" val="230819074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World돋움체 Medium">
      <a:majorFont>
        <a:latin typeface="KoPubWorld돋움체 Medium"/>
        <a:ea typeface="KoPubWorld돋움체 Medium"/>
        <a:cs typeface=""/>
      </a:majorFont>
      <a:minorFont>
        <a:latin typeface="KoPubWorld돋움체 Medium"/>
        <a:ea typeface="KoPubWorld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593</Words>
  <Application>Microsoft Office PowerPoint</Application>
  <PresentationFormat>와이드스크린</PresentationFormat>
  <Paragraphs>28</Paragraphs>
  <Slides>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KoPubWorld돋움체 Medium</vt:lpstr>
      <vt:lpstr>Arial</vt:lpstr>
      <vt:lpstr>Office 테마</vt:lpstr>
      <vt:lpstr>Natural Language Processing for Yelp Review Polarity Analysis</vt:lpstr>
      <vt:lpstr>Introduction</vt:lpstr>
      <vt:lpstr>Introduction</vt:lpstr>
      <vt:lpstr>Purpose</vt:lpstr>
      <vt:lpstr>Natural Language Processing</vt:lpstr>
      <vt:lpstr>Natural Language Processing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Joonhee</dc:creator>
  <cp:lastModifiedBy>Lee Joonhee</cp:lastModifiedBy>
  <cp:revision>54</cp:revision>
  <dcterms:created xsi:type="dcterms:W3CDTF">2022-05-27T14:04:49Z</dcterms:created>
  <dcterms:modified xsi:type="dcterms:W3CDTF">2022-05-28T00:09:32Z</dcterms:modified>
</cp:coreProperties>
</file>