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5" r:id="rId3"/>
    <p:sldId id="306" r:id="rId4"/>
    <p:sldId id="309" r:id="rId5"/>
    <p:sldId id="308" r:id="rId6"/>
    <p:sldId id="310" r:id="rId7"/>
    <p:sldId id="30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86359" autoAdjust="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1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>
                <a:latin typeface="Corbel" pitchFamily="34" charset="0"/>
              </a:defRPr>
            </a:lvl1pPr>
            <a:extLst/>
          </a:lstStyle>
          <a:p>
            <a:r>
              <a:rPr kumimoji="0" lang="en-US" altLang="ja-JP" dirty="0" smtClean="0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  <a:latin typeface="Corbe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ja-JP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274638"/>
            <a:ext cx="7790688" cy="639762"/>
          </a:xfrm>
        </p:spPr>
        <p:txBody>
          <a:bodyPr/>
          <a:lstStyle>
            <a:lvl1pPr>
              <a:defRPr sz="3600">
                <a:latin typeface="Corbel" pitchFamily="34" charset="0"/>
                <a:ea typeface="メイリオ" pitchFamily="50" charset="-128"/>
                <a:cs typeface="Tahoma" pitchFamily="34" charset="0"/>
              </a:defRPr>
            </a:lvl1pPr>
            <a:extLst/>
          </a:lstStyle>
          <a:p>
            <a:r>
              <a:rPr kumimoji="0" lang="en-US" altLang="ja-JP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181600"/>
          </a:xfrm>
        </p:spPr>
        <p:txBody>
          <a:bodyPr>
            <a:normAutofit/>
          </a:bodyPr>
          <a:lstStyle>
            <a:lvl1pPr>
              <a:defRPr sz="2400">
                <a:latin typeface="Corbel" pitchFamily="34" charset="0"/>
                <a:ea typeface="メイリオ" pitchFamily="50" charset="-128"/>
                <a:cs typeface="Tahoma" pitchFamily="34" charset="0"/>
              </a:defRPr>
            </a:lvl1pPr>
            <a:lvl2pPr>
              <a:defRPr sz="2000">
                <a:latin typeface="Corbel" pitchFamily="34" charset="0"/>
                <a:ea typeface="メイリオ" pitchFamily="50" charset="-128"/>
                <a:cs typeface="Tahoma" pitchFamily="34" charset="0"/>
              </a:defRPr>
            </a:lvl2pPr>
            <a:lvl3pPr>
              <a:defRPr sz="1800">
                <a:latin typeface="Corbel" pitchFamily="34" charset="0"/>
                <a:ea typeface="メイリオ" pitchFamily="50" charset="-128"/>
                <a:cs typeface="Tahoma" pitchFamily="34" charset="0"/>
              </a:defRPr>
            </a:lvl3pPr>
            <a:lvl4pPr>
              <a:defRPr sz="1600">
                <a:latin typeface="Corbel" pitchFamily="34" charset="0"/>
                <a:ea typeface="メイリオ" pitchFamily="50" charset="-128"/>
                <a:cs typeface="Tahoma" pitchFamily="34" charset="0"/>
              </a:defRPr>
            </a:lvl4pPr>
            <a:lvl5pPr>
              <a:defRPr sz="1600">
                <a:latin typeface="Corbel" pitchFamily="34" charset="0"/>
                <a:ea typeface="メイリオ" pitchFamily="50" charset="-128"/>
                <a:cs typeface="Tahoma" pitchFamily="34" charset="0"/>
              </a:defRPr>
            </a:lvl5pPr>
            <a:extLst/>
          </a:lstStyle>
          <a:p>
            <a:pPr lvl="0" eaLnBrk="1" latinLnBrk="0" hangingPunct="1"/>
            <a:r>
              <a:rPr lang="en-US" altLang="ja-JP" dirty="0" smtClean="0"/>
              <a:t>Click to edit Master text styles</a:t>
            </a:r>
          </a:p>
          <a:p>
            <a:pPr lvl="1" eaLnBrk="1" latinLnBrk="0" hangingPunct="1"/>
            <a:r>
              <a:rPr lang="en-US" altLang="ja-JP" dirty="0" smtClean="0"/>
              <a:t>Second level</a:t>
            </a:r>
          </a:p>
          <a:p>
            <a:pPr lvl="2" eaLnBrk="1" latinLnBrk="0" hangingPunct="1"/>
            <a:r>
              <a:rPr lang="en-US" altLang="ja-JP" dirty="0" smtClean="0"/>
              <a:t>Third level</a:t>
            </a:r>
          </a:p>
          <a:p>
            <a:pPr lvl="3" eaLnBrk="1" latinLnBrk="0" hangingPunct="1"/>
            <a:r>
              <a:rPr lang="en-US" altLang="ja-JP" dirty="0" smtClean="0"/>
              <a:t>Fourth level</a:t>
            </a:r>
          </a:p>
          <a:p>
            <a:pPr lvl="4" eaLnBrk="1" latinLnBrk="0" hangingPunct="1"/>
            <a:r>
              <a:rPr lang="en-US" altLang="ja-JP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bel" pitchFamily="34" charset="0"/>
                <a:ea typeface="メイリオ" pitchFamily="50" charset="-128"/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bel" pitchFamily="34" charset="0"/>
                <a:ea typeface="メイリオ" pitchFamily="50" charset="-128"/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itchFamily="34" charset="0"/>
                <a:ea typeface="メイリオ" pitchFamily="50" charset="-128"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ja-JP" smtClean="0"/>
              <a:t>Click to edit Master text styles</a:t>
            </a:r>
          </a:p>
          <a:p>
            <a:pPr lvl="1" eaLnBrk="1" latinLnBrk="0" hangingPunct="1"/>
            <a:r>
              <a:rPr lang="en-US" altLang="ja-JP" smtClean="0"/>
              <a:t>Second level</a:t>
            </a:r>
          </a:p>
          <a:p>
            <a:pPr lvl="2" eaLnBrk="1" latinLnBrk="0" hangingPunct="1"/>
            <a:r>
              <a:rPr lang="en-US" altLang="ja-JP" smtClean="0"/>
              <a:t>Third level</a:t>
            </a:r>
          </a:p>
          <a:p>
            <a:pPr lvl="3" eaLnBrk="1" latinLnBrk="0" hangingPunct="1"/>
            <a:r>
              <a:rPr lang="en-US" altLang="ja-JP" smtClean="0"/>
              <a:t>Fourth level</a:t>
            </a:r>
          </a:p>
          <a:p>
            <a:pPr lvl="4" eaLnBrk="1" latinLnBrk="0" hangingPunct="1"/>
            <a:r>
              <a:rPr lang="en-US" altLang="ja-JP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altLang="ja-JP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altLang="ja-JP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ja-JP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 userDrawn="1"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  <p:sp>
        <p:nvSpPr>
          <p:cNvPr id="11" name="Donut 10"/>
          <p:cNvSpPr/>
          <p:nvPr userDrawn="1"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600">
              <a:latin typeface="Corbel" pitchFamily="34" charset="0"/>
              <a:ea typeface="メイリオ" pitchFamily="50" charset="-128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altLang="ja-JP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ja-JP" dirty="0" smtClean="0"/>
              <a:t>Click to edit Master text styles</a:t>
            </a:r>
          </a:p>
          <a:p>
            <a:pPr lvl="1" eaLnBrk="1" latinLnBrk="0" hangingPunct="1"/>
            <a:r>
              <a:rPr kumimoji="0" lang="en-US" altLang="ja-JP" dirty="0" smtClean="0"/>
              <a:t>Second level</a:t>
            </a:r>
          </a:p>
          <a:p>
            <a:pPr lvl="2" eaLnBrk="1" latinLnBrk="0" hangingPunct="1"/>
            <a:r>
              <a:rPr kumimoji="0" lang="en-US" altLang="ja-JP" dirty="0" smtClean="0"/>
              <a:t>Third level</a:t>
            </a:r>
          </a:p>
          <a:p>
            <a:pPr lvl="3" eaLnBrk="1" latinLnBrk="0" hangingPunct="1"/>
            <a:r>
              <a:rPr kumimoji="0" lang="en-US" altLang="ja-JP" dirty="0" smtClean="0"/>
              <a:t>Fourth level</a:t>
            </a:r>
          </a:p>
          <a:p>
            <a:pPr lvl="4" eaLnBrk="1" latinLnBrk="0" hangingPunct="1"/>
            <a:r>
              <a:rPr kumimoji="0" lang="en-US" altLang="ja-JP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Corbel" pitchFamily="34" charset="0"/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orbel" pitchFamily="34" charset="0"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Corbel" pitchFamily="34" charset="0"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>
              <a:latin typeface="Corbe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Corbel" pitchFamily="34" charset="0"/>
          <a:ea typeface="メイリオ" pitchFamily="50" charset="-128"/>
          <a:cs typeface="Tahoma" pitchFamily="34" charset="0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2800" kern="1200">
          <a:solidFill>
            <a:schemeClr val="tx1"/>
          </a:solidFill>
          <a:latin typeface="Corbel" pitchFamily="34" charset="0"/>
          <a:ea typeface="+mn-ea"/>
          <a:cs typeface="Tahoma" pitchFamily="34" charset="0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400" kern="1200">
          <a:solidFill>
            <a:schemeClr val="tx1"/>
          </a:solidFill>
          <a:latin typeface="Corbel" pitchFamily="34" charset="0"/>
          <a:ea typeface="+mn-ea"/>
          <a:cs typeface="Tahoma" pitchFamily="34" charset="0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000" kern="1200">
          <a:solidFill>
            <a:schemeClr val="tx1"/>
          </a:solidFill>
          <a:latin typeface="Corbel" pitchFamily="34" charset="0"/>
          <a:ea typeface="+mn-ea"/>
          <a:cs typeface="Tahoma" pitchFamily="34" charset="0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1800" kern="1200">
          <a:solidFill>
            <a:schemeClr val="tx1"/>
          </a:solidFill>
          <a:latin typeface="Corbel" pitchFamily="34" charset="0"/>
          <a:ea typeface="+mn-ea"/>
          <a:cs typeface="Tahoma" pitchFamily="34" charset="0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1800" kern="1200">
          <a:solidFill>
            <a:schemeClr val="tx1"/>
          </a:solidFill>
          <a:latin typeface="Corbel" pitchFamily="34" charset="0"/>
          <a:ea typeface="+mn-ea"/>
          <a:cs typeface="Tahoma" pitchFamily="34" charset="0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kinect-mssdk-openni-bridg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219200"/>
            <a:ext cx="7406640" cy="1472184"/>
          </a:xfrm>
        </p:spPr>
        <p:txBody>
          <a:bodyPr/>
          <a:lstStyle/>
          <a:p>
            <a:r>
              <a:rPr kumimoji="1" lang="en-US" altLang="ja-JP" dirty="0" err="1" smtClean="0"/>
              <a:t>kinect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mssdk</a:t>
            </a:r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openni</a:t>
            </a:r>
            <a:r>
              <a:rPr kumimoji="1" lang="en-US" altLang="ja-JP" dirty="0" smtClean="0"/>
              <a:t>-bridge</a:t>
            </a:r>
            <a:br>
              <a:rPr kumimoji="1" lang="en-US" altLang="ja-JP" dirty="0" smtClean="0"/>
            </a:br>
            <a:r>
              <a:rPr lang="en-US" altLang="ja-JP" dirty="0" smtClean="0"/>
              <a:t>Supplemental Diagrams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581400"/>
            <a:ext cx="7406640" cy="2362200"/>
          </a:xfrm>
        </p:spPr>
        <p:txBody>
          <a:bodyPr>
            <a:normAutofit/>
          </a:bodyPr>
          <a:lstStyle/>
          <a:p>
            <a:pPr algn="r"/>
            <a:r>
              <a:rPr lang="en-US" altLang="ja-JP" sz="2400" dirty="0" smtClean="0">
                <a:hlinkClick r:id="rId2"/>
              </a:rPr>
              <a:t>http://code.google.com/p/kinect-mssdk-openni-bridge/</a:t>
            </a:r>
            <a:endParaRPr lang="en-US" altLang="ja-JP" sz="2400" dirty="0" smtClean="0"/>
          </a:p>
          <a:p>
            <a:pPr algn="r"/>
            <a:r>
              <a:rPr kumimoji="1" lang="en-US" altLang="ja-JP" sz="2400" dirty="0" err="1" smtClean="0"/>
              <a:t>Tomoto</a:t>
            </a:r>
            <a:r>
              <a:rPr kumimoji="1" lang="en-US" altLang="ja-JP" sz="2400" dirty="0" smtClean="0"/>
              <a:t> Shimizu </a:t>
            </a:r>
            <a:r>
              <a:rPr kumimoji="1" lang="en-US" altLang="ja-JP" sz="2400" dirty="0" err="1" smtClean="0"/>
              <a:t>Washio</a:t>
            </a:r>
            <a:endParaRPr kumimoji="1" lang="en-US" altLang="ja-JP" sz="2400" dirty="0" smtClean="0"/>
          </a:p>
          <a:p>
            <a:pPr algn="r"/>
            <a:r>
              <a:rPr lang="en-US" altLang="ja-JP" sz="1800" dirty="0" smtClean="0"/>
              <a:t>Rev </a:t>
            </a:r>
            <a:r>
              <a:rPr lang="en-US" altLang="ja-JP" sz="1800" dirty="0" smtClean="0"/>
              <a:t>1: </a:t>
            </a:r>
            <a:r>
              <a:rPr lang="en-US" altLang="ja-JP" sz="1800" dirty="0" smtClean="0"/>
              <a:t>9/5/2012</a:t>
            </a:r>
            <a:endParaRPr kumimoji="1"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>
            <a:off x="5257800" y="4343400"/>
            <a:ext cx="3352800" cy="16002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Kinect SDK</a:t>
            </a:r>
            <a:endParaRPr kumimoji="1" lang="ja-JP" alt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SensorKinect</a:t>
            </a:r>
            <a:r>
              <a:rPr lang="en-US" altLang="ja-JP" dirty="0" smtClean="0"/>
              <a:t> Driver and K4W Driver cannot coexist</a:t>
            </a:r>
            <a:endParaRPr kumimoji="1" lang="ja-JP" altLang="en-US"/>
          </a:p>
        </p:txBody>
      </p:sp>
      <p:sp>
        <p:nvSpPr>
          <p:cNvPr id="165" name="Rectangle 164"/>
          <p:cNvSpPr/>
          <p:nvPr/>
        </p:nvSpPr>
        <p:spPr>
          <a:xfrm>
            <a:off x="1219200" y="3048000"/>
            <a:ext cx="3276600" cy="297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</a:t>
            </a:r>
            <a:r>
              <a:rPr kumimoji="1" lang="en-US" altLang="ja-JP" sz="1200" dirty="0" smtClean="0"/>
              <a:t>FW</a:t>
            </a:r>
            <a:endParaRPr kumimoji="1" lang="ja-JP" altLang="en-US" sz="1200"/>
          </a:p>
        </p:txBody>
      </p:sp>
      <p:sp>
        <p:nvSpPr>
          <p:cNvPr id="132" name="Rectangle 131"/>
          <p:cNvSpPr/>
          <p:nvPr/>
        </p:nvSpPr>
        <p:spPr>
          <a:xfrm>
            <a:off x="2895600" y="3200400"/>
            <a:ext cx="914400" cy="8382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NITE</a:t>
            </a:r>
            <a:endParaRPr kumimoji="1" lang="ja-JP" altLang="en-US" sz="1200"/>
          </a:p>
        </p:txBody>
      </p:sp>
      <p:sp>
        <p:nvSpPr>
          <p:cNvPr id="124" name="Rectangle 123"/>
          <p:cNvSpPr/>
          <p:nvPr/>
        </p:nvSpPr>
        <p:spPr>
          <a:xfrm>
            <a:off x="1371600" y="4267200"/>
            <a:ext cx="1828800" cy="16002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Avin2’s </a:t>
            </a:r>
            <a:r>
              <a:rPr kumimoji="1" lang="en-US" altLang="ja-JP" sz="1200" dirty="0" err="1" smtClean="0"/>
              <a:t>SensorKinect</a:t>
            </a:r>
            <a:endParaRPr kumimoji="1" lang="ja-JP" alt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Problem</a:t>
            </a:r>
            <a:endParaRPr kumimoji="1" lang="ja-JP" alt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3124200" y="56388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648200" y="56388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447800" y="46482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Node</a:t>
            </a:r>
            <a:endParaRPr kumimoji="1" lang="ja-JP" altLang="en-US" sz="1200"/>
          </a:p>
        </p:txBody>
      </p:sp>
      <p:sp>
        <p:nvSpPr>
          <p:cNvPr id="126" name="Rectangle 125"/>
          <p:cNvSpPr/>
          <p:nvPr/>
        </p:nvSpPr>
        <p:spPr>
          <a:xfrm>
            <a:off x="2971800" y="35052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sp>
        <p:nvSpPr>
          <p:cNvPr id="127" name="Rectangle 126"/>
          <p:cNvSpPr/>
          <p:nvPr/>
        </p:nvSpPr>
        <p:spPr>
          <a:xfrm>
            <a:off x="1371600" y="1905000"/>
            <a:ext cx="2895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cxnSp>
        <p:nvCxnSpPr>
          <p:cNvPr id="128" name="Straight Arrow Connector 127"/>
          <p:cNvCxnSpPr>
            <a:stCxn id="125" idx="0"/>
          </p:cNvCxnSpPr>
          <p:nvPr/>
        </p:nvCxnSpPr>
        <p:spPr>
          <a:xfrm flipV="1">
            <a:off x="18288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30" idx="0"/>
          </p:cNvCxnSpPr>
          <p:nvPr/>
        </p:nvCxnSpPr>
        <p:spPr>
          <a:xfrm flipV="1">
            <a:off x="27432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62200" y="46482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Node</a:t>
            </a:r>
            <a:endParaRPr kumimoji="1" lang="ja-JP" altLang="en-US" sz="1200"/>
          </a:p>
        </p:txBody>
      </p:sp>
      <p:cxnSp>
        <p:nvCxnSpPr>
          <p:cNvPr id="131" name="Elbow Connector 130"/>
          <p:cNvCxnSpPr>
            <a:stCxn id="130" idx="0"/>
            <a:endCxn id="126" idx="2"/>
          </p:cNvCxnSpPr>
          <p:nvPr/>
        </p:nvCxnSpPr>
        <p:spPr>
          <a:xfrm rot="5400000" flipH="1" flipV="1">
            <a:off x="2705100" y="4000500"/>
            <a:ext cx="685800" cy="609600"/>
          </a:xfrm>
          <a:prstGeom prst="bentConnector3">
            <a:avLst>
              <a:gd name="adj1" fmla="val 7042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486400" y="1905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KinectSDK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cxnSp>
        <p:nvCxnSpPr>
          <p:cNvPr id="134" name="Straight Arrow Connector 133"/>
          <p:cNvCxnSpPr>
            <a:endCxn id="125" idx="2"/>
          </p:cNvCxnSpPr>
          <p:nvPr/>
        </p:nvCxnSpPr>
        <p:spPr>
          <a:xfrm flipV="1">
            <a:off x="18288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30" idx="2"/>
          </p:cNvCxnSpPr>
          <p:nvPr/>
        </p:nvCxnSpPr>
        <p:spPr>
          <a:xfrm flipV="1">
            <a:off x="27432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38" idx="2"/>
          </p:cNvCxnSpPr>
          <p:nvPr/>
        </p:nvCxnSpPr>
        <p:spPr>
          <a:xfrm flipV="1">
            <a:off x="58674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3352800" y="23622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2" name="Rounded Rectangle 141"/>
          <p:cNvSpPr/>
          <p:nvPr/>
        </p:nvSpPr>
        <p:spPr>
          <a:xfrm>
            <a:off x="1295400" y="26670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144" name="Rounded Rectangle 143"/>
          <p:cNvSpPr/>
          <p:nvPr/>
        </p:nvSpPr>
        <p:spPr>
          <a:xfrm>
            <a:off x="2209800" y="26670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cxnSp>
        <p:nvCxnSpPr>
          <p:cNvPr id="148" name="Straight Arrow Connector 147"/>
          <p:cNvCxnSpPr>
            <a:stCxn id="140" idx="3"/>
          </p:cNvCxnSpPr>
          <p:nvPr/>
        </p:nvCxnSpPr>
        <p:spPr>
          <a:xfrm>
            <a:off x="7391400" y="4876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40" idx="2"/>
          </p:cNvCxnSpPr>
          <p:nvPr/>
        </p:nvCxnSpPr>
        <p:spPr>
          <a:xfrm flipV="1">
            <a:off x="69342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447800" y="5334000"/>
            <a:ext cx="16764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SensorKinect</a:t>
            </a:r>
            <a:r>
              <a:rPr kumimoji="1" lang="en-US" altLang="ja-JP" sz="1200" dirty="0" smtClean="0"/>
              <a:t> Driver</a:t>
            </a:r>
            <a:endParaRPr kumimoji="1" lang="ja-JP" altLang="en-US" sz="1200"/>
          </a:p>
        </p:txBody>
      </p:sp>
      <p:grpSp>
        <p:nvGrpSpPr>
          <p:cNvPr id="11" name="Group 10"/>
          <p:cNvGrpSpPr/>
          <p:nvPr/>
        </p:nvGrpSpPr>
        <p:grpSpPr>
          <a:xfrm>
            <a:off x="3733800" y="6324600"/>
            <a:ext cx="1295400" cy="304800"/>
            <a:chOff x="3124200" y="6172200"/>
            <a:chExt cx="1295400" cy="304800"/>
          </a:xfrm>
        </p:grpSpPr>
        <p:sp>
          <p:nvSpPr>
            <p:cNvPr id="8" name="Rounded Rectangle 7"/>
            <p:cNvSpPr/>
            <p:nvPr/>
          </p:nvSpPr>
          <p:spPr>
            <a:xfrm>
              <a:off x="3124200" y="6172200"/>
              <a:ext cx="1295400" cy="152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505200" y="6324600"/>
              <a:ext cx="533400" cy="1524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5410200" y="5334000"/>
            <a:ext cx="3048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K4W Driver</a:t>
            </a:r>
            <a:endParaRPr kumimoji="1" lang="ja-JP" altLang="en-US" sz="1200"/>
          </a:p>
        </p:txBody>
      </p:sp>
      <p:sp>
        <p:nvSpPr>
          <p:cNvPr id="138" name="Rectangle 137"/>
          <p:cNvSpPr/>
          <p:nvPr/>
        </p:nvSpPr>
        <p:spPr>
          <a:xfrm>
            <a:off x="54102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Stream</a:t>
            </a:r>
            <a:endParaRPr kumimoji="1" lang="ja-JP" altLang="en-US" sz="1200"/>
          </a:p>
        </p:txBody>
      </p:sp>
      <p:sp>
        <p:nvSpPr>
          <p:cNvPr id="140" name="Rectangle 139"/>
          <p:cNvSpPr/>
          <p:nvPr/>
        </p:nvSpPr>
        <p:spPr>
          <a:xfrm>
            <a:off x="64770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Stream</a:t>
            </a:r>
            <a:endParaRPr kumimoji="1" lang="ja-JP" altLang="en-US" sz="1200"/>
          </a:p>
        </p:txBody>
      </p:sp>
      <p:sp>
        <p:nvSpPr>
          <p:cNvPr id="145" name="Rectangle 144"/>
          <p:cNvSpPr/>
          <p:nvPr/>
        </p:nvSpPr>
        <p:spPr>
          <a:xfrm>
            <a:off x="75438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Skeleton </a:t>
            </a:r>
            <a:r>
              <a:rPr kumimoji="1" lang="en-US" altLang="ja-JP" sz="1200" dirty="0" smtClean="0"/>
              <a:t>Tracker</a:t>
            </a:r>
            <a:endParaRPr kumimoji="1" lang="ja-JP" altLang="en-US" sz="120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67056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5" idx="0"/>
          </p:cNvCxnSpPr>
          <p:nvPr/>
        </p:nvCxnSpPr>
        <p:spPr>
          <a:xfrm flipV="1">
            <a:off x="80010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0866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8" idx="0"/>
          </p:cNvCxnSpPr>
          <p:nvPr/>
        </p:nvCxnSpPr>
        <p:spPr>
          <a:xfrm flipV="1">
            <a:off x="58674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5257800" y="2971800"/>
            <a:ext cx="6858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153" name="Rounded Rectangle 152"/>
          <p:cNvSpPr/>
          <p:nvPr/>
        </p:nvSpPr>
        <p:spPr>
          <a:xfrm>
            <a:off x="6172200" y="2971800"/>
            <a:ext cx="6858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sp>
        <p:nvSpPr>
          <p:cNvPr id="154" name="Rounded Rectangle 153"/>
          <p:cNvSpPr/>
          <p:nvPr/>
        </p:nvSpPr>
        <p:spPr>
          <a:xfrm>
            <a:off x="7315200" y="2971800"/>
            <a:ext cx="8382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Skeleton</a:t>
            </a:r>
            <a:endParaRPr kumimoji="1" lang="ja-JP" altLang="en-US" sz="1100"/>
          </a:p>
        </p:txBody>
      </p:sp>
      <p:sp>
        <p:nvSpPr>
          <p:cNvPr id="155" name="Rounded Rectangle 154"/>
          <p:cNvSpPr/>
          <p:nvPr/>
        </p:nvSpPr>
        <p:spPr>
          <a:xfrm>
            <a:off x="6934200" y="2590800"/>
            <a:ext cx="7620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endParaRPr kumimoji="1" lang="ja-JP" altLang="en-US" sz="1100"/>
          </a:p>
        </p:txBody>
      </p:sp>
      <p:sp>
        <p:nvSpPr>
          <p:cNvPr id="109" name="Explosion 1 108"/>
          <p:cNvSpPr/>
          <p:nvPr/>
        </p:nvSpPr>
        <p:spPr>
          <a:xfrm>
            <a:off x="3581400" y="5867400"/>
            <a:ext cx="1524000" cy="381000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Rounded Rectangle 56"/>
          <p:cNvSpPr/>
          <p:nvPr/>
        </p:nvSpPr>
        <p:spPr>
          <a:xfrm>
            <a:off x="3124200" y="2667000"/>
            <a:ext cx="990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/>
          <p:cNvSpPr/>
          <p:nvPr/>
        </p:nvSpPr>
        <p:spPr>
          <a:xfrm>
            <a:off x="5257800" y="4343400"/>
            <a:ext cx="3352800" cy="16002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Kinect SDK</a:t>
            </a:r>
            <a:endParaRPr kumimoji="1" lang="ja-JP" altLang="en-US" sz="1200"/>
          </a:p>
        </p:txBody>
      </p:sp>
      <p:sp>
        <p:nvSpPr>
          <p:cNvPr id="149" name="Rectangle 148"/>
          <p:cNvSpPr/>
          <p:nvPr/>
        </p:nvSpPr>
        <p:spPr>
          <a:xfrm>
            <a:off x="1219200" y="3276600"/>
            <a:ext cx="3276600" cy="2819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FW</a:t>
            </a:r>
            <a:endParaRPr kumimoji="1" lang="ja-JP" altLang="en-US" sz="1200"/>
          </a:p>
        </p:txBody>
      </p:sp>
      <p:sp>
        <p:nvSpPr>
          <p:cNvPr id="148" name="Rectangle 147"/>
          <p:cNvSpPr/>
          <p:nvPr/>
        </p:nvSpPr>
        <p:spPr>
          <a:xfrm>
            <a:off x="2895600" y="3429000"/>
            <a:ext cx="914400" cy="8382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NITE</a:t>
            </a:r>
            <a:endParaRPr kumimoji="1" lang="ja-JP" altLang="en-US" sz="1200"/>
          </a:p>
        </p:txBody>
      </p:sp>
      <p:sp>
        <p:nvSpPr>
          <p:cNvPr id="147" name="Rectangle 146"/>
          <p:cNvSpPr/>
          <p:nvPr/>
        </p:nvSpPr>
        <p:spPr>
          <a:xfrm>
            <a:off x="1371600" y="4495800"/>
            <a:ext cx="2971800" cy="14478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Bridge</a:t>
            </a:r>
            <a:endParaRPr kumimoji="1" lang="ja-JP" alt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Bridge alters </a:t>
            </a:r>
            <a:r>
              <a:rPr lang="en-US" altLang="ja-JP" sz="2000" dirty="0" err="1" smtClean="0"/>
              <a:t>SensorKinect</a:t>
            </a:r>
            <a:r>
              <a:rPr lang="en-US" altLang="ja-JP" sz="2000" dirty="0" smtClean="0"/>
              <a:t> by providing </a:t>
            </a:r>
            <a:r>
              <a:rPr lang="en-US" altLang="ja-JP" sz="2000" dirty="0" err="1" smtClean="0"/>
              <a:t>OpenNI</a:t>
            </a:r>
            <a:r>
              <a:rPr lang="en-US" altLang="ja-JP" sz="2000" dirty="0" err="1" smtClean="0"/>
              <a:t>’</a:t>
            </a:r>
            <a:r>
              <a:rPr lang="en-US" altLang="ja-JP" sz="2000" dirty="0" err="1" smtClean="0"/>
              <a:t>compliant</a:t>
            </a:r>
            <a:r>
              <a:rPr lang="en-US" altLang="ja-JP" sz="2000" dirty="0" smtClean="0"/>
              <a:t> </a:t>
            </a:r>
            <a:r>
              <a:rPr lang="en-US" altLang="ja-JP" sz="2000" dirty="0" smtClean="0"/>
              <a:t>nodes that wrap Kinect SDK, so </a:t>
            </a:r>
            <a:r>
              <a:rPr lang="en-US" altLang="ja-JP" sz="2000" dirty="0" err="1" smtClean="0"/>
              <a:t>OpenNI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KinectSDK</a:t>
            </a:r>
            <a:r>
              <a:rPr lang="en-US" altLang="ja-JP" sz="2000" dirty="0" smtClean="0"/>
              <a:t> </a:t>
            </a:r>
            <a:r>
              <a:rPr lang="en-US" altLang="ja-JP" sz="2000" dirty="0" smtClean="0"/>
              <a:t>apps can coexist</a:t>
            </a:r>
            <a:endParaRPr kumimoji="1" lang="ja-JP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Bridge Solution</a:t>
            </a:r>
            <a:endParaRPr kumimoji="1" lang="ja-JP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6324600" y="6248400"/>
            <a:ext cx="1295400" cy="304800"/>
            <a:chOff x="3124200" y="6172200"/>
            <a:chExt cx="1295400" cy="304800"/>
          </a:xfrm>
        </p:grpSpPr>
        <p:sp>
          <p:nvSpPr>
            <p:cNvPr id="8" name="Rounded Rectangle 7"/>
            <p:cNvSpPr/>
            <p:nvPr/>
          </p:nvSpPr>
          <p:spPr>
            <a:xfrm>
              <a:off x="3124200" y="6172200"/>
              <a:ext cx="1295400" cy="152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505200" y="6324600"/>
              <a:ext cx="533400" cy="1524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1447800" y="4876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Node</a:t>
            </a:r>
            <a:endParaRPr kumimoji="1" lang="ja-JP" altLang="en-US" sz="1200"/>
          </a:p>
        </p:txBody>
      </p:sp>
      <p:sp>
        <p:nvSpPr>
          <p:cNvPr id="130" name="Rectangle 129"/>
          <p:cNvSpPr/>
          <p:nvPr/>
        </p:nvSpPr>
        <p:spPr>
          <a:xfrm>
            <a:off x="2971800" y="37338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sp>
        <p:nvSpPr>
          <p:cNvPr id="131" name="Rectangle 130"/>
          <p:cNvSpPr/>
          <p:nvPr/>
        </p:nvSpPr>
        <p:spPr>
          <a:xfrm>
            <a:off x="1371600" y="1905000"/>
            <a:ext cx="2895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cxnSp>
        <p:nvCxnSpPr>
          <p:cNvPr id="132" name="Straight Arrow Connector 131"/>
          <p:cNvCxnSpPr>
            <a:stCxn id="129" idx="0"/>
          </p:cNvCxnSpPr>
          <p:nvPr/>
        </p:nvCxnSpPr>
        <p:spPr>
          <a:xfrm flipV="1">
            <a:off x="1828800" y="23622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34" idx="0"/>
          </p:cNvCxnSpPr>
          <p:nvPr/>
        </p:nvCxnSpPr>
        <p:spPr>
          <a:xfrm flipV="1">
            <a:off x="2743200" y="23622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362200" y="4876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Node</a:t>
            </a:r>
            <a:endParaRPr kumimoji="1" lang="ja-JP" altLang="en-US" sz="1200"/>
          </a:p>
        </p:txBody>
      </p:sp>
      <p:cxnSp>
        <p:nvCxnSpPr>
          <p:cNvPr id="135" name="Elbow Connector 134"/>
          <p:cNvCxnSpPr>
            <a:stCxn id="134" idx="0"/>
            <a:endCxn id="130" idx="2"/>
          </p:cNvCxnSpPr>
          <p:nvPr/>
        </p:nvCxnSpPr>
        <p:spPr>
          <a:xfrm rot="5400000" flipH="1" flipV="1">
            <a:off x="2705100" y="4229100"/>
            <a:ext cx="685800" cy="609600"/>
          </a:xfrm>
          <a:prstGeom prst="bentConnector3">
            <a:avLst>
              <a:gd name="adj1" fmla="val 7042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5486400" y="1905000"/>
            <a:ext cx="2895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KinectSDK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cxnSp>
        <p:nvCxnSpPr>
          <p:cNvPr id="139" name="Straight Arrow Connector 138"/>
          <p:cNvCxnSpPr>
            <a:endCxn id="151" idx="2"/>
          </p:cNvCxnSpPr>
          <p:nvPr/>
        </p:nvCxnSpPr>
        <p:spPr>
          <a:xfrm flipV="1">
            <a:off x="58674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352800" y="2362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52" idx="3"/>
          </p:cNvCxnSpPr>
          <p:nvPr/>
        </p:nvCxnSpPr>
        <p:spPr>
          <a:xfrm>
            <a:off x="7391400" y="4876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endCxn id="152" idx="2"/>
          </p:cNvCxnSpPr>
          <p:nvPr/>
        </p:nvCxnSpPr>
        <p:spPr>
          <a:xfrm flipV="1">
            <a:off x="69342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5410200" y="5334000"/>
            <a:ext cx="3048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K4W Driver</a:t>
            </a:r>
            <a:endParaRPr kumimoji="1" lang="ja-JP" altLang="en-US" sz="1200"/>
          </a:p>
        </p:txBody>
      </p:sp>
      <p:sp>
        <p:nvSpPr>
          <p:cNvPr id="151" name="Rectangle 150"/>
          <p:cNvSpPr/>
          <p:nvPr/>
        </p:nvSpPr>
        <p:spPr>
          <a:xfrm>
            <a:off x="54102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Stream</a:t>
            </a:r>
            <a:endParaRPr kumimoji="1" lang="ja-JP" altLang="en-US" sz="1200"/>
          </a:p>
        </p:txBody>
      </p:sp>
      <p:sp>
        <p:nvSpPr>
          <p:cNvPr id="152" name="Rectangle 151"/>
          <p:cNvSpPr/>
          <p:nvPr/>
        </p:nvSpPr>
        <p:spPr>
          <a:xfrm>
            <a:off x="64770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Stream</a:t>
            </a:r>
            <a:endParaRPr kumimoji="1" lang="ja-JP" altLang="en-US" sz="1200"/>
          </a:p>
        </p:txBody>
      </p:sp>
      <p:sp>
        <p:nvSpPr>
          <p:cNvPr id="153" name="Rectangle 152"/>
          <p:cNvSpPr/>
          <p:nvPr/>
        </p:nvSpPr>
        <p:spPr>
          <a:xfrm>
            <a:off x="75438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Skeleton </a:t>
            </a:r>
            <a:r>
              <a:rPr kumimoji="1" lang="en-US" altLang="ja-JP" sz="1200" dirty="0" smtClean="0"/>
              <a:t>Tracker</a:t>
            </a:r>
            <a:endParaRPr kumimoji="1" lang="ja-JP" altLang="en-US" sz="1200"/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67056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3" idx="0"/>
          </p:cNvCxnSpPr>
          <p:nvPr/>
        </p:nvCxnSpPr>
        <p:spPr>
          <a:xfrm flipV="1">
            <a:off x="80010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70866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0"/>
          </p:cNvCxnSpPr>
          <p:nvPr/>
        </p:nvCxnSpPr>
        <p:spPr>
          <a:xfrm flipV="1">
            <a:off x="5867400" y="23622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5257800" y="2971800"/>
            <a:ext cx="6858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159" name="Rounded Rectangle 158"/>
          <p:cNvSpPr/>
          <p:nvPr/>
        </p:nvSpPr>
        <p:spPr>
          <a:xfrm>
            <a:off x="6172200" y="2971800"/>
            <a:ext cx="6858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sp>
        <p:nvSpPr>
          <p:cNvPr id="160" name="Rounded Rectangle 159"/>
          <p:cNvSpPr/>
          <p:nvPr/>
        </p:nvSpPr>
        <p:spPr>
          <a:xfrm>
            <a:off x="7315200" y="2971800"/>
            <a:ext cx="8382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Skeleton</a:t>
            </a:r>
            <a:endParaRPr kumimoji="1" lang="ja-JP" altLang="en-US" sz="1100"/>
          </a:p>
        </p:txBody>
      </p:sp>
      <p:sp>
        <p:nvSpPr>
          <p:cNvPr id="161" name="Rounded Rectangle 160"/>
          <p:cNvSpPr/>
          <p:nvPr/>
        </p:nvSpPr>
        <p:spPr>
          <a:xfrm>
            <a:off x="6934200" y="2590800"/>
            <a:ext cx="762000" cy="2286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endParaRPr kumimoji="1" lang="ja-JP" altLang="en-US" sz="1100"/>
          </a:p>
        </p:txBody>
      </p:sp>
      <p:sp>
        <p:nvSpPr>
          <p:cNvPr id="164" name="Rectangle 163"/>
          <p:cNvSpPr/>
          <p:nvPr/>
        </p:nvSpPr>
        <p:spPr>
          <a:xfrm>
            <a:off x="3505200" y="4876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3962400" y="23622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8288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4038600" y="5334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2743200" y="533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0800000" flipV="1">
            <a:off x="4038600" y="3657600"/>
            <a:ext cx="3962400" cy="1828800"/>
          </a:xfrm>
          <a:prstGeom prst="bentConnector3">
            <a:avLst>
              <a:gd name="adj1" fmla="val 8430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endCxn id="150" idx="2"/>
          </p:cNvCxnSpPr>
          <p:nvPr/>
        </p:nvCxnSpPr>
        <p:spPr>
          <a:xfrm flipV="1">
            <a:off x="6934200" y="579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V="1">
            <a:off x="3733800" y="5334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10800000" flipV="1">
            <a:off x="3733800" y="3733800"/>
            <a:ext cx="3352800" cy="1828800"/>
          </a:xfrm>
          <a:prstGeom prst="bentConnector3">
            <a:avLst>
              <a:gd name="adj1" fmla="val 6990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Elbow Connector 188"/>
          <p:cNvCxnSpPr/>
          <p:nvPr/>
        </p:nvCxnSpPr>
        <p:spPr>
          <a:xfrm rot="10800000" flipV="1">
            <a:off x="2743200" y="3886200"/>
            <a:ext cx="3962400" cy="1828800"/>
          </a:xfrm>
          <a:prstGeom prst="bentConnector3">
            <a:avLst>
              <a:gd name="adj1" fmla="val 4501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>
          <a:xfrm rot="10800000" flipV="1">
            <a:off x="1828800" y="3962400"/>
            <a:ext cx="4038600" cy="1828800"/>
          </a:xfrm>
          <a:prstGeom prst="bentConnector3">
            <a:avLst>
              <a:gd name="adj1" fmla="val 2083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7543800" y="5410200"/>
            <a:ext cx="990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Kinect Studio</a:t>
            </a:r>
            <a:endParaRPr kumimoji="1" lang="ja-JP" altLang="en-US" sz="1200"/>
          </a:p>
        </p:txBody>
      </p:sp>
      <p:sp>
        <p:nvSpPr>
          <p:cNvPr id="215" name="Folded Corner 214"/>
          <p:cNvSpPr/>
          <p:nvPr/>
        </p:nvSpPr>
        <p:spPr>
          <a:xfrm>
            <a:off x="7924800" y="6172200"/>
            <a:ext cx="609600" cy="381000"/>
          </a:xfrm>
          <a:prstGeom prst="foldedCorner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.</a:t>
            </a:r>
            <a:r>
              <a:rPr kumimoji="1" lang="en-US" altLang="ja-JP" sz="1200" dirty="0" err="1" smtClean="0"/>
              <a:t>xed</a:t>
            </a:r>
            <a:endParaRPr kumimoji="1" lang="ja-JP" altLang="en-US" sz="1200"/>
          </a:p>
        </p:txBody>
      </p:sp>
      <p:cxnSp>
        <p:nvCxnSpPr>
          <p:cNvPr id="216" name="Straight Arrow Connector 215"/>
          <p:cNvCxnSpPr>
            <a:stCxn id="215" idx="0"/>
          </p:cNvCxnSpPr>
          <p:nvPr/>
        </p:nvCxnSpPr>
        <p:spPr>
          <a:xfrm flipV="1">
            <a:off x="8229600" y="58674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295400" y="26670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55" name="Rounded Rectangle 54"/>
          <p:cNvSpPr/>
          <p:nvPr/>
        </p:nvSpPr>
        <p:spPr>
          <a:xfrm>
            <a:off x="3124200" y="2667000"/>
            <a:ext cx="990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  <p:sp>
        <p:nvSpPr>
          <p:cNvPr id="56" name="Rounded Rectangle 55"/>
          <p:cNvSpPr/>
          <p:nvPr/>
        </p:nvSpPr>
        <p:spPr>
          <a:xfrm>
            <a:off x="2209800" y="26670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Bridge Solution (cont.)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App can apply NITE’s algorithms (e.g. User node) upon Bridge’s Depth node</a:t>
            </a:r>
          </a:p>
          <a:p>
            <a:r>
              <a:rPr lang="en-US" altLang="ja-JP" dirty="0" smtClean="0"/>
              <a:t>App </a:t>
            </a:r>
            <a:r>
              <a:rPr lang="en-US" altLang="ja-JP" dirty="0" smtClean="0"/>
              <a:t>can also use </a:t>
            </a:r>
            <a:r>
              <a:rPr lang="en-US" altLang="ja-JP" dirty="0" smtClean="0"/>
              <a:t>Kinect SDK’s skeleton tracker through the User node bridge provides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Use </a:t>
            </a:r>
            <a:r>
              <a:rPr lang="en-US" altLang="ja-JP" dirty="0" smtClean="0"/>
              <a:t>“query” on </a:t>
            </a:r>
            <a:r>
              <a:rPr lang="en-US" altLang="ja-JP" dirty="0" smtClean="0"/>
              <a:t>User node </a:t>
            </a:r>
            <a:r>
              <a:rPr lang="en-US" altLang="ja-JP" dirty="0" smtClean="0"/>
              <a:t>creation</a:t>
            </a:r>
          </a:p>
          <a:p>
            <a:pPr lvl="1"/>
            <a:r>
              <a:rPr kumimoji="1" lang="en-US" altLang="ja-JP" dirty="0" smtClean="0"/>
              <a:t>Bridge’s User node works by itself but requires no depth node</a:t>
            </a:r>
          </a:p>
          <a:p>
            <a:pPr lvl="1"/>
            <a:r>
              <a:rPr lang="en-US" altLang="ja-JP" dirty="0" smtClean="0"/>
              <a:t>App can </a:t>
            </a:r>
            <a:r>
              <a:rPr lang="en-US" altLang="ja-JP" dirty="0" smtClean="0"/>
              <a:t>use both User nodes at </a:t>
            </a:r>
            <a:r>
              <a:rPr lang="en-US" altLang="ja-JP" dirty="0" smtClean="0"/>
              <a:t>the same time if needed</a:t>
            </a:r>
            <a:endParaRPr kumimoji="1" lang="en-US" altLang="ja-JP" dirty="0" smtClean="0"/>
          </a:p>
          <a:p>
            <a:r>
              <a:rPr lang="en-US" altLang="ja-JP" dirty="0" smtClean="0"/>
              <a:t>Compatible with recording/playback with Kinect Studio</a:t>
            </a:r>
          </a:p>
          <a:p>
            <a:pPr lvl="1"/>
            <a:r>
              <a:rPr kumimoji="1" lang="en-US" altLang="ja-JP" dirty="0" smtClean="0"/>
              <a:t>Kinect Studio is </a:t>
            </a:r>
            <a:r>
              <a:rPr kumimoji="1" lang="en-US" altLang="ja-JP" dirty="0" smtClean="0"/>
              <a:t>totally </a:t>
            </a:r>
            <a:r>
              <a:rPr kumimoji="1" lang="en-US" altLang="ja-JP" dirty="0" smtClean="0"/>
              <a:t>transparent within Kinect </a:t>
            </a:r>
            <a:r>
              <a:rPr kumimoji="1" lang="en-US" altLang="ja-JP" dirty="0" smtClean="0"/>
              <a:t>SDK</a:t>
            </a:r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914400" y="3276600"/>
            <a:ext cx="3886200" cy="2819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FW</a:t>
            </a:r>
            <a:endParaRPr kumimoji="1" lang="ja-JP" altLang="en-US" sz="1200"/>
          </a:p>
        </p:txBody>
      </p:sp>
      <p:sp>
        <p:nvSpPr>
          <p:cNvPr id="113" name="Rectangle 112"/>
          <p:cNvSpPr/>
          <p:nvPr/>
        </p:nvSpPr>
        <p:spPr>
          <a:xfrm>
            <a:off x="3200400" y="3429000"/>
            <a:ext cx="914400" cy="8382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NITE</a:t>
            </a:r>
            <a:endParaRPr kumimoji="1" lang="ja-JP" altLang="en-US" sz="1200"/>
          </a:p>
        </p:txBody>
      </p:sp>
      <p:sp>
        <p:nvSpPr>
          <p:cNvPr id="127" name="Rectangle 126"/>
          <p:cNvSpPr/>
          <p:nvPr/>
        </p:nvSpPr>
        <p:spPr>
          <a:xfrm>
            <a:off x="5562600" y="4343400"/>
            <a:ext cx="3352800" cy="16002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Kinect SDK</a:t>
            </a:r>
            <a:endParaRPr kumimoji="1" lang="ja-JP" altLang="en-US" sz="1200"/>
          </a:p>
        </p:txBody>
      </p:sp>
      <p:sp>
        <p:nvSpPr>
          <p:cNvPr id="112" name="Rectangle 111"/>
          <p:cNvSpPr/>
          <p:nvPr/>
        </p:nvSpPr>
        <p:spPr>
          <a:xfrm>
            <a:off x="1676400" y="4495800"/>
            <a:ext cx="2971800" cy="14478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Bridge</a:t>
            </a:r>
            <a:endParaRPr kumimoji="1" lang="ja-JP" alt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 smtClean="0"/>
              <a:t>Recorder </a:t>
            </a:r>
            <a:r>
              <a:rPr lang="en-US" altLang="ja-JP" sz="2000" dirty="0" smtClean="0"/>
              <a:t>can </a:t>
            </a:r>
            <a:r>
              <a:rPr lang="en-US" altLang="ja-JP" sz="2000" dirty="0" smtClean="0"/>
              <a:t>apply on </a:t>
            </a:r>
            <a:r>
              <a:rPr lang="en-US" altLang="ja-JP" sz="2000" dirty="0" smtClean="0"/>
              <a:t>bridge’s </a:t>
            </a:r>
            <a:r>
              <a:rPr lang="en-US" altLang="ja-JP" sz="2000" dirty="0" smtClean="0"/>
              <a:t>Depth and Image node</a:t>
            </a:r>
          </a:p>
          <a:p>
            <a:pPr lvl="1"/>
            <a:r>
              <a:rPr lang="en-US" altLang="ja-JP" sz="1600" dirty="0" smtClean="0"/>
              <a:t>So XED -&gt; ONI conversion is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ONI Recording</a:t>
            </a:r>
            <a:endParaRPr kumimoji="1" lang="ja-JP" altLang="en-US"/>
          </a:p>
        </p:txBody>
      </p:sp>
      <p:grpSp>
        <p:nvGrpSpPr>
          <p:cNvPr id="76" name="Group 10"/>
          <p:cNvGrpSpPr/>
          <p:nvPr/>
        </p:nvGrpSpPr>
        <p:grpSpPr>
          <a:xfrm>
            <a:off x="6629400" y="6248400"/>
            <a:ext cx="1295400" cy="304800"/>
            <a:chOff x="3124200" y="6172200"/>
            <a:chExt cx="1295400" cy="304800"/>
          </a:xfrm>
        </p:grpSpPr>
        <p:sp>
          <p:nvSpPr>
            <p:cNvPr id="77" name="Rounded Rectangle 76"/>
            <p:cNvSpPr/>
            <p:nvPr/>
          </p:nvSpPr>
          <p:spPr>
            <a:xfrm>
              <a:off x="3124200" y="6172200"/>
              <a:ext cx="1295400" cy="1524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3505200" y="6324600"/>
              <a:ext cx="533400" cy="1524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1752600" y="4876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Node</a:t>
            </a:r>
            <a:endParaRPr kumimoji="1" lang="ja-JP" altLang="en-US" sz="1200"/>
          </a:p>
        </p:txBody>
      </p:sp>
      <p:sp>
        <p:nvSpPr>
          <p:cNvPr id="85" name="Rectangle 84"/>
          <p:cNvSpPr/>
          <p:nvPr/>
        </p:nvSpPr>
        <p:spPr>
          <a:xfrm>
            <a:off x="3276600" y="3733800"/>
            <a:ext cx="762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sp>
        <p:nvSpPr>
          <p:cNvPr id="89" name="Rectangle 88"/>
          <p:cNvSpPr/>
          <p:nvPr/>
        </p:nvSpPr>
        <p:spPr>
          <a:xfrm>
            <a:off x="1676400" y="1905000"/>
            <a:ext cx="2895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cxnSp>
        <p:nvCxnSpPr>
          <p:cNvPr id="96" name="Straight Arrow Connector 95"/>
          <p:cNvCxnSpPr>
            <a:stCxn id="81" idx="0"/>
          </p:cNvCxnSpPr>
          <p:nvPr/>
        </p:nvCxnSpPr>
        <p:spPr>
          <a:xfrm flipV="1">
            <a:off x="2133600" y="2362200"/>
            <a:ext cx="0" cy="2514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9" idx="0"/>
          </p:cNvCxnSpPr>
          <p:nvPr/>
        </p:nvCxnSpPr>
        <p:spPr>
          <a:xfrm flipV="1">
            <a:off x="3048000" y="2362200"/>
            <a:ext cx="0" cy="2514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2667000" y="4876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Node</a:t>
            </a:r>
            <a:endParaRPr kumimoji="1" lang="ja-JP" altLang="en-US" sz="1200"/>
          </a:p>
        </p:txBody>
      </p:sp>
      <p:cxnSp>
        <p:nvCxnSpPr>
          <p:cNvPr id="100" name="Elbow Connector 99"/>
          <p:cNvCxnSpPr>
            <a:stCxn id="99" idx="0"/>
            <a:endCxn id="85" idx="2"/>
          </p:cNvCxnSpPr>
          <p:nvPr/>
        </p:nvCxnSpPr>
        <p:spPr>
          <a:xfrm rot="5400000" flipH="1" flipV="1">
            <a:off x="3009900" y="4229100"/>
            <a:ext cx="685800" cy="609600"/>
          </a:xfrm>
          <a:prstGeom prst="bentConnector3">
            <a:avLst>
              <a:gd name="adj1" fmla="val 70420"/>
            </a:avLst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16" idx="2"/>
          </p:cNvCxnSpPr>
          <p:nvPr/>
        </p:nvCxnSpPr>
        <p:spPr>
          <a:xfrm flipV="1">
            <a:off x="61722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657600" y="2362200"/>
            <a:ext cx="0" cy="1371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276600" y="2514600"/>
            <a:ext cx="838200" cy="3048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/>
              <a:t>UserID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  <p:cxnSp>
        <p:nvCxnSpPr>
          <p:cNvPr id="109" name="Straight Arrow Connector 108"/>
          <p:cNvCxnSpPr>
            <a:stCxn id="117" idx="3"/>
          </p:cNvCxnSpPr>
          <p:nvPr/>
        </p:nvCxnSpPr>
        <p:spPr>
          <a:xfrm>
            <a:off x="7696200" y="4876800"/>
            <a:ext cx="1524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17" idx="2"/>
          </p:cNvCxnSpPr>
          <p:nvPr/>
        </p:nvCxnSpPr>
        <p:spPr>
          <a:xfrm flipV="1">
            <a:off x="7239000" y="510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715000" y="5334000"/>
            <a:ext cx="3048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K4W Driver</a:t>
            </a:r>
            <a:endParaRPr kumimoji="1" lang="ja-JP" altLang="en-US" sz="1200"/>
          </a:p>
        </p:txBody>
      </p:sp>
      <p:cxnSp>
        <p:nvCxnSpPr>
          <p:cNvPr id="120" name="Straight Arrow Connector 119"/>
          <p:cNvCxnSpPr>
            <a:stCxn id="118" idx="0"/>
          </p:cNvCxnSpPr>
          <p:nvPr/>
        </p:nvCxnSpPr>
        <p:spPr>
          <a:xfrm flipV="1">
            <a:off x="8305800" y="3657600"/>
            <a:ext cx="0" cy="990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7391400" y="3733800"/>
            <a:ext cx="0" cy="9144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8077200" y="4038600"/>
            <a:ext cx="8382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Skeleton</a:t>
            </a:r>
            <a:endParaRPr kumimoji="1" lang="ja-JP" altLang="en-US" sz="1100"/>
          </a:p>
        </p:txBody>
      </p:sp>
      <p:sp>
        <p:nvSpPr>
          <p:cNvPr id="126" name="Rounded Rectangle 125"/>
          <p:cNvSpPr/>
          <p:nvPr/>
        </p:nvSpPr>
        <p:spPr>
          <a:xfrm>
            <a:off x="7239000" y="3886200"/>
            <a:ext cx="7620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endParaRPr kumimoji="1" lang="ja-JP" altLang="en-US" sz="1100"/>
          </a:p>
        </p:txBody>
      </p:sp>
      <p:sp>
        <p:nvSpPr>
          <p:cNvPr id="128" name="Rectangle 127"/>
          <p:cNvSpPr/>
          <p:nvPr/>
        </p:nvSpPr>
        <p:spPr>
          <a:xfrm>
            <a:off x="3810000" y="4876800"/>
            <a:ext cx="762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267200" y="2362200"/>
            <a:ext cx="0" cy="2514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3962400" y="2895600"/>
            <a:ext cx="838200" cy="3048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/>
              <a:t>UserID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  <p:cxnSp>
        <p:nvCxnSpPr>
          <p:cNvPr id="131" name="Straight Arrow Connector 130"/>
          <p:cNvCxnSpPr/>
          <p:nvPr/>
        </p:nvCxnSpPr>
        <p:spPr>
          <a:xfrm flipV="1">
            <a:off x="21336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4343400" y="5334000"/>
            <a:ext cx="0" cy="1524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rot="10800000" flipV="1">
            <a:off x="4343400" y="3657600"/>
            <a:ext cx="3962400" cy="1828800"/>
          </a:xfrm>
          <a:prstGeom prst="bentConnector3">
            <a:avLst>
              <a:gd name="adj1" fmla="val 84304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15" idx="2"/>
          </p:cNvCxnSpPr>
          <p:nvPr/>
        </p:nvCxnSpPr>
        <p:spPr>
          <a:xfrm flipV="1">
            <a:off x="7239000" y="579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038600" y="5334000"/>
            <a:ext cx="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0800000" flipV="1">
            <a:off x="4038600" y="3733800"/>
            <a:ext cx="3352800" cy="1828800"/>
          </a:xfrm>
          <a:prstGeom prst="bentConnector3">
            <a:avLst>
              <a:gd name="adj1" fmla="val 69902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10800000" flipV="1">
            <a:off x="2133600" y="3962400"/>
            <a:ext cx="4038600" cy="1828800"/>
          </a:xfrm>
          <a:prstGeom prst="bentConnector3">
            <a:avLst>
              <a:gd name="adj1" fmla="val 20832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7848600" y="5410200"/>
            <a:ext cx="990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Kinect Studio</a:t>
            </a:r>
            <a:endParaRPr kumimoji="1" lang="ja-JP" altLang="en-US" sz="1200"/>
          </a:p>
        </p:txBody>
      </p:sp>
      <p:sp>
        <p:nvSpPr>
          <p:cNvPr id="141" name="Folded Corner 140"/>
          <p:cNvSpPr/>
          <p:nvPr/>
        </p:nvSpPr>
        <p:spPr>
          <a:xfrm>
            <a:off x="8229600" y="6172200"/>
            <a:ext cx="609600" cy="381000"/>
          </a:xfrm>
          <a:prstGeom prst="foldedCorner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.</a:t>
            </a:r>
            <a:r>
              <a:rPr kumimoji="1" lang="en-US" altLang="ja-JP" sz="1200" dirty="0" err="1" smtClean="0"/>
              <a:t>xed</a:t>
            </a:r>
            <a:endParaRPr kumimoji="1" lang="ja-JP" altLang="en-US" sz="1200"/>
          </a:p>
        </p:txBody>
      </p:sp>
      <p:cxnSp>
        <p:nvCxnSpPr>
          <p:cNvPr id="142" name="Straight Arrow Connector 141"/>
          <p:cNvCxnSpPr>
            <a:stCxn id="141" idx="0"/>
          </p:cNvCxnSpPr>
          <p:nvPr/>
        </p:nvCxnSpPr>
        <p:spPr>
          <a:xfrm flipV="1">
            <a:off x="8534400" y="5867400"/>
            <a:ext cx="0" cy="304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066800" y="37338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Recorder</a:t>
            </a:r>
            <a:endParaRPr kumimoji="1" lang="ja-JP" altLang="en-US" sz="1200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3048000" y="533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rot="10800000" flipV="1">
            <a:off x="3048000" y="3886200"/>
            <a:ext cx="3962400" cy="1828800"/>
          </a:xfrm>
          <a:prstGeom prst="bentConnector3">
            <a:avLst>
              <a:gd name="adj1" fmla="val 45010"/>
            </a:avLst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7150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Image Stream</a:t>
            </a:r>
            <a:endParaRPr kumimoji="1" lang="ja-JP" altLang="en-US" sz="1200"/>
          </a:p>
        </p:txBody>
      </p:sp>
      <p:sp>
        <p:nvSpPr>
          <p:cNvPr id="117" name="Rectangle 116"/>
          <p:cNvSpPr/>
          <p:nvPr/>
        </p:nvSpPr>
        <p:spPr>
          <a:xfrm>
            <a:off x="6781800" y="4648200"/>
            <a:ext cx="914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Depth Stream</a:t>
            </a:r>
            <a:endParaRPr kumimoji="1" lang="ja-JP" altLang="en-US" sz="1200"/>
          </a:p>
        </p:txBody>
      </p:sp>
      <p:sp>
        <p:nvSpPr>
          <p:cNvPr id="118" name="Rectangle 117"/>
          <p:cNvSpPr/>
          <p:nvPr/>
        </p:nvSpPr>
        <p:spPr>
          <a:xfrm>
            <a:off x="7848600" y="4648200"/>
            <a:ext cx="9144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Skeleton </a:t>
            </a:r>
            <a:r>
              <a:rPr kumimoji="1" lang="en-US" altLang="ja-JP" sz="1200" dirty="0" smtClean="0"/>
              <a:t>Tracker</a:t>
            </a:r>
            <a:endParaRPr kumimoji="1" lang="ja-JP" altLang="en-US" sz="1200"/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6172200" y="3962400"/>
            <a:ext cx="0" cy="685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7010400" y="3886200"/>
            <a:ext cx="0" cy="762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5562600" y="4038600"/>
            <a:ext cx="685800" cy="228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124" name="Rounded Rectangle 123"/>
          <p:cNvSpPr/>
          <p:nvPr/>
        </p:nvSpPr>
        <p:spPr>
          <a:xfrm>
            <a:off x="6477000" y="4038600"/>
            <a:ext cx="685800" cy="2286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cxnSp>
        <p:nvCxnSpPr>
          <p:cNvPr id="59" name="Elbow Connector 58"/>
          <p:cNvCxnSpPr>
            <a:stCxn id="81" idx="0"/>
          </p:cNvCxnSpPr>
          <p:nvPr/>
        </p:nvCxnSpPr>
        <p:spPr>
          <a:xfrm rot="16200000" flipV="1">
            <a:off x="1583532" y="4326731"/>
            <a:ext cx="800100" cy="300037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600200" y="4343400"/>
            <a:ext cx="685800" cy="2286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cxnSp>
        <p:nvCxnSpPr>
          <p:cNvPr id="62" name="Elbow Connector 61"/>
          <p:cNvCxnSpPr>
            <a:stCxn id="99" idx="0"/>
          </p:cNvCxnSpPr>
          <p:nvPr/>
        </p:nvCxnSpPr>
        <p:spPr>
          <a:xfrm rot="16200000" flipV="1">
            <a:off x="1930400" y="3759200"/>
            <a:ext cx="1016000" cy="1219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438400" y="4038600"/>
            <a:ext cx="685800" cy="2286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sp>
        <p:nvSpPr>
          <p:cNvPr id="154" name="Folded Corner 153"/>
          <p:cNvSpPr/>
          <p:nvPr/>
        </p:nvSpPr>
        <p:spPr>
          <a:xfrm>
            <a:off x="838200" y="1905000"/>
            <a:ext cx="609600" cy="609600"/>
          </a:xfrm>
          <a:prstGeom prst="foldedCorner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.</a:t>
            </a:r>
            <a:r>
              <a:rPr kumimoji="1" lang="en-US" altLang="ja-JP" sz="1200" dirty="0" err="1" smtClean="0"/>
              <a:t>oni</a:t>
            </a:r>
            <a:endParaRPr kumimoji="1" lang="ja-JP" altLang="en-US" sz="1200"/>
          </a:p>
        </p:txBody>
      </p:sp>
      <p:cxnSp>
        <p:nvCxnSpPr>
          <p:cNvPr id="86" name="Shape 85"/>
          <p:cNvCxnSpPr>
            <a:stCxn id="144" idx="0"/>
            <a:endCxn id="154" idx="2"/>
          </p:cNvCxnSpPr>
          <p:nvPr/>
        </p:nvCxnSpPr>
        <p:spPr>
          <a:xfrm rot="16200000" flipV="1">
            <a:off x="685800" y="2971800"/>
            <a:ext cx="12192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7162800" y="4343400"/>
            <a:ext cx="1752600" cy="16002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Kinect SDK</a:t>
            </a:r>
            <a:endParaRPr kumimoji="1" lang="ja-JP" altLang="en-US" sz="1200"/>
          </a:p>
        </p:txBody>
      </p:sp>
      <p:sp>
        <p:nvSpPr>
          <p:cNvPr id="166" name="Rectangle 165"/>
          <p:cNvSpPr/>
          <p:nvPr/>
        </p:nvSpPr>
        <p:spPr>
          <a:xfrm>
            <a:off x="1524000" y="3276600"/>
            <a:ext cx="4724400" cy="297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FW</a:t>
            </a:r>
            <a:endParaRPr kumimoji="1" lang="ja-JP" altLang="en-US" sz="1200"/>
          </a:p>
        </p:txBody>
      </p:sp>
      <p:sp>
        <p:nvSpPr>
          <p:cNvPr id="165" name="Rectangle 164"/>
          <p:cNvSpPr/>
          <p:nvPr/>
        </p:nvSpPr>
        <p:spPr>
          <a:xfrm>
            <a:off x="3352800" y="3429000"/>
            <a:ext cx="914400" cy="8382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NITE</a:t>
            </a:r>
            <a:endParaRPr kumimoji="1" lang="ja-JP" alt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 smtClean="0"/>
              <a:t>Bridge </a:t>
            </a:r>
            <a:r>
              <a:rPr lang="en-US" altLang="ja-JP" sz="2000" dirty="0" smtClean="0"/>
              <a:t>does not do </a:t>
            </a:r>
            <a:r>
              <a:rPr kumimoji="1" lang="en-US" altLang="ja-JP" sz="2000" dirty="0" smtClean="0"/>
              <a:t>anything with ONI playback</a:t>
            </a:r>
          </a:p>
          <a:p>
            <a:pPr lvl="1"/>
            <a:r>
              <a:rPr lang="en-US" altLang="ja-JP" sz="1600" dirty="0" smtClean="0"/>
              <a:t>Kinect SDK’s skeleton tracking cannot be applied on ONI</a:t>
            </a:r>
            <a:endParaRPr kumimoji="1" lang="ja-JP" alt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ONI Playback</a:t>
            </a:r>
            <a:endParaRPr kumimoji="1" lang="ja-JP" altLang="en-US"/>
          </a:p>
        </p:txBody>
      </p:sp>
      <p:sp>
        <p:nvSpPr>
          <p:cNvPr id="150" name="Rectangle 149"/>
          <p:cNvSpPr/>
          <p:nvPr/>
        </p:nvSpPr>
        <p:spPr>
          <a:xfrm>
            <a:off x="3429000" y="3733800"/>
            <a:ext cx="762000" cy="4572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sp>
        <p:nvSpPr>
          <p:cNvPr id="151" name="Rectangle 150"/>
          <p:cNvSpPr/>
          <p:nvPr/>
        </p:nvSpPr>
        <p:spPr>
          <a:xfrm>
            <a:off x="1676400" y="1905000"/>
            <a:ext cx="28956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err="1" smtClean="0"/>
              <a:t>OpenNI</a:t>
            </a:r>
            <a:r>
              <a:rPr kumimoji="1" lang="en-US" altLang="ja-JP" sz="1200" dirty="0" smtClean="0"/>
              <a:t> App</a:t>
            </a:r>
            <a:endParaRPr kumimoji="1" lang="ja-JP" altLang="en-US" sz="1200"/>
          </a:p>
        </p:txBody>
      </p:sp>
      <p:sp>
        <p:nvSpPr>
          <p:cNvPr id="164" name="Rectangle 163"/>
          <p:cNvSpPr/>
          <p:nvPr/>
        </p:nvSpPr>
        <p:spPr>
          <a:xfrm>
            <a:off x="3962400" y="4495800"/>
            <a:ext cx="2133600" cy="14478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Bridge</a:t>
            </a:r>
            <a:endParaRPr kumimoji="1" lang="ja-JP" altLang="en-US" sz="1200"/>
          </a:p>
        </p:txBody>
      </p:sp>
      <p:sp>
        <p:nvSpPr>
          <p:cNvPr id="173" name="Rectangle 172"/>
          <p:cNvSpPr/>
          <p:nvPr/>
        </p:nvSpPr>
        <p:spPr>
          <a:xfrm>
            <a:off x="5410200" y="4876800"/>
            <a:ext cx="6096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User Node</a:t>
            </a:r>
            <a:endParaRPr kumimoji="1" lang="ja-JP" altLang="en-US" sz="1200"/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4343400" y="5334000"/>
            <a:ext cx="0" cy="4572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5867400" y="5334000"/>
            <a:ext cx="0" cy="1524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Elbow Connector 177"/>
          <p:cNvCxnSpPr/>
          <p:nvPr/>
        </p:nvCxnSpPr>
        <p:spPr>
          <a:xfrm rot="10800000" flipV="1">
            <a:off x="5867400" y="3200400"/>
            <a:ext cx="2743200" cy="2286000"/>
          </a:xfrm>
          <a:prstGeom prst="bentConnector3">
            <a:avLst>
              <a:gd name="adj1" fmla="val 7973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5562600" y="5334000"/>
            <a:ext cx="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1" name="Elbow Connector 180"/>
          <p:cNvCxnSpPr/>
          <p:nvPr/>
        </p:nvCxnSpPr>
        <p:spPr>
          <a:xfrm rot="10800000" flipV="1">
            <a:off x="5562600" y="3429000"/>
            <a:ext cx="2590800" cy="2133600"/>
          </a:xfrm>
          <a:prstGeom prst="bentConnector3">
            <a:avLst>
              <a:gd name="adj1" fmla="val 62401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rot="10800000" flipV="1">
            <a:off x="4343400" y="4038600"/>
            <a:ext cx="3200400" cy="1752600"/>
          </a:xfrm>
          <a:prstGeom prst="bentConnector3">
            <a:avLst>
              <a:gd name="adj1" fmla="val 22973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5029200" y="5334000"/>
            <a:ext cx="0" cy="3810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>
          <a:xfrm rot="10800000" flipV="1">
            <a:off x="5029200" y="3810000"/>
            <a:ext cx="2895600" cy="1905000"/>
          </a:xfrm>
          <a:prstGeom prst="bentConnector3">
            <a:avLst>
              <a:gd name="adj1" fmla="val 42319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8382000" y="4648200"/>
            <a:ext cx="381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ST</a:t>
            </a:r>
            <a:endParaRPr kumimoji="1" lang="ja-JP" altLang="en-US" sz="1200"/>
          </a:p>
        </p:txBody>
      </p:sp>
      <p:sp>
        <p:nvSpPr>
          <p:cNvPr id="203" name="Rectangle 202"/>
          <p:cNvSpPr/>
          <p:nvPr/>
        </p:nvSpPr>
        <p:spPr>
          <a:xfrm>
            <a:off x="1676400" y="4495800"/>
            <a:ext cx="1828800" cy="914400"/>
          </a:xfrm>
          <a:prstGeom prst="rect">
            <a:avLst/>
          </a:prstGeom>
          <a:ln w="28575"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1200" dirty="0" smtClean="0"/>
              <a:t>Mocks</a:t>
            </a:r>
            <a:endParaRPr kumimoji="1" lang="ja-JP" altLang="en-US" sz="1200"/>
          </a:p>
        </p:txBody>
      </p:sp>
      <p:sp>
        <p:nvSpPr>
          <p:cNvPr id="205" name="Rectangle 204"/>
          <p:cNvSpPr/>
          <p:nvPr/>
        </p:nvSpPr>
        <p:spPr>
          <a:xfrm>
            <a:off x="2667000" y="48768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Depth Node</a:t>
            </a:r>
            <a:endParaRPr kumimoji="1" lang="ja-JP" altLang="en-US" sz="1200"/>
          </a:p>
        </p:txBody>
      </p:sp>
      <p:sp>
        <p:nvSpPr>
          <p:cNvPr id="206" name="Rectangle 205"/>
          <p:cNvSpPr/>
          <p:nvPr/>
        </p:nvSpPr>
        <p:spPr>
          <a:xfrm>
            <a:off x="1752600" y="48768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Image Node</a:t>
            </a:r>
            <a:endParaRPr kumimoji="1" lang="ja-JP" altLang="en-US" sz="1200"/>
          </a:p>
        </p:txBody>
      </p:sp>
      <p:sp>
        <p:nvSpPr>
          <p:cNvPr id="209" name="Rectangle 208"/>
          <p:cNvSpPr/>
          <p:nvPr/>
        </p:nvSpPr>
        <p:spPr>
          <a:xfrm>
            <a:off x="4724400" y="4876800"/>
            <a:ext cx="6096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Depth Node</a:t>
            </a:r>
            <a:endParaRPr kumimoji="1" lang="ja-JP" altLang="en-US" sz="1200"/>
          </a:p>
        </p:txBody>
      </p:sp>
      <p:sp>
        <p:nvSpPr>
          <p:cNvPr id="210" name="Rectangle 209"/>
          <p:cNvSpPr/>
          <p:nvPr/>
        </p:nvSpPr>
        <p:spPr>
          <a:xfrm>
            <a:off x="4038600" y="4876800"/>
            <a:ext cx="6096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Image Node</a:t>
            </a:r>
            <a:endParaRPr kumimoji="1" lang="ja-JP" altLang="en-US" sz="1200"/>
          </a:p>
        </p:txBody>
      </p:sp>
      <p:sp>
        <p:nvSpPr>
          <p:cNvPr id="212" name="Rectangle 211"/>
          <p:cNvSpPr/>
          <p:nvPr/>
        </p:nvSpPr>
        <p:spPr>
          <a:xfrm>
            <a:off x="7848600" y="4648200"/>
            <a:ext cx="381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DS</a:t>
            </a:r>
            <a:endParaRPr kumimoji="1" lang="ja-JP" altLang="en-US" sz="1200"/>
          </a:p>
        </p:txBody>
      </p:sp>
      <p:sp>
        <p:nvSpPr>
          <p:cNvPr id="213" name="Rectangle 212"/>
          <p:cNvSpPr/>
          <p:nvPr/>
        </p:nvSpPr>
        <p:spPr>
          <a:xfrm>
            <a:off x="7315200" y="4648200"/>
            <a:ext cx="3810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IS</a:t>
            </a:r>
            <a:endParaRPr kumimoji="1" lang="ja-JP" altLang="en-US" sz="1200"/>
          </a:p>
        </p:txBody>
      </p:sp>
      <p:sp>
        <p:nvSpPr>
          <p:cNvPr id="214" name="Rectangle 213"/>
          <p:cNvSpPr/>
          <p:nvPr/>
        </p:nvSpPr>
        <p:spPr>
          <a:xfrm>
            <a:off x="7315200" y="5334000"/>
            <a:ext cx="1447800" cy="4572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ja-JP" sz="1200" dirty="0" smtClean="0"/>
              <a:t>K4W Driver</a:t>
            </a:r>
            <a:endParaRPr kumimoji="1" lang="ja-JP" altLang="en-US" sz="1200"/>
          </a:p>
        </p:txBody>
      </p:sp>
      <p:sp>
        <p:nvSpPr>
          <p:cNvPr id="215" name="Rounded Rectangle 214"/>
          <p:cNvSpPr/>
          <p:nvPr/>
        </p:nvSpPr>
        <p:spPr>
          <a:xfrm>
            <a:off x="7315200" y="3048000"/>
            <a:ext cx="8382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Skeleton</a:t>
            </a:r>
            <a:endParaRPr kumimoji="1" lang="ja-JP" altLang="en-US" sz="1100"/>
          </a:p>
        </p:txBody>
      </p:sp>
      <p:sp>
        <p:nvSpPr>
          <p:cNvPr id="216" name="Rounded Rectangle 215"/>
          <p:cNvSpPr/>
          <p:nvPr/>
        </p:nvSpPr>
        <p:spPr>
          <a:xfrm>
            <a:off x="7239000" y="3352800"/>
            <a:ext cx="7620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endParaRPr kumimoji="1" lang="ja-JP" altLang="en-US" sz="1100"/>
          </a:p>
        </p:txBody>
      </p:sp>
      <p:cxnSp>
        <p:nvCxnSpPr>
          <p:cNvPr id="227" name="Straight Arrow Connector 226"/>
          <p:cNvCxnSpPr/>
          <p:nvPr/>
        </p:nvCxnSpPr>
        <p:spPr>
          <a:xfrm flipV="1">
            <a:off x="8610600" y="3200400"/>
            <a:ext cx="0" cy="14478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8153400" y="3429000"/>
            <a:ext cx="0" cy="12192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7924800" y="3810000"/>
            <a:ext cx="0" cy="8382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7543800" y="4038600"/>
            <a:ext cx="0" cy="609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162800" y="3657600"/>
            <a:ext cx="6858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sp>
        <p:nvSpPr>
          <p:cNvPr id="255" name="Rounded Rectangle 254"/>
          <p:cNvSpPr/>
          <p:nvPr/>
        </p:nvSpPr>
        <p:spPr>
          <a:xfrm>
            <a:off x="7086600" y="3962400"/>
            <a:ext cx="685800" cy="22860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cxnSp>
        <p:nvCxnSpPr>
          <p:cNvPr id="259" name="Straight Arrow Connector 258"/>
          <p:cNvCxnSpPr/>
          <p:nvPr/>
        </p:nvCxnSpPr>
        <p:spPr>
          <a:xfrm flipV="1">
            <a:off x="2133600" y="23622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 flipV="1">
            <a:off x="3048000" y="23622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205" idx="0"/>
            <a:endCxn id="150" idx="2"/>
          </p:cNvCxnSpPr>
          <p:nvPr/>
        </p:nvCxnSpPr>
        <p:spPr>
          <a:xfrm rot="5400000" flipH="1" flipV="1">
            <a:off x="3086100" y="4152900"/>
            <a:ext cx="685800" cy="762000"/>
          </a:xfrm>
          <a:prstGeom prst="bentConnector3">
            <a:avLst>
              <a:gd name="adj1" fmla="val 6921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3810000" y="2362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543800" y="5105400"/>
            <a:ext cx="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077200" y="5105400"/>
            <a:ext cx="0" cy="2286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229600" y="4876800"/>
            <a:ext cx="152400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209800" y="5638800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kumimoji="1" lang="en-US" altLang="ja-JP" sz="1200" dirty="0" smtClean="0"/>
              <a:t>Player</a:t>
            </a:r>
            <a:endParaRPr kumimoji="1" lang="ja-JP" altLang="en-US" sz="1200"/>
          </a:p>
        </p:txBody>
      </p:sp>
      <p:cxnSp>
        <p:nvCxnSpPr>
          <p:cNvPr id="80" name="Straight Arrow Connector 79"/>
          <p:cNvCxnSpPr>
            <a:stCxn id="73" idx="0"/>
            <a:endCxn id="203" idx="2"/>
          </p:cNvCxnSpPr>
          <p:nvPr/>
        </p:nvCxnSpPr>
        <p:spPr>
          <a:xfrm flipV="1">
            <a:off x="2590800" y="5410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1600200" y="26670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Image</a:t>
            </a:r>
            <a:endParaRPr kumimoji="1" lang="ja-JP" altLang="en-US" sz="1100"/>
          </a:p>
        </p:txBody>
      </p:sp>
      <p:sp>
        <p:nvSpPr>
          <p:cNvPr id="85" name="Rounded Rectangle 84"/>
          <p:cNvSpPr/>
          <p:nvPr/>
        </p:nvSpPr>
        <p:spPr>
          <a:xfrm>
            <a:off x="3429000" y="2667000"/>
            <a:ext cx="990600" cy="304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User ID</a:t>
            </a:r>
            <a:r>
              <a:rPr kumimoji="1" lang="en-US" altLang="ja-JP" sz="1100" dirty="0" smtClean="0"/>
              <a:t>+ Skeleton</a:t>
            </a:r>
            <a:endParaRPr kumimoji="1" lang="ja-JP" altLang="en-US" sz="1100"/>
          </a:p>
        </p:txBody>
      </p:sp>
      <p:sp>
        <p:nvSpPr>
          <p:cNvPr id="86" name="Rounded Rectangle 85"/>
          <p:cNvSpPr/>
          <p:nvPr/>
        </p:nvSpPr>
        <p:spPr>
          <a:xfrm>
            <a:off x="2514600" y="2667000"/>
            <a:ext cx="685800" cy="228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Depth</a:t>
            </a:r>
            <a:endParaRPr kumimoji="1" lang="ja-JP" altLang="en-US" sz="1100"/>
          </a:p>
        </p:txBody>
      </p:sp>
      <p:grpSp>
        <p:nvGrpSpPr>
          <p:cNvPr id="87" name="Group 10"/>
          <p:cNvGrpSpPr/>
          <p:nvPr/>
        </p:nvGrpSpPr>
        <p:grpSpPr>
          <a:xfrm>
            <a:off x="7391400" y="6172200"/>
            <a:ext cx="1295400" cy="304800"/>
            <a:chOff x="3124200" y="6172200"/>
            <a:chExt cx="1295400" cy="304800"/>
          </a:xfrm>
        </p:grpSpPr>
        <p:sp>
          <p:nvSpPr>
            <p:cNvPr id="88" name="Rounded Rectangle 87"/>
            <p:cNvSpPr/>
            <p:nvPr/>
          </p:nvSpPr>
          <p:spPr>
            <a:xfrm>
              <a:off x="3124200" y="6172200"/>
              <a:ext cx="1295400" cy="15240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3505200" y="6324600"/>
              <a:ext cx="533400" cy="152400"/>
            </a:xfrm>
            <a:prstGeom prst="triangl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0" name="Straight Arrow Connector 89"/>
          <p:cNvCxnSpPr>
            <a:stCxn id="88" idx="0"/>
            <a:endCxn id="214" idx="2"/>
          </p:cNvCxnSpPr>
          <p:nvPr/>
        </p:nvCxnSpPr>
        <p:spPr>
          <a:xfrm flipV="1">
            <a:off x="8039100" y="5791200"/>
            <a:ext cx="0" cy="38100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6" name="Folded Corner 95"/>
          <p:cNvSpPr/>
          <p:nvPr/>
        </p:nvSpPr>
        <p:spPr>
          <a:xfrm>
            <a:off x="838200" y="1905000"/>
            <a:ext cx="609600" cy="609600"/>
          </a:xfrm>
          <a:prstGeom prst="foldedCorner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.</a:t>
            </a:r>
            <a:r>
              <a:rPr kumimoji="1" lang="en-US" altLang="ja-JP" sz="1200" dirty="0" err="1" smtClean="0"/>
              <a:t>oni</a:t>
            </a:r>
            <a:endParaRPr kumimoji="1" lang="ja-JP" altLang="en-US" sz="1200"/>
          </a:p>
        </p:txBody>
      </p:sp>
      <p:cxnSp>
        <p:nvCxnSpPr>
          <p:cNvPr id="97" name="Elbow Connector 96"/>
          <p:cNvCxnSpPr>
            <a:stCxn id="96" idx="2"/>
            <a:endCxn id="73" idx="1"/>
          </p:cNvCxnSpPr>
          <p:nvPr/>
        </p:nvCxnSpPr>
        <p:spPr>
          <a:xfrm rot="16200000" flipH="1">
            <a:off x="0" y="3657600"/>
            <a:ext cx="3352800" cy="1066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Misc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Audio node is supported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Wrapping DMO</a:t>
            </a:r>
            <a:endParaRPr kumimoji="1" lang="en-US" altLang="ja-JP" dirty="0" smtClean="0"/>
          </a:p>
          <a:p>
            <a:r>
              <a:rPr kumimoji="1" lang="en-US" altLang="ja-JP" dirty="0" smtClean="0"/>
              <a:t>Device node is supported</a:t>
            </a:r>
          </a:p>
          <a:p>
            <a:pPr lvl="1"/>
            <a:r>
              <a:rPr lang="en-US" altLang="ja-JP" dirty="0" smtClean="0"/>
              <a:t>App can choose one of multiple connected Kinect Sensors</a:t>
            </a:r>
          </a:p>
          <a:p>
            <a:pPr lvl="1"/>
            <a:r>
              <a:rPr lang="en-US" altLang="ja-JP" dirty="0" smtClean="0"/>
              <a:t>Kind of hack, not </a:t>
            </a:r>
            <a:r>
              <a:rPr lang="en-US" altLang="ja-JP" dirty="0" smtClean="0"/>
              <a:t>perfect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2">
      <a:majorFont>
        <a:latin typeface="Verdana"/>
        <a:ea typeface="HGｺﾞｼｯｸE"/>
        <a:cs typeface=""/>
      </a:majorFont>
      <a:minorFont>
        <a:latin typeface="Verdana"/>
        <a:ea typeface="HGｺﾞｼｯｸE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4203</TotalTime>
  <Words>344</Words>
  <Application>Microsoft Office PowerPoint</Application>
  <PresentationFormat>On-screen Show (4:3)</PresentationFormat>
  <Paragraphs>122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kinect-mssdk-openni-bridge Supplemental Diagrams</vt:lpstr>
      <vt:lpstr>Problem</vt:lpstr>
      <vt:lpstr>Bridge Solution</vt:lpstr>
      <vt:lpstr>Bridge Solution (cont.)</vt:lpstr>
      <vt:lpstr>ONI Recording</vt:lpstr>
      <vt:lpstr>ONI Playback</vt:lpstr>
      <vt:lpstr>Misc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tomoto</dc:creator>
  <cp:lastModifiedBy>tomoto</cp:lastModifiedBy>
  <cp:revision>4564</cp:revision>
  <dcterms:created xsi:type="dcterms:W3CDTF">2006-08-16T00:00:00Z</dcterms:created>
  <dcterms:modified xsi:type="dcterms:W3CDTF">2012-09-06T05:50:28Z</dcterms:modified>
</cp:coreProperties>
</file>