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5" r:id="rId3"/>
    <p:sldId id="306" r:id="rId4"/>
    <p:sldId id="309" r:id="rId5"/>
    <p:sldId id="308" r:id="rId6"/>
    <p:sldId id="310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359" autoAdjust="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altLang="ja-JP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  <a:latin typeface="Corbe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ja-JP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74638"/>
            <a:ext cx="7790688" cy="639762"/>
          </a:xfrm>
        </p:spPr>
        <p:txBody>
          <a:bodyPr/>
          <a:lstStyle>
            <a:lvl1pPr>
              <a:defRPr sz="3600">
                <a:latin typeface="Corbel" pitchFamily="34" charset="0"/>
                <a:ea typeface="メイリオ" pitchFamily="50" charset="-128"/>
                <a:cs typeface="Tahoma" pitchFamily="34" charset="0"/>
              </a:defRPr>
            </a:lvl1pPr>
            <a:extLst/>
          </a:lstStyle>
          <a:p>
            <a:r>
              <a:rPr kumimoji="0" lang="en-US" altLang="ja-JP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181600"/>
          </a:xfrm>
        </p:spPr>
        <p:txBody>
          <a:bodyPr>
            <a:normAutofit/>
          </a:bodyPr>
          <a:lstStyle>
            <a:lvl1pPr>
              <a:defRPr sz="2400">
                <a:latin typeface="Corbel" pitchFamily="34" charset="0"/>
                <a:ea typeface="メイリオ" pitchFamily="50" charset="-128"/>
                <a:cs typeface="Tahoma" pitchFamily="34" charset="0"/>
              </a:defRPr>
            </a:lvl1pPr>
            <a:lvl2pPr>
              <a:defRPr sz="2000">
                <a:latin typeface="Corbel" pitchFamily="34" charset="0"/>
                <a:ea typeface="メイリオ" pitchFamily="50" charset="-128"/>
                <a:cs typeface="Tahoma" pitchFamily="34" charset="0"/>
              </a:defRPr>
            </a:lvl2pPr>
            <a:lvl3pPr>
              <a:defRPr sz="1800">
                <a:latin typeface="Corbel" pitchFamily="34" charset="0"/>
                <a:ea typeface="メイリオ" pitchFamily="50" charset="-128"/>
                <a:cs typeface="Tahoma" pitchFamily="34" charset="0"/>
              </a:defRPr>
            </a:lvl3pPr>
            <a:lvl4pPr>
              <a:defRPr sz="1600">
                <a:latin typeface="Corbel" pitchFamily="34" charset="0"/>
                <a:ea typeface="メイリオ" pitchFamily="50" charset="-128"/>
                <a:cs typeface="Tahoma" pitchFamily="34" charset="0"/>
              </a:defRPr>
            </a:lvl4pPr>
            <a:lvl5pPr>
              <a:defRPr sz="1600">
                <a:latin typeface="Corbel" pitchFamily="34" charset="0"/>
                <a:ea typeface="メイリオ" pitchFamily="50" charset="-128"/>
                <a:cs typeface="Tahoma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ja-JP" dirty="0" smtClean="0"/>
              <a:t>Click to edit Master text styles</a:t>
            </a:r>
          </a:p>
          <a:p>
            <a:pPr lvl="1" eaLnBrk="1" latinLnBrk="0" hangingPunct="1"/>
            <a:r>
              <a:rPr lang="en-US" altLang="ja-JP" dirty="0" smtClean="0"/>
              <a:t>Second level</a:t>
            </a:r>
          </a:p>
          <a:p>
            <a:pPr lvl="2" eaLnBrk="1" latinLnBrk="0" hangingPunct="1"/>
            <a:r>
              <a:rPr lang="en-US" altLang="ja-JP" dirty="0" smtClean="0"/>
              <a:t>Third level</a:t>
            </a:r>
          </a:p>
          <a:p>
            <a:pPr lvl="3" eaLnBrk="1" latinLnBrk="0" hangingPunct="1"/>
            <a:r>
              <a:rPr lang="en-US" altLang="ja-JP" dirty="0" smtClean="0"/>
              <a:t>Fourth level</a:t>
            </a:r>
          </a:p>
          <a:p>
            <a:pPr lvl="4" eaLnBrk="1" latinLnBrk="0" hangingPunct="1"/>
            <a:r>
              <a:rPr lang="en-US" altLang="ja-JP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  <a:ea typeface="メイリオ" pitchFamily="50" charset="-128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  <a:ea typeface="メイリオ" pitchFamily="50" charset="-128"/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  <a:ea typeface="メイリオ" pitchFamily="50" charset="-128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 userDrawn="1"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11" name="Donut 10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600">
              <a:latin typeface="Corbel" pitchFamily="34" charset="0"/>
              <a:ea typeface="メイリオ" pitchFamily="5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altLang="ja-JP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ja-JP" dirty="0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dirty="0" smtClean="0"/>
              <a:t>Second level</a:t>
            </a:r>
          </a:p>
          <a:p>
            <a:pPr lvl="2" eaLnBrk="1" latinLnBrk="0" hangingPunct="1"/>
            <a:r>
              <a:rPr kumimoji="0" lang="en-US" altLang="ja-JP" dirty="0" smtClean="0"/>
              <a:t>Third level</a:t>
            </a:r>
          </a:p>
          <a:p>
            <a:pPr lvl="3" eaLnBrk="1" latinLnBrk="0" hangingPunct="1"/>
            <a:r>
              <a:rPr kumimoji="0" lang="en-US" altLang="ja-JP" dirty="0" smtClean="0"/>
              <a:t>Fourth level</a:t>
            </a:r>
          </a:p>
          <a:p>
            <a:pPr lvl="4" eaLnBrk="1" latinLnBrk="0" hangingPunct="1"/>
            <a:r>
              <a:rPr kumimoji="0" lang="en-US" altLang="ja-JP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Corbel" pitchFamily="34" charset="0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orbel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orbel" pitchFamily="34" charset="0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Corbel" pitchFamily="34" charset="0"/>
          <a:ea typeface="メイリオ" pitchFamily="50" charset="-128"/>
          <a:cs typeface="Tahoma" pitchFamily="34" charset="0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28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4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0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18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219200"/>
            <a:ext cx="7406640" cy="1472184"/>
          </a:xfrm>
        </p:spPr>
        <p:txBody>
          <a:bodyPr/>
          <a:lstStyle/>
          <a:p>
            <a:r>
              <a:rPr kumimoji="1" lang="en-US" altLang="ja-JP" dirty="0" err="1" smtClean="0"/>
              <a:t>kinect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mssdk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openni</a:t>
            </a:r>
            <a:r>
              <a:rPr kumimoji="1" lang="en-US" altLang="ja-JP" dirty="0" smtClean="0"/>
              <a:t>-bridge</a:t>
            </a:r>
            <a:br>
              <a:rPr kumimoji="1" lang="en-US" altLang="ja-JP" dirty="0" smtClean="0"/>
            </a:br>
            <a:r>
              <a:rPr lang="en-US" altLang="ja-JP" dirty="0" smtClean="0"/>
              <a:t>Supplemental Diagrams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581400"/>
            <a:ext cx="7406640" cy="236220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400" dirty="0" err="1" smtClean="0"/>
              <a:t>Tomoto</a:t>
            </a:r>
            <a:r>
              <a:rPr kumimoji="1" lang="en-US" altLang="ja-JP" sz="2400" dirty="0" smtClean="0"/>
              <a:t> Shimizu </a:t>
            </a:r>
            <a:r>
              <a:rPr kumimoji="1" lang="en-US" altLang="ja-JP" sz="2400" dirty="0" err="1" smtClean="0"/>
              <a:t>Washio</a:t>
            </a:r>
            <a:endParaRPr kumimoji="1" lang="en-US" altLang="ja-JP" sz="2400" dirty="0" smtClean="0"/>
          </a:p>
          <a:p>
            <a:pPr algn="r"/>
            <a:r>
              <a:rPr lang="en-US" altLang="ja-JP" sz="2400" dirty="0" smtClean="0"/>
              <a:t>tomoto@gmail.com</a:t>
            </a:r>
          </a:p>
          <a:p>
            <a:pPr algn="r"/>
            <a:r>
              <a:rPr lang="en-US" altLang="ja-JP" sz="2400" dirty="0" smtClean="0"/>
              <a:t>Twitter: @tomoto335e (en) / @tomoto335 (</a:t>
            </a:r>
            <a:r>
              <a:rPr lang="en-US" altLang="ja-JP" sz="2400" dirty="0" err="1" smtClean="0"/>
              <a:t>ja</a:t>
            </a:r>
            <a:r>
              <a:rPr lang="en-US" altLang="ja-JP" sz="2400" dirty="0" smtClean="0"/>
              <a:t>)</a:t>
            </a:r>
          </a:p>
          <a:p>
            <a:pPr algn="r"/>
            <a:endParaRPr lang="en-US" altLang="ja-JP" sz="1800" dirty="0" smtClean="0"/>
          </a:p>
          <a:p>
            <a:pPr algn="r"/>
            <a:r>
              <a:rPr lang="en-US" altLang="ja-JP" sz="1800" dirty="0" smtClean="0"/>
              <a:t>Rev 1: 9/15/2012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SensorKinect</a:t>
            </a:r>
            <a:r>
              <a:rPr lang="en-US" altLang="ja-JP" dirty="0" smtClean="0"/>
              <a:t> Driver and K4W Driver cannot coexist</a:t>
            </a:r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Problem</a:t>
            </a:r>
            <a:endParaRPr kumimoji="1" lang="ja-JP" alt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3124200" y="5638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648200" y="56388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447800" y="46482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126" name="Rectangle 125"/>
          <p:cNvSpPr/>
          <p:nvPr/>
        </p:nvSpPr>
        <p:spPr>
          <a:xfrm>
            <a:off x="2971800" y="35052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127" name="Rectangle 126"/>
          <p:cNvSpPr/>
          <p:nvPr/>
        </p:nvSpPr>
        <p:spPr>
          <a:xfrm>
            <a:off x="1371600" y="16764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28" name="Straight Arrow Connector 127"/>
          <p:cNvCxnSpPr>
            <a:stCxn id="125" idx="0"/>
          </p:cNvCxnSpPr>
          <p:nvPr/>
        </p:nvCxnSpPr>
        <p:spPr>
          <a:xfrm flipV="1">
            <a:off x="18288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30" idx="0"/>
          </p:cNvCxnSpPr>
          <p:nvPr/>
        </p:nvCxnSpPr>
        <p:spPr>
          <a:xfrm flipV="1">
            <a:off x="27432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62200" y="46482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cxnSp>
        <p:nvCxnSpPr>
          <p:cNvPr id="131" name="Elbow Connector 130"/>
          <p:cNvCxnSpPr>
            <a:stCxn id="130" idx="0"/>
            <a:endCxn id="126" idx="2"/>
          </p:cNvCxnSpPr>
          <p:nvPr/>
        </p:nvCxnSpPr>
        <p:spPr>
          <a:xfrm rot="5400000" flipH="1" flipV="1">
            <a:off x="2705100" y="4000500"/>
            <a:ext cx="685800" cy="609600"/>
          </a:xfrm>
          <a:prstGeom prst="bentConnector3">
            <a:avLst>
              <a:gd name="adj1" fmla="val 7042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486400" y="16764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KinectSDK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34" name="Straight Arrow Connector 133"/>
          <p:cNvCxnSpPr>
            <a:endCxn id="125" idx="2"/>
          </p:cNvCxnSpPr>
          <p:nvPr/>
        </p:nvCxnSpPr>
        <p:spPr>
          <a:xfrm flipV="1">
            <a:off x="18288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30" idx="2"/>
          </p:cNvCxnSpPr>
          <p:nvPr/>
        </p:nvCxnSpPr>
        <p:spPr>
          <a:xfrm flipV="1">
            <a:off x="2743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38" idx="2"/>
          </p:cNvCxnSpPr>
          <p:nvPr/>
        </p:nvCxnSpPr>
        <p:spPr>
          <a:xfrm flipV="1">
            <a:off x="58674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3352800" y="2133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12954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43" name="Rounded Rectangle 142"/>
          <p:cNvSpPr/>
          <p:nvPr/>
        </p:nvSpPr>
        <p:spPr>
          <a:xfrm>
            <a:off x="2971800" y="2286000"/>
            <a:ext cx="8382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sp>
        <p:nvSpPr>
          <p:cNvPr id="144" name="Rounded Rectangle 143"/>
          <p:cNvSpPr/>
          <p:nvPr/>
        </p:nvSpPr>
        <p:spPr>
          <a:xfrm>
            <a:off x="22098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cxnSp>
        <p:nvCxnSpPr>
          <p:cNvPr id="148" name="Straight Arrow Connector 147"/>
          <p:cNvCxnSpPr>
            <a:stCxn id="140" idx="3"/>
          </p:cNvCxnSpPr>
          <p:nvPr/>
        </p:nvCxnSpPr>
        <p:spPr>
          <a:xfrm>
            <a:off x="7391400" y="487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0" idx="2"/>
          </p:cNvCxnSpPr>
          <p:nvPr/>
        </p:nvCxnSpPr>
        <p:spPr>
          <a:xfrm flipV="1">
            <a:off x="6934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447800" y="5334000"/>
            <a:ext cx="1676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SensorKinect</a:t>
            </a:r>
            <a:r>
              <a:rPr kumimoji="1" lang="en-US" altLang="ja-JP" sz="1200" dirty="0" smtClean="0"/>
              <a:t> Driver</a:t>
            </a:r>
            <a:endParaRPr kumimoji="1" lang="ja-JP" altLang="en-US" sz="1200"/>
          </a:p>
        </p:txBody>
      </p:sp>
      <p:grpSp>
        <p:nvGrpSpPr>
          <p:cNvPr id="11" name="Group 10"/>
          <p:cNvGrpSpPr/>
          <p:nvPr/>
        </p:nvGrpSpPr>
        <p:grpSpPr>
          <a:xfrm>
            <a:off x="3733800" y="6324600"/>
            <a:ext cx="1295400" cy="304800"/>
            <a:chOff x="3124200" y="6172200"/>
            <a:chExt cx="1295400" cy="304800"/>
          </a:xfrm>
        </p:grpSpPr>
        <p:sp>
          <p:nvSpPr>
            <p:cNvPr id="8" name="Rounded Rectangle 7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371600" y="4267200"/>
            <a:ext cx="1828800" cy="1600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Avin2’s </a:t>
            </a:r>
            <a:r>
              <a:rPr kumimoji="1" lang="en-US" altLang="ja-JP" sz="1200" dirty="0" err="1" smtClean="0"/>
              <a:t>SensorKinect</a:t>
            </a:r>
            <a:endParaRPr kumimoji="1" lang="ja-JP" altLang="en-US" sz="1200"/>
          </a:p>
        </p:txBody>
      </p:sp>
      <p:sp>
        <p:nvSpPr>
          <p:cNvPr id="132" name="Rectangle 131"/>
          <p:cNvSpPr/>
          <p:nvPr/>
        </p:nvSpPr>
        <p:spPr>
          <a:xfrm>
            <a:off x="2895600" y="3200400"/>
            <a:ext cx="914400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65" name="Rectangle 164"/>
          <p:cNvSpPr/>
          <p:nvPr/>
        </p:nvSpPr>
        <p:spPr>
          <a:xfrm>
            <a:off x="1219200" y="3048000"/>
            <a:ext cx="3276600" cy="2971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39" name="Rectangle 138"/>
          <p:cNvSpPr/>
          <p:nvPr/>
        </p:nvSpPr>
        <p:spPr>
          <a:xfrm>
            <a:off x="5410200" y="5334000"/>
            <a:ext cx="3048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sp>
        <p:nvSpPr>
          <p:cNvPr id="138" name="Rectangle 137"/>
          <p:cNvSpPr/>
          <p:nvPr/>
        </p:nvSpPr>
        <p:spPr>
          <a:xfrm>
            <a:off x="54102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Stream</a:t>
            </a:r>
            <a:endParaRPr kumimoji="1" lang="ja-JP" alt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64770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Stream</a:t>
            </a:r>
            <a:endParaRPr kumimoji="1" lang="ja-JP" altLang="en-US" sz="1200"/>
          </a:p>
        </p:txBody>
      </p:sp>
      <p:sp>
        <p:nvSpPr>
          <p:cNvPr id="145" name="Rectangle 144"/>
          <p:cNvSpPr/>
          <p:nvPr/>
        </p:nvSpPr>
        <p:spPr>
          <a:xfrm>
            <a:off x="75438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Skeleton Stream</a:t>
            </a:r>
            <a:endParaRPr kumimoji="1" lang="ja-JP" altLang="en-US" sz="120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67056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5" idx="0"/>
          </p:cNvCxnSpPr>
          <p:nvPr/>
        </p:nvCxnSpPr>
        <p:spPr>
          <a:xfrm flipV="1">
            <a:off x="80010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0866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8" idx="0"/>
          </p:cNvCxnSpPr>
          <p:nvPr/>
        </p:nvCxnSpPr>
        <p:spPr>
          <a:xfrm flipV="1">
            <a:off x="58674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5257800" y="27432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53" name="Rounded Rectangle 152"/>
          <p:cNvSpPr/>
          <p:nvPr/>
        </p:nvSpPr>
        <p:spPr>
          <a:xfrm>
            <a:off x="6172200" y="27432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54" name="Rounded Rectangle 153"/>
          <p:cNvSpPr/>
          <p:nvPr/>
        </p:nvSpPr>
        <p:spPr>
          <a:xfrm>
            <a:off x="7315200" y="2743200"/>
            <a:ext cx="8382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155" name="Rounded Rectangle 154"/>
          <p:cNvSpPr/>
          <p:nvPr/>
        </p:nvSpPr>
        <p:spPr>
          <a:xfrm>
            <a:off x="6934200" y="2362200"/>
            <a:ext cx="7620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sp>
        <p:nvSpPr>
          <p:cNvPr id="137" name="Rectangle 136"/>
          <p:cNvSpPr/>
          <p:nvPr/>
        </p:nvSpPr>
        <p:spPr>
          <a:xfrm>
            <a:off x="5257800" y="4343400"/>
            <a:ext cx="3352800" cy="1600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109" name="Explosion 1 108"/>
          <p:cNvSpPr/>
          <p:nvPr/>
        </p:nvSpPr>
        <p:spPr>
          <a:xfrm>
            <a:off x="3581400" y="5867400"/>
            <a:ext cx="1524000" cy="38100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Bridge alters </a:t>
            </a:r>
            <a:r>
              <a:rPr lang="en-US" altLang="ja-JP" sz="2000" dirty="0" err="1" smtClean="0"/>
              <a:t>SensorKinect</a:t>
            </a:r>
            <a:r>
              <a:rPr lang="en-US" altLang="ja-JP" sz="2000" dirty="0" smtClean="0"/>
              <a:t> by providing </a:t>
            </a:r>
            <a:r>
              <a:rPr lang="en-US" altLang="ja-JP" sz="2000" dirty="0" err="1" smtClean="0"/>
              <a:t>OpenNI-complient</a:t>
            </a:r>
            <a:r>
              <a:rPr lang="en-US" altLang="ja-JP" sz="2000" dirty="0" smtClean="0"/>
              <a:t> nodes that wrap Kinect SDK, so that </a:t>
            </a:r>
            <a:r>
              <a:rPr lang="en-US" altLang="ja-JP" sz="2000" dirty="0" err="1" smtClean="0"/>
              <a:t>OpenNI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KinectSDK</a:t>
            </a:r>
            <a:r>
              <a:rPr lang="en-US" altLang="ja-JP" sz="2000" dirty="0" smtClean="0"/>
              <a:t> apps can coexist</a:t>
            </a:r>
            <a:endParaRPr kumimoji="1" lang="ja-JP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Bridge Solution</a:t>
            </a:r>
            <a:endParaRPr kumimoji="1" lang="ja-JP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6324600" y="6248400"/>
            <a:ext cx="1295400" cy="304800"/>
            <a:chOff x="3124200" y="6172200"/>
            <a:chExt cx="1295400" cy="304800"/>
          </a:xfrm>
        </p:grpSpPr>
        <p:sp>
          <p:nvSpPr>
            <p:cNvPr id="8" name="Rounded Rectangle 7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14478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130" name="Rectangle 129"/>
          <p:cNvSpPr/>
          <p:nvPr/>
        </p:nvSpPr>
        <p:spPr>
          <a:xfrm>
            <a:off x="2971800" y="3733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131" name="Rectangle 130"/>
          <p:cNvSpPr/>
          <p:nvPr/>
        </p:nvSpPr>
        <p:spPr>
          <a:xfrm>
            <a:off x="13716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V="1">
            <a:off x="18288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4" idx="0"/>
          </p:cNvCxnSpPr>
          <p:nvPr/>
        </p:nvCxnSpPr>
        <p:spPr>
          <a:xfrm flipV="1">
            <a:off x="27432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622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cxnSp>
        <p:nvCxnSpPr>
          <p:cNvPr id="135" name="Elbow Connector 134"/>
          <p:cNvCxnSpPr>
            <a:stCxn id="134" idx="0"/>
            <a:endCxn id="130" idx="2"/>
          </p:cNvCxnSpPr>
          <p:nvPr/>
        </p:nvCxnSpPr>
        <p:spPr>
          <a:xfrm rot="5400000" flipH="1" flipV="1">
            <a:off x="2705100" y="4229100"/>
            <a:ext cx="685800" cy="609600"/>
          </a:xfrm>
          <a:prstGeom prst="bentConnector3">
            <a:avLst>
              <a:gd name="adj1" fmla="val 7042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486400" y="1905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KinectSDK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39" name="Straight Arrow Connector 138"/>
          <p:cNvCxnSpPr>
            <a:endCxn id="151" idx="2"/>
          </p:cNvCxnSpPr>
          <p:nvPr/>
        </p:nvCxnSpPr>
        <p:spPr>
          <a:xfrm flipV="1">
            <a:off x="58674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352800" y="2362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1295400" y="28956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42" name="Rounded Rectangle 141"/>
          <p:cNvSpPr/>
          <p:nvPr/>
        </p:nvSpPr>
        <p:spPr>
          <a:xfrm>
            <a:off x="2971800" y="2514600"/>
            <a:ext cx="8382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sp>
        <p:nvSpPr>
          <p:cNvPr id="143" name="Rounded Rectangle 142"/>
          <p:cNvSpPr/>
          <p:nvPr/>
        </p:nvSpPr>
        <p:spPr>
          <a:xfrm>
            <a:off x="2209800" y="28956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cxnSp>
        <p:nvCxnSpPr>
          <p:cNvPr id="144" name="Straight Arrow Connector 143"/>
          <p:cNvCxnSpPr>
            <a:stCxn id="152" idx="3"/>
          </p:cNvCxnSpPr>
          <p:nvPr/>
        </p:nvCxnSpPr>
        <p:spPr>
          <a:xfrm>
            <a:off x="7391400" y="487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52" idx="2"/>
          </p:cNvCxnSpPr>
          <p:nvPr/>
        </p:nvCxnSpPr>
        <p:spPr>
          <a:xfrm flipV="1">
            <a:off x="6934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371600" y="4495800"/>
            <a:ext cx="2971800" cy="14478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Bridge</a:t>
            </a:r>
            <a:endParaRPr kumimoji="1" lang="ja-JP" altLang="en-US" sz="1200"/>
          </a:p>
        </p:txBody>
      </p:sp>
      <p:sp>
        <p:nvSpPr>
          <p:cNvPr id="148" name="Rectangle 147"/>
          <p:cNvSpPr/>
          <p:nvPr/>
        </p:nvSpPr>
        <p:spPr>
          <a:xfrm>
            <a:off x="2895600" y="3429000"/>
            <a:ext cx="914400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49" name="Rectangle 148"/>
          <p:cNvSpPr/>
          <p:nvPr/>
        </p:nvSpPr>
        <p:spPr>
          <a:xfrm>
            <a:off x="1219200" y="3276600"/>
            <a:ext cx="3276600" cy="2819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50" name="Rectangle 149"/>
          <p:cNvSpPr/>
          <p:nvPr/>
        </p:nvSpPr>
        <p:spPr>
          <a:xfrm>
            <a:off x="5410200" y="5334000"/>
            <a:ext cx="3048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54102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Stream</a:t>
            </a:r>
            <a:endParaRPr kumimoji="1" lang="ja-JP" altLang="en-US" sz="1200"/>
          </a:p>
        </p:txBody>
      </p:sp>
      <p:sp>
        <p:nvSpPr>
          <p:cNvPr id="152" name="Rectangle 151"/>
          <p:cNvSpPr/>
          <p:nvPr/>
        </p:nvSpPr>
        <p:spPr>
          <a:xfrm>
            <a:off x="64770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Stream</a:t>
            </a:r>
            <a:endParaRPr kumimoji="1" lang="ja-JP" altLang="en-US" sz="1200"/>
          </a:p>
        </p:txBody>
      </p:sp>
      <p:sp>
        <p:nvSpPr>
          <p:cNvPr id="153" name="Rectangle 152"/>
          <p:cNvSpPr/>
          <p:nvPr/>
        </p:nvSpPr>
        <p:spPr>
          <a:xfrm>
            <a:off x="75438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Skeleton Stream</a:t>
            </a:r>
            <a:endParaRPr kumimoji="1" lang="ja-JP" altLang="en-US" sz="120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67056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3" idx="0"/>
          </p:cNvCxnSpPr>
          <p:nvPr/>
        </p:nvCxnSpPr>
        <p:spPr>
          <a:xfrm flipV="1">
            <a:off x="8001000" y="2133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70866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0"/>
          </p:cNvCxnSpPr>
          <p:nvPr/>
        </p:nvCxnSpPr>
        <p:spPr>
          <a:xfrm flipV="1">
            <a:off x="58674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257800" y="29718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59" name="Rounded Rectangle 158"/>
          <p:cNvSpPr/>
          <p:nvPr/>
        </p:nvSpPr>
        <p:spPr>
          <a:xfrm>
            <a:off x="6172200" y="29718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60" name="Rounded Rectangle 159"/>
          <p:cNvSpPr/>
          <p:nvPr/>
        </p:nvSpPr>
        <p:spPr>
          <a:xfrm>
            <a:off x="7315200" y="2971800"/>
            <a:ext cx="8382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161" name="Rounded Rectangle 160"/>
          <p:cNvSpPr/>
          <p:nvPr/>
        </p:nvSpPr>
        <p:spPr>
          <a:xfrm>
            <a:off x="6934200" y="2590800"/>
            <a:ext cx="7620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sp>
        <p:nvSpPr>
          <p:cNvPr id="162" name="Rectangle 161"/>
          <p:cNvSpPr/>
          <p:nvPr/>
        </p:nvSpPr>
        <p:spPr>
          <a:xfrm>
            <a:off x="5257800" y="4343400"/>
            <a:ext cx="3352800" cy="1600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164" name="Rectangle 163"/>
          <p:cNvSpPr/>
          <p:nvPr/>
        </p:nvSpPr>
        <p:spPr>
          <a:xfrm>
            <a:off x="35052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39624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3657600" y="2895600"/>
            <a:ext cx="8382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18288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0386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27432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 flipV="1">
            <a:off x="4038600" y="3657600"/>
            <a:ext cx="3962400" cy="1828800"/>
          </a:xfrm>
          <a:prstGeom prst="bentConnector3">
            <a:avLst>
              <a:gd name="adj1" fmla="val 8430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50" idx="2"/>
          </p:cNvCxnSpPr>
          <p:nvPr/>
        </p:nvCxnSpPr>
        <p:spPr>
          <a:xfrm flipV="1">
            <a:off x="6934200" y="579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3733800" y="533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0800000" flipV="1">
            <a:off x="3733800" y="3733800"/>
            <a:ext cx="3352800" cy="1828800"/>
          </a:xfrm>
          <a:prstGeom prst="bentConnector3">
            <a:avLst>
              <a:gd name="adj1" fmla="val 6990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 rot="10800000" flipV="1">
            <a:off x="2743200" y="3886200"/>
            <a:ext cx="3962400" cy="1828800"/>
          </a:xfrm>
          <a:prstGeom prst="bentConnector3">
            <a:avLst>
              <a:gd name="adj1" fmla="val 4501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rot="10800000" flipV="1">
            <a:off x="1828800" y="3962400"/>
            <a:ext cx="4038600" cy="1828800"/>
          </a:xfrm>
          <a:prstGeom prst="bentConnector3">
            <a:avLst>
              <a:gd name="adj1" fmla="val 2083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7543800" y="5410200"/>
            <a:ext cx="990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Kinect Studio</a:t>
            </a:r>
            <a:endParaRPr kumimoji="1" lang="ja-JP" altLang="en-US" sz="1200"/>
          </a:p>
        </p:txBody>
      </p:sp>
      <p:sp>
        <p:nvSpPr>
          <p:cNvPr id="215" name="Folded Corner 214"/>
          <p:cNvSpPr/>
          <p:nvPr/>
        </p:nvSpPr>
        <p:spPr>
          <a:xfrm>
            <a:off x="7924800" y="6172200"/>
            <a:ext cx="609600" cy="3810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xed</a:t>
            </a:r>
            <a:endParaRPr kumimoji="1" lang="ja-JP" altLang="en-US" sz="1200"/>
          </a:p>
        </p:txBody>
      </p:sp>
      <p:cxnSp>
        <p:nvCxnSpPr>
          <p:cNvPr id="216" name="Straight Arrow Connector 215"/>
          <p:cNvCxnSpPr>
            <a:stCxn id="215" idx="0"/>
          </p:cNvCxnSpPr>
          <p:nvPr/>
        </p:nvCxnSpPr>
        <p:spPr>
          <a:xfrm flipV="1">
            <a:off x="8229600" y="58674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Bridge Solution (cont.)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App can apply NITE’s algorithms (e.g. User node) upon Bridge’s Depth node</a:t>
            </a:r>
          </a:p>
          <a:p>
            <a:r>
              <a:rPr lang="en-US" altLang="ja-JP" dirty="0" smtClean="0"/>
              <a:t>App can choose either User node of NITE’s or bridge’s</a:t>
            </a:r>
          </a:p>
          <a:p>
            <a:pPr lvl="1"/>
            <a:r>
              <a:rPr lang="en-US" altLang="ja-JP" dirty="0" smtClean="0"/>
              <a:t>User “query” on node creation</a:t>
            </a:r>
          </a:p>
          <a:p>
            <a:pPr lvl="1"/>
            <a:r>
              <a:rPr kumimoji="1" lang="en-US" altLang="ja-JP" dirty="0" smtClean="0"/>
              <a:t>Bridge’s User node works by itself but requires no depth node</a:t>
            </a:r>
          </a:p>
          <a:p>
            <a:pPr lvl="1"/>
            <a:r>
              <a:rPr lang="en-US" altLang="ja-JP" dirty="0" smtClean="0"/>
              <a:t>App can even use both at the same time if needed</a:t>
            </a:r>
            <a:endParaRPr kumimoji="1" lang="en-US" altLang="ja-JP" dirty="0" smtClean="0"/>
          </a:p>
          <a:p>
            <a:r>
              <a:rPr lang="en-US" altLang="ja-JP" dirty="0" smtClean="0"/>
              <a:t>Compatible with recording/playback with Kinect Studio</a:t>
            </a:r>
          </a:p>
          <a:p>
            <a:pPr lvl="1"/>
            <a:r>
              <a:rPr kumimoji="1" lang="en-US" altLang="ja-JP" dirty="0" smtClean="0"/>
              <a:t>Because it is totally transparent under Kinect SDK</a:t>
            </a:r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Recorder node can apply on bridges Depth and Image node</a:t>
            </a:r>
          </a:p>
          <a:p>
            <a:pPr lvl="1"/>
            <a:r>
              <a:rPr lang="en-US" altLang="ja-JP" sz="1600" dirty="0" smtClean="0"/>
              <a:t>So XED </a:t>
            </a:r>
            <a:r>
              <a:rPr lang="en-US" altLang="ja-JP" sz="1600" smtClean="0"/>
              <a:t>-&gt; ONI </a:t>
            </a:r>
            <a:r>
              <a:rPr lang="en-US" altLang="ja-JP" sz="1600" dirty="0" smtClean="0"/>
              <a:t>conversion is possible</a:t>
            </a:r>
            <a:endParaRPr lang="en-US" altLang="ja-JP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ONI Recording</a:t>
            </a:r>
            <a:endParaRPr kumimoji="1" lang="ja-JP" altLang="en-US"/>
          </a:p>
        </p:txBody>
      </p:sp>
      <p:grpSp>
        <p:nvGrpSpPr>
          <p:cNvPr id="76" name="Group 10"/>
          <p:cNvGrpSpPr/>
          <p:nvPr/>
        </p:nvGrpSpPr>
        <p:grpSpPr>
          <a:xfrm>
            <a:off x="6629400" y="6248400"/>
            <a:ext cx="1295400" cy="304800"/>
            <a:chOff x="3124200" y="6172200"/>
            <a:chExt cx="1295400" cy="304800"/>
          </a:xfrm>
        </p:grpSpPr>
        <p:sp>
          <p:nvSpPr>
            <p:cNvPr id="77" name="Rounded Rectangle 76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17526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85" name="Rectangle 84"/>
          <p:cNvSpPr/>
          <p:nvPr/>
        </p:nvSpPr>
        <p:spPr>
          <a:xfrm>
            <a:off x="3276600" y="3733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89" name="Rectangle 88"/>
          <p:cNvSpPr/>
          <p:nvPr/>
        </p:nvSpPr>
        <p:spPr>
          <a:xfrm>
            <a:off x="16764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96" name="Straight Arrow Connector 95"/>
          <p:cNvCxnSpPr>
            <a:stCxn id="81" idx="0"/>
          </p:cNvCxnSpPr>
          <p:nvPr/>
        </p:nvCxnSpPr>
        <p:spPr>
          <a:xfrm flipV="1">
            <a:off x="2133600" y="2362200"/>
            <a:ext cx="0" cy="2514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9" idx="0"/>
          </p:cNvCxnSpPr>
          <p:nvPr/>
        </p:nvCxnSpPr>
        <p:spPr>
          <a:xfrm flipV="1">
            <a:off x="3048000" y="2362200"/>
            <a:ext cx="0" cy="2514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6670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cxnSp>
        <p:nvCxnSpPr>
          <p:cNvPr id="100" name="Elbow Connector 99"/>
          <p:cNvCxnSpPr>
            <a:stCxn id="99" idx="0"/>
            <a:endCxn id="85" idx="2"/>
          </p:cNvCxnSpPr>
          <p:nvPr/>
        </p:nvCxnSpPr>
        <p:spPr>
          <a:xfrm rot="5400000" flipH="1" flipV="1">
            <a:off x="3009900" y="4229100"/>
            <a:ext cx="685800" cy="609600"/>
          </a:xfrm>
          <a:prstGeom prst="bentConnector3">
            <a:avLst>
              <a:gd name="adj1" fmla="val 7042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16" idx="2"/>
          </p:cNvCxnSpPr>
          <p:nvPr/>
        </p:nvCxnSpPr>
        <p:spPr>
          <a:xfrm flipV="1">
            <a:off x="6172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657600" y="2362200"/>
            <a:ext cx="0" cy="1371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276600" y="2514600"/>
            <a:ext cx="838200" cy="3048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cxnSp>
        <p:nvCxnSpPr>
          <p:cNvPr id="109" name="Straight Arrow Connector 108"/>
          <p:cNvCxnSpPr>
            <a:stCxn id="117" idx="3"/>
          </p:cNvCxnSpPr>
          <p:nvPr/>
        </p:nvCxnSpPr>
        <p:spPr>
          <a:xfrm>
            <a:off x="7696200" y="4876800"/>
            <a:ext cx="1524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17" idx="2"/>
          </p:cNvCxnSpPr>
          <p:nvPr/>
        </p:nvCxnSpPr>
        <p:spPr>
          <a:xfrm flipV="1">
            <a:off x="72390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676400" y="4495800"/>
            <a:ext cx="2971800" cy="14478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Bridge</a:t>
            </a:r>
            <a:endParaRPr kumimoji="1" lang="ja-JP" altLang="en-US" sz="1200"/>
          </a:p>
        </p:txBody>
      </p:sp>
      <p:sp>
        <p:nvSpPr>
          <p:cNvPr id="113" name="Rectangle 112"/>
          <p:cNvSpPr/>
          <p:nvPr/>
        </p:nvSpPr>
        <p:spPr>
          <a:xfrm>
            <a:off x="3200400" y="3429000"/>
            <a:ext cx="914400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14" name="Rectangle 113"/>
          <p:cNvSpPr/>
          <p:nvPr/>
        </p:nvSpPr>
        <p:spPr>
          <a:xfrm>
            <a:off x="1524000" y="3276600"/>
            <a:ext cx="3276600" cy="2819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5715000" y="5334000"/>
            <a:ext cx="3048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8305800" y="3657600"/>
            <a:ext cx="0" cy="990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391400" y="3733800"/>
            <a:ext cx="0" cy="914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077200" y="4038600"/>
            <a:ext cx="8382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126" name="Rounded Rectangle 125"/>
          <p:cNvSpPr/>
          <p:nvPr/>
        </p:nvSpPr>
        <p:spPr>
          <a:xfrm>
            <a:off x="7239000" y="3886200"/>
            <a:ext cx="7620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sp>
        <p:nvSpPr>
          <p:cNvPr id="127" name="Rectangle 126"/>
          <p:cNvSpPr/>
          <p:nvPr/>
        </p:nvSpPr>
        <p:spPr>
          <a:xfrm>
            <a:off x="5562600" y="4343400"/>
            <a:ext cx="3352800" cy="1600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3810000" y="4876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267200" y="2362200"/>
            <a:ext cx="0" cy="2514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3962400" y="2895600"/>
            <a:ext cx="838200" cy="3048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21336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4343400" y="5334000"/>
            <a:ext cx="0" cy="152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0800000" flipV="1">
            <a:off x="4343400" y="3657600"/>
            <a:ext cx="3962400" cy="1828800"/>
          </a:xfrm>
          <a:prstGeom prst="bentConnector3">
            <a:avLst>
              <a:gd name="adj1" fmla="val 8430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15" idx="2"/>
          </p:cNvCxnSpPr>
          <p:nvPr/>
        </p:nvCxnSpPr>
        <p:spPr>
          <a:xfrm flipV="1">
            <a:off x="7239000" y="579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038600" y="5334000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0800000" flipV="1">
            <a:off x="4038600" y="3733800"/>
            <a:ext cx="3352800" cy="1828800"/>
          </a:xfrm>
          <a:prstGeom prst="bentConnector3">
            <a:avLst>
              <a:gd name="adj1" fmla="val 69902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 flipV="1">
            <a:off x="2133600" y="3962400"/>
            <a:ext cx="4038600" cy="1828800"/>
          </a:xfrm>
          <a:prstGeom prst="bentConnector3">
            <a:avLst>
              <a:gd name="adj1" fmla="val 2083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848600" y="5410200"/>
            <a:ext cx="990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Kinect Studio</a:t>
            </a:r>
            <a:endParaRPr kumimoji="1" lang="ja-JP" altLang="en-US" sz="1200"/>
          </a:p>
        </p:txBody>
      </p:sp>
      <p:sp>
        <p:nvSpPr>
          <p:cNvPr id="141" name="Folded Corner 140"/>
          <p:cNvSpPr/>
          <p:nvPr/>
        </p:nvSpPr>
        <p:spPr>
          <a:xfrm>
            <a:off x="8229600" y="6172200"/>
            <a:ext cx="609600" cy="3810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xed</a:t>
            </a:r>
            <a:endParaRPr kumimoji="1" lang="ja-JP" altLang="en-US" sz="1200"/>
          </a:p>
        </p:txBody>
      </p:sp>
      <p:cxnSp>
        <p:nvCxnSpPr>
          <p:cNvPr id="142" name="Straight Arrow Connector 141"/>
          <p:cNvCxnSpPr>
            <a:stCxn id="141" idx="0"/>
          </p:cNvCxnSpPr>
          <p:nvPr/>
        </p:nvCxnSpPr>
        <p:spPr>
          <a:xfrm flipV="1">
            <a:off x="8534400" y="58674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209800" y="35814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Recorder Node</a:t>
            </a:r>
            <a:endParaRPr kumimoji="1" lang="ja-JP" altLang="en-US" sz="120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0480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3048000" y="3886200"/>
            <a:ext cx="3962400" cy="1828800"/>
          </a:xfrm>
          <a:prstGeom prst="bentConnector3">
            <a:avLst>
              <a:gd name="adj1" fmla="val 45010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150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Stream</a:t>
            </a:r>
            <a:endParaRPr kumimoji="1" lang="ja-JP" altLang="en-US" sz="1200"/>
          </a:p>
        </p:txBody>
      </p:sp>
      <p:sp>
        <p:nvSpPr>
          <p:cNvPr id="117" name="Rectangle 116"/>
          <p:cNvSpPr/>
          <p:nvPr/>
        </p:nvSpPr>
        <p:spPr>
          <a:xfrm>
            <a:off x="67818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Stream</a:t>
            </a:r>
            <a:endParaRPr kumimoji="1" lang="ja-JP" altLang="en-US" sz="1200"/>
          </a:p>
        </p:txBody>
      </p:sp>
      <p:sp>
        <p:nvSpPr>
          <p:cNvPr id="118" name="Rectangle 117"/>
          <p:cNvSpPr/>
          <p:nvPr/>
        </p:nvSpPr>
        <p:spPr>
          <a:xfrm>
            <a:off x="7848600" y="4648200"/>
            <a:ext cx="9144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Skeleton Stream</a:t>
            </a:r>
            <a:endParaRPr kumimoji="1" lang="ja-JP" altLang="en-US" sz="1200"/>
          </a:p>
        </p:txBody>
      </p:sp>
      <p:sp>
        <p:nvSpPr>
          <p:cNvPr id="154" name="Folded Corner 153"/>
          <p:cNvSpPr/>
          <p:nvPr/>
        </p:nvSpPr>
        <p:spPr>
          <a:xfrm>
            <a:off x="609600" y="3505200"/>
            <a:ext cx="609600" cy="6096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oni</a:t>
            </a:r>
            <a:endParaRPr kumimoji="1" lang="ja-JP" altLang="en-US" sz="1200"/>
          </a:p>
        </p:txBody>
      </p:sp>
      <p:cxnSp>
        <p:nvCxnSpPr>
          <p:cNvPr id="155" name="Straight Arrow Connector 154"/>
          <p:cNvCxnSpPr>
            <a:stCxn id="144" idx="1"/>
            <a:endCxn id="154" idx="3"/>
          </p:cNvCxnSpPr>
          <p:nvPr/>
        </p:nvCxnSpPr>
        <p:spPr>
          <a:xfrm flipH="1">
            <a:off x="12192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6172200" y="3962400"/>
            <a:ext cx="0" cy="685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7010400" y="3886200"/>
            <a:ext cx="0" cy="762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5562600" y="4038600"/>
            <a:ext cx="685800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24" name="Rounded Rectangle 123"/>
          <p:cNvSpPr/>
          <p:nvPr/>
        </p:nvSpPr>
        <p:spPr>
          <a:xfrm>
            <a:off x="6477000" y="4038600"/>
            <a:ext cx="685800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08" name="Rounded Rectangle 107"/>
          <p:cNvSpPr/>
          <p:nvPr/>
        </p:nvSpPr>
        <p:spPr>
          <a:xfrm>
            <a:off x="2590800" y="2971800"/>
            <a:ext cx="685800" cy="228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05" name="Rounded Rectangle 104"/>
          <p:cNvSpPr/>
          <p:nvPr/>
        </p:nvSpPr>
        <p:spPr>
          <a:xfrm>
            <a:off x="1828800" y="2971800"/>
            <a:ext cx="685800" cy="228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362200" y="4038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819400" y="4038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Bridge </a:t>
            </a:r>
            <a:r>
              <a:rPr lang="en-US" altLang="ja-JP" sz="2000" dirty="0" smtClean="0"/>
              <a:t>does not do </a:t>
            </a:r>
            <a:r>
              <a:rPr kumimoji="1" lang="en-US" altLang="ja-JP" sz="2000" dirty="0" smtClean="0"/>
              <a:t>anything with ONI playback</a:t>
            </a:r>
          </a:p>
          <a:p>
            <a:pPr lvl="1"/>
            <a:r>
              <a:rPr lang="en-US" altLang="ja-JP" sz="1600" dirty="0" smtClean="0"/>
              <a:t>Kinect SDK’s skeleton tracking cannot be applied on ONI</a:t>
            </a:r>
            <a:endParaRPr kumimoji="1" lang="ja-JP" alt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ONI Playback</a:t>
            </a:r>
            <a:endParaRPr kumimoji="1" lang="ja-JP" altLang="en-US"/>
          </a:p>
        </p:txBody>
      </p:sp>
      <p:sp>
        <p:nvSpPr>
          <p:cNvPr id="150" name="Rectangle 149"/>
          <p:cNvSpPr/>
          <p:nvPr/>
        </p:nvSpPr>
        <p:spPr>
          <a:xfrm>
            <a:off x="3048000" y="3733800"/>
            <a:ext cx="762000" cy="4572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11430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sp>
        <p:nvSpPr>
          <p:cNvPr id="164" name="Rectangle 163"/>
          <p:cNvSpPr/>
          <p:nvPr/>
        </p:nvSpPr>
        <p:spPr>
          <a:xfrm>
            <a:off x="3276600" y="4495800"/>
            <a:ext cx="2819400" cy="14478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Bridge</a:t>
            </a:r>
            <a:endParaRPr kumimoji="1" lang="ja-JP" altLang="en-US" sz="1200"/>
          </a:p>
        </p:txBody>
      </p:sp>
      <p:sp>
        <p:nvSpPr>
          <p:cNvPr id="165" name="Rectangle 164"/>
          <p:cNvSpPr/>
          <p:nvPr/>
        </p:nvSpPr>
        <p:spPr>
          <a:xfrm>
            <a:off x="2971800" y="3429000"/>
            <a:ext cx="914400" cy="838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66" name="Rectangle 165"/>
          <p:cNvSpPr/>
          <p:nvPr/>
        </p:nvSpPr>
        <p:spPr>
          <a:xfrm>
            <a:off x="1143000" y="3276600"/>
            <a:ext cx="5105400" cy="2819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5257800" y="4876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810000" y="5334000"/>
            <a:ext cx="0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791200" y="5334000"/>
            <a:ext cx="0" cy="152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 rot="10800000" flipV="1">
            <a:off x="5791200" y="3200400"/>
            <a:ext cx="2819400" cy="2286000"/>
          </a:xfrm>
          <a:prstGeom prst="bentConnector3">
            <a:avLst>
              <a:gd name="adj1" fmla="val 77758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486400" y="5334000"/>
            <a:ext cx="0" cy="2286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10800000" flipV="1">
            <a:off x="5486400" y="3429000"/>
            <a:ext cx="2667000" cy="2133600"/>
          </a:xfrm>
          <a:prstGeom prst="bentConnector3">
            <a:avLst>
              <a:gd name="adj1" fmla="val 6173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rot="10800000" flipV="1">
            <a:off x="3810000" y="3962400"/>
            <a:ext cx="3733800" cy="1828800"/>
          </a:xfrm>
          <a:prstGeom prst="bentConnector3">
            <a:avLst>
              <a:gd name="adj1" fmla="val 1845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724400" y="5334000"/>
            <a:ext cx="0" cy="381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rot="10800000" flipV="1">
            <a:off x="4724400" y="3810000"/>
            <a:ext cx="3200400" cy="1905000"/>
          </a:xfrm>
          <a:prstGeom prst="bentConnector3">
            <a:avLst>
              <a:gd name="adj1" fmla="val 36873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382000" y="4648200"/>
            <a:ext cx="381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</a:t>
            </a:r>
            <a:endParaRPr kumimoji="1" lang="ja-JP" altLang="en-US" sz="1200"/>
          </a:p>
        </p:txBody>
      </p:sp>
      <p:sp>
        <p:nvSpPr>
          <p:cNvPr id="198" name="Folded Corner 197"/>
          <p:cNvSpPr/>
          <p:nvPr/>
        </p:nvSpPr>
        <p:spPr>
          <a:xfrm>
            <a:off x="304800" y="4724400"/>
            <a:ext cx="609600" cy="6096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oni</a:t>
            </a:r>
            <a:endParaRPr kumimoji="1" lang="ja-JP" altLang="en-US" sz="1200"/>
          </a:p>
        </p:txBody>
      </p:sp>
      <p:cxnSp>
        <p:nvCxnSpPr>
          <p:cNvPr id="199" name="Straight Arrow Connector 198"/>
          <p:cNvCxnSpPr>
            <a:stCxn id="198" idx="3"/>
            <a:endCxn id="203" idx="1"/>
          </p:cNvCxnSpPr>
          <p:nvPr/>
        </p:nvCxnSpPr>
        <p:spPr>
          <a:xfrm>
            <a:off x="914400" y="5029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1295400" y="4495800"/>
            <a:ext cx="1828800" cy="10668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Mocks</a:t>
            </a:r>
            <a:endParaRPr kumimoji="1" lang="ja-JP" altLang="en-US" sz="1200"/>
          </a:p>
        </p:txBody>
      </p:sp>
      <p:sp>
        <p:nvSpPr>
          <p:cNvPr id="205" name="Rectangle 204"/>
          <p:cNvSpPr/>
          <p:nvPr/>
        </p:nvSpPr>
        <p:spPr>
          <a:xfrm>
            <a:off x="2286000" y="4876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sp>
        <p:nvSpPr>
          <p:cNvPr id="206" name="Rectangle 205"/>
          <p:cNvSpPr/>
          <p:nvPr/>
        </p:nvSpPr>
        <p:spPr>
          <a:xfrm>
            <a:off x="1371600" y="4876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209" name="Rectangle 208"/>
          <p:cNvSpPr/>
          <p:nvPr/>
        </p:nvSpPr>
        <p:spPr>
          <a:xfrm>
            <a:off x="4343400" y="4876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sp>
        <p:nvSpPr>
          <p:cNvPr id="210" name="Rectangle 209"/>
          <p:cNvSpPr/>
          <p:nvPr/>
        </p:nvSpPr>
        <p:spPr>
          <a:xfrm>
            <a:off x="3429000" y="4876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ImageNode</a:t>
            </a:r>
            <a:endParaRPr kumimoji="1" lang="ja-JP" altLang="en-US" sz="1200"/>
          </a:p>
        </p:txBody>
      </p:sp>
      <p:sp>
        <p:nvSpPr>
          <p:cNvPr id="212" name="Rectangle 211"/>
          <p:cNvSpPr/>
          <p:nvPr/>
        </p:nvSpPr>
        <p:spPr>
          <a:xfrm>
            <a:off x="7848600" y="4648200"/>
            <a:ext cx="381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</a:t>
            </a:r>
            <a:endParaRPr kumimoji="1" lang="ja-JP" altLang="en-US" sz="1200"/>
          </a:p>
        </p:txBody>
      </p:sp>
      <p:sp>
        <p:nvSpPr>
          <p:cNvPr id="213" name="Rectangle 212"/>
          <p:cNvSpPr/>
          <p:nvPr/>
        </p:nvSpPr>
        <p:spPr>
          <a:xfrm>
            <a:off x="7315200" y="4648200"/>
            <a:ext cx="381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</a:t>
            </a:r>
            <a:endParaRPr kumimoji="1" lang="ja-JP" altLang="en-US" sz="1200"/>
          </a:p>
        </p:txBody>
      </p:sp>
      <p:sp>
        <p:nvSpPr>
          <p:cNvPr id="214" name="Rectangle 213"/>
          <p:cNvSpPr/>
          <p:nvPr/>
        </p:nvSpPr>
        <p:spPr>
          <a:xfrm>
            <a:off x="7315200" y="5334000"/>
            <a:ext cx="14478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sp>
        <p:nvSpPr>
          <p:cNvPr id="215" name="Rounded Rectangle 214"/>
          <p:cNvSpPr/>
          <p:nvPr/>
        </p:nvSpPr>
        <p:spPr>
          <a:xfrm>
            <a:off x="7315200" y="3048000"/>
            <a:ext cx="8382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216" name="Rounded Rectangle 215"/>
          <p:cNvSpPr/>
          <p:nvPr/>
        </p:nvSpPr>
        <p:spPr>
          <a:xfrm>
            <a:off x="7239000" y="3352800"/>
            <a:ext cx="7620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8610600" y="3200400"/>
            <a:ext cx="0" cy="1447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8153400" y="3429000"/>
            <a:ext cx="0" cy="1219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7924800" y="3810000"/>
            <a:ext cx="0" cy="838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7543800" y="3962400"/>
            <a:ext cx="0" cy="6858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162800" y="3657600"/>
            <a:ext cx="6858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255" name="Rounded Rectangle 254"/>
          <p:cNvSpPr/>
          <p:nvPr/>
        </p:nvSpPr>
        <p:spPr>
          <a:xfrm>
            <a:off x="7010400" y="4038600"/>
            <a:ext cx="6858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72" name="Rectangle 171"/>
          <p:cNvSpPr/>
          <p:nvPr/>
        </p:nvSpPr>
        <p:spPr>
          <a:xfrm>
            <a:off x="7162800" y="4343400"/>
            <a:ext cx="1752600" cy="16002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cxnSp>
        <p:nvCxnSpPr>
          <p:cNvPr id="259" name="Straight Arrow Connector 258"/>
          <p:cNvCxnSpPr/>
          <p:nvPr/>
        </p:nvCxnSpPr>
        <p:spPr>
          <a:xfrm flipV="1">
            <a:off x="17526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V="1">
            <a:off x="26670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1" name="Rounded Rectangle 260"/>
          <p:cNvSpPr/>
          <p:nvPr/>
        </p:nvSpPr>
        <p:spPr>
          <a:xfrm>
            <a:off x="1219200" y="28956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262" name="Rounded Rectangle 261"/>
          <p:cNvSpPr/>
          <p:nvPr/>
        </p:nvSpPr>
        <p:spPr>
          <a:xfrm>
            <a:off x="2133600" y="28956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cxnSp>
        <p:nvCxnSpPr>
          <p:cNvPr id="263" name="Elbow Connector 262"/>
          <p:cNvCxnSpPr>
            <a:stCxn id="205" idx="0"/>
            <a:endCxn id="150" idx="2"/>
          </p:cNvCxnSpPr>
          <p:nvPr/>
        </p:nvCxnSpPr>
        <p:spPr>
          <a:xfrm rot="5400000" flipH="1" flipV="1">
            <a:off x="2705100" y="4152900"/>
            <a:ext cx="685800" cy="762000"/>
          </a:xfrm>
          <a:prstGeom prst="bentConnector3">
            <a:avLst>
              <a:gd name="adj1" fmla="val 7042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3429000" y="2362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5" name="Rounded Rectangle 264"/>
          <p:cNvSpPr/>
          <p:nvPr/>
        </p:nvSpPr>
        <p:spPr>
          <a:xfrm>
            <a:off x="3048000" y="2514600"/>
            <a:ext cx="8382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Misc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Audio node is supported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Wrapping DMO</a:t>
            </a:r>
            <a:endParaRPr kumimoji="1" lang="en-US" altLang="ja-JP" dirty="0" smtClean="0"/>
          </a:p>
          <a:p>
            <a:r>
              <a:rPr kumimoji="1" lang="en-US" altLang="ja-JP" dirty="0" smtClean="0"/>
              <a:t>Device node is supported</a:t>
            </a:r>
          </a:p>
          <a:p>
            <a:pPr lvl="1"/>
            <a:r>
              <a:rPr lang="en-US" altLang="ja-JP" dirty="0" smtClean="0"/>
              <a:t>App can choose one of multiple connected Kinect Sensors</a:t>
            </a:r>
          </a:p>
          <a:p>
            <a:pPr lvl="1"/>
            <a:r>
              <a:rPr lang="en-US" altLang="ja-JP" dirty="0" smtClean="0"/>
              <a:t>Kind of hack, not perfect at all</a:t>
            </a:r>
          </a:p>
          <a:p>
            <a:r>
              <a:rPr lang="en-US" altLang="ja-JP" dirty="0" smtClean="0"/>
              <a:t>Design policy</a:t>
            </a:r>
          </a:p>
          <a:p>
            <a:pPr lvl="1"/>
            <a:r>
              <a:rPr kumimoji="1" lang="en-US" altLang="ja-JP" dirty="0" smtClean="0"/>
              <a:t>Stay upon Kinect SDK as possible rather than working around it</a:t>
            </a:r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2">
      <a:majorFont>
        <a:latin typeface="Verdana"/>
        <a:ea typeface="HGｺﾞｼｯｸE"/>
        <a:cs typeface=""/>
      </a:majorFont>
      <a:minorFont>
        <a:latin typeface="Verdana"/>
        <a:ea typeface="HGｺﾞｼｯｸE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4164</TotalTime>
  <Words>364</Words>
  <Application>Microsoft Office PowerPoint</Application>
  <PresentationFormat>On-screen Show 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kinect-mssdk-openni-bridge Supplemental Diagrams</vt:lpstr>
      <vt:lpstr>Problem</vt:lpstr>
      <vt:lpstr>Bridge Solution</vt:lpstr>
      <vt:lpstr>Bridge Solution (cont.)</vt:lpstr>
      <vt:lpstr>ONI Recording</vt:lpstr>
      <vt:lpstr>ONI Playback</vt:lpstr>
      <vt:lpstr>Misc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tomoto</dc:creator>
  <cp:lastModifiedBy>tomoto</cp:lastModifiedBy>
  <cp:revision>4486</cp:revision>
  <dcterms:created xsi:type="dcterms:W3CDTF">2006-08-16T00:00:00Z</dcterms:created>
  <dcterms:modified xsi:type="dcterms:W3CDTF">2012-09-05T20:21:27Z</dcterms:modified>
</cp:coreProperties>
</file>