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" r:id="rId2"/>
    <p:sldId id="364" r:id="rId3"/>
    <p:sldId id="335" r:id="rId4"/>
    <p:sldId id="362" r:id="rId5"/>
    <p:sldId id="350" r:id="rId6"/>
    <p:sldId id="337" r:id="rId7"/>
    <p:sldId id="343" r:id="rId8"/>
    <p:sldId id="342" r:id="rId9"/>
    <p:sldId id="365" r:id="rId10"/>
    <p:sldId id="338" r:id="rId11"/>
    <p:sldId id="353" r:id="rId12"/>
    <p:sldId id="354" r:id="rId13"/>
    <p:sldId id="356" r:id="rId14"/>
    <p:sldId id="359" r:id="rId15"/>
    <p:sldId id="360" r:id="rId16"/>
    <p:sldId id="357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150" d="100"/>
          <a:sy n="150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03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36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89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74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31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51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1825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02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779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67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63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657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49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223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PH" b="1" dirty="0"/>
              <a:t>Multiple Inheritance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500" b="1" dirty="0"/>
              <a:t>Multiple Inheritance using Interfaces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Multiple Inheritance is supported in java through interfaces.</a:t>
            </a:r>
          </a:p>
          <a:p>
            <a:pPr algn="l">
              <a:lnSpc>
                <a:spcPct val="100000"/>
              </a:lnSpc>
            </a:pPr>
            <a:endParaRPr lang="en-US" sz="2500" i="0" dirty="0">
              <a:solidFill>
                <a:srgbClr val="221D1F"/>
              </a:solidFill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There will be no ambiguity because interfaces only declare methods and the actual implementation will be done by concrete classes implementing the interfaces.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solidFill>
                <a:srgbClr val="221D1F"/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A single interface can </a:t>
            </a:r>
            <a:r>
              <a:rPr lang="en-US" sz="2500" b="1" dirty="0">
                <a:solidFill>
                  <a:srgbClr val="221D1F"/>
                </a:solidFill>
                <a:latin typeface="Calibri (Body)"/>
              </a:rPr>
              <a:t>extend multiple interfaces</a:t>
            </a:r>
            <a:r>
              <a:rPr lang="en-US" sz="2500" dirty="0">
                <a:solidFill>
                  <a:srgbClr val="221D1F"/>
                </a:solidFill>
                <a:latin typeface="Calibri (Body)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sz="2500" i="0" dirty="0">
              <a:solidFill>
                <a:srgbClr val="221D1F"/>
              </a:solidFill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A single class can </a:t>
            </a:r>
            <a:r>
              <a:rPr lang="en-US" sz="2500" b="1" dirty="0">
                <a:solidFill>
                  <a:srgbClr val="221D1F"/>
                </a:solidFill>
                <a:latin typeface="Calibri (Body)"/>
              </a:rPr>
              <a:t>implement multiple interfaces</a:t>
            </a:r>
            <a:r>
              <a:rPr lang="en-US" sz="2500" dirty="0">
                <a:solidFill>
                  <a:srgbClr val="221D1F"/>
                </a:solidFill>
                <a:latin typeface="Calibri (Body)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221D1F"/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221D1F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022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ADD8974-3D0E-2C4A-617E-34C4AE9D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36577"/>
              </p:ext>
            </p:extLst>
          </p:nvPr>
        </p:nvGraphicFramePr>
        <p:xfrm>
          <a:off x="5079321" y="3110720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Pomsky</a:t>
                      </a:r>
                      <a:r>
                        <a:rPr lang="en-PH" b="1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1" dirty="0"/>
                        <a:t>() {}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1A78CF2-26EB-90DD-70D4-A4BD49E5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05735"/>
              </p:ext>
            </p:extLst>
          </p:nvPr>
        </p:nvGraphicFramePr>
        <p:xfrm>
          <a:off x="8003375" y="837478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Husky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eyeColor</a:t>
                      </a:r>
                      <a:r>
                        <a:rPr lang="en-US" sz="1800" b="0" dirty="0"/>
                        <a:t> = “blue”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E6F039-0FB9-7954-ACF4-CA1EB4B01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33337"/>
              </p:ext>
            </p:extLst>
          </p:nvPr>
        </p:nvGraphicFramePr>
        <p:xfrm>
          <a:off x="2212259" y="837478"/>
          <a:ext cx="23279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91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PH" b="1" dirty="0" err="1"/>
                        <a:t>omeranian</a:t>
                      </a:r>
                      <a:r>
                        <a:rPr lang="en-PH" b="1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height = “15 inches”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pic>
        <p:nvPicPr>
          <p:cNvPr id="43" name="Picture 42" descr="A dog with a bow tie&#10;&#10;Description automatically generated with low confidence">
            <a:extLst>
              <a:ext uri="{FF2B5EF4-FFF2-40B4-BE49-F238E27FC236}">
                <a16:creationId xmlns:a16="http://schemas.microsoft.com/office/drawing/2014/main" id="{B67816BB-F1C9-5702-931A-1C849EA0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77" y="1815558"/>
            <a:ext cx="821171" cy="1110496"/>
          </a:xfrm>
          <a:prstGeom prst="rect">
            <a:avLst/>
          </a:prstGeom>
        </p:spPr>
      </p:pic>
      <p:pic>
        <p:nvPicPr>
          <p:cNvPr id="45" name="Picture 44" descr="A picture containing dog, mammal, pet, pomeranian&#10;&#10;Description automatically generated">
            <a:extLst>
              <a:ext uri="{FF2B5EF4-FFF2-40B4-BE49-F238E27FC236}">
                <a16:creationId xmlns:a16="http://schemas.microsoft.com/office/drawing/2014/main" id="{4D32EC7B-476F-3A81-9D03-E089817E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" y="1058641"/>
            <a:ext cx="994096" cy="685926"/>
          </a:xfrm>
          <a:prstGeom prst="rect">
            <a:avLst/>
          </a:prstGeom>
        </p:spPr>
      </p:pic>
      <p:pic>
        <p:nvPicPr>
          <p:cNvPr id="47" name="Picture 46" descr="A dog standing on a rock&#10;&#10;Description automatically generated">
            <a:extLst>
              <a:ext uri="{FF2B5EF4-FFF2-40B4-BE49-F238E27FC236}">
                <a16:creationId xmlns:a16="http://schemas.microsoft.com/office/drawing/2014/main" id="{A6FAEBC2-FFFA-1AFA-AFB1-918CC37F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8" y="1026888"/>
            <a:ext cx="1005843" cy="7184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ADC7510-D51B-8390-D661-0039348BD8D1}"/>
              </a:ext>
            </a:extLst>
          </p:cNvPr>
          <p:cNvSpPr txBox="1"/>
          <p:nvPr/>
        </p:nvSpPr>
        <p:spPr>
          <a:xfrm>
            <a:off x="8477864" y="5074274"/>
            <a:ext cx="348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Concrete class to implement the </a:t>
            </a:r>
            <a:r>
              <a:rPr lang="en-US" b="1" dirty="0" err="1"/>
              <a:t>Pomsky</a:t>
            </a:r>
            <a:r>
              <a:rPr lang="en-US" b="1" dirty="0"/>
              <a:t> interface</a:t>
            </a:r>
            <a:endParaRPr lang="en-PH" b="1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DD1355-A497-DDAC-D934-4503B72E24AC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rot="10800000">
            <a:off x="3376255" y="1934758"/>
            <a:ext cx="1703067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351AAF4-9904-A4F0-BF1D-E9E906D57F5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112679" y="1934758"/>
            <a:ext cx="1909445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935794-E5D0-E7F3-3907-75B04514C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2858"/>
              </p:ext>
            </p:extLst>
          </p:nvPr>
        </p:nvGraphicFramePr>
        <p:xfrm>
          <a:off x="5080169" y="4835322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2874387877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4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6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309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B8BCD0-9037-44FA-A7CA-F0C0867D4459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flipH="1" flipV="1">
            <a:off x="6096000" y="4208000"/>
            <a:ext cx="848" cy="62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8095C77-47FB-9B6B-CA79-98885C43B4AF}"/>
              </a:ext>
            </a:extLst>
          </p:cNvPr>
          <p:cNvSpPr/>
          <p:nvPr/>
        </p:nvSpPr>
        <p:spPr>
          <a:xfrm>
            <a:off x="7274741" y="515512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00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680E-C415-A282-22EC-926EED0A37B5}"/>
              </a:ext>
            </a:extLst>
          </p:cNvPr>
          <p:cNvSpPr txBox="1"/>
          <p:nvPr/>
        </p:nvSpPr>
        <p:spPr>
          <a:xfrm>
            <a:off x="652809" y="488388"/>
            <a:ext cx="42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C6392-26DB-9EC4-F631-D2D32460D1BE}"/>
              </a:ext>
            </a:extLst>
          </p:cNvPr>
          <p:cNvSpPr txBox="1"/>
          <p:nvPr/>
        </p:nvSpPr>
        <p:spPr>
          <a:xfrm>
            <a:off x="1028588" y="944182"/>
            <a:ext cx="5284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eyeColor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“blue”;</a:t>
            </a:r>
          </a:p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C48A-7A3C-5DAF-444E-A3F0859F33A6}"/>
              </a:ext>
            </a:extLst>
          </p:cNvPr>
          <p:cNvSpPr txBox="1"/>
          <p:nvPr/>
        </p:nvSpPr>
        <p:spPr>
          <a:xfrm>
            <a:off x="652807" y="1561035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8840B-D3B7-7210-A0B4-8C715FA5572F}"/>
              </a:ext>
            </a:extLst>
          </p:cNvPr>
          <p:cNvSpPr txBox="1"/>
          <p:nvPr/>
        </p:nvSpPr>
        <p:spPr>
          <a:xfrm>
            <a:off x="652810" y="1972295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4560-1E20-73C3-09DA-8F9348AAF3B9}"/>
              </a:ext>
            </a:extLst>
          </p:cNvPr>
          <p:cNvSpPr txBox="1"/>
          <p:nvPr/>
        </p:nvSpPr>
        <p:spPr>
          <a:xfrm>
            <a:off x="978490" y="2467280"/>
            <a:ext cx="583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“15 in”;</a:t>
            </a:r>
          </a:p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8958-AFCB-0AD6-0391-7F291F568D65}"/>
              </a:ext>
            </a:extLst>
          </p:cNvPr>
          <p:cNvSpPr txBox="1"/>
          <p:nvPr/>
        </p:nvSpPr>
        <p:spPr>
          <a:xfrm>
            <a:off x="652807" y="3116169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842D6-77A1-5BAF-E24C-5F4667129417}"/>
              </a:ext>
            </a:extLst>
          </p:cNvPr>
          <p:cNvSpPr txBox="1"/>
          <p:nvPr/>
        </p:nvSpPr>
        <p:spPr>
          <a:xfrm>
            <a:off x="652807" y="3529145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Husky, 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B64AA-6DCA-7080-48E2-175E27454ADD}"/>
              </a:ext>
            </a:extLst>
          </p:cNvPr>
          <p:cNvSpPr txBox="1"/>
          <p:nvPr/>
        </p:nvSpPr>
        <p:spPr>
          <a:xfrm>
            <a:off x="652803" y="4116432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A6622-5D64-B496-1209-2C4263516E00}"/>
              </a:ext>
            </a:extLst>
          </p:cNvPr>
          <p:cNvSpPr txBox="1"/>
          <p:nvPr/>
        </p:nvSpPr>
        <p:spPr>
          <a:xfrm>
            <a:off x="1092085" y="3862865"/>
            <a:ext cx="17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06382-AB15-7C43-1227-3695C55F4BE6}"/>
              </a:ext>
            </a:extLst>
          </p:cNvPr>
          <p:cNvSpPr txBox="1"/>
          <p:nvPr/>
        </p:nvSpPr>
        <p:spPr>
          <a:xfrm>
            <a:off x="652807" y="4655634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Pet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implements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9AA0-A792-12CE-08FD-AF0D0257BB7C}"/>
              </a:ext>
            </a:extLst>
          </p:cNvPr>
          <p:cNvSpPr txBox="1"/>
          <p:nvPr/>
        </p:nvSpPr>
        <p:spPr>
          <a:xfrm>
            <a:off x="652803" y="5336004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B4297-1402-0FF7-1453-F191A44241F9}"/>
              </a:ext>
            </a:extLst>
          </p:cNvPr>
          <p:cNvSpPr txBox="1"/>
          <p:nvPr/>
        </p:nvSpPr>
        <p:spPr>
          <a:xfrm>
            <a:off x="1092083" y="4989354"/>
            <a:ext cx="604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public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(“my </a:t>
            </a:r>
            <a:r>
              <a:rPr lang="en-PH" dirty="0" err="1">
                <a:latin typeface="Consolas" panose="020B0609020204030204" pitchFamily="49" charset="0"/>
              </a:rPr>
              <a:t>pomsky</a:t>
            </a:r>
            <a:r>
              <a:rPr lang="en-PH" dirty="0">
                <a:latin typeface="Consolas" panose="020B0609020204030204" pitchFamily="49" charset="0"/>
              </a:rPr>
              <a:t> is barking“);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57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" grpId="0"/>
      <p:bldP spid="5" grpId="0"/>
      <p:bldP spid="3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28A5957-28C2-CE85-505C-95F4F82AF99F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CF8A4-478E-4816-F03B-94383A6D0422}"/>
              </a:ext>
            </a:extLst>
          </p:cNvPr>
          <p:cNvSpPr txBox="1"/>
          <p:nvPr/>
        </p:nvSpPr>
        <p:spPr>
          <a:xfrm>
            <a:off x="767548" y="841435"/>
            <a:ext cx="8083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3D0E-C361-049B-51C6-C458FD0E64FE}"/>
              </a:ext>
            </a:extLst>
          </p:cNvPr>
          <p:cNvSpPr txBox="1"/>
          <p:nvPr/>
        </p:nvSpPr>
        <p:spPr>
          <a:xfrm>
            <a:off x="1143328" y="1454414"/>
            <a:ext cx="68449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Pet </a:t>
            </a:r>
            <a:r>
              <a:rPr lang="en-PH" sz="2500" dirty="0" err="1">
                <a:latin typeface="Consolas" panose="020B0609020204030204" pitchFamily="49" charset="0"/>
              </a:rPr>
              <a:t>myPet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=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Pet();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myPet.bark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myPet.eyeColor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myPet.height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7208F-52B3-4BDD-E9E6-15D7F6789257}"/>
              </a:ext>
            </a:extLst>
          </p:cNvPr>
          <p:cNvSpPr txBox="1"/>
          <p:nvPr/>
        </p:nvSpPr>
        <p:spPr>
          <a:xfrm>
            <a:off x="767548" y="4461640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8AFB6-842C-8EEC-0DA3-057C39844218}"/>
              </a:ext>
            </a:extLst>
          </p:cNvPr>
          <p:cNvSpPr txBox="1"/>
          <p:nvPr/>
        </p:nvSpPr>
        <p:spPr>
          <a:xfrm>
            <a:off x="6007234" y="2218328"/>
            <a:ext cx="48489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“my </a:t>
            </a:r>
            <a:r>
              <a:rPr lang="en-US" sz="2500" b="1" dirty="0" err="1">
                <a:solidFill>
                  <a:srgbClr val="00B050"/>
                </a:solidFill>
              </a:rPr>
              <a:t>pomsky</a:t>
            </a:r>
            <a:r>
              <a:rPr lang="en-US" sz="2500" b="1" dirty="0">
                <a:solidFill>
                  <a:srgbClr val="00B050"/>
                </a:solidFill>
              </a:rPr>
              <a:t> is barking”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49F5147-6F4E-D0CB-B308-E70729642B4A}"/>
              </a:ext>
            </a:extLst>
          </p:cNvPr>
          <p:cNvSpPr/>
          <p:nvPr/>
        </p:nvSpPr>
        <p:spPr>
          <a:xfrm>
            <a:off x="4809117" y="22200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6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latin typeface="Calibri (Body)"/>
              </a:rPr>
              <a:t>Combining extends and implements in a single class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4129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ADD8974-3D0E-2C4A-617E-34C4AE9D5493}"/>
              </a:ext>
            </a:extLst>
          </p:cNvPr>
          <p:cNvGraphicFramePr>
            <a:graphicFrameLocks noGrp="1"/>
          </p:cNvGraphicFramePr>
          <p:nvPr/>
        </p:nvGraphicFramePr>
        <p:xfrm>
          <a:off x="5079321" y="3110720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Pomsky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1" dirty="0"/>
                        <a:t>() {}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1A78CF2-26EB-90DD-70D4-A4BD49E500E8}"/>
              </a:ext>
            </a:extLst>
          </p:cNvPr>
          <p:cNvGraphicFramePr>
            <a:graphicFrameLocks noGrp="1"/>
          </p:cNvGraphicFramePr>
          <p:nvPr/>
        </p:nvGraphicFramePr>
        <p:xfrm>
          <a:off x="8003375" y="837478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eyeColor</a:t>
                      </a:r>
                      <a:r>
                        <a:rPr lang="en-US" sz="1800" b="0" dirty="0"/>
                        <a:t> = “blue”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E6F039-0FB9-7954-ACF4-CA1EB4B018D7}"/>
              </a:ext>
            </a:extLst>
          </p:cNvPr>
          <p:cNvGraphicFramePr>
            <a:graphicFrameLocks noGrp="1"/>
          </p:cNvGraphicFramePr>
          <p:nvPr/>
        </p:nvGraphicFramePr>
        <p:xfrm>
          <a:off x="2212259" y="837478"/>
          <a:ext cx="23279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91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PH" b="1" dirty="0" err="1"/>
                        <a:t>omeranian</a:t>
                      </a:r>
                      <a:r>
                        <a:rPr lang="en-PH" b="1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height = “15 inches”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pic>
        <p:nvPicPr>
          <p:cNvPr id="43" name="Picture 42" descr="A dog with a bow tie&#10;&#10;Description automatically generated with low confidence">
            <a:extLst>
              <a:ext uri="{FF2B5EF4-FFF2-40B4-BE49-F238E27FC236}">
                <a16:creationId xmlns:a16="http://schemas.microsoft.com/office/drawing/2014/main" id="{B67816BB-F1C9-5702-931A-1C849EA0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77" y="1815558"/>
            <a:ext cx="821171" cy="1110496"/>
          </a:xfrm>
          <a:prstGeom prst="rect">
            <a:avLst/>
          </a:prstGeom>
        </p:spPr>
      </p:pic>
      <p:pic>
        <p:nvPicPr>
          <p:cNvPr id="45" name="Picture 44" descr="A picture containing dog, mammal, pet, pomeranian&#10;&#10;Description automatically generated">
            <a:extLst>
              <a:ext uri="{FF2B5EF4-FFF2-40B4-BE49-F238E27FC236}">
                <a16:creationId xmlns:a16="http://schemas.microsoft.com/office/drawing/2014/main" id="{4D32EC7B-476F-3A81-9D03-E089817E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" y="1058641"/>
            <a:ext cx="994096" cy="685926"/>
          </a:xfrm>
          <a:prstGeom prst="rect">
            <a:avLst/>
          </a:prstGeom>
        </p:spPr>
      </p:pic>
      <p:pic>
        <p:nvPicPr>
          <p:cNvPr id="47" name="Picture 46" descr="A dog standing on a rock&#10;&#10;Description automatically generated">
            <a:extLst>
              <a:ext uri="{FF2B5EF4-FFF2-40B4-BE49-F238E27FC236}">
                <a16:creationId xmlns:a16="http://schemas.microsoft.com/office/drawing/2014/main" id="{A6FAEBC2-FFFA-1AFA-AFB1-918CC37F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8" y="1026888"/>
            <a:ext cx="1005843" cy="71845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DD1355-A497-DDAC-D934-4503B72E24AC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rot="10800000">
            <a:off x="3376255" y="1934758"/>
            <a:ext cx="1703067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351AAF4-9904-A4F0-BF1D-E9E906D57F5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112679" y="1934758"/>
            <a:ext cx="1909445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680E-C415-A282-22EC-926EED0A37B5}"/>
              </a:ext>
            </a:extLst>
          </p:cNvPr>
          <p:cNvSpPr txBox="1"/>
          <p:nvPr/>
        </p:nvSpPr>
        <p:spPr>
          <a:xfrm>
            <a:off x="652809" y="488388"/>
            <a:ext cx="42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C6392-26DB-9EC4-F631-D2D32460D1BE}"/>
              </a:ext>
            </a:extLst>
          </p:cNvPr>
          <p:cNvSpPr txBox="1"/>
          <p:nvPr/>
        </p:nvSpPr>
        <p:spPr>
          <a:xfrm>
            <a:off x="1028589" y="944182"/>
            <a:ext cx="33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eyeColor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“blue”;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C48A-7A3C-5DAF-444E-A3F0859F33A6}"/>
              </a:ext>
            </a:extLst>
          </p:cNvPr>
          <p:cNvSpPr txBox="1"/>
          <p:nvPr/>
        </p:nvSpPr>
        <p:spPr>
          <a:xfrm>
            <a:off x="652802" y="1389452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8840B-D3B7-7210-A0B4-8C715FA5572F}"/>
              </a:ext>
            </a:extLst>
          </p:cNvPr>
          <p:cNvSpPr txBox="1"/>
          <p:nvPr/>
        </p:nvSpPr>
        <p:spPr>
          <a:xfrm>
            <a:off x="652807" y="2354368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4560-1E20-73C3-09DA-8F9348AAF3B9}"/>
              </a:ext>
            </a:extLst>
          </p:cNvPr>
          <p:cNvSpPr txBox="1"/>
          <p:nvPr/>
        </p:nvSpPr>
        <p:spPr>
          <a:xfrm>
            <a:off x="978487" y="2849353"/>
            <a:ext cx="5836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“15 in”;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8958-AFCB-0AD6-0391-7F291F568D65}"/>
              </a:ext>
            </a:extLst>
          </p:cNvPr>
          <p:cNvSpPr txBox="1"/>
          <p:nvPr/>
        </p:nvSpPr>
        <p:spPr>
          <a:xfrm>
            <a:off x="652803" y="3756330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842D6-77A1-5BAF-E24C-5F4667129417}"/>
              </a:ext>
            </a:extLst>
          </p:cNvPr>
          <p:cNvSpPr txBox="1"/>
          <p:nvPr/>
        </p:nvSpPr>
        <p:spPr>
          <a:xfrm>
            <a:off x="652803" y="4553820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 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implements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B64AA-6DCA-7080-48E2-175E27454ADD}"/>
              </a:ext>
            </a:extLst>
          </p:cNvPr>
          <p:cNvSpPr txBox="1"/>
          <p:nvPr/>
        </p:nvSpPr>
        <p:spPr>
          <a:xfrm>
            <a:off x="652803" y="5436489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A6622-5D64-B496-1209-2C4263516E00}"/>
              </a:ext>
            </a:extLst>
          </p:cNvPr>
          <p:cNvSpPr txBox="1"/>
          <p:nvPr/>
        </p:nvSpPr>
        <p:spPr>
          <a:xfrm>
            <a:off x="978487" y="5016374"/>
            <a:ext cx="542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public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(“my </a:t>
            </a:r>
            <a:r>
              <a:rPr lang="en-PH" dirty="0" err="1">
                <a:latin typeface="Consolas" panose="020B0609020204030204" pitchFamily="49" charset="0"/>
              </a:rPr>
              <a:t>pomsky</a:t>
            </a:r>
            <a:r>
              <a:rPr lang="en-PH" dirty="0">
                <a:latin typeface="Consolas" panose="020B0609020204030204" pitchFamily="49" charset="0"/>
              </a:rPr>
              <a:t> is barking“);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0D319-5574-6FE8-F5CE-D5BBF1B8160B}"/>
              </a:ext>
            </a:extLst>
          </p:cNvPr>
          <p:cNvSpPr txBox="1"/>
          <p:nvPr/>
        </p:nvSpPr>
        <p:spPr>
          <a:xfrm>
            <a:off x="9004435" y="4530004"/>
            <a:ext cx="31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Using extends and implements </a:t>
            </a:r>
          </a:p>
          <a:p>
            <a:r>
              <a:rPr lang="en-US" b="1" dirty="0">
                <a:solidFill>
                  <a:srgbClr val="00B050"/>
                </a:solidFill>
              </a:rPr>
              <a:t>at the same time is allowed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A1BC96-7211-E372-305C-1D4A8F060706}"/>
              </a:ext>
            </a:extLst>
          </p:cNvPr>
          <p:cNvSpPr/>
          <p:nvPr/>
        </p:nvSpPr>
        <p:spPr>
          <a:xfrm>
            <a:off x="7806317" y="453174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37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" grpId="0"/>
      <p:bldP spid="5" grpId="0"/>
      <p:bldP spid="3" grpId="0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28A5957-28C2-CE85-505C-95F4F82AF99F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9C85D-1862-A202-12C2-F5721D1DB753}"/>
              </a:ext>
            </a:extLst>
          </p:cNvPr>
          <p:cNvSpPr txBox="1"/>
          <p:nvPr/>
        </p:nvSpPr>
        <p:spPr>
          <a:xfrm>
            <a:off x="767548" y="841435"/>
            <a:ext cx="8083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6292F-A5BC-C85D-15C6-FEF0DDA80920}"/>
              </a:ext>
            </a:extLst>
          </p:cNvPr>
          <p:cNvSpPr txBox="1"/>
          <p:nvPr/>
        </p:nvSpPr>
        <p:spPr>
          <a:xfrm>
            <a:off x="1143328" y="1454414"/>
            <a:ext cx="68449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latin typeface="Consolas" panose="020B0609020204030204" pitchFamily="49" charset="0"/>
              </a:rPr>
              <a:t>myPet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=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myPet.bark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myPet.eyeColor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myPet.height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A7484-15FE-5702-4116-F93382B19B18}"/>
              </a:ext>
            </a:extLst>
          </p:cNvPr>
          <p:cNvSpPr txBox="1"/>
          <p:nvPr/>
        </p:nvSpPr>
        <p:spPr>
          <a:xfrm>
            <a:off x="767548" y="4461640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EAACD-20B4-B828-2EF8-B5B5FC5CB25E}"/>
              </a:ext>
            </a:extLst>
          </p:cNvPr>
          <p:cNvSpPr txBox="1"/>
          <p:nvPr/>
        </p:nvSpPr>
        <p:spPr>
          <a:xfrm>
            <a:off x="6007235" y="2218328"/>
            <a:ext cx="3339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“my </a:t>
            </a:r>
            <a:r>
              <a:rPr lang="en-US" sz="2500" b="1" dirty="0" err="1">
                <a:solidFill>
                  <a:srgbClr val="00B050"/>
                </a:solidFill>
              </a:rPr>
              <a:t>pomsky</a:t>
            </a:r>
            <a:r>
              <a:rPr lang="en-US" sz="2500" b="1" dirty="0">
                <a:solidFill>
                  <a:srgbClr val="00B050"/>
                </a:solidFill>
              </a:rPr>
              <a:t> is barking”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AF2FDC6-715B-769A-E9CB-2D3ADDF9B96C}"/>
              </a:ext>
            </a:extLst>
          </p:cNvPr>
          <p:cNvSpPr/>
          <p:nvPr/>
        </p:nvSpPr>
        <p:spPr>
          <a:xfrm>
            <a:off x="4809117" y="22200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7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What is Multiple Inheritance?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The Diamond Problem</a:t>
            </a: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Multiple Inheritance using Interfaces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W</a:t>
            </a:r>
            <a:r>
              <a:rPr lang="en-PH" sz="5400" b="1" dirty="0"/>
              <a:t>hat is Multiple Inheritance?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Calibri (Body)"/>
              </a:rPr>
              <a:t>Multiple Inheritance is a feature in </a:t>
            </a:r>
            <a:r>
              <a:rPr lang="en-US" sz="2500" dirty="0">
                <a:latin typeface="Calibri (Body)"/>
              </a:rPr>
              <a:t>object orient programming where </a:t>
            </a:r>
            <a:r>
              <a:rPr lang="en-US" sz="2500" b="1" dirty="0">
                <a:latin typeface="Calibri (Body)"/>
              </a:rPr>
              <a:t>a child class can inherit properties of more than one parent class</a:t>
            </a:r>
            <a:r>
              <a:rPr lang="en-US" sz="2500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Calibri (Body)"/>
              </a:rPr>
              <a:t> Unlike other popular object-oriented programming languages such as C++, </a:t>
            </a:r>
            <a:r>
              <a:rPr lang="en-US" sz="2500" b="1" i="0" dirty="0">
                <a:effectLst/>
                <a:latin typeface="Calibri (Body)"/>
              </a:rPr>
              <a:t>java does not provide support for multiple inheritance </a:t>
            </a:r>
            <a:r>
              <a:rPr lang="en-US" sz="2500" b="1" dirty="0">
                <a:latin typeface="Calibri (Body)"/>
              </a:rPr>
              <a:t>for classes.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65D87-9E2B-9F26-ECC0-FEC5FEA4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649550"/>
            <a:ext cx="9144000" cy="718459"/>
          </a:xfrm>
        </p:spPr>
        <p:txBody>
          <a:bodyPr>
            <a:noAutofit/>
          </a:bodyPr>
          <a:lstStyle/>
          <a:p>
            <a:endParaRPr lang="en-PH" sz="5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BE14D2-7781-C5B6-FE75-0149B5F53FF9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What is Multiple Inheritance?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The Diamond Problem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Multiple Inheritance using Interfaces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048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The Diamond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Calibri (Body)"/>
              </a:rPr>
              <a:t>Java does not support </a:t>
            </a:r>
            <a:r>
              <a:rPr lang="en-US" sz="2500" dirty="0">
                <a:latin typeface="Calibri (Body)"/>
              </a:rPr>
              <a:t>multiple inheritance in classes because it can lead to the </a:t>
            </a:r>
            <a:r>
              <a:rPr lang="en-US" sz="2500" b="1" dirty="0">
                <a:latin typeface="Calibri (Body)"/>
              </a:rPr>
              <a:t>diamond problem</a:t>
            </a:r>
            <a:r>
              <a:rPr lang="en-US" sz="2500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The diamond problem is a situation where the compiler does not know exactly which class method to execute if that class method is defined in the superclass and its subclasses.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206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ADD8974-3D0E-2C4A-617E-34C4AE9D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0838"/>
              </p:ext>
            </p:extLst>
          </p:nvPr>
        </p:nvGraphicFramePr>
        <p:xfrm>
          <a:off x="5079321" y="4669075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Pomsky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1A78CF2-26EB-90DD-70D4-A4BD49E5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10009"/>
              </p:ext>
            </p:extLst>
          </p:nvPr>
        </p:nvGraphicFramePr>
        <p:xfrm>
          <a:off x="8003376" y="2562080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E6F039-0FB9-7954-ACF4-CA1EB4B01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71621"/>
              </p:ext>
            </p:extLst>
          </p:nvPr>
        </p:nvGraphicFramePr>
        <p:xfrm>
          <a:off x="2135033" y="2562080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PH" b="1" dirty="0" err="1"/>
                        <a:t>omeranian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F5029E-4B54-2D68-8D9B-FCF81150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84576"/>
              </p:ext>
            </p:extLst>
          </p:nvPr>
        </p:nvGraphicFramePr>
        <p:xfrm>
          <a:off x="5075180" y="67371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530437739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6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1890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8FFED4-1C70-3CE3-DDF3-EADFC1E93BFA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flipV="1">
            <a:off x="3153782" y="1222359"/>
            <a:ext cx="1921398" cy="1339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E78492-9F96-438C-F0FD-4D3A3D794557}"/>
              </a:ext>
            </a:extLst>
          </p:cNvPr>
          <p:cNvCxnSpPr>
            <a:cxnSpLocks/>
            <a:stCxn id="10" idx="0"/>
            <a:endCxn id="17" idx="3"/>
          </p:cNvCxnSpPr>
          <p:nvPr/>
        </p:nvCxnSpPr>
        <p:spPr>
          <a:xfrm flipH="1" flipV="1">
            <a:off x="7112679" y="1222359"/>
            <a:ext cx="1909446" cy="1339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CB2625-3174-BB28-4348-6BA2BE9A5516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flipH="1" flipV="1">
            <a:off x="3153782" y="3659360"/>
            <a:ext cx="1925539" cy="155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C18604-4084-A22E-E2AE-35293C6321A9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112679" y="3659360"/>
            <a:ext cx="1909446" cy="155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A dog with a bow tie&#10;&#10;Description automatically generated with low confidence">
            <a:extLst>
              <a:ext uri="{FF2B5EF4-FFF2-40B4-BE49-F238E27FC236}">
                <a16:creationId xmlns:a16="http://schemas.microsoft.com/office/drawing/2014/main" id="{B67816BB-F1C9-5702-931A-1C849EA0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43" y="3474523"/>
            <a:ext cx="821171" cy="1110496"/>
          </a:xfrm>
          <a:prstGeom prst="rect">
            <a:avLst/>
          </a:prstGeom>
        </p:spPr>
      </p:pic>
      <p:pic>
        <p:nvPicPr>
          <p:cNvPr id="45" name="Picture 44" descr="A picture containing dog, mammal, pet, pomeranian&#10;&#10;Description automatically generated">
            <a:extLst>
              <a:ext uri="{FF2B5EF4-FFF2-40B4-BE49-F238E27FC236}">
                <a16:creationId xmlns:a16="http://schemas.microsoft.com/office/drawing/2014/main" id="{4D32EC7B-476F-3A81-9D03-E089817E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7" y="2741388"/>
            <a:ext cx="994096" cy="685926"/>
          </a:xfrm>
          <a:prstGeom prst="rect">
            <a:avLst/>
          </a:prstGeom>
        </p:spPr>
      </p:pic>
      <p:pic>
        <p:nvPicPr>
          <p:cNvPr id="47" name="Picture 46" descr="A dog standing on a rock&#10;&#10;Description automatically generated">
            <a:extLst>
              <a:ext uri="{FF2B5EF4-FFF2-40B4-BE49-F238E27FC236}">
                <a16:creationId xmlns:a16="http://schemas.microsoft.com/office/drawing/2014/main" id="{A6FAEBC2-FFFA-1AFA-AFB1-918CC37F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31" y="2710541"/>
            <a:ext cx="1005843" cy="7184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ADC7510-D51B-8390-D661-0039348BD8D1}"/>
              </a:ext>
            </a:extLst>
          </p:cNvPr>
          <p:cNvSpPr txBox="1"/>
          <p:nvPr/>
        </p:nvSpPr>
        <p:spPr>
          <a:xfrm>
            <a:off x="470514" y="4712311"/>
            <a:ext cx="348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bark</a:t>
            </a:r>
            <a:r>
              <a:rPr lang="en-US" dirty="0"/>
              <a:t>() method is </a:t>
            </a:r>
            <a:r>
              <a:rPr lang="en-US" b="1" dirty="0">
                <a:solidFill>
                  <a:srgbClr val="FF0000"/>
                </a:solidFill>
              </a:rPr>
              <a:t>ambiguous</a:t>
            </a:r>
            <a:r>
              <a:rPr lang="en-US" dirty="0"/>
              <a:t> because the java does not know which </a:t>
            </a:r>
            <a:r>
              <a:rPr lang="en-US" b="1" dirty="0">
                <a:solidFill>
                  <a:srgbClr val="0070C0"/>
                </a:solidFill>
              </a:rPr>
              <a:t>bark</a:t>
            </a:r>
            <a:r>
              <a:rPr lang="en-US" dirty="0"/>
              <a:t>() method to execute.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F581E-7388-8598-0E89-9E045382FCC6}"/>
              </a:ext>
            </a:extLst>
          </p:cNvPr>
          <p:cNvSpPr txBox="1"/>
          <p:nvPr/>
        </p:nvSpPr>
        <p:spPr>
          <a:xfrm>
            <a:off x="1084613" y="648847"/>
            <a:ext cx="156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Dog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B4422-96B2-1807-56B1-1EC0A838FBC3}"/>
              </a:ext>
            </a:extLst>
          </p:cNvPr>
          <p:cNvSpPr txBox="1"/>
          <p:nvPr/>
        </p:nvSpPr>
        <p:spPr>
          <a:xfrm>
            <a:off x="1460388" y="1075822"/>
            <a:ext cx="279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bark()</a:t>
            </a:r>
            <a:r>
              <a:rPr lang="en-PH" dirty="0">
                <a:latin typeface="Consolas" panose="020B0609020204030204" pitchFamily="49" charset="0"/>
              </a:rPr>
              <a:t>;</a:t>
            </a:r>
          </a:p>
          <a:p>
            <a:endParaRPr lang="en-PH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C2F7B-74D4-9E79-6CDA-9F02901E1D1B}"/>
              </a:ext>
            </a:extLst>
          </p:cNvPr>
          <p:cNvSpPr txBox="1"/>
          <p:nvPr/>
        </p:nvSpPr>
        <p:spPr>
          <a:xfrm>
            <a:off x="1084607" y="1433602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680E-C415-A282-22EC-926EED0A37B5}"/>
              </a:ext>
            </a:extLst>
          </p:cNvPr>
          <p:cNvSpPr txBox="1"/>
          <p:nvPr/>
        </p:nvSpPr>
        <p:spPr>
          <a:xfrm>
            <a:off x="1084609" y="1980638"/>
            <a:ext cx="42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Dog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C6392-26DB-9EC4-F631-D2D32460D1BE}"/>
              </a:ext>
            </a:extLst>
          </p:cNvPr>
          <p:cNvSpPr txBox="1"/>
          <p:nvPr/>
        </p:nvSpPr>
        <p:spPr>
          <a:xfrm>
            <a:off x="1460388" y="2436555"/>
            <a:ext cx="528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{“Husky is barking”};</a:t>
            </a:r>
          </a:p>
          <a:p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C48A-7A3C-5DAF-444E-A3F0859F33A6}"/>
              </a:ext>
            </a:extLst>
          </p:cNvPr>
          <p:cNvSpPr txBox="1"/>
          <p:nvPr/>
        </p:nvSpPr>
        <p:spPr>
          <a:xfrm>
            <a:off x="1084607" y="2727821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8840B-D3B7-7210-A0B4-8C715FA5572F}"/>
              </a:ext>
            </a:extLst>
          </p:cNvPr>
          <p:cNvSpPr txBox="1"/>
          <p:nvPr/>
        </p:nvSpPr>
        <p:spPr>
          <a:xfrm>
            <a:off x="1084610" y="3121954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Animal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4560-1E20-73C3-09DA-8F9348AAF3B9}"/>
              </a:ext>
            </a:extLst>
          </p:cNvPr>
          <p:cNvSpPr txBox="1"/>
          <p:nvPr/>
        </p:nvSpPr>
        <p:spPr>
          <a:xfrm>
            <a:off x="1410290" y="3616939"/>
            <a:ext cx="583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{“Pomeranian is barking”};</a:t>
            </a:r>
          </a:p>
          <a:p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8958-AFCB-0AD6-0391-7F291F568D65}"/>
              </a:ext>
            </a:extLst>
          </p:cNvPr>
          <p:cNvSpPr txBox="1"/>
          <p:nvPr/>
        </p:nvSpPr>
        <p:spPr>
          <a:xfrm>
            <a:off x="1084607" y="4026690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842D6-77A1-5BAF-E24C-5F4667129417}"/>
              </a:ext>
            </a:extLst>
          </p:cNvPr>
          <p:cNvSpPr txBox="1"/>
          <p:nvPr/>
        </p:nvSpPr>
        <p:spPr>
          <a:xfrm>
            <a:off x="1084610" y="4678693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Husky, 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B64AA-6DCA-7080-48E2-175E27454ADD}"/>
              </a:ext>
            </a:extLst>
          </p:cNvPr>
          <p:cNvSpPr txBox="1"/>
          <p:nvPr/>
        </p:nvSpPr>
        <p:spPr>
          <a:xfrm>
            <a:off x="1084609" y="5409953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68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3" grpId="0"/>
      <p:bldP spid="24" grpId="0"/>
      <p:bldP spid="25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F581E-7388-8598-0E89-9E045382FCC6}"/>
              </a:ext>
            </a:extLst>
          </p:cNvPr>
          <p:cNvSpPr txBox="1"/>
          <p:nvPr/>
        </p:nvSpPr>
        <p:spPr>
          <a:xfrm>
            <a:off x="1053298" y="1412935"/>
            <a:ext cx="8083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B4422-96B2-1807-56B1-1EC0A838FBC3}"/>
              </a:ext>
            </a:extLst>
          </p:cNvPr>
          <p:cNvSpPr txBox="1"/>
          <p:nvPr/>
        </p:nvSpPr>
        <p:spPr>
          <a:xfrm>
            <a:off x="1429079" y="2025914"/>
            <a:ext cx="56140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latin typeface="Consolas" panose="020B0609020204030204" pitchFamily="49" charset="0"/>
              </a:rPr>
              <a:t>myPomsky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=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myPomsky.bark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C2F7B-74D4-9E79-6CDA-9F02901E1D1B}"/>
              </a:ext>
            </a:extLst>
          </p:cNvPr>
          <p:cNvSpPr txBox="1"/>
          <p:nvPr/>
        </p:nvSpPr>
        <p:spPr>
          <a:xfrm>
            <a:off x="1053298" y="3342674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5A7B9-1114-3D7E-371F-B14593B0CBAD}"/>
              </a:ext>
            </a:extLst>
          </p:cNvPr>
          <p:cNvSpPr txBox="1"/>
          <p:nvPr/>
        </p:nvSpPr>
        <p:spPr>
          <a:xfrm>
            <a:off x="6292984" y="2789828"/>
            <a:ext cx="4848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Which bark() method are you referring to ???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D41FD74-7819-FBC6-2532-408E69580EE4}"/>
              </a:ext>
            </a:extLst>
          </p:cNvPr>
          <p:cNvSpPr/>
          <p:nvPr/>
        </p:nvSpPr>
        <p:spPr>
          <a:xfrm>
            <a:off x="5094867" y="27915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E759-6905-EE35-74EA-354A46B4FFD8}"/>
              </a:ext>
            </a:extLst>
          </p:cNvPr>
          <p:cNvSpPr txBox="1"/>
          <p:nvPr/>
        </p:nvSpPr>
        <p:spPr>
          <a:xfrm>
            <a:off x="816483" y="4374877"/>
            <a:ext cx="105135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Java does not support multiple inheritance in classes to avoid all the </a:t>
            </a:r>
            <a:r>
              <a:rPr lang="en-US" sz="2500" b="1" dirty="0">
                <a:solidFill>
                  <a:srgbClr val="FF0000"/>
                </a:solidFill>
              </a:rPr>
              <a:t>complexity</a:t>
            </a:r>
          </a:p>
          <a:p>
            <a:r>
              <a:rPr lang="en-US" sz="2500" dirty="0"/>
              <a:t>and to </a:t>
            </a:r>
            <a:r>
              <a:rPr lang="en-US" sz="2500" b="1" dirty="0">
                <a:solidFill>
                  <a:srgbClr val="00B050"/>
                </a:solidFill>
              </a:rPr>
              <a:t>keep things simple and straightforward</a:t>
            </a:r>
            <a:r>
              <a:rPr lang="en-US" sz="2500" dirty="0"/>
              <a:t>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772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8" grpId="0"/>
      <p:bldP spid="2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65D87-9E2B-9F26-ECC0-FEC5FEA4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649550"/>
            <a:ext cx="9144000" cy="718459"/>
          </a:xfrm>
        </p:spPr>
        <p:txBody>
          <a:bodyPr>
            <a:noAutofit/>
          </a:bodyPr>
          <a:lstStyle/>
          <a:p>
            <a:endParaRPr lang="en-PH" sz="5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BE14D2-7781-C5B6-FE75-0149B5F53FF9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What is Multiple Inheritance?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The Diamond Problem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Multiple Inheritance using Interfaces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994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2152</TotalTime>
  <Words>612</Words>
  <Application>Microsoft Office PowerPoint</Application>
  <PresentationFormat>Widescreen</PresentationFormat>
  <Paragraphs>190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Multiple Inheritance</vt:lpstr>
      <vt:lpstr>Outline</vt:lpstr>
      <vt:lpstr>What is Multiple Inheritance?</vt:lpstr>
      <vt:lpstr>PowerPoint Presentation</vt:lpstr>
      <vt:lpstr>The Diamond Problem</vt:lpstr>
      <vt:lpstr>PowerPoint Presentation</vt:lpstr>
      <vt:lpstr>PowerPoint Presentation</vt:lpstr>
      <vt:lpstr>PowerPoint Presentation</vt:lpstr>
      <vt:lpstr>PowerPoint Presentation</vt:lpstr>
      <vt:lpstr>Multiple Inheritance using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320</cp:revision>
  <dcterms:created xsi:type="dcterms:W3CDTF">2022-05-11T03:47:05Z</dcterms:created>
  <dcterms:modified xsi:type="dcterms:W3CDTF">2023-05-07T05:43:56Z</dcterms:modified>
</cp:coreProperties>
</file>