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36" r:id="rId3"/>
    <p:sldId id="335" r:id="rId4"/>
    <p:sldId id="337" r:id="rId5"/>
    <p:sldId id="338" r:id="rId6"/>
    <p:sldId id="339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102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4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63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0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18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71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Subtyping vs Subclassing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Subtyping vs Subclassing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Subclass = Subtype??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Subtyping is about interface inheritance (reuse of meaning)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Subclassing is about implementation of inheritance (reuse of code)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Subclassing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500" dirty="0">
                <a:latin typeface="Calibri (Body)"/>
              </a:rPr>
              <a:t>Subclassing allows to inherit code from a superclass and lets us extend it with arbitrary code.</a:t>
            </a: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500" dirty="0">
                <a:latin typeface="Calibri (Body)"/>
              </a:rPr>
              <a:t>Subclasses may behave very differently compared to their super class.</a:t>
            </a: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7657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Subtyping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500" dirty="0">
                <a:latin typeface="Calibri (Body)"/>
              </a:rPr>
              <a:t>Subtyping is about inheriting functionality (preserving the purpose/meaning of the superclass) independent from the specific implementation.</a:t>
            </a: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500" dirty="0">
                <a:latin typeface="Calibri (Body)"/>
              </a:rPr>
              <a:t>A super type should be substitutable from any sub type.</a:t>
            </a: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1462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 err="1"/>
              <a:t>Liskov</a:t>
            </a:r>
            <a:r>
              <a:rPr lang="en-PH" sz="5400" b="1" dirty="0"/>
              <a:t> Substitution Principle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br>
              <a:rPr lang="en-US" sz="2400" dirty="0">
                <a:latin typeface="Calibri (Body)"/>
              </a:rPr>
            </a:br>
            <a:br>
              <a:rPr lang="en-US" sz="2400" dirty="0">
                <a:latin typeface="Calibri (Body)"/>
              </a:rPr>
            </a:br>
            <a:br>
              <a:rPr lang="en-US" sz="2400" dirty="0">
                <a:latin typeface="Calibri (Body)"/>
              </a:rPr>
            </a:b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Calibri (Body)"/>
              </a:rPr>
              <a:t>All properties that hold for instances of a supertype should also hold for instances of a subtype.</a:t>
            </a: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Calibri (Body)"/>
              </a:rPr>
              <a:t>Preconditions cannot be strengthened in a subtype.</a:t>
            </a: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Calibri (Body)"/>
              </a:rPr>
              <a:t>Postconditions cannot be weakened in a subtype</a:t>
            </a: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0975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C4206-C5DD-E817-08B8-2B29C76BAAE3}"/>
              </a:ext>
            </a:extLst>
          </p:cNvPr>
          <p:cNvSpPr txBox="1"/>
          <p:nvPr/>
        </p:nvSpPr>
        <p:spPr>
          <a:xfrm>
            <a:off x="1658095" y="212387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A3CA19-9791-4B7A-CCC5-553E854D7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39715"/>
              </p:ext>
            </p:extLst>
          </p:nvPr>
        </p:nvGraphicFramePr>
        <p:xfrm>
          <a:off x="5493963" y="268712"/>
          <a:ext cx="1923803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803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/>
                        <a:t>double</a:t>
                      </a:r>
                      <a:r>
                        <a:rPr lang="en-PH" sz="1700" dirty="0"/>
                        <a:t> </a:t>
                      </a:r>
                      <a:r>
                        <a:rPr lang="en-PH" sz="1700" dirty="0" err="1"/>
                        <a:t>screenSize</a:t>
                      </a:r>
                      <a:endParaRPr lang="en-PH" sz="1700" dirty="0"/>
                    </a:p>
                    <a:p>
                      <a:r>
                        <a:rPr lang="en-PH" sz="1700" dirty="0"/>
                        <a:t>String processor</a:t>
                      </a:r>
                    </a:p>
                    <a:p>
                      <a:r>
                        <a:rPr lang="en-PH" sz="1700" dirty="0"/>
                        <a:t>String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 err="1"/>
                        <a:t>playGame</a:t>
                      </a:r>
                      <a:r>
                        <a:rPr lang="en-PH" dirty="0"/>
                        <a:t>()</a:t>
                      </a:r>
                    </a:p>
                    <a:p>
                      <a:r>
                        <a:rPr lang="en-PH" dirty="0" err="1"/>
                        <a:t>takePhoto</a:t>
                      </a:r>
                      <a:r>
                        <a:rPr lang="en-PH" dirty="0"/>
                        <a:t>()</a:t>
                      </a:r>
                    </a:p>
                    <a:p>
                      <a:endParaRPr lang="en-PH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87B49D2-F76F-28AE-4E94-C5DD3C4A7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73534"/>
              </p:ext>
            </p:extLst>
          </p:nvPr>
        </p:nvGraphicFramePr>
        <p:xfrm>
          <a:off x="430129" y="2798963"/>
          <a:ext cx="35359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90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Mini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800" dirty="0"/>
                        <a:t>double </a:t>
                      </a:r>
                      <a:r>
                        <a:rPr lang="en-PH" sz="1800" dirty="0" err="1"/>
                        <a:t>screenSize</a:t>
                      </a:r>
                      <a:r>
                        <a:rPr lang="en-PH" sz="1800" dirty="0"/>
                        <a:t> = 8.3</a:t>
                      </a:r>
                    </a:p>
                    <a:p>
                      <a:r>
                        <a:rPr lang="en-PH" sz="1800" dirty="0"/>
                        <a:t>String processor = “dual core”</a:t>
                      </a:r>
                    </a:p>
                    <a:p>
                      <a:r>
                        <a:rPr lang="en-PH" sz="1800" dirty="0"/>
                        <a:t>String camera = “12 megapixels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 err="1"/>
                        <a:t>playGame</a:t>
                      </a:r>
                      <a:r>
                        <a:rPr lang="en-PH" dirty="0"/>
                        <a:t>()</a:t>
                      </a:r>
                    </a:p>
                    <a:p>
                      <a:r>
                        <a:rPr lang="en-PH" dirty="0" err="1"/>
                        <a:t>takePhoto</a:t>
                      </a:r>
                      <a:r>
                        <a:rPr lang="en-PH" dirty="0"/>
                        <a:t>()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A3B68FF-79AB-C781-2053-CEEB10E91448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3118106" y="423107"/>
            <a:ext cx="1455831" cy="3295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08D04D0-724F-E5BF-9D9B-FA0D7A0EBD7E}"/>
              </a:ext>
            </a:extLst>
          </p:cNvPr>
          <p:cNvCxnSpPr>
            <a:cxnSpLocks/>
            <a:stCxn id="53" idx="0"/>
            <a:endCxn id="8" idx="3"/>
          </p:cNvCxnSpPr>
          <p:nvPr/>
        </p:nvCxnSpPr>
        <p:spPr>
          <a:xfrm rot="16200000" flipV="1">
            <a:off x="8119649" y="641250"/>
            <a:ext cx="1455831" cy="28595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0C297548-4077-56C2-9F8F-F41B912CC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3912"/>
              </p:ext>
            </p:extLst>
          </p:nvPr>
        </p:nvGraphicFramePr>
        <p:xfrm>
          <a:off x="4687913" y="2798963"/>
          <a:ext cx="35359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90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800" dirty="0"/>
                        <a:t>double </a:t>
                      </a:r>
                      <a:r>
                        <a:rPr lang="en-PH" sz="1800" dirty="0" err="1"/>
                        <a:t>screenSize</a:t>
                      </a:r>
                      <a:r>
                        <a:rPr lang="en-PH" sz="1800" dirty="0"/>
                        <a:t> = 10.86</a:t>
                      </a:r>
                    </a:p>
                    <a:p>
                      <a:r>
                        <a:rPr lang="en-PH" sz="1800" dirty="0"/>
                        <a:t>String processor = “</a:t>
                      </a:r>
                      <a:r>
                        <a:rPr lang="en-PH" sz="1800" dirty="0" err="1"/>
                        <a:t>hexa</a:t>
                      </a:r>
                      <a:r>
                        <a:rPr lang="en-PH" sz="1800" dirty="0"/>
                        <a:t> core”</a:t>
                      </a:r>
                    </a:p>
                    <a:p>
                      <a:r>
                        <a:rPr lang="en-PH" sz="1800" dirty="0"/>
                        <a:t>String camera = “12 megapixels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 err="1"/>
                        <a:t>playGame</a:t>
                      </a:r>
                      <a:r>
                        <a:rPr lang="en-PH" dirty="0"/>
                        <a:t>()</a:t>
                      </a:r>
                    </a:p>
                    <a:p>
                      <a:r>
                        <a:rPr lang="en-PH" dirty="0" err="1"/>
                        <a:t>takePhoto</a:t>
                      </a:r>
                      <a:r>
                        <a:rPr lang="en-PH" dirty="0"/>
                        <a:t>()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9D09F5-9043-93C9-19BE-151960E17402}"/>
              </a:ext>
            </a:extLst>
          </p:cNvPr>
          <p:cNvCxnSpPr>
            <a:cxnSpLocks/>
            <a:stCxn id="45" idx="0"/>
            <a:endCxn id="8" idx="2"/>
          </p:cNvCxnSpPr>
          <p:nvPr/>
        </p:nvCxnSpPr>
        <p:spPr>
          <a:xfrm flipV="1">
            <a:off x="6455864" y="2417552"/>
            <a:ext cx="0" cy="381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8DEC8B01-8301-E308-2C38-E3CB4D7C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6747"/>
              </p:ext>
            </p:extLst>
          </p:nvPr>
        </p:nvGraphicFramePr>
        <p:xfrm>
          <a:off x="8674335" y="2798963"/>
          <a:ext cx="320605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605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800" dirty="0"/>
                        <a:t>double </a:t>
                      </a:r>
                      <a:r>
                        <a:rPr lang="en-PH" sz="1800" dirty="0" err="1"/>
                        <a:t>screenSize</a:t>
                      </a:r>
                      <a:r>
                        <a:rPr lang="en-PH" sz="1800" dirty="0"/>
                        <a:t> = 12.9</a:t>
                      </a:r>
                    </a:p>
                    <a:p>
                      <a:r>
                        <a:rPr lang="en-PH" sz="1800" dirty="0"/>
                        <a:t>String processor = “octa core”</a:t>
                      </a:r>
                    </a:p>
                    <a:p>
                      <a:r>
                        <a:rPr lang="en-PH" sz="1800" dirty="0"/>
                        <a:t>String camera = “12 megapixels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 err="1"/>
                        <a:t>playGame</a:t>
                      </a:r>
                      <a:r>
                        <a:rPr lang="en-PH" dirty="0"/>
                        <a:t>()</a:t>
                      </a:r>
                    </a:p>
                    <a:p>
                      <a:r>
                        <a:rPr lang="en-PH" dirty="0" err="1"/>
                        <a:t>takePhoto</a:t>
                      </a:r>
                      <a:r>
                        <a:rPr lang="en-PH" dirty="0"/>
                        <a:t>()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8B482CCA-3A83-47CD-D910-6BB457793E48}"/>
              </a:ext>
            </a:extLst>
          </p:cNvPr>
          <p:cNvSpPr txBox="1"/>
          <p:nvPr/>
        </p:nvSpPr>
        <p:spPr>
          <a:xfrm>
            <a:off x="2609073" y="5191701"/>
            <a:ext cx="769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All subtypes can do it and have either less requirements </a:t>
            </a:r>
            <a:r>
              <a:rPr lang="en-PH" b="1" dirty="0"/>
              <a:t>(weaker preconditions) </a:t>
            </a:r>
          </a:p>
          <a:p>
            <a:r>
              <a:rPr lang="en-PH" dirty="0"/>
              <a:t>or can do it better in some way </a:t>
            </a:r>
            <a:r>
              <a:rPr lang="en-PH" b="1" dirty="0"/>
              <a:t>(stronger postconditions).</a:t>
            </a:r>
          </a:p>
        </p:txBody>
      </p:sp>
      <p:pic>
        <p:nvPicPr>
          <p:cNvPr id="6" name="Picture 5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14AA7B6E-F3C2-029A-C1AD-F08A86212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03" y="1767935"/>
            <a:ext cx="743182" cy="88027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EDE074A-1AF2-511E-242B-BB55BD5FB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5" y="1577443"/>
            <a:ext cx="1092856" cy="1092856"/>
          </a:xfrm>
          <a:prstGeom prst="rect">
            <a:avLst/>
          </a:prstGeom>
        </p:spPr>
      </p:pic>
      <p:pic>
        <p:nvPicPr>
          <p:cNvPr id="15" name="Picture 14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76CEE079-6CCC-65B6-04EF-4225D16D5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89" y="1652945"/>
            <a:ext cx="946096" cy="11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C4206-C5DD-E817-08B8-2B29C76BAAE3}"/>
              </a:ext>
            </a:extLst>
          </p:cNvPr>
          <p:cNvSpPr txBox="1"/>
          <p:nvPr/>
        </p:nvSpPr>
        <p:spPr>
          <a:xfrm>
            <a:off x="1658095" y="212387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A3CA19-9791-4B7A-CCC5-553E854D7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59490"/>
              </p:ext>
            </p:extLst>
          </p:nvPr>
        </p:nvGraphicFramePr>
        <p:xfrm>
          <a:off x="4623404" y="212345"/>
          <a:ext cx="1923803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803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/>
                        <a:t>double</a:t>
                      </a:r>
                      <a:r>
                        <a:rPr lang="en-PH" sz="1700" dirty="0"/>
                        <a:t> </a:t>
                      </a:r>
                      <a:r>
                        <a:rPr lang="en-PH" sz="1700" dirty="0" err="1"/>
                        <a:t>screenSize</a:t>
                      </a:r>
                      <a:endParaRPr lang="en-PH" sz="1700" dirty="0"/>
                    </a:p>
                    <a:p>
                      <a:r>
                        <a:rPr lang="en-PH" sz="1700" dirty="0"/>
                        <a:t>String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 err="1"/>
                        <a:t>playGame</a:t>
                      </a:r>
                      <a:r>
                        <a:rPr lang="en-PH" dirty="0"/>
                        <a:t>()</a:t>
                      </a:r>
                    </a:p>
                    <a:p>
                      <a:endParaRPr lang="en-PH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87B49D2-F76F-28AE-4E94-C5DD3C4A7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6256"/>
              </p:ext>
            </p:extLst>
          </p:nvPr>
        </p:nvGraphicFramePr>
        <p:xfrm>
          <a:off x="732934" y="2704787"/>
          <a:ext cx="353590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90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iPadWithNoCamera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A3B68FF-79AB-C781-2053-CEEB10E91448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2719783" y="801167"/>
            <a:ext cx="1684722" cy="21225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08D04D0-724F-E5BF-9D9B-FA0D7A0EBD7E}"/>
              </a:ext>
            </a:extLst>
          </p:cNvPr>
          <p:cNvCxnSpPr>
            <a:cxnSpLocks/>
            <a:stCxn id="53" idx="0"/>
            <a:endCxn id="8" idx="3"/>
          </p:cNvCxnSpPr>
          <p:nvPr/>
        </p:nvCxnSpPr>
        <p:spPr>
          <a:xfrm rot="16200000" flipV="1">
            <a:off x="6797191" y="770082"/>
            <a:ext cx="1679327" cy="21792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8DEC8B01-8301-E308-2C38-E3CB4D7C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6243"/>
              </p:ext>
            </p:extLst>
          </p:nvPr>
        </p:nvGraphicFramePr>
        <p:xfrm>
          <a:off x="7123474" y="2699392"/>
          <a:ext cx="32060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605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iPadWithCamera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/>
                        <a:t>String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err="1"/>
                        <a:t>takePhoto</a:t>
                      </a:r>
                      <a:r>
                        <a:rPr lang="en-PH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0DE3BA1-3BC7-9916-6547-3E7755E21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79242"/>
              </p:ext>
            </p:extLst>
          </p:nvPr>
        </p:nvGraphicFramePr>
        <p:xfrm>
          <a:off x="7707751" y="466084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Mini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00B96A3-93A2-57AD-E8AC-11A86CFF9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42890"/>
              </p:ext>
            </p:extLst>
          </p:nvPr>
        </p:nvGraphicFramePr>
        <p:xfrm>
          <a:off x="10035225" y="466084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AC11CD-979B-97D7-457C-2A9C31DD3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88436"/>
              </p:ext>
            </p:extLst>
          </p:nvPr>
        </p:nvGraphicFramePr>
        <p:xfrm>
          <a:off x="5380267" y="466827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E966DA-A1F4-6271-B8DD-36FA45FD1723}"/>
              </a:ext>
            </a:extLst>
          </p:cNvPr>
          <p:cNvCxnSpPr>
            <a:cxnSpLocks/>
            <a:stCxn id="5" idx="0"/>
            <a:endCxn id="53" idx="1"/>
          </p:cNvCxnSpPr>
          <p:nvPr/>
        </p:nvCxnSpPr>
        <p:spPr>
          <a:xfrm rot="5400000" flipH="1" flipV="1">
            <a:off x="6051122" y="3595927"/>
            <a:ext cx="1420247" cy="7244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6CB41-D254-B62C-96F7-28B4D88FB75E}"/>
              </a:ext>
            </a:extLst>
          </p:cNvPr>
          <p:cNvCxnSpPr>
            <a:cxnSpLocks/>
            <a:stCxn id="3" idx="0"/>
            <a:endCxn id="53" idx="3"/>
          </p:cNvCxnSpPr>
          <p:nvPr/>
        </p:nvCxnSpPr>
        <p:spPr>
          <a:xfrm rot="16200000" flipV="1">
            <a:off x="9985342" y="3592217"/>
            <a:ext cx="1412817" cy="7244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B7E524-E513-22BC-75DE-47A58CE0392C}"/>
              </a:ext>
            </a:extLst>
          </p:cNvPr>
          <p:cNvCxnSpPr>
            <a:cxnSpLocks/>
            <a:stCxn id="2" idx="0"/>
            <a:endCxn id="53" idx="2"/>
          </p:cNvCxnSpPr>
          <p:nvPr/>
        </p:nvCxnSpPr>
        <p:spPr>
          <a:xfrm flipV="1">
            <a:off x="8726500" y="3796672"/>
            <a:ext cx="0" cy="864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3FAF1824-3FDE-C1F7-1469-1A90598E4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34417"/>
              </p:ext>
            </p:extLst>
          </p:nvPr>
        </p:nvGraphicFramePr>
        <p:xfrm>
          <a:off x="1482135" y="4645750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Classic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80E8FA-6060-7A12-F3FE-33DC8A1F6DF0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V="1">
            <a:off x="2500884" y="3802067"/>
            <a:ext cx="1" cy="843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8997738-81D3-84BC-5082-BFF5BEDFB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32" y="3802067"/>
            <a:ext cx="821548" cy="821548"/>
          </a:xfrm>
          <a:prstGeom prst="rect">
            <a:avLst/>
          </a:prstGeom>
        </p:spPr>
      </p:pic>
      <p:pic>
        <p:nvPicPr>
          <p:cNvPr id="10" name="Picture 9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A1310A8A-4BDD-3BF1-0D32-852E6EF2C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05" y="3896243"/>
            <a:ext cx="614093" cy="727372"/>
          </a:xfrm>
          <a:prstGeom prst="rect">
            <a:avLst/>
          </a:prstGeom>
        </p:spPr>
      </p:pic>
      <p:pic>
        <p:nvPicPr>
          <p:cNvPr id="14" name="Picture 13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A877AD13-1F86-0ED9-7F9D-0945523C2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3874877"/>
            <a:ext cx="645501" cy="7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0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1786</TotalTime>
  <Words>279</Words>
  <Application>Microsoft Office PowerPoint</Application>
  <PresentationFormat>Widescreen</PresentationFormat>
  <Paragraphs>96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Wingdings</vt:lpstr>
      <vt:lpstr>Office Theme</vt:lpstr>
      <vt:lpstr>Subtyping vs Subclassing</vt:lpstr>
      <vt:lpstr>Subtyping vs Subclassing</vt:lpstr>
      <vt:lpstr>Subclassing</vt:lpstr>
      <vt:lpstr>Subtyping</vt:lpstr>
      <vt:lpstr>Liskov Substitution Principle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242</cp:revision>
  <dcterms:created xsi:type="dcterms:W3CDTF">2022-05-11T03:47:05Z</dcterms:created>
  <dcterms:modified xsi:type="dcterms:W3CDTF">2023-04-24T08:00:27Z</dcterms:modified>
</cp:coreProperties>
</file>