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8" r:id="rId2"/>
    <p:sldId id="259" r:id="rId3"/>
    <p:sldId id="260" r:id="rId4"/>
    <p:sldId id="272" r:id="rId5"/>
    <p:sldId id="273" r:id="rId6"/>
    <p:sldId id="261" r:id="rId7"/>
    <p:sldId id="262" r:id="rId8"/>
    <p:sldId id="274" r:id="rId9"/>
    <p:sldId id="275" r:id="rId10"/>
    <p:sldId id="276" r:id="rId11"/>
    <p:sldId id="278" r:id="rId12"/>
    <p:sldId id="263" r:id="rId13"/>
    <p:sldId id="265" r:id="rId14"/>
    <p:sldId id="281" r:id="rId15"/>
    <p:sldId id="264" r:id="rId16"/>
    <p:sldId id="266" r:id="rId17"/>
    <p:sldId id="267" r:id="rId18"/>
    <p:sldId id="277" r:id="rId19"/>
    <p:sldId id="268" r:id="rId20"/>
    <p:sldId id="279" r:id="rId21"/>
    <p:sldId id="269" r:id="rId22"/>
    <p:sldId id="280" r:id="rId23"/>
    <p:sldId id="270"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E4DCB0-5A1E-4961-8D84-5942A4124601}"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170236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4DCB0-5A1E-4961-8D84-5942A4124601}"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32416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4DCB0-5A1E-4961-8D84-5942A4124601}"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966847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4DCB0-5A1E-4961-8D84-5942A4124601}"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DF8EB-E0DF-4928-A29B-BF29E1AE63C9}"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50677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4DCB0-5A1E-4961-8D84-5942A4124601}"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1079257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E4DCB0-5A1E-4961-8D84-5942A4124601}" type="datetimeFigureOut">
              <a:rPr lang="en-IN" smtClean="0"/>
              <a:t>24-10-2023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454051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E4DCB0-5A1E-4961-8D84-5942A4124601}" type="datetimeFigureOut">
              <a:rPr lang="en-IN" smtClean="0"/>
              <a:t>24-10-2023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3832085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4DCB0-5A1E-4961-8D84-5942A4124601}"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56938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4DCB0-5A1E-4961-8D84-5942A4124601}"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178786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4DCB0-5A1E-4961-8D84-5942A4124601}"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61983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4DCB0-5A1E-4961-8D84-5942A4124601}"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272052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E4DCB0-5A1E-4961-8D84-5942A4124601}"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146568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4DCB0-5A1E-4961-8D84-5942A4124601}" type="datetimeFigureOut">
              <a:rPr lang="en-IN" smtClean="0"/>
              <a:t>24-10-2023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7799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E4DCB0-5A1E-4961-8D84-5942A4124601}" type="datetimeFigureOut">
              <a:rPr lang="en-IN" smtClean="0"/>
              <a:t>24-10-2023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27175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4DCB0-5A1E-4961-8D84-5942A4124601}" type="datetimeFigureOut">
              <a:rPr lang="en-IN" smtClean="0"/>
              <a:t>24-10-2023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174887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4DCB0-5A1E-4961-8D84-5942A4124601}"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1197180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4DCB0-5A1E-4961-8D84-5942A4124601}"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EDF8EB-E0DF-4928-A29B-BF29E1AE63C9}" type="slidenum">
              <a:rPr lang="en-IN" smtClean="0"/>
              <a:t>‹#›</a:t>
            </a:fld>
            <a:endParaRPr lang="en-IN"/>
          </a:p>
        </p:txBody>
      </p:sp>
    </p:spTree>
    <p:extLst>
      <p:ext uri="{BB962C8B-B14F-4D97-AF65-F5344CB8AC3E}">
        <p14:creationId xmlns:p14="http://schemas.microsoft.com/office/powerpoint/2010/main" val="352872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E4DCB0-5A1E-4961-8D84-5942A4124601}" type="datetimeFigureOut">
              <a:rPr lang="en-IN" smtClean="0"/>
              <a:t>24-10-2023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AEDF8EB-E0DF-4928-A29B-BF29E1AE63C9}" type="slidenum">
              <a:rPr lang="en-IN" smtClean="0"/>
              <a:t>‹#›</a:t>
            </a:fld>
            <a:endParaRPr lang="en-IN"/>
          </a:p>
        </p:txBody>
      </p:sp>
    </p:spTree>
    <p:extLst>
      <p:ext uri="{BB962C8B-B14F-4D97-AF65-F5344CB8AC3E}">
        <p14:creationId xmlns:p14="http://schemas.microsoft.com/office/powerpoint/2010/main" val="4216573609"/>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F9D8-5491-45E0-DCE5-DE8C25319B1D}"/>
              </a:ext>
            </a:extLst>
          </p:cNvPr>
          <p:cNvSpPr>
            <a:spLocks noGrp="1"/>
          </p:cNvSpPr>
          <p:nvPr>
            <p:ph type="title"/>
          </p:nvPr>
        </p:nvSpPr>
        <p:spPr/>
        <p:txBody>
          <a:bodyPr>
            <a:normAutofit/>
          </a:bodyPr>
          <a:lstStyle/>
          <a:p>
            <a:r>
              <a:rPr lang="en-US" sz="2800" b="0" dirty="0">
                <a:latin typeface="Times New Roman" panose="02020603050405020304" pitchFamily="18" charset="0"/>
                <a:cs typeface="Times New Roman" panose="02020603050405020304" pitchFamily="18" charset="0"/>
              </a:rPr>
              <a:t>DOMAIN</a:t>
            </a:r>
            <a:r>
              <a:rPr lang="en-US" sz="2800" b="0" dirty="0"/>
              <a:t>-</a:t>
            </a:r>
            <a:r>
              <a:rPr lang="en-US" sz="2800" b="0" dirty="0">
                <a:latin typeface="Times New Roman" panose="02020603050405020304" pitchFamily="18" charset="0"/>
                <a:cs typeface="Times New Roman" panose="02020603050405020304" pitchFamily="18" charset="0"/>
              </a:rPr>
              <a:t>SALESFORCE DEVELOPER</a:t>
            </a:r>
            <a:br>
              <a:rPr lang="en-US" sz="2800" dirty="0">
                <a:latin typeface="Times New Roman" panose="02020603050405020304" pitchFamily="18" charset="0"/>
                <a:cs typeface="Times New Roman" panose="02020603050405020304" pitchFamily="18" charset="0"/>
              </a:rPr>
            </a:br>
            <a:r>
              <a:rPr lang="en-US" sz="2800" b="1" dirty="0" err="1">
                <a:latin typeface="Times New Roman" panose="02020603050405020304" pitchFamily="18" charset="0"/>
                <a:cs typeface="Times New Roman" panose="02020603050405020304" pitchFamily="18" charset="0"/>
              </a:rPr>
              <a:t>UsECASE</a:t>
            </a:r>
            <a:r>
              <a:rPr lang="en-US" sz="2800" b="1" dirty="0">
                <a:latin typeface="Times New Roman" panose="02020603050405020304" pitchFamily="18" charset="0"/>
                <a:cs typeface="Times New Roman" panose="02020603050405020304" pitchFamily="18" charset="0"/>
              </a:rPr>
              <a:t>-</a:t>
            </a:r>
            <a:r>
              <a:rPr lang="en-US" sz="2800" b="0" dirty="0">
                <a:latin typeface="Times New Roman" panose="02020603050405020304" pitchFamily="18" charset="0"/>
                <a:cs typeface="Times New Roman" panose="02020603050405020304" pitchFamily="18" charset="0"/>
              </a:rPr>
              <a:t>RETAIL</a:t>
            </a:r>
            <a:r>
              <a:rPr lang="en-US" sz="2800" dirty="0">
                <a:latin typeface="Times New Roman" panose="02020603050405020304" pitchFamily="18" charset="0"/>
                <a:cs typeface="Times New Roman" panose="02020603050405020304" pitchFamily="18" charset="0"/>
              </a:rPr>
              <a:t> </a:t>
            </a:r>
            <a:r>
              <a:rPr lang="en-US" sz="2800" b="0" dirty="0">
                <a:latin typeface="Times New Roman" panose="02020603050405020304" pitchFamily="18" charset="0"/>
                <a:cs typeface="Times New Roman" panose="02020603050405020304" pitchFamily="18" charset="0"/>
              </a:rPr>
              <a:t>MANAGEMENT APPLICATION</a:t>
            </a:r>
            <a:endParaRPr lang="en-IN" sz="2800" b="0" dirty="0"/>
          </a:p>
        </p:txBody>
      </p:sp>
      <p:sp>
        <p:nvSpPr>
          <p:cNvPr id="3" name="TextBox 2">
            <a:extLst>
              <a:ext uri="{FF2B5EF4-FFF2-40B4-BE49-F238E27FC236}">
                <a16:creationId xmlns:a16="http://schemas.microsoft.com/office/drawing/2014/main" id="{D43679E4-5E60-7BB0-0F89-B2566C19DFF0}"/>
              </a:ext>
            </a:extLst>
          </p:cNvPr>
          <p:cNvSpPr txBox="1"/>
          <p:nvPr/>
        </p:nvSpPr>
        <p:spPr>
          <a:xfrm>
            <a:off x="1903445" y="3069771"/>
            <a:ext cx="2873828"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MEMBERS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GIRIHARAN S</a:t>
            </a:r>
          </a:p>
          <a:p>
            <a:r>
              <a:rPr lang="en-US" dirty="0">
                <a:latin typeface="Times New Roman" panose="02020603050405020304" pitchFamily="18" charset="0"/>
                <a:cs typeface="Times New Roman" panose="02020603050405020304" pitchFamily="18" charset="0"/>
              </a:rPr>
              <a:t>HARI PRASANNA S</a:t>
            </a:r>
          </a:p>
          <a:p>
            <a:r>
              <a:rPr lang="en-US" dirty="0">
                <a:latin typeface="Times New Roman" panose="02020603050405020304" pitchFamily="18" charset="0"/>
                <a:cs typeface="Times New Roman" panose="02020603050405020304" pitchFamily="18" charset="0"/>
              </a:rPr>
              <a:t>NANDHAKUMAR S</a:t>
            </a:r>
          </a:p>
          <a:p>
            <a:r>
              <a:rPr lang="en-US" dirty="0">
                <a:latin typeface="Times New Roman" panose="02020603050405020304" pitchFamily="18" charset="0"/>
                <a:cs typeface="Times New Roman" panose="02020603050405020304" pitchFamily="18" charset="0"/>
              </a:rPr>
              <a:t>NITHISH S</a:t>
            </a:r>
          </a:p>
          <a:p>
            <a:r>
              <a:rPr lang="en-US" dirty="0">
                <a:latin typeface="Times New Roman" panose="02020603050405020304" pitchFamily="18" charset="0"/>
                <a:cs typeface="Times New Roman" panose="02020603050405020304" pitchFamily="18" charset="0"/>
              </a:rPr>
              <a:t>MURALIDHARAN 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CED7258-CC44-7795-8D22-28E2B68FF0B4}"/>
              </a:ext>
            </a:extLst>
          </p:cNvPr>
          <p:cNvSpPr txBox="1"/>
          <p:nvPr/>
        </p:nvSpPr>
        <p:spPr>
          <a:xfrm>
            <a:off x="6923314" y="3069771"/>
            <a:ext cx="3447506"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MENTOR-RAKESH</a:t>
            </a:r>
          </a:p>
          <a:p>
            <a:r>
              <a:rPr lang="en-US" b="1" dirty="0">
                <a:latin typeface="Times New Roman" panose="02020603050405020304" pitchFamily="18" charset="0"/>
                <a:cs typeface="Times New Roman" panose="02020603050405020304" pitchFamily="18" charset="0"/>
              </a:rPr>
              <a:t>GUIDE-VEKATA RAMANEN</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EVALUATOR-</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279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E01F38-A566-368E-BBAB-00D4180E856C}"/>
              </a:ext>
            </a:extLst>
          </p:cNvPr>
          <p:cNvSpPr txBox="1"/>
          <p:nvPr/>
        </p:nvSpPr>
        <p:spPr>
          <a:xfrm>
            <a:off x="807720" y="1883123"/>
            <a:ext cx="10896600" cy="4154984"/>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Tabs in Salesforce help users view the information at a glance. It displays the data of objects and other web content in the application.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There are mainly 4 types of tabs:</a:t>
            </a:r>
          </a:p>
          <a:p>
            <a:r>
              <a:rPr lang="en-US" sz="2000" b="1" dirty="0">
                <a:latin typeface="Times New Roman" panose="02020603050405020304" pitchFamily="18" charset="0"/>
                <a:cs typeface="Times New Roman" panose="02020603050405020304" pitchFamily="18" charset="0"/>
              </a:rPr>
              <a:t>Standard Object Tabs:</a:t>
            </a:r>
          </a:p>
          <a:p>
            <a:r>
              <a:rPr lang="en-US" sz="2000" dirty="0">
                <a:latin typeface="Times New Roman" panose="02020603050405020304" pitchFamily="18" charset="0"/>
                <a:cs typeface="Times New Roman" panose="02020603050405020304" pitchFamily="18" charset="0"/>
              </a:rPr>
              <a:t>         Standard object tabs display data related to standard objects.</a:t>
            </a:r>
          </a:p>
          <a:p>
            <a:r>
              <a:rPr lang="en-US" sz="2000" b="1" dirty="0">
                <a:latin typeface="Times New Roman" panose="02020603050405020304" pitchFamily="18" charset="0"/>
                <a:cs typeface="Times New Roman" panose="02020603050405020304" pitchFamily="18" charset="0"/>
              </a:rPr>
              <a:t>Custom Object Tabs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Custom object tabs display data related to custom objects. These tabs look and function just like standard tabs.</a:t>
            </a:r>
          </a:p>
          <a:p>
            <a:r>
              <a:rPr lang="en-US" sz="2000" b="1" dirty="0">
                <a:latin typeface="Times New Roman" panose="02020603050405020304" pitchFamily="18" charset="0"/>
                <a:cs typeface="Times New Roman" panose="02020603050405020304" pitchFamily="18" charset="0"/>
              </a:rPr>
              <a:t>Web Tabs:</a:t>
            </a:r>
          </a:p>
          <a:p>
            <a:r>
              <a:rPr lang="en-US" sz="2000" dirty="0">
                <a:latin typeface="Times New Roman" panose="02020603050405020304" pitchFamily="18" charset="0"/>
                <a:cs typeface="Times New Roman" panose="02020603050405020304" pitchFamily="18" charset="0"/>
              </a:rPr>
              <a:t>       Web Tabs display any external Web-based application or Web page in a Salesforce tab.</a:t>
            </a:r>
          </a:p>
          <a:p>
            <a:r>
              <a:rPr lang="en-US" sz="2000" b="1" dirty="0">
                <a:latin typeface="Times New Roman" panose="02020603050405020304" pitchFamily="18" charset="0"/>
                <a:cs typeface="Times New Roman" panose="02020603050405020304" pitchFamily="18" charset="0"/>
              </a:rPr>
              <a:t>Visualforce Tabs:</a:t>
            </a:r>
          </a:p>
          <a:p>
            <a:r>
              <a:rPr lang="en-US" sz="2000" dirty="0">
                <a:latin typeface="Times New Roman" panose="02020603050405020304" pitchFamily="18" charset="0"/>
                <a:cs typeface="Times New Roman" panose="02020603050405020304" pitchFamily="18" charset="0"/>
              </a:rPr>
              <a:t>           Visualforce Tabs display data from a Visualforce Page.</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EE4047-E56D-C984-7BFD-08A432D5D3DE}"/>
              </a:ext>
            </a:extLst>
          </p:cNvPr>
          <p:cNvSpPr txBox="1"/>
          <p:nvPr/>
        </p:nvSpPr>
        <p:spPr>
          <a:xfrm>
            <a:off x="1143000" y="807720"/>
            <a:ext cx="36576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TABS</a:t>
            </a:r>
          </a:p>
        </p:txBody>
      </p:sp>
    </p:spTree>
    <p:extLst>
      <p:ext uri="{BB962C8B-B14F-4D97-AF65-F5344CB8AC3E}">
        <p14:creationId xmlns:p14="http://schemas.microsoft.com/office/powerpoint/2010/main" val="205793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FEDC5E-F1D8-17E0-1989-DC5021314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48" y="718457"/>
            <a:ext cx="10627567" cy="5169159"/>
          </a:xfrm>
          <a:prstGeom prst="rect">
            <a:avLst/>
          </a:prstGeom>
        </p:spPr>
      </p:pic>
    </p:spTree>
    <p:extLst>
      <p:ext uri="{BB962C8B-B14F-4D97-AF65-F5344CB8AC3E}">
        <p14:creationId xmlns:p14="http://schemas.microsoft.com/office/powerpoint/2010/main" val="202413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C416-5A05-35C6-AE9F-30DCBE15748B}"/>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FIELDS AND RELATIONSHIP</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44B9B50-D0FA-58B2-82DF-7338678BDB58}"/>
              </a:ext>
            </a:extLst>
          </p:cNvPr>
          <p:cNvSpPr txBox="1"/>
          <p:nvPr/>
        </p:nvSpPr>
        <p:spPr>
          <a:xfrm>
            <a:off x="1595535" y="2220686"/>
            <a:ext cx="9321281"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Fields And Relationship</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Fields - Fields store data values that are required for a particular object in a record.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 object relationship in Salesforce is a two-way association between two objects. Relationships are created by creating custom relationship fields on an object. This is done so that when users view records, they can also see and access related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65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0BE2-A7F2-BCEB-0426-7F617207AC86}"/>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USER</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C20557E-1980-A9A3-812D-8DC5D6D66FC7}"/>
              </a:ext>
            </a:extLst>
          </p:cNvPr>
          <p:cNvSpPr txBox="1"/>
          <p:nvPr/>
        </p:nvSpPr>
        <p:spPr>
          <a:xfrm>
            <a:off x="1588654" y="1680598"/>
            <a:ext cx="9004041" cy="304698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&gt;What is a user?</a:t>
            </a:r>
          </a:p>
          <a:p>
            <a:r>
              <a:rPr lang="en-US" sz="2400" dirty="0">
                <a:latin typeface="Times New Roman" panose="02020603050405020304" pitchFamily="18" charset="0"/>
                <a:cs typeface="Times New Roman" panose="02020603050405020304" pitchFamily="18" charset="0"/>
              </a:rPr>
              <a:t>                 A user is anyone who logs in to Salesforce. Users are employees at your company, such as sales reps, managers, and IT specialists, who need access to the company's records. Every user in Salesforce has a user account. The user account identifies the user, and the user account settings determine what features and records the user can access.</a:t>
            </a:r>
          </a:p>
          <a:p>
            <a:endParaRPr lang="en-IN" sz="2400" dirty="0"/>
          </a:p>
        </p:txBody>
      </p:sp>
    </p:spTree>
    <p:extLst>
      <p:ext uri="{BB962C8B-B14F-4D97-AF65-F5344CB8AC3E}">
        <p14:creationId xmlns:p14="http://schemas.microsoft.com/office/powerpoint/2010/main" val="1144759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35632C-0F6D-109C-CEA1-1EF218094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334" y="183413"/>
            <a:ext cx="9731829" cy="4302706"/>
          </a:xfrm>
          <a:prstGeom prst="rect">
            <a:avLst/>
          </a:prstGeom>
        </p:spPr>
      </p:pic>
    </p:spTree>
    <p:extLst>
      <p:ext uri="{BB962C8B-B14F-4D97-AF65-F5344CB8AC3E}">
        <p14:creationId xmlns:p14="http://schemas.microsoft.com/office/powerpoint/2010/main" val="4008518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5FCE-9A39-C93F-F44B-100A62491A4F}"/>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VALIDATION RULES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E6A43C4-3A27-0473-8AC4-2D31C0F5C4C2}"/>
              </a:ext>
            </a:extLst>
          </p:cNvPr>
          <p:cNvSpPr txBox="1"/>
          <p:nvPr/>
        </p:nvSpPr>
        <p:spPr>
          <a:xfrm>
            <a:off x="1931437" y="1838130"/>
            <a:ext cx="8481526" cy="1200329"/>
          </a:xfrm>
          <a:prstGeom prst="rect">
            <a:avLst/>
          </a:prstGeom>
          <a:noFill/>
        </p:spPr>
        <p:txBody>
          <a:bodyPr wrap="square" rtlCol="0">
            <a:spAutoFit/>
          </a:bodyPr>
          <a:lstStyle/>
          <a:p>
            <a:r>
              <a:rPr lang="en-US" dirty="0"/>
              <a:t>Validation rules verify that the data a user enters in a record meets the standards you specify before the user can save the record. As a </a:t>
            </a:r>
            <a:r>
              <a:rPr lang="en-US" dirty="0" err="1"/>
              <a:t>crm</a:t>
            </a:r>
            <a:r>
              <a:rPr lang="en-US" dirty="0"/>
              <a:t> product owner they requested to create a validation rule on account object on the phone field.</a:t>
            </a:r>
            <a:endParaRPr lang="en-IN" dirty="0"/>
          </a:p>
        </p:txBody>
      </p:sp>
      <p:pic>
        <p:nvPicPr>
          <p:cNvPr id="5" name="Picture 4">
            <a:extLst>
              <a:ext uri="{FF2B5EF4-FFF2-40B4-BE49-F238E27FC236}">
                <a16:creationId xmlns:a16="http://schemas.microsoft.com/office/drawing/2014/main" id="{371EAE7A-A634-0423-65F0-0F9653CE6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298" y="3349690"/>
            <a:ext cx="7566265" cy="3041778"/>
          </a:xfrm>
          <a:prstGeom prst="rect">
            <a:avLst/>
          </a:prstGeom>
        </p:spPr>
      </p:pic>
    </p:spTree>
    <p:extLst>
      <p:ext uri="{BB962C8B-B14F-4D97-AF65-F5344CB8AC3E}">
        <p14:creationId xmlns:p14="http://schemas.microsoft.com/office/powerpoint/2010/main" val="2792070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F07C-5B2B-53FC-EFA7-2B695EAC9169}"/>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 REPORT</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8CCBEB-5D3B-E506-80D4-E9150A705757}"/>
              </a:ext>
            </a:extLst>
          </p:cNvPr>
          <p:cNvSpPr txBox="1"/>
          <p:nvPr/>
        </p:nvSpPr>
        <p:spPr>
          <a:xfrm>
            <a:off x="1595534" y="1744823"/>
            <a:ext cx="942391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&gt;Tabular representation(with the option to display charts) of the list of records that meet a particular criterion that gives an answer to question(s). This list of records in reports can be filtered or grouped based on any field.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&gt;TO Create the Report and View the Report.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163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4F45-7ACA-74A8-A791-B7D4950137F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DASHBOARDS</a:t>
            </a:r>
            <a:br>
              <a:rPr lang="en-IN" sz="2400" b="1"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7DFCAFC-7BE2-99B4-D84B-21EEED8B0715}"/>
              </a:ext>
            </a:extLst>
          </p:cNvPr>
          <p:cNvSpPr txBox="1"/>
          <p:nvPr/>
        </p:nvSpPr>
        <p:spPr>
          <a:xfrm>
            <a:off x="2192694" y="1935921"/>
            <a:ext cx="8509518"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Dashboards provide more insights than reports as they combine the data from many reports and show a summarized result. Looking at many reports at a time gives the flexibility of combining the results from them quickly. Also summaries in dashboards help us decide on action plans quicker. The dashboards can contain charts, graphs and Tabular data.</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09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3D393B-1A46-7F03-342A-D524BBFF81D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6110" y="3694923"/>
            <a:ext cx="9753600" cy="2594532"/>
          </a:xfrm>
          <a:prstGeom prst="rect">
            <a:avLst/>
          </a:prstGeom>
          <a:noFill/>
          <a:ln>
            <a:noFill/>
          </a:ln>
        </p:spPr>
      </p:pic>
      <p:pic>
        <p:nvPicPr>
          <p:cNvPr id="5" name="Picture 4">
            <a:extLst>
              <a:ext uri="{FF2B5EF4-FFF2-40B4-BE49-F238E27FC236}">
                <a16:creationId xmlns:a16="http://schemas.microsoft.com/office/drawing/2014/main" id="{EE1F12D4-E460-DF5D-681A-34961DBDD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110" y="496368"/>
            <a:ext cx="9763125" cy="2788007"/>
          </a:xfrm>
          <a:prstGeom prst="rect">
            <a:avLst/>
          </a:prstGeom>
        </p:spPr>
      </p:pic>
    </p:spTree>
    <p:extLst>
      <p:ext uri="{BB962C8B-B14F-4D97-AF65-F5344CB8AC3E}">
        <p14:creationId xmlns:p14="http://schemas.microsoft.com/office/powerpoint/2010/main" val="1630476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F8C9-9902-8200-7F9B-B2EFC0258283}"/>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Flows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56B3CC8-0C11-2291-B466-1A8DC51EAFF2}"/>
              </a:ext>
            </a:extLst>
          </p:cNvPr>
          <p:cNvSpPr txBox="1"/>
          <p:nvPr/>
        </p:nvSpPr>
        <p:spPr>
          <a:xfrm>
            <a:off x="1819469" y="2155371"/>
            <a:ext cx="913467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Flows In Salesforce, a flow is a tool that automates complex business processes. Simply put, it collects data and then does something with that data. Flow Builder is the declarative interface used to build individual flows. Flow Builder can be used to build code-like logic without using a programming language. Flows fall into five categories:  Screen Flows  Schedule-Triggered Flows </a:t>
            </a:r>
            <a:r>
              <a:rPr lang="en-US" sz="2400" dirty="0" err="1">
                <a:latin typeface="Times New Roman" panose="02020603050405020304" pitchFamily="18" charset="0"/>
                <a:cs typeface="Times New Roman" panose="02020603050405020304" pitchFamily="18" charset="0"/>
              </a:rPr>
              <a:t>Autolaunched</a:t>
            </a:r>
            <a:r>
              <a:rPr lang="en-US" sz="2400" dirty="0">
                <a:latin typeface="Times New Roman" panose="02020603050405020304" pitchFamily="18" charset="0"/>
                <a:cs typeface="Times New Roman" panose="02020603050405020304" pitchFamily="18" charset="0"/>
              </a:rPr>
              <a:t> Flows  Record-Triggered Flows  Platform Event-Triggered Flows</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232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3A61-BF9C-7A43-0662-E1E76E716A8A}"/>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WHAT Is SALESFORCE?</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861D5B-53B3-AE04-DD9B-A3A1171E71FE}"/>
              </a:ext>
            </a:extLst>
          </p:cNvPr>
          <p:cNvSpPr txBox="1"/>
          <p:nvPr/>
        </p:nvSpPr>
        <p:spPr>
          <a:xfrm>
            <a:off x="1838131" y="2220686"/>
            <a:ext cx="7753738" cy="369332"/>
          </a:xfrm>
          <a:prstGeom prst="rect">
            <a:avLst/>
          </a:prstGeom>
          <a:noFill/>
        </p:spPr>
        <p:txBody>
          <a:bodyPr wrap="square" rtlCol="0">
            <a:spAutoFit/>
          </a:bodyPr>
          <a:lstStyle/>
          <a:p>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438655-7044-A95E-38E6-255DABA4B552}"/>
              </a:ext>
            </a:extLst>
          </p:cNvPr>
          <p:cNvSpPr txBox="1"/>
          <p:nvPr/>
        </p:nvSpPr>
        <p:spPr>
          <a:xfrm>
            <a:off x="1679510" y="2052735"/>
            <a:ext cx="8674359" cy="381642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Salesforce  a CRM platform and its an </a:t>
            </a:r>
            <a:r>
              <a:rPr lang="en-US" sz="2000" dirty="0" err="1">
                <a:latin typeface="Times New Roman" panose="02020603050405020304" pitchFamily="18" charset="0"/>
                <a:cs typeface="Times New Roman" panose="02020603050405020304" pitchFamily="18" charset="0"/>
              </a:rPr>
              <a:t>Saas</a:t>
            </a:r>
            <a:r>
              <a:rPr lang="en-US" sz="2000" dirty="0">
                <a:latin typeface="Times New Roman" panose="02020603050405020304" pitchFamily="18" charset="0"/>
                <a:cs typeface="Times New Roman" panose="02020603050405020304" pitchFamily="18" charset="0"/>
              </a:rPr>
              <a:t> Cloud . apart from this ,It is game-changing technology, with a host of productivity- boosting features, that will help you sell smarter and faster.</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Salesforce has everything you need to run your business from anywhere. Using standard products and features, you can manage relationships with prospects and customers, collaborate and engage with employees and partners, and store your data securely in the cloud.</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&gt;</a:t>
            </a:r>
            <a:r>
              <a:rPr lang="en-US" sz="2000" dirty="0">
                <a:latin typeface="Times New Roman" panose="02020603050405020304" pitchFamily="18" charset="0"/>
                <a:cs typeface="Times New Roman" panose="02020603050405020304" pitchFamily="18" charset="0"/>
              </a:rPr>
              <a:t>Salesforce is your customer success platform, designed to help you sell, service, market, analyze, and connect with your customers.</a:t>
            </a:r>
          </a:p>
          <a:p>
            <a:endParaRPr lang="en-IN" dirty="0"/>
          </a:p>
        </p:txBody>
      </p:sp>
    </p:spTree>
    <p:extLst>
      <p:ext uri="{BB962C8B-B14F-4D97-AF65-F5344CB8AC3E}">
        <p14:creationId xmlns:p14="http://schemas.microsoft.com/office/powerpoint/2010/main" val="3796315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E48620-3385-E5B3-09B1-DF79B4C11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530" y="739140"/>
            <a:ext cx="11215397" cy="5379720"/>
          </a:xfrm>
          <a:prstGeom prst="rect">
            <a:avLst/>
          </a:prstGeom>
        </p:spPr>
      </p:pic>
    </p:spTree>
    <p:extLst>
      <p:ext uri="{BB962C8B-B14F-4D97-AF65-F5344CB8AC3E}">
        <p14:creationId xmlns:p14="http://schemas.microsoft.com/office/powerpoint/2010/main" val="414978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88E3-1C01-08F7-CB8E-58E114F0AE06}"/>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LIGHTNING APP</a:t>
            </a:r>
            <a:br>
              <a:rPr lang="en-IN" sz="2400" b="1"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ACB525C-8728-A3AF-7B62-E46B6C1189D9}"/>
              </a:ext>
            </a:extLst>
          </p:cNvPr>
          <p:cNvSpPr txBox="1"/>
          <p:nvPr/>
        </p:nvSpPr>
        <p:spPr>
          <a:xfrm>
            <a:off x="2080727" y="2071396"/>
            <a:ext cx="8714791" cy="341632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&gt;What is an App?</a:t>
            </a:r>
          </a:p>
          <a:p>
            <a:r>
              <a:rPr lang="en-US" sz="2400" dirty="0">
                <a:latin typeface="Times New Roman" panose="02020603050405020304" pitchFamily="18" charset="0"/>
                <a:cs typeface="Times New Roman" panose="02020603050405020304" pitchFamily="18" charset="0"/>
              </a:rPr>
              <a:t>             Apps in Salesforce are a group of tabs that help the application function by working together </a:t>
            </a:r>
            <a:r>
              <a:rPr lang="en-US" sz="2400" dirty="0" err="1">
                <a:latin typeface="Times New Roman" panose="02020603050405020304" pitchFamily="18" charset="0"/>
                <a:cs typeface="Times New Roman" panose="02020603050405020304" pitchFamily="18" charset="0"/>
              </a:rPr>
              <a:t>asa</a:t>
            </a:r>
            <a:r>
              <a:rPr lang="en-US" sz="2400" dirty="0">
                <a:latin typeface="Times New Roman" panose="02020603050405020304" pitchFamily="18" charset="0"/>
                <a:cs typeface="Times New Roman" panose="02020603050405020304" pitchFamily="18" charset="0"/>
              </a:rPr>
              <a:t> unit. It has a name, a logo, and a particular set of tabs. The simplest app usually has just two tabs.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create new Lightning app of Home page  and select the components of flow and select the flow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568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35C489-D7E1-18C4-A576-5C7822F20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85" y="487680"/>
            <a:ext cx="11570678" cy="5882640"/>
          </a:xfrm>
          <a:prstGeom prst="rect">
            <a:avLst/>
          </a:prstGeom>
        </p:spPr>
      </p:pic>
    </p:spTree>
    <p:extLst>
      <p:ext uri="{BB962C8B-B14F-4D97-AF65-F5344CB8AC3E}">
        <p14:creationId xmlns:p14="http://schemas.microsoft.com/office/powerpoint/2010/main" val="3949729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E4F3-38BA-ED8E-8838-E81BA440D616}"/>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Apex trigger</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65CD1D6-6402-C0B0-D4CD-D0F1E2F39833}"/>
              </a:ext>
            </a:extLst>
          </p:cNvPr>
          <p:cNvSpPr txBox="1"/>
          <p:nvPr/>
        </p:nvSpPr>
        <p:spPr>
          <a:xfrm>
            <a:off x="1810138" y="1618680"/>
            <a:ext cx="10021078"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Apex triggers-Apex can be invoked by using triggers. Apex triggers enable you to perform custom actions before or after changes to Salesforce records, such as insertions, updates, or deletions.</a:t>
            </a:r>
          </a:p>
          <a:p>
            <a:r>
              <a:rPr lang="en-US" sz="2400" dirty="0">
                <a:latin typeface="Times New Roman" panose="02020603050405020304" pitchFamily="18" charset="0"/>
                <a:cs typeface="Times New Roman" panose="02020603050405020304" pitchFamily="18" charset="0"/>
              </a:rPr>
              <a:t>To create apex trigger with the code</a:t>
            </a:r>
          </a:p>
          <a:p>
            <a:r>
              <a:rPr lang="en-IN" sz="2400" dirty="0">
                <a:latin typeface="Times New Roman" panose="02020603050405020304" pitchFamily="18" charset="0"/>
                <a:cs typeface="Times New Roman" panose="02020603050405020304" pitchFamily="18" charset="0"/>
              </a:rPr>
              <a:t>trigger </a:t>
            </a:r>
            <a:r>
              <a:rPr lang="en-IN" sz="2400" dirty="0" err="1">
                <a:latin typeface="Times New Roman" panose="02020603050405020304" pitchFamily="18" charset="0"/>
                <a:cs typeface="Times New Roman" panose="02020603050405020304" pitchFamily="18" charset="0"/>
              </a:rPr>
              <a:t>PreventDuplicateAccounts</a:t>
            </a:r>
            <a:r>
              <a:rPr lang="en-IN" sz="2400" dirty="0">
                <a:latin typeface="Times New Roman" panose="02020603050405020304" pitchFamily="18" charset="0"/>
                <a:cs typeface="Times New Roman" panose="02020603050405020304" pitchFamily="18" charset="0"/>
              </a:rPr>
              <a:t> on Account (before insert){ 		Set&lt;String&gt; </a:t>
            </a:r>
            <a:r>
              <a:rPr lang="en-IN" sz="2400" dirty="0" err="1">
                <a:latin typeface="Times New Roman" panose="02020603050405020304" pitchFamily="18" charset="0"/>
                <a:cs typeface="Times New Roman" panose="02020603050405020304" pitchFamily="18" charset="0"/>
              </a:rPr>
              <a:t>accountNames</a:t>
            </a:r>
            <a:r>
              <a:rPr lang="en-IN" sz="2400" dirty="0">
                <a:latin typeface="Times New Roman" panose="02020603050405020304" pitchFamily="18" charset="0"/>
                <a:cs typeface="Times New Roman" panose="02020603050405020304" pitchFamily="18" charset="0"/>
              </a:rPr>
              <a:t> = new Set&lt;String&gt;();</a:t>
            </a:r>
          </a:p>
          <a:p>
            <a:r>
              <a:rPr lang="en-IN" sz="2400" dirty="0">
                <a:latin typeface="Times New Roman" panose="02020603050405020304" pitchFamily="18" charset="0"/>
                <a:cs typeface="Times New Roman" panose="02020603050405020304" pitchFamily="18" charset="0"/>
              </a:rPr>
              <a:t>  	for (Account </a:t>
            </a:r>
            <a:r>
              <a:rPr lang="en-IN" sz="2400" dirty="0" err="1">
                <a:latin typeface="Times New Roman" panose="02020603050405020304" pitchFamily="18" charset="0"/>
                <a:cs typeface="Times New Roman" panose="02020603050405020304" pitchFamily="18" charset="0"/>
              </a:rPr>
              <a:t>acc</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Trigger.new</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if (</a:t>
            </a:r>
            <a:r>
              <a:rPr lang="en-IN" sz="2400" dirty="0" err="1">
                <a:latin typeface="Times New Roman" panose="02020603050405020304" pitchFamily="18" charset="0"/>
                <a:cs typeface="Times New Roman" panose="02020603050405020304" pitchFamily="18" charset="0"/>
              </a:rPr>
              <a:t>accountNames.contains</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acc.Name</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acc.addError</a:t>
            </a:r>
            <a:r>
              <a:rPr lang="en-IN" sz="2400" dirty="0">
                <a:latin typeface="Times New Roman" panose="02020603050405020304" pitchFamily="18" charset="0"/>
                <a:cs typeface="Times New Roman" panose="02020603050405020304" pitchFamily="18" charset="0"/>
              </a:rPr>
              <a:t>('A duplicate account with this name already exists.');} else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accountNames.add</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acc.Name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60103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DD500-62FB-32EE-2946-C21056B19E55}"/>
              </a:ext>
            </a:extLst>
          </p:cNvPr>
          <p:cNvSpPr txBox="1"/>
          <p:nvPr/>
        </p:nvSpPr>
        <p:spPr>
          <a:xfrm>
            <a:off x="3508311" y="2649894"/>
            <a:ext cx="6802016"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40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9475-EDB0-80CF-05AB-153822C6428E}"/>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RETAIL MANAGEMENT APPLICATION</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A55B072-FA64-9EFD-BCE5-042D868C2218}"/>
              </a:ext>
            </a:extLst>
          </p:cNvPr>
          <p:cNvSpPr txBox="1"/>
          <p:nvPr/>
        </p:nvSpPr>
        <p:spPr>
          <a:xfrm>
            <a:off x="1763486" y="1935921"/>
            <a:ext cx="9041363"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&gt;In this project a CRM product has  to create two applications, one is a sales app for sales reps to use this application and store customers data, and the second application is a service app for service reps/agents to provide support to customers in dealing cases. To generate business on top of the customers.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&gt;Retailing encompasses the business activities involved in selling goods and services to consumers for their personal, family, or household etc.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57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D39B94C3-F76A-631E-1328-E412B32C50FF}"/>
              </a:ext>
            </a:extLst>
          </p:cNvPr>
          <p:cNvSpPr txBox="1"/>
          <p:nvPr/>
        </p:nvSpPr>
        <p:spPr>
          <a:xfrm>
            <a:off x="550158" y="500687"/>
            <a:ext cx="9447282"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                               CREATION</a:t>
            </a:r>
            <a:r>
              <a:rPr lang="en-US" sz="2400" b="1" dirty="0"/>
              <a:t> OF </a:t>
            </a:r>
            <a:r>
              <a:rPr lang="en-US" sz="2400" b="1" dirty="0">
                <a:latin typeface="Times New Roman" panose="02020603050405020304" pitchFamily="18" charset="0"/>
                <a:cs typeface="Times New Roman" panose="02020603050405020304" pitchFamily="18" charset="0"/>
              </a:rPr>
              <a:t>DEVELOPER</a:t>
            </a:r>
            <a:r>
              <a:rPr lang="en-US" sz="2400" b="1" dirty="0"/>
              <a:t> ACCOUNT</a:t>
            </a:r>
            <a:endParaRPr lang="en-IN" sz="2400" b="1" dirty="0"/>
          </a:p>
        </p:txBody>
      </p:sp>
      <p:sp>
        <p:nvSpPr>
          <p:cNvPr id="5" name="TextBox 3">
            <a:extLst>
              <a:ext uri="{FF2B5EF4-FFF2-40B4-BE49-F238E27FC236}">
                <a16:creationId xmlns:a16="http://schemas.microsoft.com/office/drawing/2014/main" id="{7B4644B4-AE75-3EFF-6459-00639E7DA8A2}"/>
              </a:ext>
            </a:extLst>
          </p:cNvPr>
          <p:cNvSpPr txBox="1"/>
          <p:nvPr/>
        </p:nvSpPr>
        <p:spPr>
          <a:xfrm>
            <a:off x="1095375" y="1030515"/>
            <a:ext cx="8258175"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kern="1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Developer org has all the features and licenses you need to get started with Salesforce.1.Search Developer.salesforce.com/signup</a:t>
            </a:r>
            <a:endParaRPr lang="en-IN" sz="1800" u="none" strike="noStrike"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a:p>
            <a:endParaRPr lang="en-IN" dirty="0"/>
          </a:p>
        </p:txBody>
      </p:sp>
      <p:pic>
        <p:nvPicPr>
          <p:cNvPr id="6" name="Picture 5">
            <a:extLst>
              <a:ext uri="{FF2B5EF4-FFF2-40B4-BE49-F238E27FC236}">
                <a16:creationId xmlns:a16="http://schemas.microsoft.com/office/drawing/2014/main" id="{98D5E226-878D-984F-7A64-2FA1CAFE0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66" y="1751264"/>
            <a:ext cx="9349622" cy="4848689"/>
          </a:xfrm>
          <a:prstGeom prst="rect">
            <a:avLst/>
          </a:prstGeom>
        </p:spPr>
      </p:pic>
    </p:spTree>
    <p:extLst>
      <p:ext uri="{BB962C8B-B14F-4D97-AF65-F5344CB8AC3E}">
        <p14:creationId xmlns:p14="http://schemas.microsoft.com/office/powerpoint/2010/main" val="77169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1E29D-149A-8151-BBEC-753BF3660C2C}"/>
              </a:ext>
            </a:extLst>
          </p:cNvPr>
          <p:cNvSpPr txBox="1"/>
          <p:nvPr/>
        </p:nvSpPr>
        <p:spPr>
          <a:xfrm>
            <a:off x="1036320" y="363974"/>
            <a:ext cx="60960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HOME PAGE</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C13CA5-93EB-534E-9FE2-993C2E6B776D}"/>
              </a:ext>
            </a:extLst>
          </p:cNvPr>
          <p:cNvPicPr>
            <a:picLocks noChangeAspect="1"/>
          </p:cNvPicPr>
          <p:nvPr/>
        </p:nvPicPr>
        <p:blipFill>
          <a:blip r:embed="rId2"/>
          <a:stretch>
            <a:fillRect/>
          </a:stretch>
        </p:blipFill>
        <p:spPr>
          <a:xfrm>
            <a:off x="1061765" y="1173480"/>
            <a:ext cx="10068470" cy="4886421"/>
          </a:xfrm>
          <a:prstGeom prst="rect">
            <a:avLst/>
          </a:prstGeom>
        </p:spPr>
      </p:pic>
    </p:spTree>
    <p:extLst>
      <p:ext uri="{BB962C8B-B14F-4D97-AF65-F5344CB8AC3E}">
        <p14:creationId xmlns:p14="http://schemas.microsoft.com/office/powerpoint/2010/main" val="142156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1207-664A-E4AB-7468-16641DEEEE30}"/>
              </a:ext>
            </a:extLst>
          </p:cNvPr>
          <p:cNvSpPr>
            <a:spLocks noGrp="1"/>
          </p:cNvSpPr>
          <p:nvPr>
            <p:ph type="title"/>
          </p:nvPr>
        </p:nvSpPr>
        <p:spPr>
          <a:xfrm>
            <a:off x="919119" y="418504"/>
            <a:ext cx="10353761" cy="1326321"/>
          </a:xfrm>
        </p:spPr>
        <p:txBody>
          <a:bodyPr>
            <a:normAutofit/>
          </a:bodyPr>
          <a:lstStyle/>
          <a:p>
            <a:r>
              <a:rPr lang="en-US" sz="2400" dirty="0">
                <a:latin typeface="Times New Roman" panose="02020603050405020304" pitchFamily="18" charset="0"/>
                <a:cs typeface="Times New Roman" panose="02020603050405020304" pitchFamily="18" charset="0"/>
              </a:rPr>
              <a:t>OBJECTS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A892D6-6371-706B-0DD4-70C730F48FEC}"/>
              </a:ext>
            </a:extLst>
          </p:cNvPr>
          <p:cNvSpPr txBox="1"/>
          <p:nvPr/>
        </p:nvSpPr>
        <p:spPr>
          <a:xfrm>
            <a:off x="1101012" y="1464906"/>
            <a:ext cx="10431625" cy="63709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&gt;WHAT IS AN OBJECT?</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Salesforce objects are database tables that permit you to store data that is specific to an organization. It consists of fields (columns) and records (rows).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&gt;SALESFORCE OBJECTS ARE OF 2 TYPES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1.Standard Objects: Standard objects are the kind of objects that are provided by salesforce.com such as users, contracts, reports, dashboards, etc.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2.Custom Objects: Custom objects are those objects that are created by users. They supply information that is unique and essential to their organization. They are the heart of any application and provide a structure for sharing data.</a:t>
            </a:r>
            <a:endParaRPr lang="en-IN"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15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09D5-FD85-CB05-3B2A-659D792223CE}"/>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In This Application We Use 4 Custom Objects:</a:t>
            </a:r>
            <a:br>
              <a:rPr lang="en-IN" sz="2400" b="1"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1D03859-16D0-A7AC-14B8-0A8B64E574FC}"/>
              </a:ext>
            </a:extLst>
          </p:cNvPr>
          <p:cNvSpPr txBox="1"/>
          <p:nvPr/>
        </p:nvSpPr>
        <p:spPr>
          <a:xfrm>
            <a:off x="1959429" y="2230016"/>
            <a:ext cx="7641771" cy="1569660"/>
          </a:xfrm>
          <a:prstGeom prst="rect">
            <a:avLst/>
          </a:prstGeom>
          <a:noFill/>
        </p:spPr>
        <p:txBody>
          <a:bodyPr wrap="square" rtlCol="0">
            <a:spAutoFit/>
          </a:bodyPr>
          <a:lstStyle/>
          <a:p>
            <a:r>
              <a:rPr lang="en-US" dirty="0"/>
              <a:t>&gt;</a:t>
            </a:r>
            <a:r>
              <a:rPr lang="en-US" sz="2400" dirty="0">
                <a:latin typeface="Times New Roman" panose="02020603050405020304" pitchFamily="18" charset="0"/>
                <a:cs typeface="Times New Roman" panose="02020603050405020304" pitchFamily="18" charset="0"/>
              </a:rPr>
              <a:t>Warehouse</a:t>
            </a:r>
          </a:p>
          <a:p>
            <a:r>
              <a:rPr lang="en-US" sz="2400" dirty="0">
                <a:latin typeface="Times New Roman" panose="02020603050405020304" pitchFamily="18" charset="0"/>
                <a:cs typeface="Times New Roman" panose="02020603050405020304" pitchFamily="18" charset="0"/>
              </a:rPr>
              <a:t>&gt;Sales order</a:t>
            </a:r>
          </a:p>
          <a:p>
            <a:r>
              <a:rPr lang="en-US" sz="2400" dirty="0">
                <a:latin typeface="Times New Roman" panose="02020603050405020304" pitchFamily="18" charset="0"/>
                <a:cs typeface="Times New Roman" panose="02020603050405020304" pitchFamily="18" charset="0"/>
              </a:rPr>
              <a:t>&gt;Dispatch/Tracking</a:t>
            </a:r>
          </a:p>
          <a:p>
            <a:r>
              <a:rPr lang="en-US" sz="2400" dirty="0">
                <a:latin typeface="Times New Roman" panose="02020603050405020304" pitchFamily="18" charset="0"/>
                <a:cs typeface="Times New Roman" panose="02020603050405020304" pitchFamily="18" charset="0"/>
              </a:rPr>
              <a:t>&gt;Dispatch/Delivery</a:t>
            </a:r>
            <a:endParaRPr lang="en-IN" dirty="0"/>
          </a:p>
        </p:txBody>
      </p:sp>
    </p:spTree>
    <p:extLst>
      <p:ext uri="{BB962C8B-B14F-4D97-AF65-F5344CB8AC3E}">
        <p14:creationId xmlns:p14="http://schemas.microsoft.com/office/powerpoint/2010/main" val="21749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FBE35A-5746-2EA8-3D3E-4D5941FC1E0B}"/>
              </a:ext>
            </a:extLst>
          </p:cNvPr>
          <p:cNvPicPr>
            <a:picLocks noChangeAspect="1"/>
          </p:cNvPicPr>
          <p:nvPr/>
        </p:nvPicPr>
        <p:blipFill rotWithShape="1">
          <a:blip r:embed="rId2">
            <a:extLst>
              <a:ext uri="{28A0092B-C50C-407E-A947-70E740481C1C}">
                <a14:useLocalDpi xmlns:a14="http://schemas.microsoft.com/office/drawing/2010/main" val="0"/>
              </a:ext>
            </a:extLst>
          </a:blip>
          <a:srcRect t="4812" b="5449"/>
          <a:stretch/>
        </p:blipFill>
        <p:spPr>
          <a:xfrm>
            <a:off x="929640" y="274320"/>
            <a:ext cx="10104120" cy="2682240"/>
          </a:xfrm>
          <a:prstGeom prst="rect">
            <a:avLst/>
          </a:prstGeom>
        </p:spPr>
      </p:pic>
      <p:pic>
        <p:nvPicPr>
          <p:cNvPr id="5" name="Picture 4">
            <a:extLst>
              <a:ext uri="{FF2B5EF4-FFF2-40B4-BE49-F238E27FC236}">
                <a16:creationId xmlns:a16="http://schemas.microsoft.com/office/drawing/2014/main" id="{A6F8EE99-70E5-5CC6-8AEA-0965AC1EBC1E}"/>
              </a:ext>
            </a:extLst>
          </p:cNvPr>
          <p:cNvPicPr>
            <a:picLocks noChangeAspect="1"/>
          </p:cNvPicPr>
          <p:nvPr/>
        </p:nvPicPr>
        <p:blipFill rotWithShape="1">
          <a:blip r:embed="rId3">
            <a:extLst>
              <a:ext uri="{28A0092B-C50C-407E-A947-70E740481C1C}">
                <a14:useLocalDpi xmlns:a14="http://schemas.microsoft.com/office/drawing/2010/main" val="0"/>
              </a:ext>
            </a:extLst>
          </a:blip>
          <a:srcRect t="4545" b="5682"/>
          <a:stretch/>
        </p:blipFill>
        <p:spPr>
          <a:xfrm>
            <a:off x="929640" y="3550920"/>
            <a:ext cx="10104120" cy="2682240"/>
          </a:xfrm>
          <a:prstGeom prst="rect">
            <a:avLst/>
          </a:prstGeom>
        </p:spPr>
      </p:pic>
    </p:spTree>
    <p:extLst>
      <p:ext uri="{BB962C8B-B14F-4D97-AF65-F5344CB8AC3E}">
        <p14:creationId xmlns:p14="http://schemas.microsoft.com/office/powerpoint/2010/main" val="3388070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97CED-086D-B4D5-E6A6-32C0B354F4E3}"/>
              </a:ext>
            </a:extLst>
          </p:cNvPr>
          <p:cNvPicPr>
            <a:picLocks noChangeAspect="1"/>
          </p:cNvPicPr>
          <p:nvPr/>
        </p:nvPicPr>
        <p:blipFill rotWithShape="1">
          <a:blip r:embed="rId2">
            <a:extLst>
              <a:ext uri="{28A0092B-C50C-407E-A947-70E740481C1C}">
                <a14:useLocalDpi xmlns:a14="http://schemas.microsoft.com/office/drawing/2010/main" val="0"/>
              </a:ext>
            </a:extLst>
          </a:blip>
          <a:srcRect t="3911" b="8381"/>
          <a:stretch/>
        </p:blipFill>
        <p:spPr>
          <a:xfrm>
            <a:off x="746760" y="502920"/>
            <a:ext cx="10774680" cy="2392680"/>
          </a:xfrm>
          <a:prstGeom prst="rect">
            <a:avLst/>
          </a:prstGeom>
        </p:spPr>
      </p:pic>
      <p:pic>
        <p:nvPicPr>
          <p:cNvPr id="5" name="Picture 4">
            <a:extLst>
              <a:ext uri="{FF2B5EF4-FFF2-40B4-BE49-F238E27FC236}">
                <a16:creationId xmlns:a16="http://schemas.microsoft.com/office/drawing/2014/main" id="{20C2DDE1-FE14-43B8-AFE4-2FA5AED96C38}"/>
              </a:ext>
            </a:extLst>
          </p:cNvPr>
          <p:cNvPicPr>
            <a:picLocks noChangeAspect="1"/>
          </p:cNvPicPr>
          <p:nvPr/>
        </p:nvPicPr>
        <p:blipFill rotWithShape="1">
          <a:blip r:embed="rId3">
            <a:extLst>
              <a:ext uri="{28A0092B-C50C-407E-A947-70E740481C1C}">
                <a14:useLocalDpi xmlns:a14="http://schemas.microsoft.com/office/drawing/2010/main" val="0"/>
              </a:ext>
            </a:extLst>
          </a:blip>
          <a:srcRect t="2927" b="7805"/>
          <a:stretch/>
        </p:blipFill>
        <p:spPr>
          <a:xfrm>
            <a:off x="746760" y="3322320"/>
            <a:ext cx="10774680" cy="2788920"/>
          </a:xfrm>
          <a:prstGeom prst="rect">
            <a:avLst/>
          </a:prstGeom>
        </p:spPr>
      </p:pic>
    </p:spTree>
    <p:extLst>
      <p:ext uri="{BB962C8B-B14F-4D97-AF65-F5344CB8AC3E}">
        <p14:creationId xmlns:p14="http://schemas.microsoft.com/office/powerpoint/2010/main" val="1917110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162</TotalTime>
  <Words>1102</Words>
  <Application>Microsoft Office PowerPoint</Application>
  <PresentationFormat>Widescreen</PresentationFormat>
  <Paragraphs>88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Bookman Old Style</vt:lpstr>
      <vt:lpstr>Rockwell</vt:lpstr>
      <vt:lpstr>Times New Roman</vt:lpstr>
      <vt:lpstr>Damask</vt:lpstr>
      <vt:lpstr>DOMAIN-SALESFORCE DEVELOPER UsECASE-RETAIL MANAGEMENT APPLICATION</vt:lpstr>
      <vt:lpstr>WHAT Is SALESFORCE?</vt:lpstr>
      <vt:lpstr>RETAIL MANAGEMENT APPLICATION</vt:lpstr>
      <vt:lpstr>PowerPoint Presentation</vt:lpstr>
      <vt:lpstr>PowerPoint Presentation</vt:lpstr>
      <vt:lpstr>OBJECTS</vt:lpstr>
      <vt:lpstr>In This Application We Use 4 Custom Objects: </vt:lpstr>
      <vt:lpstr>PowerPoint Presentation</vt:lpstr>
      <vt:lpstr>PowerPoint Presentation</vt:lpstr>
      <vt:lpstr>PowerPoint Presentation</vt:lpstr>
      <vt:lpstr>PowerPoint Presentation</vt:lpstr>
      <vt:lpstr>FIELDS AND RELATIONSHIP</vt:lpstr>
      <vt:lpstr>USER</vt:lpstr>
      <vt:lpstr>PowerPoint Presentation</vt:lpstr>
      <vt:lpstr>VALIDATION RULES</vt:lpstr>
      <vt:lpstr> REPORT</vt:lpstr>
      <vt:lpstr>DASHBOARDS </vt:lpstr>
      <vt:lpstr>PowerPoint Presentation</vt:lpstr>
      <vt:lpstr>Flows</vt:lpstr>
      <vt:lpstr>PowerPoint Presentation</vt:lpstr>
      <vt:lpstr>LIGHTNING APP </vt:lpstr>
      <vt:lpstr>PowerPoint Presentation</vt:lpstr>
      <vt:lpstr>Apex trigger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DOMAIN-SALESFORCE DEVELOPER UsECASE-RETAIL MANAGEMENT APPLICATION</dc:title>
  <dc:creator>Giriharan25072003@outlook.com</dc:creator>
  <cp:lastModifiedBy>giriharan25072003@outlook.com</cp:lastModifiedBy>
  <cp:revision>10</cp:revision>
  <dcterms:created xsi:type="dcterms:W3CDTF">2023-10-22T09:23:26Z</dcterms:created>
  <dcterms:modified xsi:type="dcterms:W3CDTF">2023-10-24T15:07:45Z</dcterms:modified>
</cp:coreProperties>
</file>