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70" r:id="rId7"/>
    <p:sldId id="271" r:id="rId8"/>
    <p:sldId id="274" r:id="rId9"/>
    <p:sldId id="272" r:id="rId10"/>
    <p:sldId id="27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24-10-2023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4A4152-F4FC-491D-BA01-A9D9A002841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7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25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8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73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4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5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79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DC871-49C7-4E97-9008-8444A22B88C4}"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A4152-F4FC-491D-BA01-A9D9A002841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52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C871-49C7-4E97-9008-8444A22B88C4}"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7640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5DC871-49C7-4E97-9008-8444A22B88C4}" type="datetimeFigureOut">
              <a:rPr lang="en-IN" smtClean="0"/>
              <a:t>24-10-2023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4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5DC871-49C7-4E97-9008-8444A22B88C4}" type="datetimeFigureOut">
              <a:rPr lang="en-IN" smtClean="0"/>
              <a:t>24-10-2023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4A4152-F4FC-491D-BA01-A9D9A002841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4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20EBB2-85E8-13E0-7C21-9FCB169B0450}"/>
              </a:ext>
            </a:extLst>
          </p:cNvPr>
          <p:cNvSpPr txBox="1"/>
          <p:nvPr/>
        </p:nvSpPr>
        <p:spPr>
          <a:xfrm>
            <a:off x="0" y="216119"/>
            <a:ext cx="11563350" cy="1815882"/>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DOMAIN</a:t>
            </a:r>
            <a:r>
              <a:rPr lang="en-US" sz="2800" dirty="0" smtClean="0">
                <a:latin typeface="Times New Roman" panose="02020603050405020304" pitchFamily="18" charset="0"/>
                <a:cs typeface="Times New Roman" panose="02020603050405020304" pitchFamily="18" charset="0"/>
              </a:rPr>
              <a:t>-SALESFORCE DEVELOPER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USECASE-</a:t>
            </a:r>
            <a:r>
              <a:rPr lang="en-US" sz="2800" b="1" dirty="0"/>
              <a:t>Creation Of An Application For School Management</a:t>
            </a:r>
            <a:endParaRPr lang="en-US" sz="2800" dirty="0"/>
          </a:p>
          <a:p>
            <a:pPr algn="ctr"/>
            <a:endParaRPr lang="en-IN" sz="2800" dirty="0"/>
          </a:p>
        </p:txBody>
      </p:sp>
      <p:sp>
        <p:nvSpPr>
          <p:cNvPr id="4" name="TextBox 3">
            <a:extLst>
              <a:ext uri="{FF2B5EF4-FFF2-40B4-BE49-F238E27FC236}">
                <a16:creationId xmlns="" xmlns:a16="http://schemas.microsoft.com/office/drawing/2014/main" id="{2326FE0A-9588-B860-93D6-F90758AD54EA}"/>
              </a:ext>
            </a:extLst>
          </p:cNvPr>
          <p:cNvSpPr txBox="1"/>
          <p:nvPr/>
        </p:nvSpPr>
        <p:spPr>
          <a:xfrm>
            <a:off x="742950" y="2809875"/>
            <a:ext cx="11029950" cy="1908215"/>
          </a:xfrm>
          <a:prstGeom prst="rect">
            <a:avLst/>
          </a:prstGeom>
          <a:noFill/>
        </p:spPr>
        <p:txBody>
          <a:bodyPr wrap="square" rtlCol="0">
            <a:spAutoFit/>
          </a:bodyPr>
          <a:lstStyle/>
          <a:p>
            <a:pPr>
              <a:lnSpc>
                <a:spcPct val="100000"/>
              </a:lnSpc>
            </a:pPr>
            <a:r>
              <a:rPr lang="en-US" sz="2000" b="1" dirty="0" smtClean="0"/>
              <a:t>TEAM MEMBERS                                                                    MENTOR</a:t>
            </a:r>
            <a:r>
              <a:rPr lang="en-US" sz="2000" dirty="0" smtClean="0"/>
              <a:t>-</a:t>
            </a:r>
            <a:r>
              <a:rPr lang="en-US" sz="2000" dirty="0" err="1" smtClean="0"/>
              <a:t>Venkata</a:t>
            </a:r>
            <a:r>
              <a:rPr lang="en-US" sz="2000" dirty="0" smtClean="0"/>
              <a:t> </a:t>
            </a:r>
            <a:r>
              <a:rPr lang="en-US" sz="2000" dirty="0" err="1" smtClean="0"/>
              <a:t>Ramanen</a:t>
            </a:r>
            <a:r>
              <a:rPr lang="en-US" sz="2000" dirty="0" smtClean="0"/>
              <a:t> B</a:t>
            </a:r>
          </a:p>
          <a:p>
            <a:pPr>
              <a:lnSpc>
                <a:spcPct val="100000"/>
              </a:lnSpc>
            </a:pPr>
            <a:r>
              <a:rPr lang="en-US" sz="2000" dirty="0" smtClean="0"/>
              <a:t>BALAJI S </a:t>
            </a:r>
            <a:r>
              <a:rPr lang="en-US" sz="2000" dirty="0" err="1" smtClean="0"/>
              <a:t>S</a:t>
            </a:r>
            <a:r>
              <a:rPr lang="en-US" sz="2000" dirty="0" smtClean="0"/>
              <a:t>  </a:t>
            </a:r>
            <a:r>
              <a:rPr lang="en-US" sz="2000" dirty="0" smtClean="0"/>
              <a:t>                                                                                </a:t>
            </a:r>
            <a:r>
              <a:rPr lang="en-US" sz="2000" b="1" dirty="0" smtClean="0"/>
              <a:t>GUIDE-</a:t>
            </a:r>
            <a:r>
              <a:rPr lang="en-US" sz="2000" dirty="0" err="1" smtClean="0"/>
              <a:t>Venkata</a:t>
            </a:r>
            <a:r>
              <a:rPr lang="en-US" sz="2000" dirty="0" smtClean="0"/>
              <a:t> </a:t>
            </a:r>
            <a:r>
              <a:rPr lang="en-US" sz="2000" dirty="0" err="1" smtClean="0"/>
              <a:t>Ramanen</a:t>
            </a:r>
            <a:r>
              <a:rPr lang="en-US" sz="2000" dirty="0" smtClean="0"/>
              <a:t> B</a:t>
            </a:r>
            <a:endParaRPr lang="en-US" sz="2000" b="1" dirty="0"/>
          </a:p>
          <a:p>
            <a:pPr>
              <a:lnSpc>
                <a:spcPct val="100000"/>
              </a:lnSpc>
            </a:pPr>
            <a:r>
              <a:rPr lang="en-US" sz="2000" dirty="0" smtClean="0"/>
              <a:t>HITHESH K                                                                                </a:t>
            </a:r>
            <a:r>
              <a:rPr lang="en-US" sz="2000" b="1" dirty="0" smtClean="0"/>
              <a:t>EVALUATOR-</a:t>
            </a:r>
            <a:r>
              <a:rPr lang="en-US" sz="2000" dirty="0" err="1" smtClean="0"/>
              <a:t>Venkata</a:t>
            </a:r>
            <a:r>
              <a:rPr lang="en-US" sz="2000" b="1" dirty="0" smtClean="0"/>
              <a:t> </a:t>
            </a:r>
            <a:r>
              <a:rPr lang="en-US" sz="2000" dirty="0" err="1" smtClean="0"/>
              <a:t>Ramanen</a:t>
            </a:r>
            <a:r>
              <a:rPr lang="en-US" sz="2000" dirty="0" smtClean="0"/>
              <a:t> B</a:t>
            </a:r>
          </a:p>
          <a:p>
            <a:pPr>
              <a:lnSpc>
                <a:spcPct val="100000"/>
              </a:lnSpc>
            </a:pPr>
            <a:r>
              <a:rPr lang="en-US" sz="2000" dirty="0" smtClean="0"/>
              <a:t>SANTHOSHKUMAR K</a:t>
            </a:r>
            <a:r>
              <a:rPr lang="en-US" sz="2000" dirty="0" smtClean="0"/>
              <a:t>                                                                  </a:t>
            </a:r>
            <a:endParaRPr lang="en-US" sz="2000" dirty="0" smtClean="0"/>
          </a:p>
          <a:p>
            <a:pPr>
              <a:lnSpc>
                <a:spcPct val="100000"/>
              </a:lnSpc>
            </a:pPr>
            <a:r>
              <a:rPr lang="en-US" sz="2000" dirty="0" smtClean="0"/>
              <a:t>VIGNESHRAJA R</a:t>
            </a:r>
            <a:endParaRPr lang="en-US" sz="2000" dirty="0"/>
          </a:p>
          <a:p>
            <a:endParaRPr lang="en-IN" dirty="0"/>
          </a:p>
        </p:txBody>
      </p:sp>
    </p:spTree>
    <p:extLst>
      <p:ext uri="{BB962C8B-B14F-4D97-AF65-F5344CB8AC3E}">
        <p14:creationId xmlns:p14="http://schemas.microsoft.com/office/powerpoint/2010/main" val="18763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13475"/>
            <a:ext cx="11432628" cy="1490152"/>
          </a:xfrm>
          <a:prstGeom prst="rect">
            <a:avLst/>
          </a:prstGeom>
        </p:spPr>
        <p:txBody>
          <a:bodyPr wrap="square">
            <a:spAutoFit/>
          </a:bodyPr>
          <a:lstStyle/>
          <a:p>
            <a:pPr>
              <a:lnSpc>
                <a:spcPts val="2850"/>
              </a:lnSpc>
              <a:spcBef>
                <a:spcPts val="15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Reports</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Reports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Salesforce is a list of records that meet a particular criterion which gives an answer to a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particular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question. These records are displayed as a table that can be filtered or grouped based on any </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field</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92824" y="1803627"/>
            <a:ext cx="11799176" cy="2721258"/>
          </a:xfrm>
          <a:prstGeom prst="rect">
            <a:avLst/>
          </a:prstGeom>
        </p:spPr>
        <p:txBody>
          <a:bodyPr wrap="square">
            <a:spAutoFit/>
          </a:bodyPr>
          <a:lstStyle/>
          <a:p>
            <a:pPr>
              <a:lnSpc>
                <a:spcPts val="2850"/>
              </a:lnSpc>
              <a:spcBef>
                <a:spcPts val="15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Triggers</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trigger refers to an Apex code that is automatically executed before or after certain events occur in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Salesforce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platform, such as when a record is inserted, updated, deleted, or undeleted. Triggers are used to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automate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business processes, enforce data integrity, and perform custom logic on data.</a:t>
            </a:r>
            <a:b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before trigger in Salesforce is executed before the records are actually inserted, updated, or deleted in the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Salesforce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database. This allows the trigger to perform certain actions or validations before the data is saved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database.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8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t>       THANKYOU</a:t>
            </a:r>
          </a:p>
        </p:txBody>
      </p:sp>
    </p:spTree>
    <p:extLst>
      <p:ext uri="{BB962C8B-B14F-4D97-AF65-F5344CB8AC3E}">
        <p14:creationId xmlns:p14="http://schemas.microsoft.com/office/powerpoint/2010/main" val="23255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t>
            </a:r>
            <a:r>
              <a:rPr lang="en-US" sz="2400" dirty="0" smtClean="0">
                <a:latin typeface="Times New Roman" panose="02020603050405020304" pitchFamily="18" charset="0"/>
                <a:cs typeface="Times New Roman" panose="02020603050405020304" pitchFamily="18" charset="0"/>
              </a:rPr>
              <a:t>a is  </a:t>
            </a:r>
            <a:r>
              <a:rPr lang="en-US" sz="2400" dirty="0">
                <a:latin typeface="Times New Roman" panose="02020603050405020304" pitchFamily="18" charset="0"/>
                <a:cs typeface="Times New Roman" panose="02020603050405020304" pitchFamily="18" charset="0"/>
              </a:rPr>
              <a:t>CRM platform and its an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aas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 . </a:t>
            </a:r>
            <a:r>
              <a:rPr lang="en-US" sz="2400" dirty="0" smtClean="0">
                <a:latin typeface="Times New Roman" panose="02020603050405020304" pitchFamily="18" charset="0"/>
                <a:cs typeface="Times New Roman" panose="02020603050405020304" pitchFamily="18" charset="0"/>
              </a:rPr>
              <a:t>Apart </a:t>
            </a:r>
            <a:r>
              <a:rPr lang="en-US" sz="2400" dirty="0">
                <a:latin typeface="Times New Roman" panose="02020603050405020304" pitchFamily="18" charset="0"/>
                <a:cs typeface="Times New Roman" panose="02020603050405020304" pitchFamily="18" charset="0"/>
              </a:rPr>
              <a:t>from </a:t>
            </a:r>
            <a:r>
              <a:rPr lang="en-US" sz="2400" dirty="0" smtClean="0">
                <a:latin typeface="Times New Roman" panose="02020603050405020304" pitchFamily="18" charset="0"/>
                <a:cs typeface="Times New Roman" panose="02020603050405020304" pitchFamily="18" charset="0"/>
              </a:rPr>
              <a:t>this, It </a:t>
            </a:r>
            <a:r>
              <a:rPr lang="en-US" sz="2400" dirty="0">
                <a:latin typeface="Times New Roman" panose="02020603050405020304" pitchFamily="18" charset="0"/>
                <a:cs typeface="Times New Roman" panose="02020603050405020304" pitchFamily="18" charset="0"/>
              </a:rPr>
              <a:t>is game-changing technology, with a host of productivity- boosting features, that will help you sell smarter and faster</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937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D16ADFD-EEE2-3A50-A353-8788814897CB}"/>
              </a:ext>
            </a:extLst>
          </p:cNvPr>
          <p:cNvSpPr txBox="1"/>
          <p:nvPr/>
        </p:nvSpPr>
        <p:spPr>
          <a:xfrm>
            <a:off x="519954" y="2169715"/>
            <a:ext cx="11205322" cy="1200329"/>
          </a:xfrm>
          <a:prstGeom prst="rect">
            <a:avLst/>
          </a:prstGeom>
          <a:noFill/>
        </p:spPr>
        <p:txBody>
          <a:bodyPr wrap="square" rtlCol="0">
            <a:spAutoFit/>
          </a:bodyPr>
          <a:lstStyle/>
          <a:p>
            <a:r>
              <a:rPr lang="en-US" sz="2400"/>
              <a:t>Creating a School Management Application using Salesforce involves leveraging the Salesforce platform's various tools and features to build a customized solution tailored to the specific needs of school</a:t>
            </a:r>
            <a:endParaRPr lang="en-IN" sz="2400" dirty="0"/>
          </a:p>
        </p:txBody>
      </p:sp>
      <p:sp>
        <p:nvSpPr>
          <p:cNvPr id="4" name="Rectangle 3"/>
          <p:cNvSpPr/>
          <p:nvPr/>
        </p:nvSpPr>
        <p:spPr>
          <a:xfrm>
            <a:off x="2693275" y="496642"/>
            <a:ext cx="6096000" cy="369332"/>
          </a:xfrm>
          <a:prstGeom prst="rect">
            <a:avLst/>
          </a:prstGeom>
        </p:spPr>
        <p:txBody>
          <a:bodyPr>
            <a:spAutoFit/>
          </a:bodyPr>
          <a:lstStyle/>
          <a:p>
            <a:pPr algn="ctr"/>
            <a:r>
              <a:rPr lang="en-US" b="1" dirty="0" smtClean="0"/>
              <a:t>Creation </a:t>
            </a:r>
            <a:r>
              <a:rPr lang="en-US" b="1" dirty="0"/>
              <a:t>Of An Application For School Management</a:t>
            </a:r>
            <a:endParaRPr lang="en-US" dirty="0"/>
          </a:p>
        </p:txBody>
      </p:sp>
    </p:spTree>
    <p:extLst>
      <p:ext uri="{BB962C8B-B14F-4D97-AF65-F5344CB8AC3E}">
        <p14:creationId xmlns:p14="http://schemas.microsoft.com/office/powerpoint/2010/main" val="36970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smtClean="0"/>
              <a:t>CREATION OF DEVELOPER ACCOUNT</a:t>
            </a:r>
            <a:endParaRPr lang="en-IN" sz="2800" b="1" dirty="0"/>
          </a:p>
        </p:txBody>
      </p:sp>
      <p:sp>
        <p:nvSpPr>
          <p:cNvPr id="3" name="TextBox 2">
            <a:extLst>
              <a:ext uri="{FF2B5EF4-FFF2-40B4-BE49-F238E27FC236}">
                <a16:creationId xmlns="" xmlns:a16="http://schemas.microsoft.com/office/drawing/2014/main"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a:t>
            </a:r>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 org has all the features and licenses you need to get started with </a:t>
            </a:r>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Salesforce.</a:t>
            </a:r>
          </a:p>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217713" y="2800350"/>
            <a:ext cx="5956663" cy="2996946"/>
          </a:xfrm>
          <a:prstGeom prst="rect">
            <a:avLst/>
          </a:prstGeom>
        </p:spPr>
      </p:pic>
      <p:pic>
        <p:nvPicPr>
          <p:cNvPr id="5" name="Picture 4"/>
          <p:cNvPicPr>
            <a:picLocks noChangeAspect="1"/>
          </p:cNvPicPr>
          <p:nvPr/>
        </p:nvPicPr>
        <p:blipFill>
          <a:blip r:embed="rId3"/>
          <a:stretch>
            <a:fillRect/>
          </a:stretch>
        </p:blipFill>
        <p:spPr>
          <a:xfrm>
            <a:off x="6377599" y="2800349"/>
            <a:ext cx="5673530" cy="2996947"/>
          </a:xfrm>
          <a:prstGeom prst="rect">
            <a:avLst/>
          </a:prstGeom>
        </p:spPr>
      </p:pic>
    </p:spTree>
    <p:extLst>
      <p:ext uri="{BB962C8B-B14F-4D97-AF65-F5344CB8AC3E}">
        <p14:creationId xmlns:p14="http://schemas.microsoft.com/office/powerpoint/2010/main" val="14320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0926" y="1208014"/>
            <a:ext cx="11469189" cy="4774366"/>
          </a:xfrm>
          <a:prstGeom prst="rect">
            <a:avLst/>
          </a:prstGeom>
        </p:spPr>
      </p:pic>
    </p:spTree>
    <p:extLst>
      <p:ext uri="{BB962C8B-B14F-4D97-AF65-F5344CB8AC3E}">
        <p14:creationId xmlns:p14="http://schemas.microsoft.com/office/powerpoint/2010/main" val="29472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627" y="701567"/>
            <a:ext cx="9640613" cy="2277547"/>
          </a:xfrm>
          <a:prstGeom prst="rect">
            <a:avLst/>
          </a:prstGeom>
        </p:spPr>
        <p:txBody>
          <a:bodyPr wrap="square">
            <a:spAutoFit/>
          </a:bodyPr>
          <a:lstStyle/>
          <a:p>
            <a:pPr>
              <a:lnSpc>
                <a:spcPts val="2850"/>
              </a:lnSpc>
              <a:spcBef>
                <a:spcPts val="1500"/>
              </a:spcBef>
              <a:spcAft>
                <a:spcPts val="750"/>
              </a:spcAft>
            </a:pP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371600" marR="810260">
              <a:lnSpc>
                <a:spcPct val="107000"/>
              </a:lnSpc>
              <a:spcBef>
                <a:spcPts val="450"/>
              </a:spcBef>
              <a:spcAft>
                <a:spcPts val="0"/>
              </a:spcAft>
            </a:pPr>
            <a:r>
              <a:rPr lang="en-US" sz="2000" dirty="0">
                <a:solidFill>
                  <a:srgbClr val="1F1F23"/>
                </a:solidFill>
                <a:latin typeface="Times New Roman" panose="02020603050405020304" pitchFamily="18" charset="0"/>
                <a:ea typeface="Times New Roman" panose="02020603050405020304" pitchFamily="18" charset="0"/>
                <a:cs typeface="Times New Roman" panose="02020603050405020304" pitchFamily="18" charset="0"/>
              </a:rPr>
              <a:t>Salesforce objects are </a:t>
            </a:r>
            <a:r>
              <a:rPr lang="en-US" sz="2000" b="1" dirty="0">
                <a:solidFill>
                  <a:srgbClr val="1F1F23"/>
                </a:solidFill>
                <a:latin typeface="Times New Roman" panose="02020603050405020304" pitchFamily="18" charset="0"/>
                <a:ea typeface="Times New Roman" panose="02020603050405020304" pitchFamily="18" charset="0"/>
                <a:cs typeface="Times New Roman" panose="02020603050405020304" pitchFamily="18" charset="0"/>
              </a:rPr>
              <a:t>database tables that permit you to store data that is specific to an organization</a:t>
            </a:r>
            <a:r>
              <a:rPr lang="en-US" sz="2000" dirty="0">
                <a:solidFill>
                  <a:srgbClr val="1F1F23"/>
                </a:solidFill>
                <a:latin typeface="Times New Roman" panose="02020603050405020304" pitchFamily="18" charset="0"/>
                <a:ea typeface="Times New Roman" panose="02020603050405020304" pitchFamily="18" charset="0"/>
                <a:cs typeface="Times New Roman" panose="02020603050405020304" pitchFamily="18" charset="0"/>
              </a:rPr>
              <a:t>. Salesforce objects are of two types: Standard Objects: Standard objects are the kind of objects that are provided by salesforce.com such as users, contracts, reports, dashboards,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907627" y="3480496"/>
            <a:ext cx="8994228" cy="1699953"/>
          </a:xfrm>
          <a:prstGeom prst="rect">
            <a:avLst/>
          </a:prstGeom>
        </p:spPr>
        <p:txBody>
          <a:bodyPr wrap="square">
            <a:spAutoFit/>
          </a:bodyPr>
          <a:lstStyle/>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Creation Of School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a:t>
            </a:r>
          </a:p>
          <a:p>
            <a:pPr>
              <a:lnSpc>
                <a:spcPts val="2250"/>
              </a:lnSpc>
              <a:spcBef>
                <a:spcPts val="1200"/>
              </a:spcBef>
              <a:spcAft>
                <a:spcPts val="75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school management we need to create 3 objects School, Parents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Student. The below steps will assist you in creating those objects.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742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4474" y="358149"/>
            <a:ext cx="4981428" cy="5901616"/>
          </a:xfrm>
          <a:prstGeom prst="rect">
            <a:avLst/>
          </a:prstGeom>
        </p:spPr>
        <p:txBody>
          <a:bodyPr wrap="none">
            <a:spAutoFit/>
          </a:bodyPr>
          <a:lstStyle/>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Create Parent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a:t>
            </a:r>
          </a:p>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Create Student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a:t>
            </a:r>
          </a:p>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Create The School Management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App</a:t>
            </a:r>
          </a:p>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Creation Of Fields For The School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Objects</a:t>
            </a:r>
          </a:p>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Creation Of Fields For The Student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Objects</a:t>
            </a:r>
          </a:p>
          <a:p>
            <a:pPr>
              <a:lnSpc>
                <a:spcPts val="2250"/>
              </a:lnSpc>
              <a:spcBef>
                <a:spcPts val="12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Creation Of Fields For The Parent </a:t>
            </a:r>
            <a:r>
              <a:rPr lang="en-US" sz="2000" b="1" dirty="0" smtClean="0">
                <a:solidFill>
                  <a:srgbClr val="2D2828"/>
                </a:solidFill>
                <a:latin typeface="Times New Roman" panose="02020603050405020304" pitchFamily="18" charset="0"/>
                <a:ea typeface="Times New Roman" panose="02020603050405020304" pitchFamily="18" charset="0"/>
                <a:cs typeface="Times New Roman" panose="02020603050405020304" pitchFamily="18" charset="0"/>
              </a:rPr>
              <a:t>Objects</a:t>
            </a:r>
          </a:p>
          <a:p>
            <a:pPr>
              <a:lnSpc>
                <a:spcPts val="2250"/>
              </a:lnSpc>
              <a:spcBef>
                <a:spcPts val="1200"/>
              </a:spcBef>
              <a:spcAft>
                <a:spcPts val="750"/>
              </a:spcAft>
            </a:pPr>
            <a:r>
              <a:rPr lang="en-US" sz="2000" b="1" dirty="0">
                <a:latin typeface="Times New Roman" panose="02020603050405020304" pitchFamily="18" charset="0"/>
                <a:cs typeface="Times New Roman" panose="02020603050405020304" pitchFamily="18" charset="0"/>
              </a:rPr>
              <a:t>Creation On </a:t>
            </a:r>
            <a:r>
              <a:rPr lang="en-US" sz="2000" b="1" dirty="0" smtClean="0">
                <a:latin typeface="Times New Roman" panose="02020603050405020304" pitchFamily="18" charset="0"/>
                <a:cs typeface="Times New Roman" panose="02020603050405020304" pitchFamily="18" charset="0"/>
              </a:rPr>
              <a:t>Profile</a:t>
            </a:r>
          </a:p>
          <a:p>
            <a:pPr>
              <a:lnSpc>
                <a:spcPts val="2250"/>
              </a:lnSpc>
              <a:spcBef>
                <a:spcPts val="1200"/>
              </a:spcBef>
              <a:spcAft>
                <a:spcPts val="750"/>
              </a:spcAft>
            </a:pPr>
            <a:r>
              <a:rPr lang="en-US" sz="2000" b="1" dirty="0">
                <a:latin typeface="Times New Roman" panose="02020603050405020304" pitchFamily="18" charset="0"/>
                <a:cs typeface="Times New Roman" panose="02020603050405020304" pitchFamily="18" charset="0"/>
              </a:rPr>
              <a:t>Creating A </a:t>
            </a:r>
            <a:r>
              <a:rPr lang="en-US" sz="2000" b="1" dirty="0" smtClean="0">
                <a:latin typeface="Times New Roman" panose="02020603050405020304" pitchFamily="18" charset="0"/>
                <a:cs typeface="Times New Roman" panose="02020603050405020304" pitchFamily="18" charset="0"/>
              </a:rPr>
              <a:t>User</a:t>
            </a:r>
          </a:p>
          <a:p>
            <a:pPr>
              <a:lnSpc>
                <a:spcPts val="2250"/>
              </a:lnSpc>
              <a:spcBef>
                <a:spcPts val="1200"/>
              </a:spcBef>
              <a:spcAft>
                <a:spcPts val="750"/>
              </a:spcAft>
            </a:pPr>
            <a:r>
              <a:rPr lang="en-US" sz="2000" b="1" dirty="0">
                <a:latin typeface="Times New Roman" panose="02020603050405020304" pitchFamily="18" charset="0"/>
                <a:cs typeface="Times New Roman" panose="02020603050405020304" pitchFamily="18" charset="0"/>
              </a:rPr>
              <a:t>Create Record (School</a:t>
            </a:r>
            <a:r>
              <a:rPr lang="en-US" sz="2000" b="1" dirty="0" smtClean="0">
                <a:latin typeface="Times New Roman" panose="02020603050405020304" pitchFamily="18" charset="0"/>
                <a:cs typeface="Times New Roman" panose="02020603050405020304" pitchFamily="18" charset="0"/>
              </a:rPr>
              <a:t>)</a:t>
            </a:r>
          </a:p>
          <a:p>
            <a:pPr>
              <a:lnSpc>
                <a:spcPts val="2250"/>
              </a:lnSpc>
              <a:spcBef>
                <a:spcPts val="1200"/>
              </a:spcBef>
              <a:spcAft>
                <a:spcPts val="750"/>
              </a:spcAft>
            </a:pPr>
            <a:r>
              <a:rPr lang="en-US" sz="2000" b="1" dirty="0"/>
              <a:t>Create Report</a:t>
            </a:r>
            <a:endParaRPr lang="en-US" sz="2000" dirty="0"/>
          </a:p>
          <a:p>
            <a:pPr>
              <a:lnSpc>
                <a:spcPts val="2250"/>
              </a:lnSpc>
              <a:spcBef>
                <a:spcPts val="1200"/>
              </a:spcBef>
              <a:spcAft>
                <a:spcPts val="750"/>
              </a:spcAft>
            </a:pP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92083" y="1902634"/>
            <a:ext cx="184731" cy="349070"/>
          </a:xfrm>
          <a:prstGeom prst="rect">
            <a:avLst/>
          </a:prstGeom>
        </p:spPr>
        <p:txBody>
          <a:bodyPr wrap="none">
            <a:spAutoFit/>
          </a:bodyPr>
          <a:lstStyle/>
          <a:p>
            <a:pPr>
              <a:lnSpc>
                <a:spcPts val="2250"/>
              </a:lnSpc>
              <a:spcBef>
                <a:spcPts val="1200"/>
              </a:spcBef>
              <a:spcAft>
                <a:spcPts val="750"/>
              </a:spcAft>
            </a:pP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771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862" y="150796"/>
            <a:ext cx="11503571" cy="1461939"/>
          </a:xfrm>
          <a:prstGeom prst="rect">
            <a:avLst/>
          </a:prstGeom>
        </p:spPr>
        <p:txBody>
          <a:bodyPr wrap="square">
            <a:spAutoFit/>
          </a:bodyPr>
          <a:lstStyle/>
          <a:p>
            <a:pPr>
              <a:lnSpc>
                <a:spcPts val="2850"/>
              </a:lnSpc>
              <a:spcBef>
                <a:spcPts val="1500"/>
              </a:spcBef>
              <a:spcAft>
                <a:spcPts val="750"/>
              </a:spcAft>
            </a:pPr>
            <a:r>
              <a:rPr lang="en-US" sz="2800" b="1" dirty="0">
                <a:solidFill>
                  <a:srgbClr val="2D2828"/>
                </a:solidFill>
                <a:latin typeface="Times New Roman" panose="02020603050405020304" pitchFamily="18" charset="0"/>
                <a:ea typeface="Times New Roman" panose="02020603050405020304" pitchFamily="18" charset="0"/>
              </a:rPr>
              <a:t>Users</a:t>
            </a:r>
            <a:endParaRPr lang="en-US" b="1" dirty="0">
              <a:latin typeface="Times New Roman" panose="02020603050405020304" pitchFamily="18" charset="0"/>
              <a:ea typeface="Times New Roman" panose="02020603050405020304" pitchFamily="18" charset="0"/>
            </a:endParaRPr>
          </a:p>
          <a:p>
            <a:pPr marL="914400" marR="789305">
              <a:spcBef>
                <a:spcPts val="450"/>
              </a:spcBef>
              <a:spcAft>
                <a:spcPts val="0"/>
              </a:spcAft>
            </a:pPr>
            <a:r>
              <a:rPr lang="en-US" dirty="0">
                <a:solidFill>
                  <a:srgbClr val="1F1F23"/>
                </a:solidFill>
                <a:latin typeface="Times New Roman" panose="02020603050405020304" pitchFamily="18" charset="0"/>
                <a:ea typeface="Times New Roman" panose="02020603050405020304" pitchFamily="18" charset="0"/>
              </a:rPr>
              <a:t>A user is </a:t>
            </a:r>
            <a:r>
              <a:rPr lang="en-US" b="1" dirty="0">
                <a:solidFill>
                  <a:srgbClr val="1F1F23"/>
                </a:solidFill>
                <a:latin typeface="Times New Roman" panose="02020603050405020304" pitchFamily="18" charset="0"/>
                <a:ea typeface="Times New Roman" panose="02020603050405020304" pitchFamily="18" charset="0"/>
              </a:rPr>
              <a:t>anyone who logs in to Salesforce</a:t>
            </a:r>
            <a:r>
              <a:rPr lang="en-US" dirty="0">
                <a:solidFill>
                  <a:srgbClr val="1F1F23"/>
                </a:solidFill>
                <a:latin typeface="Times New Roman" panose="02020603050405020304" pitchFamily="18" charset="0"/>
                <a:ea typeface="Times New Roman" panose="02020603050405020304" pitchFamily="18" charset="0"/>
              </a:rPr>
              <a:t>. Users are employees at your company, such as sales </a:t>
            </a:r>
            <a:r>
              <a:rPr lang="en-US" dirty="0" smtClean="0">
                <a:solidFill>
                  <a:srgbClr val="1F1F23"/>
                </a:solidFill>
                <a:latin typeface="Times New Roman" panose="02020603050405020304" pitchFamily="18" charset="0"/>
                <a:ea typeface="Times New Roman" panose="02020603050405020304" pitchFamily="18" charset="0"/>
              </a:rPr>
              <a:t>reps, managers</a:t>
            </a:r>
            <a:r>
              <a:rPr lang="en-US" dirty="0">
                <a:solidFill>
                  <a:srgbClr val="1F1F23"/>
                </a:solidFill>
                <a:latin typeface="Times New Roman" panose="02020603050405020304" pitchFamily="18" charset="0"/>
                <a:ea typeface="Times New Roman" panose="02020603050405020304" pitchFamily="18" charset="0"/>
              </a:rPr>
              <a:t>, and IT specialists, who need access to the company's records. Every user in Salesforce has a user account.</a:t>
            </a:r>
            <a:endParaRPr lang="en-US"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67862" y="1718441"/>
            <a:ext cx="11824138" cy="1246495"/>
          </a:xfrm>
          <a:prstGeom prst="rect">
            <a:avLst/>
          </a:prstGeom>
        </p:spPr>
        <p:txBody>
          <a:bodyPr wrap="square">
            <a:spAutoFit/>
          </a:bodyPr>
          <a:lstStyle/>
          <a:p>
            <a:pPr>
              <a:lnSpc>
                <a:spcPts val="2850"/>
              </a:lnSpc>
              <a:spcBef>
                <a:spcPts val="1500"/>
              </a:spcBef>
              <a:spcAft>
                <a:spcPts val="750"/>
              </a:spcAft>
            </a:pPr>
            <a:r>
              <a:rPr lang="en-US" sz="2000" b="1" dirty="0">
                <a:solidFill>
                  <a:srgbClr val="2D2828"/>
                </a:solidFill>
                <a:latin typeface="Times New Roman" panose="02020603050405020304" pitchFamily="18" charset="0"/>
                <a:ea typeface="Times New Roman" panose="02020603050405020304" pitchFamily="18" charset="0"/>
              </a:rPr>
              <a:t>Permission Sets</a:t>
            </a:r>
            <a:endParaRPr lang="en-US" sz="2000" b="1" dirty="0">
              <a:latin typeface="Times New Roman" panose="02020603050405020304" pitchFamily="18" charset="0"/>
              <a:ea typeface="Times New Roman" panose="02020603050405020304" pitchFamily="18" charset="0"/>
            </a:endParaRPr>
          </a:p>
          <a:p>
            <a:pPr marL="914400" marR="788035">
              <a:spcBef>
                <a:spcPts val="450"/>
              </a:spcBef>
              <a:spcAft>
                <a:spcPts val="0"/>
              </a:spcAft>
            </a:pPr>
            <a:r>
              <a:rPr lang="en-US" sz="2000" dirty="0">
                <a:solidFill>
                  <a:srgbClr val="1F1F23"/>
                </a:solidFill>
                <a:latin typeface="Times New Roman" panose="02020603050405020304" pitchFamily="18" charset="0"/>
                <a:ea typeface="Times New Roman" panose="02020603050405020304" pitchFamily="18" charset="0"/>
              </a:rPr>
              <a:t>A permission set is a collection of settings and permissions that give users access to various tools and functions. Permission sets extend users' functional access without changing their profiles.</a:t>
            </a:r>
            <a:endParaRPr lang="en-US" sz="20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457200" y="3129454"/>
            <a:ext cx="11556124" cy="1914883"/>
          </a:xfrm>
          <a:prstGeom prst="rect">
            <a:avLst/>
          </a:prstGeom>
        </p:spPr>
        <p:txBody>
          <a:bodyPr wrap="square">
            <a:spAutoFit/>
          </a:bodyPr>
          <a:lstStyle/>
          <a:p>
            <a:pPr algn="just">
              <a:lnSpc>
                <a:spcPct val="107000"/>
              </a:lnSpc>
              <a:spcAft>
                <a:spcPts val="8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FLOWS</a:t>
            </a:r>
          </a:p>
          <a:p>
            <a:pPr algn="just">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Record-triggered </a:t>
            </a:r>
            <a:r>
              <a:rPr lang="en-US" dirty="0">
                <a:latin typeface="Arial" panose="020B0604020202020204" pitchFamily="34" charset="0"/>
                <a:ea typeface="Calibri" panose="020F0502020204030204" pitchFamily="34" charset="0"/>
                <a:cs typeface="Times New Roman" panose="02020603050405020304" pitchFamily="18" charset="0"/>
              </a:rPr>
              <a:t>flows are a powerful automation tool in Salesforce that can streamline business processes,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reduce manual work, and improve productivity. They can be used to automate a wide range of tasks, from simple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to complex, and can be tailored to meet the unique needs of your organization.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01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6323" y="985346"/>
            <a:ext cx="10223939" cy="2128788"/>
          </a:xfrm>
          <a:prstGeom prst="rect">
            <a:avLst/>
          </a:prstGeom>
        </p:spPr>
        <p:txBody>
          <a:bodyPr wrap="square">
            <a:spAutoFit/>
          </a:bodyPr>
          <a:lstStyle/>
          <a:p>
            <a:pPr>
              <a:lnSpc>
                <a:spcPts val="2850"/>
              </a:lnSpc>
              <a:spcBef>
                <a:spcPts val="1500"/>
              </a:spcBef>
              <a:spcAft>
                <a:spcPts val="750"/>
              </a:spcAft>
            </a:pPr>
            <a:r>
              <a:rPr lang="en-US" sz="2800" b="1" dirty="0">
                <a:solidFill>
                  <a:srgbClr val="2D2828"/>
                </a:solidFill>
                <a:latin typeface="Times New Roman" panose="02020603050405020304" pitchFamily="18" charset="0"/>
                <a:ea typeface="Times New Roman" panose="02020603050405020304" pitchFamily="18" charset="0"/>
              </a:rPr>
              <a:t>Lightning </a:t>
            </a:r>
            <a:r>
              <a:rPr lang="en-US" sz="2800" b="1" dirty="0" smtClean="0">
                <a:solidFill>
                  <a:srgbClr val="2D2828"/>
                </a:solidFill>
                <a:latin typeface="Times New Roman" panose="02020603050405020304" pitchFamily="18" charset="0"/>
                <a:ea typeface="Times New Roman" panose="02020603050405020304" pitchFamily="18" charset="0"/>
              </a:rPr>
              <a:t>App</a:t>
            </a:r>
          </a:p>
          <a:p>
            <a:pPr>
              <a:lnSpc>
                <a:spcPts val="2850"/>
              </a:lnSpc>
              <a:spcBef>
                <a:spcPts val="1500"/>
              </a:spcBef>
              <a:spcAft>
                <a:spcPts val="750"/>
              </a:spcAft>
            </a:pPr>
            <a:endParaRPr lang="en-US" b="1" dirty="0">
              <a:latin typeface="Times New Roman" panose="02020603050405020304" pitchFamily="18" charset="0"/>
              <a:ea typeface="Times New Roman" panose="02020603050405020304" pitchFamily="18" charset="0"/>
            </a:endParaRPr>
          </a:p>
          <a:p>
            <a:pPr marL="914400" marR="772160">
              <a:spcBef>
                <a:spcPts val="450"/>
              </a:spcBef>
              <a:spcAft>
                <a:spcPts val="0"/>
              </a:spcAft>
            </a:pPr>
            <a:r>
              <a:rPr lang="en-US" dirty="0">
                <a:solidFill>
                  <a:srgbClr val="1F1F23"/>
                </a:solidFill>
                <a:latin typeface="Times New Roman" panose="02020603050405020304" pitchFamily="18" charset="0"/>
                <a:ea typeface="Times New Roman" panose="02020603050405020304" pitchFamily="18" charset="0"/>
              </a:rPr>
              <a:t>	</a:t>
            </a:r>
            <a:r>
              <a:rPr lang="en-US" dirty="0" smtClean="0">
                <a:solidFill>
                  <a:srgbClr val="1F1F23"/>
                </a:solidFill>
                <a:latin typeface="Times New Roman" panose="02020603050405020304" pitchFamily="18" charset="0"/>
                <a:ea typeface="Times New Roman" panose="02020603050405020304" pitchFamily="18" charset="0"/>
              </a:rPr>
              <a:t>	Apps </a:t>
            </a:r>
            <a:r>
              <a:rPr lang="en-US" dirty="0">
                <a:solidFill>
                  <a:srgbClr val="1F1F23"/>
                </a:solidFill>
                <a:latin typeface="Times New Roman" panose="02020603050405020304" pitchFamily="18" charset="0"/>
                <a:ea typeface="Times New Roman" panose="02020603050405020304" pitchFamily="18" charset="0"/>
              </a:rPr>
              <a:t>in Salesforce are a group of tabs that help the application function by </a:t>
            </a:r>
            <a:r>
              <a:rPr lang="en-US" dirty="0" smtClean="0">
                <a:solidFill>
                  <a:srgbClr val="1F1F23"/>
                </a:solidFill>
                <a:latin typeface="Times New Roman" panose="02020603050405020304" pitchFamily="18" charset="0"/>
                <a:ea typeface="Times New Roman" panose="02020603050405020304" pitchFamily="18" charset="0"/>
              </a:rPr>
              <a:t>			working </a:t>
            </a:r>
            <a:r>
              <a:rPr lang="en-US" dirty="0">
                <a:solidFill>
                  <a:srgbClr val="1F1F23"/>
                </a:solidFill>
                <a:latin typeface="Times New Roman" panose="02020603050405020304" pitchFamily="18" charset="0"/>
                <a:ea typeface="Times New Roman" panose="02020603050405020304" pitchFamily="18" charset="0"/>
              </a:rPr>
              <a:t>together as a unit. It has a name, a logo, and a particular set of tabs. The </a:t>
            </a:r>
            <a:r>
              <a:rPr lang="en-US" dirty="0" smtClean="0">
                <a:solidFill>
                  <a:srgbClr val="1F1F23"/>
                </a:solidFill>
                <a:latin typeface="Times New Roman" panose="02020603050405020304" pitchFamily="18" charset="0"/>
                <a:ea typeface="Times New Roman" panose="02020603050405020304" pitchFamily="18" charset="0"/>
              </a:rPr>
              <a:t>		simplest </a:t>
            </a:r>
            <a:r>
              <a:rPr lang="en-US" dirty="0">
                <a:solidFill>
                  <a:srgbClr val="1F1F23"/>
                </a:solidFill>
                <a:latin typeface="Times New Roman" panose="02020603050405020304" pitchFamily="18" charset="0"/>
                <a:ea typeface="Times New Roman" panose="02020603050405020304" pitchFamily="18" charset="0"/>
              </a:rPr>
              <a:t>app usually has just two tabs</a:t>
            </a:r>
            <a:r>
              <a:rPr lang="en-US" dirty="0" smtClean="0">
                <a:solidFill>
                  <a:srgbClr val="1F1F23"/>
                </a:solidFill>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p:txBody>
      </p:sp>
      <p:sp>
        <p:nvSpPr>
          <p:cNvPr id="3" name="Rectangle 2"/>
          <p:cNvSpPr/>
          <p:nvPr/>
        </p:nvSpPr>
        <p:spPr>
          <a:xfrm>
            <a:off x="1726322" y="3517742"/>
            <a:ext cx="10223939" cy="1752275"/>
          </a:xfrm>
          <a:prstGeom prst="rect">
            <a:avLst/>
          </a:prstGeom>
        </p:spPr>
        <p:txBody>
          <a:bodyPr wrap="square">
            <a:spAutoFit/>
          </a:bodyPr>
          <a:lstStyle/>
          <a:p>
            <a:pPr>
              <a:lnSpc>
                <a:spcPts val="2850"/>
              </a:lnSpc>
              <a:spcBef>
                <a:spcPts val="1500"/>
              </a:spcBef>
              <a:spcAft>
                <a:spcPts val="750"/>
              </a:spcAft>
            </a:pPr>
            <a:r>
              <a:rPr lang="en-US" sz="2800" b="1" dirty="0">
                <a:solidFill>
                  <a:srgbClr val="2D2828"/>
                </a:solidFill>
                <a:latin typeface="Times New Roman" panose="02020603050405020304" pitchFamily="18" charset="0"/>
                <a:ea typeface="Times New Roman" panose="02020603050405020304" pitchFamily="18" charset="0"/>
              </a:rPr>
              <a:t>Profile</a:t>
            </a:r>
            <a:endParaRPr lang="en-US" b="1" dirty="0">
              <a:latin typeface="Times New Roman" panose="02020603050405020304" pitchFamily="18" charset="0"/>
              <a:ea typeface="Times New Roman" panose="02020603050405020304" pitchFamily="18" charset="0"/>
            </a:endParaRPr>
          </a:p>
          <a:p>
            <a:pPr>
              <a:lnSpc>
                <a:spcPct val="107000"/>
              </a:lnSpc>
              <a:spcAft>
                <a:spcPts val="800"/>
              </a:spcAft>
            </a:pPr>
            <a:r>
              <a:rPr lang="en-US" dirty="0" smtClean="0">
                <a:solidFill>
                  <a:srgbClr val="1F1F23"/>
                </a:solidFill>
                <a:latin typeface="Calibri" panose="020F0502020204030204" pitchFamily="34" charset="0"/>
                <a:ea typeface="Calibri" panose="020F0502020204030204" pitchFamily="34" charset="0"/>
                <a:cs typeface="Times New Roman" panose="02020603050405020304" pitchFamily="18" charset="0"/>
              </a:rPr>
              <a:t>				A </a:t>
            </a:r>
            <a:r>
              <a:rPr lang="en-US" dirty="0">
                <a:solidFill>
                  <a:srgbClr val="1F1F23"/>
                </a:solidFill>
                <a:latin typeface="Calibri" panose="020F0502020204030204" pitchFamily="34" charset="0"/>
                <a:ea typeface="Calibri" panose="020F0502020204030204" pitchFamily="34" charset="0"/>
                <a:cs typeface="Times New Roman" panose="02020603050405020304" pitchFamily="18" charset="0"/>
              </a:rPr>
              <a:t>profile is </a:t>
            </a:r>
            <a:r>
              <a:rPr lang="en-US" b="1" dirty="0">
                <a:solidFill>
                  <a:srgbClr val="1F1F23"/>
                </a:solidFill>
                <a:latin typeface="Calibri" panose="020F0502020204030204" pitchFamily="34" charset="0"/>
                <a:ea typeface="Calibri" panose="020F0502020204030204" pitchFamily="34" charset="0"/>
                <a:cs typeface="Times New Roman" panose="02020603050405020304" pitchFamily="18" charset="0"/>
              </a:rPr>
              <a:t>a group/collection of settings and permissions that define what a user can </a:t>
            </a:r>
            <a:r>
              <a:rPr lang="en-US" b="1" dirty="0" smtClean="0">
                <a:solidFill>
                  <a:srgbClr val="1F1F23"/>
                </a:solidFill>
                <a:latin typeface="Calibri" panose="020F0502020204030204" pitchFamily="34" charset="0"/>
                <a:ea typeface="Calibri" panose="020F0502020204030204" pitchFamily="34" charset="0"/>
                <a:cs typeface="Times New Roman" panose="02020603050405020304" pitchFamily="18" charset="0"/>
              </a:rPr>
              <a:t>				do </a:t>
            </a:r>
            <a:r>
              <a:rPr lang="en-US" b="1" dirty="0">
                <a:solidFill>
                  <a:srgbClr val="1F1F23"/>
                </a:solidFill>
                <a:latin typeface="Calibri" panose="020F0502020204030204" pitchFamily="34" charset="0"/>
                <a:ea typeface="Calibri" panose="020F0502020204030204" pitchFamily="34" charset="0"/>
                <a:cs typeface="Times New Roman" panose="02020603050405020304" pitchFamily="18" charset="0"/>
              </a:rPr>
              <a:t>in </a:t>
            </a:r>
            <a:r>
              <a:rPr lang="en-US" b="1" dirty="0" err="1">
                <a:solidFill>
                  <a:srgbClr val="1F1F23"/>
                </a:solidFill>
                <a:latin typeface="Calibri" panose="020F0502020204030204" pitchFamily="34" charset="0"/>
                <a:ea typeface="Calibri" panose="020F0502020204030204" pitchFamily="34" charset="0"/>
                <a:cs typeface="Times New Roman" panose="02020603050405020304" pitchFamily="18" charset="0"/>
              </a:rPr>
              <a:t>salesforce</a:t>
            </a:r>
            <a:r>
              <a:rPr lang="en-US" dirty="0">
                <a:solidFill>
                  <a:srgbClr val="1F1F23"/>
                </a:solidFill>
                <a:latin typeface="Calibri" panose="020F0502020204030204" pitchFamily="34" charset="0"/>
                <a:ea typeface="Calibri" panose="020F0502020204030204" pitchFamily="34" charset="0"/>
                <a:cs typeface="Times New Roman" panose="02020603050405020304" pitchFamily="18" charset="0"/>
              </a:rPr>
              <a:t>. A profile controls “Object permissions, Field permissions, User </a:t>
            </a:r>
            <a:r>
              <a:rPr lang="en-US" dirty="0" smtClean="0">
                <a:solidFill>
                  <a:srgbClr val="1F1F23"/>
                </a:solidFill>
                <a:latin typeface="Calibri" panose="020F0502020204030204" pitchFamily="34" charset="0"/>
                <a:ea typeface="Calibri" panose="020F0502020204030204" pitchFamily="34" charset="0"/>
                <a:cs typeface="Times New Roman" panose="02020603050405020304" pitchFamily="18" charset="0"/>
              </a:rPr>
              <a:t>					permissions</a:t>
            </a:r>
            <a:r>
              <a:rPr lang="en-US" dirty="0">
                <a:solidFill>
                  <a:srgbClr val="1F1F23"/>
                </a:solidFill>
                <a:latin typeface="Calibri" panose="020F0502020204030204" pitchFamily="34" charset="0"/>
                <a:ea typeface="Calibri" panose="020F0502020204030204" pitchFamily="34" charset="0"/>
                <a:cs typeface="Times New Roman" panose="02020603050405020304" pitchFamily="18" charset="0"/>
              </a:rPr>
              <a:t>, Tab settings, App settings, Apex class access, </a:t>
            </a:r>
            <a:r>
              <a:rPr lang="en-US" dirty="0" err="1">
                <a:solidFill>
                  <a:srgbClr val="1F1F23"/>
                </a:solidFill>
                <a:latin typeface="Calibri" panose="020F0502020204030204" pitchFamily="34" charset="0"/>
                <a:ea typeface="Calibri" panose="020F0502020204030204" pitchFamily="34" charset="0"/>
                <a:cs typeface="Times New Roman" panose="02020603050405020304" pitchFamily="18" charset="0"/>
              </a:rPr>
              <a:t>Visualforce</a:t>
            </a:r>
            <a:r>
              <a:rPr lang="en-US" dirty="0">
                <a:solidFill>
                  <a:srgbClr val="1F1F23"/>
                </a:solidFill>
                <a:latin typeface="Calibri" panose="020F0502020204030204" pitchFamily="34" charset="0"/>
                <a:ea typeface="Calibri" panose="020F0502020204030204" pitchFamily="34" charset="0"/>
                <a:cs typeface="Times New Roman" panose="02020603050405020304" pitchFamily="18" charset="0"/>
              </a:rPr>
              <a:t> page access, Page </a:t>
            </a:r>
            <a:r>
              <a:rPr lang="en-US" dirty="0" smtClean="0">
                <a:solidFill>
                  <a:srgbClr val="1F1F23"/>
                </a:solidFill>
                <a:latin typeface="Calibri" panose="020F0502020204030204" pitchFamily="34" charset="0"/>
                <a:ea typeface="Calibri" panose="020F0502020204030204" pitchFamily="34" charset="0"/>
                <a:cs typeface="Times New Roman" panose="02020603050405020304" pitchFamily="18" charset="0"/>
              </a:rPr>
              <a:t>				layouts</a:t>
            </a:r>
            <a:r>
              <a:rPr lang="en-US" dirty="0">
                <a:solidFill>
                  <a:srgbClr val="1F1F23"/>
                </a:solidFill>
                <a:latin typeface="Calibri" panose="020F0502020204030204" pitchFamily="34" charset="0"/>
                <a:ea typeface="Calibri" panose="020F0502020204030204" pitchFamily="34" charset="0"/>
                <a:cs typeface="Times New Roman" panose="02020603050405020304" pitchFamily="18" charset="0"/>
              </a:rPr>
              <a:t>, Record Types, Login hours &amp; Login IP ranges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6422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757</TotalTime>
  <Words>403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Admin</cp:lastModifiedBy>
  <cp:revision>22</cp:revision>
  <dcterms:created xsi:type="dcterms:W3CDTF">2023-05-17T05:28:50Z</dcterms:created>
  <dcterms:modified xsi:type="dcterms:W3CDTF">2023-10-24T06:34:08Z</dcterms:modified>
</cp:coreProperties>
</file>