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06" r:id="rId2"/>
    <p:sldId id="256" r:id="rId3"/>
    <p:sldId id="257" r:id="rId4"/>
    <p:sldId id="287" r:id="rId5"/>
    <p:sldId id="283" r:id="rId6"/>
    <p:sldId id="289" r:id="rId7"/>
    <p:sldId id="298" r:id="rId8"/>
    <p:sldId id="299" r:id="rId9"/>
    <p:sldId id="300" r:id="rId10"/>
    <p:sldId id="301" r:id="rId11"/>
    <p:sldId id="288" r:id="rId12"/>
    <p:sldId id="267" r:id="rId13"/>
    <p:sldId id="268" r:id="rId14"/>
    <p:sldId id="258" r:id="rId15"/>
    <p:sldId id="290" r:id="rId16"/>
    <p:sldId id="291" r:id="rId17"/>
    <p:sldId id="269" r:id="rId18"/>
    <p:sldId id="259" r:id="rId19"/>
    <p:sldId id="292" r:id="rId20"/>
    <p:sldId id="270" r:id="rId21"/>
    <p:sldId id="293" r:id="rId22"/>
    <p:sldId id="294" r:id="rId23"/>
    <p:sldId id="295" r:id="rId24"/>
    <p:sldId id="271" r:id="rId25"/>
    <p:sldId id="260" r:id="rId26"/>
    <p:sldId id="266" r:id="rId27"/>
    <p:sldId id="302" r:id="rId28"/>
    <p:sldId id="272" r:id="rId29"/>
    <p:sldId id="303" r:id="rId30"/>
    <p:sldId id="304" r:id="rId31"/>
    <p:sldId id="305" r:id="rId32"/>
    <p:sldId id="273" r:id="rId33"/>
    <p:sldId id="282" r:id="rId34"/>
    <p:sldId id="284" r:id="rId35"/>
    <p:sldId id="286" r:id="rId36"/>
    <p:sldId id="262" r:id="rId37"/>
    <p:sldId id="263" r:id="rId38"/>
    <p:sldId id="265" r:id="rId39"/>
    <p:sldId id="274" r:id="rId40"/>
    <p:sldId id="275" r:id="rId41"/>
    <p:sldId id="276" r:id="rId42"/>
    <p:sldId id="277" r:id="rId43"/>
    <p:sldId id="310" r:id="rId44"/>
    <p:sldId id="278" r:id="rId45"/>
    <p:sldId id="296" r:id="rId46"/>
    <p:sldId id="297" r:id="rId47"/>
    <p:sldId id="279" r:id="rId48"/>
    <p:sldId id="307" r:id="rId49"/>
    <p:sldId id="280" r:id="rId50"/>
    <p:sldId id="281" r:id="rId51"/>
    <p:sldId id="308" r:id="rId52"/>
    <p:sldId id="30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6" d="100"/>
          <a:sy n="46" d="100"/>
        </p:scale>
        <p:origin x="-20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DC9ED-CFDA-FA45-B2C2-23ADC9586EAD}"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4EC96374-67BB-A747-9A16-825FBC35CA5D}">
      <dgm:prSet phldrT="[Text]"/>
      <dgm:spPr/>
      <dgm:t>
        <a:bodyPr/>
        <a:lstStyle/>
        <a:p>
          <a:r>
            <a:rPr lang="en-US" dirty="0" smtClean="0"/>
            <a:t>Partition</a:t>
          </a:r>
          <a:endParaRPr lang="en-US" dirty="0"/>
        </a:p>
      </dgm:t>
    </dgm:pt>
    <dgm:pt modelId="{53FD52DD-6260-7846-BF99-9F69F442E05D}" type="parTrans" cxnId="{4032F209-8E52-8F42-A99C-81F0B6BA508B}">
      <dgm:prSet/>
      <dgm:spPr/>
      <dgm:t>
        <a:bodyPr/>
        <a:lstStyle/>
        <a:p>
          <a:endParaRPr lang="en-US"/>
        </a:p>
      </dgm:t>
    </dgm:pt>
    <dgm:pt modelId="{F1E20761-3BDB-864A-8DA4-475755ABA045}" type="sibTrans" cxnId="{4032F209-8E52-8F42-A99C-81F0B6BA508B}">
      <dgm:prSet/>
      <dgm:spPr/>
      <dgm:t>
        <a:bodyPr/>
        <a:lstStyle/>
        <a:p>
          <a:endParaRPr lang="en-US"/>
        </a:p>
      </dgm:t>
    </dgm:pt>
    <dgm:pt modelId="{7AB0C891-0952-D545-A8A8-96AE6494B532}">
      <dgm:prSet phldrT="[Text]"/>
      <dgm:spPr/>
      <dgm:t>
        <a:bodyPr/>
        <a:lstStyle/>
        <a:p>
          <a:r>
            <a:rPr lang="en-US" dirty="0" smtClean="0"/>
            <a:t>Sorting Comparator</a:t>
          </a:r>
          <a:endParaRPr lang="en-US" dirty="0"/>
        </a:p>
      </dgm:t>
    </dgm:pt>
    <dgm:pt modelId="{F3923084-A647-A949-A39A-79F0FF38726A}" type="parTrans" cxnId="{560AAD1F-F189-8B42-B024-E85012DBFF24}">
      <dgm:prSet/>
      <dgm:spPr/>
      <dgm:t>
        <a:bodyPr/>
        <a:lstStyle/>
        <a:p>
          <a:endParaRPr lang="en-US"/>
        </a:p>
      </dgm:t>
    </dgm:pt>
    <dgm:pt modelId="{F72BE646-D007-1C44-A545-0CCD0784A533}" type="sibTrans" cxnId="{560AAD1F-F189-8B42-B024-E85012DBFF24}">
      <dgm:prSet/>
      <dgm:spPr/>
      <dgm:t>
        <a:bodyPr/>
        <a:lstStyle/>
        <a:p>
          <a:endParaRPr lang="en-US"/>
        </a:p>
      </dgm:t>
    </dgm:pt>
    <dgm:pt modelId="{2E97B5B0-84B5-614B-85EF-F09FF0A417A4}">
      <dgm:prSet phldrT="[Text]"/>
      <dgm:spPr/>
      <dgm:t>
        <a:bodyPr/>
        <a:lstStyle/>
        <a:p>
          <a:r>
            <a:rPr lang="en-US" dirty="0" smtClean="0"/>
            <a:t>Grouping Comparator</a:t>
          </a:r>
          <a:endParaRPr lang="en-US" dirty="0"/>
        </a:p>
      </dgm:t>
    </dgm:pt>
    <dgm:pt modelId="{A8BAFB5C-802E-8E4B-83EC-37E7EF159070}" type="parTrans" cxnId="{D58A41C9-35F1-5A4F-80E2-75BC76858B52}">
      <dgm:prSet/>
      <dgm:spPr/>
      <dgm:t>
        <a:bodyPr/>
        <a:lstStyle/>
        <a:p>
          <a:endParaRPr lang="en-US"/>
        </a:p>
      </dgm:t>
    </dgm:pt>
    <dgm:pt modelId="{23580883-74C3-AB48-BF54-4E8366955389}" type="sibTrans" cxnId="{D58A41C9-35F1-5A4F-80E2-75BC76858B52}">
      <dgm:prSet/>
      <dgm:spPr/>
      <dgm:t>
        <a:bodyPr/>
        <a:lstStyle/>
        <a:p>
          <a:endParaRPr lang="en-US"/>
        </a:p>
      </dgm:t>
    </dgm:pt>
    <dgm:pt modelId="{EF736897-09E4-7B4D-B97C-7C97F6261E19}">
      <dgm:prSet phldrT="[Text]"/>
      <dgm:spPr/>
      <dgm:t>
        <a:bodyPr/>
        <a:lstStyle/>
        <a:p>
          <a:r>
            <a:rPr lang="en-US" dirty="0" smtClean="0"/>
            <a:t>Combiner</a:t>
          </a:r>
          <a:endParaRPr lang="en-US" dirty="0"/>
        </a:p>
      </dgm:t>
    </dgm:pt>
    <dgm:pt modelId="{F6F616DF-1BA2-6E4D-859A-DEB4D7BCA88D}" type="parTrans" cxnId="{804DF026-0B83-2045-A79D-38C66328EA14}">
      <dgm:prSet/>
      <dgm:spPr/>
      <dgm:t>
        <a:bodyPr/>
        <a:lstStyle/>
        <a:p>
          <a:endParaRPr lang="en-US"/>
        </a:p>
      </dgm:t>
    </dgm:pt>
    <dgm:pt modelId="{7999BDB5-BB12-C04A-BB53-8724BDB1A109}" type="sibTrans" cxnId="{804DF026-0B83-2045-A79D-38C66328EA14}">
      <dgm:prSet/>
      <dgm:spPr/>
      <dgm:t>
        <a:bodyPr/>
        <a:lstStyle/>
        <a:p>
          <a:endParaRPr lang="en-US"/>
        </a:p>
      </dgm:t>
    </dgm:pt>
    <dgm:pt modelId="{139A7BFD-EA1C-8945-9A5F-D5114677DE4C}">
      <dgm:prSet phldrT="[Text]"/>
      <dgm:spPr/>
      <dgm:t>
        <a:bodyPr/>
        <a:lstStyle/>
        <a:p>
          <a:r>
            <a:rPr lang="en-US" dirty="0" smtClean="0"/>
            <a:t>Intermediary file</a:t>
          </a:r>
          <a:endParaRPr lang="en-US" dirty="0"/>
        </a:p>
      </dgm:t>
    </dgm:pt>
    <dgm:pt modelId="{C1462D70-0484-DF4E-81BF-F015A1D059BC}" type="parTrans" cxnId="{09F199F4-1D37-6D43-A79D-9D2706D40381}">
      <dgm:prSet/>
      <dgm:spPr/>
      <dgm:t>
        <a:bodyPr/>
        <a:lstStyle/>
        <a:p>
          <a:endParaRPr lang="en-US"/>
        </a:p>
      </dgm:t>
    </dgm:pt>
    <dgm:pt modelId="{8385ED68-D9E6-DB4C-852A-7258C80C777F}" type="sibTrans" cxnId="{09F199F4-1D37-6D43-A79D-9D2706D40381}">
      <dgm:prSet/>
      <dgm:spPr/>
      <dgm:t>
        <a:bodyPr/>
        <a:lstStyle/>
        <a:p>
          <a:endParaRPr lang="en-US"/>
        </a:p>
      </dgm:t>
    </dgm:pt>
    <dgm:pt modelId="{6A0E1243-EB64-6449-8358-18E53A0D8D44}" type="pres">
      <dgm:prSet presAssocID="{64FDC9ED-CFDA-FA45-B2C2-23ADC9586EAD}" presName="cycle" presStyleCnt="0">
        <dgm:presLayoutVars>
          <dgm:dir/>
          <dgm:resizeHandles val="exact"/>
        </dgm:presLayoutVars>
      </dgm:prSet>
      <dgm:spPr/>
      <dgm:t>
        <a:bodyPr/>
        <a:lstStyle/>
        <a:p>
          <a:endParaRPr lang="en-US"/>
        </a:p>
      </dgm:t>
    </dgm:pt>
    <dgm:pt modelId="{C86809D5-D8BE-AF46-A68D-C51EEE373D37}" type="pres">
      <dgm:prSet presAssocID="{4EC96374-67BB-A747-9A16-825FBC35CA5D}" presName="dummy" presStyleCnt="0"/>
      <dgm:spPr/>
    </dgm:pt>
    <dgm:pt modelId="{1B5616B2-FE3C-0C45-9D70-9A75D40FDBE7}" type="pres">
      <dgm:prSet presAssocID="{4EC96374-67BB-A747-9A16-825FBC35CA5D}" presName="node" presStyleLbl="revTx" presStyleIdx="0" presStyleCnt="5">
        <dgm:presLayoutVars>
          <dgm:bulletEnabled val="1"/>
        </dgm:presLayoutVars>
      </dgm:prSet>
      <dgm:spPr/>
      <dgm:t>
        <a:bodyPr/>
        <a:lstStyle/>
        <a:p>
          <a:endParaRPr lang="en-US"/>
        </a:p>
      </dgm:t>
    </dgm:pt>
    <dgm:pt modelId="{B029F001-5862-784B-BD22-F342BB6812C1}" type="pres">
      <dgm:prSet presAssocID="{F1E20761-3BDB-864A-8DA4-475755ABA045}" presName="sibTrans" presStyleLbl="node1" presStyleIdx="0" presStyleCnt="5"/>
      <dgm:spPr/>
      <dgm:t>
        <a:bodyPr/>
        <a:lstStyle/>
        <a:p>
          <a:endParaRPr lang="en-US"/>
        </a:p>
      </dgm:t>
    </dgm:pt>
    <dgm:pt modelId="{303705C9-81EC-AB49-9C7C-8813A46552D0}" type="pres">
      <dgm:prSet presAssocID="{7AB0C891-0952-D545-A8A8-96AE6494B532}" presName="dummy" presStyleCnt="0"/>
      <dgm:spPr/>
    </dgm:pt>
    <dgm:pt modelId="{5D76CA9A-A573-6C4A-BAB7-C2F46A1297A0}" type="pres">
      <dgm:prSet presAssocID="{7AB0C891-0952-D545-A8A8-96AE6494B532}" presName="node" presStyleLbl="revTx" presStyleIdx="1" presStyleCnt="5">
        <dgm:presLayoutVars>
          <dgm:bulletEnabled val="1"/>
        </dgm:presLayoutVars>
      </dgm:prSet>
      <dgm:spPr/>
      <dgm:t>
        <a:bodyPr/>
        <a:lstStyle/>
        <a:p>
          <a:endParaRPr lang="en-US"/>
        </a:p>
      </dgm:t>
    </dgm:pt>
    <dgm:pt modelId="{EA64EA20-BF03-004B-904E-AE29E93721C2}" type="pres">
      <dgm:prSet presAssocID="{F72BE646-D007-1C44-A545-0CCD0784A533}" presName="sibTrans" presStyleLbl="node1" presStyleIdx="1" presStyleCnt="5"/>
      <dgm:spPr/>
      <dgm:t>
        <a:bodyPr/>
        <a:lstStyle/>
        <a:p>
          <a:endParaRPr lang="en-US"/>
        </a:p>
      </dgm:t>
    </dgm:pt>
    <dgm:pt modelId="{52B85ACA-7938-1641-A120-561724E1345C}" type="pres">
      <dgm:prSet presAssocID="{2E97B5B0-84B5-614B-85EF-F09FF0A417A4}" presName="dummy" presStyleCnt="0"/>
      <dgm:spPr/>
    </dgm:pt>
    <dgm:pt modelId="{CC690FC0-AEB2-6E4B-9FAD-73461E2A69C5}" type="pres">
      <dgm:prSet presAssocID="{2E97B5B0-84B5-614B-85EF-F09FF0A417A4}" presName="node" presStyleLbl="revTx" presStyleIdx="2" presStyleCnt="5">
        <dgm:presLayoutVars>
          <dgm:bulletEnabled val="1"/>
        </dgm:presLayoutVars>
      </dgm:prSet>
      <dgm:spPr/>
      <dgm:t>
        <a:bodyPr/>
        <a:lstStyle/>
        <a:p>
          <a:endParaRPr lang="en-US"/>
        </a:p>
      </dgm:t>
    </dgm:pt>
    <dgm:pt modelId="{B16A6E9B-79C4-E549-9425-3A19EFF1EF19}" type="pres">
      <dgm:prSet presAssocID="{23580883-74C3-AB48-BF54-4E8366955389}" presName="sibTrans" presStyleLbl="node1" presStyleIdx="2" presStyleCnt="5"/>
      <dgm:spPr/>
      <dgm:t>
        <a:bodyPr/>
        <a:lstStyle/>
        <a:p>
          <a:endParaRPr lang="en-US"/>
        </a:p>
      </dgm:t>
    </dgm:pt>
    <dgm:pt modelId="{CC57D1D3-6259-8345-96BD-A6A186C8D1D6}" type="pres">
      <dgm:prSet presAssocID="{EF736897-09E4-7B4D-B97C-7C97F6261E19}" presName="dummy" presStyleCnt="0"/>
      <dgm:spPr/>
    </dgm:pt>
    <dgm:pt modelId="{9771A0D5-5356-2449-8927-0862CFDCADC4}" type="pres">
      <dgm:prSet presAssocID="{EF736897-09E4-7B4D-B97C-7C97F6261E19}" presName="node" presStyleLbl="revTx" presStyleIdx="3" presStyleCnt="5">
        <dgm:presLayoutVars>
          <dgm:bulletEnabled val="1"/>
        </dgm:presLayoutVars>
      </dgm:prSet>
      <dgm:spPr/>
      <dgm:t>
        <a:bodyPr/>
        <a:lstStyle/>
        <a:p>
          <a:endParaRPr lang="en-US"/>
        </a:p>
      </dgm:t>
    </dgm:pt>
    <dgm:pt modelId="{19208F3D-B947-A14B-95FD-1B093A4E6C54}" type="pres">
      <dgm:prSet presAssocID="{7999BDB5-BB12-C04A-BB53-8724BDB1A109}" presName="sibTrans" presStyleLbl="node1" presStyleIdx="3" presStyleCnt="5"/>
      <dgm:spPr/>
      <dgm:t>
        <a:bodyPr/>
        <a:lstStyle/>
        <a:p>
          <a:endParaRPr lang="en-US"/>
        </a:p>
      </dgm:t>
    </dgm:pt>
    <dgm:pt modelId="{75EEEB70-2ABA-2B40-8334-539355D2A6FB}" type="pres">
      <dgm:prSet presAssocID="{139A7BFD-EA1C-8945-9A5F-D5114677DE4C}" presName="dummy" presStyleCnt="0"/>
      <dgm:spPr/>
    </dgm:pt>
    <dgm:pt modelId="{C22D3152-6B23-5742-9192-3662F38BADAC}" type="pres">
      <dgm:prSet presAssocID="{139A7BFD-EA1C-8945-9A5F-D5114677DE4C}" presName="node" presStyleLbl="revTx" presStyleIdx="4" presStyleCnt="5">
        <dgm:presLayoutVars>
          <dgm:bulletEnabled val="1"/>
        </dgm:presLayoutVars>
      </dgm:prSet>
      <dgm:spPr/>
      <dgm:t>
        <a:bodyPr/>
        <a:lstStyle/>
        <a:p>
          <a:endParaRPr lang="en-US"/>
        </a:p>
      </dgm:t>
    </dgm:pt>
    <dgm:pt modelId="{01A0CF98-D655-F546-94A2-09D04C3E4CB7}" type="pres">
      <dgm:prSet presAssocID="{8385ED68-D9E6-DB4C-852A-7258C80C777F}" presName="sibTrans" presStyleLbl="node1" presStyleIdx="4" presStyleCnt="5"/>
      <dgm:spPr/>
      <dgm:t>
        <a:bodyPr/>
        <a:lstStyle/>
        <a:p>
          <a:endParaRPr lang="en-US"/>
        </a:p>
      </dgm:t>
    </dgm:pt>
  </dgm:ptLst>
  <dgm:cxnLst>
    <dgm:cxn modelId="{5EA80B67-1A03-4D42-B011-07C81F29D609}" type="presOf" srcId="{4EC96374-67BB-A747-9A16-825FBC35CA5D}" destId="{1B5616B2-FE3C-0C45-9D70-9A75D40FDBE7}" srcOrd="0" destOrd="0" presId="urn:microsoft.com/office/officeart/2005/8/layout/cycle1"/>
    <dgm:cxn modelId="{804DF026-0B83-2045-A79D-38C66328EA14}" srcId="{64FDC9ED-CFDA-FA45-B2C2-23ADC9586EAD}" destId="{EF736897-09E4-7B4D-B97C-7C97F6261E19}" srcOrd="3" destOrd="0" parTransId="{F6F616DF-1BA2-6E4D-859A-DEB4D7BCA88D}" sibTransId="{7999BDB5-BB12-C04A-BB53-8724BDB1A109}"/>
    <dgm:cxn modelId="{6462FFC0-A9FE-664A-946F-35ED549A8FB3}" type="presOf" srcId="{F1E20761-3BDB-864A-8DA4-475755ABA045}" destId="{B029F001-5862-784B-BD22-F342BB6812C1}" srcOrd="0" destOrd="0" presId="urn:microsoft.com/office/officeart/2005/8/layout/cycle1"/>
    <dgm:cxn modelId="{416CDF1E-A90C-EF4E-AB91-1128C8FF39EF}" type="presOf" srcId="{7AB0C891-0952-D545-A8A8-96AE6494B532}" destId="{5D76CA9A-A573-6C4A-BAB7-C2F46A1297A0}" srcOrd="0" destOrd="0" presId="urn:microsoft.com/office/officeart/2005/8/layout/cycle1"/>
    <dgm:cxn modelId="{09F199F4-1D37-6D43-A79D-9D2706D40381}" srcId="{64FDC9ED-CFDA-FA45-B2C2-23ADC9586EAD}" destId="{139A7BFD-EA1C-8945-9A5F-D5114677DE4C}" srcOrd="4" destOrd="0" parTransId="{C1462D70-0484-DF4E-81BF-F015A1D059BC}" sibTransId="{8385ED68-D9E6-DB4C-852A-7258C80C777F}"/>
    <dgm:cxn modelId="{C760D463-C801-BE4D-9E7F-710A1CF1EA06}" type="presOf" srcId="{2E97B5B0-84B5-614B-85EF-F09FF0A417A4}" destId="{CC690FC0-AEB2-6E4B-9FAD-73461E2A69C5}" srcOrd="0" destOrd="0" presId="urn:microsoft.com/office/officeart/2005/8/layout/cycle1"/>
    <dgm:cxn modelId="{21DE5BDE-975A-814D-9104-E6E13B85AAB5}" type="presOf" srcId="{EF736897-09E4-7B4D-B97C-7C97F6261E19}" destId="{9771A0D5-5356-2449-8927-0862CFDCADC4}" srcOrd="0" destOrd="0" presId="urn:microsoft.com/office/officeart/2005/8/layout/cycle1"/>
    <dgm:cxn modelId="{A9528F82-8CC5-4B41-9103-D93271679938}" type="presOf" srcId="{64FDC9ED-CFDA-FA45-B2C2-23ADC9586EAD}" destId="{6A0E1243-EB64-6449-8358-18E53A0D8D44}" srcOrd="0" destOrd="0" presId="urn:microsoft.com/office/officeart/2005/8/layout/cycle1"/>
    <dgm:cxn modelId="{57960889-8CCB-BE45-B800-A8B62D2854EB}" type="presOf" srcId="{F72BE646-D007-1C44-A545-0CCD0784A533}" destId="{EA64EA20-BF03-004B-904E-AE29E93721C2}" srcOrd="0" destOrd="0" presId="urn:microsoft.com/office/officeart/2005/8/layout/cycle1"/>
    <dgm:cxn modelId="{560AAD1F-F189-8B42-B024-E85012DBFF24}" srcId="{64FDC9ED-CFDA-FA45-B2C2-23ADC9586EAD}" destId="{7AB0C891-0952-D545-A8A8-96AE6494B532}" srcOrd="1" destOrd="0" parTransId="{F3923084-A647-A949-A39A-79F0FF38726A}" sibTransId="{F72BE646-D007-1C44-A545-0CCD0784A533}"/>
    <dgm:cxn modelId="{6A8D9735-4019-E549-976E-C868EF9DA1C2}" type="presOf" srcId="{8385ED68-D9E6-DB4C-852A-7258C80C777F}" destId="{01A0CF98-D655-F546-94A2-09D04C3E4CB7}" srcOrd="0" destOrd="0" presId="urn:microsoft.com/office/officeart/2005/8/layout/cycle1"/>
    <dgm:cxn modelId="{F7EEB67C-D883-8E4E-BEF0-85F1F54B2939}" type="presOf" srcId="{23580883-74C3-AB48-BF54-4E8366955389}" destId="{B16A6E9B-79C4-E549-9425-3A19EFF1EF19}" srcOrd="0" destOrd="0" presId="urn:microsoft.com/office/officeart/2005/8/layout/cycle1"/>
    <dgm:cxn modelId="{4032F209-8E52-8F42-A99C-81F0B6BA508B}" srcId="{64FDC9ED-CFDA-FA45-B2C2-23ADC9586EAD}" destId="{4EC96374-67BB-A747-9A16-825FBC35CA5D}" srcOrd="0" destOrd="0" parTransId="{53FD52DD-6260-7846-BF99-9F69F442E05D}" sibTransId="{F1E20761-3BDB-864A-8DA4-475755ABA045}"/>
    <dgm:cxn modelId="{D58A41C9-35F1-5A4F-80E2-75BC76858B52}" srcId="{64FDC9ED-CFDA-FA45-B2C2-23ADC9586EAD}" destId="{2E97B5B0-84B5-614B-85EF-F09FF0A417A4}" srcOrd="2" destOrd="0" parTransId="{A8BAFB5C-802E-8E4B-83EC-37E7EF159070}" sibTransId="{23580883-74C3-AB48-BF54-4E8366955389}"/>
    <dgm:cxn modelId="{A669F56B-680F-9E42-A115-70637BC357CE}" type="presOf" srcId="{139A7BFD-EA1C-8945-9A5F-D5114677DE4C}" destId="{C22D3152-6B23-5742-9192-3662F38BADAC}" srcOrd="0" destOrd="0" presId="urn:microsoft.com/office/officeart/2005/8/layout/cycle1"/>
    <dgm:cxn modelId="{9E8CD663-25DB-2E40-98D0-48D54C819B64}" type="presOf" srcId="{7999BDB5-BB12-C04A-BB53-8724BDB1A109}" destId="{19208F3D-B947-A14B-95FD-1B093A4E6C54}" srcOrd="0" destOrd="0" presId="urn:microsoft.com/office/officeart/2005/8/layout/cycle1"/>
    <dgm:cxn modelId="{7CCF604E-8628-6B46-922A-BDE57253436B}" type="presParOf" srcId="{6A0E1243-EB64-6449-8358-18E53A0D8D44}" destId="{C86809D5-D8BE-AF46-A68D-C51EEE373D37}" srcOrd="0" destOrd="0" presId="urn:microsoft.com/office/officeart/2005/8/layout/cycle1"/>
    <dgm:cxn modelId="{3C16BF49-ABFB-944B-ADF7-8DDA7C5D7192}" type="presParOf" srcId="{6A0E1243-EB64-6449-8358-18E53A0D8D44}" destId="{1B5616B2-FE3C-0C45-9D70-9A75D40FDBE7}" srcOrd="1" destOrd="0" presId="urn:microsoft.com/office/officeart/2005/8/layout/cycle1"/>
    <dgm:cxn modelId="{3D035FF2-E44F-754D-984E-3B61B4BDF368}" type="presParOf" srcId="{6A0E1243-EB64-6449-8358-18E53A0D8D44}" destId="{B029F001-5862-784B-BD22-F342BB6812C1}" srcOrd="2" destOrd="0" presId="urn:microsoft.com/office/officeart/2005/8/layout/cycle1"/>
    <dgm:cxn modelId="{A26A41E4-1D5A-FB46-ADCD-F471E886E545}" type="presParOf" srcId="{6A0E1243-EB64-6449-8358-18E53A0D8D44}" destId="{303705C9-81EC-AB49-9C7C-8813A46552D0}" srcOrd="3" destOrd="0" presId="urn:microsoft.com/office/officeart/2005/8/layout/cycle1"/>
    <dgm:cxn modelId="{12159EC1-0554-8341-AE15-43DDB1EB9435}" type="presParOf" srcId="{6A0E1243-EB64-6449-8358-18E53A0D8D44}" destId="{5D76CA9A-A573-6C4A-BAB7-C2F46A1297A0}" srcOrd="4" destOrd="0" presId="urn:microsoft.com/office/officeart/2005/8/layout/cycle1"/>
    <dgm:cxn modelId="{BEC4CEC9-4EA5-C94D-ADAE-AEA19B84D440}" type="presParOf" srcId="{6A0E1243-EB64-6449-8358-18E53A0D8D44}" destId="{EA64EA20-BF03-004B-904E-AE29E93721C2}" srcOrd="5" destOrd="0" presId="urn:microsoft.com/office/officeart/2005/8/layout/cycle1"/>
    <dgm:cxn modelId="{269521F4-44C3-7447-A791-FC9CE86A915E}" type="presParOf" srcId="{6A0E1243-EB64-6449-8358-18E53A0D8D44}" destId="{52B85ACA-7938-1641-A120-561724E1345C}" srcOrd="6" destOrd="0" presId="urn:microsoft.com/office/officeart/2005/8/layout/cycle1"/>
    <dgm:cxn modelId="{38E25803-45FF-FA43-99A7-2196819CE106}" type="presParOf" srcId="{6A0E1243-EB64-6449-8358-18E53A0D8D44}" destId="{CC690FC0-AEB2-6E4B-9FAD-73461E2A69C5}" srcOrd="7" destOrd="0" presId="urn:microsoft.com/office/officeart/2005/8/layout/cycle1"/>
    <dgm:cxn modelId="{8706F441-10DB-8A4C-8F71-AAF7899CD96E}" type="presParOf" srcId="{6A0E1243-EB64-6449-8358-18E53A0D8D44}" destId="{B16A6E9B-79C4-E549-9425-3A19EFF1EF19}" srcOrd="8" destOrd="0" presId="urn:microsoft.com/office/officeart/2005/8/layout/cycle1"/>
    <dgm:cxn modelId="{A6EB6E41-8E09-D94E-BFE2-6E362B392569}" type="presParOf" srcId="{6A0E1243-EB64-6449-8358-18E53A0D8D44}" destId="{CC57D1D3-6259-8345-96BD-A6A186C8D1D6}" srcOrd="9" destOrd="0" presId="urn:microsoft.com/office/officeart/2005/8/layout/cycle1"/>
    <dgm:cxn modelId="{61C8331A-3E94-5A4B-B277-44D1E0E2281B}" type="presParOf" srcId="{6A0E1243-EB64-6449-8358-18E53A0D8D44}" destId="{9771A0D5-5356-2449-8927-0862CFDCADC4}" srcOrd="10" destOrd="0" presId="urn:microsoft.com/office/officeart/2005/8/layout/cycle1"/>
    <dgm:cxn modelId="{D503A827-A7A5-AC48-A27A-3ECFB6CA6F71}" type="presParOf" srcId="{6A0E1243-EB64-6449-8358-18E53A0D8D44}" destId="{19208F3D-B947-A14B-95FD-1B093A4E6C54}" srcOrd="11" destOrd="0" presId="urn:microsoft.com/office/officeart/2005/8/layout/cycle1"/>
    <dgm:cxn modelId="{836B4B8F-125E-7D48-9D51-DE75055BFFC1}" type="presParOf" srcId="{6A0E1243-EB64-6449-8358-18E53A0D8D44}" destId="{75EEEB70-2ABA-2B40-8334-539355D2A6FB}" srcOrd="12" destOrd="0" presId="urn:microsoft.com/office/officeart/2005/8/layout/cycle1"/>
    <dgm:cxn modelId="{BEDA608D-7C18-0F4C-9D63-F8F21096092B}" type="presParOf" srcId="{6A0E1243-EB64-6449-8358-18E53A0D8D44}" destId="{C22D3152-6B23-5742-9192-3662F38BADAC}" srcOrd="13" destOrd="0" presId="urn:microsoft.com/office/officeart/2005/8/layout/cycle1"/>
    <dgm:cxn modelId="{0D48A702-9718-8C43-956F-B7D8418D1FB9}" type="presParOf" srcId="{6A0E1243-EB64-6449-8358-18E53A0D8D44}" destId="{01A0CF98-D655-F546-94A2-09D04C3E4CB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616B2-FE3C-0C45-9D70-9A75D40FDBE7}">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Partition</a:t>
          </a:r>
          <a:endParaRPr lang="en-US" sz="1400" kern="1200" dirty="0"/>
        </a:p>
      </dsp:txBody>
      <dsp:txXfrm>
        <a:off x="3528499" y="29355"/>
        <a:ext cx="1006078" cy="1006078"/>
      </dsp:txXfrm>
    </dsp:sp>
    <dsp:sp modelId="{B029F001-5862-784B-BD22-F342BB6812C1}">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76CA9A-A573-6C4A-BAB7-C2F46A1297A0}">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Sorting Comparator</a:t>
          </a:r>
          <a:endParaRPr lang="en-US" sz="1400" kern="1200" dirty="0"/>
        </a:p>
      </dsp:txBody>
      <dsp:txXfrm>
        <a:off x="4136359" y="1900156"/>
        <a:ext cx="1006078" cy="1006078"/>
      </dsp:txXfrm>
    </dsp:sp>
    <dsp:sp modelId="{EA64EA20-BF03-004B-904E-AE29E93721C2}">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690FC0-AEB2-6E4B-9FAD-73461E2A69C5}">
      <dsp:nvSpPr>
        <dsp:cNvPr id="0" name=""/>
        <dsp:cNvSpPr/>
      </dsp:nvSpPr>
      <dsp:spPr>
        <a:xfrm>
          <a:off x="2544960" y="3056374"/>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Grouping Comparator</a:t>
          </a:r>
          <a:endParaRPr lang="en-US" sz="1400" kern="1200" dirty="0"/>
        </a:p>
      </dsp:txBody>
      <dsp:txXfrm>
        <a:off x="2544960" y="3056374"/>
        <a:ext cx="1006078" cy="1006078"/>
      </dsp:txXfrm>
    </dsp:sp>
    <dsp:sp modelId="{B16A6E9B-79C4-E549-9425-3A19EFF1EF19}">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71A0D5-5356-2449-8927-0862CFDCADC4}">
      <dsp:nvSpPr>
        <dsp:cNvPr id="0" name=""/>
        <dsp:cNvSpPr/>
      </dsp:nvSpPr>
      <dsp:spPr>
        <a:xfrm>
          <a:off x="953562"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Combiner</a:t>
          </a:r>
          <a:endParaRPr lang="en-US" sz="1400" kern="1200" dirty="0"/>
        </a:p>
      </dsp:txBody>
      <dsp:txXfrm>
        <a:off x="953562" y="1900156"/>
        <a:ext cx="1006078" cy="1006078"/>
      </dsp:txXfrm>
    </dsp:sp>
    <dsp:sp modelId="{19208F3D-B947-A14B-95FD-1B093A4E6C54}">
      <dsp:nvSpPr>
        <dsp:cNvPr id="0" name=""/>
        <dsp:cNvSpPr/>
      </dsp:nvSpPr>
      <dsp:spPr>
        <a:xfrm>
          <a:off x="1162170" y="289"/>
          <a:ext cx="3771658" cy="3771658"/>
        </a:xfrm>
        <a:prstGeom prst="circularArrow">
          <a:avLst>
            <a:gd name="adj1" fmla="val 5202"/>
            <a:gd name="adj2" fmla="val 336015"/>
            <a:gd name="adj3" fmla="val 12297380"/>
            <a:gd name="adj4" fmla="val 10771160"/>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2D3152-6B23-5742-9192-3662F38BADAC}">
      <dsp:nvSpPr>
        <dsp:cNvPr id="0" name=""/>
        <dsp:cNvSpPr/>
      </dsp:nvSpPr>
      <dsp:spPr>
        <a:xfrm>
          <a:off x="1561422"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Intermediary file</a:t>
          </a:r>
          <a:endParaRPr lang="en-US" sz="1400" kern="1200" dirty="0"/>
        </a:p>
      </dsp:txBody>
      <dsp:txXfrm>
        <a:off x="1561422" y="29355"/>
        <a:ext cx="1006078" cy="1006078"/>
      </dsp:txXfrm>
    </dsp:sp>
    <dsp:sp modelId="{01A0CF98-D655-F546-94A2-09D04C3E4CB7}">
      <dsp:nvSpPr>
        <dsp:cNvPr id="0" name=""/>
        <dsp:cNvSpPr/>
      </dsp:nvSpPr>
      <dsp:spPr>
        <a:xfrm>
          <a:off x="1162170" y="289"/>
          <a:ext cx="3771658" cy="3771658"/>
        </a:xfrm>
        <a:prstGeom prst="circularArrow">
          <a:avLst>
            <a:gd name="adj1" fmla="val 5202"/>
            <a:gd name="adj2" fmla="val 336015"/>
            <a:gd name="adj3" fmla="val 16865256"/>
            <a:gd name="adj4" fmla="val 151987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54CF1A-4BCB-E843-A4F7-47CCA2050220}" type="datetimeFigureOut">
              <a:rPr lang="en-US" smtClean="0"/>
              <a:t>1/18/15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D1A987-0E14-4C48-A0C1-68BA095AB7E8}" type="slidenum">
              <a:rPr lang="en-US" smtClean="0"/>
              <a:t>‹#›</a:t>
            </a:fld>
            <a:endParaRPr lang="en-US"/>
          </a:p>
        </p:txBody>
      </p:sp>
    </p:spTree>
    <p:extLst>
      <p:ext uri="{BB962C8B-B14F-4D97-AF65-F5344CB8AC3E}">
        <p14:creationId xmlns:p14="http://schemas.microsoft.com/office/powerpoint/2010/main" val="31532940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38454-AD99-2341-9A3E-ECC32C908CAC}"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EAC09-3220-7B45-A5AB-CBD38F632330}" type="slidenum">
              <a:rPr lang="en-US" smtClean="0"/>
              <a:t>‹#›</a:t>
            </a:fld>
            <a:endParaRPr lang="en-US"/>
          </a:p>
        </p:txBody>
      </p:sp>
    </p:spTree>
    <p:extLst>
      <p:ext uri="{BB962C8B-B14F-4D97-AF65-F5344CB8AC3E}">
        <p14:creationId xmlns:p14="http://schemas.microsoft.com/office/powerpoint/2010/main" val="2039421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F2EAF-8790-AC4C-9C93-47A1ED7D7842}"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87008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210ED-AF32-1B4C-9160-EFD61412030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28052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A0E5F-ED85-6C47-A0C7-B73FCD7A70D7}"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76838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D8B44-9F0C-1D4C-8D2B-DAC09568B821}"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58387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E4007-D266-0B4F-AE57-DEE7D998C64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2367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BF94F-10D2-484F-B704-82BFAE6538B8}"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128052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94922-FD9D-F642-A097-615D86150F41}" type="datetime1">
              <a:rPr lang="en-US" smtClean="0"/>
              <a:t>1/18/15</a:t>
            </a:fld>
            <a:endParaRPr lang="en-US"/>
          </a:p>
        </p:txBody>
      </p:sp>
      <p:sp>
        <p:nvSpPr>
          <p:cNvPr id="8" name="Footer Placeholder 7"/>
          <p:cNvSpPr>
            <a:spLocks noGrp="1"/>
          </p:cNvSpPr>
          <p:nvPr>
            <p:ph type="ftr" sz="quarter" idx="11"/>
          </p:nvPr>
        </p:nvSpPr>
        <p:spPr/>
        <p:txBody>
          <a:bodyPr/>
          <a:lstStyle/>
          <a:p>
            <a:r>
              <a:rPr lang="en-US" smtClean="0"/>
              <a:t>http://www.globalbigdataconference.com/</a:t>
            </a:r>
            <a:endParaRPr lang="en-US"/>
          </a:p>
        </p:txBody>
      </p:sp>
      <p:sp>
        <p:nvSpPr>
          <p:cNvPr id="9" name="Slide Number Placeholder 8"/>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19089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7A3943-2611-6645-AC3C-2E7163672378}" type="datetime1">
              <a:rPr lang="en-US" smtClean="0"/>
              <a:t>1/18/15</a:t>
            </a:fld>
            <a:endParaRPr lang="en-US"/>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
        <p:nvSpPr>
          <p:cNvPr id="5" name="Slide Number Placeholder 4"/>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6682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CF7C9-6996-B94D-9EF5-F7F40DD8C614}" type="datetime1">
              <a:rPr lang="en-US" smtClean="0"/>
              <a:t>1/18/15</a:t>
            </a:fld>
            <a:endParaRPr lang="en-US"/>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
        <p:nvSpPr>
          <p:cNvPr id="4" name="Slide Number Placeholder 3"/>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00308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AAE91-CF79-864B-A76A-38DE976311A3}"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18017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A87C0-552C-8F46-982D-4A49526E0E80}"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570317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909B2-912B-6149-9492-2D68DD28BC51}" type="datetime1">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http://www.globalbigdataconference.com/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FA533-E83E-EB41-A2D2-770B515EEA20}" type="slidenum">
              <a:rPr lang="en-US" smtClean="0"/>
              <a:t>‹#›</a:t>
            </a:fld>
            <a:endParaRPr lang="en-US"/>
          </a:p>
        </p:txBody>
      </p:sp>
    </p:spTree>
    <p:extLst>
      <p:ext uri="{BB962C8B-B14F-4D97-AF65-F5344CB8AC3E}">
        <p14:creationId xmlns:p14="http://schemas.microsoft.com/office/powerpoint/2010/main" val="374002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5" name="Picture 4" descr="2.jpg"/>
          <p:cNvPicPr>
            <a:picLocks noChangeAspect="1"/>
          </p:cNvPicPr>
          <p:nvPr/>
        </p:nvPicPr>
        <p:blipFill>
          <a:blip r:embed="rId3"/>
          <a:stretch>
            <a:fillRect/>
          </a:stretch>
        </p:blipFill>
        <p:spPr>
          <a:xfrm>
            <a:off x="0" y="2362200"/>
            <a:ext cx="9144000" cy="3124200"/>
          </a:xfrm>
          <a:prstGeom prst="rect">
            <a:avLst/>
          </a:prstGeom>
        </p:spPr>
      </p:pic>
      <p:sp>
        <p:nvSpPr>
          <p:cNvPr id="3" name="TextBox 2"/>
          <p:cNvSpPr txBox="1"/>
          <p:nvPr/>
        </p:nvSpPr>
        <p:spPr>
          <a:xfrm>
            <a:off x="2209800" y="3714690"/>
            <a:ext cx="4953000" cy="400110"/>
          </a:xfrm>
          <a:prstGeom prst="rect">
            <a:avLst/>
          </a:prstGeom>
          <a:noFill/>
        </p:spPr>
        <p:txBody>
          <a:bodyPr wrap="square" rtlCol="0">
            <a:spAutoFit/>
          </a:bodyPr>
          <a:lstStyle/>
          <a:p>
            <a:pPr algn="ctr"/>
            <a:r>
              <a:rPr lang="en-IN" sz="2000" dirty="0" smtClean="0">
                <a:solidFill>
                  <a:srgbClr val="008E40"/>
                </a:solidFill>
                <a:latin typeface="Swis721 BlkCn BT" pitchFamily="34" charset="0"/>
                <a:ea typeface="Adobe Gothic Std B" pitchFamily="34" charset="-128"/>
                <a:cs typeface="Arial" pitchFamily="34" charset="0"/>
              </a:rPr>
              <a:t>3 DAYS ON JANUARY </a:t>
            </a:r>
            <a:r>
              <a:rPr lang="en-IN" sz="2000" dirty="0" smtClean="0">
                <a:solidFill>
                  <a:srgbClr val="E60000"/>
                </a:solidFill>
                <a:latin typeface="Swis721 BlkCn BT" pitchFamily="34" charset="0"/>
                <a:ea typeface="Adobe Gothic Std B" pitchFamily="34" charset="-128"/>
                <a:cs typeface="Arial" pitchFamily="34" charset="0"/>
              </a:rPr>
              <a:t>16</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17</a:t>
            </a:r>
            <a:r>
              <a:rPr lang="en-IN" sz="2000" baseline="30000" dirty="0" smtClean="0">
                <a:solidFill>
                  <a:srgbClr val="E60000"/>
                </a:solidFill>
                <a:latin typeface="Swis721 BlkCn BT" pitchFamily="34" charset="0"/>
                <a:ea typeface="Adobe Gothic Std B" pitchFamily="34" charset="-128"/>
                <a:cs typeface="Arial" pitchFamily="34" charset="0"/>
              </a:rPr>
              <a:t>th </a:t>
            </a:r>
            <a:r>
              <a:rPr lang="en-IN" sz="2000" dirty="0" smtClean="0">
                <a:solidFill>
                  <a:srgbClr val="E60000"/>
                </a:solidFill>
                <a:latin typeface="Swis721 BlkCn BT" pitchFamily="34" charset="0"/>
                <a:ea typeface="Adobe Gothic Std B" pitchFamily="34" charset="-128"/>
                <a:cs typeface="Arial" pitchFamily="34" charset="0"/>
              </a:rPr>
              <a:t> &amp; 18</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a:t>
            </a:r>
            <a:r>
              <a:rPr lang="en-IN" sz="2000" dirty="0" smtClean="0">
                <a:solidFill>
                  <a:srgbClr val="008E40"/>
                </a:solidFill>
                <a:latin typeface="Swis721 BlkCn BT" pitchFamily="34" charset="0"/>
                <a:ea typeface="Adobe Gothic Std B" pitchFamily="34" charset="-128"/>
                <a:cs typeface="Arial" pitchFamily="34" charset="0"/>
              </a:rPr>
              <a:t>2015 </a:t>
            </a:r>
            <a:endParaRPr lang="en-IN" sz="2000" dirty="0">
              <a:solidFill>
                <a:srgbClr val="008E40"/>
              </a:solidFill>
              <a:latin typeface="Swis721 BlkCn BT" pitchFamily="34" charset="0"/>
              <a:ea typeface="Adobe Gothic Std B" pitchFamily="34" charset="-128"/>
              <a:cs typeface="Arial" pitchFamily="34" charset="0"/>
            </a:endParaRPr>
          </a:p>
        </p:txBody>
      </p:sp>
      <p:sp>
        <p:nvSpPr>
          <p:cNvPr id="4" name="TextBox 3"/>
          <p:cNvSpPr txBox="1"/>
          <p:nvPr/>
        </p:nvSpPr>
        <p:spPr>
          <a:xfrm>
            <a:off x="2743200" y="4953000"/>
            <a:ext cx="3733715" cy="492443"/>
          </a:xfrm>
          <a:prstGeom prst="rect">
            <a:avLst/>
          </a:prstGeom>
          <a:noFill/>
        </p:spPr>
        <p:txBody>
          <a:bodyPr wrap="none" rtlCol="0">
            <a:spAutoFit/>
          </a:bodyPr>
          <a:lstStyle/>
          <a:p>
            <a:pPr algn="ctr"/>
            <a:r>
              <a:rPr lang="en-IN" sz="1300" b="1" dirty="0" smtClean="0">
                <a:solidFill>
                  <a:srgbClr val="846C28"/>
                </a:solidFill>
                <a:latin typeface="Swis721 BT" pitchFamily="34" charset="0"/>
              </a:rPr>
              <a:t> Santa </a:t>
            </a:r>
            <a:r>
              <a:rPr lang="en-IN" sz="1300" b="1" smtClean="0">
                <a:solidFill>
                  <a:srgbClr val="846C28"/>
                </a:solidFill>
                <a:latin typeface="Swis721 BT" pitchFamily="34" charset="0"/>
              </a:rPr>
              <a:t>Clara Convention </a:t>
            </a:r>
            <a:r>
              <a:rPr lang="en-IN" sz="1300" b="1" dirty="0" err="1" smtClean="0">
                <a:solidFill>
                  <a:srgbClr val="846C28"/>
                </a:solidFill>
                <a:latin typeface="Swis721 BT" pitchFamily="34" charset="0"/>
              </a:rPr>
              <a:t>Center</a:t>
            </a:r>
            <a:r>
              <a:rPr lang="en-IN" sz="1300" b="1" dirty="0" smtClean="0">
                <a:solidFill>
                  <a:srgbClr val="846C28"/>
                </a:solidFill>
                <a:latin typeface="Swis721 BT" pitchFamily="34" charset="0"/>
              </a:rPr>
              <a:t>, 5001 Great America Parkway, </a:t>
            </a:r>
          </a:p>
          <a:p>
            <a:pPr algn="ctr"/>
            <a:r>
              <a:rPr lang="en-IN" sz="1300" b="1" dirty="0" smtClean="0">
                <a:solidFill>
                  <a:srgbClr val="846C28"/>
                </a:solidFill>
                <a:latin typeface="Swis721 BT" pitchFamily="34" charset="0"/>
              </a:rPr>
              <a:t>Santa Clara, CA 95054, United States</a:t>
            </a:r>
            <a:endParaRPr lang="en-IN" sz="1300" b="1" dirty="0">
              <a:solidFill>
                <a:srgbClr val="846C28"/>
              </a:solidFill>
              <a:latin typeface="Swis721 BT" pitchFamily="34"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normAutofit/>
          </a:bodyPr>
          <a:lstStyle/>
          <a:p>
            <a:r>
              <a:rPr lang="en-US" dirty="0"/>
              <a:t>Map Reduce lifecycle</a:t>
            </a:r>
            <a:endParaRPr lang="en-US" dirty="0">
              <a:latin typeface="Calibri" charset="0"/>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8236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jobs</a:t>
            </a:r>
            <a:endParaRPr lang="en-US" dirty="0"/>
          </a:p>
        </p:txBody>
      </p:sp>
      <p:sp>
        <p:nvSpPr>
          <p:cNvPr id="3" name="Content Placeholder 2"/>
          <p:cNvSpPr>
            <a:spLocks noGrp="1"/>
          </p:cNvSpPr>
          <p:nvPr>
            <p:ph idx="1"/>
          </p:nvPr>
        </p:nvSpPr>
        <p:spPr/>
        <p:txBody>
          <a:bodyPr/>
          <a:lstStyle/>
          <a:p>
            <a:r>
              <a:rPr lang="en-US" dirty="0" smtClean="0"/>
              <a:t>We typically run jobs using </a:t>
            </a:r>
          </a:p>
          <a:p>
            <a:pPr lvl="1"/>
            <a:r>
              <a:rPr lang="en-US" dirty="0" err="1" smtClean="0"/>
              <a:t>hadoop</a:t>
            </a:r>
            <a:r>
              <a:rPr lang="en-US" dirty="0" smtClean="0"/>
              <a:t> jar command</a:t>
            </a:r>
          </a:p>
          <a:p>
            <a:pPr lvl="1"/>
            <a:r>
              <a:rPr lang="en-US" dirty="0" smtClean="0"/>
              <a:t>-D can be used to override a parameter</a:t>
            </a:r>
          </a:p>
          <a:p>
            <a:pPr lvl="1"/>
            <a:r>
              <a:rPr lang="en-US" dirty="0" smtClean="0"/>
              <a:t>-</a:t>
            </a:r>
            <a:r>
              <a:rPr lang="en-US" dirty="0" err="1" smtClean="0"/>
              <a:t>conf</a:t>
            </a:r>
            <a:r>
              <a:rPr lang="en-US" dirty="0" smtClean="0"/>
              <a:t> can be used to override bunch of parameters</a:t>
            </a:r>
          </a:p>
          <a:p>
            <a:pPr lvl="1"/>
            <a:r>
              <a:rPr lang="en-US" dirty="0" smtClean="0"/>
              <a:t>Input path and output path are either passed as part of the program or hard coded in the program</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142535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Counters</a:t>
            </a:r>
            <a:endParaRPr lang="en-US" dirty="0"/>
          </a:p>
        </p:txBody>
      </p:sp>
      <p:sp>
        <p:nvSpPr>
          <p:cNvPr id="3" name="Content Placeholder 2"/>
          <p:cNvSpPr>
            <a:spLocks noGrp="1"/>
          </p:cNvSpPr>
          <p:nvPr>
            <p:ph idx="1"/>
          </p:nvPr>
        </p:nvSpPr>
        <p:spPr/>
        <p:txBody>
          <a:bodyPr/>
          <a:lstStyle/>
          <a:p>
            <a:r>
              <a:rPr lang="en-US" dirty="0" smtClean="0"/>
              <a:t>File System counters</a:t>
            </a:r>
          </a:p>
          <a:p>
            <a:r>
              <a:rPr lang="en-US" dirty="0" smtClean="0"/>
              <a:t>Job Counters</a:t>
            </a:r>
          </a:p>
          <a:p>
            <a:r>
              <a:rPr lang="en-US" dirty="0" smtClean="0"/>
              <a:t>Map Reduce Framework</a:t>
            </a:r>
          </a:p>
          <a:p>
            <a:pPr marL="0" indent="0">
              <a:buNone/>
            </a:pPr>
            <a:endParaRPr lang="en-US" dirty="0"/>
          </a:p>
          <a:p>
            <a:pPr marL="0" indent="0">
              <a:buNone/>
            </a:pPr>
            <a:r>
              <a:rPr lang="en-US" dirty="0" smtClean="0"/>
              <a:t>* Run job and explain above counters in detail</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713767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Performance tuning </a:t>
            </a:r>
            <a:r>
              <a:rPr lang="en-US" dirty="0" smtClean="0"/>
              <a:t>criteria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Number of mappers and reducers</a:t>
            </a:r>
          </a:p>
          <a:p>
            <a:r>
              <a:rPr lang="en-US" dirty="0" smtClean="0"/>
              <a:t>I/O</a:t>
            </a:r>
          </a:p>
          <a:p>
            <a:r>
              <a:rPr lang="en-US" dirty="0" smtClean="0"/>
              <a:t>CPU</a:t>
            </a:r>
          </a:p>
          <a:p>
            <a:r>
              <a:rPr lang="en-US" dirty="0" smtClean="0"/>
              <a:t>Sharing resources</a:t>
            </a:r>
          </a:p>
          <a:p>
            <a:r>
              <a:rPr lang="en-US" dirty="0" smtClean="0"/>
              <a:t>Memory Configuration</a:t>
            </a:r>
          </a:p>
          <a:p>
            <a:r>
              <a:rPr lang="en-US" dirty="0" smtClean="0"/>
              <a:t>Data Modeling</a:t>
            </a:r>
          </a:p>
          <a:p>
            <a:r>
              <a:rPr lang="en-US" dirty="0" smtClean="0"/>
              <a:t>Understand Map Reduce life cycle</a:t>
            </a:r>
          </a:p>
          <a:p>
            <a:pPr lvl="1"/>
            <a:r>
              <a:rPr lang="en-US" dirty="0" smtClean="0"/>
              <a:t>Design and develop Map functions</a:t>
            </a:r>
          </a:p>
          <a:p>
            <a:pPr lvl="1"/>
            <a:r>
              <a:rPr lang="en-US" dirty="0" smtClean="0"/>
              <a:t>Setup method</a:t>
            </a:r>
          </a:p>
          <a:p>
            <a:pPr lvl="1"/>
            <a:r>
              <a:rPr lang="en-US" dirty="0" err="1" smtClean="0"/>
              <a:t>Partitioners</a:t>
            </a:r>
            <a:endParaRPr lang="en-US" dirty="0" smtClean="0"/>
          </a:p>
          <a:p>
            <a:pPr lvl="1"/>
            <a:r>
              <a:rPr lang="en-US" dirty="0" smtClean="0"/>
              <a:t>Comparators (Grouping and Sorting)</a:t>
            </a:r>
          </a:p>
          <a:p>
            <a:pPr lvl="1"/>
            <a:r>
              <a:rPr lang="en-US" dirty="0" smtClean="0"/>
              <a:t>Combiners</a:t>
            </a:r>
          </a:p>
          <a:p>
            <a:pPr lvl="1"/>
            <a:r>
              <a:rPr lang="en-US" dirty="0" smtClean="0"/>
              <a:t>Design and develop Reducer functions</a:t>
            </a:r>
          </a:p>
          <a:p>
            <a:pPr lvl="1"/>
            <a:r>
              <a:rPr lang="en-US" dirty="0" smtClean="0"/>
              <a:t>Changing configurations at run time</a:t>
            </a:r>
          </a:p>
          <a:p>
            <a:pPr marL="0" indent="0">
              <a:buNone/>
            </a:pPr>
            <a:endParaRPr lang="en-US" dirty="0" smtClean="0"/>
          </a:p>
          <a:p>
            <a:pPr marL="0" indent="0">
              <a:buNone/>
            </a:pPr>
            <a:r>
              <a:rPr lang="en-US" dirty="0" smtClean="0"/>
              <a:t>* Each of the performance tip will address more than one of the above topics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0351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Size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split size?</a:t>
            </a:r>
          </a:p>
          <a:p>
            <a:pPr lvl="1"/>
            <a:r>
              <a:rPr lang="en-US" dirty="0" smtClean="0"/>
              <a:t>Typically equal to block size</a:t>
            </a:r>
          </a:p>
          <a:p>
            <a:pPr lvl="1"/>
            <a:r>
              <a:rPr lang="en-US" dirty="0" smtClean="0"/>
              <a:t>Lowest chunk of a given file that will be processed by mapper</a:t>
            </a:r>
          </a:p>
          <a:p>
            <a:pPr lvl="1"/>
            <a:r>
              <a:rPr lang="en-US" dirty="0" smtClean="0"/>
              <a:t>Can be used to increase or decrease the number of mappers</a:t>
            </a:r>
          </a:p>
          <a:p>
            <a:pPr lvl="1"/>
            <a:r>
              <a:rPr lang="en-US" dirty="0" smtClean="0"/>
              <a:t>Typical behavior: It cannot be less than block size</a:t>
            </a:r>
          </a:p>
          <a:p>
            <a:r>
              <a:rPr lang="en-US" dirty="0" smtClean="0"/>
              <a:t>Setting split size in map reduce</a:t>
            </a:r>
          </a:p>
          <a:p>
            <a:r>
              <a:rPr lang="en-US" dirty="0" smtClean="0"/>
              <a:t>Setting split size in hive</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9075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0" name="Rectangle 19"/>
            <p:cNvSpPr/>
            <p:nvPr/>
          </p:nvSpPr>
          <p:spPr>
            <a:xfrm>
              <a:off x="4159963" y="2602091"/>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2" name="Rectangle 21"/>
            <p:cNvSpPr/>
            <p:nvPr/>
          </p:nvSpPr>
          <p:spPr>
            <a:xfrm>
              <a:off x="4159963" y="3372556"/>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map_task_4</a:t>
              </a:r>
              <a:endParaRPr lang="en-US" dirty="0">
                <a:solidFill>
                  <a:schemeClr val="tx1"/>
                </a:solidFill>
              </a:endParaRPr>
            </a:p>
          </p:txBody>
        </p:sp>
        <p:sp>
          <p:nvSpPr>
            <p:cNvPr id="24" name="Rectangle 23"/>
            <p:cNvSpPr/>
            <p:nvPr/>
          </p:nvSpPr>
          <p:spPr>
            <a:xfrm>
              <a:off x="4159963" y="412467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map_task_5</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map_task_6</a:t>
              </a:r>
              <a:endParaRPr lang="en-US" dirty="0">
                <a:solidFill>
                  <a:schemeClr val="tx1"/>
                </a:solidFill>
              </a:endParaRPr>
            </a:p>
          </p:txBody>
        </p:sp>
        <p:sp>
          <p:nvSpPr>
            <p:cNvPr id="26" name="Rectangle 25"/>
            <p:cNvSpPr/>
            <p:nvPr/>
          </p:nvSpPr>
          <p:spPr>
            <a:xfrm>
              <a:off x="4159963" y="489514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map_task_7</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3"/>
            <a:endCxn id="8" idx="2"/>
          </p:cNvCxnSpPr>
          <p:nvPr/>
        </p:nvCxnSpPr>
        <p:spPr>
          <a:xfrm>
            <a:off x="5683963" y="2372082"/>
            <a:ext cx="1611481" cy="13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8</a:t>
            </a:r>
            <a:endParaRPr lang="en-US" b="1" dirty="0"/>
          </a:p>
        </p:txBody>
      </p:sp>
      <p:sp>
        <p:nvSpPr>
          <p:cNvPr id="35" name="TextBox 34"/>
          <p:cNvSpPr txBox="1"/>
          <p:nvPr/>
        </p:nvSpPr>
        <p:spPr>
          <a:xfrm>
            <a:off x="6533444" y="1693333"/>
            <a:ext cx="1792111" cy="369332"/>
          </a:xfrm>
          <a:prstGeom prst="rect">
            <a:avLst/>
          </a:prstGeom>
          <a:noFill/>
        </p:spPr>
        <p:txBody>
          <a:bodyPr wrap="square" rtlCol="0">
            <a:spAutoFit/>
          </a:bodyPr>
          <a:lstStyle/>
          <a:p>
            <a:r>
              <a:rPr lang="en-US" dirty="0" smtClean="0"/>
              <a:t>STORAGE</a:t>
            </a:r>
            <a:endParaRPr lang="en-US" dirty="0"/>
          </a:p>
        </p:txBody>
      </p:sp>
      <p:sp>
        <p:nvSpPr>
          <p:cNvPr id="36" name="TextBox 35"/>
          <p:cNvSpPr txBox="1"/>
          <p:nvPr/>
        </p:nvSpPr>
        <p:spPr>
          <a:xfrm>
            <a:off x="3922889" y="1693333"/>
            <a:ext cx="1761074" cy="369332"/>
          </a:xfrm>
          <a:prstGeom prst="rect">
            <a:avLst/>
          </a:prstGeom>
          <a:noFill/>
        </p:spPr>
        <p:txBody>
          <a:bodyPr wrap="square" rtlCol="0">
            <a:spAutoFit/>
          </a:bodyPr>
          <a:lstStyle/>
          <a:p>
            <a:r>
              <a:rPr lang="en-US" dirty="0" smtClean="0"/>
              <a:t>PROCESSING</a:t>
            </a:r>
            <a:endParaRPr lang="en-US" dirty="0"/>
          </a:p>
        </p:txBody>
      </p:sp>
      <p:sp>
        <p:nvSpPr>
          <p:cNvPr id="37" name="TextBox 36"/>
          <p:cNvSpPr txBox="1"/>
          <p:nvPr/>
        </p:nvSpPr>
        <p:spPr>
          <a:xfrm>
            <a:off x="1622778" y="2043525"/>
            <a:ext cx="1848555" cy="369332"/>
          </a:xfrm>
          <a:prstGeom prst="rect">
            <a:avLst/>
          </a:prstGeom>
          <a:noFill/>
        </p:spPr>
        <p:txBody>
          <a:bodyPr wrap="square" rtlCol="0">
            <a:spAutoFit/>
          </a:bodyPr>
          <a:lstStyle/>
          <a:p>
            <a:r>
              <a:rPr lang="en-US" b="1" dirty="0" smtClean="0"/>
              <a:t>Split Size 128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06572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4</a:t>
            </a:r>
            <a:endParaRPr lang="en-US" b="1" dirty="0"/>
          </a:p>
        </p:txBody>
      </p:sp>
      <p:cxnSp>
        <p:nvCxnSpPr>
          <p:cNvPr id="12" name="Straight Arrow Connector 11"/>
          <p:cNvCxnSpPr>
            <a:stCxn id="19" idx="3"/>
            <a:endCxn id="9" idx="2"/>
          </p:cNvCxnSpPr>
          <p:nvPr/>
        </p:nvCxnSpPr>
        <p:spPr>
          <a:xfrm>
            <a:off x="5683963" y="2372082"/>
            <a:ext cx="1611481" cy="517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622778" y="2043525"/>
            <a:ext cx="1848555" cy="369332"/>
          </a:xfrm>
          <a:prstGeom prst="rect">
            <a:avLst/>
          </a:prstGeom>
          <a:noFill/>
        </p:spPr>
        <p:txBody>
          <a:bodyPr wrap="square" rtlCol="0">
            <a:spAutoFit/>
          </a:bodyPr>
          <a:lstStyle/>
          <a:p>
            <a:r>
              <a:rPr lang="en-US" b="1" dirty="0" smtClean="0"/>
              <a:t>Split Size 256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741366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Map Reduce</a:t>
            </a:r>
          </a:p>
          <a:p>
            <a:pPr lvl="1"/>
            <a:r>
              <a:rPr lang="en-US" dirty="0" smtClean="0"/>
              <a:t>Updating mapred-site.xml</a:t>
            </a:r>
          </a:p>
          <a:p>
            <a:pPr lvl="1"/>
            <a:r>
              <a:rPr lang="en-US" dirty="0" smtClean="0"/>
              <a:t>Setting as part of Job configuration in Map Reduce application</a:t>
            </a:r>
          </a:p>
          <a:p>
            <a:pPr lvl="1"/>
            <a:r>
              <a:rPr lang="en-US" dirty="0" smtClean="0"/>
              <a:t>Run time using </a:t>
            </a:r>
            <a:r>
              <a:rPr lang="en-US" dirty="0" err="1" smtClean="0"/>
              <a:t>hadoop</a:t>
            </a:r>
            <a:r>
              <a:rPr lang="en-US" dirty="0" smtClean="0"/>
              <a:t> jar command</a:t>
            </a:r>
          </a:p>
          <a:p>
            <a:pPr lvl="2"/>
            <a:r>
              <a:rPr lang="en-US" dirty="0" smtClean="0"/>
              <a:t>-</a:t>
            </a:r>
            <a:r>
              <a:rPr lang="en-US" dirty="0" err="1" smtClean="0"/>
              <a:t>Dmapred.max.split.size</a:t>
            </a:r>
            <a:endParaRPr lang="en-US" dirty="0" smtClean="0"/>
          </a:p>
          <a:p>
            <a:pPr lvl="2"/>
            <a:r>
              <a:rPr lang="en-US" dirty="0" smtClean="0"/>
              <a:t>Custom configuration file and then -</a:t>
            </a:r>
            <a:r>
              <a:rPr lang="en-US" dirty="0" err="1" smtClean="0"/>
              <a:t>conf</a:t>
            </a:r>
            <a:endParaRPr lang="en-US" dirty="0" smtClean="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459021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Hive</a:t>
            </a:r>
          </a:p>
          <a:p>
            <a:pPr lvl="1"/>
            <a:r>
              <a:rPr lang="en-US" dirty="0" smtClean="0"/>
              <a:t>Using hive-site.xml</a:t>
            </a:r>
          </a:p>
          <a:p>
            <a:pPr lvl="1"/>
            <a:r>
              <a:rPr lang="en-US" dirty="0" smtClean="0"/>
              <a:t>Using .</a:t>
            </a:r>
            <a:r>
              <a:rPr lang="en-US" dirty="0" err="1" smtClean="0"/>
              <a:t>hiverc</a:t>
            </a:r>
            <a:endParaRPr lang="en-US" dirty="0" smtClean="0"/>
          </a:p>
          <a:p>
            <a:pPr lvl="1"/>
            <a:r>
              <a:rPr lang="en-US" dirty="0" smtClean="0"/>
              <a:t>Using set</a:t>
            </a:r>
          </a:p>
          <a:p>
            <a:pPr lvl="2"/>
            <a:r>
              <a:rPr lang="en-US" dirty="0"/>
              <a:t>set </a:t>
            </a:r>
            <a:r>
              <a:rPr lang="en-US" dirty="0" err="1" smtClean="0"/>
              <a:t>mapred.max.split.size</a:t>
            </a:r>
            <a:r>
              <a:rPr lang="en-US" dirty="0" smtClean="0"/>
              <a:t>=&lt;IN_BYTES&gt;</a:t>
            </a:r>
          </a:p>
          <a:p>
            <a:pPr lvl="1"/>
            <a:r>
              <a:rPr lang="en-US" dirty="0" smtClean="0"/>
              <a:t>Using </a:t>
            </a:r>
            <a:r>
              <a:rPr lang="en-US" dirty="0" err="1" smtClean="0"/>
              <a:t>hiveconf</a:t>
            </a:r>
            <a:endParaRPr lang="en-US" dirty="0" smtClean="0"/>
          </a:p>
          <a:p>
            <a:pPr lvl="2"/>
            <a:r>
              <a:rPr lang="en-US" dirty="0" smtClean="0"/>
              <a:t>-</a:t>
            </a:r>
            <a:r>
              <a:rPr lang="en-US" dirty="0" err="1" smtClean="0"/>
              <a:t>hiveconf</a:t>
            </a:r>
            <a:r>
              <a:rPr lang="en-US" dirty="0"/>
              <a:t> </a:t>
            </a:r>
            <a:r>
              <a:rPr lang="en-US" dirty="0" err="1" smtClean="0"/>
              <a:t>mapred.max.split.size</a:t>
            </a:r>
            <a:r>
              <a:rPr lang="en-US" dirty="0" smtClean="0"/>
              <a:t>=&lt;IN_BYTES&gt;</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285679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Number of mappers are determined by </a:t>
            </a:r>
            <a:r>
              <a:rPr lang="en-US" dirty="0" err="1" smtClean="0"/>
              <a:t>Hadoop</a:t>
            </a:r>
            <a:r>
              <a:rPr lang="en-US" dirty="0" smtClean="0"/>
              <a:t> framework based on split size.</a:t>
            </a:r>
          </a:p>
          <a:p>
            <a:r>
              <a:rPr lang="en-US" dirty="0" smtClean="0"/>
              <a:t>Number of reducers cannot be determined accurately by framework</a:t>
            </a:r>
          </a:p>
          <a:p>
            <a:pPr lvl="1"/>
            <a:r>
              <a:rPr lang="en-US" dirty="0" smtClean="0"/>
              <a:t>As part of map logic </a:t>
            </a:r>
            <a:r>
              <a:rPr lang="en-US" dirty="0"/>
              <a:t>d</a:t>
            </a:r>
            <a:r>
              <a:rPr lang="en-US" dirty="0" smtClean="0"/>
              <a:t>ata might have </a:t>
            </a:r>
          </a:p>
          <a:p>
            <a:pPr lvl="2"/>
            <a:r>
              <a:rPr lang="en-US" dirty="0" smtClean="0"/>
              <a:t>Transformed</a:t>
            </a:r>
          </a:p>
          <a:p>
            <a:pPr lvl="2"/>
            <a:r>
              <a:rPr lang="en-US" dirty="0" smtClean="0"/>
              <a:t>Filtered</a:t>
            </a:r>
          </a:p>
          <a:p>
            <a:pPr lvl="2"/>
            <a:r>
              <a:rPr lang="en-US" dirty="0" smtClean="0"/>
              <a:t>Exploded</a:t>
            </a:r>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70309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Performance Tuning</a:t>
            </a:r>
            <a:endParaRPr lang="en-US" dirty="0"/>
          </a:p>
        </p:txBody>
      </p:sp>
      <p:sp>
        <p:nvSpPr>
          <p:cNvPr id="3" name="Subtitle 2"/>
          <p:cNvSpPr>
            <a:spLocks noGrp="1"/>
          </p:cNvSpPr>
          <p:nvPr>
            <p:ph type="subTitle" idx="1"/>
          </p:nvPr>
        </p:nvSpPr>
        <p:spPr/>
        <p:txBody>
          <a:bodyPr/>
          <a:lstStyle/>
          <a:p>
            <a:r>
              <a:rPr lang="en-US" dirty="0" smtClean="0"/>
              <a:t>Tips and Techniques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399655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Default Values </a:t>
            </a:r>
          </a:p>
          <a:p>
            <a:pPr lvl="1"/>
            <a:r>
              <a:rPr lang="en-US" dirty="0" smtClean="0"/>
              <a:t>1 apache distribution</a:t>
            </a:r>
          </a:p>
          <a:p>
            <a:pPr lvl="1"/>
            <a:r>
              <a:rPr lang="en-US" dirty="0" err="1" smtClean="0"/>
              <a:t>Cloudera</a:t>
            </a:r>
            <a:r>
              <a:rPr lang="en-US" dirty="0" smtClean="0"/>
              <a:t> Distribution overrides to number of slaves</a:t>
            </a:r>
          </a:p>
          <a:p>
            <a:r>
              <a:rPr lang="en-US" dirty="0" smtClean="0"/>
              <a:t>Relationship between number of reducers, hash algorithm on map output key  and </a:t>
            </a:r>
            <a:r>
              <a:rPr lang="en-US" dirty="0" err="1" smtClean="0"/>
              <a:t>partitioner</a:t>
            </a:r>
            <a:endParaRPr lang="en-US" dirty="0" smtClean="0"/>
          </a:p>
          <a:p>
            <a:r>
              <a:rPr lang="en-US" dirty="0" smtClean="0"/>
              <a:t>Determining Number of Reducers</a:t>
            </a:r>
          </a:p>
          <a:p>
            <a:pPr lvl="1"/>
            <a:r>
              <a:rPr lang="en-US" dirty="0" smtClean="0"/>
              <a:t>Understand data and requirement to determine number of Reducers</a:t>
            </a:r>
          </a:p>
          <a:p>
            <a:r>
              <a:rPr lang="en-US" dirty="0" smtClean="0"/>
              <a:t>Addressing skew by using custom </a:t>
            </a:r>
            <a:r>
              <a:rPr lang="en-US" dirty="0" err="1" smtClean="0"/>
              <a:t>partitioners</a:t>
            </a:r>
            <a:endParaRPr lang="en-US" dirty="0" smtClean="0"/>
          </a:p>
          <a:p>
            <a:pPr lvl="1"/>
            <a:r>
              <a:rPr lang="en-US" dirty="0" smtClean="0"/>
              <a:t>Develop custom </a:t>
            </a:r>
            <a:r>
              <a:rPr lang="en-US" dirty="0" err="1" smtClean="0"/>
              <a:t>partitioners</a:t>
            </a:r>
            <a:r>
              <a:rPr lang="en-US" dirty="0" smtClean="0"/>
              <a:t> to address skew</a:t>
            </a:r>
          </a:p>
          <a:p>
            <a:r>
              <a:rPr lang="en-US" dirty="0" smtClean="0"/>
              <a:t>Setting Number of Reducers while running map reduce programs</a:t>
            </a:r>
          </a:p>
          <a:p>
            <a:r>
              <a:rPr lang="en-US" dirty="0" smtClean="0"/>
              <a:t>Hive algorithm for determining Number of Reducers</a:t>
            </a:r>
          </a:p>
          <a:p>
            <a:r>
              <a:rPr lang="en-US" dirty="0" smtClean="0"/>
              <a:t>Issues with Hive algorithm and working around it</a:t>
            </a:r>
          </a:p>
          <a:p>
            <a:r>
              <a:rPr lang="en-US" dirty="0" smtClean="0"/>
              <a:t>Setting number of reducers for hive queries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484667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Relationship between number of reducers, hash algorithm on </a:t>
            </a:r>
            <a:r>
              <a:rPr lang="en-US" dirty="0" smtClean="0"/>
              <a:t>map output key  </a:t>
            </a:r>
            <a:r>
              <a:rPr lang="en-US" dirty="0"/>
              <a:t>and </a:t>
            </a:r>
            <a:r>
              <a:rPr lang="en-US" dirty="0" err="1" smtClean="0"/>
              <a:t>partitioner</a:t>
            </a:r>
            <a:endParaRPr lang="en-US" dirty="0" smtClean="0"/>
          </a:p>
          <a:p>
            <a:pPr lvl="1"/>
            <a:r>
              <a:rPr lang="en-US" dirty="0" err="1" smtClean="0"/>
              <a:t>hashmod</a:t>
            </a:r>
            <a:r>
              <a:rPr lang="en-US" dirty="0" smtClean="0"/>
              <a:t> = Hash(map output key) % (number of reducers)</a:t>
            </a:r>
          </a:p>
          <a:p>
            <a:pPr lvl="1"/>
            <a:r>
              <a:rPr lang="en-US" dirty="0" err="1" smtClean="0"/>
              <a:t>Eg</a:t>
            </a:r>
            <a:r>
              <a:rPr lang="en-US" dirty="0" smtClean="0"/>
              <a:t>: Distribute data by pip of a file with 2 GB data</a:t>
            </a:r>
          </a:p>
          <a:p>
            <a:pPr lvl="1"/>
            <a:r>
              <a:rPr lang="en-US" dirty="0" smtClean="0"/>
              <a:t>If it uses only one reducer then for each pip (2-10 and J, Q, K, A) </a:t>
            </a:r>
            <a:r>
              <a:rPr lang="en-US" dirty="0" err="1" smtClean="0"/>
              <a:t>hashmod</a:t>
            </a:r>
            <a:r>
              <a:rPr lang="en-US" dirty="0" smtClean="0"/>
              <a:t> function will return 0, hence only one reducer have to process entire data set</a:t>
            </a:r>
          </a:p>
          <a:p>
            <a:pPr lvl="1"/>
            <a:r>
              <a:rPr lang="en-US" dirty="0" smtClean="0"/>
              <a:t>By increasing the number of reducers </a:t>
            </a:r>
            <a:r>
              <a:rPr lang="en-US" dirty="0" err="1" smtClean="0"/>
              <a:t>hashmod</a:t>
            </a:r>
            <a:r>
              <a:rPr lang="en-US" dirty="0" smtClean="0"/>
              <a:t> will result in 0 to number of reducers – 1, hence more reducers will process data (scalability)</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701874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lnSpcReduction="10000"/>
          </a:bodyPr>
          <a:lstStyle/>
          <a:p>
            <a:r>
              <a:rPr lang="en-US" dirty="0"/>
              <a:t>Determining Number of Reducers</a:t>
            </a:r>
          </a:p>
          <a:p>
            <a:pPr lvl="1"/>
            <a:r>
              <a:rPr lang="en-US" dirty="0"/>
              <a:t>Understand data and requirement to determine number of </a:t>
            </a:r>
            <a:r>
              <a:rPr lang="en-US" dirty="0" smtClean="0"/>
              <a:t>Reducers</a:t>
            </a:r>
          </a:p>
          <a:p>
            <a:pPr lvl="1"/>
            <a:r>
              <a:rPr lang="en-US" dirty="0"/>
              <a:t>One should avoid setting number of reducers to a higher value than number of unique keys (for pip, it can be up to 13)</a:t>
            </a:r>
          </a:p>
          <a:p>
            <a:pPr lvl="1"/>
            <a:r>
              <a:rPr lang="en-US" dirty="0" smtClean="0"/>
              <a:t>Try to reduce skew</a:t>
            </a:r>
          </a:p>
          <a:p>
            <a:pPr lvl="2"/>
            <a:r>
              <a:rPr lang="en-US" dirty="0" smtClean="0"/>
              <a:t>If you want to generate sales report by state for a retail store and if you set 51 as number of reducers, what will happen?</a:t>
            </a:r>
            <a:endParaRPr lang="en-US" dirty="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346275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a:t>Addressing skew by using custom </a:t>
            </a:r>
            <a:r>
              <a:rPr lang="en-US" dirty="0" err="1"/>
              <a:t>partitioners</a:t>
            </a:r>
            <a:endParaRPr lang="en-US" dirty="0"/>
          </a:p>
          <a:p>
            <a:pPr lvl="1"/>
            <a:r>
              <a:rPr lang="en-US" dirty="0"/>
              <a:t>Develop custom </a:t>
            </a:r>
            <a:r>
              <a:rPr lang="en-US" dirty="0" err="1"/>
              <a:t>partitioners</a:t>
            </a:r>
            <a:r>
              <a:rPr lang="en-US" dirty="0"/>
              <a:t> to address </a:t>
            </a:r>
            <a:r>
              <a:rPr lang="en-US" dirty="0" smtClean="0"/>
              <a:t>skew</a:t>
            </a:r>
          </a:p>
          <a:p>
            <a:pPr lvl="1"/>
            <a:r>
              <a:rPr lang="en-US" dirty="0" err="1" smtClean="0"/>
              <a:t>Eg</a:t>
            </a:r>
            <a:r>
              <a:rPr lang="en-US" dirty="0" smtClean="0"/>
              <a:t>: </a:t>
            </a:r>
            <a:r>
              <a:rPr lang="en-US" dirty="0" err="1" smtClean="0"/>
              <a:t>CardCountByPip</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399717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Setting Number of Reducers in Map Reduce Program</a:t>
            </a:r>
          </a:p>
          <a:p>
            <a:pPr lvl="1"/>
            <a:r>
              <a:rPr lang="en-US" dirty="0" smtClean="0"/>
              <a:t>Setting in mapred-site.xml</a:t>
            </a:r>
          </a:p>
          <a:p>
            <a:pPr lvl="1"/>
            <a:r>
              <a:rPr lang="en-US" dirty="0" smtClean="0"/>
              <a:t>Using </a:t>
            </a:r>
            <a:r>
              <a:rPr lang="en-US" dirty="0" err="1" smtClean="0"/>
              <a:t>job.setNumReduceTasks</a:t>
            </a:r>
            <a:r>
              <a:rPr lang="en-US" dirty="0" smtClean="0"/>
              <a:t> as part of job configuration</a:t>
            </a:r>
          </a:p>
          <a:p>
            <a:pPr lvl="1"/>
            <a:r>
              <a:rPr lang="en-US" dirty="0" smtClean="0"/>
              <a:t>Passing run time using -D or -</a:t>
            </a:r>
            <a:r>
              <a:rPr lang="en-US" dirty="0" err="1" smtClean="0"/>
              <a:t>conf</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2565815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sz="2800" dirty="0" smtClean="0"/>
              <a:t>In hive, we can mitigate the skew but cannot completely eliminate it</a:t>
            </a:r>
          </a:p>
          <a:p>
            <a:r>
              <a:rPr lang="en-US" sz="2800" dirty="0" smtClean="0"/>
              <a:t>Setting Number of reducers for hive queries</a:t>
            </a:r>
          </a:p>
          <a:p>
            <a:pPr lvl="1"/>
            <a:r>
              <a:rPr lang="en-US" sz="2400" dirty="0" smtClean="0"/>
              <a:t>Using </a:t>
            </a:r>
            <a:r>
              <a:rPr lang="en-US" sz="2400" dirty="0"/>
              <a:t>set</a:t>
            </a:r>
          </a:p>
          <a:p>
            <a:pPr lvl="2"/>
            <a:r>
              <a:rPr lang="en-US" sz="2000" dirty="0"/>
              <a:t>set </a:t>
            </a:r>
            <a:r>
              <a:rPr lang="en-US" sz="2000" dirty="0" err="1"/>
              <a:t>mapred.reduce.tasks</a:t>
            </a:r>
            <a:r>
              <a:rPr lang="en-US" sz="2000" dirty="0"/>
              <a:t>=</a:t>
            </a:r>
            <a:r>
              <a:rPr lang="en-US" sz="2000" dirty="0" smtClean="0"/>
              <a:t>&lt;NO_OF_REDUCERS&gt;</a:t>
            </a:r>
            <a:endParaRPr lang="en-US" sz="2000" dirty="0"/>
          </a:p>
          <a:p>
            <a:pPr lvl="1"/>
            <a:r>
              <a:rPr lang="en-US" sz="2400" dirty="0"/>
              <a:t>Using </a:t>
            </a:r>
            <a:r>
              <a:rPr lang="en-US" sz="2400" dirty="0" err="1"/>
              <a:t>hiveconf</a:t>
            </a:r>
            <a:endParaRPr lang="en-US" sz="2400" dirty="0"/>
          </a:p>
          <a:p>
            <a:pPr lvl="2"/>
            <a:r>
              <a:rPr lang="en-US" sz="2000" dirty="0"/>
              <a:t>-</a:t>
            </a:r>
            <a:r>
              <a:rPr lang="en-US" sz="2000" dirty="0" err="1"/>
              <a:t>hiveconf</a:t>
            </a:r>
            <a:r>
              <a:rPr lang="en-US" sz="2000" dirty="0"/>
              <a:t> </a:t>
            </a:r>
            <a:r>
              <a:rPr lang="en-US" sz="2000" smtClean="0"/>
              <a:t>mapred.reduce.tasks=</a:t>
            </a:r>
            <a:r>
              <a:rPr lang="en-US" sz="2000" dirty="0" smtClean="0"/>
              <a:t>&lt;</a:t>
            </a:r>
            <a:r>
              <a:rPr lang="en-US" sz="2000" dirty="0"/>
              <a:t>NO_OF_REDUCERS</a:t>
            </a:r>
            <a:r>
              <a:rPr lang="en-US" sz="2000" dirty="0" smtClean="0"/>
              <a:t>&gt;</a:t>
            </a:r>
            <a:endParaRPr lang="en-US" sz="2000" dirty="0"/>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921420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combiner?</a:t>
            </a:r>
          </a:p>
          <a:p>
            <a:pPr lvl="1"/>
            <a:r>
              <a:rPr lang="en-US" dirty="0" smtClean="0"/>
              <a:t>Can move aggregation which is typically in reducer to leverage data locality</a:t>
            </a:r>
          </a:p>
          <a:p>
            <a:pPr lvl="1"/>
            <a:r>
              <a:rPr lang="en-US" dirty="0" smtClean="0"/>
              <a:t>If appropriately used</a:t>
            </a:r>
          </a:p>
          <a:p>
            <a:pPr lvl="2"/>
            <a:r>
              <a:rPr lang="en-US" dirty="0" smtClean="0"/>
              <a:t>It will reduce network traffic considerably</a:t>
            </a:r>
          </a:p>
          <a:p>
            <a:pPr lvl="2"/>
            <a:r>
              <a:rPr lang="en-US" dirty="0" smtClean="0"/>
              <a:t>It runs arbitrary number of times</a:t>
            </a:r>
          </a:p>
          <a:p>
            <a:r>
              <a:rPr lang="en-US" dirty="0" smtClean="0"/>
              <a:t>When to use and when not to use?</a:t>
            </a:r>
          </a:p>
          <a:p>
            <a:pPr lvl="1"/>
            <a:r>
              <a:rPr lang="en-US" dirty="0" smtClean="0"/>
              <a:t>Use only when there is considerable amount of aggregation</a:t>
            </a:r>
          </a:p>
          <a:p>
            <a:pPr lvl="1"/>
            <a:r>
              <a:rPr lang="en-US" dirty="0" smtClean="0"/>
              <a:t>Aggregation needs to be additive</a:t>
            </a:r>
          </a:p>
          <a:p>
            <a:r>
              <a:rPr lang="en-US" dirty="0" smtClean="0"/>
              <a:t>When it will run?</a:t>
            </a:r>
          </a:p>
          <a:p>
            <a:pPr lvl="1"/>
            <a:r>
              <a:rPr lang="en-US" dirty="0"/>
              <a:t>It runs as part of auxiliary service on the output of map </a:t>
            </a:r>
            <a:r>
              <a:rPr lang="en-US" dirty="0" smtClean="0"/>
              <a:t>function</a:t>
            </a:r>
          </a:p>
          <a:p>
            <a:r>
              <a:rPr lang="en-US" dirty="0" smtClean="0"/>
              <a:t>Combiners in Hive</a:t>
            </a:r>
          </a:p>
          <a:p>
            <a:r>
              <a:rPr lang="en-US" dirty="0" smtClean="0"/>
              <a:t>Combiners in Map Reduce</a:t>
            </a:r>
          </a:p>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8226219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2"/>
          <p:cNvSpPr/>
          <p:nvPr/>
        </p:nvSpPr>
        <p:spPr>
          <a:xfrm>
            <a:off x="2764119" y="2330824"/>
            <a:ext cx="2017059" cy="1643529"/>
          </a:xfrm>
          <a:prstGeom prst="cloud">
            <a:avLst/>
          </a:prstGeom>
          <a:solidFill>
            <a:schemeClr val="accent1"/>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Combiner runs here</a:t>
            </a:r>
            <a:endParaRPr lang="en-US" dirty="0"/>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05379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Cache</a:t>
            </a:r>
            <a:endParaRPr lang="en-US" dirty="0"/>
          </a:p>
        </p:txBody>
      </p:sp>
      <p:sp>
        <p:nvSpPr>
          <p:cNvPr id="3" name="Content Placeholder 2"/>
          <p:cNvSpPr>
            <a:spLocks noGrp="1"/>
          </p:cNvSpPr>
          <p:nvPr>
            <p:ph idx="1"/>
          </p:nvPr>
        </p:nvSpPr>
        <p:spPr/>
        <p:txBody>
          <a:bodyPr/>
          <a:lstStyle/>
          <a:p>
            <a:r>
              <a:rPr lang="en-US" dirty="0" smtClean="0"/>
              <a:t>What is Distributed Cache?</a:t>
            </a:r>
          </a:p>
          <a:p>
            <a:r>
              <a:rPr lang="en-US" dirty="0" smtClean="0"/>
              <a:t>Using setup method</a:t>
            </a:r>
          </a:p>
          <a:p>
            <a:r>
              <a:rPr lang="en-US" dirty="0" smtClean="0"/>
              <a:t>Using Distributed Cache in Map Reduce</a:t>
            </a:r>
          </a:p>
          <a:p>
            <a:r>
              <a:rPr lang="en-US" dirty="0" smtClean="0"/>
              <a:t>Role of Distributed Cache in Hive</a:t>
            </a:r>
          </a:p>
          <a:p>
            <a:pPr lvl="1"/>
            <a:r>
              <a:rPr lang="en-US" dirty="0" smtClean="0"/>
              <a:t>Map Side Joins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7705726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a:latin typeface="Arial" charset="0"/>
              </a:rPr>
              <a:t>Distributed Cache</a:t>
            </a:r>
          </a:p>
        </p:txBody>
      </p:sp>
      <p:sp>
        <p:nvSpPr>
          <p:cNvPr id="135170" name="Content Placeholder 2"/>
          <p:cNvSpPr>
            <a:spLocks noGrp="1"/>
          </p:cNvSpPr>
          <p:nvPr>
            <p:ph idx="1"/>
          </p:nvPr>
        </p:nvSpPr>
        <p:spPr/>
        <p:txBody>
          <a:bodyPr>
            <a:normAutofit lnSpcReduction="10000"/>
          </a:bodyPr>
          <a:lstStyle/>
          <a:p>
            <a:pPr eaLnBrk="1" hangingPunct="1"/>
            <a:r>
              <a:rPr lang="en-US" sz="2800">
                <a:latin typeface="Arial" charset="0"/>
              </a:rPr>
              <a:t>It is used for copying files and archives to the task nodes in time for the tasks to use them when they run.</a:t>
            </a:r>
          </a:p>
          <a:p>
            <a:pPr eaLnBrk="1" hangingPunct="1"/>
            <a:r>
              <a:rPr lang="en-US" sz="2800">
                <a:latin typeface="Arial" charset="0"/>
              </a:rPr>
              <a:t>Files that are passed using -files, -archives, -libjars will be copied to the node once task is started. They will be stored locally and will be recycled once threshold set by local.cache.size (default 10 GB) is reached </a:t>
            </a:r>
          </a:p>
          <a:p>
            <a:pPr eaLnBrk="1" hangingPunct="1"/>
            <a:r>
              <a:rPr lang="en-US" sz="2800">
                <a:latin typeface="Arial" charset="0"/>
              </a:rPr>
              <a:t>It can be used effectively to join smaller data sets</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657800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Cluster Capacity Planning</a:t>
            </a:r>
          </a:p>
          <a:p>
            <a:r>
              <a:rPr lang="en-US" dirty="0" smtClean="0"/>
              <a:t>Developing Map Reduce application</a:t>
            </a:r>
          </a:p>
          <a:p>
            <a:r>
              <a:rPr lang="en-US" dirty="0" smtClean="0"/>
              <a:t>Running the jobs</a:t>
            </a:r>
          </a:p>
          <a:p>
            <a:r>
              <a:rPr lang="en-US" dirty="0" smtClean="0"/>
              <a:t>Interpret Counters</a:t>
            </a:r>
          </a:p>
          <a:p>
            <a:r>
              <a:rPr lang="en-US" dirty="0" smtClean="0"/>
              <a:t>Understanding Performance tuning criteria</a:t>
            </a:r>
          </a:p>
          <a:p>
            <a:r>
              <a:rPr lang="en-US" dirty="0" smtClean="0"/>
              <a:t>Split Size</a:t>
            </a:r>
          </a:p>
          <a:p>
            <a:r>
              <a:rPr lang="en-US" dirty="0" smtClean="0"/>
              <a:t>Number of Reducers</a:t>
            </a:r>
          </a:p>
          <a:p>
            <a:pPr lvl="1"/>
            <a:r>
              <a:rPr lang="en-US" dirty="0" smtClean="0"/>
              <a:t>Addressing skew</a:t>
            </a:r>
          </a:p>
          <a:p>
            <a:pPr lvl="1"/>
            <a:r>
              <a:rPr lang="en-US" dirty="0" smtClean="0"/>
              <a:t>Custom </a:t>
            </a:r>
            <a:r>
              <a:rPr lang="en-US" dirty="0" err="1" smtClean="0"/>
              <a:t>partitioners</a:t>
            </a:r>
            <a:endParaRPr lang="en-US" dirty="0" smtClean="0"/>
          </a:p>
          <a:p>
            <a:r>
              <a:rPr lang="en-US" dirty="0" smtClean="0"/>
              <a:t>Combiners</a:t>
            </a:r>
          </a:p>
          <a:p>
            <a:r>
              <a:rPr lang="en-US" dirty="0" smtClean="0"/>
              <a:t>Distributed Cache</a:t>
            </a:r>
          </a:p>
          <a:p>
            <a:r>
              <a:rPr lang="en-US" dirty="0" smtClean="0"/>
              <a:t>Hive Map Side Joins</a:t>
            </a:r>
          </a:p>
          <a:p>
            <a:r>
              <a:rPr lang="en-US" dirty="0" smtClean="0"/>
              <a:t>Compression</a:t>
            </a:r>
          </a:p>
          <a:p>
            <a:r>
              <a:rPr lang="en-US" dirty="0" smtClean="0"/>
              <a:t>Combine File Input Format</a:t>
            </a:r>
          </a:p>
          <a:p>
            <a:r>
              <a:rPr lang="en-US" dirty="0" smtClean="0"/>
              <a:t>Filtering</a:t>
            </a:r>
          </a:p>
          <a:p>
            <a:r>
              <a:rPr lang="en-US" dirty="0" smtClean="0"/>
              <a:t>Sorting (Global Sorting and key based sorting)</a:t>
            </a:r>
          </a:p>
          <a:p>
            <a:pPr lvl="1"/>
            <a:r>
              <a:rPr lang="en-US" dirty="0" smtClean="0"/>
              <a:t>Order by vs. Sort by</a:t>
            </a:r>
          </a:p>
          <a:p>
            <a:r>
              <a:rPr lang="en-US" dirty="0" smtClean="0"/>
              <a:t>Hive Partitioning</a:t>
            </a:r>
          </a:p>
          <a:p>
            <a:r>
              <a:rPr lang="en-US" dirty="0" smtClean="0"/>
              <a:t>JVM Reuse</a:t>
            </a:r>
          </a:p>
          <a:p>
            <a:r>
              <a:rPr lang="en-US" dirty="0" smtClean="0"/>
              <a:t>Memory tuning</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08998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pPr eaLnBrk="1" hangingPunct="1"/>
            <a:r>
              <a:rPr lang="en-US">
                <a:latin typeface="Arial" charset="0"/>
              </a:rPr>
              <a:t>Distributed Cache</a:t>
            </a:r>
          </a:p>
        </p:txBody>
      </p:sp>
      <p:pic>
        <p:nvPicPr>
          <p:cNvPr id="13619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95438"/>
            <a:ext cx="84455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702979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a:latin typeface="Arial" charset="0"/>
              </a:rPr>
              <a:t>Distributed Cache</a:t>
            </a:r>
          </a:p>
        </p:txBody>
      </p:sp>
      <p:sp>
        <p:nvSpPr>
          <p:cNvPr id="137218" name="Content Placeholder 2"/>
          <p:cNvSpPr>
            <a:spLocks noGrp="1"/>
          </p:cNvSpPr>
          <p:nvPr>
            <p:ph idx="1"/>
          </p:nvPr>
        </p:nvSpPr>
        <p:spPr/>
        <p:txBody>
          <a:bodyPr/>
          <a:lstStyle/>
          <a:p>
            <a:pPr eaLnBrk="1" hangingPunct="1"/>
            <a:r>
              <a:rPr lang="en-US" sz="1600">
                <a:latin typeface="Arial" charset="0"/>
              </a:rPr>
              <a:t>Details about Distributed Cache</a:t>
            </a:r>
          </a:p>
          <a:p>
            <a:pPr lvl="1" eaLnBrk="1" hangingPunct="1"/>
            <a:r>
              <a:rPr lang="en-US" sz="1400">
                <a:latin typeface="Arial" charset="0"/>
              </a:rPr>
              <a:t>Files can be pushed to map reduce framework using -files option from command line</a:t>
            </a:r>
          </a:p>
          <a:p>
            <a:pPr lvl="1" eaLnBrk="1" hangingPunct="1"/>
            <a:r>
              <a:rPr lang="en-US" sz="1400">
                <a:latin typeface="Arial" charset="0"/>
              </a:rPr>
              <a:t>These files can be local to client, can live on HDFS or Hadoop readable file system like S3</a:t>
            </a:r>
          </a:p>
          <a:p>
            <a:pPr lvl="1" eaLnBrk="1" hangingPunct="1"/>
            <a:r>
              <a:rPr lang="en-US" sz="1400">
                <a:latin typeface="Arial" charset="0"/>
              </a:rPr>
              <a:t>When job is launched, these files will be pushed to HDFS and task tracker will load these files to its local directory before starting mappers/reducers.</a:t>
            </a:r>
          </a:p>
          <a:p>
            <a:pPr lvl="1" eaLnBrk="1" hangingPunct="1"/>
            <a:r>
              <a:rPr lang="en-US" sz="1400">
                <a:latin typeface="Arial" charset="0"/>
              </a:rPr>
              <a:t>Size of the cache on each data node is determined by local.cache.dir which is defaulted to 10 GB. This cache is also used to store libjars passed through hadoop jar command.</a:t>
            </a:r>
          </a:p>
          <a:p>
            <a:pPr eaLnBrk="1" hangingPunct="1"/>
            <a:r>
              <a:rPr lang="en-US" sz="1600">
                <a:latin typeface="Arial" charset="0"/>
              </a:rPr>
              <a:t>Steps to implement Distributed Cache</a:t>
            </a:r>
          </a:p>
          <a:p>
            <a:pPr lvl="1" eaLnBrk="1" hangingPunct="1"/>
            <a:r>
              <a:rPr lang="en-US" sz="1400">
                <a:latin typeface="Arial" charset="0"/>
              </a:rPr>
              <a:t>Prepare metadata set that needs to be passed as distributed cache</a:t>
            </a:r>
          </a:p>
          <a:p>
            <a:pPr lvl="1" eaLnBrk="1" hangingPunct="1"/>
            <a:r>
              <a:rPr lang="en-US" sz="1400">
                <a:latin typeface="Arial" charset="0"/>
              </a:rPr>
              <a:t>Write a parser class for the metadata (optional)</a:t>
            </a:r>
          </a:p>
          <a:p>
            <a:pPr lvl="1" eaLnBrk="1" hangingPunct="1"/>
            <a:r>
              <a:rPr lang="en-US" sz="1400">
                <a:latin typeface="Arial" charset="0"/>
              </a:rPr>
              <a:t>Run hadoop jar command using -files option</a:t>
            </a:r>
          </a:p>
          <a:p>
            <a:pPr lvl="1" eaLnBrk="1" hangingPunct="1"/>
            <a:r>
              <a:rPr lang="en-US" sz="1400">
                <a:latin typeface="Arial" charset="0"/>
              </a:rPr>
              <a:t>In the run function, use GenericOptionsParser to parse options passed using built-in options like -files</a:t>
            </a:r>
          </a:p>
          <a:p>
            <a:pPr lvl="1" eaLnBrk="1" hangingPunct="1"/>
            <a:r>
              <a:rPr lang="en-US" sz="1400">
                <a:latin typeface="Arial" charset="0"/>
              </a:rPr>
              <a:t>In Mapper or Reducer override setup method (from built-in Mapper/Reducer class)</a:t>
            </a:r>
          </a:p>
          <a:p>
            <a:pPr lvl="2" eaLnBrk="1" hangingPunct="1"/>
            <a:r>
              <a:rPr lang="en-US" sz="1200">
                <a:latin typeface="Arial" charset="0"/>
              </a:rPr>
              <a:t>Write logic to build HashMap so that you can look up using key</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0557704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Map Side Joins</a:t>
            </a:r>
            <a:endParaRPr lang="en-US" dirty="0"/>
          </a:p>
        </p:txBody>
      </p:sp>
      <p:sp>
        <p:nvSpPr>
          <p:cNvPr id="3" name="Content Placeholder 2"/>
          <p:cNvSpPr>
            <a:spLocks noGrp="1"/>
          </p:cNvSpPr>
          <p:nvPr>
            <p:ph idx="1"/>
          </p:nvPr>
        </p:nvSpPr>
        <p:spPr/>
        <p:txBody>
          <a:bodyPr/>
          <a:lstStyle/>
          <a:p>
            <a:r>
              <a:rPr lang="en-US" dirty="0" smtClean="0"/>
              <a:t>Hive Map Side joins leverages Distributed Cache concept</a:t>
            </a:r>
          </a:p>
          <a:p>
            <a:r>
              <a:rPr lang="en-US" dirty="0" smtClean="0"/>
              <a:t>set </a:t>
            </a:r>
            <a:r>
              <a:rPr lang="en-US" dirty="0" err="1"/>
              <a:t>hive.auto.convert.join</a:t>
            </a:r>
            <a:r>
              <a:rPr lang="en-US" dirty="0"/>
              <a:t>=</a:t>
            </a:r>
            <a:r>
              <a:rPr lang="en-US" dirty="0" smtClean="0"/>
              <a:t>true;</a:t>
            </a:r>
          </a:p>
          <a:p>
            <a:r>
              <a:rPr lang="en-US" dirty="0"/>
              <a:t>set </a:t>
            </a:r>
            <a:r>
              <a:rPr lang="en-US" dirty="0" err="1" smtClean="0"/>
              <a:t>hive.mapjoin.smalltable.filesize</a:t>
            </a:r>
            <a:r>
              <a:rPr lang="en-US" smtClean="0"/>
              <a:t>=400000000;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9630815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z="3200" dirty="0" smtClean="0">
                <a:latin typeface="Calibri" charset="0"/>
              </a:rPr>
              <a:t>Compression</a:t>
            </a:r>
            <a:endParaRPr lang="en-US" sz="3200" dirty="0">
              <a:latin typeface="Calibri" charset="0"/>
            </a:endParaRPr>
          </a:p>
        </p:txBody>
      </p:sp>
      <p:sp>
        <p:nvSpPr>
          <p:cNvPr id="167938" name="Content Placeholder 2"/>
          <p:cNvSpPr>
            <a:spLocks noGrp="1"/>
          </p:cNvSpPr>
          <p:nvPr>
            <p:ph idx="1"/>
          </p:nvPr>
        </p:nvSpPr>
        <p:spPr/>
        <p:txBody>
          <a:bodyPr/>
          <a:lstStyle/>
          <a:p>
            <a:r>
              <a:rPr lang="en-US" dirty="0">
                <a:latin typeface="Calibri" charset="0"/>
              </a:rPr>
              <a:t>Compression Types</a:t>
            </a:r>
          </a:p>
          <a:p>
            <a:pPr lvl="1"/>
            <a:r>
              <a:rPr lang="en-US" dirty="0" err="1">
                <a:latin typeface="Calibri" charset="0"/>
              </a:rPr>
              <a:t>Splittable</a:t>
            </a:r>
            <a:r>
              <a:rPr lang="en-US" dirty="0">
                <a:latin typeface="Calibri" charset="0"/>
              </a:rPr>
              <a:t> vs. non-</a:t>
            </a:r>
            <a:r>
              <a:rPr lang="en-US" dirty="0" err="1">
                <a:latin typeface="Calibri" charset="0"/>
              </a:rPr>
              <a:t>splittable</a:t>
            </a:r>
            <a:endParaRPr lang="en-US" dirty="0">
              <a:latin typeface="Calibri" charset="0"/>
            </a:endParaRPr>
          </a:p>
          <a:p>
            <a:r>
              <a:rPr lang="en-US" dirty="0">
                <a:latin typeface="Calibri" charset="0"/>
              </a:rPr>
              <a:t>Compression Codecs</a:t>
            </a:r>
          </a:p>
          <a:p>
            <a:r>
              <a:rPr lang="en-US" dirty="0">
                <a:latin typeface="Calibri" charset="0"/>
              </a:rPr>
              <a:t>Compression Configuration</a:t>
            </a:r>
          </a:p>
          <a:p>
            <a:pPr lvl="1"/>
            <a:r>
              <a:rPr lang="en-US" dirty="0">
                <a:latin typeface="Calibri" charset="0"/>
              </a:rPr>
              <a:t>Compressing both map output as well as reduce output</a:t>
            </a:r>
          </a:p>
          <a:p>
            <a:pPr lvl="1"/>
            <a:r>
              <a:rPr lang="en-US" dirty="0">
                <a:latin typeface="Calibri" charset="0"/>
              </a:rPr>
              <a:t>Compression map output/intermediate files</a:t>
            </a:r>
          </a:p>
          <a:p>
            <a:pPr lvl="1"/>
            <a:r>
              <a:rPr lang="en-US" dirty="0">
                <a:latin typeface="Calibri" charset="0"/>
              </a:rPr>
              <a:t>Can use configuration or set methods</a:t>
            </a:r>
          </a:p>
          <a:p>
            <a:pPr lvl="1"/>
            <a:endParaRPr lang="en-US" dirty="0">
              <a:latin typeface="Calibri"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251007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Splittable</a:t>
            </a:r>
            <a:r>
              <a:rPr lang="en-US" dirty="0" smtClean="0"/>
              <a:t> vs. Non-</a:t>
            </a:r>
            <a:r>
              <a:rPr lang="en-US" dirty="0" err="1" smtClean="0"/>
              <a:t>splittable</a:t>
            </a:r>
            <a:r>
              <a:rPr lang="en-US" dirty="0" smtClean="0"/>
              <a:t> (HDFS)</a:t>
            </a:r>
            <a:endParaRPr lang="en-US" dirty="0"/>
          </a:p>
        </p:txBody>
      </p: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830997"/>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sp>
        <p:nvSpPr>
          <p:cNvPr id="24" name="TextBox 23"/>
          <p:cNvSpPr txBox="1"/>
          <p:nvPr/>
        </p:nvSpPr>
        <p:spPr>
          <a:xfrm>
            <a:off x="6965576" y="1922929"/>
            <a:ext cx="1976718" cy="3108543"/>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Size of the file will differ</a:t>
            </a:r>
          </a:p>
          <a:p>
            <a:pPr marL="285750" indent="-285750">
              <a:buFont typeface="Arial" panose="020B0604020202020204" pitchFamily="34" charset="0"/>
              <a:buChar char="•"/>
            </a:pPr>
            <a:r>
              <a:rPr lang="en-US" sz="1400" dirty="0" smtClean="0"/>
              <a:t>But files will be stored in similar manner</a:t>
            </a:r>
          </a:p>
          <a:p>
            <a:pPr marL="285750" indent="-285750">
              <a:buFont typeface="Arial" panose="020B0604020202020204" pitchFamily="34" charset="0"/>
              <a:buChar char="•"/>
            </a:pPr>
            <a:r>
              <a:rPr lang="en-US" sz="1400" dirty="0" smtClean="0"/>
              <a:t>If the file is greater than 128 MB, number of blocks will be generated using file size divided by block size</a:t>
            </a:r>
            <a:endParaRPr lang="en-US" sz="14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3730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3" grpId="0" animBg="1"/>
      <p:bldP spid="14" grpId="0" animBg="1"/>
      <p:bldP spid="23" grpId="0"/>
      <p:bldP spid="24"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Splittable</a:t>
            </a:r>
            <a:r>
              <a:rPr lang="en-US" dirty="0" smtClean="0"/>
              <a:t> vs. Non-</a:t>
            </a:r>
            <a:r>
              <a:rPr lang="en-US" dirty="0" err="1" smtClean="0"/>
              <a:t>splittable</a:t>
            </a:r>
            <a:r>
              <a:rPr lang="en-US" dirty="0" smtClean="0"/>
              <a:t> (Map Reduce)</a:t>
            </a:r>
            <a:endParaRPr lang="en-US" dirty="0"/>
          </a:p>
        </p:txBody>
      </p:sp>
      <p:grpSp>
        <p:nvGrpSpPr>
          <p:cNvPr id="9" name="Group 8"/>
          <p:cNvGrpSpPr/>
          <p:nvPr/>
        </p:nvGrpSpPr>
        <p:grpSpPr>
          <a:xfrm>
            <a:off x="840443" y="1640541"/>
            <a:ext cx="6878169" cy="4323640"/>
            <a:chOff x="840443" y="1640541"/>
            <a:chExt cx="6878169" cy="432364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1015663"/>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a:t>
              </a:r>
            </a:p>
            <a:p>
              <a:pPr algn="ctr"/>
              <a:r>
                <a:rPr lang="en-US" sz="1200" dirty="0" smtClean="0"/>
                <a:t>Split size: 128 MB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grpSp>
      <p:sp>
        <p:nvSpPr>
          <p:cNvPr id="11" name="Rectangle 10"/>
          <p:cNvSpPr/>
          <p:nvPr/>
        </p:nvSpPr>
        <p:spPr>
          <a:xfrm>
            <a:off x="3482788" y="3106271"/>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 mappers</a:t>
            </a:r>
            <a:endParaRPr lang="en-US" dirty="0"/>
          </a:p>
        </p:txBody>
      </p:sp>
      <p:sp>
        <p:nvSpPr>
          <p:cNvPr id="25" name="Rectangle 24"/>
          <p:cNvSpPr/>
          <p:nvPr/>
        </p:nvSpPr>
        <p:spPr>
          <a:xfrm>
            <a:off x="5463981" y="3110754"/>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mapper</a:t>
            </a:r>
          </a:p>
          <a:p>
            <a:pPr algn="ctr"/>
            <a:r>
              <a:rPr lang="en-US" dirty="0" smtClean="0"/>
              <a:t>(no data locality)</a:t>
            </a:r>
            <a:endParaRPr lang="en-US" dirty="0"/>
          </a:p>
        </p:txBody>
      </p:sp>
      <p:sp>
        <p:nvSpPr>
          <p:cNvPr id="28" name="Rectangle 27"/>
          <p:cNvSpPr/>
          <p:nvPr/>
        </p:nvSpPr>
        <p:spPr>
          <a:xfrm>
            <a:off x="1219194" y="2039476"/>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160 mappers</a:t>
            </a:r>
            <a:endParaRPr lang="en-US" dirty="0"/>
          </a:p>
        </p:txBody>
      </p:sp>
      <p:sp>
        <p:nvSpPr>
          <p:cNvPr id="24" name="TextBox 23"/>
          <p:cNvSpPr txBox="1"/>
          <p:nvPr/>
        </p:nvSpPr>
        <p:spPr>
          <a:xfrm>
            <a:off x="6965576" y="1922929"/>
            <a:ext cx="1976718" cy="3970318"/>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Will differ in number of mappers and data locality</a:t>
            </a:r>
          </a:p>
          <a:p>
            <a:pPr marL="285750" indent="-285750">
              <a:buFont typeface="Arial" panose="020B0604020202020204" pitchFamily="34" charset="0"/>
              <a:buChar char="•"/>
            </a:pPr>
            <a:r>
              <a:rPr lang="en-US" sz="1400" dirty="0" smtClean="0"/>
              <a:t>Uncompressed and </a:t>
            </a:r>
            <a:r>
              <a:rPr lang="en-US" sz="1400" dirty="0" err="1" smtClean="0"/>
              <a:t>splittable</a:t>
            </a:r>
            <a:r>
              <a:rPr lang="en-US" sz="1400" dirty="0" smtClean="0"/>
              <a:t> compression – number of mappers will differ, but both leverage data locality using split/block size</a:t>
            </a:r>
          </a:p>
          <a:p>
            <a:pPr marL="285750" indent="-285750">
              <a:buFont typeface="Arial" panose="020B0604020202020204" pitchFamily="34" charset="0"/>
              <a:buChar char="•"/>
            </a:pPr>
            <a:r>
              <a:rPr lang="en-US" sz="1400" dirty="0" smtClean="0"/>
              <a:t>Non </a:t>
            </a:r>
            <a:r>
              <a:rPr lang="en-US" sz="1400" dirty="0" err="1" smtClean="0"/>
              <a:t>splittable</a:t>
            </a:r>
            <a:r>
              <a:rPr lang="en-US" sz="1400" dirty="0" smtClean="0"/>
              <a:t> compression will use only one mapper (no data locality)</a:t>
            </a:r>
            <a:endParaRPr lang="en-US" sz="14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26305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8"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pPr eaLnBrk="1" hangingPunct="1"/>
            <a:r>
              <a:rPr lang="en-US" dirty="0">
                <a:latin typeface="Arial" charset="0"/>
              </a:rPr>
              <a:t>Compression (Types)</a:t>
            </a:r>
          </a:p>
        </p:txBody>
      </p:sp>
      <p:graphicFrame>
        <p:nvGraphicFramePr>
          <p:cNvPr id="7" name="Table 6"/>
          <p:cNvGraphicFramePr>
            <a:graphicFrameLocks noGrp="1"/>
          </p:cNvGraphicFramePr>
          <p:nvPr/>
        </p:nvGraphicFramePr>
        <p:xfrm>
          <a:off x="690563" y="2168525"/>
          <a:ext cx="7900987" cy="2657475"/>
        </p:xfrm>
        <a:graphic>
          <a:graphicData uri="http://schemas.openxmlformats.org/drawingml/2006/table">
            <a:tbl>
              <a:tblPr/>
              <a:tblGrid>
                <a:gridCol w="2143813"/>
                <a:gridCol w="1123773"/>
                <a:gridCol w="1244794"/>
                <a:gridCol w="2074658"/>
                <a:gridCol w="1313949"/>
              </a:tblGrid>
              <a:tr h="195626">
                <a:tc gridSpan="5">
                  <a:txBody>
                    <a:bodyPr/>
                    <a:lstStyle/>
                    <a:p>
                      <a:pPr algn="ctr" fontAlgn="b"/>
                      <a:r>
                        <a:rPr lang="en-US" sz="1200" b="1" i="0" u="none" strike="noStrike" dirty="0">
                          <a:solidFill>
                            <a:srgbClr val="000000"/>
                          </a:solidFill>
                          <a:effectLst/>
                          <a:latin typeface="Calibri"/>
                        </a:rPr>
                        <a:t> A summary of compression formats</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a:txBody>
                    <a:bodyPr/>
                    <a:lstStyle/>
                    <a:p>
                      <a:pPr algn="l" fontAlgn="b"/>
                      <a:r>
                        <a:rPr lang="en-US" sz="1200" b="1" i="0" u="none" strike="noStrike" dirty="0">
                          <a:solidFill>
                            <a:srgbClr val="366092"/>
                          </a:solidFill>
                          <a:effectLst/>
                          <a:latin typeface="Calibri"/>
                        </a:rPr>
                        <a:t>Compression format</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Tool</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Algorithm</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Filename extension</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Splittable?</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626">
                <a:tc>
                  <a:txBody>
                    <a:bodyPr/>
                    <a:lstStyle/>
                    <a:p>
                      <a:pPr algn="l" fontAlgn="b"/>
                      <a:r>
                        <a:rPr lang="en-US" sz="1200" b="0" i="0" u="none" strike="noStrike">
                          <a:solidFill>
                            <a:srgbClr val="366092"/>
                          </a:solidFill>
                          <a:effectLst/>
                          <a:latin typeface="Calibri"/>
                        </a:rPr>
                        <a:t>DEFLATE[a]</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626">
                <a:tc>
                  <a:txBody>
                    <a:bodyPr/>
                    <a:lstStyle/>
                    <a:p>
                      <a:pPr algn="l" fontAlgn="b"/>
                      <a:r>
                        <a:rPr lang="en-US" sz="1200" b="0" i="0" u="none" strike="noStrike">
                          <a:solidFill>
                            <a:srgbClr val="366092"/>
                          </a:solidFill>
                          <a:effectLst/>
                          <a:latin typeface="Calibri"/>
                        </a:rPr>
                        <a:t>gzip</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gzip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a:noFill/>
                    </a:lnT>
                    <a:lnB>
                      <a:noFill/>
                    </a:lnB>
                  </a:tcPr>
                </a:tc>
                <a:tc>
                  <a:txBody>
                    <a:bodyPr/>
                    <a:lstStyle/>
                    <a:p>
                      <a:pPr algn="l" fontAlgn="b"/>
                      <a:r>
                        <a:rPr lang="hu-HU" sz="1200" b="0" i="0" u="none" strike="noStrike">
                          <a:solidFill>
                            <a:srgbClr val="366092"/>
                          </a:solidFill>
                          <a:effectLst/>
                          <a:latin typeface="Calibri"/>
                        </a:rPr>
                        <a:t>.gz</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bzip2</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de-DE" sz="1200" b="0" i="0" u="none" strike="noStrike">
                          <a:solidFill>
                            <a:srgbClr val="366092"/>
                          </a:solidFill>
                          <a:effectLst/>
                          <a:latin typeface="Calibri"/>
                        </a:rPr>
                        <a:t>.bz2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LZO</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lzop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No[b]</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LZ4</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Snappy</a:t>
                      </a:r>
                    </a:p>
                  </a:txBody>
                  <a:tcPr marL="12701" marR="12701" marT="12696"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r>
              <a:tr h="623636">
                <a:tc gridSpan="5">
                  <a:txBody>
                    <a:bodyPr/>
                    <a:lstStyle/>
                    <a:p>
                      <a:pPr algn="l" fontAlgn="b"/>
                      <a:r>
                        <a:rPr lang="en-US" sz="1200" b="0" i="0" u="none" strike="noStrike" dirty="0">
                          <a:solidFill>
                            <a:srgbClr val="000000"/>
                          </a:solidFill>
                          <a:effectLst/>
                          <a:latin typeface="Calibri"/>
                        </a:rPr>
                        <a:t>[a] DEFLATE is a compression algorithm whose standard implementation is </a:t>
                      </a:r>
                      <a:r>
                        <a:rPr lang="en-US" sz="1200" b="0" i="0" u="none" strike="noStrike" dirty="0" err="1">
                          <a:solidFill>
                            <a:srgbClr val="000000"/>
                          </a:solidFill>
                          <a:effectLst/>
                          <a:latin typeface="Calibri"/>
                        </a:rPr>
                        <a:t>zlib</a:t>
                      </a:r>
                      <a:r>
                        <a:rPr lang="en-US" sz="1200" b="0" i="0" u="none" strike="noStrike" dirty="0">
                          <a:solidFill>
                            <a:srgbClr val="000000"/>
                          </a:solidFill>
                          <a:effectLst/>
                          <a:latin typeface="Calibri"/>
                        </a:rPr>
                        <a:t>. There is no commonly available command-line tool for producing files in DEFLATE format, as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is normally used. (Note that the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file format is DEFLATE with extra headers and a footer.) The .deflate filename extension is a </a:t>
                      </a:r>
                      <a:r>
                        <a:rPr lang="en-US" sz="1200" b="0" i="0" u="none" strike="noStrike" dirty="0" err="1">
                          <a:solidFill>
                            <a:srgbClr val="000000"/>
                          </a:solidFill>
                          <a:effectLst/>
                          <a:latin typeface="Calibri"/>
                        </a:rPr>
                        <a:t>Hadoop</a:t>
                      </a:r>
                      <a:r>
                        <a:rPr lang="en-US" sz="1200" b="0" i="0" u="none" strike="noStrike" dirty="0">
                          <a:solidFill>
                            <a:srgbClr val="000000"/>
                          </a:solidFill>
                          <a:effectLst/>
                          <a:latin typeface="Calibri"/>
                        </a:rPr>
                        <a:t> convention.</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205">
                <a:tc gridSpan="5">
                  <a:txBody>
                    <a:bodyPr/>
                    <a:lstStyle/>
                    <a:p>
                      <a:pPr algn="l" fontAlgn="b"/>
                      <a:r>
                        <a:rPr lang="en-US" sz="1200" b="0" i="0" u="none" strike="noStrike">
                          <a:solidFill>
                            <a:srgbClr val="000000"/>
                          </a:solidFill>
                          <a:effectLst/>
                          <a:latin typeface="Calibri"/>
                        </a:rPr>
                        <a:t>[b] However, LZO files are splittable if they have been indexed in a preprocessing step. See page .</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gridSpan="5">
                  <a:txBody>
                    <a:bodyPr/>
                    <a:lstStyle/>
                    <a:p>
                      <a:pPr algn="l" fontAlgn="b"/>
                      <a:r>
                        <a:rPr lang="en-US" sz="1200" b="0" i="0" u="none" strike="noStrike" dirty="0">
                          <a:solidFill>
                            <a:srgbClr val="000000"/>
                          </a:solidFill>
                          <a:effectLst/>
                          <a:latin typeface="Calibri"/>
                        </a:rPr>
                        <a:t>[c] </a:t>
                      </a:r>
                      <a:r>
                        <a:rPr lang="en-US" sz="1200" b="0" i="0" u="none" strike="noStrike" dirty="0" err="1">
                          <a:solidFill>
                            <a:srgbClr val="000000"/>
                          </a:solidFill>
                          <a:effectLst/>
                          <a:latin typeface="Calibri"/>
                        </a:rPr>
                        <a:t>Splittable</a:t>
                      </a:r>
                      <a:r>
                        <a:rPr lang="en-US" sz="1200" b="0" i="0" u="none" strike="noStrike" dirty="0">
                          <a:solidFill>
                            <a:srgbClr val="000000"/>
                          </a:solidFill>
                          <a:effectLst/>
                          <a:latin typeface="Calibri"/>
                        </a:rPr>
                        <a:t> - Block of compressed file cannot be </a:t>
                      </a:r>
                      <a:r>
                        <a:rPr lang="en-US" sz="1200" b="0" i="0" u="none" strike="noStrike" dirty="0" err="1">
                          <a:solidFill>
                            <a:srgbClr val="000000"/>
                          </a:solidFill>
                          <a:effectLst/>
                          <a:latin typeface="Calibri"/>
                        </a:rPr>
                        <a:t>splitted</a:t>
                      </a:r>
                      <a:endParaRPr lang="en-US" sz="1200" b="0" i="0" u="none" strike="noStrike" dirty="0">
                        <a:solidFill>
                          <a:srgbClr val="000000"/>
                        </a:solidFill>
                        <a:effectLst/>
                        <a:latin typeface="Calibri"/>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047834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dirty="0">
                <a:latin typeface="Arial" charset="0"/>
              </a:rPr>
              <a:t>Compression (Codecs)</a:t>
            </a:r>
          </a:p>
        </p:txBody>
      </p:sp>
      <p:graphicFrame>
        <p:nvGraphicFramePr>
          <p:cNvPr id="4" name="Table 3"/>
          <p:cNvGraphicFramePr>
            <a:graphicFrameLocks noGrp="1"/>
          </p:cNvGraphicFramePr>
          <p:nvPr/>
        </p:nvGraphicFramePr>
        <p:xfrm>
          <a:off x="1285875" y="1916113"/>
          <a:ext cx="6189663" cy="1497013"/>
        </p:xfrm>
        <a:graphic>
          <a:graphicData uri="http://schemas.openxmlformats.org/drawingml/2006/table">
            <a:tbl>
              <a:tblPr/>
              <a:tblGrid>
                <a:gridCol w="2127152"/>
                <a:gridCol w="4062511"/>
              </a:tblGrid>
              <a:tr h="216906">
                <a:tc>
                  <a:txBody>
                    <a:bodyPr/>
                    <a:lstStyle/>
                    <a:p>
                      <a:pPr algn="l" fontAlgn="b"/>
                      <a:r>
                        <a:rPr lang="en-US" sz="1200" b="1" i="0" u="none" strike="noStrike" dirty="0">
                          <a:solidFill>
                            <a:srgbClr val="366092"/>
                          </a:solidFill>
                          <a:effectLst/>
                          <a:latin typeface="Calibri"/>
                        </a:rPr>
                        <a:t>Compression format</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dirty="0" err="1">
                          <a:solidFill>
                            <a:srgbClr val="366092"/>
                          </a:solidFill>
                          <a:effectLst/>
                          <a:latin typeface="Calibri"/>
                        </a:rPr>
                        <a:t>Hadoop</a:t>
                      </a:r>
                      <a:r>
                        <a:rPr lang="en-US" sz="1200" b="1" i="0" u="none" strike="noStrike" dirty="0">
                          <a:solidFill>
                            <a:srgbClr val="366092"/>
                          </a:solidFill>
                          <a:effectLst/>
                          <a:latin typeface="Calibri"/>
                        </a:rPr>
                        <a:t> </a:t>
                      </a:r>
                      <a:r>
                        <a:rPr lang="en-US" sz="1200" b="1" i="0" u="none" strike="noStrike" dirty="0" err="1">
                          <a:solidFill>
                            <a:srgbClr val="366092"/>
                          </a:solidFill>
                          <a:effectLst/>
                          <a:latin typeface="Calibri"/>
                        </a:rPr>
                        <a:t>CompressionCodec</a:t>
                      </a:r>
                      <a:endParaRPr lang="en-US" sz="1200" b="1"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16906">
                <a:tc>
                  <a:txBody>
                    <a:bodyPr/>
                    <a:lstStyle/>
                    <a:p>
                      <a:pPr algn="l" fontAlgn="b"/>
                      <a:r>
                        <a:rPr lang="en-US" sz="1200" b="0" i="0" u="none" strike="noStrike">
                          <a:solidFill>
                            <a:srgbClr val="366092"/>
                          </a:solidFill>
                          <a:effectLst/>
                          <a:latin typeface="Calibri"/>
                        </a:rPr>
                        <a:t>DEFLATE</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org.apache.hadoop.io.compress.DefaultCodec</a:t>
                      </a: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16906">
                <a:tc>
                  <a:txBody>
                    <a:bodyPr/>
                    <a:lstStyle/>
                    <a:p>
                      <a:pPr algn="l" fontAlgn="b"/>
                      <a:r>
                        <a:rPr lang="en-US" sz="1200" b="0" i="0" u="none" strike="noStrike">
                          <a:solidFill>
                            <a:srgbClr val="366092"/>
                          </a:solidFill>
                          <a:effectLst/>
                          <a:latin typeface="Calibri"/>
                        </a:rPr>
                        <a:t>gzip</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org.apache.hadoop.io.compress.GzipCodec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bzip2</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org.apache.hadoop.io.compress.BZip2Codec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216906">
                <a:tc>
                  <a:txBody>
                    <a:bodyPr/>
                    <a:lstStyle/>
                    <a:p>
                      <a:pPr algn="l" fontAlgn="b"/>
                      <a:r>
                        <a:rPr lang="en-US" sz="1200" b="0" i="0" u="none" strike="noStrike">
                          <a:solidFill>
                            <a:srgbClr val="366092"/>
                          </a:solidFill>
                          <a:effectLst/>
                          <a:latin typeface="Calibri"/>
                        </a:rPr>
                        <a:t>LZO</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dirty="0" err="1">
                          <a:solidFill>
                            <a:srgbClr val="366092"/>
                          </a:solidFill>
                          <a:effectLst/>
                          <a:latin typeface="Calibri"/>
                        </a:rPr>
                        <a:t>com.hadoop.compression.lzo.LzopCodec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LZ4</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org.apache.hadoop.io.compress.Lz4Codec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577">
                <a:tc>
                  <a:txBody>
                    <a:bodyPr/>
                    <a:lstStyle/>
                    <a:p>
                      <a:pPr algn="l" fontAlgn="b"/>
                      <a:r>
                        <a:rPr lang="en-US" sz="1200" b="0" i="0" u="none" strike="noStrike">
                          <a:solidFill>
                            <a:srgbClr val="366092"/>
                          </a:solidFill>
                          <a:effectLst/>
                          <a:latin typeface="Calibri"/>
                        </a:rPr>
                        <a:t>Snappy</a:t>
                      </a:r>
                    </a:p>
                  </a:txBody>
                  <a:tcPr marL="12700" marR="12700" marT="1269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366092"/>
                          </a:solidFill>
                          <a:effectLst/>
                          <a:latin typeface="Calibri"/>
                        </a:rPr>
                        <a:t>org.apache.hadoop.io.compress.SnappyCodec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85875" y="3778250"/>
          <a:ext cx="6189664" cy="1370012"/>
        </p:xfrm>
        <a:graphic>
          <a:graphicData uri="http://schemas.openxmlformats.org/drawingml/2006/table">
            <a:tbl>
              <a:tblPr/>
              <a:tblGrid>
                <a:gridCol w="1895787"/>
                <a:gridCol w="1798567"/>
                <a:gridCol w="2495310"/>
              </a:tblGrid>
              <a:tr h="195716">
                <a:tc>
                  <a:txBody>
                    <a:bodyPr/>
                    <a:lstStyle/>
                    <a:p>
                      <a:pPr algn="l" fontAlgn="b"/>
                      <a:r>
                        <a:rPr lang="en-US" sz="1200" b="1" i="0" u="none" strike="noStrike" dirty="0">
                          <a:solidFill>
                            <a:srgbClr val="366092"/>
                          </a:solidFill>
                          <a:effectLst/>
                          <a:latin typeface="Calibri"/>
                        </a:rPr>
                        <a:t>Compression format</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Java implementation?</a:t>
                      </a:r>
                    </a:p>
                  </a:txBody>
                  <a:tcPr marL="12700" marR="12700" marT="12709" marB="0" anchor="b">
                    <a:lnL>
                      <a:noFill/>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Native implementation?</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716">
                <a:tc>
                  <a:txBody>
                    <a:bodyPr/>
                    <a:lstStyle/>
                    <a:p>
                      <a:pPr algn="l" fontAlgn="b"/>
                      <a:r>
                        <a:rPr lang="en-US" sz="1200" b="0" i="0" u="none" strike="noStrike">
                          <a:solidFill>
                            <a:srgbClr val="366092"/>
                          </a:solidFill>
                          <a:effectLst/>
                          <a:latin typeface="Calibri"/>
                        </a:rPr>
                        <a:t>DEFLATE</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716">
                <a:tc>
                  <a:txBody>
                    <a:bodyPr/>
                    <a:lstStyle/>
                    <a:p>
                      <a:pPr algn="l" fontAlgn="b"/>
                      <a:r>
                        <a:rPr lang="en-US" sz="1200" b="0" i="0" u="none" strike="noStrike">
                          <a:solidFill>
                            <a:srgbClr val="366092"/>
                          </a:solidFill>
                          <a:effectLst/>
                          <a:latin typeface="Calibri"/>
                        </a:rPr>
                        <a:t>gzip</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bzip2</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LZO</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LZ4</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Snappy</a:t>
                      </a:r>
                    </a:p>
                  </a:txBody>
                  <a:tcPr marL="12700" marR="12700" marT="1270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147055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normAutofit fontScale="90000"/>
          </a:bodyPr>
          <a:lstStyle/>
          <a:p>
            <a:pPr eaLnBrk="1" hangingPunct="1"/>
            <a:r>
              <a:rPr lang="en-US">
                <a:latin typeface="Arial" charset="0"/>
              </a:rPr>
              <a:t>Compression (Map Reduce configuration)</a:t>
            </a:r>
          </a:p>
        </p:txBody>
      </p:sp>
      <p:graphicFrame>
        <p:nvGraphicFramePr>
          <p:cNvPr id="4" name="Table 3"/>
          <p:cNvGraphicFramePr>
            <a:graphicFrameLocks noGrp="1"/>
          </p:cNvGraphicFramePr>
          <p:nvPr/>
        </p:nvGraphicFramePr>
        <p:xfrm>
          <a:off x="549275" y="1857375"/>
          <a:ext cx="8115299" cy="1514474"/>
        </p:xfrm>
        <a:graphic>
          <a:graphicData uri="http://schemas.openxmlformats.org/drawingml/2006/table">
            <a:tbl>
              <a:tblPr/>
              <a:tblGrid>
                <a:gridCol w="1681632"/>
                <a:gridCol w="584062"/>
                <a:gridCol w="2093637"/>
                <a:gridCol w="3755968"/>
              </a:tblGrid>
              <a:tr h="138497">
                <a:tc gridSpan="4">
                  <a:txBody>
                    <a:bodyPr/>
                    <a:lstStyle/>
                    <a:p>
                      <a:pPr algn="ctr" fontAlgn="b"/>
                      <a:r>
                        <a:rPr lang="en-US" sz="800" b="1" i="0" u="none" strike="noStrike">
                          <a:solidFill>
                            <a:srgbClr val="000000"/>
                          </a:solidFill>
                          <a:effectLst/>
                          <a:latin typeface="Calibri"/>
                        </a:rPr>
                        <a:t>MapReduce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mapred.output.compress</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38497">
                <a:tc>
                  <a:txBody>
                    <a:bodyPr/>
                    <a:lstStyle/>
                    <a:p>
                      <a:pPr algn="l" fontAlgn="b"/>
                      <a:r>
                        <a:rPr lang="en-US" sz="800" b="0" i="0" u="none" strike="noStrike">
                          <a:solidFill>
                            <a:srgbClr val="366092"/>
                          </a:solidFill>
                          <a:effectLst/>
                          <a:latin typeface="Calibri"/>
                        </a:rPr>
                        <a:t>mapred.output.compression.codec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800" b="0" i="0" u="none" strike="noStrike">
                          <a:solidFill>
                            <a:srgbClr val="366092"/>
                          </a:solidFill>
                          <a:effectLst/>
                          <a:latin typeface="Calibri"/>
                        </a:rPr>
                        <a:t>Class name</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The compression codec to use for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a:noFill/>
                    </a:lnB>
                  </a:tcPr>
                </a:tc>
              </a:tr>
              <a:tr h="138497">
                <a:tc>
                  <a:txBody>
                    <a:bodyPr/>
                    <a:lstStyle/>
                    <a:p>
                      <a:pPr algn="l" fontAlgn="b"/>
                      <a:r>
                        <a:rPr lang="en-US" sz="800" b="0" i="0" u="none" strike="noStrike">
                          <a:solidFill>
                            <a:srgbClr val="366092"/>
                          </a:solidFill>
                          <a:effectLst/>
                          <a:latin typeface="Calibri"/>
                        </a:rPr>
                        <a:t>mapred.output.compression.type</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String</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RECORD</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The type of compression to use for SequenceFile outputs: NONE, RECORD, or BLOCK</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solidFill>
                      <a:srgbClr val="DCE6F1"/>
                    </a:solidFill>
                  </a:tcPr>
                </a:tc>
              </a:tr>
              <a:tr h="138497">
                <a:tc>
                  <a:txBody>
                    <a:bodyPr/>
                    <a:lstStyle/>
                    <a:p>
                      <a:pPr algn="l" fontAlgn="b"/>
                      <a:r>
                        <a:rPr lang="en-US" sz="800" b="0" i="0" u="none" strike="noStrike">
                          <a:solidFill>
                            <a:srgbClr val="000000"/>
                          </a:solidFill>
                          <a:effectLst/>
                          <a:latin typeface="Calibri"/>
                        </a:rPr>
                        <a:t> </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r>
              <a:tr h="138497">
                <a:tc gridSpan="4">
                  <a:txBody>
                    <a:bodyPr/>
                    <a:lstStyle/>
                    <a:p>
                      <a:pPr algn="ctr" fontAlgn="b"/>
                      <a:r>
                        <a:rPr lang="en-US" sz="800" b="1" i="0" u="none" strike="noStrike">
                          <a:solidFill>
                            <a:srgbClr val="000000"/>
                          </a:solidFill>
                          <a:effectLst/>
                          <a:latin typeface="Calibri"/>
                        </a:rPr>
                        <a:t>Map Output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mapred.compress.map. output</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map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68001">
                <a:tc>
                  <a:txBody>
                    <a:bodyPr/>
                    <a:lstStyle/>
                    <a:p>
                      <a:pPr algn="l" fontAlgn="b"/>
                      <a:r>
                        <a:rPr lang="en-US" sz="800" b="0" i="0" u="none" strike="noStrike">
                          <a:solidFill>
                            <a:srgbClr val="366092"/>
                          </a:solidFill>
                          <a:effectLst/>
                          <a:latin typeface="Calibri"/>
                        </a:rPr>
                        <a:t>mapred.map.output.compression.codec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Class</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66092"/>
                          </a:solidFill>
                          <a:effectLst/>
                          <a:latin typeface="Calibri"/>
                        </a:rPr>
                        <a:t>The compression codec to use for map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8449810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Ideally file size should not be less than block size (default 128 MB).</a:t>
            </a:r>
          </a:p>
          <a:p>
            <a:r>
              <a:rPr lang="en-US" dirty="0" smtClean="0"/>
              <a:t>But we will see many small files starting from few mega bytes, especially loading deltas.</a:t>
            </a:r>
          </a:p>
          <a:p>
            <a:r>
              <a:rPr lang="en-US" dirty="0" smtClean="0"/>
              <a:t>Combine File Input format is used</a:t>
            </a:r>
          </a:p>
          <a:p>
            <a:pPr lvl="1"/>
            <a:r>
              <a:rPr lang="en-US" dirty="0" smtClean="0"/>
              <a:t>To use efficient number of mappers when we have too many small files</a:t>
            </a:r>
          </a:p>
          <a:p>
            <a:pPr lvl="1"/>
            <a:r>
              <a:rPr lang="en-US" dirty="0" smtClean="0"/>
              <a:t>To give more horse power by reducing split size on large files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30387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en-US" dirty="0"/>
          </a:p>
        </p:txBody>
      </p:sp>
      <p:grpSp>
        <p:nvGrpSpPr>
          <p:cNvPr id="23" name="Group 22"/>
          <p:cNvGrpSpPr/>
          <p:nvPr/>
        </p:nvGrpSpPr>
        <p:grpSpPr>
          <a:xfrm>
            <a:off x="4074456" y="1417639"/>
            <a:ext cx="4840941" cy="4848691"/>
            <a:chOff x="4074456" y="1417639"/>
            <a:chExt cx="4840941" cy="4848691"/>
          </a:xfrm>
        </p:grpSpPr>
        <p:sp>
          <p:nvSpPr>
            <p:cNvPr id="10" name="Rectangle 9"/>
            <p:cNvSpPr/>
            <p:nvPr/>
          </p:nvSpPr>
          <p:spPr>
            <a:xfrm>
              <a:off x="4074456" y="1417639"/>
              <a:ext cx="4840941"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1650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4466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766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80377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29857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52673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66973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8584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44665"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87664"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353235" y="3369699"/>
            <a:ext cx="1721221" cy="618974"/>
            <a:chOff x="2353235" y="3369699"/>
            <a:chExt cx="1721221" cy="618974"/>
          </a:xfrm>
        </p:grpSpPr>
        <p:sp>
          <p:nvSpPr>
            <p:cNvPr id="11" name="Rectangle 10"/>
            <p:cNvSpPr/>
            <p:nvPr/>
          </p:nvSpPr>
          <p:spPr>
            <a:xfrm>
              <a:off x="2619929" y="3369699"/>
              <a:ext cx="1021976" cy="4985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Network Switch</a:t>
              </a:r>
              <a:endParaRPr lang="en-US" sz="1200" dirty="0"/>
            </a:p>
          </p:txBody>
        </p:sp>
        <p:cxnSp>
          <p:nvCxnSpPr>
            <p:cNvPr id="26" name="Straight Connector 25"/>
            <p:cNvCxnSpPr>
              <a:stCxn id="22" idx="3"/>
              <a:endCxn id="11" idx="1"/>
            </p:cNvCxnSpPr>
            <p:nvPr/>
          </p:nvCxnSpPr>
          <p:spPr>
            <a:xfrm flipV="1">
              <a:off x="2353235" y="3618977"/>
              <a:ext cx="266694" cy="369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a:endCxn id="10" idx="1"/>
            </p:cNvCxnSpPr>
            <p:nvPr/>
          </p:nvCxnSpPr>
          <p:spPr>
            <a:xfrm>
              <a:off x="3641905" y="3618977"/>
              <a:ext cx="432551" cy="2230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80682" y="1564327"/>
            <a:ext cx="2272553" cy="4848691"/>
            <a:chOff x="80682" y="1564327"/>
            <a:chExt cx="2272553" cy="4848691"/>
          </a:xfrm>
        </p:grpSpPr>
        <p:sp>
          <p:nvSpPr>
            <p:cNvPr id="22" name="Rectangle 21"/>
            <p:cNvSpPr/>
            <p:nvPr/>
          </p:nvSpPr>
          <p:spPr>
            <a:xfrm>
              <a:off x="80682" y="1564327"/>
              <a:ext cx="2272553"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77909" y="1982413"/>
              <a:ext cx="1613647" cy="895256"/>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Cloudera</a:t>
              </a:r>
              <a:r>
                <a:rPr lang="en-US" sz="1200" dirty="0" smtClean="0"/>
                <a:t> Manager</a:t>
              </a:r>
            </a:p>
            <a:p>
              <a:pPr algn="ctr"/>
              <a:r>
                <a:rPr lang="en-US" sz="1200" dirty="0" smtClean="0"/>
                <a:t>MySQL Database</a:t>
              </a:r>
            </a:p>
            <a:p>
              <a:pPr algn="ctr"/>
              <a:r>
                <a:rPr lang="en-US" sz="1200" dirty="0" smtClean="0"/>
                <a:t>Gateway</a:t>
              </a:r>
            </a:p>
            <a:p>
              <a:pPr algn="ctr"/>
              <a:r>
                <a:rPr lang="en-US" sz="1200" dirty="0" smtClean="0"/>
                <a:t>Hue</a:t>
              </a:r>
            </a:p>
            <a:p>
              <a:pPr algn="ctr"/>
              <a:r>
                <a:rPr lang="en-US" sz="1200" dirty="0" smtClean="0"/>
                <a:t>Hive Servers</a:t>
              </a:r>
              <a:endParaRPr lang="en-US" sz="1200" dirty="0"/>
            </a:p>
          </p:txBody>
        </p:sp>
        <p:sp>
          <p:nvSpPr>
            <p:cNvPr id="5" name="Rectangle 4"/>
            <p:cNvSpPr/>
            <p:nvPr/>
          </p:nvSpPr>
          <p:spPr>
            <a:xfrm>
              <a:off x="277908" y="3065921"/>
              <a:ext cx="1613647" cy="497541"/>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Gateway</a:t>
              </a:r>
              <a:endParaRPr lang="en-US" dirty="0"/>
            </a:p>
          </p:txBody>
        </p:sp>
        <p:sp>
          <p:nvSpPr>
            <p:cNvPr id="6" name="Rectangle 5"/>
            <p:cNvSpPr/>
            <p:nvPr/>
          </p:nvSpPr>
          <p:spPr>
            <a:xfrm>
              <a:off x="277909" y="3724827"/>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Namenode</a:t>
              </a:r>
              <a:endParaRPr lang="en-US" dirty="0"/>
            </a:p>
          </p:txBody>
        </p:sp>
        <p:sp>
          <p:nvSpPr>
            <p:cNvPr id="7" name="Rectangle 6"/>
            <p:cNvSpPr/>
            <p:nvPr/>
          </p:nvSpPr>
          <p:spPr>
            <a:xfrm>
              <a:off x="300320" y="4398200"/>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Secondary </a:t>
              </a:r>
              <a:r>
                <a:rPr lang="en-US" dirty="0" err="1" smtClean="0"/>
                <a:t>Namenode</a:t>
              </a:r>
              <a:endParaRPr lang="en-US" dirty="0"/>
            </a:p>
          </p:txBody>
        </p:sp>
        <p:sp>
          <p:nvSpPr>
            <p:cNvPr id="8" name="Rectangle 7"/>
            <p:cNvSpPr/>
            <p:nvPr/>
          </p:nvSpPr>
          <p:spPr>
            <a:xfrm>
              <a:off x="304803" y="5083994"/>
              <a:ext cx="1613647" cy="497541"/>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Masters</a:t>
              </a:r>
            </a:p>
            <a:p>
              <a:pPr algn="ctr"/>
              <a:r>
                <a:rPr lang="en-US" dirty="0" smtClean="0"/>
                <a:t>(if required)</a:t>
              </a:r>
              <a:endParaRPr lang="en-US" dirty="0"/>
            </a:p>
          </p:txBody>
        </p:sp>
        <p:sp>
          <p:nvSpPr>
            <p:cNvPr id="9" name="Rectangle 8"/>
            <p:cNvSpPr/>
            <p:nvPr/>
          </p:nvSpPr>
          <p:spPr>
            <a:xfrm>
              <a:off x="309286" y="5769788"/>
              <a:ext cx="1613647" cy="497541"/>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Resource Manager</a:t>
              </a:r>
              <a:endParaRPr lang="en-US" dirty="0"/>
            </a:p>
          </p:txBody>
        </p:sp>
        <p:sp>
          <p:nvSpPr>
            <p:cNvPr id="29" name="TextBox 28"/>
            <p:cNvSpPr txBox="1"/>
            <p:nvPr/>
          </p:nvSpPr>
          <p:spPr>
            <a:xfrm>
              <a:off x="638734" y="1564327"/>
              <a:ext cx="1275233" cy="369332"/>
            </a:xfrm>
            <a:prstGeom prst="rect">
              <a:avLst/>
            </a:prstGeom>
            <a:noFill/>
          </p:spPr>
          <p:txBody>
            <a:bodyPr wrap="square" rtlCol="0">
              <a:spAutoFit/>
            </a:bodyPr>
            <a:lstStyle/>
            <a:p>
              <a:r>
                <a:rPr lang="en-US" dirty="0" smtClean="0"/>
                <a:t>Masters</a:t>
              </a:r>
              <a:endParaRPr lang="en-US" dirty="0"/>
            </a:p>
          </p:txBody>
        </p:sp>
      </p:grpSp>
      <p:sp>
        <p:nvSpPr>
          <p:cNvPr id="30" name="TextBox 29"/>
          <p:cNvSpPr txBox="1"/>
          <p:nvPr/>
        </p:nvSpPr>
        <p:spPr>
          <a:xfrm>
            <a:off x="4298578" y="2998688"/>
            <a:ext cx="1210233" cy="923330"/>
          </a:xfrm>
          <a:prstGeom prst="rect">
            <a:avLst/>
          </a:prstGeom>
          <a:noFill/>
          <a:ln>
            <a:solidFill>
              <a:srgbClr val="215968"/>
            </a:solidFill>
          </a:ln>
        </p:spPr>
        <p:txBody>
          <a:bodyPr wrap="square" rtlCol="0">
            <a:spAutoFit/>
          </a:bodyPr>
          <a:lstStyle/>
          <a:p>
            <a:r>
              <a:rPr lang="en-US" dirty="0" smtClean="0"/>
              <a:t>Slaves</a:t>
            </a:r>
          </a:p>
          <a:p>
            <a:r>
              <a:rPr lang="en-US" sz="1200" b="1" dirty="0" err="1" smtClean="0">
                <a:solidFill>
                  <a:schemeClr val="accent3">
                    <a:lumMod val="50000"/>
                  </a:schemeClr>
                </a:solidFill>
              </a:rPr>
              <a:t>Datanode</a:t>
            </a:r>
            <a:endParaRPr lang="en-US" sz="1200" b="1" dirty="0" smtClean="0">
              <a:solidFill>
                <a:schemeClr val="accent3">
                  <a:lumMod val="50000"/>
                </a:schemeClr>
              </a:solidFill>
            </a:endParaRPr>
          </a:p>
          <a:p>
            <a:r>
              <a:rPr lang="en-US" sz="1200" b="1" dirty="0" err="1" smtClean="0">
                <a:solidFill>
                  <a:schemeClr val="accent5">
                    <a:lumMod val="50000"/>
                  </a:schemeClr>
                </a:solidFill>
              </a:rPr>
              <a:t>Nodemanager</a:t>
            </a:r>
            <a:endParaRPr lang="en-US" sz="1200" b="1" dirty="0" smtClean="0">
              <a:solidFill>
                <a:schemeClr val="accent5">
                  <a:lumMod val="50000"/>
                </a:schemeClr>
              </a:solidFill>
            </a:endParaRPr>
          </a:p>
          <a:p>
            <a:r>
              <a:rPr lang="en-US" sz="1200" dirty="0" smtClean="0"/>
              <a:t>On every node</a:t>
            </a:r>
            <a:endParaRPr lang="en-US" sz="1200" dirty="0"/>
          </a:p>
        </p:txBody>
      </p:sp>
      <p:sp>
        <p:nvSpPr>
          <p:cNvPr id="25" name="Footer Placeholder 2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467024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lstStyle/>
          <a:p>
            <a:r>
              <a:rPr lang="en-US" dirty="0" smtClean="0"/>
              <a:t>In recent versions (class hierarchy)</a:t>
            </a:r>
          </a:p>
          <a:p>
            <a:pPr lvl="1"/>
            <a:r>
              <a:rPr lang="en-US" dirty="0" err="1" smtClean="0"/>
              <a:t>org.apache.hadoop.mapreduce.lib.input.CombineFileInputFormat</a:t>
            </a:r>
            <a:endParaRPr lang="en-US" dirty="0" smtClean="0"/>
          </a:p>
          <a:p>
            <a:pPr lvl="2"/>
            <a:r>
              <a:rPr lang="en-US" dirty="0" err="1" smtClean="0"/>
              <a:t>org.apache.hadoop.mapreduce.lib.input.CombineTextInputFormat</a:t>
            </a:r>
            <a:endParaRPr lang="en-US" dirty="0" smtClean="0"/>
          </a:p>
          <a:p>
            <a:pPr lvl="2"/>
            <a:r>
              <a:rPr lang="en-US" dirty="0" smtClean="0"/>
              <a:t>org.apache.hadoop.mapreduce.lib.input.CombineSequenceFileInputFormat</a:t>
            </a:r>
          </a:p>
          <a:p>
            <a:pPr lvl="2"/>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923316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 File Input Format</a:t>
            </a:r>
          </a:p>
        </p:txBody>
      </p:sp>
      <p:sp>
        <p:nvSpPr>
          <p:cNvPr id="3" name="Content Placeholder 2"/>
          <p:cNvSpPr>
            <a:spLocks noGrp="1"/>
          </p:cNvSpPr>
          <p:nvPr>
            <p:ph idx="1"/>
          </p:nvPr>
        </p:nvSpPr>
        <p:spPr/>
        <p:txBody>
          <a:bodyPr/>
          <a:lstStyle/>
          <a:p>
            <a:r>
              <a:rPr lang="en-US" dirty="0" smtClean="0"/>
              <a:t>Job configuration for Combine File Input Format</a:t>
            </a:r>
          </a:p>
          <a:p>
            <a:r>
              <a:rPr lang="en-US" dirty="0" smtClean="0"/>
              <a:t>Setting split size to get desired number of mappers to process the data</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058765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r>
              <a:rPr lang="en-US" dirty="0" smtClean="0"/>
              <a:t>Design Considerations</a:t>
            </a:r>
          </a:p>
          <a:p>
            <a:pPr lvl="1"/>
            <a:r>
              <a:rPr lang="en-US" dirty="0" smtClean="0"/>
              <a:t>Coming up with proper naming conventions for directories and/or files</a:t>
            </a:r>
          </a:p>
          <a:p>
            <a:r>
              <a:rPr lang="en-US" dirty="0" smtClean="0"/>
              <a:t>Partition pruning/Directory pruning – to filter out partitions or directories that are not required</a:t>
            </a:r>
          </a:p>
          <a:p>
            <a:r>
              <a:rPr lang="en-US" dirty="0" smtClean="0"/>
              <a:t>Pass the parameters to mapper and filter as much as you can in mapper</a:t>
            </a:r>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5415570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lnSpcReduction="10000"/>
          </a:bodyPr>
          <a:lstStyle/>
          <a:p>
            <a:r>
              <a:rPr lang="en-US" dirty="0" smtClean="0"/>
              <a:t>Query: </a:t>
            </a:r>
            <a:r>
              <a:rPr lang="en-US" dirty="0"/>
              <a:t>select suit, count(1) from deck where pip='J' and color='RED' group by suit</a:t>
            </a:r>
            <a:r>
              <a:rPr lang="en-US" dirty="0" smtClean="0"/>
              <a:t>;</a:t>
            </a:r>
          </a:p>
          <a:p>
            <a:r>
              <a:rPr lang="en-US" dirty="0" smtClean="0"/>
              <a:t>Class: </a:t>
            </a:r>
            <a:r>
              <a:rPr lang="en-US" dirty="0" err="1" smtClean="0"/>
              <a:t>demo.cards.drivers</a:t>
            </a:r>
            <a:r>
              <a:rPr lang="en-US" dirty="0" smtClean="0"/>
              <a:t>.</a:t>
            </a:r>
            <a:r>
              <a:rPr lang="en-US" dirty="0"/>
              <a:t> </a:t>
            </a:r>
            <a:r>
              <a:rPr lang="en-US" dirty="0" err="1" smtClean="0"/>
              <a:t>CardCountBySuitFilteredByPipAndColor.java</a:t>
            </a:r>
            <a:endParaRPr lang="en-US" dirty="0" smtClean="0"/>
          </a:p>
          <a:p>
            <a:r>
              <a:rPr lang="en-US" dirty="0" smtClean="0"/>
              <a:t>Running program: </a:t>
            </a:r>
            <a:r>
              <a:rPr lang="en-US" dirty="0" err="1"/>
              <a:t>hadoop</a:t>
            </a:r>
            <a:r>
              <a:rPr lang="en-US" dirty="0"/>
              <a:t> jar </a:t>
            </a:r>
            <a:r>
              <a:rPr lang="en-US" dirty="0" err="1" smtClean="0"/>
              <a:t>performance_tuning.jar</a:t>
            </a:r>
            <a:r>
              <a:rPr lang="en-US" dirty="0"/>
              <a:t> </a:t>
            </a:r>
            <a:r>
              <a:rPr lang="en-US" dirty="0" err="1" smtClean="0"/>
              <a:t>demo.cards.drivers.CardCountBySuitFilteredByPipAndColor</a:t>
            </a:r>
            <a:r>
              <a:rPr lang="en-US" dirty="0" smtClean="0"/>
              <a:t> /</a:t>
            </a:r>
            <a:r>
              <a:rPr lang="en-US" dirty="0"/>
              <a:t>user/</a:t>
            </a:r>
            <a:r>
              <a:rPr lang="en-US" dirty="0" err="1"/>
              <a:t>hduser</a:t>
            </a:r>
            <a:r>
              <a:rPr lang="en-US" dirty="0"/>
              <a:t>/cards /user/</a:t>
            </a:r>
            <a:r>
              <a:rPr lang="en-US" dirty="0" err="1"/>
              <a:t>hduser</a:t>
            </a:r>
            <a:r>
              <a:rPr lang="en-US" dirty="0"/>
              <a:t>/</a:t>
            </a:r>
            <a:r>
              <a:rPr lang="en-US" dirty="0" err="1"/>
              <a:t>output.cards</a:t>
            </a:r>
            <a:r>
              <a:rPr lang="en-US" dirty="0"/>
              <a:t> </a:t>
            </a:r>
            <a:r>
              <a:rPr lang="en-US" dirty="0" smtClean="0"/>
              <a:t>J </a:t>
            </a:r>
            <a:r>
              <a:rPr lang="en-US" dirty="0"/>
              <a:t>RED</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2958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(Global vs. Key based)</a:t>
            </a:r>
            <a:endParaRPr lang="en-US" dirty="0"/>
          </a:p>
        </p:txBody>
      </p:sp>
      <p:sp>
        <p:nvSpPr>
          <p:cNvPr id="3" name="Content Placeholder 2"/>
          <p:cNvSpPr>
            <a:spLocks noGrp="1"/>
          </p:cNvSpPr>
          <p:nvPr>
            <p:ph idx="1"/>
          </p:nvPr>
        </p:nvSpPr>
        <p:spPr/>
        <p:txBody>
          <a:bodyPr/>
          <a:lstStyle/>
          <a:p>
            <a:r>
              <a:rPr lang="en-US" dirty="0" smtClean="0"/>
              <a:t>Global sorting is typically done using 1 reducer</a:t>
            </a:r>
          </a:p>
          <a:p>
            <a:r>
              <a:rPr lang="en-US" dirty="0" smtClean="0"/>
              <a:t>Sorting does not scale linearly</a:t>
            </a:r>
          </a:p>
          <a:p>
            <a:r>
              <a:rPr lang="en-US" dirty="0" smtClean="0"/>
              <a:t>For most of the use cases sorting with in leading key is enough</a:t>
            </a:r>
          </a:p>
          <a:p>
            <a:pPr lvl="1"/>
            <a:r>
              <a:rPr lang="en-US" dirty="0" err="1" smtClean="0"/>
              <a:t>Eg</a:t>
            </a:r>
            <a:r>
              <a:rPr lang="en-US" dirty="0" smtClean="0"/>
              <a:t>: Trend sales of each of the retail store of leading enterprise for last 5 years. </a:t>
            </a:r>
            <a:endParaRPr lang="en-US" dirty="0"/>
          </a:p>
          <a:p>
            <a:pPr lvl="1"/>
            <a:r>
              <a:rPr lang="en-US" dirty="0" smtClean="0"/>
              <a:t>There is no need to sort by store, sorting by year with in each store is more than enough</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144139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Map Reduce, we need to implement secondary sorting</a:t>
            </a:r>
          </a:p>
          <a:p>
            <a:pPr lvl="1"/>
            <a:r>
              <a:rPr lang="en-US" dirty="0" smtClean="0"/>
              <a:t>Key will contain both store and year</a:t>
            </a:r>
          </a:p>
          <a:p>
            <a:pPr lvl="1"/>
            <a:r>
              <a:rPr lang="en-US" dirty="0" smtClean="0"/>
              <a:t>Need to implement custom </a:t>
            </a:r>
            <a:r>
              <a:rPr lang="en-US" dirty="0" err="1" smtClean="0"/>
              <a:t>partitioner</a:t>
            </a:r>
            <a:r>
              <a:rPr lang="en-US" dirty="0" smtClean="0"/>
              <a:t> where data is partitioned on only by store</a:t>
            </a:r>
          </a:p>
          <a:p>
            <a:pPr lvl="1"/>
            <a:r>
              <a:rPr lang="en-US" dirty="0" smtClean="0"/>
              <a:t>It will ensure that all the data for a given store goes to same reducer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849409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Hive</a:t>
            </a:r>
          </a:p>
          <a:p>
            <a:pPr lvl="1"/>
            <a:r>
              <a:rPr lang="en-US" dirty="0" smtClean="0"/>
              <a:t>We have to use order by for global sorting. Queries using "</a:t>
            </a:r>
            <a:r>
              <a:rPr lang="en-US" dirty="0" err="1" smtClean="0"/>
              <a:t>ordery</a:t>
            </a:r>
            <a:r>
              <a:rPr lang="en-US" dirty="0" smtClean="0"/>
              <a:t> by" will use only one reducer.</a:t>
            </a:r>
          </a:p>
          <a:p>
            <a:pPr lvl="1"/>
            <a:r>
              <a:rPr lang="en-US" dirty="0" smtClean="0"/>
              <a:t>We have to use "sort by" in conjunction with "distribute by" for key based sorting</a:t>
            </a:r>
          </a:p>
          <a:p>
            <a:pPr lvl="2"/>
            <a:r>
              <a:rPr lang="en-US" dirty="0"/>
              <a:t>d</a:t>
            </a:r>
            <a:r>
              <a:rPr lang="en-US" dirty="0" smtClean="0"/>
              <a:t>istribute by store sort by store, year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3536049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Partitioning</a:t>
            </a:r>
            <a:endParaRPr lang="en-US" dirty="0"/>
          </a:p>
        </p:txBody>
      </p:sp>
      <p:sp>
        <p:nvSpPr>
          <p:cNvPr id="3" name="Content Placeholder 2"/>
          <p:cNvSpPr>
            <a:spLocks noGrp="1"/>
          </p:cNvSpPr>
          <p:nvPr>
            <p:ph idx="1"/>
          </p:nvPr>
        </p:nvSpPr>
        <p:spPr/>
        <p:txBody>
          <a:bodyPr/>
          <a:lstStyle/>
          <a:p>
            <a:r>
              <a:rPr lang="en-US" dirty="0" smtClean="0"/>
              <a:t>Too much vs. too little partitioning</a:t>
            </a:r>
          </a:p>
          <a:p>
            <a:r>
              <a:rPr lang="en-US" dirty="0" smtClean="0"/>
              <a:t>Too much partitioning will lead into too many small files issue</a:t>
            </a:r>
          </a:p>
          <a:p>
            <a:r>
              <a:rPr lang="en-US" dirty="0" smtClean="0"/>
              <a:t>Too little partitioning will unnecessarily read the data</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12842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dirty="0">
                <a:latin typeface="Calibri" charset="0"/>
              </a:rPr>
              <a:t>JVM Reuse</a:t>
            </a:r>
          </a:p>
        </p:txBody>
      </p:sp>
      <p:sp>
        <p:nvSpPr>
          <p:cNvPr id="156674" name="Content Placeholder 2"/>
          <p:cNvSpPr>
            <a:spLocks noGrp="1"/>
          </p:cNvSpPr>
          <p:nvPr>
            <p:ph idx="1"/>
          </p:nvPr>
        </p:nvSpPr>
        <p:spPr/>
        <p:txBody>
          <a:bodyPr>
            <a:normAutofit/>
          </a:bodyPr>
          <a:lstStyle/>
          <a:p>
            <a:pPr eaLnBrk="1" hangingPunct="1"/>
            <a:r>
              <a:rPr lang="en-US" sz="2400" dirty="0" smtClean="0">
                <a:latin typeface="Calibri" charset="0"/>
              </a:rPr>
              <a:t>What is JVM Reuse?</a:t>
            </a:r>
          </a:p>
          <a:p>
            <a:pPr lvl="1"/>
            <a:r>
              <a:rPr lang="en-US" sz="2400" dirty="0" smtClean="0">
                <a:latin typeface="Calibri" charset="0"/>
              </a:rPr>
              <a:t>By default JVM Reuse is set to 1 and all mappers and reducers will run in their own JVM</a:t>
            </a:r>
          </a:p>
          <a:p>
            <a:pPr lvl="1"/>
            <a:r>
              <a:rPr lang="en-US" sz="2400" dirty="0" smtClean="0">
                <a:latin typeface="Calibri" charset="0"/>
              </a:rPr>
              <a:t>Forking and cleaning up will become overhead for jobs that require mappers and reducers significantly larger than the capacity</a:t>
            </a:r>
          </a:p>
          <a:p>
            <a:pPr lvl="1"/>
            <a:r>
              <a:rPr lang="en-US" sz="2400" dirty="0" smtClean="0">
                <a:latin typeface="Calibri" charset="0"/>
              </a:rPr>
              <a:t>JVM Reuse will facilitate mappers of same job or reducers of same job use JVM more than once</a:t>
            </a:r>
            <a:endParaRPr lang="en-US" sz="2400" dirty="0">
              <a:latin typeface="Calibri" charset="0"/>
            </a:endParaRPr>
          </a:p>
          <a:p>
            <a:pPr eaLnBrk="1" hangingPunct="1"/>
            <a:r>
              <a:rPr lang="en-US" sz="2400" dirty="0">
                <a:latin typeface="Calibri" charset="0"/>
              </a:rPr>
              <a:t>Parameters at job level</a:t>
            </a:r>
          </a:p>
          <a:p>
            <a:pPr lvl="1" eaLnBrk="1" hangingPunct="1"/>
            <a:r>
              <a:rPr lang="en-US" sz="2400" dirty="0" err="1" smtClean="0">
                <a:latin typeface="Calibri" charset="0"/>
              </a:rPr>
              <a:t>mapred.job.reuse.jvm.num.tasks</a:t>
            </a:r>
            <a:r>
              <a:rPr lang="en-US" sz="2400" dirty="0" smtClean="0">
                <a:latin typeface="Calibri" charset="0"/>
              </a:rPr>
              <a:t> </a:t>
            </a:r>
            <a:r>
              <a:rPr lang="en-US" sz="2400" dirty="0">
                <a:latin typeface="Calibri" charset="0"/>
              </a:rPr>
              <a:t>(default 1 – each task will run in its own JVM</a:t>
            </a:r>
            <a:r>
              <a:rPr lang="en-US" sz="2400" dirty="0" smtClean="0">
                <a:latin typeface="Calibri" charset="0"/>
              </a:rPr>
              <a:t>)</a:t>
            </a:r>
            <a:endParaRPr lang="en-US" sz="2400" dirty="0">
              <a:latin typeface="Calibri" charset="0"/>
            </a:endParaRPr>
          </a:p>
        </p:txBody>
      </p:sp>
    </p:spTree>
    <p:extLst>
      <p:ext uri="{BB962C8B-B14F-4D97-AF65-F5344CB8AC3E}">
        <p14:creationId xmlns:p14="http://schemas.microsoft.com/office/powerpoint/2010/main" val="10372087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Reuse</a:t>
            </a:r>
            <a:endParaRPr lang="en-US" dirty="0"/>
          </a:p>
        </p:txBody>
      </p:sp>
      <p:sp>
        <p:nvSpPr>
          <p:cNvPr id="3" name="Content Placeholder 2"/>
          <p:cNvSpPr>
            <a:spLocks noGrp="1"/>
          </p:cNvSpPr>
          <p:nvPr>
            <p:ph idx="1"/>
          </p:nvPr>
        </p:nvSpPr>
        <p:spPr/>
        <p:txBody>
          <a:bodyPr/>
          <a:lstStyle/>
          <a:p>
            <a:r>
              <a:rPr lang="en-US" sz="2400" dirty="0">
                <a:latin typeface="Calibri" charset="0"/>
              </a:rPr>
              <a:t>When to enable </a:t>
            </a:r>
            <a:r>
              <a:rPr lang="en-US" sz="2400" dirty="0" err="1">
                <a:latin typeface="Calibri" charset="0"/>
              </a:rPr>
              <a:t>jvm</a:t>
            </a:r>
            <a:r>
              <a:rPr lang="en-US" sz="2400" dirty="0">
                <a:latin typeface="Calibri" charset="0"/>
              </a:rPr>
              <a:t> reuse (</a:t>
            </a:r>
            <a:r>
              <a:rPr lang="en-US" sz="2400" dirty="0" err="1">
                <a:latin typeface="Calibri" charset="0"/>
              </a:rPr>
              <a:t>mapred.job.reuse.jvm.num.tasks</a:t>
            </a:r>
            <a:r>
              <a:rPr lang="en-US" sz="2400" dirty="0">
                <a:latin typeface="Calibri" charset="0"/>
              </a:rPr>
              <a:t> to set greater than 1)?</a:t>
            </a:r>
          </a:p>
          <a:p>
            <a:pPr lvl="1"/>
            <a:r>
              <a:rPr lang="en-US" sz="2400" dirty="0">
                <a:latin typeface="Calibri" charset="0"/>
              </a:rPr>
              <a:t>If job have large number of small and short lived tasks</a:t>
            </a:r>
          </a:p>
          <a:p>
            <a:pPr lvl="1"/>
            <a:r>
              <a:rPr lang="en-US" sz="2400" dirty="0">
                <a:latin typeface="Calibri" charset="0"/>
              </a:rPr>
              <a:t>Lengthy initialization process (distributed cache)</a:t>
            </a:r>
          </a:p>
          <a:p>
            <a:pPr lvl="1"/>
            <a:r>
              <a:rPr lang="en-US" sz="2400" dirty="0" err="1">
                <a:latin typeface="Calibri" charset="0"/>
              </a:rPr>
              <a:t>HotSpot</a:t>
            </a:r>
            <a:r>
              <a:rPr lang="en-US" sz="2400" dirty="0">
                <a:latin typeface="Calibri" charset="0"/>
              </a:rPr>
              <a:t> JVM (builds up enough information to detect performance-critical sections in the code and dynamically translates the Java byte codes of these hot spots into native machine code. This works well for long-running processes, but JVMs that run for seconds or a few minutes may not gain the full benefit of </a:t>
            </a:r>
            <a:r>
              <a:rPr lang="en-US" sz="2400" dirty="0" err="1">
                <a:latin typeface="Calibri" charset="0"/>
              </a:rPr>
              <a:t>HotSpot</a:t>
            </a:r>
            <a:r>
              <a:rPr lang="en-US" sz="2400" dirty="0">
                <a:latin typeface="Calibri"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461127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Capacity Planning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Gateways between users and cluster</a:t>
            </a:r>
          </a:p>
          <a:p>
            <a:r>
              <a:rPr lang="en-US" dirty="0" smtClean="0"/>
              <a:t>Submit jobs from Gateways</a:t>
            </a:r>
          </a:p>
          <a:p>
            <a:r>
              <a:rPr lang="en-US" dirty="0" smtClean="0"/>
              <a:t>Identify masters and slaves (masters will be less than 10 irrespective of the size of the cluster)</a:t>
            </a:r>
          </a:p>
          <a:p>
            <a:r>
              <a:rPr lang="en-US" dirty="0" smtClean="0"/>
              <a:t>Understand pros and cons of different hardware configuration of masters (</a:t>
            </a:r>
            <a:r>
              <a:rPr lang="en-US" dirty="0" err="1" smtClean="0"/>
              <a:t>Namenode</a:t>
            </a:r>
            <a:r>
              <a:rPr lang="en-US" dirty="0" smtClean="0"/>
              <a:t>, Resource Manager/Job Tracker, </a:t>
            </a:r>
            <a:r>
              <a:rPr lang="en-US" dirty="0" err="1" smtClean="0"/>
              <a:t>HBase</a:t>
            </a:r>
            <a:r>
              <a:rPr lang="en-US" dirty="0" smtClean="0"/>
              <a:t> Master </a:t>
            </a:r>
            <a:r>
              <a:rPr lang="en-US" dirty="0" err="1" smtClean="0"/>
              <a:t>etc</a:t>
            </a:r>
            <a:r>
              <a:rPr lang="en-US" dirty="0" smtClean="0"/>
              <a:t>). They need not use same hardware configuration.</a:t>
            </a:r>
          </a:p>
          <a:p>
            <a:r>
              <a:rPr lang="en-US" dirty="0" smtClean="0"/>
              <a:t>Understand important settings for resources like memory and CPU</a:t>
            </a:r>
          </a:p>
          <a:p>
            <a:pPr lvl="1"/>
            <a:r>
              <a:rPr lang="en-US" dirty="0" smtClean="0"/>
              <a:t>Keep in mind all </a:t>
            </a:r>
            <a:r>
              <a:rPr lang="en-US" dirty="0" err="1" smtClean="0"/>
              <a:t>Hadoop</a:t>
            </a:r>
            <a:r>
              <a:rPr lang="en-US" dirty="0" smtClean="0"/>
              <a:t> based tools as well as non </a:t>
            </a:r>
            <a:r>
              <a:rPr lang="en-US" dirty="0" err="1" smtClean="0"/>
              <a:t>Hadoop</a:t>
            </a:r>
            <a:r>
              <a:rPr lang="en-US" dirty="0" smtClean="0"/>
              <a:t> based tools, </a:t>
            </a:r>
            <a:r>
              <a:rPr lang="en-US" dirty="0" err="1" smtClean="0"/>
              <a:t>eg</a:t>
            </a:r>
            <a:r>
              <a:rPr lang="en-US" dirty="0" smtClean="0"/>
              <a:t>: data encryption tools which will take up some resources</a:t>
            </a:r>
          </a:p>
          <a:p>
            <a:pPr lvl="1"/>
            <a:r>
              <a:rPr lang="en-US" dirty="0" smtClean="0"/>
              <a:t>Do not follow thumb rules by the vendors blindly, </a:t>
            </a:r>
            <a:r>
              <a:rPr lang="en-US" dirty="0" err="1" smtClean="0"/>
              <a:t>eg</a:t>
            </a:r>
            <a:r>
              <a:rPr lang="en-US" dirty="0" smtClean="0"/>
              <a:t>: Some vendors recommend 150% of mappers and reducers to number of CPUs/cores</a:t>
            </a:r>
          </a:p>
          <a:p>
            <a:pPr lvl="1"/>
            <a:r>
              <a:rPr lang="en-US" dirty="0" smtClean="0"/>
              <a:t>Use compression for the data stored for compliance purposes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53533118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Tuning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JVM heap size</a:t>
            </a:r>
          </a:p>
          <a:p>
            <a:r>
              <a:rPr lang="en-US" dirty="0" smtClean="0"/>
              <a:t>Spills and </a:t>
            </a:r>
            <a:r>
              <a:rPr lang="en-US" dirty="0" err="1" smtClean="0"/>
              <a:t>io.sort.mb</a:t>
            </a:r>
            <a:endParaRPr lang="en-US" dirty="0" smtClean="0"/>
          </a:p>
          <a:p>
            <a:r>
              <a:rPr lang="en-US" dirty="0" smtClean="0"/>
              <a:t>Capacity planning for whole Hadoop eco system.</a:t>
            </a:r>
          </a:p>
          <a:p>
            <a:pPr lvl="1"/>
            <a:r>
              <a:rPr lang="en-US" dirty="0" smtClean="0"/>
              <a:t>Analyze impact on resources for each non map reduce based tool deployed in the cluster</a:t>
            </a:r>
          </a:p>
          <a:p>
            <a:r>
              <a:rPr lang="en-US" dirty="0" smtClean="0"/>
              <a:t>YARN - Node Manager and Resource Manager memory parameters</a:t>
            </a:r>
          </a:p>
          <a:p>
            <a:r>
              <a:rPr lang="en-US" dirty="0" smtClean="0"/>
              <a:t>Classic – Memory parameters, Mappers and Reducers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20605368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9566879"/>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8538771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68039064"/>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734313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Map Reduce application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Parsing the data</a:t>
            </a:r>
          </a:p>
          <a:p>
            <a:pPr lvl="1"/>
            <a:r>
              <a:rPr lang="en-US" dirty="0" smtClean="0"/>
              <a:t>Develop POJO with private variables and getter setter methods</a:t>
            </a:r>
          </a:p>
          <a:p>
            <a:r>
              <a:rPr lang="en-US" dirty="0" smtClean="0"/>
              <a:t>Filtering or row level transformations or data cleansing</a:t>
            </a:r>
          </a:p>
          <a:p>
            <a:pPr lvl="1"/>
            <a:r>
              <a:rPr lang="en-US" dirty="0" smtClean="0"/>
              <a:t>Develop map function</a:t>
            </a:r>
          </a:p>
          <a:p>
            <a:pPr lvl="1"/>
            <a:r>
              <a:rPr lang="en-US" dirty="0" smtClean="0"/>
              <a:t>Extend Mapper and override map function</a:t>
            </a:r>
          </a:p>
          <a:p>
            <a:r>
              <a:rPr lang="en-US" dirty="0" smtClean="0"/>
              <a:t>Sorting or distribution the data with out skew</a:t>
            </a:r>
          </a:p>
          <a:p>
            <a:pPr lvl="1"/>
            <a:r>
              <a:rPr lang="en-US" dirty="0" smtClean="0"/>
              <a:t>Use or customize shuffle and sort (</a:t>
            </a:r>
            <a:r>
              <a:rPr lang="en-US" dirty="0" err="1" smtClean="0"/>
              <a:t>partitioner</a:t>
            </a:r>
            <a:r>
              <a:rPr lang="en-US" dirty="0" smtClean="0"/>
              <a:t>, sort comparator, grouping comparator </a:t>
            </a:r>
            <a:r>
              <a:rPr lang="en-US" dirty="0" err="1" smtClean="0"/>
              <a:t>etc</a:t>
            </a:r>
            <a:r>
              <a:rPr lang="en-US" dirty="0" smtClean="0"/>
              <a:t>)</a:t>
            </a:r>
          </a:p>
          <a:p>
            <a:r>
              <a:rPr lang="en-US" dirty="0" smtClean="0"/>
              <a:t>Aggregations or Joins</a:t>
            </a:r>
          </a:p>
          <a:p>
            <a:pPr lvl="1"/>
            <a:r>
              <a:rPr lang="en-US" dirty="0" smtClean="0"/>
              <a:t>Develop reduce function</a:t>
            </a:r>
          </a:p>
          <a:p>
            <a:pPr lvl="1"/>
            <a:r>
              <a:rPr lang="en-US" dirty="0" smtClean="0"/>
              <a:t>Extend Reducer and override reduce function</a:t>
            </a:r>
          </a:p>
          <a:p>
            <a:r>
              <a:rPr lang="en-US" dirty="0" smtClean="0"/>
              <a:t>Customizing framework (advanced)</a:t>
            </a:r>
          </a:p>
          <a:p>
            <a:pPr lvl="1"/>
            <a:r>
              <a:rPr lang="en-US" dirty="0" smtClean="0"/>
              <a:t>Developing custom input/output formats</a:t>
            </a:r>
          </a:p>
          <a:p>
            <a:pPr lvl="1"/>
            <a:r>
              <a:rPr lang="en-US" dirty="0" smtClean="0"/>
              <a:t>Developing custom key/value types (Writable or </a:t>
            </a:r>
            <a:r>
              <a:rPr lang="en-US" dirty="0" err="1" smtClean="0"/>
              <a:t>WritableComparable</a:t>
            </a:r>
            <a:r>
              <a:rPr lang="en-US" dirty="0" smtClean="0"/>
              <a:t>)</a:t>
            </a:r>
          </a:p>
          <a:p>
            <a:r>
              <a:rPr lang="en-US" dirty="0" smtClean="0"/>
              <a:t>Job Configuration</a:t>
            </a:r>
          </a:p>
          <a:p>
            <a:pPr lvl="1"/>
            <a:r>
              <a:rPr lang="en-US" dirty="0" smtClean="0"/>
              <a:t>Implement Tool and use Job class to configure the map reduce job</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4856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sp>
        <p:nvSpPr>
          <p:cNvPr id="4" name="Document 3"/>
          <p:cNvSpPr/>
          <p:nvPr/>
        </p:nvSpPr>
        <p:spPr>
          <a:xfrm>
            <a:off x="476250" y="2798763"/>
            <a:ext cx="1154113"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5" name="Pentagon 4"/>
          <p:cNvSpPr/>
          <p:nvPr/>
        </p:nvSpPr>
        <p:spPr>
          <a:xfrm>
            <a:off x="2020888" y="2914650"/>
            <a:ext cx="1443037" cy="808038"/>
          </a:xfrm>
          <a:prstGeom prst="homePlat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Mapper</a:t>
            </a:r>
          </a:p>
        </p:txBody>
      </p:sp>
      <p:sp>
        <p:nvSpPr>
          <p:cNvPr id="6" name="Document 5"/>
          <p:cNvSpPr/>
          <p:nvPr/>
        </p:nvSpPr>
        <p:spPr>
          <a:xfrm>
            <a:off x="7589838" y="2798763"/>
            <a:ext cx="1154112"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7" name="Chevron 6"/>
          <p:cNvSpPr/>
          <p:nvPr/>
        </p:nvSpPr>
        <p:spPr>
          <a:xfrm>
            <a:off x="3506788" y="2914650"/>
            <a:ext cx="1912937" cy="808038"/>
          </a:xfrm>
          <a:prstGeom prst="chevro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a:solidFill>
                  <a:schemeClr val="tx1"/>
                </a:solidFill>
              </a:rPr>
              <a:t>Shuffle/Sort</a:t>
            </a:r>
          </a:p>
        </p:txBody>
      </p:sp>
      <p:sp>
        <p:nvSpPr>
          <p:cNvPr id="8" name="Chevron 7"/>
          <p:cNvSpPr/>
          <p:nvPr/>
        </p:nvSpPr>
        <p:spPr>
          <a:xfrm>
            <a:off x="5448300" y="2908300"/>
            <a:ext cx="1897063" cy="808038"/>
          </a:xfrm>
          <a:prstGeom prst="chevro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solidFill>
              </a:rPr>
              <a:t>Reducer</a:t>
            </a:r>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78706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1419225"/>
            <a:ext cx="605790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512170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5095994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6075</TotalTime>
  <Words>3276</Words>
  <Application>Microsoft Macintosh PowerPoint</Application>
  <PresentationFormat>On-screen Show (4:3)</PresentationFormat>
  <Paragraphs>613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Hadoop Performance Tuning</vt:lpstr>
      <vt:lpstr>Agenda</vt:lpstr>
      <vt:lpstr>Cluster</vt:lpstr>
      <vt:lpstr>Cluster Capacity Planning</vt:lpstr>
      <vt:lpstr>Developing Map Reduce application</vt:lpstr>
      <vt:lpstr>Map Reduce lifecycle</vt:lpstr>
      <vt:lpstr>Map Reduce lifecycle</vt:lpstr>
      <vt:lpstr>Map Reduce lifecycle</vt:lpstr>
      <vt:lpstr>Map Reduce lifecycle</vt:lpstr>
      <vt:lpstr>Running the jobs</vt:lpstr>
      <vt:lpstr>Interpret Counters</vt:lpstr>
      <vt:lpstr>Understanding Performance tuning criteria</vt:lpstr>
      <vt:lpstr>Split Size</vt:lpstr>
      <vt:lpstr>Split Size</vt:lpstr>
      <vt:lpstr>Split Size</vt:lpstr>
      <vt:lpstr>Split Size</vt:lpstr>
      <vt:lpstr>Split size</vt:lpstr>
      <vt:lpstr>Number of Reducers</vt:lpstr>
      <vt:lpstr>Number of Reducers</vt:lpstr>
      <vt:lpstr>Number of Reducers</vt:lpstr>
      <vt:lpstr>Number of Reducers</vt:lpstr>
      <vt:lpstr>Number of Reducers</vt:lpstr>
      <vt:lpstr>Number of Reducers</vt:lpstr>
      <vt:lpstr>Number of reducers</vt:lpstr>
      <vt:lpstr>Combiners</vt:lpstr>
      <vt:lpstr>Map Reduce lifecycle</vt:lpstr>
      <vt:lpstr>Distributed Cache</vt:lpstr>
      <vt:lpstr>Distributed Cache</vt:lpstr>
      <vt:lpstr>Distributed Cache</vt:lpstr>
      <vt:lpstr>Distributed Cache</vt:lpstr>
      <vt:lpstr>Hive Map Side Joins</vt:lpstr>
      <vt:lpstr>Compression</vt:lpstr>
      <vt:lpstr>Splittable vs. Non-splittable (HDFS)</vt:lpstr>
      <vt:lpstr>Splittable vs. Non-splittable (Map Reduce)</vt:lpstr>
      <vt:lpstr>Compression (Types)</vt:lpstr>
      <vt:lpstr>Compression (Codecs)</vt:lpstr>
      <vt:lpstr>Compression (Map Reduce configuration)</vt:lpstr>
      <vt:lpstr>Combine File Input Format</vt:lpstr>
      <vt:lpstr>Combine File Input Format</vt:lpstr>
      <vt:lpstr>Combine File Input Format</vt:lpstr>
      <vt:lpstr>Filtering</vt:lpstr>
      <vt:lpstr>Filtering</vt:lpstr>
      <vt:lpstr>Sorting (Global vs. Key based)</vt:lpstr>
      <vt:lpstr>Sorting (Global vs. Key based)</vt:lpstr>
      <vt:lpstr>Sorting (Global vs. Key based)</vt:lpstr>
      <vt:lpstr>Hive Partitioning</vt:lpstr>
      <vt:lpstr>JVM Reuse</vt:lpstr>
      <vt:lpstr>JVM Reuse</vt:lpstr>
      <vt:lpstr>Memory Tuning</vt:lpstr>
      <vt:lpstr>Important parameters in MRv2/YARN</vt:lpstr>
      <vt:lpstr>Important parameters in MRv2/YARN</vt:lpstr>
    </vt:vector>
  </TitlesOfParts>
  <Company>Vayu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Gadiraju</dc:creator>
  <cp:lastModifiedBy>Durga Gadiraju</cp:lastModifiedBy>
  <cp:revision>186</cp:revision>
  <dcterms:created xsi:type="dcterms:W3CDTF">2014-11-19T12:39:18Z</dcterms:created>
  <dcterms:modified xsi:type="dcterms:W3CDTF">2015-01-18T23:22:14Z</dcterms:modified>
</cp:coreProperties>
</file>