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4"/>
  </p:notesMasterIdLst>
  <p:sldIdLst>
    <p:sldId id="280" r:id="rId2"/>
    <p:sldId id="279" r:id="rId3"/>
    <p:sldId id="281" r:id="rId4"/>
    <p:sldId id="342" r:id="rId5"/>
    <p:sldId id="343" r:id="rId6"/>
    <p:sldId id="282" r:id="rId7"/>
    <p:sldId id="340" r:id="rId8"/>
    <p:sldId id="295" r:id="rId9"/>
    <p:sldId id="288" r:id="rId10"/>
    <p:sldId id="347" r:id="rId11"/>
    <p:sldId id="290" r:id="rId12"/>
    <p:sldId id="291" r:id="rId13"/>
    <p:sldId id="292" r:id="rId14"/>
    <p:sldId id="350" r:id="rId15"/>
    <p:sldId id="351" r:id="rId16"/>
    <p:sldId id="354" r:id="rId17"/>
    <p:sldId id="352" r:id="rId18"/>
    <p:sldId id="349" r:id="rId19"/>
    <p:sldId id="332" r:id="rId20"/>
    <p:sldId id="293" r:id="rId21"/>
    <p:sldId id="306" r:id="rId22"/>
    <p:sldId id="294" r:id="rId23"/>
    <p:sldId id="289" r:id="rId24"/>
    <p:sldId id="353" r:id="rId25"/>
    <p:sldId id="370" r:id="rId26"/>
    <p:sldId id="371" r:id="rId27"/>
    <p:sldId id="372" r:id="rId28"/>
    <p:sldId id="373" r:id="rId29"/>
    <p:sldId id="374" r:id="rId30"/>
    <p:sldId id="375" r:id="rId31"/>
    <p:sldId id="307" r:id="rId32"/>
    <p:sldId id="308" r:id="rId33"/>
    <p:sldId id="283" r:id="rId34"/>
    <p:sldId id="369" r:id="rId35"/>
    <p:sldId id="358" r:id="rId36"/>
    <p:sldId id="359" r:id="rId37"/>
    <p:sldId id="317" r:id="rId38"/>
    <p:sldId id="318" r:id="rId39"/>
    <p:sldId id="320" r:id="rId40"/>
    <p:sldId id="321" r:id="rId41"/>
    <p:sldId id="330" r:id="rId42"/>
    <p:sldId id="331" r:id="rId43"/>
    <p:sldId id="324" r:id="rId44"/>
    <p:sldId id="325" r:id="rId45"/>
    <p:sldId id="326" r:id="rId46"/>
    <p:sldId id="360" r:id="rId47"/>
    <p:sldId id="333" r:id="rId48"/>
    <p:sldId id="337" r:id="rId49"/>
    <p:sldId id="338" r:id="rId50"/>
    <p:sldId id="339" r:id="rId51"/>
    <p:sldId id="319" r:id="rId52"/>
    <p:sldId id="355" r:id="rId53"/>
    <p:sldId id="284" r:id="rId54"/>
    <p:sldId id="364" r:id="rId55"/>
    <p:sldId id="365" r:id="rId56"/>
    <p:sldId id="286" r:id="rId57"/>
    <p:sldId id="296" r:id="rId58"/>
    <p:sldId id="297" r:id="rId59"/>
    <p:sldId id="363" r:id="rId60"/>
    <p:sldId id="311" r:id="rId61"/>
    <p:sldId id="299" r:id="rId62"/>
    <p:sldId id="300" r:id="rId63"/>
    <p:sldId id="301" r:id="rId64"/>
    <p:sldId id="302" r:id="rId65"/>
    <p:sldId id="383" r:id="rId66"/>
    <p:sldId id="378" r:id="rId67"/>
    <p:sldId id="380" r:id="rId68"/>
    <p:sldId id="381" r:id="rId69"/>
    <p:sldId id="382" r:id="rId70"/>
    <p:sldId id="366" r:id="rId71"/>
    <p:sldId id="334" r:id="rId72"/>
    <p:sldId id="335" r:id="rId73"/>
    <p:sldId id="361" r:id="rId74"/>
    <p:sldId id="362" r:id="rId75"/>
    <p:sldId id="368" r:id="rId76"/>
    <p:sldId id="336" r:id="rId77"/>
    <p:sldId id="316" r:id="rId78"/>
    <p:sldId id="367" r:id="rId79"/>
    <p:sldId id="314" r:id="rId80"/>
    <p:sldId id="315" r:id="rId81"/>
    <p:sldId id="287" r:id="rId82"/>
    <p:sldId id="26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autoAdjust="0"/>
    <p:restoredTop sz="94599" autoAdjust="0"/>
  </p:normalViewPr>
  <p:slideViewPr>
    <p:cSldViewPr>
      <p:cViewPr>
        <p:scale>
          <a:sx n="105" d="100"/>
          <a:sy n="105" d="100"/>
        </p:scale>
        <p:origin x="1056"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6/12/16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208D-7564-4296-8E04-23AC3E064C0F}" type="datetime1">
              <a:rPr lang="en-US" smtClean="0"/>
              <a:pPr/>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31808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25CE4-ADAF-4059-ABA2-141220E630ED}" type="datetime1">
              <a:rPr lang="en-US" smtClean="0"/>
              <a:pPr/>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75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6806D-A723-4AF6-81A5-B834FAD74726}" type="datetime1">
              <a:rPr lang="en-US" smtClean="0"/>
              <a:pPr/>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428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EF097-511E-4A39-B887-743E45CBA906}" type="datetime1">
              <a:rPr lang="en-US" smtClean="0"/>
              <a:pPr/>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515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5FCB-8524-42D5-A40A-2F99E5C3E7D8}" type="datetime1">
              <a:rPr lang="en-US" smtClean="0"/>
              <a:pPr/>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242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E977D-637B-4096-B936-E1A637334F64}" type="datetime1">
              <a:rPr lang="en-US" smtClean="0"/>
              <a:pPr/>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4245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F823A3-1EC4-48DF-BAAF-ED1C7A85F0D2}" type="datetime1">
              <a:rPr lang="en-US" smtClean="0"/>
              <a:pPr/>
              <a:t>6/12/16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42280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8BFC6-AF5F-4DC0-B088-1D980938E003}" type="datetime1">
              <a:rPr lang="en-US" smtClean="0"/>
              <a:pPr/>
              <a:t>6/12/16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2033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A5EB-80FD-44E1-A565-D0A36D298C59}" type="datetime1">
              <a:rPr lang="en-US" smtClean="0"/>
              <a:pPr/>
              <a:t>6/12/16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153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DFBF1-D1F0-4443-941A-FB66DAB2747D}" type="datetime1">
              <a:rPr lang="en-US" smtClean="0"/>
              <a:pPr/>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8616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6C0E-841F-4B36-A84F-5C356414D90B}" type="datetime1">
              <a:rPr lang="en-US" smtClean="0"/>
              <a:pPr/>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03091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3B7D-DCD9-4820-A960-E75F751A466A}" type="datetime1">
              <a:rPr lang="en-US" smtClean="0"/>
              <a:pPr/>
              <a:t>6/12/16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7C4D2-2F11-4011-AB4F-F84DBF4A0B01}" type="slidenum">
              <a:rPr lang="en-US" smtClean="0"/>
              <a:pPr/>
              <a:t>‹#›</a:t>
            </a:fld>
            <a:endParaRPr lang="en-US"/>
          </a:p>
        </p:txBody>
      </p:sp>
    </p:spTree>
    <p:extLst>
      <p:ext uri="{BB962C8B-B14F-4D97-AF65-F5344CB8AC3E}">
        <p14:creationId xmlns:p14="http://schemas.microsoft.com/office/powerpoint/2010/main" val="864878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1</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89288" y="3665538"/>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3197225" y="2720975"/>
            <a:ext cx="2454275"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3189288" y="1746250"/>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76" name="Title 1"/>
          <p:cNvSpPr>
            <a:spLocks noGrp="1"/>
          </p:cNvSpPr>
          <p:nvPr>
            <p:ph type="title"/>
          </p:nvPr>
        </p:nvSpPr>
        <p:spPr/>
        <p:txBody>
          <a:bodyPr/>
          <a:lstStyle/>
          <a:p>
            <a:r>
              <a:rPr lang="en-US" dirty="0" smtClean="0">
                <a:latin typeface="Calibri" charset="0"/>
              </a:rPr>
              <a:t>Configure Slaves and Masters</a:t>
            </a:r>
            <a:endParaRPr lang="en-US" dirty="0">
              <a:latin typeface="Calibri" charset="0"/>
            </a:endParaRPr>
          </a:p>
        </p:txBody>
      </p:sp>
      <p:sp>
        <p:nvSpPr>
          <p:cNvPr id="4" name="Rectangle 3"/>
          <p:cNvSpPr/>
          <p:nvPr/>
        </p:nvSpPr>
        <p:spPr>
          <a:xfrm>
            <a:off x="762000" y="2293938"/>
            <a:ext cx="1200150" cy="37306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Namenode</a:t>
            </a:r>
            <a:endParaRPr lang="en-US" sz="1200" dirty="0">
              <a:solidFill>
                <a:srgbClr val="000000"/>
              </a:solidFill>
            </a:endParaRPr>
          </a:p>
        </p:txBody>
      </p:sp>
      <p:sp>
        <p:nvSpPr>
          <p:cNvPr id="5" name="Rectangle 4"/>
          <p:cNvSpPr/>
          <p:nvPr/>
        </p:nvSpPr>
        <p:spPr>
          <a:xfrm>
            <a:off x="762000" y="3387725"/>
            <a:ext cx="1193800" cy="4222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solidFill>
                  <a:srgbClr val="000000"/>
                </a:solidFill>
              </a:rPr>
              <a:t>Secondary </a:t>
            </a:r>
            <a:r>
              <a:rPr lang="en-US" sz="1400" dirty="0" err="1" smtClean="0">
                <a:solidFill>
                  <a:srgbClr val="000000"/>
                </a:solidFill>
              </a:rPr>
              <a:t>Namenode</a:t>
            </a:r>
            <a:endParaRPr lang="en-US" sz="1400" dirty="0">
              <a:solidFill>
                <a:srgbClr val="000000"/>
              </a:solidFill>
            </a:endParaRPr>
          </a:p>
        </p:txBody>
      </p:sp>
      <p:sp>
        <p:nvSpPr>
          <p:cNvPr id="6" name="Rectangle 5"/>
          <p:cNvSpPr/>
          <p:nvPr/>
        </p:nvSpPr>
        <p:spPr>
          <a:xfrm>
            <a:off x="3363913" y="1947863"/>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7" name="Rectangle 6"/>
          <p:cNvSpPr/>
          <p:nvPr/>
        </p:nvSpPr>
        <p:spPr>
          <a:xfrm>
            <a:off x="3363913" y="2908300"/>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8" name="Rectangle 7"/>
          <p:cNvSpPr/>
          <p:nvPr/>
        </p:nvSpPr>
        <p:spPr>
          <a:xfrm>
            <a:off x="3363913" y="3832225"/>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9" name="Rectangle 8"/>
          <p:cNvSpPr/>
          <p:nvPr/>
        </p:nvSpPr>
        <p:spPr>
          <a:xfrm>
            <a:off x="4419600" y="1905000"/>
            <a:ext cx="1074738" cy="3968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rPr>
              <a:t>Map Reduce</a:t>
            </a:r>
            <a:endParaRPr lang="en-US" sz="1200" dirty="0">
              <a:solidFill>
                <a:schemeClr val="tx1"/>
              </a:solidFill>
            </a:endParaRPr>
          </a:p>
        </p:txBody>
      </p:sp>
      <p:sp>
        <p:nvSpPr>
          <p:cNvPr id="10" name="Rectangle 9"/>
          <p:cNvSpPr/>
          <p:nvPr/>
        </p:nvSpPr>
        <p:spPr>
          <a:xfrm>
            <a:off x="4419600" y="2895600"/>
            <a:ext cx="1074738" cy="36671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1" name="Rectangle 10"/>
          <p:cNvSpPr/>
          <p:nvPr/>
        </p:nvSpPr>
        <p:spPr>
          <a:xfrm>
            <a:off x="4419600" y="3810000"/>
            <a:ext cx="1074738" cy="37623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2" name="Rectangle 11"/>
          <p:cNvSpPr/>
          <p:nvPr/>
        </p:nvSpPr>
        <p:spPr>
          <a:xfrm>
            <a:off x="1069975" y="4606925"/>
            <a:ext cx="893763" cy="3460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solidFill>
                  <a:srgbClr val="000000"/>
                </a:solidFill>
              </a:rPr>
              <a:t>Map Reduce</a:t>
            </a:r>
            <a:endParaRPr lang="en-US" sz="800" dirty="0">
              <a:solidFill>
                <a:srgbClr val="000000"/>
              </a:solidFill>
            </a:endParaRPr>
          </a:p>
        </p:txBody>
      </p:sp>
      <p:cxnSp>
        <p:nvCxnSpPr>
          <p:cNvPr id="17" name="Elbow Connector 16"/>
          <p:cNvCxnSpPr>
            <a:stCxn id="4" idx="3"/>
            <a:endCxn id="13" idx="1"/>
          </p:cNvCxnSpPr>
          <p:nvPr/>
        </p:nvCxnSpPr>
        <p:spPr>
          <a:xfrm flipV="1">
            <a:off x="1962150" y="2128838"/>
            <a:ext cx="1227138" cy="3516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5" idx="0"/>
          </p:cNvCxnSpPr>
          <p:nvPr/>
        </p:nvCxnSpPr>
        <p:spPr>
          <a:xfrm flipH="1">
            <a:off x="1358900" y="2667000"/>
            <a:ext cx="3175" cy="720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2" idx="3"/>
            <a:endCxn id="13" idx="1"/>
          </p:cNvCxnSpPr>
          <p:nvPr/>
        </p:nvCxnSpPr>
        <p:spPr>
          <a:xfrm flipV="1">
            <a:off x="1963738" y="2128838"/>
            <a:ext cx="1225550" cy="265112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2" idx="3"/>
            <a:endCxn id="14" idx="1"/>
          </p:cNvCxnSpPr>
          <p:nvPr/>
        </p:nvCxnSpPr>
        <p:spPr>
          <a:xfrm flipV="1">
            <a:off x="1963738" y="3103563"/>
            <a:ext cx="1233487" cy="1676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3"/>
            <a:endCxn id="15" idx="1"/>
          </p:cNvCxnSpPr>
          <p:nvPr/>
        </p:nvCxnSpPr>
        <p:spPr>
          <a:xfrm flipV="1">
            <a:off x="1963738" y="4048126"/>
            <a:ext cx="1225550" cy="73183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4" idx="3"/>
            <a:endCxn id="14" idx="1"/>
          </p:cNvCxnSpPr>
          <p:nvPr/>
        </p:nvCxnSpPr>
        <p:spPr>
          <a:xfrm>
            <a:off x="1962150" y="2480469"/>
            <a:ext cx="1235075" cy="623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4" idx="3"/>
            <a:endCxn id="15" idx="1"/>
          </p:cNvCxnSpPr>
          <p:nvPr/>
        </p:nvCxnSpPr>
        <p:spPr>
          <a:xfrm>
            <a:off x="1962150" y="2480469"/>
            <a:ext cx="1227138" cy="156765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45045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Tree>
    <p:extLst>
      <p:ext uri="{BB962C8B-B14F-4D97-AF65-F5344CB8AC3E}">
        <p14:creationId xmlns:p14="http://schemas.microsoft.com/office/powerpoint/2010/main" val="322126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files</a:t>
            </a:r>
            <a:endParaRPr lang="en-US" dirty="0"/>
          </a:p>
        </p:txBody>
      </p:sp>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Tree>
    <p:extLst>
      <p:ext uri="{BB962C8B-B14F-4D97-AF65-F5344CB8AC3E}">
        <p14:creationId xmlns:p14="http://schemas.microsoft.com/office/powerpoint/2010/main" val="339823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Ambari</a:t>
            </a:r>
            <a:r>
              <a:rPr lang="en-US" dirty="0" smtClean="0"/>
              <a:t>/</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Tree>
    <p:extLst>
      <p:ext uri="{BB962C8B-B14F-4D97-AF65-F5344CB8AC3E}">
        <p14:creationId xmlns:p14="http://schemas.microsoft.com/office/powerpoint/2010/main" val="284251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lstStyle/>
          <a:p>
            <a:r>
              <a:rPr lang="en-US" dirty="0" smtClean="0"/>
              <a:t>File abstraction using blocks</a:t>
            </a:r>
          </a:p>
          <a:p>
            <a:pPr lvl="1"/>
            <a:r>
              <a:rPr lang="en-US" dirty="0" smtClean="0"/>
              <a:t>File abstraction means a file can be larger than any one hard disk in the cluster</a:t>
            </a:r>
          </a:p>
          <a:p>
            <a:pPr lvl="1"/>
            <a:r>
              <a:rPr lang="en-US" dirty="0" smtClean="0"/>
              <a:t>It can be achieved by Network file system as well as HDFS</a:t>
            </a:r>
          </a:p>
          <a:p>
            <a:pPr lvl="1"/>
            <a:r>
              <a:rPr lang="en-US" dirty="0" smtClean="0"/>
              <a:t>HDFS and other distributed file systems typically uses local file system over network file system</a:t>
            </a:r>
          </a:p>
          <a:p>
            <a:r>
              <a:rPr lang="en-US" dirty="0" smtClean="0"/>
              <a:t>Files are distributed on HDFS based on </a:t>
            </a:r>
            <a:r>
              <a:rPr lang="en-US" dirty="0" err="1" smtClean="0"/>
              <a:t>dfs.blocksize</a:t>
            </a:r>
            <a:endParaRPr lang="en-US" dirty="0" smtClean="0"/>
          </a:p>
        </p:txBody>
      </p:sp>
      <p:sp>
        <p:nvSpPr>
          <p:cNvPr id="4" name="Slide Number Placeholder 3"/>
          <p:cNvSpPr>
            <a:spLocks noGrp="1"/>
          </p:cNvSpPr>
          <p:nvPr>
            <p:ph type="sldNum" sz="quarter" idx="12"/>
          </p:nvPr>
        </p:nvSpPr>
        <p:spPr/>
        <p:txBody>
          <a:bodyPr/>
          <a:lstStyle/>
          <a:p>
            <a:fld id="{31E7C4D2-2F11-4011-AB4F-F84DBF4A0B01}" type="slidenum">
              <a:rPr lang="en-US" smtClean="0"/>
              <a:pPr/>
              <a:t>14</a:t>
            </a:fld>
            <a:endParaRPr lang="en-US"/>
          </a:p>
        </p:txBody>
      </p:sp>
    </p:spTree>
    <p:extLst>
      <p:ext uri="{BB962C8B-B14F-4D97-AF65-F5344CB8AC3E}">
        <p14:creationId xmlns:p14="http://schemas.microsoft.com/office/powerpoint/2010/main" val="13090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92500"/>
          </a:bodyPr>
          <a:lstStyle/>
          <a:p>
            <a:r>
              <a:rPr lang="en-US" dirty="0" smtClean="0"/>
              <a:t>Fault tolerance – HDFS is fault tolerant</a:t>
            </a:r>
          </a:p>
          <a:p>
            <a:pPr lvl="1"/>
            <a:r>
              <a:rPr lang="en-US" dirty="0" smtClean="0"/>
              <a:t>HDFS does not use RAID (RAID only solves Hard disk failure, mirroring is expensive and striping is slow)</a:t>
            </a:r>
          </a:p>
          <a:p>
            <a:pPr lvl="1"/>
            <a:r>
              <a:rPr lang="en-US" dirty="0" smtClean="0"/>
              <a:t>HDFS uses mirroring and </a:t>
            </a:r>
            <a:r>
              <a:rPr lang="en-US" dirty="0" err="1" smtClean="0"/>
              <a:t>dfs.replication</a:t>
            </a:r>
            <a:r>
              <a:rPr lang="en-US" dirty="0" smtClean="0"/>
              <a:t> controls how many copies should be made (default 3). </a:t>
            </a:r>
          </a:p>
          <a:p>
            <a:pPr lvl="1"/>
            <a:r>
              <a:rPr lang="en-US" dirty="0" smtClean="0"/>
              <a:t>HDFS mirroring/replication solves</a:t>
            </a:r>
          </a:p>
          <a:p>
            <a:pPr lvl="2"/>
            <a:r>
              <a:rPr lang="en-US" dirty="0" smtClean="0"/>
              <a:t>Disk failure</a:t>
            </a:r>
            <a:r>
              <a:rPr lang="en-US" dirty="0"/>
              <a:t> </a:t>
            </a:r>
            <a:r>
              <a:rPr lang="en-US" smtClean="0"/>
              <a:t>as well as </a:t>
            </a:r>
            <a:r>
              <a:rPr lang="en-US" dirty="0" smtClean="0"/>
              <a:t>any other hardware failure (except network failures)</a:t>
            </a:r>
          </a:p>
          <a:p>
            <a:pPr lvl="2"/>
            <a:r>
              <a:rPr lang="en-US" dirty="0" smtClean="0"/>
              <a:t>Network failures are addressed using multiple racks with multiple switches</a:t>
            </a:r>
          </a:p>
        </p:txBody>
      </p:sp>
      <p:sp>
        <p:nvSpPr>
          <p:cNvPr id="4" name="Slide Number Placeholder 3"/>
          <p:cNvSpPr>
            <a:spLocks noGrp="1"/>
          </p:cNvSpPr>
          <p:nvPr>
            <p:ph type="sldNum" sz="quarter" idx="12"/>
          </p:nvPr>
        </p:nvSpPr>
        <p:spPr/>
        <p:txBody>
          <a:bodyPr/>
          <a:lstStyle/>
          <a:p>
            <a:fld id="{31E7C4D2-2F11-4011-AB4F-F84DBF4A0B01}" type="slidenum">
              <a:rPr lang="en-US" smtClean="0"/>
              <a:pPr/>
              <a:t>15</a:t>
            </a:fld>
            <a:endParaRPr lang="en-US"/>
          </a:p>
        </p:txBody>
      </p:sp>
    </p:spTree>
    <p:extLst>
      <p:ext uri="{BB962C8B-B14F-4D97-AF65-F5344CB8AC3E}">
        <p14:creationId xmlns:p14="http://schemas.microsoft.com/office/powerpoint/2010/main" val="1226543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Files are divided into blocks based up on </a:t>
            </a:r>
            <a:r>
              <a:rPr lang="en-US" dirty="0" err="1" smtClean="0"/>
              <a:t>dfs.blocksize</a:t>
            </a:r>
            <a:r>
              <a:rPr lang="en-US" dirty="0" smtClean="0"/>
              <a:t> (default 128 MB)</a:t>
            </a:r>
            <a:endParaRPr lang="en-US" dirty="0"/>
          </a:p>
          <a:p>
            <a:r>
              <a:rPr lang="en-US" dirty="0" smtClean="0"/>
              <a:t>Each block will have multiple copies and stored in the servers designated as </a:t>
            </a:r>
            <a:r>
              <a:rPr lang="en-US" dirty="0" err="1" smtClean="0"/>
              <a:t>datanodes</a:t>
            </a:r>
            <a:r>
              <a:rPr lang="en-US" dirty="0" smtClean="0"/>
              <a:t>. It is controlled by parameter called </a:t>
            </a:r>
            <a:r>
              <a:rPr lang="en-US" dirty="0" err="1" smtClean="0"/>
              <a:t>dfs.replication</a:t>
            </a:r>
            <a:r>
              <a:rPr lang="en-US" dirty="0" smtClean="0"/>
              <a:t> (default 3)</a:t>
            </a:r>
          </a:p>
          <a:p>
            <a:r>
              <a:rPr lang="en-US" dirty="0" smtClean="0"/>
              <a:t>What is file metadata?</a:t>
            </a:r>
          </a:p>
          <a:p>
            <a:pPr lvl="1"/>
            <a:r>
              <a:rPr lang="en-US" dirty="0" smtClean="0"/>
              <a:t>HDFS file is logical</a:t>
            </a:r>
          </a:p>
          <a:p>
            <a:pPr lvl="1"/>
            <a:r>
              <a:rPr lang="en-US" dirty="0" smtClean="0"/>
              <a:t>Each block will have block id and multiple copies</a:t>
            </a:r>
          </a:p>
          <a:p>
            <a:pPr lvl="1"/>
            <a:r>
              <a:rPr lang="en-US" dirty="0" smtClean="0"/>
              <a:t>Each copy will be stored in separate data node</a:t>
            </a:r>
          </a:p>
          <a:p>
            <a:pPr lvl="1"/>
            <a:r>
              <a:rPr lang="en-US" dirty="0" smtClean="0"/>
              <a:t>Mapping between file, block and block location is metadata of a file</a:t>
            </a:r>
          </a:p>
          <a:p>
            <a:pPr lvl="1"/>
            <a:r>
              <a:rPr lang="en-US" dirty="0" smtClean="0"/>
              <a:t>Also file permissions, directories </a:t>
            </a:r>
            <a:r>
              <a:rPr lang="en-US" dirty="0" err="1" smtClean="0"/>
              <a:t>etc</a:t>
            </a:r>
            <a:endParaRPr lang="en-US" dirty="0" smtClean="0"/>
          </a:p>
          <a:p>
            <a:pPr lvl="1"/>
            <a:r>
              <a:rPr lang="en-US" dirty="0" smtClean="0"/>
              <a:t>All these will be stored in in-memory of </a:t>
            </a:r>
            <a:r>
              <a:rPr lang="en-US" dirty="0" err="1" smtClean="0"/>
              <a:t>Namenode</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16</a:t>
            </a:fld>
            <a:endParaRPr lang="en-US"/>
          </a:p>
        </p:txBody>
      </p:sp>
    </p:spTree>
    <p:extLst>
      <p:ext uri="{BB962C8B-B14F-4D97-AF65-F5344CB8AC3E}">
        <p14:creationId xmlns:p14="http://schemas.microsoft.com/office/powerpoint/2010/main" val="193631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a:latin typeface="Calibri" charset="0"/>
              </a:rPr>
              <a:t>Determine how HDFS </a:t>
            </a:r>
            <a:r>
              <a:rPr lang="en-US" sz="3200" b="1">
                <a:latin typeface="Calibri" charset="0"/>
              </a:rPr>
              <a:t>stores</a:t>
            </a:r>
            <a:r>
              <a:rPr lang="en-US" sz="3200">
                <a:latin typeface="Calibri" charset="0"/>
              </a:rPr>
              <a:t>, </a:t>
            </a:r>
            <a:r>
              <a:rPr lang="en-US" sz="3200" b="1">
                <a:latin typeface="Calibri" charset="0"/>
              </a:rPr>
              <a:t>reads</a:t>
            </a:r>
            <a:r>
              <a:rPr lang="en-US" sz="3200">
                <a:latin typeface="Calibri" charset="0"/>
              </a:rPr>
              <a:t>, and </a:t>
            </a:r>
            <a:r>
              <a:rPr lang="en-US" sz="3200" b="1">
                <a:latin typeface="Calibri" charset="0"/>
              </a:rPr>
              <a:t>writes</a:t>
            </a:r>
            <a:r>
              <a:rPr lang="en-US" sz="3200">
                <a:latin typeface="Calibri" charset="0"/>
              </a:rPr>
              <a:t> files.</a:t>
            </a:r>
          </a:p>
        </p:txBody>
      </p:sp>
      <p:pic>
        <p:nvPicPr>
          <p:cNvPr id="716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497013"/>
            <a:ext cx="76771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50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Awareness</a:t>
            </a:r>
            <a:endParaRPr lang="en-US" dirty="0"/>
          </a:p>
        </p:txBody>
      </p:sp>
      <p:sp>
        <p:nvSpPr>
          <p:cNvPr id="3" name="Content Placeholder 2"/>
          <p:cNvSpPr>
            <a:spLocks noGrp="1"/>
          </p:cNvSpPr>
          <p:nvPr>
            <p:ph idx="1"/>
          </p:nvPr>
        </p:nvSpPr>
        <p:spPr/>
        <p:txBody>
          <a:bodyPr/>
          <a:lstStyle/>
          <a:p>
            <a:r>
              <a:rPr lang="en-US" dirty="0"/>
              <a:t>HDFS mirroring/replication solves</a:t>
            </a:r>
          </a:p>
          <a:p>
            <a:pPr lvl="1"/>
            <a:r>
              <a:rPr lang="en-US" dirty="0"/>
              <a:t>Disk failure as any other hardware failure (except network failures)</a:t>
            </a:r>
          </a:p>
          <a:p>
            <a:pPr lvl="1"/>
            <a:r>
              <a:rPr lang="en-US" dirty="0"/>
              <a:t>Network failures are addressed using multiple racks with multiple switches</a:t>
            </a:r>
          </a:p>
          <a:p>
            <a:r>
              <a:rPr lang="en-US" dirty="0" smtClean="0"/>
              <a:t>HDFS is rack aware, at least one copy will be made in each of the racks in a 2 rack </a:t>
            </a:r>
            <a:r>
              <a:rPr lang="en-US" dirty="0" err="1" smtClean="0"/>
              <a:t>hadoop</a:t>
            </a:r>
            <a:r>
              <a:rPr lang="en-US" dirty="0" smtClean="0"/>
              <a:t> cluster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18</a:t>
            </a:fld>
            <a:endParaRPr lang="en-US"/>
          </a:p>
        </p:txBody>
      </p:sp>
    </p:spTree>
    <p:extLst>
      <p:ext uri="{BB962C8B-B14F-4D97-AF65-F5344CB8AC3E}">
        <p14:creationId xmlns:p14="http://schemas.microsoft.com/office/powerpoint/2010/main" val="150554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
        <p:nvSpPr>
          <p:cNvPr id="2" name="Content Placeholder 1"/>
          <p:cNvSpPr>
            <a:spLocks noGrp="1"/>
          </p:cNvSpPr>
          <p:nvPr>
            <p:ph idx="1"/>
          </p:nvPr>
        </p:nvSpPr>
        <p:spPr/>
        <p:txBody>
          <a:bodyPr>
            <a:normAutofit fontScale="70000" lnSpcReduction="20000"/>
          </a:bodyPr>
          <a:lstStyle/>
          <a:p>
            <a:r>
              <a:rPr lang="en-US" dirty="0" err="1" smtClean="0"/>
              <a:t>Editlogs</a:t>
            </a:r>
            <a:endParaRPr lang="en-US" dirty="0" smtClean="0"/>
          </a:p>
          <a:p>
            <a:r>
              <a:rPr lang="en-US" dirty="0" err="1" smtClean="0"/>
              <a:t>FSImage</a:t>
            </a:r>
            <a:endParaRPr lang="en-US" dirty="0" smtClean="0"/>
          </a:p>
          <a:p>
            <a:pPr lvl="1"/>
            <a:r>
              <a:rPr lang="en-US" dirty="0" smtClean="0"/>
              <a:t>It only contains files and blocks (to reduce the size of the </a:t>
            </a:r>
            <a:r>
              <a:rPr lang="en-US" dirty="0" err="1" smtClean="0"/>
              <a:t>FSImage</a:t>
            </a:r>
            <a:r>
              <a:rPr lang="en-US" dirty="0" smtClean="0"/>
              <a:t> and improve restore time – which is serial in nature)</a:t>
            </a:r>
          </a:p>
          <a:p>
            <a:pPr lvl="1"/>
            <a:r>
              <a:rPr lang="en-US" dirty="0" smtClean="0"/>
              <a:t>It does not contain block locations</a:t>
            </a:r>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p>
          <a:p>
            <a:r>
              <a:rPr lang="en-US" dirty="0" smtClean="0"/>
              <a:t>Recovery process</a:t>
            </a:r>
          </a:p>
          <a:p>
            <a:pPr lvl="1"/>
            <a:r>
              <a:rPr lang="en-US" dirty="0" err="1" smtClean="0"/>
              <a:t>Namenode</a:t>
            </a:r>
            <a:r>
              <a:rPr lang="en-US" dirty="0" smtClean="0"/>
              <a:t> starts in </a:t>
            </a:r>
            <a:r>
              <a:rPr lang="en-US" dirty="0" err="1" smtClean="0"/>
              <a:t>safemode</a:t>
            </a:r>
            <a:endParaRPr lang="en-US" dirty="0" smtClean="0"/>
          </a:p>
          <a:p>
            <a:pPr lvl="1"/>
            <a:r>
              <a:rPr lang="en-US" dirty="0" smtClean="0"/>
              <a:t>Restores latest </a:t>
            </a:r>
            <a:r>
              <a:rPr lang="en-US" dirty="0" err="1" smtClean="0"/>
              <a:t>FSImage</a:t>
            </a:r>
            <a:endParaRPr lang="en-US" dirty="0" smtClean="0"/>
          </a:p>
          <a:p>
            <a:pPr lvl="1"/>
            <a:r>
              <a:rPr lang="en-US" dirty="0" smtClean="0"/>
              <a:t>Recovers using latest edit log</a:t>
            </a:r>
          </a:p>
          <a:p>
            <a:pPr lvl="1"/>
            <a:r>
              <a:rPr lang="en-US" dirty="0" err="1" smtClean="0"/>
              <a:t>Namenode</a:t>
            </a:r>
            <a:r>
              <a:rPr lang="en-US" dirty="0" smtClean="0"/>
              <a:t> will do a roll call to </a:t>
            </a:r>
            <a:r>
              <a:rPr lang="en-US" dirty="0" err="1" smtClean="0"/>
              <a:t>datanode</a:t>
            </a:r>
            <a:r>
              <a:rPr lang="en-US" dirty="0" smtClean="0"/>
              <a:t> to determine the locations of the blocks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Tree>
    <p:extLst>
      <p:ext uri="{BB962C8B-B14F-4D97-AF65-F5344CB8AC3E}">
        <p14:creationId xmlns:p14="http://schemas.microsoft.com/office/powerpoint/2010/main" val="227818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8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p>
          <a:p>
            <a:r>
              <a:rPr lang="en-US" dirty="0" smtClean="0"/>
              <a:t>Overriding parameter values at run time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Tree>
    <p:extLst>
      <p:ext uri="{BB962C8B-B14F-4D97-AF65-F5344CB8AC3E}">
        <p14:creationId xmlns:p14="http://schemas.microsoft.com/office/powerpoint/2010/main" val="241102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611509"/>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Verify logs and browse file system</a:t>
            </a:r>
            <a:endParaRPr lang="en-US" dirty="0"/>
          </a:p>
        </p:txBody>
      </p:sp>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Tree>
    <p:extLst>
      <p:ext uri="{BB962C8B-B14F-4D97-AF65-F5344CB8AC3E}">
        <p14:creationId xmlns:p14="http://schemas.microsoft.com/office/powerpoint/2010/main" val="206448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
        <p:nvSpPr>
          <p:cNvPr id="2" name="Content Placeholder 1"/>
          <p:cNvSpPr>
            <a:spLocks noGrp="1"/>
          </p:cNvSpPr>
          <p:nvPr>
            <p:ph idx="1"/>
          </p:nvPr>
        </p:nvSpPr>
        <p:spPr/>
        <p:txBody>
          <a:bodyPr>
            <a:normAutofit fontScale="77500" lnSpcReduction="2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Tree>
    <p:extLst>
      <p:ext uri="{BB962C8B-B14F-4D97-AF65-F5344CB8AC3E}">
        <p14:creationId xmlns:p14="http://schemas.microsoft.com/office/powerpoint/2010/main" val="54812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HDFS Web Interface</a:t>
            </a:r>
            <a:endParaRPr lang="en-US" dirty="0"/>
          </a:p>
        </p:txBody>
      </p:sp>
      <p:sp>
        <p:nvSpPr>
          <p:cNvPr id="3" name="Content Placeholder 2"/>
          <p:cNvSpPr>
            <a:spLocks noGrp="1"/>
          </p:cNvSpPr>
          <p:nvPr>
            <p:ph idx="1"/>
          </p:nvPr>
        </p:nvSpPr>
        <p:spPr/>
        <p:txBody>
          <a:bodyPr/>
          <a:lstStyle/>
          <a:p>
            <a:r>
              <a:rPr lang="en-US" sz="2400" dirty="0" smtClean="0"/>
              <a:t>It can be accessed using http://&lt;</a:t>
            </a:r>
            <a:r>
              <a:rPr lang="en-US" sz="2400" dirty="0" err="1" smtClean="0"/>
              <a:t>namenode_ipaddress</a:t>
            </a:r>
            <a:r>
              <a:rPr lang="en-US" sz="2400" dirty="0" smtClean="0"/>
              <a:t>&gt;:50070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24</a:t>
            </a:fld>
            <a:endParaRPr lang="en-US"/>
          </a:p>
        </p:txBody>
      </p:sp>
    </p:spTree>
    <p:extLst>
      <p:ext uri="{BB962C8B-B14F-4D97-AF65-F5344CB8AC3E}">
        <p14:creationId xmlns:p14="http://schemas.microsoft.com/office/powerpoint/2010/main" val="207645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a:t>
            </a:r>
            <a:r>
              <a:rPr lang="en-US" dirty="0" smtClean="0"/>
              <a:t>daemons </a:t>
            </a:r>
            <a:r>
              <a:rPr lang="en-US" dirty="0"/>
              <a:t>of an HDFS HA-Quorum </a:t>
            </a:r>
            <a:r>
              <a:rPr lang="en-US" dirty="0" smtClean="0"/>
              <a:t>cluster</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Namenode</a:t>
            </a:r>
            <a:r>
              <a:rPr lang="en-US" dirty="0" smtClean="0"/>
              <a:t> recovery and secondary </a:t>
            </a:r>
            <a:r>
              <a:rPr lang="en-US" dirty="0" err="1" smtClean="0"/>
              <a:t>namenode</a:t>
            </a:r>
            <a:endParaRPr lang="en-US" dirty="0" smtClean="0"/>
          </a:p>
          <a:p>
            <a:pPr lvl="1"/>
            <a:r>
              <a:rPr lang="en-US" dirty="0" err="1"/>
              <a:t>Editlogs</a:t>
            </a:r>
            <a:endParaRPr lang="en-US" dirty="0"/>
          </a:p>
          <a:p>
            <a:pPr lvl="1"/>
            <a:r>
              <a:rPr lang="en-US" dirty="0" err="1"/>
              <a:t>FSImage</a:t>
            </a:r>
            <a:endParaRPr lang="en-US" dirty="0"/>
          </a:p>
          <a:p>
            <a:pPr lvl="2"/>
            <a:r>
              <a:rPr lang="en-US" dirty="0"/>
              <a:t>It only contains files and blocks (to reduce the size of the </a:t>
            </a:r>
            <a:r>
              <a:rPr lang="en-US" dirty="0" err="1"/>
              <a:t>FSImage</a:t>
            </a:r>
            <a:r>
              <a:rPr lang="en-US" dirty="0"/>
              <a:t> and improve restore time – which is serial in nature)</a:t>
            </a:r>
          </a:p>
          <a:p>
            <a:pPr lvl="2"/>
            <a:r>
              <a:rPr lang="en-US" dirty="0"/>
              <a:t>It does not contain block </a:t>
            </a:r>
            <a:r>
              <a:rPr lang="en-US" dirty="0" smtClean="0"/>
              <a:t>locations</a:t>
            </a:r>
          </a:p>
          <a:p>
            <a:pPr lvl="2"/>
            <a:r>
              <a:rPr lang="en-US" dirty="0" err="1" smtClean="0"/>
              <a:t>Editlogs</a:t>
            </a:r>
            <a:r>
              <a:rPr lang="en-US" dirty="0" smtClean="0"/>
              <a:t> are merged into </a:t>
            </a:r>
            <a:r>
              <a:rPr lang="en-US" dirty="0" err="1" smtClean="0"/>
              <a:t>FSImage</a:t>
            </a:r>
            <a:r>
              <a:rPr lang="en-US" dirty="0" smtClean="0"/>
              <a:t> at regular intervals (</a:t>
            </a:r>
            <a:r>
              <a:rPr lang="en-US" dirty="0" err="1" smtClean="0"/>
              <a:t>checkpointing</a:t>
            </a:r>
            <a:r>
              <a:rPr lang="en-US" dirty="0" smtClean="0"/>
              <a:t>)</a:t>
            </a:r>
            <a:endParaRPr lang="en-US" dirty="0"/>
          </a:p>
          <a:p>
            <a:pPr lvl="1"/>
            <a:r>
              <a:rPr lang="en-US" dirty="0"/>
              <a:t>Secondary </a:t>
            </a:r>
            <a:r>
              <a:rPr lang="en-US" dirty="0" err="1"/>
              <a:t>Namenode</a:t>
            </a:r>
            <a:endParaRPr lang="en-US" dirty="0"/>
          </a:p>
          <a:p>
            <a:pPr lvl="2"/>
            <a:r>
              <a:rPr lang="en-US" dirty="0"/>
              <a:t>A helper process which merges latest edit log with last snapshot of </a:t>
            </a:r>
            <a:r>
              <a:rPr lang="en-US" dirty="0" err="1"/>
              <a:t>FSImage</a:t>
            </a:r>
            <a:r>
              <a:rPr lang="en-US" dirty="0"/>
              <a:t> and create new one</a:t>
            </a:r>
          </a:p>
          <a:p>
            <a:pPr lvl="1"/>
            <a:r>
              <a:rPr lang="en-US" dirty="0"/>
              <a:t>Recovery process</a:t>
            </a:r>
          </a:p>
          <a:p>
            <a:pPr lvl="2"/>
            <a:r>
              <a:rPr lang="en-US" dirty="0" err="1"/>
              <a:t>Namenode</a:t>
            </a:r>
            <a:r>
              <a:rPr lang="en-US" dirty="0"/>
              <a:t> starts in </a:t>
            </a:r>
            <a:r>
              <a:rPr lang="en-US" dirty="0" err="1"/>
              <a:t>safemode</a:t>
            </a:r>
            <a:endParaRPr lang="en-US" dirty="0"/>
          </a:p>
          <a:p>
            <a:pPr lvl="2"/>
            <a:r>
              <a:rPr lang="en-US" dirty="0"/>
              <a:t>Restores latest </a:t>
            </a:r>
            <a:r>
              <a:rPr lang="en-US" dirty="0" err="1"/>
              <a:t>FSImage</a:t>
            </a:r>
            <a:endParaRPr lang="en-US" dirty="0"/>
          </a:p>
          <a:p>
            <a:pPr lvl="2"/>
            <a:r>
              <a:rPr lang="en-US" dirty="0"/>
              <a:t>Recovers using latest edit log</a:t>
            </a:r>
          </a:p>
          <a:p>
            <a:pPr lvl="2"/>
            <a:r>
              <a:rPr lang="en-US" dirty="0" err="1"/>
              <a:t>Namenode</a:t>
            </a:r>
            <a:r>
              <a:rPr lang="en-US" dirty="0"/>
              <a:t> will do a roll call to </a:t>
            </a:r>
            <a:r>
              <a:rPr lang="en-US" dirty="0" err="1"/>
              <a:t>datanode</a:t>
            </a:r>
            <a:r>
              <a:rPr lang="en-US" dirty="0"/>
              <a:t> to determine the locations of the blocks</a:t>
            </a:r>
          </a:p>
        </p:txBody>
      </p:sp>
    </p:spTree>
    <p:extLst>
      <p:ext uri="{BB962C8B-B14F-4D97-AF65-F5344CB8AC3E}">
        <p14:creationId xmlns:p14="http://schemas.microsoft.com/office/powerpoint/2010/main" val="1016147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a:bodyPr>
          <a:lstStyle/>
          <a:p>
            <a:r>
              <a:rPr lang="en-US" dirty="0" err="1" smtClean="0"/>
              <a:t>Namenode</a:t>
            </a:r>
            <a:r>
              <a:rPr lang="en-US" dirty="0" smtClean="0"/>
              <a:t> recovery and secondary </a:t>
            </a:r>
            <a:r>
              <a:rPr lang="en-US" dirty="0" err="1" smtClean="0"/>
              <a:t>namenode</a:t>
            </a:r>
            <a:r>
              <a:rPr lang="en-US" dirty="0" smtClean="0"/>
              <a:t> (limitations)</a:t>
            </a:r>
          </a:p>
          <a:p>
            <a:pPr lvl="1"/>
            <a:r>
              <a:rPr lang="en-US" dirty="0" err="1" smtClean="0"/>
              <a:t>Checkpointing</a:t>
            </a:r>
            <a:r>
              <a:rPr lang="en-US" dirty="0" smtClean="0"/>
              <a:t> is resource intensive</a:t>
            </a:r>
          </a:p>
          <a:p>
            <a:pPr lvl="1"/>
            <a:r>
              <a:rPr lang="en-US" dirty="0" smtClean="0"/>
              <a:t>If </a:t>
            </a:r>
            <a:r>
              <a:rPr lang="en-US" dirty="0" err="1" smtClean="0"/>
              <a:t>ip</a:t>
            </a:r>
            <a:r>
              <a:rPr lang="en-US" dirty="0" smtClean="0"/>
              <a:t> address is changed, then failover might not be transparent</a:t>
            </a:r>
          </a:p>
          <a:p>
            <a:pPr lvl="1"/>
            <a:r>
              <a:rPr lang="en-US" dirty="0" smtClean="0"/>
              <a:t>Recovery is time consuming</a:t>
            </a:r>
          </a:p>
          <a:p>
            <a:pPr lvl="1"/>
            <a:r>
              <a:rPr lang="en-US" dirty="0" smtClean="0"/>
              <a:t>Above all </a:t>
            </a:r>
            <a:r>
              <a:rPr lang="en-US" dirty="0" err="1" smtClean="0"/>
              <a:t>Namenode</a:t>
            </a:r>
            <a:r>
              <a:rPr lang="en-US" dirty="0" smtClean="0"/>
              <a:t> is single point of failure</a:t>
            </a:r>
          </a:p>
        </p:txBody>
      </p:sp>
    </p:spTree>
    <p:extLst>
      <p:ext uri="{BB962C8B-B14F-4D97-AF65-F5344CB8AC3E}">
        <p14:creationId xmlns:p14="http://schemas.microsoft.com/office/powerpoint/2010/main" val="1600315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lnSpcReduction="10000"/>
          </a:bodyPr>
          <a:lstStyle/>
          <a:p>
            <a:r>
              <a:rPr lang="en-US" dirty="0" smtClean="0"/>
              <a:t>HDFS HA – Quorum cluster components</a:t>
            </a:r>
          </a:p>
          <a:p>
            <a:pPr lvl="1">
              <a:buFont typeface="Wingdings" panose="05000000000000000000" pitchFamily="2" charset="2"/>
              <a:buChar char="Ø"/>
            </a:pPr>
            <a:r>
              <a:rPr lang="en-US" dirty="0" smtClean="0"/>
              <a:t>Active (one) and Standby (one) </a:t>
            </a:r>
            <a:r>
              <a:rPr lang="en-US" dirty="0" err="1" smtClean="0"/>
              <a:t>Namenodes</a:t>
            </a:r>
            <a:endParaRPr lang="en-US" dirty="0"/>
          </a:p>
          <a:p>
            <a:pPr lvl="1">
              <a:buFont typeface="Wingdings" panose="05000000000000000000" pitchFamily="2" charset="2"/>
              <a:buChar char="Ø"/>
            </a:pPr>
            <a:r>
              <a:rPr lang="en-US" dirty="0" smtClean="0"/>
              <a:t>Journal Nodes (Journal directories – at least 3 or more in odd number)</a:t>
            </a:r>
          </a:p>
          <a:p>
            <a:pPr lvl="1">
              <a:buFont typeface="Wingdings" panose="05000000000000000000" pitchFamily="2" charset="2"/>
              <a:buChar char="Ø"/>
            </a:pPr>
            <a:r>
              <a:rPr lang="en-US" dirty="0" smtClean="0"/>
              <a:t>Zookeeper (quorum)</a:t>
            </a:r>
          </a:p>
          <a:p>
            <a:pPr lvl="1">
              <a:buFont typeface="Wingdings" panose="05000000000000000000" pitchFamily="2" charset="2"/>
              <a:buChar char="Ø"/>
            </a:pPr>
            <a:r>
              <a:rPr lang="en-US" dirty="0" err="1" smtClean="0"/>
              <a:t>zkfccontroller</a:t>
            </a:r>
            <a:endParaRPr lang="en-US" dirty="0" smtClean="0"/>
          </a:p>
          <a:p>
            <a:r>
              <a:rPr lang="en-US" dirty="0" smtClean="0"/>
              <a:t>HDFS HA – Quorum cluster scenarios</a:t>
            </a:r>
          </a:p>
          <a:p>
            <a:pPr lvl="1">
              <a:buFont typeface="Wingdings" panose="05000000000000000000" pitchFamily="2" charset="2"/>
              <a:buChar char="Ø"/>
            </a:pPr>
            <a:r>
              <a:rPr lang="en-US" dirty="0" smtClean="0"/>
              <a:t>High Availability</a:t>
            </a:r>
          </a:p>
          <a:p>
            <a:pPr lvl="1">
              <a:buFont typeface="Wingdings" panose="05000000000000000000" pitchFamily="2" charset="2"/>
              <a:buChar char="Ø"/>
            </a:pPr>
            <a:r>
              <a:rPr lang="en-US" dirty="0" smtClean="0"/>
              <a:t>Transparent Failover</a:t>
            </a:r>
            <a:endParaRPr lang="en-US" dirty="0"/>
          </a:p>
        </p:txBody>
      </p:sp>
    </p:spTree>
    <p:extLst>
      <p:ext uri="{BB962C8B-B14F-4D97-AF65-F5344CB8AC3E}">
        <p14:creationId xmlns:p14="http://schemas.microsoft.com/office/powerpoint/2010/main" val="1413060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HDFS HA – Quorum cluster components</a:t>
            </a:r>
          </a:p>
          <a:p>
            <a:pPr lvl="1">
              <a:buFont typeface="Wingdings" panose="05000000000000000000" pitchFamily="2" charset="2"/>
              <a:buChar char="Ø"/>
            </a:pPr>
            <a:r>
              <a:rPr lang="en-US" dirty="0" smtClean="0"/>
              <a:t>Active and Standby </a:t>
            </a:r>
            <a:r>
              <a:rPr lang="en-US" dirty="0" err="1" smtClean="0"/>
              <a:t>Namenodes</a:t>
            </a:r>
            <a:endParaRPr lang="en-US" dirty="0" smtClean="0"/>
          </a:p>
          <a:p>
            <a:pPr lvl="2">
              <a:buFont typeface="Wingdings" panose="05000000000000000000" pitchFamily="2" charset="2"/>
              <a:buChar char="ü"/>
            </a:pPr>
            <a:r>
              <a:rPr lang="en-US" dirty="0" smtClean="0"/>
              <a:t>HA is different than Secondary </a:t>
            </a:r>
            <a:r>
              <a:rPr lang="en-US" dirty="0" err="1" smtClean="0"/>
              <a:t>namenode</a:t>
            </a:r>
            <a:r>
              <a:rPr lang="en-US" dirty="0" smtClean="0"/>
              <a:t> or Federation</a:t>
            </a:r>
          </a:p>
          <a:p>
            <a:pPr lvl="2">
              <a:buFont typeface="Wingdings" panose="05000000000000000000" pitchFamily="2" charset="2"/>
              <a:buChar char="ü"/>
            </a:pPr>
            <a:r>
              <a:rPr lang="en-US" dirty="0" smtClean="0"/>
              <a:t>Only one node will be active</a:t>
            </a:r>
          </a:p>
          <a:p>
            <a:pPr lvl="2">
              <a:buFont typeface="Wingdings" panose="05000000000000000000" pitchFamily="2" charset="2"/>
              <a:buChar char="ü"/>
            </a:pPr>
            <a:r>
              <a:rPr lang="en-US" dirty="0" smtClean="0"/>
              <a:t>Standby node will get edit logs at regular intervals from journal nodes (journal nodes get edit logs from active nodes)</a:t>
            </a:r>
            <a:endParaRPr lang="en-US" dirty="0"/>
          </a:p>
          <a:p>
            <a:pPr lvl="1">
              <a:buFont typeface="Wingdings" panose="05000000000000000000" pitchFamily="2" charset="2"/>
              <a:buChar char="Ø"/>
            </a:pPr>
            <a:r>
              <a:rPr lang="en-US" dirty="0" smtClean="0"/>
              <a:t>Shared edits</a:t>
            </a:r>
          </a:p>
          <a:p>
            <a:pPr lvl="2">
              <a:buFont typeface="Wingdings" charset="2"/>
              <a:buChar char="§"/>
            </a:pPr>
            <a:r>
              <a:rPr lang="en-US" dirty="0"/>
              <a:t>Shared Storage</a:t>
            </a:r>
          </a:p>
          <a:p>
            <a:pPr lvl="3">
              <a:buFont typeface="Wingdings" charset="2"/>
              <a:buChar char="ü"/>
            </a:pPr>
            <a:r>
              <a:rPr lang="en-US" dirty="0"/>
              <a:t>Uses NFS to store edit logs in shared location by both </a:t>
            </a:r>
            <a:r>
              <a:rPr lang="en-US" dirty="0" err="1"/>
              <a:t>Namenodes</a:t>
            </a:r>
            <a:r>
              <a:rPr lang="en-US" dirty="0"/>
              <a:t> (Active and Passive)</a:t>
            </a:r>
          </a:p>
          <a:p>
            <a:pPr lvl="3">
              <a:buFont typeface="Wingdings" charset="2"/>
              <a:buChar char="ü"/>
            </a:pPr>
            <a:r>
              <a:rPr lang="en-US" dirty="0"/>
              <a:t>Active </a:t>
            </a:r>
            <a:r>
              <a:rPr lang="en-US" dirty="0" err="1"/>
              <a:t>Namenode</a:t>
            </a:r>
            <a:r>
              <a:rPr lang="en-US" dirty="0"/>
              <a:t> writes to shared edit logs</a:t>
            </a:r>
          </a:p>
          <a:p>
            <a:pPr lvl="3">
              <a:buFont typeface="Wingdings" charset="2"/>
              <a:buChar char="ü"/>
            </a:pPr>
            <a:r>
              <a:rPr lang="en-US" dirty="0"/>
              <a:t>Passive </a:t>
            </a:r>
            <a:r>
              <a:rPr lang="en-US" dirty="0" err="1"/>
              <a:t>Namenode</a:t>
            </a:r>
            <a:r>
              <a:rPr lang="en-US" dirty="0"/>
              <a:t> reads from shared edit logs and apply</a:t>
            </a:r>
          </a:p>
          <a:p>
            <a:pPr lvl="2">
              <a:buFont typeface="Wingdings" charset="2"/>
              <a:buChar char="§"/>
            </a:pPr>
            <a:r>
              <a:rPr lang="en-US" dirty="0" smtClean="0"/>
              <a:t>Journal Nodes (Journal directories)</a:t>
            </a:r>
          </a:p>
          <a:p>
            <a:pPr lvl="3">
              <a:buFont typeface="Wingdings" panose="05000000000000000000" pitchFamily="2" charset="2"/>
              <a:buChar char="ü"/>
            </a:pPr>
            <a:r>
              <a:rPr lang="en-US" dirty="0" smtClean="0"/>
              <a:t>Typically 3 (when greater than 3 it needs to be odd number)</a:t>
            </a:r>
          </a:p>
          <a:p>
            <a:pPr lvl="3">
              <a:buFont typeface="Wingdings" panose="05000000000000000000" pitchFamily="2" charset="2"/>
              <a:buChar char="ü"/>
            </a:pPr>
            <a:r>
              <a:rPr lang="en-US" dirty="0" smtClean="0"/>
              <a:t>Active </a:t>
            </a:r>
            <a:r>
              <a:rPr lang="en-US" dirty="0" err="1" smtClean="0"/>
              <a:t>namenode</a:t>
            </a:r>
            <a:r>
              <a:rPr lang="en-US" dirty="0" smtClean="0"/>
              <a:t> will write edit logs to majority of the configured journal nodes</a:t>
            </a:r>
          </a:p>
          <a:p>
            <a:pPr lvl="3">
              <a:buFont typeface="Wingdings" panose="05000000000000000000" pitchFamily="2" charset="2"/>
              <a:buChar char="ü"/>
            </a:pPr>
            <a:r>
              <a:rPr lang="en-US" dirty="0" smtClean="0"/>
              <a:t>Standby </a:t>
            </a:r>
            <a:r>
              <a:rPr lang="en-US" dirty="0" err="1" smtClean="0"/>
              <a:t>namenode</a:t>
            </a:r>
            <a:r>
              <a:rPr lang="en-US" dirty="0" smtClean="0"/>
              <a:t> will read edit logs from any of the surviving journal node</a:t>
            </a:r>
          </a:p>
          <a:p>
            <a:pPr lvl="1">
              <a:buFont typeface="Wingdings" panose="05000000000000000000" pitchFamily="2" charset="2"/>
              <a:buChar char="Ø"/>
            </a:pPr>
            <a:r>
              <a:rPr lang="en-US" dirty="0" smtClean="0"/>
              <a:t>Zookeeper (quorum)</a:t>
            </a:r>
          </a:p>
          <a:p>
            <a:pPr lvl="2">
              <a:buFont typeface="Wingdings" panose="05000000000000000000" pitchFamily="2" charset="2"/>
              <a:buChar char="ü"/>
            </a:pPr>
            <a:r>
              <a:rPr lang="en-US" dirty="0" smtClean="0"/>
              <a:t>It will be running on typically 3 or 5 nodes (</a:t>
            </a:r>
            <a:r>
              <a:rPr lang="en-US" dirty="0" err="1" smtClean="0"/>
              <a:t>proc_zkfc</a:t>
            </a:r>
            <a:r>
              <a:rPr lang="en-US" dirty="0" smtClean="0"/>
              <a:t>)</a:t>
            </a:r>
          </a:p>
          <a:p>
            <a:pPr lvl="2">
              <a:buFont typeface="Wingdings" panose="05000000000000000000" pitchFamily="2" charset="2"/>
              <a:buChar char="ü"/>
            </a:pPr>
            <a:r>
              <a:rPr lang="en-US" dirty="0" smtClean="0"/>
              <a:t>As </a:t>
            </a:r>
            <a:r>
              <a:rPr lang="en-US" dirty="0" err="1" smtClean="0"/>
              <a:t>proc_zkfc</a:t>
            </a:r>
            <a:r>
              <a:rPr lang="en-US" dirty="0" smtClean="0"/>
              <a:t> is lightweight it can be deployed on both </a:t>
            </a:r>
            <a:r>
              <a:rPr lang="en-US" dirty="0" err="1" smtClean="0"/>
              <a:t>Namenodes</a:t>
            </a:r>
            <a:r>
              <a:rPr lang="en-US" dirty="0" smtClean="0"/>
              <a:t> and </a:t>
            </a:r>
            <a:r>
              <a:rPr lang="en-US" dirty="0" err="1" smtClean="0"/>
              <a:t>ResourceManager</a:t>
            </a:r>
            <a:endParaRPr lang="en-US" dirty="0" smtClean="0"/>
          </a:p>
        </p:txBody>
      </p:sp>
    </p:spTree>
    <p:extLst>
      <p:ext uri="{BB962C8B-B14F-4D97-AF65-F5344CB8AC3E}">
        <p14:creationId xmlns:p14="http://schemas.microsoft.com/office/powerpoint/2010/main" val="285482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cluster</a:t>
            </a:r>
          </a:p>
        </p:txBody>
      </p:sp>
      <p:pic>
        <p:nvPicPr>
          <p:cNvPr id="1026"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0" y="2237399"/>
            <a:ext cx="3814763" cy="3621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1540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In this session we will set up Hadoop Core Components </a:t>
            </a:r>
            <a:r>
              <a:rPr lang="en-US" smtClean="0"/>
              <a:t>using Cloudera Distribution </a:t>
            </a:r>
            <a:r>
              <a:rPr lang="en-US" dirty="0" smtClean="0"/>
              <a:t>of Hadoop eco system. We will use Cloudera Manager to set up cluster and both HDFS and Map Reduce will be explained in detail.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a:t>
            </a:fld>
            <a:endParaRPr lang="en-US"/>
          </a:p>
        </p:txBody>
      </p:sp>
    </p:spTree>
    <p:extLst>
      <p:ext uri="{BB962C8B-B14F-4D97-AF65-F5344CB8AC3E}">
        <p14:creationId xmlns:p14="http://schemas.microsoft.com/office/powerpoint/2010/main" val="1676666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HDFS HA</a:t>
            </a:r>
            <a:endParaRPr lang="en-US" dirty="0"/>
          </a:p>
        </p:txBody>
      </p:sp>
      <p:sp>
        <p:nvSpPr>
          <p:cNvPr id="3" name="Content Placeholder 2"/>
          <p:cNvSpPr>
            <a:spLocks noGrp="1"/>
          </p:cNvSpPr>
          <p:nvPr>
            <p:ph idx="1"/>
          </p:nvPr>
        </p:nvSpPr>
        <p:spPr/>
        <p:txBody>
          <a:bodyPr/>
          <a:lstStyle/>
          <a:p>
            <a:r>
              <a:rPr lang="en-US" dirty="0" smtClean="0"/>
              <a:t>Configure HDFS HA using Journal nodes</a:t>
            </a:r>
          </a:p>
          <a:p>
            <a:pPr lvl="1"/>
            <a:r>
              <a:rPr lang="en-US" dirty="0" smtClean="0"/>
              <a:t>Make sure zookeeper is added</a:t>
            </a:r>
          </a:p>
          <a:p>
            <a:pPr lvl="1"/>
            <a:r>
              <a:rPr lang="en-US" dirty="0" smtClean="0"/>
              <a:t>Go to Actions on </a:t>
            </a:r>
            <a:r>
              <a:rPr lang="en-US" dirty="0" err="1" smtClean="0"/>
              <a:t>Namenode</a:t>
            </a:r>
            <a:r>
              <a:rPr lang="en-US" dirty="0" smtClean="0"/>
              <a:t> and Enable High Availability</a:t>
            </a:r>
          </a:p>
          <a:p>
            <a:pPr lvl="1"/>
            <a:r>
              <a:rPr lang="en-US" dirty="0" smtClean="0"/>
              <a:t>Configure Journal nodes</a:t>
            </a:r>
          </a:p>
          <a:p>
            <a:r>
              <a:rPr lang="en-US" dirty="0" smtClean="0"/>
              <a:t>Review important parameters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30</a:t>
            </a:fld>
            <a:endParaRPr lang="en-US"/>
          </a:p>
        </p:txBody>
      </p:sp>
    </p:spTree>
    <p:extLst>
      <p:ext uri="{BB962C8B-B14F-4D97-AF65-F5344CB8AC3E}">
        <p14:creationId xmlns:p14="http://schemas.microsoft.com/office/powerpoint/2010/main" val="1461493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r>
              <a:rPr lang="en-US" dirty="0" smtClean="0"/>
              <a:t>How is security handled while setting up </a:t>
            </a:r>
            <a:r>
              <a:rPr lang="en-US" dirty="0" err="1" smtClean="0"/>
              <a:t>Hadoop</a:t>
            </a:r>
            <a:r>
              <a:rPr lang="en-US" dirty="0" smtClean="0"/>
              <a:t> cluster? </a:t>
            </a:r>
            <a:r>
              <a:rPr lang="en-US" smtClean="0"/>
              <a:t>(Kerberos and ACLs)</a:t>
            </a:r>
            <a:endParaRPr lang="en-US" dirty="0" smtClean="0"/>
          </a:p>
          <a:p>
            <a:endParaRPr lang="en-US" dirty="0"/>
          </a:p>
        </p:txBody>
      </p:sp>
    </p:spTree>
    <p:extLst>
      <p:ext uri="{BB962C8B-B14F-4D97-AF65-F5344CB8AC3E}">
        <p14:creationId xmlns:p14="http://schemas.microsoft.com/office/powerpoint/2010/main" val="3237644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Map Reduce is misleading term.</a:t>
            </a:r>
          </a:p>
          <a:p>
            <a:pPr lvl="1"/>
            <a:r>
              <a:rPr lang="en-US" dirty="0" smtClean="0"/>
              <a:t>Programming: Map and Reduce function</a:t>
            </a:r>
          </a:p>
          <a:p>
            <a:pPr lvl="1"/>
            <a:r>
              <a:rPr lang="en-US" dirty="0" smtClean="0"/>
              <a:t>Execution: Mapper and Reducer tasks</a:t>
            </a:r>
          </a:p>
          <a:p>
            <a:pPr lvl="1"/>
            <a:r>
              <a:rPr lang="en-US" dirty="0" smtClean="0"/>
              <a:t>It is used in the context of Resource, Job Management as well as development. In this we will only talk about Resource and job management (Execution).</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MRv1 is being </a:t>
            </a:r>
            <a:r>
              <a:rPr lang="en-US" dirty="0" err="1" smtClean="0"/>
              <a:t>decommisioned</a:t>
            </a:r>
            <a:r>
              <a:rPr lang="en-US" dirty="0" smtClean="0"/>
              <a:t> and not supported by HDP 2.0 out of the box</a:t>
            </a:r>
          </a:p>
          <a:p>
            <a:pPr lvl="1"/>
            <a:r>
              <a:rPr lang="en-US" dirty="0" smtClean="0"/>
              <a:t>YARN and MRv2 is default in </a:t>
            </a:r>
            <a:r>
              <a:rPr lang="en-US" dirty="0" err="1" smtClean="0"/>
              <a:t>Hadoop</a:t>
            </a:r>
            <a:r>
              <a:rPr lang="en-US" dirty="0" smtClean="0"/>
              <a:t> 2.x in all distributions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33</a:t>
            </a:fld>
            <a:endParaRPr lang="en-US"/>
          </a:p>
        </p:txBody>
      </p:sp>
    </p:spTree>
    <p:extLst>
      <p:ext uri="{BB962C8B-B14F-4D97-AF65-F5344CB8AC3E}">
        <p14:creationId xmlns:p14="http://schemas.microsoft.com/office/powerpoint/2010/main" val="872570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exactly is Map and Reduce in programming context?</a:t>
            </a:r>
          </a:p>
          <a:p>
            <a:r>
              <a:rPr lang="en-US" dirty="0" smtClean="0"/>
              <a:t>White board to explain </a:t>
            </a:r>
            <a:r>
              <a:rPr lang="en-US" smtClean="0"/>
              <a:t>the concept</a:t>
            </a:r>
            <a:endParaRPr lang="en-US" dirty="0" smtClean="0"/>
          </a:p>
          <a:p>
            <a:pPr lvl="1"/>
            <a:r>
              <a:rPr lang="en-US" dirty="0" smtClean="0"/>
              <a:t>Map</a:t>
            </a:r>
          </a:p>
          <a:p>
            <a:pPr lvl="2"/>
            <a:r>
              <a:rPr lang="en-US" dirty="0" smtClean="0"/>
              <a:t>Reads data from HDFS</a:t>
            </a:r>
          </a:p>
          <a:p>
            <a:pPr lvl="2"/>
            <a:r>
              <a:rPr lang="en-US" dirty="0" smtClean="0"/>
              <a:t>Applies record level transformation, filtering </a:t>
            </a:r>
            <a:r>
              <a:rPr lang="en-US" dirty="0" err="1" smtClean="0"/>
              <a:t>etc</a:t>
            </a:r>
            <a:endParaRPr lang="en-US" dirty="0" smtClean="0"/>
          </a:p>
          <a:p>
            <a:pPr lvl="2"/>
            <a:r>
              <a:rPr lang="en-US" dirty="0" smtClean="0"/>
              <a:t>Converts records into key and value tuples</a:t>
            </a:r>
          </a:p>
          <a:p>
            <a:pPr lvl="1"/>
            <a:r>
              <a:rPr lang="en-US" dirty="0" smtClean="0"/>
              <a:t>Reduce</a:t>
            </a:r>
          </a:p>
          <a:p>
            <a:pPr lvl="2"/>
            <a:r>
              <a:rPr lang="en-US" dirty="0" smtClean="0"/>
              <a:t>Reads output of mapper in the form of key and array of values</a:t>
            </a:r>
          </a:p>
          <a:p>
            <a:pPr lvl="2"/>
            <a:r>
              <a:rPr lang="en-US" dirty="0" smtClean="0"/>
              <a:t>Used for aggregations, joins </a:t>
            </a:r>
            <a:r>
              <a:rPr lang="en-US" dirty="0" err="1" smtClean="0"/>
              <a:t>etc</a:t>
            </a:r>
            <a:endParaRPr lang="en-US" dirty="0" smtClean="0"/>
          </a:p>
          <a:p>
            <a:pPr lvl="2"/>
            <a:r>
              <a:rPr lang="en-US" dirty="0" smtClean="0"/>
              <a:t>Writes data back to HDFS</a:t>
            </a:r>
          </a:p>
          <a:p>
            <a:pPr lvl="1"/>
            <a:r>
              <a:rPr lang="en-US" dirty="0" smtClean="0"/>
              <a:t>Shuffle and Sort</a:t>
            </a:r>
          </a:p>
          <a:p>
            <a:pPr lvl="2"/>
            <a:r>
              <a:rPr lang="en-US" dirty="0" smtClean="0"/>
              <a:t>Intermediate stage between Map and Reduce</a:t>
            </a:r>
          </a:p>
          <a:p>
            <a:pPr lvl="2"/>
            <a:r>
              <a:rPr lang="en-US" dirty="0" smtClean="0"/>
              <a:t>As the phrase suggests data will be shuffled and sorted (partitioned by key, group by key and sort by key)</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34</a:t>
            </a:fld>
            <a:endParaRPr lang="en-US"/>
          </a:p>
        </p:txBody>
      </p:sp>
      <p:sp>
        <p:nvSpPr>
          <p:cNvPr id="5" name="TextBox 4"/>
          <p:cNvSpPr txBox="1"/>
          <p:nvPr/>
        </p:nvSpPr>
        <p:spPr>
          <a:xfrm>
            <a:off x="1840832" y="8061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39526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Job Tracker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8045943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25651292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37</a:t>
            </a:fld>
            <a:endParaRPr lang="en-US"/>
          </a:p>
        </p:txBody>
      </p:sp>
    </p:spTree>
    <p:extLst>
      <p:ext uri="{BB962C8B-B14F-4D97-AF65-F5344CB8AC3E}">
        <p14:creationId xmlns:p14="http://schemas.microsoft.com/office/powerpoint/2010/main" val="1405643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MRv1 or Classic</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MRv1 or Classic is being decommissioned. Hence HDP does not provide as part of typical services. So, demo will be done using </a:t>
            </a:r>
            <a:r>
              <a:rPr lang="en-US" dirty="0" err="1" smtClean="0"/>
              <a:t>Cloudera</a:t>
            </a:r>
            <a:r>
              <a:rPr lang="en-US" dirty="0" smtClean="0"/>
              <a:t> VM</a:t>
            </a:r>
          </a:p>
          <a:p>
            <a:pPr lvl="1"/>
            <a:r>
              <a:rPr lang="en-US" dirty="0" smtClean="0"/>
              <a:t>Configure </a:t>
            </a:r>
            <a:r>
              <a:rPr lang="en-US" dirty="0"/>
              <a:t>Slaves and Master</a:t>
            </a:r>
          </a:p>
          <a:p>
            <a:pPr lvl="1"/>
            <a:r>
              <a:rPr lang="en-US" dirty="0"/>
              <a:t>Parameter files</a:t>
            </a:r>
          </a:p>
          <a:p>
            <a:pPr lvl="1"/>
            <a:r>
              <a:rPr lang="en-US" dirty="0"/>
              <a:t>Understand important parameters</a:t>
            </a:r>
          </a:p>
          <a:p>
            <a:pPr lvl="1"/>
            <a:r>
              <a:rPr lang="en-US" dirty="0"/>
              <a:t>Validation</a:t>
            </a:r>
          </a:p>
          <a:p>
            <a:pPr lvl="1"/>
            <a:r>
              <a:rPr lang="en-US" dirty="0"/>
              <a:t>Verify logs</a:t>
            </a:r>
          </a:p>
          <a:p>
            <a:pPr lvl="1"/>
            <a:r>
              <a:rPr lang="en-US" dirty="0"/>
              <a:t>Understand WI</a:t>
            </a:r>
          </a:p>
          <a:p>
            <a:pPr lvl="1"/>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38</a:t>
            </a:fld>
            <a:endParaRPr lang="en-US"/>
          </a:p>
        </p:txBody>
      </p:sp>
    </p:spTree>
    <p:extLst>
      <p:ext uri="{BB962C8B-B14F-4D97-AF65-F5344CB8AC3E}">
        <p14:creationId xmlns:p14="http://schemas.microsoft.com/office/powerpoint/2010/main" val="3466171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
        <p:nvSpPr>
          <p:cNvPr id="2" name="Content Placeholder 1"/>
          <p:cNvSpPr>
            <a:spLocks noGrp="1"/>
          </p:cNvSpPr>
          <p:nvPr>
            <p:ph idx="1"/>
          </p:nvPr>
        </p:nvSpPr>
        <p:spPr/>
        <p:txBody>
          <a:bodyPr>
            <a:normAutofit fontScale="92500"/>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Tree>
    <p:extLst>
      <p:ext uri="{BB962C8B-B14F-4D97-AF65-F5344CB8AC3E}">
        <p14:creationId xmlns:p14="http://schemas.microsoft.com/office/powerpoint/2010/main" val="3298252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2057401"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50" dirty="0" smtClean="0">
                <a:solidFill>
                  <a:schemeClr val="lt1"/>
                </a:solidFill>
                <a:latin typeface="+mn-lt"/>
                <a:ea typeface="+mn-ea"/>
                <a:cs typeface="+mn-cs"/>
              </a:rPr>
              <a:t>Secondary </a:t>
            </a:r>
            <a:r>
              <a:rPr lang="en-US" sz="105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7185786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40</a:t>
            </a:fld>
            <a:endParaRPr lang="en-US"/>
          </a:p>
        </p:txBody>
      </p:sp>
    </p:spTree>
    <p:extLst>
      <p:ext uri="{BB962C8B-B14F-4D97-AF65-F5344CB8AC3E}">
        <p14:creationId xmlns:p14="http://schemas.microsoft.com/office/powerpoint/2010/main" val="1330357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419416"/>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42</a:t>
            </a:fld>
            <a:endParaRPr lang="en-US"/>
          </a:p>
        </p:txBody>
      </p:sp>
    </p:spTree>
    <p:extLst>
      <p:ext uri="{BB962C8B-B14F-4D97-AF65-F5344CB8AC3E}">
        <p14:creationId xmlns:p14="http://schemas.microsoft.com/office/powerpoint/2010/main" val="2466324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43</a:t>
            </a:fld>
            <a:endParaRPr lang="en-US"/>
          </a:p>
        </p:txBody>
      </p:sp>
    </p:spTree>
    <p:extLst>
      <p:ext uri="{BB962C8B-B14F-4D97-AF65-F5344CB8AC3E}">
        <p14:creationId xmlns:p14="http://schemas.microsoft.com/office/powerpoint/2010/main" val="40617387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spTree>
    <p:extLst>
      <p:ext uri="{BB962C8B-B14F-4D97-AF65-F5344CB8AC3E}">
        <p14:creationId xmlns:p14="http://schemas.microsoft.com/office/powerpoint/2010/main" val="350984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45</a:t>
            </a:fld>
            <a:endParaRPr lang="en-US"/>
          </a:p>
        </p:txBody>
      </p:sp>
    </p:spTree>
    <p:extLst>
      <p:ext uri="{BB962C8B-B14F-4D97-AF65-F5344CB8AC3E}">
        <p14:creationId xmlns:p14="http://schemas.microsoft.com/office/powerpoint/2010/main" val="3801062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a:t>
            </a:r>
            <a:endParaRPr lang="en-US" dirty="0"/>
          </a:p>
        </p:txBody>
      </p:sp>
      <p:sp>
        <p:nvSpPr>
          <p:cNvPr id="3" name="Content Placeholder 2"/>
          <p:cNvSpPr>
            <a:spLocks noGrp="1"/>
          </p:cNvSpPr>
          <p:nvPr>
            <p:ph idx="1"/>
          </p:nvPr>
        </p:nvSpPr>
        <p:spPr/>
        <p:txBody>
          <a:bodyPr/>
          <a:lstStyle/>
          <a:p>
            <a:r>
              <a:rPr lang="en-US" dirty="0" smtClean="0"/>
              <a:t>Task trackers send heartbeat to Job tracker at regular intervals. It helps </a:t>
            </a:r>
            <a:r>
              <a:rPr lang="en-US" dirty="0" err="1" smtClean="0"/>
              <a:t>jobtracker</a:t>
            </a:r>
            <a:endParaRPr lang="en-US" dirty="0" smtClean="0"/>
          </a:p>
          <a:p>
            <a:pPr lvl="1"/>
            <a:r>
              <a:rPr lang="en-US" dirty="0" smtClean="0"/>
              <a:t>To keep track of </a:t>
            </a:r>
            <a:r>
              <a:rPr lang="en-US" dirty="0" err="1" smtClean="0"/>
              <a:t>tasktrackers</a:t>
            </a:r>
            <a:r>
              <a:rPr lang="en-US" dirty="0" smtClean="0"/>
              <a:t> that are alive</a:t>
            </a:r>
          </a:p>
          <a:p>
            <a:pPr lvl="1"/>
            <a:r>
              <a:rPr lang="en-US" dirty="0" smtClean="0"/>
              <a:t>Resource utilization by each of the </a:t>
            </a:r>
            <a:r>
              <a:rPr lang="en-US" dirty="0" err="1" smtClean="0"/>
              <a:t>tasktrackers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46</a:t>
            </a:fld>
            <a:endParaRPr lang="en-US"/>
          </a:p>
        </p:txBody>
      </p:sp>
    </p:spTree>
    <p:extLst>
      <p:ext uri="{BB962C8B-B14F-4D97-AF65-F5344CB8AC3E}">
        <p14:creationId xmlns:p14="http://schemas.microsoft.com/office/powerpoint/2010/main" val="2650385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47</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7612041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 Fault Tolerance</a:t>
            </a:r>
            <a:endParaRPr lang="en-US" dirty="0"/>
          </a:p>
        </p:txBody>
      </p:sp>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Tree>
    <p:extLst>
      <p:ext uri="{BB962C8B-B14F-4D97-AF65-F5344CB8AC3E}">
        <p14:creationId xmlns:p14="http://schemas.microsoft.com/office/powerpoint/2010/main" val="2093078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5299139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 with MRv1</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Single point of failure</a:t>
            </a:r>
          </a:p>
          <a:p>
            <a:r>
              <a:rPr lang="en-US" dirty="0" smtClean="0"/>
              <a:t>Tightly coupled with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51</a:t>
            </a:fld>
            <a:endParaRPr lang="en-US"/>
          </a:p>
        </p:txBody>
      </p:sp>
    </p:spTree>
    <p:extLst>
      <p:ext uri="{BB962C8B-B14F-4D97-AF65-F5344CB8AC3E}">
        <p14:creationId xmlns:p14="http://schemas.microsoft.com/office/powerpoint/2010/main" val="352930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568836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Architecture</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err="1" smtClean="0"/>
              <a:t>Apptimeline</a:t>
            </a:r>
            <a:r>
              <a:rPr lang="en-US" dirty="0" smtClean="0"/>
              <a:t> server (application history)</a:t>
            </a:r>
          </a:p>
          <a:p>
            <a:pPr lvl="1"/>
            <a:r>
              <a:rPr lang="en-US" dirty="0" smtClean="0"/>
              <a:t>History server (Map Reduce history)</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53</a:t>
            </a:fld>
            <a:endParaRPr lang="en-US"/>
          </a:p>
        </p:txBody>
      </p:sp>
    </p:spTree>
    <p:extLst>
      <p:ext uri="{BB962C8B-B14F-4D97-AF65-F5344CB8AC3E}">
        <p14:creationId xmlns:p14="http://schemas.microsoft.com/office/powerpoint/2010/main" val="304044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Node Manager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Resource Manager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16" name="Rectangle 15"/>
          <p:cNvSpPr>
            <a:spLocks noChangeArrowheads="1"/>
          </p:cNvSpPr>
          <p:nvPr/>
        </p:nvSpPr>
        <p:spPr bwMode="auto">
          <a:xfrm>
            <a:off x="2667001" y="35814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00" dirty="0" err="1" smtClean="0">
                <a:solidFill>
                  <a:schemeClr val="lt1"/>
                </a:solidFill>
                <a:latin typeface="+mn-lt"/>
                <a:ea typeface="+mn-ea"/>
                <a:cs typeface="+mn-cs"/>
              </a:rPr>
              <a:t>Apptimeline</a:t>
            </a:r>
            <a:r>
              <a:rPr lang="en-US" sz="1000" dirty="0" smtClean="0">
                <a:solidFill>
                  <a:schemeClr val="lt1"/>
                </a:solidFill>
                <a:latin typeface="+mn-lt"/>
                <a:ea typeface="+mn-ea"/>
                <a:cs typeface="+mn-cs"/>
              </a:rPr>
              <a:t> Server</a:t>
            </a:r>
            <a:endParaRPr lang="en-US" sz="1050" dirty="0">
              <a:solidFill>
                <a:schemeClr val="lt1"/>
              </a:solidFill>
              <a:latin typeface="+mn-lt"/>
              <a:ea typeface="+mn-ea"/>
              <a:cs typeface="+mn-cs"/>
            </a:endParaRPr>
          </a:p>
        </p:txBody>
      </p:sp>
      <p:sp>
        <p:nvSpPr>
          <p:cNvPr id="19" name="Rectangle 18"/>
          <p:cNvSpPr>
            <a:spLocks noChangeArrowheads="1"/>
          </p:cNvSpPr>
          <p:nvPr/>
        </p:nvSpPr>
        <p:spPr bwMode="auto">
          <a:xfrm>
            <a:off x="2743200" y="37338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History Server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4662630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P spid="16" grpId="0" animBg="1"/>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4975068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YARN</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Configure Slaves, Master and other components</a:t>
            </a:r>
          </a:p>
          <a:p>
            <a:pPr lvl="1"/>
            <a:r>
              <a:rPr lang="en-US" dirty="0" smtClean="0"/>
              <a:t>Slaves: </a:t>
            </a:r>
            <a:r>
              <a:rPr lang="en-US" dirty="0" err="1" smtClean="0"/>
              <a:t>Nodemanager</a:t>
            </a:r>
            <a:r>
              <a:rPr lang="en-US" dirty="0" smtClean="0"/>
              <a:t> on all nodes</a:t>
            </a:r>
          </a:p>
          <a:p>
            <a:pPr lvl="1"/>
            <a:r>
              <a:rPr lang="en-US" dirty="0" smtClean="0"/>
              <a:t>Master: </a:t>
            </a:r>
            <a:r>
              <a:rPr lang="en-US" dirty="0" err="1" smtClean="0"/>
              <a:t>Resourcemanager</a:t>
            </a:r>
            <a:r>
              <a:rPr lang="en-US" dirty="0" smtClean="0"/>
              <a:t> on one of the masters</a:t>
            </a:r>
          </a:p>
          <a:p>
            <a:pPr lvl="1"/>
            <a:r>
              <a:rPr lang="en-US" dirty="0" smtClean="0"/>
              <a:t>App timeline server on one of the masters</a:t>
            </a:r>
          </a:p>
          <a:p>
            <a:pPr lvl="1"/>
            <a:r>
              <a:rPr lang="en-US" dirty="0" err="1" smtClean="0"/>
              <a:t>Historyserver</a:t>
            </a:r>
            <a:r>
              <a:rPr lang="en-US" dirty="0" smtClean="0"/>
              <a:t> on one of the masters</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56</a:t>
            </a:fld>
            <a:endParaRPr lang="en-US"/>
          </a:p>
        </p:txBody>
      </p:sp>
    </p:spTree>
    <p:extLst>
      <p:ext uri="{BB962C8B-B14F-4D97-AF65-F5344CB8AC3E}">
        <p14:creationId xmlns:p14="http://schemas.microsoft.com/office/powerpoint/2010/main" val="547048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smtClean="0"/>
          </a:p>
          <a:p>
            <a:r>
              <a:rPr lang="en-US" dirty="0" smtClean="0"/>
              <a:t>App timeline server</a:t>
            </a:r>
          </a:p>
          <a:p>
            <a:r>
              <a:rPr lang="en-US" dirty="0" smtClean="0"/>
              <a:t>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57</a:t>
            </a:fld>
            <a:endParaRPr lang="en-US"/>
          </a:p>
        </p:txBody>
      </p:sp>
    </p:spTree>
    <p:extLst>
      <p:ext uri="{BB962C8B-B14F-4D97-AF65-F5344CB8AC3E}">
        <p14:creationId xmlns:p14="http://schemas.microsoft.com/office/powerpoint/2010/main" val="187385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files</a:t>
            </a:r>
            <a:endParaRPr lang="en-US" dirty="0"/>
          </a:p>
        </p:txBody>
      </p:sp>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p>
          <a:p>
            <a:r>
              <a:rPr lang="en-US" dirty="0" smtClean="0"/>
              <a:t>log4j.properties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58</a:t>
            </a:fld>
            <a:endParaRPr lang="en-US"/>
          </a:p>
        </p:txBody>
      </p:sp>
    </p:spTree>
    <p:extLst>
      <p:ext uri="{BB962C8B-B14F-4D97-AF65-F5344CB8AC3E}">
        <p14:creationId xmlns:p14="http://schemas.microsoft.com/office/powerpoint/2010/main" val="11459622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722063858"/>
              </p:ext>
            </p:extLst>
          </p:nvPr>
        </p:nvGraphicFramePr>
        <p:xfrm>
          <a:off x="139178" y="1547720"/>
          <a:ext cx="8854622" cy="401123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9444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lang="en-US" sz="1000" dirty="0" smtClean="0"/>
                        <a:t>Amount of physical memory, in MB, that can be allocated for containers.</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105585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Tree>
    <p:extLst>
      <p:ext uri="{BB962C8B-B14F-4D97-AF65-F5344CB8AC3E}">
        <p14:creationId xmlns:p14="http://schemas.microsoft.com/office/powerpoint/2010/main" val="176842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6961"/>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err="1" smtClean="0"/>
                        <a:t>mapreduce.input.fileinputformat.split.minsize</a:t>
                      </a:r>
                      <a:endParaRPr lang="en-US" sz="1000" dirty="0"/>
                    </a:p>
                  </a:txBody>
                  <a:tcPr marL="68580" marR="68580"/>
                </a:tc>
                <a:tc>
                  <a:txBody>
                    <a:bodyPr/>
                    <a:lstStyle/>
                    <a:p>
                      <a:r>
                        <a:rPr lang="en-US" sz="1000" dirty="0" smtClean="0"/>
                        <a:t>0</a:t>
                      </a:r>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Run the job</a:t>
            </a:r>
          </a:p>
          <a:p>
            <a:r>
              <a:rPr lang="en-US" dirty="0" smtClean="0"/>
              <a:t>Using </a:t>
            </a:r>
            <a:r>
              <a:rPr lang="en-US" dirty="0"/>
              <a:t>WI </a:t>
            </a:r>
            <a:r>
              <a:rPr lang="en-US" dirty="0" smtClean="0"/>
              <a:t>(Resource Manager, Application Master and Job History Server)</a:t>
            </a:r>
            <a:endParaRPr lang="en-US" dirty="0"/>
          </a:p>
          <a:p>
            <a:r>
              <a:rPr lang="en-US" dirty="0"/>
              <a:t>Using OS commands</a:t>
            </a:r>
          </a:p>
          <a:p>
            <a:r>
              <a:rPr lang="en-US" dirty="0"/>
              <a:t>Using </a:t>
            </a:r>
            <a:r>
              <a:rPr lang="en-US" dirty="0" err="1" smtClean="0"/>
              <a:t>Ambari</a:t>
            </a:r>
            <a:r>
              <a:rPr lang="en-US" dirty="0" smtClean="0"/>
              <a:t> or </a:t>
            </a:r>
            <a:r>
              <a:rPr lang="en-US" dirty="0" err="1" smtClean="0"/>
              <a:t>Cloudera</a:t>
            </a:r>
            <a:r>
              <a:rPr lang="en-US" dirty="0" smtClean="0"/>
              <a:t> Manager</a:t>
            </a:r>
            <a:endParaRPr lang="en-US" dirty="0"/>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61</a:t>
            </a:fld>
            <a:endParaRPr lang="en-US"/>
          </a:p>
        </p:txBody>
      </p:sp>
    </p:spTree>
    <p:extLst>
      <p:ext uri="{BB962C8B-B14F-4D97-AF65-F5344CB8AC3E}">
        <p14:creationId xmlns:p14="http://schemas.microsoft.com/office/powerpoint/2010/main" val="14130618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Verify logs</a:t>
            </a:r>
            <a:endParaRPr lang="en-US" dirty="0"/>
          </a:p>
        </p:txBody>
      </p:sp>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62</a:t>
            </a:fld>
            <a:endParaRPr lang="en-US"/>
          </a:p>
        </p:txBody>
      </p:sp>
    </p:spTree>
    <p:extLst>
      <p:ext uri="{BB962C8B-B14F-4D97-AF65-F5344CB8AC3E}">
        <p14:creationId xmlns:p14="http://schemas.microsoft.com/office/powerpoint/2010/main" val="2821531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WI</a:t>
            </a:r>
            <a:endParaRPr lang="en-US" dirty="0"/>
          </a:p>
        </p:txBody>
      </p:sp>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Ambari</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63</a:t>
            </a:fld>
            <a:endParaRPr lang="en-US"/>
          </a:p>
        </p:txBody>
      </p:sp>
    </p:spTree>
    <p:extLst>
      <p:ext uri="{BB962C8B-B14F-4D97-AF65-F5344CB8AC3E}">
        <p14:creationId xmlns:p14="http://schemas.microsoft.com/office/powerpoint/2010/main" val="2300735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64</a:t>
            </a:fld>
            <a:endParaRPr lang="en-US"/>
          </a:p>
        </p:txBody>
      </p:sp>
    </p:spTree>
    <p:extLst>
      <p:ext uri="{BB962C8B-B14F-4D97-AF65-F5344CB8AC3E}">
        <p14:creationId xmlns:p14="http://schemas.microsoft.com/office/powerpoint/2010/main" val="3476251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65</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910364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(MRv1/Classic)</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114800" y="3341132"/>
              <a:ext cx="914400" cy="276999"/>
            </a:xfrm>
            <a:prstGeom prst="rect">
              <a:avLst/>
            </a:prstGeom>
            <a:noFill/>
          </p:spPr>
          <p:txBody>
            <a:bodyPr wrap="square" rtlCol="0">
              <a:spAutoFit/>
            </a:bodyPr>
            <a:lstStyle/>
            <a:p>
              <a:r>
                <a:rPr lang="en-US" sz="1200" dirty="0" smtClean="0"/>
                <a:t>Job Tracker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Tasktrackers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523220"/>
          </a:xfrm>
          <a:prstGeom prst="rect">
            <a:avLst/>
          </a:prstGeom>
          <a:noFill/>
        </p:spPr>
        <p:txBody>
          <a:bodyPr wrap="square" rtlCol="0">
            <a:spAutoFit/>
          </a:bodyPr>
          <a:lstStyle/>
          <a:p>
            <a:pPr marL="285750" indent="-285750">
              <a:buFont typeface="Arial" charset="0"/>
              <a:buChar char="•"/>
            </a:pPr>
            <a:r>
              <a:rPr lang="en-US" sz="1400" dirty="0" smtClean="0"/>
              <a:t>Job is submitted to process the data</a:t>
            </a:r>
            <a:endParaRPr lang="en-US" sz="1400" dirty="0"/>
          </a:p>
        </p:txBody>
      </p:sp>
      <p:cxnSp>
        <p:nvCxnSpPr>
          <p:cNvPr id="14" name="Straight Arrow Connector 13"/>
          <p:cNvCxnSpPr>
            <a:stCxn id="17" idx="6"/>
            <a:endCxn id="18" idx="2"/>
          </p:cNvCxnSpPr>
          <p:nvPr/>
        </p:nvCxnSpPr>
        <p:spPr>
          <a:xfrm flipV="1">
            <a:off x="2362200" y="3941064"/>
            <a:ext cx="2151529"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902604" y="4724245"/>
            <a:ext cx="2438401" cy="954107"/>
          </a:xfrm>
          <a:prstGeom prst="rect">
            <a:avLst/>
          </a:prstGeom>
          <a:noFill/>
        </p:spPr>
        <p:txBody>
          <a:bodyPr wrap="square" rtlCol="0">
            <a:spAutoFit/>
          </a:bodyPr>
          <a:lstStyle/>
          <a:p>
            <a:pPr marL="285750" indent="-285750">
              <a:buFont typeface="Arial" charset="0"/>
              <a:buChar char="•"/>
            </a:pPr>
            <a:r>
              <a:rPr lang="en-US" sz="1400" dirty="0" smtClean="0"/>
              <a:t>Request have gone to job tracker</a:t>
            </a:r>
          </a:p>
          <a:p>
            <a:pPr marL="285750" indent="-285750">
              <a:buFont typeface="Arial" charset="0"/>
              <a:buChar char="•"/>
            </a:pPr>
            <a:r>
              <a:rPr lang="en-US" sz="1400" dirty="0" smtClean="0"/>
              <a:t>Job submitted and monitored</a:t>
            </a:r>
          </a:p>
        </p:txBody>
      </p:sp>
      <p:cxnSp>
        <p:nvCxnSpPr>
          <p:cNvPr id="29" name="Straight Arrow Connector 28"/>
          <p:cNvCxnSpPr>
            <a:stCxn id="18" idx="6"/>
            <a:endCxn id="19" idx="2"/>
          </p:cNvCxnSpPr>
          <p:nvPr/>
        </p:nvCxnSpPr>
        <p:spPr>
          <a:xfrm flipV="1">
            <a:off x="5085229" y="2218149"/>
            <a:ext cx="1909931" cy="1722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8" idx="6"/>
            <a:endCxn id="20" idx="2"/>
          </p:cNvCxnSpPr>
          <p:nvPr/>
        </p:nvCxnSpPr>
        <p:spPr>
          <a:xfrm>
            <a:off x="5085229" y="3941064"/>
            <a:ext cx="1926695" cy="7208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29200" y="3124200"/>
            <a:ext cx="2256598" cy="2031325"/>
          </a:xfrm>
          <a:prstGeom prst="rect">
            <a:avLst/>
          </a:prstGeom>
          <a:noFill/>
        </p:spPr>
        <p:txBody>
          <a:bodyPr wrap="square" rtlCol="0">
            <a:spAutoFit/>
          </a:bodyPr>
          <a:lstStyle/>
          <a:p>
            <a:pPr marL="285750" indent="-285750">
              <a:buFont typeface="Arial" charset="0"/>
              <a:buChar char="•"/>
            </a:pPr>
            <a:r>
              <a:rPr lang="en-US" sz="1400" dirty="0" smtClean="0"/>
              <a:t>2 map tasks are created where data is stored (data locality)</a:t>
            </a:r>
          </a:p>
          <a:p>
            <a:pPr marL="285750" indent="-285750">
              <a:buFont typeface="Arial" charset="0"/>
              <a:buChar char="•"/>
            </a:pPr>
            <a:r>
              <a:rPr lang="en-US" sz="1400" dirty="0" smtClean="0"/>
              <a:t>Map tasks are created to read data from HDFS and perform row level transformations</a:t>
            </a:r>
          </a:p>
          <a:p>
            <a:pPr marL="285750" indent="-285750">
              <a:buFont typeface="Arial" charset="0"/>
              <a:buChar char="•"/>
            </a:pPr>
            <a:r>
              <a:rPr lang="en-US" sz="1400" dirty="0" smtClean="0"/>
              <a:t>1 reduce task is created to aggregate the data</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4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900" decel="100000" fill="hold"/>
                                        <p:tgtEl>
                                          <p:spTgt spid="1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900" decel="100000" fill="hold"/>
                                        <p:tgtEl>
                                          <p:spTgt spid="18"/>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ppt_x"/>
                                          </p:val>
                                        </p:tav>
                                        <p:tav tm="100000">
                                          <p:val>
                                            <p:strVal val="#ppt_x"/>
                                          </p:val>
                                        </p:tav>
                                      </p:tavLst>
                                    </p:anim>
                                    <p:anim calcmode="lin" valueType="num">
                                      <p:cBhvr additive="base">
                                        <p:cTn id="66" dur="500" fill="hold"/>
                                        <p:tgtEl>
                                          <p:spTgt spid="2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900" decel="100000" fill="hold"/>
                                        <p:tgtEl>
                                          <p:spTgt spid="19"/>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ppt_x"/>
                                          </p:val>
                                        </p:tav>
                                        <p:tav tm="100000">
                                          <p:val>
                                            <p:strVal val="#ppt_x"/>
                                          </p:val>
                                        </p:tav>
                                      </p:tavLst>
                                    </p:anim>
                                    <p:anim calcmode="lin" valueType="num">
                                      <p:cBhvr additive="base">
                                        <p:cTn id="82" dur="500" fill="hold"/>
                                        <p:tgtEl>
                                          <p:spTgt spid="29"/>
                                        </p:tgtEl>
                                        <p:attrNameLst>
                                          <p:attrName>ppt_y</p:attrName>
                                        </p:attrNameLst>
                                      </p:cBhvr>
                                      <p:tavLst>
                                        <p:tav tm="0">
                                          <p:val>
                                            <p:strVal val="1+#ppt_h/2"/>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900" decel="100000" fill="hold"/>
                                        <p:tgtEl>
                                          <p:spTgt spid="20"/>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000"/>
                                        <p:tgtEl>
                                          <p:spTgt spid="34"/>
                                        </p:tgtEl>
                                      </p:cBhvr>
                                    </p:animEffect>
                                    <p:anim calcmode="lin" valueType="num">
                                      <p:cBhvr>
                                        <p:cTn id="98" dur="1000" fill="hold"/>
                                        <p:tgtEl>
                                          <p:spTgt spid="34"/>
                                        </p:tgtEl>
                                        <p:attrNameLst>
                                          <p:attrName>ppt_x</p:attrName>
                                        </p:attrNameLst>
                                      </p:cBhvr>
                                      <p:tavLst>
                                        <p:tav tm="0">
                                          <p:val>
                                            <p:strVal val="#ppt_x"/>
                                          </p:val>
                                        </p:tav>
                                        <p:tav tm="100000">
                                          <p:val>
                                            <p:strVal val="#ppt_x"/>
                                          </p:val>
                                        </p:tav>
                                      </p:tavLst>
                                    </p:anim>
                                    <p:anim calcmode="lin" valueType="num">
                                      <p:cBhvr>
                                        <p:cTn id="99" dur="900" decel="100000" fill="hold"/>
                                        <p:tgtEl>
                                          <p:spTgt spid="34"/>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ppt_x"/>
                                          </p:val>
                                        </p:tav>
                                        <p:tav tm="100000">
                                          <p:val>
                                            <p:strVal val="#ppt_x"/>
                                          </p:val>
                                        </p:tav>
                                      </p:tavLst>
                                    </p:anim>
                                    <p:anim calcmode="lin" valueType="num">
                                      <p:cBhvr additive="base">
                                        <p:cTn id="108" dur="500" fill="hold"/>
                                        <p:tgtEl>
                                          <p:spTgt spid="3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fill="hold"/>
                                        <p:tgtEl>
                                          <p:spTgt spid="36"/>
                                        </p:tgtEl>
                                        <p:attrNameLst>
                                          <p:attrName>ppt_x</p:attrName>
                                        </p:attrNameLst>
                                      </p:cBhvr>
                                      <p:tavLst>
                                        <p:tav tm="0">
                                          <p:val>
                                            <p:strVal val="#ppt_x"/>
                                          </p:val>
                                        </p:tav>
                                        <p:tav tm="100000">
                                          <p:val>
                                            <p:strVal val="#ppt_x"/>
                                          </p:val>
                                        </p:tav>
                                      </p:tavLst>
                                    </p:anim>
                                    <p:anim calcmode="lin" valueType="num">
                                      <p:cBhvr additive="base">
                                        <p:cTn id="112" dur="500" fill="hold"/>
                                        <p:tgtEl>
                                          <p:spTgt spid="3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28" grpId="0"/>
      <p:bldP spid="33" grpId="0"/>
      <p:bldP spid="34" grpId="0"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(MRv1/Classic)</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Tasktrackers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219200" y="5102423"/>
            <a:ext cx="2438401" cy="307777"/>
          </a:xfrm>
          <a:prstGeom prst="rect">
            <a:avLst/>
          </a:prstGeom>
          <a:noFill/>
        </p:spPr>
        <p:txBody>
          <a:bodyPr wrap="square" rtlCol="0">
            <a:spAutoFit/>
          </a:bodyPr>
          <a:lstStyle/>
          <a:p>
            <a:pPr marL="285750" indent="-285750">
              <a:buFont typeface="Arial" charset="0"/>
              <a:buChar char="•"/>
            </a:pPr>
            <a:r>
              <a:rPr lang="en-US" sz="1400" dirty="0" smtClean="0"/>
              <a:t>One job is running</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24000" y="4390679"/>
            <a:ext cx="838200"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2</a:t>
            </a:r>
            <a:endParaRPr lang="en-US" dirty="0">
              <a:solidFill>
                <a:schemeClr val="tx1"/>
              </a:solidFill>
            </a:endParaRPr>
          </a:p>
        </p:txBody>
      </p:sp>
      <p:sp>
        <p:nvSpPr>
          <p:cNvPr id="39" name="Oval 38"/>
          <p:cNvSpPr/>
          <p:nvPr/>
        </p:nvSpPr>
        <p:spPr>
          <a:xfrm>
            <a:off x="4499163" y="418261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011924" y="250799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1" name="Oval 40"/>
          <p:cNvSpPr/>
          <p:nvPr/>
        </p:nvSpPr>
        <p:spPr>
          <a:xfrm>
            <a:off x="7015374" y="3699510"/>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2" name="Oval 41"/>
          <p:cNvSpPr/>
          <p:nvPr/>
        </p:nvSpPr>
        <p:spPr>
          <a:xfrm>
            <a:off x="7009213" y="4925401"/>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3" name="Oval 42"/>
          <p:cNvSpPr/>
          <p:nvPr/>
        </p:nvSpPr>
        <p:spPr>
          <a:xfrm>
            <a:off x="6994220" y="6147087"/>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4" name="Oval 43"/>
          <p:cNvSpPr/>
          <p:nvPr/>
        </p:nvSpPr>
        <p:spPr>
          <a:xfrm>
            <a:off x="6994220" y="576151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dirty="0">
              <a:solidFill>
                <a:schemeClr val="tx1"/>
              </a:solidFill>
            </a:endParaRPr>
          </a:p>
        </p:txBody>
      </p:sp>
      <p:sp>
        <p:nvSpPr>
          <p:cNvPr id="50" name="TextBox 49"/>
          <p:cNvSpPr txBox="1"/>
          <p:nvPr/>
        </p:nvSpPr>
        <p:spPr>
          <a:xfrm>
            <a:off x="1219200" y="5411272"/>
            <a:ext cx="2438401" cy="307777"/>
          </a:xfrm>
          <a:prstGeom prst="rect">
            <a:avLst/>
          </a:prstGeom>
          <a:noFill/>
        </p:spPr>
        <p:txBody>
          <a:bodyPr wrap="square" rtlCol="0">
            <a:spAutoFit/>
          </a:bodyPr>
          <a:lstStyle/>
          <a:p>
            <a:pPr marL="285750" indent="-285750">
              <a:buFont typeface="Arial" charset="0"/>
              <a:buChar char="•"/>
            </a:pPr>
            <a:r>
              <a:rPr lang="en-US" sz="1400" dirty="0" smtClean="0"/>
              <a:t>Second job is submitted</a:t>
            </a:r>
            <a:endParaRPr lang="en-US" sz="1400" dirty="0"/>
          </a:p>
        </p:txBody>
      </p:sp>
      <p:sp>
        <p:nvSpPr>
          <p:cNvPr id="51" name="TextBox 50"/>
          <p:cNvSpPr txBox="1"/>
          <p:nvPr/>
        </p:nvSpPr>
        <p:spPr>
          <a:xfrm>
            <a:off x="3874703" y="4760616"/>
            <a:ext cx="2588718" cy="954107"/>
          </a:xfrm>
          <a:prstGeom prst="rect">
            <a:avLst/>
          </a:prstGeom>
          <a:noFill/>
        </p:spPr>
        <p:txBody>
          <a:bodyPr wrap="square" rtlCol="0">
            <a:spAutoFit/>
          </a:bodyPr>
          <a:lstStyle/>
          <a:p>
            <a:pPr marL="285750" indent="-285750">
              <a:buFont typeface="Arial" charset="0"/>
              <a:buChar char="•"/>
            </a:pPr>
            <a:r>
              <a:rPr lang="en-US" sz="1400" dirty="0" smtClean="0"/>
              <a:t>Job tracker will perform both resource management and monitors job management of all jobs</a:t>
            </a:r>
            <a:endParaRPr lang="en-US" sz="1400" dirty="0"/>
          </a:p>
        </p:txBody>
      </p:sp>
    </p:spTree>
    <p:extLst>
      <p:ext uri="{BB962C8B-B14F-4D97-AF65-F5344CB8AC3E}">
        <p14:creationId xmlns:p14="http://schemas.microsoft.com/office/powerpoint/2010/main" val="94980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900" decel="100000" fill="hold"/>
                                        <p:tgtEl>
                                          <p:spTgt spid="1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900" decel="100000" fill="hold"/>
                                        <p:tgtEl>
                                          <p:spTgt spid="1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900" decel="100000" fill="hold"/>
                                        <p:tgtEl>
                                          <p:spTgt spid="1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900" decel="100000" fill="hold"/>
                                        <p:tgtEl>
                                          <p:spTgt spid="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900" decel="100000" fill="hold"/>
                                        <p:tgtEl>
                                          <p:spTgt spid="34"/>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900" decel="100000" fill="hold"/>
                                        <p:tgtEl>
                                          <p:spTgt spid="32"/>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1000"/>
                                        <p:tgtEl>
                                          <p:spTgt spid="39"/>
                                        </p:tgtEl>
                                      </p:cBhvr>
                                    </p:animEffect>
                                    <p:anim calcmode="lin" valueType="num">
                                      <p:cBhvr>
                                        <p:cTn id="104" dur="1000" fill="hold"/>
                                        <p:tgtEl>
                                          <p:spTgt spid="39"/>
                                        </p:tgtEl>
                                        <p:attrNameLst>
                                          <p:attrName>ppt_x</p:attrName>
                                        </p:attrNameLst>
                                      </p:cBhvr>
                                      <p:tavLst>
                                        <p:tav tm="0">
                                          <p:val>
                                            <p:strVal val="#ppt_x"/>
                                          </p:val>
                                        </p:tav>
                                        <p:tav tm="100000">
                                          <p:val>
                                            <p:strVal val="#ppt_x"/>
                                          </p:val>
                                        </p:tav>
                                      </p:tavLst>
                                    </p:anim>
                                    <p:anim calcmode="lin" valueType="num">
                                      <p:cBhvr>
                                        <p:cTn id="105" dur="900" decel="100000" fill="hold"/>
                                        <p:tgtEl>
                                          <p:spTgt spid="39"/>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1000"/>
                                        <p:tgtEl>
                                          <p:spTgt spid="40"/>
                                        </p:tgtEl>
                                      </p:cBhvr>
                                    </p:animEffect>
                                    <p:anim calcmode="lin" valueType="num">
                                      <p:cBhvr>
                                        <p:cTn id="110" dur="1000" fill="hold"/>
                                        <p:tgtEl>
                                          <p:spTgt spid="40"/>
                                        </p:tgtEl>
                                        <p:attrNameLst>
                                          <p:attrName>ppt_x</p:attrName>
                                        </p:attrNameLst>
                                      </p:cBhvr>
                                      <p:tavLst>
                                        <p:tav tm="0">
                                          <p:val>
                                            <p:strVal val="#ppt_x"/>
                                          </p:val>
                                        </p:tav>
                                        <p:tav tm="100000">
                                          <p:val>
                                            <p:strVal val="#ppt_x"/>
                                          </p:val>
                                        </p:tav>
                                      </p:tavLst>
                                    </p:anim>
                                    <p:anim calcmode="lin" valueType="num">
                                      <p:cBhvr>
                                        <p:cTn id="111" dur="900" decel="100000" fill="hold"/>
                                        <p:tgtEl>
                                          <p:spTgt spid="40"/>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1000"/>
                                        <p:tgtEl>
                                          <p:spTgt spid="41"/>
                                        </p:tgtEl>
                                      </p:cBhvr>
                                    </p:animEffect>
                                    <p:anim calcmode="lin" valueType="num">
                                      <p:cBhvr>
                                        <p:cTn id="116" dur="1000" fill="hold"/>
                                        <p:tgtEl>
                                          <p:spTgt spid="41"/>
                                        </p:tgtEl>
                                        <p:attrNameLst>
                                          <p:attrName>ppt_x</p:attrName>
                                        </p:attrNameLst>
                                      </p:cBhvr>
                                      <p:tavLst>
                                        <p:tav tm="0">
                                          <p:val>
                                            <p:strVal val="#ppt_x"/>
                                          </p:val>
                                        </p:tav>
                                        <p:tav tm="100000">
                                          <p:val>
                                            <p:strVal val="#ppt_x"/>
                                          </p:val>
                                        </p:tav>
                                      </p:tavLst>
                                    </p:anim>
                                    <p:anim calcmode="lin" valueType="num">
                                      <p:cBhvr>
                                        <p:cTn id="117" dur="900" decel="100000" fill="hold"/>
                                        <p:tgtEl>
                                          <p:spTgt spid="41"/>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1000"/>
                                        <p:tgtEl>
                                          <p:spTgt spid="42"/>
                                        </p:tgtEl>
                                      </p:cBhvr>
                                    </p:animEffect>
                                    <p:anim calcmode="lin" valueType="num">
                                      <p:cBhvr>
                                        <p:cTn id="122" dur="1000" fill="hold"/>
                                        <p:tgtEl>
                                          <p:spTgt spid="42"/>
                                        </p:tgtEl>
                                        <p:attrNameLst>
                                          <p:attrName>ppt_x</p:attrName>
                                        </p:attrNameLst>
                                      </p:cBhvr>
                                      <p:tavLst>
                                        <p:tav tm="0">
                                          <p:val>
                                            <p:strVal val="#ppt_x"/>
                                          </p:val>
                                        </p:tav>
                                        <p:tav tm="100000">
                                          <p:val>
                                            <p:strVal val="#ppt_x"/>
                                          </p:val>
                                        </p:tav>
                                      </p:tavLst>
                                    </p:anim>
                                    <p:anim calcmode="lin" valueType="num">
                                      <p:cBhvr>
                                        <p:cTn id="123" dur="900" decel="100000" fill="hold"/>
                                        <p:tgtEl>
                                          <p:spTgt spid="42"/>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1000"/>
                                        <p:tgtEl>
                                          <p:spTgt spid="43"/>
                                        </p:tgtEl>
                                      </p:cBhvr>
                                    </p:animEffect>
                                    <p:anim calcmode="lin" valueType="num">
                                      <p:cBhvr>
                                        <p:cTn id="128" dur="1000" fill="hold"/>
                                        <p:tgtEl>
                                          <p:spTgt spid="43"/>
                                        </p:tgtEl>
                                        <p:attrNameLst>
                                          <p:attrName>ppt_x</p:attrName>
                                        </p:attrNameLst>
                                      </p:cBhvr>
                                      <p:tavLst>
                                        <p:tav tm="0">
                                          <p:val>
                                            <p:strVal val="#ppt_x"/>
                                          </p:val>
                                        </p:tav>
                                        <p:tav tm="100000">
                                          <p:val>
                                            <p:strVal val="#ppt_x"/>
                                          </p:val>
                                        </p:tav>
                                      </p:tavLst>
                                    </p:anim>
                                    <p:anim calcmode="lin" valueType="num">
                                      <p:cBhvr>
                                        <p:cTn id="129" dur="900" decel="100000" fill="hold"/>
                                        <p:tgtEl>
                                          <p:spTgt spid="43"/>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grpId="0" nodeType="click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fade">
                                      <p:cBhvr>
                                        <p:cTn id="135" dur="1000"/>
                                        <p:tgtEl>
                                          <p:spTgt spid="44"/>
                                        </p:tgtEl>
                                      </p:cBhvr>
                                    </p:animEffect>
                                    <p:anim calcmode="lin" valueType="num">
                                      <p:cBhvr>
                                        <p:cTn id="136" dur="1000" fill="hold"/>
                                        <p:tgtEl>
                                          <p:spTgt spid="44"/>
                                        </p:tgtEl>
                                        <p:attrNameLst>
                                          <p:attrName>ppt_x</p:attrName>
                                        </p:attrNameLst>
                                      </p:cBhvr>
                                      <p:tavLst>
                                        <p:tav tm="0">
                                          <p:val>
                                            <p:strVal val="#ppt_x"/>
                                          </p:val>
                                        </p:tav>
                                        <p:tav tm="100000">
                                          <p:val>
                                            <p:strVal val="#ppt_x"/>
                                          </p:val>
                                        </p:tav>
                                      </p:tavLst>
                                    </p:anim>
                                    <p:anim calcmode="lin" valueType="num">
                                      <p:cBhvr>
                                        <p:cTn id="137" dur="900" decel="100000" fill="hold"/>
                                        <p:tgtEl>
                                          <p:spTgt spid="44"/>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additive="base">
                                        <p:cTn id="143" dur="500" fill="hold"/>
                                        <p:tgtEl>
                                          <p:spTgt spid="51"/>
                                        </p:tgtEl>
                                        <p:attrNameLst>
                                          <p:attrName>ppt_x</p:attrName>
                                        </p:attrNameLst>
                                      </p:cBhvr>
                                      <p:tavLst>
                                        <p:tav tm="0">
                                          <p:val>
                                            <p:strVal val="#ppt_x"/>
                                          </p:val>
                                        </p:tav>
                                        <p:tav tm="100000">
                                          <p:val>
                                            <p:strVal val="#ppt_x"/>
                                          </p:val>
                                        </p:tav>
                                      </p:tavLst>
                                    </p:anim>
                                    <p:anim calcmode="lin" valueType="num">
                                      <p:cBhvr additive="base">
                                        <p:cTn id="1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27" grpId="0"/>
      <p:bldP spid="34" grpId="0" animBg="1"/>
      <p:bldP spid="35" grpId="0" animBg="1"/>
      <p:bldP spid="35" grpId="1" animBg="1"/>
      <p:bldP spid="36" grpId="0" animBg="1"/>
      <p:bldP spid="36" grpId="1" animBg="1"/>
      <p:bldP spid="37" grpId="0" animBg="1"/>
      <p:bldP spid="37" grpId="1" animBg="1"/>
      <p:bldP spid="38" grpId="0" animBg="1"/>
      <p:bldP spid="38" grpId="1" animBg="1"/>
      <p:bldP spid="32" grpId="0" animBg="1"/>
      <p:bldP spid="39" grpId="0" animBg="1"/>
      <p:bldP spid="40" grpId="0" animBg="1"/>
      <p:bldP spid="41" grpId="0" animBg="1"/>
      <p:bldP spid="42" grpId="0" animBg="1"/>
      <p:bldP spid="43" grpId="0" animBg="1"/>
      <p:bldP spid="44" grpId="0" animBg="1"/>
      <p:bldP spid="50" grpId="0"/>
      <p:bldP spid="5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(MRv2 + YARN)</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025348" y="3341132"/>
              <a:ext cx="1003852" cy="276999"/>
            </a:xfrm>
            <a:prstGeom prst="rect">
              <a:avLst/>
            </a:prstGeom>
            <a:noFill/>
          </p:spPr>
          <p:txBody>
            <a:bodyPr wrap="square" rtlCol="0">
              <a:spAutoFit/>
            </a:bodyPr>
            <a:lstStyle/>
            <a:p>
              <a:r>
                <a:rPr lang="en-US" sz="1200" smtClean="0"/>
                <a:t>Resource </a:t>
              </a:r>
              <a:r>
                <a:rPr lang="en-US" sz="1200" dirty="0" smtClean="0"/>
                <a:t>Manager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nodemanagers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523220"/>
          </a:xfrm>
          <a:prstGeom prst="rect">
            <a:avLst/>
          </a:prstGeom>
          <a:noFill/>
        </p:spPr>
        <p:txBody>
          <a:bodyPr wrap="square" rtlCol="0">
            <a:spAutoFit/>
          </a:bodyPr>
          <a:lstStyle/>
          <a:p>
            <a:pPr marL="285750" indent="-285750">
              <a:buFont typeface="Arial" charset="0"/>
              <a:buChar char="•"/>
            </a:pPr>
            <a:r>
              <a:rPr lang="en-US" sz="1400" dirty="0" smtClean="0"/>
              <a:t>Job is submitted to process the data</a:t>
            </a:r>
            <a:endParaRPr lang="en-US" sz="1400" dirty="0"/>
          </a:p>
        </p:txBody>
      </p:sp>
      <p:cxnSp>
        <p:nvCxnSpPr>
          <p:cNvPr id="14" name="Straight Arrow Connector 13"/>
          <p:cNvCxnSpPr>
            <a:stCxn id="17" idx="6"/>
            <a:endCxn id="18" idx="2"/>
          </p:cNvCxnSpPr>
          <p:nvPr/>
        </p:nvCxnSpPr>
        <p:spPr>
          <a:xfrm flipV="1">
            <a:off x="2362200" y="3941064"/>
            <a:ext cx="2151529"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657601" y="4724245"/>
            <a:ext cx="2683404" cy="2123658"/>
          </a:xfrm>
          <a:prstGeom prst="rect">
            <a:avLst/>
          </a:prstGeom>
          <a:noFill/>
        </p:spPr>
        <p:txBody>
          <a:bodyPr wrap="square" rtlCol="0">
            <a:spAutoFit/>
          </a:bodyPr>
          <a:lstStyle/>
          <a:p>
            <a:pPr marL="285750" indent="-285750">
              <a:buFont typeface="Arial" charset="0"/>
              <a:buChar char="•"/>
            </a:pPr>
            <a:r>
              <a:rPr lang="en-US" sz="1200" dirty="0" smtClean="0"/>
              <a:t>Request have gone to resource manager</a:t>
            </a:r>
          </a:p>
          <a:p>
            <a:pPr marL="285750" indent="-285750">
              <a:buFont typeface="Arial" charset="0"/>
              <a:buChar char="•"/>
            </a:pPr>
            <a:r>
              <a:rPr lang="en-US" sz="1200" dirty="0" smtClean="0"/>
              <a:t>First application master will be created</a:t>
            </a:r>
          </a:p>
          <a:p>
            <a:pPr marL="285750" indent="-285750">
              <a:buFont typeface="Arial" charset="0"/>
              <a:buChar char="•"/>
            </a:pPr>
            <a:r>
              <a:rPr lang="en-US" sz="1200" dirty="0" smtClean="0"/>
              <a:t>Application master will determine which nodes map and reduce tasks should be executed in “containers”</a:t>
            </a:r>
          </a:p>
          <a:p>
            <a:pPr marL="285750" indent="-285750">
              <a:buFont typeface="Arial" charset="0"/>
              <a:buChar char="•"/>
            </a:pPr>
            <a:r>
              <a:rPr lang="en-US" sz="1200" dirty="0" smtClean="0"/>
              <a:t>Application master will take care of job management (unlike classic where job tracker does job management)</a:t>
            </a:r>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011924" y="5727908"/>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cxnSp>
        <p:nvCxnSpPr>
          <p:cNvPr id="16" name="Straight Arrow Connector 15"/>
          <p:cNvCxnSpPr>
            <a:stCxn id="18" idx="6"/>
            <a:endCxn id="32" idx="2"/>
          </p:cNvCxnSpPr>
          <p:nvPr/>
        </p:nvCxnSpPr>
        <p:spPr>
          <a:xfrm>
            <a:off x="5085229" y="3941064"/>
            <a:ext cx="1926695" cy="1905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32" idx="1"/>
            <a:endCxn id="20" idx="2"/>
          </p:cNvCxnSpPr>
          <p:nvPr/>
        </p:nvCxnSpPr>
        <p:spPr>
          <a:xfrm rot="16200000" flipV="1">
            <a:off x="6503367" y="5170474"/>
            <a:ext cx="1100809" cy="83694"/>
          </a:xfrm>
          <a:prstGeom prst="curvedConnector4">
            <a:avLst>
              <a:gd name="adj1" fmla="val -4606"/>
              <a:gd name="adj2" fmla="val 810158"/>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392" name="Curved Connector 59391"/>
          <p:cNvCxnSpPr>
            <a:stCxn id="32" idx="2"/>
            <a:endCxn id="19" idx="2"/>
          </p:cNvCxnSpPr>
          <p:nvPr/>
        </p:nvCxnSpPr>
        <p:spPr>
          <a:xfrm rot="10800000">
            <a:off x="6995160" y="2218150"/>
            <a:ext cx="16764" cy="3628631"/>
          </a:xfrm>
          <a:prstGeom prst="curvedConnector3">
            <a:avLst>
              <a:gd name="adj1" fmla="val 5245455"/>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396" name="Curved Connector 59395"/>
          <p:cNvCxnSpPr>
            <a:stCxn id="32" idx="2"/>
            <a:endCxn id="34" idx="2"/>
          </p:cNvCxnSpPr>
          <p:nvPr/>
        </p:nvCxnSpPr>
        <p:spPr>
          <a:xfrm rot="10800000">
            <a:off x="6994220" y="3461766"/>
            <a:ext cx="17704" cy="2385014"/>
          </a:xfrm>
          <a:prstGeom prst="curvedConnector3">
            <a:avLst>
              <a:gd name="adj1" fmla="val 3526073"/>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8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900" decel="100000" fill="hold"/>
                                        <p:tgtEl>
                                          <p:spTgt spid="1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900" decel="100000" fill="hold"/>
                                        <p:tgtEl>
                                          <p:spTgt spid="18"/>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900" decel="100000" fill="hold"/>
                                        <p:tgtEl>
                                          <p:spTgt spid="3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900" decel="100000" fill="hold"/>
                                        <p:tgtEl>
                                          <p:spTgt spid="19"/>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87" presetID="37"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900" decel="100000" fill="hold"/>
                                        <p:tgtEl>
                                          <p:spTgt spid="20"/>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000"/>
                                        <p:tgtEl>
                                          <p:spTgt spid="34"/>
                                        </p:tgtEl>
                                      </p:cBhvr>
                                    </p:animEffect>
                                    <p:anim calcmode="lin" valueType="num">
                                      <p:cBhvr>
                                        <p:cTn id="98" dur="1000" fill="hold"/>
                                        <p:tgtEl>
                                          <p:spTgt spid="34"/>
                                        </p:tgtEl>
                                        <p:attrNameLst>
                                          <p:attrName>ppt_x</p:attrName>
                                        </p:attrNameLst>
                                      </p:cBhvr>
                                      <p:tavLst>
                                        <p:tav tm="0">
                                          <p:val>
                                            <p:strVal val="#ppt_x"/>
                                          </p:val>
                                        </p:tav>
                                        <p:tav tm="100000">
                                          <p:val>
                                            <p:strVal val="#ppt_x"/>
                                          </p:val>
                                        </p:tav>
                                      </p:tavLst>
                                    </p:anim>
                                    <p:anim calcmode="lin" valueType="num">
                                      <p:cBhvr>
                                        <p:cTn id="99" dur="900" decel="100000" fill="hold"/>
                                        <p:tgtEl>
                                          <p:spTgt spid="34"/>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9392"/>
                                        </p:tgtEl>
                                        <p:attrNameLst>
                                          <p:attrName>style.visibility</p:attrName>
                                        </p:attrNameLst>
                                      </p:cBhvr>
                                      <p:to>
                                        <p:strVal val="visible"/>
                                      </p:to>
                                    </p:set>
                                    <p:anim calcmode="lin" valueType="num">
                                      <p:cBhvr additive="base">
                                        <p:cTn id="103" dur="500" fill="hold"/>
                                        <p:tgtEl>
                                          <p:spTgt spid="59392"/>
                                        </p:tgtEl>
                                        <p:attrNameLst>
                                          <p:attrName>ppt_x</p:attrName>
                                        </p:attrNameLst>
                                      </p:cBhvr>
                                      <p:tavLst>
                                        <p:tav tm="0">
                                          <p:val>
                                            <p:strVal val="#ppt_x"/>
                                          </p:val>
                                        </p:tav>
                                        <p:tav tm="100000">
                                          <p:val>
                                            <p:strVal val="#ppt_x"/>
                                          </p:val>
                                        </p:tav>
                                      </p:tavLst>
                                    </p:anim>
                                    <p:anim calcmode="lin" valueType="num">
                                      <p:cBhvr additive="base">
                                        <p:cTn id="104" dur="500" fill="hold"/>
                                        <p:tgtEl>
                                          <p:spTgt spid="5939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9396"/>
                                        </p:tgtEl>
                                        <p:attrNameLst>
                                          <p:attrName>style.visibility</p:attrName>
                                        </p:attrNameLst>
                                      </p:cBhvr>
                                      <p:to>
                                        <p:strVal val="visible"/>
                                      </p:to>
                                    </p:set>
                                    <p:anim calcmode="lin" valueType="num">
                                      <p:cBhvr additive="base">
                                        <p:cTn id="107" dur="500" fill="hold"/>
                                        <p:tgtEl>
                                          <p:spTgt spid="59396"/>
                                        </p:tgtEl>
                                        <p:attrNameLst>
                                          <p:attrName>ppt_x</p:attrName>
                                        </p:attrNameLst>
                                      </p:cBhvr>
                                      <p:tavLst>
                                        <p:tav tm="0">
                                          <p:val>
                                            <p:strVal val="#ppt_x"/>
                                          </p:val>
                                        </p:tav>
                                        <p:tav tm="100000">
                                          <p:val>
                                            <p:strVal val="#ppt_x"/>
                                          </p:val>
                                        </p:tav>
                                      </p:tavLst>
                                    </p:anim>
                                    <p:anim calcmode="lin" valueType="num">
                                      <p:cBhvr additive="base">
                                        <p:cTn id="108" dur="500" fill="hold"/>
                                        <p:tgtEl>
                                          <p:spTgt spid="5939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ppt_x"/>
                                          </p:val>
                                        </p:tav>
                                        <p:tav tm="100000">
                                          <p:val>
                                            <p:strVal val="#ppt_x"/>
                                          </p:val>
                                        </p:tav>
                                      </p:tavLst>
                                    </p:anim>
                                    <p:anim calcmode="lin" valueType="num">
                                      <p:cBhvr additive="base">
                                        <p:cTn id="1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 calcmode="lin" valueType="num">
                                      <p:cBhvr additive="base">
                                        <p:cTn id="117" dur="500" fill="hold"/>
                                        <p:tgtEl>
                                          <p:spTgt spid="28"/>
                                        </p:tgtEl>
                                        <p:attrNameLst>
                                          <p:attrName>ppt_x</p:attrName>
                                        </p:attrNameLst>
                                      </p:cBhvr>
                                      <p:tavLst>
                                        <p:tav tm="0">
                                          <p:val>
                                            <p:strVal val="#ppt_x"/>
                                          </p:val>
                                        </p:tav>
                                        <p:tav tm="100000">
                                          <p:val>
                                            <p:strVal val="#ppt_x"/>
                                          </p:val>
                                        </p:tav>
                                      </p:tavLst>
                                    </p:anim>
                                    <p:anim calcmode="lin" valueType="num">
                                      <p:cBhvr additive="base">
                                        <p:cTn id="1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28" grpId="0"/>
      <p:bldP spid="34" grpId="0" animBg="1"/>
      <p:bldP spid="35" grpId="1" animBg="1"/>
      <p:bldP spid="36" grpId="1" animBg="1"/>
      <p:bldP spid="37" grpId="1" animBg="1"/>
      <p:bldP spid="38" grpId="1" animBg="1"/>
      <p:bldP spid="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(MRv2 + YARN)</a:t>
            </a:r>
            <a:endParaRPr lang="en-US" altLang="en-US" dirty="0"/>
          </a:p>
        </p:txBody>
      </p:sp>
      <p:grpSp>
        <p:nvGrpSpPr>
          <p:cNvPr id="11" name="Group 10"/>
          <p:cNvGrpSpPr/>
          <p:nvPr/>
        </p:nvGrpSpPr>
        <p:grpSpPr>
          <a:xfrm>
            <a:off x="1219200" y="1524000"/>
            <a:ext cx="70866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025348" y="3341132"/>
              <a:ext cx="1003852" cy="276999"/>
            </a:xfrm>
            <a:prstGeom prst="rect">
              <a:avLst/>
            </a:prstGeom>
            <a:noFill/>
          </p:spPr>
          <p:txBody>
            <a:bodyPr wrap="square" rtlCol="0">
              <a:spAutoFit/>
            </a:bodyPr>
            <a:lstStyle/>
            <a:p>
              <a:r>
                <a:rPr lang="en-US" sz="1200" smtClean="0"/>
                <a:t>Resource </a:t>
              </a:r>
              <a:r>
                <a:rPr lang="en-US" sz="1200" dirty="0" smtClean="0"/>
                <a:t>Manager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nodemanagers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307777"/>
          </a:xfrm>
          <a:prstGeom prst="rect">
            <a:avLst/>
          </a:prstGeom>
          <a:noFill/>
        </p:spPr>
        <p:txBody>
          <a:bodyPr wrap="square" rtlCol="0">
            <a:spAutoFit/>
          </a:bodyPr>
          <a:lstStyle/>
          <a:p>
            <a:pPr marL="285750" indent="-285750">
              <a:buFont typeface="Arial" charset="0"/>
              <a:buChar char="•"/>
            </a:pPr>
            <a:r>
              <a:rPr lang="en-US" sz="1400" dirty="0" smtClean="0"/>
              <a:t>One job is running</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011924" y="5727908"/>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33" name="Oval 32"/>
          <p:cNvSpPr/>
          <p:nvPr/>
        </p:nvSpPr>
        <p:spPr>
          <a:xfrm>
            <a:off x="1524000" y="4357116"/>
            <a:ext cx="838200"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2</a:t>
            </a:r>
            <a:endParaRPr lang="en-US" dirty="0">
              <a:solidFill>
                <a:schemeClr val="tx1"/>
              </a:solidFill>
            </a:endParaRPr>
          </a:p>
        </p:txBody>
      </p:sp>
      <p:sp>
        <p:nvSpPr>
          <p:cNvPr id="39" name="Oval 38"/>
          <p:cNvSpPr/>
          <p:nvPr/>
        </p:nvSpPr>
        <p:spPr>
          <a:xfrm>
            <a:off x="4513729" y="4166616"/>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994220" y="2092027"/>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a:t>
            </a:r>
            <a:endParaRPr lang="en-US" dirty="0">
              <a:solidFill>
                <a:schemeClr val="tx1"/>
              </a:solidFill>
            </a:endParaRPr>
          </a:p>
        </p:txBody>
      </p:sp>
      <p:sp>
        <p:nvSpPr>
          <p:cNvPr id="41" name="Oval 40"/>
          <p:cNvSpPr/>
          <p:nvPr/>
        </p:nvSpPr>
        <p:spPr>
          <a:xfrm>
            <a:off x="7036644" y="615202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2" name="Oval 41"/>
          <p:cNvSpPr/>
          <p:nvPr/>
        </p:nvSpPr>
        <p:spPr>
          <a:xfrm>
            <a:off x="7036644" y="4925012"/>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3" name="Oval 42"/>
          <p:cNvSpPr/>
          <p:nvPr/>
        </p:nvSpPr>
        <p:spPr>
          <a:xfrm>
            <a:off x="7036644" y="3677856"/>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4" name="Oval 43"/>
          <p:cNvSpPr/>
          <p:nvPr/>
        </p:nvSpPr>
        <p:spPr>
          <a:xfrm>
            <a:off x="6994220" y="2490719"/>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5" name="Oval 44"/>
          <p:cNvSpPr/>
          <p:nvPr/>
        </p:nvSpPr>
        <p:spPr>
          <a:xfrm>
            <a:off x="7011924" y="453295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Tree>
    <p:extLst>
      <p:ext uri="{BB962C8B-B14F-4D97-AF65-F5344CB8AC3E}">
        <p14:creationId xmlns:p14="http://schemas.microsoft.com/office/powerpoint/2010/main" val="13636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900" decel="100000" fill="hold"/>
                                        <p:tgtEl>
                                          <p:spTgt spid="17"/>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900" decel="100000" fill="hold"/>
                                        <p:tgtEl>
                                          <p:spTgt spid="1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900" decel="100000" fill="hold"/>
                                        <p:tgtEl>
                                          <p:spTgt spid="32"/>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900" decel="100000" fill="hold"/>
                                        <p:tgtEl>
                                          <p:spTgt spid="2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anim calcmode="lin" valueType="num">
                                      <p:cBhvr>
                                        <p:cTn id="76" dur="1000" fill="hold"/>
                                        <p:tgtEl>
                                          <p:spTgt spid="34"/>
                                        </p:tgtEl>
                                        <p:attrNameLst>
                                          <p:attrName>ppt_x</p:attrName>
                                        </p:attrNameLst>
                                      </p:cBhvr>
                                      <p:tavLst>
                                        <p:tav tm="0">
                                          <p:val>
                                            <p:strVal val="#ppt_x"/>
                                          </p:val>
                                        </p:tav>
                                        <p:tav tm="100000">
                                          <p:val>
                                            <p:strVal val="#ppt_x"/>
                                          </p:val>
                                        </p:tav>
                                      </p:tavLst>
                                    </p:anim>
                                    <p:anim calcmode="lin" valueType="num">
                                      <p:cBhvr>
                                        <p:cTn id="77" dur="900" decel="100000" fill="hold"/>
                                        <p:tgtEl>
                                          <p:spTgt spid="34"/>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anim calcmode="lin" valueType="num">
                                      <p:cBhvr>
                                        <p:cTn id="84" dur="1000" fill="hold"/>
                                        <p:tgtEl>
                                          <p:spTgt spid="33"/>
                                        </p:tgtEl>
                                        <p:attrNameLst>
                                          <p:attrName>ppt_x</p:attrName>
                                        </p:attrNameLst>
                                      </p:cBhvr>
                                      <p:tavLst>
                                        <p:tav tm="0">
                                          <p:val>
                                            <p:strVal val="#ppt_x"/>
                                          </p:val>
                                        </p:tav>
                                        <p:tav tm="100000">
                                          <p:val>
                                            <p:strVal val="#ppt_x"/>
                                          </p:val>
                                        </p:tav>
                                      </p:tavLst>
                                    </p:anim>
                                    <p:anim calcmode="lin" valueType="num">
                                      <p:cBhvr>
                                        <p:cTn id="85" dur="900" decel="100000" fill="hold"/>
                                        <p:tgtEl>
                                          <p:spTgt spid="33"/>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7"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900" decel="100000" fill="hold"/>
                                        <p:tgtEl>
                                          <p:spTgt spid="3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7"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1000"/>
                                        <p:tgtEl>
                                          <p:spTgt spid="40"/>
                                        </p:tgtEl>
                                      </p:cBhvr>
                                    </p:animEffect>
                                    <p:anim calcmode="lin" valueType="num">
                                      <p:cBhvr>
                                        <p:cTn id="100" dur="1000" fill="hold"/>
                                        <p:tgtEl>
                                          <p:spTgt spid="40"/>
                                        </p:tgtEl>
                                        <p:attrNameLst>
                                          <p:attrName>ppt_x</p:attrName>
                                        </p:attrNameLst>
                                      </p:cBhvr>
                                      <p:tavLst>
                                        <p:tav tm="0">
                                          <p:val>
                                            <p:strVal val="#ppt_x"/>
                                          </p:val>
                                        </p:tav>
                                        <p:tav tm="100000">
                                          <p:val>
                                            <p:strVal val="#ppt_x"/>
                                          </p:val>
                                        </p:tav>
                                      </p:tavLst>
                                    </p:anim>
                                    <p:anim calcmode="lin" valueType="num">
                                      <p:cBhvr>
                                        <p:cTn id="101" dur="900" decel="100000" fill="hold"/>
                                        <p:tgtEl>
                                          <p:spTgt spid="40"/>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7"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900" decel="100000" fill="hold"/>
                                        <p:tgtEl>
                                          <p:spTgt spid="41"/>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11" presetID="37"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fade">
                                      <p:cBhvr>
                                        <p:cTn id="113" dur="1000"/>
                                        <p:tgtEl>
                                          <p:spTgt spid="42"/>
                                        </p:tgtEl>
                                      </p:cBhvr>
                                    </p:animEffect>
                                    <p:anim calcmode="lin" valueType="num">
                                      <p:cBhvr>
                                        <p:cTn id="114" dur="1000" fill="hold"/>
                                        <p:tgtEl>
                                          <p:spTgt spid="42"/>
                                        </p:tgtEl>
                                        <p:attrNameLst>
                                          <p:attrName>ppt_x</p:attrName>
                                        </p:attrNameLst>
                                      </p:cBhvr>
                                      <p:tavLst>
                                        <p:tav tm="0">
                                          <p:val>
                                            <p:strVal val="#ppt_x"/>
                                          </p:val>
                                        </p:tav>
                                        <p:tav tm="100000">
                                          <p:val>
                                            <p:strVal val="#ppt_x"/>
                                          </p:val>
                                        </p:tav>
                                      </p:tavLst>
                                    </p:anim>
                                    <p:anim calcmode="lin" valueType="num">
                                      <p:cBhvr>
                                        <p:cTn id="115" dur="900" decel="100000" fill="hold"/>
                                        <p:tgtEl>
                                          <p:spTgt spid="42"/>
                                        </p:tgtEl>
                                        <p:attrNameLst>
                                          <p:attrName>ppt_y</p:attrName>
                                        </p:attrNameLst>
                                      </p:cBhvr>
                                      <p:tavLst>
                                        <p:tav tm="0">
                                          <p:val>
                                            <p:strVal val="#ppt_y+1"/>
                                          </p:val>
                                        </p:tav>
                                        <p:tav tm="100000">
                                          <p:val>
                                            <p:strVal val="#ppt_y-.03"/>
                                          </p:val>
                                        </p:tav>
                                      </p:tavLst>
                                    </p:anim>
                                    <p:anim calcmode="lin" valueType="num">
                                      <p:cBhvr>
                                        <p:cTn id="116"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117" presetID="37"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1000"/>
                                        <p:tgtEl>
                                          <p:spTgt spid="43"/>
                                        </p:tgtEl>
                                      </p:cBhvr>
                                    </p:animEffect>
                                    <p:anim calcmode="lin" valueType="num">
                                      <p:cBhvr>
                                        <p:cTn id="120" dur="1000" fill="hold"/>
                                        <p:tgtEl>
                                          <p:spTgt spid="43"/>
                                        </p:tgtEl>
                                        <p:attrNameLst>
                                          <p:attrName>ppt_x</p:attrName>
                                        </p:attrNameLst>
                                      </p:cBhvr>
                                      <p:tavLst>
                                        <p:tav tm="0">
                                          <p:val>
                                            <p:strVal val="#ppt_x"/>
                                          </p:val>
                                        </p:tav>
                                        <p:tav tm="100000">
                                          <p:val>
                                            <p:strVal val="#ppt_x"/>
                                          </p:val>
                                        </p:tav>
                                      </p:tavLst>
                                    </p:anim>
                                    <p:anim calcmode="lin" valueType="num">
                                      <p:cBhvr>
                                        <p:cTn id="121" dur="900" decel="100000" fill="hold"/>
                                        <p:tgtEl>
                                          <p:spTgt spid="43"/>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123" presetID="37"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1000"/>
                                        <p:tgtEl>
                                          <p:spTgt spid="44"/>
                                        </p:tgtEl>
                                      </p:cBhvr>
                                    </p:animEffect>
                                    <p:anim calcmode="lin" valueType="num">
                                      <p:cBhvr>
                                        <p:cTn id="126" dur="1000" fill="hold"/>
                                        <p:tgtEl>
                                          <p:spTgt spid="44"/>
                                        </p:tgtEl>
                                        <p:attrNameLst>
                                          <p:attrName>ppt_x</p:attrName>
                                        </p:attrNameLst>
                                      </p:cBhvr>
                                      <p:tavLst>
                                        <p:tav tm="0">
                                          <p:val>
                                            <p:strVal val="#ppt_x"/>
                                          </p:val>
                                        </p:tav>
                                        <p:tav tm="100000">
                                          <p:val>
                                            <p:strVal val="#ppt_x"/>
                                          </p:val>
                                        </p:tav>
                                      </p:tavLst>
                                    </p:anim>
                                    <p:anim calcmode="lin" valueType="num">
                                      <p:cBhvr>
                                        <p:cTn id="127" dur="900" decel="100000" fill="hold"/>
                                        <p:tgtEl>
                                          <p:spTgt spid="44"/>
                                        </p:tgtEl>
                                        <p:attrNameLst>
                                          <p:attrName>ppt_y</p:attrName>
                                        </p:attrNameLst>
                                      </p:cBhvr>
                                      <p:tavLst>
                                        <p:tav tm="0">
                                          <p:val>
                                            <p:strVal val="#ppt_y+1"/>
                                          </p:val>
                                        </p:tav>
                                        <p:tav tm="100000">
                                          <p:val>
                                            <p:strVal val="#ppt_y-.03"/>
                                          </p:val>
                                        </p:tav>
                                      </p:tavLst>
                                    </p:anim>
                                    <p:anim calcmode="lin" valueType="num">
                                      <p:cBhvr>
                                        <p:cTn id="12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37" presetClass="entr" presetSubtype="0"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1000"/>
                                        <p:tgtEl>
                                          <p:spTgt spid="45"/>
                                        </p:tgtEl>
                                      </p:cBhvr>
                                    </p:animEffect>
                                    <p:anim calcmode="lin" valueType="num">
                                      <p:cBhvr>
                                        <p:cTn id="134" dur="1000" fill="hold"/>
                                        <p:tgtEl>
                                          <p:spTgt spid="45"/>
                                        </p:tgtEl>
                                        <p:attrNameLst>
                                          <p:attrName>ppt_x</p:attrName>
                                        </p:attrNameLst>
                                      </p:cBhvr>
                                      <p:tavLst>
                                        <p:tav tm="0">
                                          <p:val>
                                            <p:strVal val="#ppt_x"/>
                                          </p:val>
                                        </p:tav>
                                        <p:tav tm="100000">
                                          <p:val>
                                            <p:strVal val="#ppt_x"/>
                                          </p:val>
                                        </p:tav>
                                      </p:tavLst>
                                    </p:anim>
                                    <p:anim calcmode="lin" valueType="num">
                                      <p:cBhvr>
                                        <p:cTn id="135" dur="900" decel="100000" fill="hold"/>
                                        <p:tgtEl>
                                          <p:spTgt spid="45"/>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34" grpId="0" animBg="1"/>
      <p:bldP spid="35" grpId="0" animBg="1"/>
      <p:bldP spid="36" grpId="0" animBg="1"/>
      <p:bldP spid="37" grpId="0" animBg="1"/>
      <p:bldP spid="38" grpId="0" animBg="1"/>
      <p:bldP spid="32" grpId="0" animBg="1"/>
      <p:bldP spid="33" grpId="0" animBg="1"/>
      <p:bldP spid="39" grpId="0" animBg="1"/>
      <p:bldP spid="40" grpId="0" animBg="1"/>
      <p:bldP spid="41" grpId="0" animBg="1"/>
      <p:bldP spid="42"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 on Cloudera Manager</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Login to Cloudera Manager(http://&lt;</a:t>
            </a:r>
            <a:r>
              <a:rPr lang="en-US" dirty="0" err="1" smtClean="0"/>
              <a:t>ipaddress</a:t>
            </a:r>
            <a:r>
              <a:rPr lang="en-US" dirty="0" smtClean="0"/>
              <a:t>&gt;:7180)</a:t>
            </a:r>
          </a:p>
          <a:p>
            <a:r>
              <a:rPr lang="en-US" dirty="0" smtClean="0"/>
              <a:t>Default user/password: admin/admin</a:t>
            </a:r>
          </a:p>
          <a:p>
            <a:r>
              <a:rPr lang="en-US" dirty="0" smtClean="0"/>
              <a:t>Click on add service</a:t>
            </a:r>
          </a:p>
          <a:p>
            <a:r>
              <a:rPr lang="en-US" dirty="0" smtClean="0"/>
              <a:t>Install binaries</a:t>
            </a:r>
          </a:p>
          <a:p>
            <a:r>
              <a:rPr lang="en-US" dirty="0" smtClean="0"/>
              <a:t>Configure </a:t>
            </a:r>
            <a:r>
              <a:rPr lang="en-US" dirty="0" err="1" smtClean="0"/>
              <a:t>Namenode</a:t>
            </a:r>
            <a:r>
              <a:rPr lang="en-US" dirty="0" smtClean="0"/>
              <a:t>, Secondary </a:t>
            </a:r>
            <a:r>
              <a:rPr lang="en-US" dirty="0" err="1" smtClean="0"/>
              <a:t>Namenode</a:t>
            </a:r>
            <a:r>
              <a:rPr lang="en-US" dirty="0" smtClean="0"/>
              <a:t>, </a:t>
            </a:r>
            <a:r>
              <a:rPr lang="en-US" dirty="0" err="1" smtClean="0"/>
              <a:t>Datanodes</a:t>
            </a:r>
            <a:r>
              <a:rPr lang="en-US" dirty="0" smtClean="0"/>
              <a:t> as well as client</a:t>
            </a:r>
          </a:p>
          <a:p>
            <a:r>
              <a:rPr lang="en-US" dirty="0" smtClean="0"/>
              <a:t>HDFS will be ready!!!</a:t>
            </a:r>
          </a:p>
          <a:p>
            <a:r>
              <a:rPr lang="en-US" dirty="0" smtClean="0"/>
              <a:t>Validate by copying a file from client/gateway node (master01)</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Tree>
    <p:extLst>
      <p:ext uri="{BB962C8B-B14F-4D97-AF65-F5344CB8AC3E}">
        <p14:creationId xmlns:p14="http://schemas.microsoft.com/office/powerpoint/2010/main" val="20086990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smtClean="0"/>
              <a:t>(MRv2 + YARN</a:t>
            </a:r>
            <a:r>
              <a:rPr lang="en-US" altLang="en-US" dirty="0"/>
              <a:t>)</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86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(YARN)</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71</a:t>
            </a:fld>
            <a:endParaRPr lang="en-US"/>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 Fault Tolerance</a:t>
            </a:r>
            <a:endParaRPr lang="en-US" dirty="0"/>
          </a:p>
        </p:txBody>
      </p:sp>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a:t>
            </a:r>
            <a:r>
              <a:rPr lang="en-US" sz="1600" dirty="0" smtClean="0">
                <a:latin typeface="Arial" charset="0"/>
                <a:cs typeface="Arial" charset="0"/>
              </a:rPr>
              <a:t>Node Manager </a:t>
            </a:r>
            <a:r>
              <a:rPr lang="en-US" sz="1600" dirty="0">
                <a:latin typeface="Arial" charset="0"/>
                <a:cs typeface="Arial" charset="0"/>
              </a:rPr>
              <a:t>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72</a:t>
            </a:fld>
            <a:endParaRPr lang="en-US"/>
          </a:p>
        </p:txBody>
      </p:sp>
    </p:spTree>
    <p:extLst>
      <p:ext uri="{BB962C8B-B14F-4D97-AF65-F5344CB8AC3E}">
        <p14:creationId xmlns:p14="http://schemas.microsoft.com/office/powerpoint/2010/main" val="29084565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4211743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17748410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17110895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vs. MRv2</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76</a:t>
            </a:fld>
            <a:endParaRPr lang="en-US"/>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jobs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Understanding split size</a:t>
            </a:r>
          </a:p>
          <a:p>
            <a:pPr lvl="1"/>
            <a:r>
              <a:rPr lang="en-US" dirty="0" smtClean="0"/>
              <a:t>Lowest granular at which map task processes data</a:t>
            </a:r>
          </a:p>
          <a:p>
            <a:pPr lvl="1"/>
            <a:r>
              <a:rPr lang="en-US" dirty="0" smtClean="0"/>
              <a:t>Typically it is same or greater than </a:t>
            </a:r>
            <a:r>
              <a:rPr lang="en-US" dirty="0" err="1" smtClean="0"/>
              <a:t>blocksize</a:t>
            </a:r>
            <a:endParaRPr lang="en-US" dirty="0" smtClean="0"/>
          </a:p>
          <a:p>
            <a:pPr lvl="1"/>
            <a:r>
              <a:rPr lang="en-US" dirty="0" smtClean="0"/>
              <a:t>It can be smaller than </a:t>
            </a:r>
            <a:r>
              <a:rPr lang="en-US" dirty="0" err="1" smtClean="0"/>
              <a:t>blocksize</a:t>
            </a:r>
            <a:r>
              <a:rPr lang="en-US" dirty="0" smtClean="0"/>
              <a:t>, if combined input formats are used</a:t>
            </a:r>
          </a:p>
          <a:p>
            <a:pPr lvl="1"/>
            <a:r>
              <a:rPr lang="en-US" dirty="0" smtClean="0"/>
              <a:t>If the file size is smaller than </a:t>
            </a:r>
            <a:r>
              <a:rPr lang="en-US" dirty="0" err="1" smtClean="0"/>
              <a:t>blocksize</a:t>
            </a:r>
            <a:r>
              <a:rPr lang="en-US" dirty="0" smtClean="0"/>
              <a:t>/</a:t>
            </a:r>
            <a:r>
              <a:rPr lang="en-US" dirty="0" err="1" smtClean="0"/>
              <a:t>splitsize</a:t>
            </a:r>
            <a:r>
              <a:rPr lang="en-US" dirty="0" smtClean="0"/>
              <a:t>, typically one mapper will process each file</a:t>
            </a:r>
          </a:p>
          <a:p>
            <a:pPr lvl="1"/>
            <a:r>
              <a:rPr lang="en-US" dirty="0" smtClean="0"/>
              <a:t>Controlled by </a:t>
            </a:r>
            <a:r>
              <a:rPr lang="en-US" dirty="0" err="1" smtClean="0"/>
              <a:t>mapreduce.input.fileinputformat.split.minsize</a:t>
            </a:r>
            <a:r>
              <a:rPr lang="en-US" dirty="0" smtClean="0"/>
              <a:t>, default 0</a:t>
            </a:r>
          </a:p>
          <a:p>
            <a:r>
              <a:rPr lang="en-US" dirty="0" smtClean="0"/>
              <a:t>Impact of replication factor on output being written to HDFS</a:t>
            </a:r>
          </a:p>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77</a:t>
            </a:fld>
            <a:endParaRPr lang="en-US"/>
          </a:p>
        </p:txBody>
      </p:sp>
    </p:spTree>
    <p:extLst>
      <p:ext uri="{BB962C8B-B14F-4D97-AF65-F5344CB8AC3E}">
        <p14:creationId xmlns:p14="http://schemas.microsoft.com/office/powerpoint/2010/main" val="16453444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Scheduling Jobs</a:t>
            </a:r>
            <a:endParaRPr lang="en-US" dirty="0"/>
          </a:p>
        </p:txBody>
      </p:sp>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78</a:t>
            </a:fld>
            <a:endParaRPr lang="en-US"/>
          </a:p>
        </p:txBody>
      </p:sp>
    </p:spTree>
    <p:extLst>
      <p:ext uri="{BB962C8B-B14F-4D97-AF65-F5344CB8AC3E}">
        <p14:creationId xmlns:p14="http://schemas.microsoft.com/office/powerpoint/2010/main" val="19781825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lstStyle/>
          <a:p>
            <a:r>
              <a:rPr lang="en-US" dirty="0" smtClean="0"/>
              <a:t>Identify daemon processes for MRv1 as well </a:t>
            </a:r>
            <a:r>
              <a:rPr lang="en-US" smtClean="0"/>
              <a:t>as MRv2+YARN</a:t>
            </a:r>
            <a:endParaRPr lang="en-US" dirty="0" smtClean="0"/>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79</a:t>
            </a:fld>
            <a:endParaRPr lang="en-US"/>
          </a:p>
        </p:txBody>
      </p:sp>
    </p:spTree>
    <p:extLst>
      <p:ext uri="{BB962C8B-B14F-4D97-AF65-F5344CB8AC3E}">
        <p14:creationId xmlns:p14="http://schemas.microsoft.com/office/powerpoint/2010/main" val="3709304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a:t>
            </a:r>
            <a:endParaRPr lang="en-US" dirty="0"/>
          </a:p>
        </p:txBody>
      </p:sp>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Tree>
    <p:extLst>
      <p:ext uri="{BB962C8B-B14F-4D97-AF65-F5344CB8AC3E}">
        <p14:creationId xmlns:p14="http://schemas.microsoft.com/office/powerpoint/2010/main" val="12502313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 Questions</a:t>
            </a:r>
            <a:endParaRPr lang="en-US" dirty="0"/>
          </a:p>
        </p:txBody>
      </p:sp>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80</a:t>
            </a:fld>
            <a:endParaRPr lang="en-US"/>
          </a:p>
        </p:txBody>
      </p:sp>
    </p:spTree>
    <p:extLst>
      <p:ext uri="{BB962C8B-B14F-4D97-AF65-F5344CB8AC3E}">
        <p14:creationId xmlns:p14="http://schemas.microsoft.com/office/powerpoint/2010/main" val="2863159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Pattern</a:t>
            </a:r>
            <a:endParaRPr lang="en-US" dirty="0"/>
          </a:p>
        </p:txBody>
      </p:sp>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81</a:t>
            </a:fld>
            <a:endParaRPr lang="en-US"/>
          </a:p>
        </p:txBody>
      </p:sp>
    </p:spTree>
    <p:extLst>
      <p:ext uri="{BB962C8B-B14F-4D97-AF65-F5344CB8AC3E}">
        <p14:creationId xmlns:p14="http://schemas.microsoft.com/office/powerpoint/2010/main" val="24567354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a:t>
            </a:r>
            <a:endParaRPr lang="en-US" dirty="0"/>
          </a:p>
        </p:txBody>
      </p:sp>
      <p:sp>
        <p:nvSpPr>
          <p:cNvPr id="2" name="Content Placeholder 1"/>
          <p:cNvSpPr>
            <a:spLocks noGrp="1"/>
          </p:cNvSpPr>
          <p:nvPr>
            <p:ph idx="1"/>
          </p:nvPr>
        </p:nvSpPr>
        <p:spPr/>
        <p:txBody>
          <a:bodyPr>
            <a:normAutofit fontScale="77500" lnSpcReduction="20000"/>
          </a:bodyPr>
          <a:lstStyle/>
          <a:p>
            <a:r>
              <a:rPr lang="en-US" dirty="0"/>
              <a:t>Configure Slaves and Masters</a:t>
            </a:r>
          </a:p>
          <a:p>
            <a:pPr lvl="1"/>
            <a:r>
              <a:rPr lang="en-US" dirty="0" err="1"/>
              <a:t>Datanodes</a:t>
            </a:r>
            <a:endParaRPr lang="en-US" dirty="0"/>
          </a:p>
          <a:p>
            <a:pPr lvl="1"/>
            <a:r>
              <a:rPr lang="en-US" dirty="0" err="1"/>
              <a:t>Namenode</a:t>
            </a:r>
            <a:r>
              <a:rPr lang="en-US" dirty="0"/>
              <a:t>(s) and/or Secondary </a:t>
            </a:r>
            <a:r>
              <a:rPr lang="en-US" dirty="0" err="1"/>
              <a:t>Namenode</a:t>
            </a:r>
            <a:endParaRPr lang="en-US" dirty="0"/>
          </a:p>
          <a:p>
            <a:r>
              <a:rPr lang="en-US" dirty="0" smtClean="0"/>
              <a:t>Configuration </a:t>
            </a:r>
            <a:r>
              <a:rPr lang="en-US" dirty="0"/>
              <a:t>Files</a:t>
            </a:r>
          </a:p>
          <a:p>
            <a:pPr lvl="1"/>
            <a:r>
              <a:rPr lang="en-US" dirty="0"/>
              <a:t>core-</a:t>
            </a:r>
            <a:r>
              <a:rPr lang="en-US" dirty="0" err="1"/>
              <a:t>site.xml</a:t>
            </a:r>
            <a:endParaRPr lang="en-US" dirty="0"/>
          </a:p>
          <a:p>
            <a:pPr lvl="1"/>
            <a:r>
              <a:rPr lang="en-US" dirty="0" err="1"/>
              <a:t>hdfs-site.xml</a:t>
            </a:r>
            <a:endParaRPr lang="en-US" dirty="0"/>
          </a:p>
          <a:p>
            <a:r>
              <a:rPr lang="en-US" dirty="0" smtClean="0"/>
              <a:t>Validation</a:t>
            </a:r>
          </a:p>
          <a:p>
            <a:r>
              <a:rPr lang="en-US" dirty="0" smtClean="0"/>
              <a:t>Files and Blocks</a:t>
            </a:r>
          </a:p>
          <a:p>
            <a:r>
              <a:rPr lang="en-US" dirty="0" smtClean="0"/>
              <a:t>Rack awareness</a:t>
            </a:r>
          </a:p>
          <a:p>
            <a:r>
              <a:rPr lang="en-US" dirty="0" smtClean="0"/>
              <a:t>Verify logs and browse the file system</a:t>
            </a:r>
          </a:p>
          <a:p>
            <a:r>
              <a:rPr lang="en-US" dirty="0" smtClean="0"/>
              <a:t>Understand </a:t>
            </a:r>
            <a:r>
              <a:rPr lang="en-US" dirty="0" err="1" smtClean="0"/>
              <a:t>Hadoop</a:t>
            </a:r>
            <a:r>
              <a:rPr lang="en-US" dirty="0" smtClean="0"/>
              <a:t> command line interface</a:t>
            </a:r>
          </a:p>
          <a:p>
            <a:r>
              <a:rPr lang="en-US" dirty="0" smtClean="0"/>
              <a:t>Understand HDFS Web Interfaces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Tree>
    <p:extLst>
      <p:ext uri="{BB962C8B-B14F-4D97-AF65-F5344CB8AC3E}">
        <p14:creationId xmlns:p14="http://schemas.microsoft.com/office/powerpoint/2010/main" val="314676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16573</TotalTime>
  <Words>4158</Words>
  <Application>Microsoft Macintosh PowerPoint</Application>
  <PresentationFormat>On-screen Show (4:3)</PresentationFormat>
  <Paragraphs>858</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Brush Script MT</vt:lpstr>
      <vt:lpstr>Calibri</vt:lpstr>
      <vt:lpstr>MS PGothic</vt:lpstr>
      <vt:lpstr>ＭＳ Ｐゴシック</vt:lpstr>
      <vt:lpstr>Trebuchet MS</vt:lpstr>
      <vt:lpstr>Wingdings</vt:lpstr>
      <vt:lpstr>Arial</vt:lpstr>
      <vt:lpstr>Office Theme</vt:lpstr>
      <vt:lpstr>PowerPoint Presentation</vt:lpstr>
      <vt:lpstr>Agenda</vt:lpstr>
      <vt:lpstr>Overview</vt:lpstr>
      <vt:lpstr>6 node cluster</vt:lpstr>
      <vt:lpstr>6 node cluster</vt:lpstr>
      <vt:lpstr>HDFS Architecture</vt:lpstr>
      <vt:lpstr>Setup HDFS on Cloudera Manager</vt:lpstr>
      <vt:lpstr>HDFS</vt:lpstr>
      <vt:lpstr>Setup HDFS</vt:lpstr>
      <vt:lpstr>Configure Slaves and Masters</vt:lpstr>
      <vt:lpstr>Configure Slaves and Masters</vt:lpstr>
      <vt:lpstr>Configuration files</vt:lpstr>
      <vt:lpstr>Validation</vt:lpstr>
      <vt:lpstr>Files and Blocks</vt:lpstr>
      <vt:lpstr>Files and Blocks</vt:lpstr>
      <vt:lpstr>Files and Blocks</vt:lpstr>
      <vt:lpstr>Determine how HDFS stores, reads, and writes files.</vt:lpstr>
      <vt:lpstr>Rack Awareness</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Understand HDFS Web Interface</vt:lpstr>
      <vt:lpstr>Identify components and daemons of an HDFS HA-Quorum cluster</vt:lpstr>
      <vt:lpstr>Identify components and daemon of an HDFS HA-Quorum cluster</vt:lpstr>
      <vt:lpstr>Identify components and daemon of an HDFS HA-Quorum cluster</vt:lpstr>
      <vt:lpstr>Identify components and daemon of an HDFS HA-Quorum cluster</vt:lpstr>
      <vt:lpstr>Identify components and daemon of an HDFS HA-Quorum cluster</vt:lpstr>
      <vt:lpstr>Setup HDFS HA</vt:lpstr>
      <vt:lpstr>Exercise</vt:lpstr>
      <vt:lpstr>Interview questions</vt:lpstr>
      <vt:lpstr>Map Reduce</vt:lpstr>
      <vt:lpstr>Map Reduce</vt:lpstr>
      <vt:lpstr>6 node cluster</vt:lpstr>
      <vt:lpstr>6 node cluster</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Heartbeat</vt:lpstr>
      <vt:lpstr>Map Reduce Job Flow (Classic)</vt:lpstr>
      <vt:lpstr>MRv1 – Fault Tolerance</vt:lpstr>
      <vt:lpstr>Speculative Execution</vt:lpstr>
      <vt:lpstr>Speculative Execution</vt:lpstr>
      <vt:lpstr>Challenges with MRv1</vt:lpstr>
      <vt:lpstr>Hadoop Cluster – Processing  (MRv1)</vt:lpstr>
      <vt:lpstr>YARN Architecture</vt:lpstr>
      <vt:lpstr>6 node cluster</vt:lpstr>
      <vt:lpstr>6 node cluster</vt:lpstr>
      <vt:lpstr>Setup YARN</vt:lpstr>
      <vt:lpstr>Configure Slaves and Masters</vt:lpstr>
      <vt:lpstr>Parameter files</vt:lpstr>
      <vt:lpstr>Important parameters in MRv2/YARN</vt:lpstr>
      <vt:lpstr>Important parameters in MRv2/YARN</vt:lpstr>
      <vt:lpstr>Validation</vt:lpstr>
      <vt:lpstr>Verify logs</vt:lpstr>
      <vt:lpstr>Understand WI</vt:lpstr>
      <vt:lpstr>YARN and Mapred WI</vt:lpstr>
      <vt:lpstr>Map Reduce Job Flow (Classic)</vt:lpstr>
      <vt:lpstr>Hadoop Cluster – Processing  (MRv1/Classic)</vt:lpstr>
      <vt:lpstr>Hadoop Cluster – Processing  (MRv1/Classic)</vt:lpstr>
      <vt:lpstr>Hadoop Cluster – Processing  (MRv2 + YARN)</vt:lpstr>
      <vt:lpstr>Hadoop Cluster – Processing  (MRv2 + YARN)</vt:lpstr>
      <vt:lpstr>Hadoop Cluster – Processing  (MRv2 + YARN)</vt:lpstr>
      <vt:lpstr>Map Reduce Job Flow (YARN)</vt:lpstr>
      <vt:lpstr>YARN – Fault Tolerance</vt:lpstr>
      <vt:lpstr>Hadoop Cluster – Processing  (MRv2/YARN)</vt:lpstr>
      <vt:lpstr>Understand basic design strategy for MapReduce v2 (MRv2)</vt:lpstr>
      <vt:lpstr>Determine how YARN handles resource allocations</vt:lpstr>
      <vt:lpstr>MRv1 vs. MRv2</vt:lpstr>
      <vt:lpstr>Running jobs</vt:lpstr>
      <vt:lpstr>Scheduling Jobs</vt:lpstr>
      <vt:lpstr>Exercise</vt:lpstr>
      <vt:lpstr>Interview Questions</vt:lpstr>
      <vt:lpstr>Learning Pattern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IT Versity</cp:lastModifiedBy>
  <cp:revision>357</cp:revision>
  <dcterms:created xsi:type="dcterms:W3CDTF">2014-04-29T16:16:03Z</dcterms:created>
  <dcterms:modified xsi:type="dcterms:W3CDTF">2016-06-12T01:21:01Z</dcterms:modified>
</cp:coreProperties>
</file>