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83" r:id="rId3"/>
    <p:sldId id="284" r:id="rId4"/>
    <p:sldId id="285" r:id="rId5"/>
    <p:sldId id="286" r:id="rId6"/>
    <p:sldId id="287" r:id="rId7"/>
    <p:sldId id="303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4" r:id="rId22"/>
    <p:sldId id="301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02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FF"/>
    <a:srgbClr val="FF30A2"/>
    <a:srgbClr val="043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6" autoAdjust="0"/>
    <p:restoredTop sz="82671" autoAdjust="0"/>
  </p:normalViewPr>
  <p:slideViewPr>
    <p:cSldViewPr snapToGrid="0" snapToObjects="1">
      <p:cViewPr varScale="1">
        <p:scale>
          <a:sx n="131" d="100"/>
          <a:sy n="131" d="100"/>
        </p:scale>
        <p:origin x="952" y="176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6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5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1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5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5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CS29006 / Software Engineering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CzT9XFZ5b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2.05-computation-on-arrays-broadcasting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naconda.com/downloa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naconda.com/anaconda/install/linux/" TargetMode="External"/><Relationship Id="rId5" Type="http://schemas.openxmlformats.org/officeDocument/2006/relationships/hyperlink" Target="https://docs.anaconda.com/anaconda/install/mac-os/" TargetMode="External"/><Relationship Id="rId4" Type="http://schemas.openxmlformats.org/officeDocument/2006/relationships/hyperlink" Target="https://docs.anaconda.com/anaconda/install/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anaconda.com/anaconda/user-guide/tasks/integration/eclipse-py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igitalcatonline.com/blog/2014/08/20/python-3-oop-part-1-objects-and-typ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s231n.github.io/python-numpy-tutorial/" TargetMode="External"/><Relationship Id="rId4" Type="http://schemas.openxmlformats.org/officeDocument/2006/relationships/hyperlink" Target="https://www.pythonlikeyoumeanit.com/intr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Software Engineering Laboratory</a:t>
            </a:r>
            <a:br>
              <a:rPr lang="en-US" sz="3600" dirty="0"/>
            </a:br>
            <a:r>
              <a:rPr lang="en-US" sz="3600" dirty="0"/>
              <a:t>CS29006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lang="en-US"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Generators allow us to generate arbitrarily-many items in a series, without having to store them all in memory at once.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Recall that a list readily stores all of its members. A generator, on the other hand, stores the instructions for generating each of its members, and stores its iteration state; this means that the generator will know if it has generated its second member, and will thus generate its third member the next time it is iterated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6DC8E-B763-C041-A5A0-645F0DDC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7" y="4268164"/>
            <a:ext cx="3524249" cy="1791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AA6C08-81DB-4B48-9ED8-54DBA0DC2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173" y="4268164"/>
            <a:ext cx="3955929" cy="1791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F67DA-5D49-0E44-BCCA-03763E547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361" y="4109759"/>
            <a:ext cx="4332514" cy="21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 Comprehensions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32856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provides a sleek syntax for defining a simple generator in a single line of code – known as Generator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 - 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 for &lt;var&gt; in &lt;</a:t>
            </a:r>
            <a:r>
              <a:rPr lang="en-US" sz="2400" dirty="0" err="1">
                <a:solidFill>
                  <a:srgbClr val="E74C3C"/>
                </a:solidFill>
                <a:latin typeface="SFMono-Regular"/>
              </a:rPr>
              <a:t>iterable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&gt; [if &lt;condition&gt;])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 </a:t>
            </a:r>
            <a:r>
              <a:rPr lang="en-US" sz="2400" dirty="0">
                <a:solidFill>
                  <a:srgbClr val="404040"/>
                </a:solidFill>
                <a:latin typeface="Lato"/>
              </a:rPr>
              <a:t>can be any valid single-line of Python code that returns an object: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404040"/>
                </a:solidFill>
                <a:latin typeface="Lato"/>
              </a:rPr>
              <a:t>Generator comprehensions do not store values.</a:t>
            </a:r>
            <a:endParaRPr lang="en-US" sz="2400" dirty="0">
              <a:solidFill>
                <a:srgbClr val="E74C3C"/>
              </a:solidFill>
              <a:latin typeface="SFMono-Regular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D3578-A010-AC45-B96F-696FE317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8" y="2878369"/>
            <a:ext cx="8285371" cy="196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80482-44CF-2A40-B35C-C413654C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40" y="5149513"/>
            <a:ext cx="7486573" cy="13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List (and Tuple) Comprehensions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Using generator comprehensions to initialize lists is so useful that Python actually reserves a specialized syntax for it, known as the list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is: [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expression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8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var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A22FF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 err="1"/>
              <a:t>iterable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0080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condition}]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Revisiting the example of finding index of ‘None’ in a list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8C8AC3-6CF1-614F-9BF2-775AC613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20" y="2609908"/>
            <a:ext cx="6210300" cy="1346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D53513-9D03-8549-B94C-E22F9B16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72" y="4688881"/>
            <a:ext cx="952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Itertools</a:t>
            </a:r>
            <a:endParaRPr lang="en-US" sz="363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has an </a:t>
            </a:r>
            <a:r>
              <a:rPr lang="en-US" sz="2400" b="1" dirty="0" err="1"/>
              <a:t>itertools</a:t>
            </a:r>
            <a:r>
              <a:rPr lang="en-US" sz="2400" dirty="0"/>
              <a:t> module, which provides a core set of fast, memory-efficient tools for creating iterators. The majority of these functions create generators, thus we will have to iterate over them in order to show the use of them.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zip: Zips together the corresponding elements of several </a:t>
            </a:r>
            <a:r>
              <a:rPr lang="en-US" sz="2400" dirty="0" err="1"/>
              <a:t>iterables</a:t>
            </a:r>
            <a:r>
              <a:rPr lang="en-US" sz="2400" dirty="0"/>
              <a:t> into tuples.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 err="1"/>
              <a:t>itertools.combinations</a:t>
            </a:r>
            <a:r>
              <a:rPr lang="en-US" sz="2400" dirty="0"/>
              <a:t>: Generate all length-n tuples storing “combinations” of items from an </a:t>
            </a:r>
            <a:r>
              <a:rPr lang="en-US" sz="2400" dirty="0" err="1"/>
              <a:t>iterable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434EA-18EB-7241-9B12-B61A80FA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54" y="2989772"/>
            <a:ext cx="9685047" cy="1700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9E054-7F68-6744-BE12-C44E6C45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844" y="5241197"/>
            <a:ext cx="7102959" cy="13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Oriented Programing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We will discuss some key terminology for object-oriented programming in python. Most references will be made along the topics getting covered in the theory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30A2"/>
                </a:solidFill>
              </a:rPr>
              <a:t>class</a:t>
            </a:r>
            <a:r>
              <a:rPr lang="en-US" sz="2400" dirty="0"/>
              <a:t> keyword is reserved for defining a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following defines a new class of object, named Door, specifying two attributes number and status, and two member functions open and close.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597F24-3AFC-D849-9B27-3D7EDAF9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52" y="3429000"/>
            <a:ext cx="5532482" cy="2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Creating Objects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Methods of a class must accept as first argument a special value called </a:t>
            </a:r>
            <a:r>
              <a:rPr lang="en-US" sz="2400" dirty="0">
                <a:solidFill>
                  <a:srgbClr val="FF30A2"/>
                </a:solidFill>
              </a:rPr>
              <a:t>self</a:t>
            </a:r>
            <a:r>
              <a:rPr lang="en-US" sz="2400" dirty="0"/>
              <a:t> (the name is a convention but please never break it).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special method __</a:t>
            </a:r>
            <a:r>
              <a:rPr lang="en-US" sz="2400" dirty="0" err="1"/>
              <a:t>init</a:t>
            </a:r>
            <a:r>
              <a:rPr lang="en-US" sz="2400" dirty="0"/>
              <a:t>__() works as the constructor.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print(door1.number) </a:t>
            </a:r>
            <a:r>
              <a:rPr lang="en-US" sz="2400" dirty="0"/>
              <a:t># gives 1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closed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door1.open()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No arguments have been passed. But, it was declared to accept an argument (</a:t>
            </a:r>
            <a:r>
              <a:rPr lang="en-US" sz="2000" dirty="0">
                <a:solidFill>
                  <a:srgbClr val="FF30A2"/>
                </a:solidFill>
              </a:rPr>
              <a:t>self</a:t>
            </a:r>
            <a:r>
              <a:rPr lang="en-US" sz="2000" dirty="0"/>
              <a:t>). When you call a method of an instance, the instance is passed to the method as first argument automatically.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open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print(type(door1)) </a:t>
            </a:r>
            <a:r>
              <a:rPr lang="en-US" sz="2400" dirty="0"/>
              <a:t># gives &lt;class '__</a:t>
            </a:r>
            <a:r>
              <a:rPr lang="en-US" sz="2400" dirty="0" err="1"/>
              <a:t>main__.Door</a:t>
            </a:r>
            <a:r>
              <a:rPr lang="en-US" sz="2400" dirty="0"/>
              <a:t>’&gt;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type() returns the class as __</a:t>
            </a:r>
            <a:r>
              <a:rPr lang="en-US" sz="2000" dirty="0" err="1"/>
              <a:t>main__.Door</a:t>
            </a:r>
            <a:r>
              <a:rPr lang="en-US" sz="2000" dirty="0"/>
              <a:t> since the class was defined directly in the interactive shell, that is in the current main module.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91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Playing with Addresses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Create one more Door object with same attributes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door2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print(hex(id(door1))) </a:t>
            </a:r>
            <a:r>
              <a:rPr lang="en-US" sz="2400" dirty="0"/>
              <a:t># gives 0x7faebb2c1310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print(hex(id(door2))) </a:t>
            </a:r>
            <a:r>
              <a:rPr lang="en-US" sz="2400" dirty="0"/>
              <a:t># gives 0x7faebb29e1c0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Any Python object is automatically given a __</a:t>
            </a:r>
            <a:r>
              <a:rPr lang="en-US" sz="2400" dirty="0" err="1"/>
              <a:t>dict</a:t>
            </a:r>
            <a:r>
              <a:rPr lang="en-US" sz="2400" dirty="0"/>
              <a:t>__ attribute, which contains its list of attributes. Try both –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Door.__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en-US" sz="2400" dirty="0"/>
              <a:t>” and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</a:t>
            </a:r>
            <a:r>
              <a:rPr lang="en-US" sz="2400" dirty="0"/>
              <a:t>”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You can also get the attribute value by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door1.__dict__[‘status’]</a:t>
            </a:r>
            <a:r>
              <a:rPr lang="en-US" sz="2400" dirty="0"/>
              <a:t>” [try it]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14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Let us try to create a subclass of Door called </a:t>
            </a:r>
            <a:r>
              <a:rPr lang="en-US" sz="2200" dirty="0" err="1"/>
              <a:t>SecurityDoor</a:t>
            </a:r>
            <a:r>
              <a:rPr lang="en-US" sz="2200" dirty="0"/>
              <a:t> which has an additional attribute that provides the information whether the door is locked.</a:t>
            </a: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Instead of ‘super’ you could have used ‘Door’ [e.g., Door.__</a:t>
            </a:r>
            <a:r>
              <a:rPr lang="en-US" sz="2200" dirty="0" err="1"/>
              <a:t>init</a:t>
            </a:r>
            <a:r>
              <a:rPr lang="en-US" sz="2200" dirty="0"/>
              <a:t>__() or </a:t>
            </a:r>
            <a:r>
              <a:rPr lang="en-US" sz="2200" dirty="0" err="1"/>
              <a:t>Door.open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]. However, using ‘super’ is encouraged as this lets python do the hierarchy resolution for multiple inheritance.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CE601-4332-BC49-8D41-A1B1CA73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9" y="2280475"/>
            <a:ext cx="5009318" cy="284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BBF60-D9DA-A744-A9A2-E28CDBA301DE}"/>
              </a:ext>
            </a:extLst>
          </p:cNvPr>
          <p:cNvSpPr txBox="1"/>
          <p:nvPr/>
        </p:nvSpPr>
        <p:spPr>
          <a:xfrm>
            <a:off x="6037684" y="2198451"/>
            <a:ext cx="2107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Subclass 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0D50-23F9-3F4F-B455-5D4865719A07}"/>
              </a:ext>
            </a:extLst>
          </p:cNvPr>
          <p:cNvSpPr txBox="1"/>
          <p:nvPr/>
        </p:nvSpPr>
        <p:spPr>
          <a:xfrm>
            <a:off x="7464407" y="2618580"/>
            <a:ext cx="2960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Calling superclass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22A11-7454-8246-B827-0837AD8BF75A}"/>
              </a:ext>
            </a:extLst>
          </p:cNvPr>
          <p:cNvSpPr txBox="1"/>
          <p:nvPr/>
        </p:nvSpPr>
        <p:spPr>
          <a:xfrm>
            <a:off x="6509856" y="4192359"/>
            <a:ext cx="4365668" cy="93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Override: In Python you can override a parent class member simply by redefining it in the child class.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E19A6-C9BC-AA44-AAC5-9625767E44B3}"/>
              </a:ext>
            </a:extLst>
          </p:cNvPr>
          <p:cNvCxnSpPr>
            <a:cxnSpLocks/>
          </p:cNvCxnSpPr>
          <p:nvPr/>
        </p:nvCxnSpPr>
        <p:spPr>
          <a:xfrm flipV="1">
            <a:off x="2091447" y="2383117"/>
            <a:ext cx="394623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8FBB3-1FE8-DA40-89CF-E0C8728D52B0}"/>
              </a:ext>
            </a:extLst>
          </p:cNvPr>
          <p:cNvCxnSpPr>
            <a:cxnSpLocks/>
          </p:cNvCxnSpPr>
          <p:nvPr/>
        </p:nvCxnSpPr>
        <p:spPr>
          <a:xfrm flipV="1">
            <a:off x="4546828" y="2752449"/>
            <a:ext cx="28461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0BF3C-0CAF-324C-8FE8-A992A7A50B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76820" y="4427822"/>
            <a:ext cx="4033036" cy="23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1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Behavior of an object of type </a:t>
            </a:r>
            <a:r>
              <a:rPr lang="en-US" sz="2200" dirty="0" err="1"/>
              <a:t>SecurityDoor</a:t>
            </a:r>
            <a:r>
              <a:rPr lang="en-US" sz="2200" dirty="0"/>
              <a:t>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Try the following methods.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.__bases__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Print(help(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36B6B-4F42-EC42-B365-6181774F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964" y="1813999"/>
            <a:ext cx="4114297" cy="2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Encapsulation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Python inherently does not force encapsulation. However, there are ‘pythonic’ conventions and ways to do it.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Pythonic way – Use of </a:t>
            </a:r>
            <a:r>
              <a:rPr lang="en-US" sz="2200" dirty="0">
                <a:solidFill>
                  <a:srgbClr val="0052FF"/>
                </a:solidFill>
              </a:rPr>
              <a:t>property decorators</a:t>
            </a:r>
            <a:r>
              <a:rPr lang="en-US" sz="2200" dirty="0"/>
              <a:t> – getters and setters [Good resource: </a:t>
            </a:r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37C44-4C7F-8947-B029-841A1019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58" y="1974714"/>
            <a:ext cx="3680808" cy="4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Agenda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Getting familiar with some efficient tools in Python</a:t>
            </a:r>
          </a:p>
          <a:p>
            <a:pPr>
              <a:lnSpc>
                <a:spcPts val="3000"/>
              </a:lnSpc>
            </a:pPr>
            <a:r>
              <a:rPr lang="en-US" dirty="0"/>
              <a:t>Getting familiar with OOP concepts in Python</a:t>
            </a:r>
          </a:p>
          <a:p>
            <a:pPr>
              <a:lnSpc>
                <a:spcPts val="3000"/>
              </a:lnSpc>
            </a:pPr>
            <a:r>
              <a:rPr lang="en-US" dirty="0"/>
              <a:t>Getting familiar with </a:t>
            </a:r>
            <a:r>
              <a:rPr lang="en-US" dirty="0" err="1"/>
              <a:t>numpy</a:t>
            </a:r>
            <a:r>
              <a:rPr lang="en-US" dirty="0"/>
              <a:t> and matplotlib</a:t>
            </a:r>
          </a:p>
          <a:p>
            <a:pPr>
              <a:lnSpc>
                <a:spcPts val="3000"/>
              </a:lnSpc>
            </a:pPr>
            <a:r>
              <a:rPr lang="en-US" dirty="0"/>
              <a:t>Getting to know what is detecting objects in images</a:t>
            </a:r>
          </a:p>
          <a:p>
            <a:pPr>
              <a:lnSpc>
                <a:spcPts val="3000"/>
              </a:lnSpc>
            </a:pPr>
            <a:r>
              <a:rPr lang="en-US" dirty="0"/>
              <a:t>Assumption: You are already familiar with basics of Python e.g., conditions, loops, functions, different containers.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All codes used in this slide as well as codes to get you started on the assignments are in the public </a:t>
            </a:r>
            <a:r>
              <a:rPr lang="en-US" dirty="0" err="1"/>
              <a:t>github</a:t>
            </a:r>
            <a:r>
              <a:rPr lang="en-US" dirty="0"/>
              <a:t> repo: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dasabir</a:t>
            </a:r>
            <a:r>
              <a:rPr lang="en-US" dirty="0"/>
              <a:t>/CS29006_SW_Lab_Spr2021/tree/main/</a:t>
            </a:r>
            <a:r>
              <a:rPr lang="en-US" dirty="0" err="1"/>
              <a:t>Python_DS_Assignment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Python Magic Methods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Nothing magical about it. They are special methods with fixed names. These are a set of predefined methods you can use to enrich your classes.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They are easy to recognize because of the double underscores at the beginning and the end.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We have already encountered ‘__</a:t>
            </a:r>
            <a:r>
              <a:rPr lang="en-US" sz="2200" dirty="0" err="1"/>
              <a:t>init</a:t>
            </a:r>
            <a:r>
              <a:rPr lang="en-US" sz="2200" dirty="0"/>
              <a:t>__’ method.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"Underscore underscore </a:t>
            </a:r>
            <a:r>
              <a:rPr lang="en-US" sz="2200" dirty="0" err="1"/>
              <a:t>init</a:t>
            </a:r>
            <a:r>
              <a:rPr lang="en-US" sz="2200" dirty="0"/>
              <a:t> underscore underscore” is not easy going to pronounce. So, people say - "</a:t>
            </a:r>
            <a:r>
              <a:rPr lang="en-US" sz="2200" dirty="0" err="1"/>
              <a:t>dunder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r>
              <a:rPr lang="en-US" sz="2200" dirty="0"/>
              <a:t> </a:t>
            </a:r>
            <a:r>
              <a:rPr lang="en-US" sz="2200" dirty="0" err="1"/>
              <a:t>dunder</a:t>
            </a:r>
            <a:r>
              <a:rPr lang="en-US" sz="2200" dirty="0"/>
              <a:t>” . ‘</a:t>
            </a:r>
            <a:r>
              <a:rPr lang="en-US" sz="2200" dirty="0" err="1"/>
              <a:t>dunder</a:t>
            </a:r>
            <a:r>
              <a:rPr lang="en-US" sz="2200" dirty="0"/>
              <a:t>’ is short form of ‘double underscore’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So, what's ‘magic’ about the magic or </a:t>
            </a:r>
            <a:r>
              <a:rPr lang="en-US" sz="2200" dirty="0" err="1"/>
              <a:t>dunder</a:t>
            </a:r>
            <a:r>
              <a:rPr lang="en-US" sz="2200" dirty="0"/>
              <a:t> methods? - The answer is, you don't have to invoke it directly. The invocation is realized behind the scenes. When you create an instance of a class, python makes the necessary call to the ‘__</a:t>
            </a:r>
            <a:r>
              <a:rPr lang="en-US" sz="2200" dirty="0" err="1"/>
              <a:t>init</a:t>
            </a:r>
            <a:r>
              <a:rPr lang="en-US" sz="2200" dirty="0"/>
              <a:t>__()’ method.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To get the length of a string/tuple/list etc. you can call </a:t>
            </a:r>
            <a:r>
              <a:rPr lang="en-US" sz="2200" dirty="0" err="1"/>
              <a:t>len</a:t>
            </a:r>
            <a:r>
              <a:rPr lang="en-US" sz="2200" dirty="0"/>
              <a:t>(). However, for an user defined class </a:t>
            </a:r>
            <a:r>
              <a:rPr lang="en-US" sz="2200" dirty="0" err="1"/>
              <a:t>len</a:t>
            </a:r>
            <a:r>
              <a:rPr lang="en-US" sz="2200" dirty="0"/>
              <a:t> may not work. You need to add a __</a:t>
            </a:r>
            <a:r>
              <a:rPr lang="en-US" sz="2200" dirty="0" err="1"/>
              <a:t>len</a:t>
            </a:r>
            <a:r>
              <a:rPr lang="en-US" sz="2200" dirty="0"/>
              <a:t>__() </a:t>
            </a:r>
            <a:r>
              <a:rPr lang="en-US" sz="2200" dirty="0" err="1"/>
              <a:t>dunder</a:t>
            </a:r>
            <a:r>
              <a:rPr lang="en-US" sz="2200" dirty="0"/>
              <a:t> method to fix this.</a:t>
            </a:r>
          </a:p>
        </p:txBody>
      </p:sp>
    </p:spTree>
    <p:extLst>
      <p:ext uri="{BB962C8B-B14F-4D97-AF65-F5344CB8AC3E}">
        <p14:creationId xmlns:p14="http://schemas.microsoft.com/office/powerpoint/2010/main" val="8410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Python Magic Methods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 above prints the distance between the max and min values of the set of 1-D points.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There is a special (or a "magic") method for every operator sign. The magic method for the "+" sign is the __add__ method. For "-" it is __sub__ and so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List of important magic methods - </a:t>
            </a:r>
            <a:r>
              <a:rPr lang="en-US" sz="2200" dirty="0">
                <a:hlinkClick r:id="rId3"/>
              </a:rPr>
              <a:t>Link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A92EB-5BAA-9A4C-B883-D1C102242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76" y="1434964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" name="Google Shape;62;p14">
            <a:extLst>
              <a:ext uri="{FF2B5EF4-FFF2-40B4-BE49-F238E27FC236}">
                <a16:creationId xmlns:a16="http://schemas.microsoft.com/office/drawing/2014/main" id="{CF295CF6-948A-1A4B-A9BE-1F34FF46C7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08" y="2653973"/>
            <a:ext cx="3503520" cy="267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3;p14">
            <a:extLst>
              <a:ext uri="{FF2B5EF4-FFF2-40B4-BE49-F238E27FC236}">
                <a16:creationId xmlns:a16="http://schemas.microsoft.com/office/drawing/2014/main" id="{756D2D88-6FB7-2C4C-81C6-DFAE59CA64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482" y="2653973"/>
            <a:ext cx="4018145" cy="267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66B13E-A737-C642-A32F-04D22EFE5BA1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 err="1"/>
              <a:t>Numpy</a:t>
            </a:r>
            <a:r>
              <a:rPr lang="en-US" sz="2200" dirty="0"/>
              <a:t> is the core library for scientific computing in Python.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It provides a high-performance multidimensional array object, and tools for working with these arrays.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Operating on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arrays are way faster than looping on lists. The trick is to replace all the loops by the vectorized operations allowed on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arrays.</a:t>
            </a:r>
          </a:p>
        </p:txBody>
      </p:sp>
    </p:spTree>
    <p:extLst>
      <p:ext uri="{BB962C8B-B14F-4D97-AF65-F5344CB8AC3E}">
        <p14:creationId xmlns:p14="http://schemas.microsoft.com/office/powerpoint/2010/main" val="98740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 err="1"/>
              <a:t>Numpy</a:t>
            </a:r>
            <a:r>
              <a:rPr lang="en-US" sz="2800" dirty="0"/>
              <a:t> Arrays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66B13E-A737-C642-A32F-04D22EFE5BA1}"/>
              </a:ext>
            </a:extLst>
          </p:cNvPr>
          <p:cNvSpPr txBox="1">
            <a:spLocks/>
          </p:cNvSpPr>
          <p:nvPr/>
        </p:nvSpPr>
        <p:spPr>
          <a:xfrm>
            <a:off x="317292" y="1369145"/>
            <a:ext cx="11709816" cy="11853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A </a:t>
            </a:r>
            <a:r>
              <a:rPr lang="en-US" sz="2200" dirty="0" err="1"/>
              <a:t>numpy</a:t>
            </a:r>
            <a:r>
              <a:rPr lang="en-US" sz="2200" dirty="0"/>
              <a:t> array is a grid of values, </a:t>
            </a:r>
            <a:r>
              <a:rPr lang="en-US" sz="2200" b="1" dirty="0"/>
              <a:t>all of the same type</a:t>
            </a:r>
            <a:r>
              <a:rPr lang="en-US" sz="2200" dirty="0"/>
              <a:t>, and is indexed by a tuple of nonnegative integers. The number of dimensions is the </a:t>
            </a:r>
            <a:r>
              <a:rPr lang="en-US" sz="2200" b="1" dirty="0"/>
              <a:t>rank</a:t>
            </a:r>
            <a:r>
              <a:rPr lang="en-US" sz="2200" dirty="0"/>
              <a:t> of the array; the </a:t>
            </a:r>
            <a:r>
              <a:rPr lang="en-US" sz="2200" b="1" dirty="0"/>
              <a:t>shape</a:t>
            </a:r>
            <a:r>
              <a:rPr lang="en-US" sz="2200" dirty="0"/>
              <a:t> of an array is a tuple of integers giving the size of the array along each dimension.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425FA9-67CF-1A4D-A993-E4EF8BB50F95}"/>
              </a:ext>
            </a:extLst>
          </p:cNvPr>
          <p:cNvSpPr txBox="1">
            <a:spLocks/>
          </p:cNvSpPr>
          <p:nvPr/>
        </p:nvSpPr>
        <p:spPr>
          <a:xfrm>
            <a:off x="354018" y="3062514"/>
            <a:ext cx="5335582" cy="2934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np.array</a:t>
            </a:r>
            <a:r>
              <a:rPr lang="en-US" sz="2200" dirty="0"/>
              <a:t>() to create </a:t>
            </a:r>
            <a:r>
              <a:rPr lang="en-US" sz="2200" dirty="0" err="1"/>
              <a:t>numpy</a:t>
            </a:r>
            <a:r>
              <a:rPr lang="en-US" sz="2200" dirty="0"/>
              <a:t> arrays from lists.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np.zeros</a:t>
            </a:r>
            <a:r>
              <a:rPr lang="en-US" sz="2200" dirty="0"/>
              <a:t>(), </a:t>
            </a:r>
            <a:r>
              <a:rPr lang="en-US" sz="2200" dirty="0" err="1"/>
              <a:t>np.ones</a:t>
            </a:r>
            <a:r>
              <a:rPr lang="en-US" sz="2200" dirty="0"/>
              <a:t>(), </a:t>
            </a:r>
            <a:r>
              <a:rPr lang="en-US" sz="2200" dirty="0" err="1"/>
              <a:t>np.full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 to create </a:t>
            </a:r>
            <a:r>
              <a:rPr lang="en-US" sz="2200" dirty="0" err="1"/>
              <a:t>numpy</a:t>
            </a:r>
            <a:r>
              <a:rPr lang="en-US" sz="2200" dirty="0"/>
              <a:t> arrays with specific values.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np.random.random</a:t>
            </a:r>
            <a:r>
              <a:rPr lang="en-US" sz="2200" dirty="0"/>
              <a:t>() to create arrays with random numbers.</a:t>
            </a:r>
          </a:p>
        </p:txBody>
      </p:sp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9FD9DADB-930C-324E-BD6B-BCE5D2312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600" y="2599497"/>
            <a:ext cx="6148382" cy="3689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87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Array Indexing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534129"/>
            <a:ext cx="5073004" cy="497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err="1">
                <a:sym typeface="Roboto"/>
              </a:rPr>
              <a:t>Numpy</a:t>
            </a:r>
            <a:r>
              <a:rPr lang="en-US" sz="2200" dirty="0">
                <a:sym typeface="Roboto"/>
              </a:rPr>
              <a:t> offers several ways to index into arrays,</a:t>
            </a: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Slicing</a:t>
            </a:r>
            <a:r>
              <a:rPr lang="en-US" sz="2200" dirty="0">
                <a:sym typeface="Roboto"/>
              </a:rPr>
              <a:t>: Similar to Python lists, but you must specify a slice for each dimension of the array.</a:t>
            </a:r>
          </a:p>
          <a:p>
            <a:pPr marL="8001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ym typeface="Roboto"/>
            </a:endParaRP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Integer Array Indexing</a:t>
            </a:r>
            <a:r>
              <a:rPr lang="en-US" sz="2200" dirty="0">
                <a:sym typeface="Roboto"/>
              </a:rPr>
              <a:t>:  This allows you to construct arbitrary arrays using the data from another array.</a:t>
            </a:r>
          </a:p>
          <a:p>
            <a:pPr marL="8001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ym typeface="Roboto"/>
            </a:endParaRP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Boolean Array Indexing</a:t>
            </a:r>
            <a:r>
              <a:rPr lang="en-US" sz="2200" dirty="0">
                <a:sym typeface="Roboto"/>
              </a:rPr>
              <a:t>:  This type of indexing is used to select the elements of an array that satisfy some condition.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1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oogle Shape;82;p16">
            <a:extLst>
              <a:ext uri="{FF2B5EF4-FFF2-40B4-BE49-F238E27FC236}">
                <a16:creationId xmlns:a16="http://schemas.microsoft.com/office/drawing/2014/main" id="{5706CAD1-1046-1248-A6F9-E7018D933E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99" y="1534129"/>
            <a:ext cx="4811029" cy="4710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40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Broadcasting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Broadcasting is a powerful mechanism that allows </a:t>
            </a:r>
            <a:r>
              <a:rPr lang="en-US" sz="2200" dirty="0" err="1">
                <a:sym typeface="Roboto"/>
              </a:rPr>
              <a:t>numpy</a:t>
            </a:r>
            <a:r>
              <a:rPr lang="en-US" sz="2200" dirty="0">
                <a:sym typeface="Roboto"/>
              </a:rPr>
              <a:t> to work with arrays of different shapes when performing arithmetic operations.</a:t>
            </a:r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BED23547-5E22-B644-81C6-91CE04E11ABD}"/>
              </a:ext>
            </a:extLst>
          </p:cNvPr>
          <p:cNvSpPr txBox="1">
            <a:spLocks/>
          </p:cNvSpPr>
          <p:nvPr/>
        </p:nvSpPr>
        <p:spPr>
          <a:xfrm>
            <a:off x="354018" y="2056889"/>
            <a:ext cx="5916153" cy="447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The line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y = x + 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works even though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x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has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and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has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(3,)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due to broadcasting; this line works as if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actually had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, where each row was a copy of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, and the sum was performed elementwise.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Similarly,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1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is added as it has been copied to all elements of an array of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"/>
              <a:ea typeface="Roboto"/>
              <a:cs typeface="Roboto"/>
              <a:sym typeface="Roboto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Broadcasting does not work on any arbitrary array shapes. It follows certain rules.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good article -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92;p17">
            <a:extLst>
              <a:ext uri="{FF2B5EF4-FFF2-40B4-BE49-F238E27FC236}">
                <a16:creationId xmlns:a16="http://schemas.microsoft.com/office/drawing/2014/main" id="{1451D803-EB10-E14D-9D31-109AA7DE67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296" y="2220684"/>
            <a:ext cx="5567811" cy="370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39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Matplotlib (</a:t>
            </a:r>
            <a:r>
              <a:rPr lang="en-US" sz="2800" dirty="0" err="1"/>
              <a:t>Pyplot</a:t>
            </a:r>
            <a:r>
              <a:rPr lang="en-US" sz="2800" dirty="0"/>
              <a:t>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Matplotlib is one of the most popular Python packages used for data visualization.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The most important function is plot, which allows you to plot 2D data. Simple example:</a:t>
            </a:r>
          </a:p>
        </p:txBody>
      </p:sp>
      <p:pic>
        <p:nvPicPr>
          <p:cNvPr id="13" name="Google Shape;104;p19">
            <a:extLst>
              <a:ext uri="{FF2B5EF4-FFF2-40B4-BE49-F238E27FC236}">
                <a16:creationId xmlns:a16="http://schemas.microsoft.com/office/drawing/2014/main" id="{769CA139-8231-834E-A06E-B26466FC13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364" y="2177142"/>
            <a:ext cx="5172436" cy="370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6;p19">
            <a:extLst>
              <a:ext uri="{FF2B5EF4-FFF2-40B4-BE49-F238E27FC236}">
                <a16:creationId xmlns:a16="http://schemas.microsoft.com/office/drawing/2014/main" id="{B91B92BB-6D8E-0548-8297-D1F97153AB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07" y="2214877"/>
            <a:ext cx="5172436" cy="367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36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Multiple plots, legends, and axis labels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" name="Google Shape;113;p20">
            <a:extLst>
              <a:ext uri="{FF2B5EF4-FFF2-40B4-BE49-F238E27FC236}">
                <a16:creationId xmlns:a16="http://schemas.microsoft.com/office/drawing/2014/main" id="{96B7B5E3-D0D9-1748-ADEC-B290AADFB2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719" y="2030244"/>
            <a:ext cx="5456738" cy="3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5;p20">
            <a:extLst>
              <a:ext uri="{FF2B5EF4-FFF2-40B4-BE49-F238E27FC236}">
                <a16:creationId xmlns:a16="http://schemas.microsoft.com/office/drawing/2014/main" id="{B8CA2995-3899-CA4E-A795-478505B8EF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69" y="1588300"/>
            <a:ext cx="4735873" cy="44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454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Subplots (different things in the same figure)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" name="Google Shape;122;p21">
            <a:extLst>
              <a:ext uri="{FF2B5EF4-FFF2-40B4-BE49-F238E27FC236}">
                <a16:creationId xmlns:a16="http://schemas.microsoft.com/office/drawing/2014/main" id="{78271D8F-98DF-1B46-9768-F20EB0908F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949" y="1733009"/>
            <a:ext cx="5482471" cy="409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4;p21">
            <a:extLst>
              <a:ext uri="{FF2B5EF4-FFF2-40B4-BE49-F238E27FC236}">
                <a16:creationId xmlns:a16="http://schemas.microsoft.com/office/drawing/2014/main" id="{70E5476C-CB2A-5E40-AB3C-1E35D4105A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8" y="1443160"/>
            <a:ext cx="4648552" cy="480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800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Displaying Images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80;p16">
            <a:extLst>
              <a:ext uri="{FF2B5EF4-FFF2-40B4-BE49-F238E27FC236}">
                <a16:creationId xmlns:a16="http://schemas.microsoft.com/office/drawing/2014/main" id="{7E5449FF-11D2-FE48-97EC-20C51E00F7E5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You can use the </a:t>
            </a:r>
            <a:r>
              <a:rPr lang="en-US" sz="2200" b="1" dirty="0" err="1">
                <a:sym typeface="Roboto"/>
              </a:rPr>
              <a:t>imshow</a:t>
            </a:r>
            <a:r>
              <a:rPr lang="en-US" sz="2200" dirty="0">
                <a:sym typeface="Roboto"/>
              </a:rPr>
              <a:t> function to show images.</a:t>
            </a:r>
          </a:p>
        </p:txBody>
      </p:sp>
      <p:pic>
        <p:nvPicPr>
          <p:cNvPr id="14" name="Google Shape;131;p22">
            <a:extLst>
              <a:ext uri="{FF2B5EF4-FFF2-40B4-BE49-F238E27FC236}">
                <a16:creationId xmlns:a16="http://schemas.microsoft.com/office/drawing/2014/main" id="{521EECDE-DA36-B149-9B50-90047AB03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446" y="2418116"/>
            <a:ext cx="5044967" cy="335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33;p22">
            <a:extLst>
              <a:ext uri="{FF2B5EF4-FFF2-40B4-BE49-F238E27FC236}">
                <a16:creationId xmlns:a16="http://schemas.microsoft.com/office/drawing/2014/main" id="{997D39A5-1403-8F46-86A7-3E6EF5470A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07" y="1950330"/>
            <a:ext cx="4666250" cy="429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5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Getting Started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Running Python: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There are many ways to install Python on your laptop/PC/server etc.</a:t>
            </a:r>
          </a:p>
          <a:p>
            <a:pPr lvl="2">
              <a:lnSpc>
                <a:spcPts val="3000"/>
              </a:lnSpc>
            </a:pP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There are many editors as well</a:t>
            </a:r>
          </a:p>
          <a:p>
            <a:pPr lvl="2">
              <a:lnSpc>
                <a:spcPts val="3000"/>
              </a:lnSpc>
            </a:pPr>
            <a:r>
              <a:rPr lang="en-US" dirty="0"/>
              <a:t>Eclipse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Jupyter</a:t>
            </a:r>
            <a:r>
              <a:rPr lang="en-US" dirty="0"/>
              <a:t> notebook/lab</a:t>
            </a:r>
          </a:p>
          <a:p>
            <a:pPr lvl="2">
              <a:lnSpc>
                <a:spcPts val="3000"/>
              </a:lnSpc>
            </a:pPr>
            <a:r>
              <a:rPr lang="en-US" dirty="0"/>
              <a:t>Spyder</a:t>
            </a:r>
          </a:p>
          <a:p>
            <a:pPr lvl="2">
              <a:lnSpc>
                <a:spcPts val="3000"/>
              </a:lnSpc>
            </a:pPr>
            <a:r>
              <a:rPr lang="en-US" dirty="0"/>
              <a:t>PyCharm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VSCode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/>
              <a:t>Text editors like Sublime Text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9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Detection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A478B-5A8F-F24D-A094-D6FDA20C68D3}"/>
              </a:ext>
            </a:extLst>
          </p:cNvPr>
          <p:cNvGrpSpPr/>
          <p:nvPr/>
        </p:nvGrpSpPr>
        <p:grpSpPr>
          <a:xfrm>
            <a:off x="1867363" y="2201551"/>
            <a:ext cx="8702481" cy="2802428"/>
            <a:chOff x="484414" y="1856658"/>
            <a:chExt cx="8702481" cy="280242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829F0B-52EB-4140-88B7-D6DA181AB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31"/>
            <a:stretch/>
          </p:blipFill>
          <p:spPr bwMode="auto">
            <a:xfrm>
              <a:off x="484414" y="1856658"/>
              <a:ext cx="2810329" cy="280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635C160-D2D3-6F4E-9BDB-C991E78B44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31"/>
            <a:stretch/>
          </p:blipFill>
          <p:spPr bwMode="auto">
            <a:xfrm>
              <a:off x="6376566" y="1856658"/>
              <a:ext cx="2810329" cy="280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C1B8F18-9CE2-1F44-A8B5-CADDCE805F13}"/>
                </a:ext>
              </a:extLst>
            </p:cNvPr>
            <p:cNvSpPr/>
            <p:nvPr/>
          </p:nvSpPr>
          <p:spPr>
            <a:xfrm rot="5400000">
              <a:off x="4042915" y="2432268"/>
              <a:ext cx="1661160" cy="165818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BC843A-76C1-374B-A07D-238C93D7F67C}"/>
                </a:ext>
              </a:extLst>
            </p:cNvPr>
            <p:cNvSpPr txBox="1"/>
            <p:nvPr/>
          </p:nvSpPr>
          <p:spPr>
            <a:xfrm>
              <a:off x="4313153" y="3213556"/>
              <a:ext cx="13894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5E2345-DB47-2F4B-A392-DF32EAD37FAB}"/>
                </a:ext>
              </a:extLst>
            </p:cNvPr>
            <p:cNvCxnSpPr>
              <a:stCxn id="1026" idx="3"/>
              <a:endCxn id="2" idx="2"/>
            </p:cNvCxnSpPr>
            <p:nvPr/>
          </p:nvCxnSpPr>
          <p:spPr>
            <a:xfrm>
              <a:off x="3294743" y="3257872"/>
              <a:ext cx="749660" cy="3489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E21160-B1E5-534C-B1E7-9F89DF89DC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4445" y="3257872"/>
              <a:ext cx="749660" cy="3489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08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Detection - Annotation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62AF4-0FCC-4E48-9C64-160ED0B9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882900"/>
            <a:ext cx="10858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354900" y="3300212"/>
            <a:ext cx="7233749" cy="565055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00" b="1" dirty="0"/>
              <a:t>Thank You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Our Choice is Popular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Anaconda: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Anaconda is a distribution of programs in Python (and R) language and includes a huge number of libraries and several tools.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These include the Spyder development environment and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You can create your own customized environment which is independent of what you have in your PC/Laptop/Server already.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Download and install Anaconda for your OS -- </a:t>
            </a:r>
            <a:r>
              <a:rPr lang="en-US" sz="2600" dirty="0">
                <a:hlinkClick r:id="rId3"/>
              </a:rPr>
              <a:t>https://www.anaconda.com/products/individual#Downloads</a:t>
            </a:r>
            <a:r>
              <a:rPr lang="en-US" sz="2600" dirty="0"/>
              <a:t> -- Note that the most recent python version is 3.8 here. There are two versions of the installer – </a:t>
            </a:r>
            <a:r>
              <a:rPr lang="en-US" sz="2600" b="1" dirty="0"/>
              <a:t>Graphical</a:t>
            </a:r>
            <a:r>
              <a:rPr lang="en-US" sz="2600" dirty="0"/>
              <a:t> and </a:t>
            </a:r>
            <a:r>
              <a:rPr lang="en-US" sz="2600" b="1" dirty="0" err="1"/>
              <a:t>Commandline</a:t>
            </a:r>
            <a:r>
              <a:rPr lang="en-US" sz="2600" dirty="0"/>
              <a:t>. Graphical works on windows/mac while </a:t>
            </a:r>
            <a:r>
              <a:rPr lang="en-US" sz="2600" dirty="0" err="1"/>
              <a:t>Commandline</a:t>
            </a:r>
            <a:r>
              <a:rPr lang="en-US" sz="2600" dirty="0"/>
              <a:t> works on mac/Linux [In the above link the </a:t>
            </a:r>
            <a:r>
              <a:rPr lang="en-US" sz="2600" dirty="0" err="1"/>
              <a:t>linux</a:t>
            </a:r>
            <a:r>
              <a:rPr lang="en-US" sz="2600" dirty="0"/>
              <a:t> specific installer is called just ‘installer’ [i.e., without the word ‘</a:t>
            </a:r>
            <a:r>
              <a:rPr lang="en-US" sz="2600" dirty="0" err="1"/>
              <a:t>commandline</a:t>
            </a:r>
            <a:r>
              <a:rPr lang="en-US" sz="2600" dirty="0"/>
              <a:t>’ in it]]. If you have the option, use </a:t>
            </a:r>
            <a:r>
              <a:rPr lang="en-US" sz="2600" b="1" dirty="0" err="1"/>
              <a:t>Commandline</a:t>
            </a:r>
            <a:r>
              <a:rPr lang="en-US" sz="2600" dirty="0"/>
              <a:t> installation [</a:t>
            </a:r>
            <a:r>
              <a:rPr lang="en-US" sz="2600" u="sng" dirty="0"/>
              <a:t>that will be my choice</a:t>
            </a:r>
            <a:r>
              <a:rPr lang="en-US" sz="2600" dirty="0"/>
              <a:t>].</a:t>
            </a:r>
          </a:p>
          <a:p>
            <a:pPr>
              <a:lnSpc>
                <a:spcPts val="3000"/>
              </a:lnSpc>
            </a:pPr>
            <a:r>
              <a:rPr lang="en-US" sz="2600" dirty="0"/>
              <a:t>Depending on your OS please follow the steps as listed in the following links.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Installing on Windows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5"/>
              </a:rPr>
              <a:t>Installing on macOS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6"/>
              </a:rPr>
              <a:t>Installing on Linux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Straightaway after installing, you can use </a:t>
            </a:r>
            <a:r>
              <a:rPr lang="en-US" sz="2600" dirty="0" err="1"/>
              <a:t>spyder</a:t>
            </a:r>
            <a:r>
              <a:rPr lang="en-US" sz="2600" dirty="0"/>
              <a:t> and </a:t>
            </a:r>
            <a:r>
              <a:rPr lang="en-US" sz="2600" dirty="0" err="1"/>
              <a:t>jupyter</a:t>
            </a:r>
            <a:r>
              <a:rPr lang="en-US" sz="2600" dirty="0"/>
              <a:t> notebook ides. Get started from -- </a:t>
            </a:r>
            <a:r>
              <a:rPr lang="en-US" sz="2600" dirty="0">
                <a:hlinkClick r:id="rId3"/>
              </a:rPr>
              <a:t>https://docs.anaconda.com/anaconda/user-guide/getting-started/</a:t>
            </a:r>
            <a:endParaRPr lang="en-US" sz="2600" dirty="0"/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sz="2600" dirty="0"/>
              <a:t>If you can run till this, you are ready for the lab! However I shall continue to use eclipse editor [Sorry – comfort zone]. In eclipse you need to add </a:t>
            </a:r>
            <a:r>
              <a:rPr lang="en-US" sz="2600" dirty="0" err="1"/>
              <a:t>PyDev</a:t>
            </a:r>
            <a:r>
              <a:rPr lang="en-US" sz="2600" dirty="0"/>
              <a:t> plugin -- </a:t>
            </a:r>
            <a:r>
              <a:rPr lang="en-US" sz="2600" dirty="0">
                <a:hlinkClick r:id="rId4"/>
              </a:rPr>
              <a:t>https://docs.anaconda.com/anaconda/user-guide/tasks/integration/eclipse-pydev/</a:t>
            </a:r>
            <a:endParaRPr lang="en-US" sz="26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Sources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Materials for these slides are taken majorly from the following websites.</a:t>
            </a:r>
          </a:p>
          <a:p>
            <a:pPr lvl="1">
              <a:lnSpc>
                <a:spcPts val="3000"/>
              </a:lnSpc>
            </a:pP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-US" sz="2200" dirty="0">
                <a:hlinkClick r:id="rId3"/>
              </a:rPr>
              <a:t>https://www.thedigitalcatonline.com/blog/2014/08/20/python-3-oop-part-1-objects-and-types/</a:t>
            </a: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-US" sz="2200" dirty="0">
                <a:hlinkClick r:id="rId4"/>
              </a:rPr>
              <a:t>https://www.pythonlikeyoumeanit.com/intro.html</a:t>
            </a: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" dirty="0">
                <a:solidFill>
                  <a:schemeClr val="dk2"/>
                </a:solidFill>
                <a:hlinkClick r:id="rId5"/>
              </a:rPr>
              <a:t>https://cs231n.github.io/python-numpy-tutorial/</a:t>
            </a:r>
            <a:endParaRPr lang="en" dirty="0">
              <a:solidFill>
                <a:schemeClr val="dk2"/>
              </a:solidFill>
            </a:endParaRPr>
          </a:p>
          <a:p>
            <a:pPr lvl="1">
              <a:lnSpc>
                <a:spcPts val="3000"/>
              </a:lnSpc>
            </a:pPr>
            <a:endParaRPr lang="en-US" sz="2200" dirty="0"/>
          </a:p>
          <a:p>
            <a:pPr lvl="1">
              <a:lnSpc>
                <a:spcPts val="3000"/>
              </a:lnSpc>
            </a:pP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An </a:t>
            </a:r>
            <a:r>
              <a:rPr lang="en-US" b="1" dirty="0" err="1"/>
              <a:t>iterable</a:t>
            </a:r>
            <a:r>
              <a:rPr lang="en-US" dirty="0"/>
              <a:t> is any Python object capable of returning its members one at a time, permitting it to be iterated over a loop.</a:t>
            </a:r>
          </a:p>
          <a:p>
            <a:pPr lvl="1">
              <a:lnSpc>
                <a:spcPts val="3000"/>
              </a:lnSpc>
            </a:pPr>
            <a:r>
              <a:rPr lang="en-US" sz="2200" dirty="0"/>
              <a:t>Examples:- lists, tuples, and strings etc.</a:t>
            </a:r>
          </a:p>
          <a:p>
            <a:pPr lvl="1">
              <a:lnSpc>
                <a:spcPts val="3000"/>
              </a:lnSpc>
            </a:pPr>
            <a:r>
              <a:rPr lang="en-US" sz="2200" dirty="0" err="1"/>
              <a:t>Iterables</a:t>
            </a:r>
            <a:r>
              <a:rPr lang="en-US" sz="2200" dirty="0"/>
              <a:t> help to write efficient codes using the concept of ‘generators’ – which we we will come at a later slide.</a:t>
            </a:r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dirty="0"/>
              <a:t>Some useful built-in functions that accept </a:t>
            </a:r>
            <a:r>
              <a:rPr lang="en-US" dirty="0" err="1"/>
              <a:t>iterables</a:t>
            </a:r>
            <a:r>
              <a:rPr lang="en-US" dirty="0"/>
              <a:t> as arguments: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list</a:t>
            </a:r>
            <a:r>
              <a:rPr lang="en-US" dirty="0"/>
              <a:t>, </a:t>
            </a:r>
            <a:r>
              <a:rPr lang="en-US" sz="2000" dirty="0"/>
              <a:t>tuple, sum, sorted etc.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Demo time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Enumerating </a:t>
            </a: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built-in enumerate function allows to iterate over an </a:t>
            </a:r>
            <a:r>
              <a:rPr lang="en-US" sz="2400" dirty="0" err="1"/>
              <a:t>iterable</a:t>
            </a:r>
            <a:r>
              <a:rPr lang="en-US" sz="2400" dirty="0"/>
              <a:t>, while keeping track of the iteration count.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 enumerate function accepts an </a:t>
            </a:r>
            <a:r>
              <a:rPr lang="en-US" sz="2400" dirty="0" err="1"/>
              <a:t>iterable</a:t>
            </a:r>
            <a:r>
              <a:rPr lang="en-US" sz="2400" dirty="0"/>
              <a:t> as an input and the items in the </a:t>
            </a:r>
            <a:r>
              <a:rPr lang="en-US" sz="2400" dirty="0" err="1"/>
              <a:t>iterable</a:t>
            </a:r>
            <a:r>
              <a:rPr lang="en-US" sz="2400" dirty="0"/>
              <a:t> are enumerated.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Example code illustrating simplification of code. Problem statement is – to record all the positions in a list where the value </a:t>
            </a:r>
            <a:r>
              <a:rPr lang="en-US" sz="2400" dirty="0">
                <a:solidFill>
                  <a:srgbClr val="FF30A2"/>
                </a:solidFill>
              </a:rPr>
              <a:t>None</a:t>
            </a:r>
            <a:r>
              <a:rPr lang="en-US" sz="2400" dirty="0"/>
              <a:t> is stored.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50B6D-93CB-4146-AD16-94AE166E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2" y="3933039"/>
            <a:ext cx="4866262" cy="250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F2030-266A-684F-BAAF-38B3A69D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60" y="3933039"/>
            <a:ext cx="5967386" cy="25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32239</TotalTime>
  <Words>2595</Words>
  <Application>Microsoft Macintosh PowerPoint</Application>
  <PresentationFormat>Widescreen</PresentationFormat>
  <Paragraphs>355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Lato</vt:lpstr>
      <vt:lpstr>Quattrocento Sans</vt:lpstr>
      <vt:lpstr>Roboto</vt:lpstr>
      <vt:lpstr>Segoe UI</vt:lpstr>
      <vt:lpstr>SFMono-Regular</vt:lpstr>
      <vt:lpstr>Office Theme</vt:lpstr>
      <vt:lpstr>Software Engineering Laboratory CS29006</vt:lpstr>
      <vt:lpstr>Agenda</vt:lpstr>
      <vt:lpstr>Getting Started</vt:lpstr>
      <vt:lpstr>Our Choice is Popular</vt:lpstr>
      <vt:lpstr>Installing Anaconda</vt:lpstr>
      <vt:lpstr>Installing Anaconda</vt:lpstr>
      <vt:lpstr>Sources</vt:lpstr>
      <vt:lpstr>Iterables</vt:lpstr>
      <vt:lpstr>Enumerating Iterables</vt:lpstr>
      <vt:lpstr>Generators</vt:lpstr>
      <vt:lpstr>Generator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619</cp:revision>
  <cp:lastPrinted>2019-07-16T19:24:24Z</cp:lastPrinted>
  <dcterms:created xsi:type="dcterms:W3CDTF">2019-01-13T09:33:50Z</dcterms:created>
  <dcterms:modified xsi:type="dcterms:W3CDTF">2021-02-03T07:14:05Z</dcterms:modified>
</cp:coreProperties>
</file>