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6" r:id="rId16"/>
    <p:sldId id="297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A2"/>
    <a:srgbClr val="0432FF"/>
    <a:srgbClr val="005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2671" autoAdjust="0"/>
  </p:normalViewPr>
  <p:slideViewPr>
    <p:cSldViewPr snapToGrid="0" snapToObjects="1">
      <p:cViewPr varScale="1">
        <p:scale>
          <a:sx n="131" d="100"/>
          <a:sy n="131" d="100"/>
        </p:scale>
        <p:origin x="1808" y="176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6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5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02,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Jan 02,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naconda.com/anaconda/install/linux/" TargetMode="External"/><Relationship Id="rId5" Type="http://schemas.openxmlformats.org/officeDocument/2006/relationships/hyperlink" Target="https://docs.anaconda.com/anaconda/install/mac-os/" TargetMode="External"/><Relationship Id="rId4" Type="http://schemas.openxmlformats.org/officeDocument/2006/relationships/hyperlink" Target="https://docs.anaconda.com/anaconda/install/windo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anaconda.com/anaconda/user-guide/tasks/integration/eclipse-pydev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/>
              <a:t>Software Engineering Laboratory</a:t>
            </a:r>
            <a:br>
              <a:rPr lang="en-US" sz="3600" dirty="0"/>
            </a:br>
            <a:r>
              <a:rPr lang="en-US" sz="3600" dirty="0"/>
              <a:t>CS29006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 err="1">
                <a:solidFill>
                  <a:srgbClr val="000099"/>
                </a:solidFill>
              </a:rPr>
              <a:t>Abir</a:t>
            </a:r>
            <a:r>
              <a:rPr lang="en-US" sz="2000" b="1" dirty="0">
                <a:solidFill>
                  <a:srgbClr val="000099"/>
                </a:solidFill>
              </a:rPr>
              <a:t> Das, </a:t>
            </a:r>
            <a:r>
              <a:rPr lang="en-US" sz="2000" b="1" dirty="0" err="1">
                <a:solidFill>
                  <a:srgbClr val="000099"/>
                </a:solidFill>
              </a:rPr>
              <a:t>Sourangshu</a:t>
            </a:r>
            <a:r>
              <a:rPr lang="en-US" sz="2000" b="1" dirty="0">
                <a:solidFill>
                  <a:srgbClr val="000099"/>
                </a:solidFill>
              </a:rPr>
              <a:t> Bhattacharya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 lang="en-US"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Generator Comprehensions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32856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Python provides a sleek syntax for defining a simple generator in a single line of code – known as Generator Comprehension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syntax is - </a:t>
            </a:r>
            <a:r>
              <a:rPr lang="en-US" sz="2400" dirty="0">
                <a:solidFill>
                  <a:srgbClr val="E74C3C"/>
                </a:solidFill>
                <a:latin typeface="SFMono-Regular"/>
              </a:rPr>
              <a:t>(&lt;expression&gt; for &lt;var&gt; in &lt;</a:t>
            </a:r>
            <a:r>
              <a:rPr lang="en-US" sz="2400" dirty="0" err="1">
                <a:solidFill>
                  <a:srgbClr val="E74C3C"/>
                </a:solidFill>
                <a:latin typeface="SFMono-Regular"/>
              </a:rPr>
              <a:t>iterable</a:t>
            </a:r>
            <a:r>
              <a:rPr lang="en-US" sz="2400" dirty="0">
                <a:solidFill>
                  <a:srgbClr val="E74C3C"/>
                </a:solidFill>
                <a:latin typeface="SFMono-Regular"/>
              </a:rPr>
              <a:t>&gt; [if &lt;condition&gt;])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rgbClr val="E74C3C"/>
                </a:solidFill>
                <a:latin typeface="SFMono-Regular"/>
              </a:rPr>
              <a:t>(&lt;expression&gt; </a:t>
            </a:r>
            <a:r>
              <a:rPr lang="en-US" sz="2400" dirty="0">
                <a:solidFill>
                  <a:srgbClr val="404040"/>
                </a:solidFill>
                <a:latin typeface="Lato"/>
              </a:rPr>
              <a:t>can be any valid single-line of Python code that returns an object: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rgbClr val="404040"/>
                </a:solidFill>
                <a:latin typeface="Lato"/>
              </a:rPr>
              <a:t>Generator comprehensions do not store values.</a:t>
            </a:r>
            <a:endParaRPr lang="en-US" sz="2400" dirty="0">
              <a:solidFill>
                <a:srgbClr val="E74C3C"/>
              </a:solidFill>
              <a:latin typeface="SFMono-Regular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D3578-A010-AC45-B96F-696FE317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98" y="2878369"/>
            <a:ext cx="8285371" cy="196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80482-44CF-2A40-B35C-C413654C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40" y="5149513"/>
            <a:ext cx="7486573" cy="13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List (and Tuple) Comprehensions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Using generator comprehensions to initialize lists is so useful that Python actually reserves a specialized syntax for it, known as the list comprehension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syntax is: [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expression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80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var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A22FF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 err="1"/>
              <a:t>iterable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0080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condition}]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Revisiting the example of finding index of ‘None’ in a list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58C8AC3-6CF1-614F-9BF2-775AC613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20" y="2609908"/>
            <a:ext cx="6210300" cy="1346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D53513-9D03-8549-B94C-E22F9B16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72" y="4688881"/>
            <a:ext cx="9525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7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err="1"/>
              <a:t>Itertools</a:t>
            </a:r>
            <a:endParaRPr lang="en-US" sz="363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Python has an </a:t>
            </a:r>
            <a:r>
              <a:rPr lang="en-US" sz="2400" b="1" dirty="0" err="1"/>
              <a:t>itertools</a:t>
            </a:r>
            <a:r>
              <a:rPr lang="en-US" sz="2400" dirty="0"/>
              <a:t> module, which provides a core set of fast, memory-efficient tools for creating iterators. The majority of these functions create generators, thus we will have to iterate over them in order to show the use of them.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zip: Zips together the corresponding elements of several </a:t>
            </a:r>
            <a:r>
              <a:rPr lang="en-US" sz="2400" dirty="0" err="1"/>
              <a:t>iterables</a:t>
            </a:r>
            <a:r>
              <a:rPr lang="en-US" sz="2400" dirty="0"/>
              <a:t> into tuples.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 err="1"/>
              <a:t>itertools.combinations</a:t>
            </a:r>
            <a:r>
              <a:rPr lang="en-US" sz="2400" dirty="0"/>
              <a:t>: Generate all length-n tuples storing “combinations” of items from an </a:t>
            </a:r>
            <a:r>
              <a:rPr lang="en-US" sz="2400" dirty="0" err="1"/>
              <a:t>iterable</a:t>
            </a:r>
            <a:r>
              <a:rPr lang="en-US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434EA-18EB-7241-9B12-B61A80FA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54" y="2989772"/>
            <a:ext cx="9685047" cy="1700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9E054-7F68-6744-BE12-C44E6C45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844" y="5241197"/>
            <a:ext cx="7102959" cy="13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0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Object Oriented Programing in Python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We will discuss some key terminology for object-oriented programming in python. Most references will be made along the topics getting covered in the theory class.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30A2"/>
                </a:solidFill>
              </a:rPr>
              <a:t>class</a:t>
            </a:r>
            <a:r>
              <a:rPr lang="en-US" sz="2400" dirty="0"/>
              <a:t> keyword is reserved for defining a class.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following defines a new class of object, named Door, specifying two attributes number and status, and two member functions open and close.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597F24-3AFC-D849-9B27-3D7EDAF9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52" y="3429000"/>
            <a:ext cx="5532482" cy="2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Creating Objects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Methods of a class must accept as first argument a special value called </a:t>
            </a:r>
            <a:r>
              <a:rPr lang="en-US" sz="2400" dirty="0">
                <a:solidFill>
                  <a:srgbClr val="FF30A2"/>
                </a:solidFill>
              </a:rPr>
              <a:t>self</a:t>
            </a:r>
            <a:r>
              <a:rPr lang="en-US" sz="2400" dirty="0"/>
              <a:t> (the name is a convention but please never break it).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special method __</a:t>
            </a:r>
            <a:r>
              <a:rPr lang="en-US" sz="2400" dirty="0" err="1"/>
              <a:t>init</a:t>
            </a:r>
            <a:r>
              <a:rPr lang="en-US" sz="2400" dirty="0"/>
              <a:t>__() works as the constructor.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door1 = Door(1, 'closed’)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print(door1.number) </a:t>
            </a:r>
            <a:r>
              <a:rPr lang="en-US" sz="2400" dirty="0"/>
              <a:t># gives 1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print(door1.status) </a:t>
            </a:r>
            <a:r>
              <a:rPr lang="en-US" sz="2400" dirty="0"/>
              <a:t># gives closed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door1.open()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000" dirty="0"/>
              <a:t>No arguments have been passed. But, it was declared to accept an argument (</a:t>
            </a:r>
            <a:r>
              <a:rPr lang="en-US" sz="2000" dirty="0">
                <a:solidFill>
                  <a:srgbClr val="FF30A2"/>
                </a:solidFill>
              </a:rPr>
              <a:t>self</a:t>
            </a:r>
            <a:r>
              <a:rPr lang="en-US" sz="2000" dirty="0"/>
              <a:t>). When you call a method of an instance, the instance is passed to the method as first argument automatically.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print(door1.status) </a:t>
            </a:r>
            <a:r>
              <a:rPr lang="en-US" sz="2400" dirty="0"/>
              <a:t># gives open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print(type(door1)) </a:t>
            </a:r>
            <a:r>
              <a:rPr lang="en-US" sz="2400" dirty="0"/>
              <a:t># gives &lt;class '__</a:t>
            </a:r>
            <a:r>
              <a:rPr lang="en-US" sz="2400" dirty="0" err="1"/>
              <a:t>main__.Door</a:t>
            </a:r>
            <a:r>
              <a:rPr lang="en-US" sz="2400" dirty="0"/>
              <a:t>’&gt;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000" dirty="0"/>
              <a:t>type() returns the class as __</a:t>
            </a:r>
            <a:r>
              <a:rPr lang="en-US" sz="2000" dirty="0" err="1"/>
              <a:t>main__.Door</a:t>
            </a:r>
            <a:r>
              <a:rPr lang="en-US" sz="2000" dirty="0"/>
              <a:t> since the class was defined directly in the interactive shell, that is in the current main module.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91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Playing with Addresses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Create one more Door object with same attributes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door2 = Door(1, 'closed’)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print(hex(id(door1))) </a:t>
            </a:r>
            <a:r>
              <a:rPr lang="en-US" sz="2400" dirty="0"/>
              <a:t># gives 0x7faebb2c1310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print(hex(id(door2))) </a:t>
            </a:r>
            <a:r>
              <a:rPr lang="en-US" sz="2400" dirty="0"/>
              <a:t># gives 0x7faebb29e1c0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print(hex(id(door1.__class__))) </a:t>
            </a:r>
            <a:r>
              <a:rPr lang="en-US" sz="2400" dirty="0"/>
              <a:t># gives 0x7faeb9d1de40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print(hex(id(door2.__class__))) </a:t>
            </a:r>
            <a:r>
              <a:rPr lang="en-US" sz="2400" dirty="0"/>
              <a:t># gives 0x7faeb9d1de40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Any Python object is automatically given a __</a:t>
            </a:r>
            <a:r>
              <a:rPr lang="en-US" sz="2400" dirty="0" err="1"/>
              <a:t>dict</a:t>
            </a:r>
            <a:r>
              <a:rPr lang="en-US" sz="2400" dirty="0"/>
              <a:t>__ attribute, which contains its list of attributes. Try both –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Door.__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en-US" sz="2400" dirty="0"/>
              <a:t>” and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door1.__dict__</a:t>
            </a:r>
            <a:r>
              <a:rPr lang="en-US" sz="2400" dirty="0"/>
              <a:t>”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You can also get the attribute value by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door1.__dict__[‘status’]</a:t>
            </a:r>
            <a:r>
              <a:rPr lang="en-US" sz="2400" dirty="0"/>
              <a:t>” [try it]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14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Inheritance and Overriding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Let us try to create a subclass of Door called </a:t>
            </a:r>
            <a:r>
              <a:rPr lang="en-US" sz="2200" dirty="0" err="1"/>
              <a:t>SecurityDoor</a:t>
            </a:r>
            <a:r>
              <a:rPr lang="en-US" sz="2200" dirty="0"/>
              <a:t> which has an additional attribute that provides the information whether the door is locked.</a:t>
            </a: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Instead of ‘super’ you could have used ‘Door’ [e.g., Door.__</a:t>
            </a:r>
            <a:r>
              <a:rPr lang="en-US" sz="2200" dirty="0" err="1"/>
              <a:t>init</a:t>
            </a:r>
            <a:r>
              <a:rPr lang="en-US" sz="2200" dirty="0"/>
              <a:t>__() or </a:t>
            </a:r>
            <a:r>
              <a:rPr lang="en-US" sz="2200" dirty="0" err="1"/>
              <a:t>Door.open</a:t>
            </a:r>
            <a:r>
              <a:rPr lang="en-US" sz="2200" dirty="0"/>
              <a:t>() </a:t>
            </a:r>
            <a:r>
              <a:rPr lang="en-US" sz="2200" dirty="0" err="1"/>
              <a:t>etc</a:t>
            </a:r>
            <a:r>
              <a:rPr lang="en-US" sz="2200" dirty="0"/>
              <a:t>]. However, using ‘super’ is encouraged as this lets python do the hierarchy resolution for multiple inheritance.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CE601-4332-BC49-8D41-A1B1CA73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9" y="2280475"/>
            <a:ext cx="5009318" cy="2846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BBF60-D9DA-A744-A9A2-E28CDBA301DE}"/>
              </a:ext>
            </a:extLst>
          </p:cNvPr>
          <p:cNvSpPr txBox="1"/>
          <p:nvPr/>
        </p:nvSpPr>
        <p:spPr>
          <a:xfrm>
            <a:off x="6037684" y="2198451"/>
            <a:ext cx="21079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Subclass 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0D50-23F9-3F4F-B455-5D4865719A07}"/>
              </a:ext>
            </a:extLst>
          </p:cNvPr>
          <p:cNvSpPr txBox="1"/>
          <p:nvPr/>
        </p:nvSpPr>
        <p:spPr>
          <a:xfrm>
            <a:off x="7464407" y="2618580"/>
            <a:ext cx="29605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Calling superclass constructor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22A11-7454-8246-B827-0837AD8BF75A}"/>
              </a:ext>
            </a:extLst>
          </p:cNvPr>
          <p:cNvSpPr txBox="1"/>
          <p:nvPr/>
        </p:nvSpPr>
        <p:spPr>
          <a:xfrm>
            <a:off x="6509856" y="4192359"/>
            <a:ext cx="4365668" cy="93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Override: In Python you can override a parent class member simply by redefining it in the child class.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E19A6-C9BC-AA44-AAC5-9625767E44B3}"/>
              </a:ext>
            </a:extLst>
          </p:cNvPr>
          <p:cNvCxnSpPr>
            <a:cxnSpLocks/>
          </p:cNvCxnSpPr>
          <p:nvPr/>
        </p:nvCxnSpPr>
        <p:spPr>
          <a:xfrm flipV="1">
            <a:off x="2091447" y="2383117"/>
            <a:ext cx="394623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8FBB3-1FE8-DA40-89CF-E0C8728D52B0}"/>
              </a:ext>
            </a:extLst>
          </p:cNvPr>
          <p:cNvCxnSpPr>
            <a:cxnSpLocks/>
          </p:cNvCxnSpPr>
          <p:nvPr/>
        </p:nvCxnSpPr>
        <p:spPr>
          <a:xfrm flipV="1">
            <a:off x="4546828" y="2752449"/>
            <a:ext cx="28461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80BF3C-0CAF-324C-8FE8-A992A7A50B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76820" y="4427822"/>
            <a:ext cx="4033036" cy="231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1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Inheritance and Overriding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Behavior of an object of type </a:t>
            </a:r>
            <a:r>
              <a:rPr lang="en-US" sz="2200" dirty="0" err="1"/>
              <a:t>SecurityDoor</a:t>
            </a:r>
            <a:r>
              <a:rPr lang="en-US" sz="2200" dirty="0"/>
              <a:t>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Try the following methods.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SecurityDoor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.__bases__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Print(help(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SecurityDoor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))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36B6B-4F42-EC42-B365-6181774F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964" y="1813999"/>
            <a:ext cx="4114297" cy="2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Agenda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Course Name and code</a:t>
            </a:r>
            <a:r>
              <a:rPr lang="en-US" dirty="0"/>
              <a:t>: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</a:t>
            </a:r>
            <a:r>
              <a:rPr lang="en-US" dirty="0" err="1"/>
              <a:t>individual#Downloads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Getting Started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Running Python:</a:t>
            </a:r>
          </a:p>
          <a:p>
            <a:pPr lvl="1">
              <a:lnSpc>
                <a:spcPts val="3000"/>
              </a:lnSpc>
            </a:pPr>
            <a:r>
              <a:rPr lang="en-US" dirty="0"/>
              <a:t>There are many ways to install Python on your laptop/PC/server etc.</a:t>
            </a:r>
          </a:p>
          <a:p>
            <a:pPr lvl="2">
              <a:lnSpc>
                <a:spcPts val="3000"/>
              </a:lnSpc>
            </a:pP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pPr lvl="2">
              <a:lnSpc>
                <a:spcPts val="3000"/>
              </a:lnSpc>
            </a:pPr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There are many editors as well</a:t>
            </a:r>
          </a:p>
          <a:p>
            <a:pPr lvl="2">
              <a:lnSpc>
                <a:spcPts val="3000"/>
              </a:lnSpc>
            </a:pPr>
            <a:r>
              <a:rPr lang="en-US" dirty="0"/>
              <a:t>Eclipse</a:t>
            </a:r>
          </a:p>
          <a:p>
            <a:pPr lvl="2">
              <a:lnSpc>
                <a:spcPts val="3000"/>
              </a:lnSpc>
            </a:pPr>
            <a:r>
              <a:rPr lang="en-US" dirty="0" err="1"/>
              <a:t>Jupyter</a:t>
            </a:r>
            <a:r>
              <a:rPr lang="en-US" dirty="0"/>
              <a:t> notebook/lab</a:t>
            </a:r>
          </a:p>
          <a:p>
            <a:pPr lvl="2">
              <a:lnSpc>
                <a:spcPts val="3000"/>
              </a:lnSpc>
            </a:pPr>
            <a:r>
              <a:rPr lang="en-US" dirty="0"/>
              <a:t>Spyder</a:t>
            </a:r>
          </a:p>
          <a:p>
            <a:pPr lvl="2">
              <a:lnSpc>
                <a:spcPts val="3000"/>
              </a:lnSpc>
            </a:pPr>
            <a:r>
              <a:rPr lang="en-US" dirty="0"/>
              <a:t>PyCharm</a:t>
            </a:r>
          </a:p>
          <a:p>
            <a:pPr lvl="2">
              <a:lnSpc>
                <a:spcPts val="3000"/>
              </a:lnSpc>
            </a:pPr>
            <a:r>
              <a:rPr lang="en-US" dirty="0" err="1"/>
              <a:t>VSCode</a:t>
            </a:r>
            <a:endParaRPr lang="en-US" dirty="0"/>
          </a:p>
          <a:p>
            <a:pPr lvl="2">
              <a:lnSpc>
                <a:spcPts val="3000"/>
              </a:lnSpc>
            </a:pPr>
            <a:r>
              <a:rPr lang="en-US" dirty="0"/>
              <a:t>Text editors like Sublime Text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9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Our Choice is Popular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Anaconda:</a:t>
            </a:r>
          </a:p>
          <a:p>
            <a:pPr lvl="1">
              <a:lnSpc>
                <a:spcPts val="3000"/>
              </a:lnSpc>
            </a:pPr>
            <a:r>
              <a:rPr lang="en-US" dirty="0"/>
              <a:t>Anaconda is a distribution of programs in Python (and R) language and includes a huge number of libraries and several tools.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These include the Spyder development environment and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You can create your own customized environment which independent of what you have in your PC/Laptop/Server already.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Installing Anaconda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Download and install Anaconda for your OS -- </a:t>
            </a:r>
            <a:r>
              <a:rPr lang="en-US" sz="2600" dirty="0">
                <a:hlinkClick r:id="rId3"/>
              </a:rPr>
              <a:t>https://www.anaconda.com/products/individual#Downloads</a:t>
            </a:r>
            <a:r>
              <a:rPr lang="en-US" sz="2600" dirty="0"/>
              <a:t> -- Note that the most recent python version is 3.8 here. There are two versions of the installer – </a:t>
            </a:r>
            <a:r>
              <a:rPr lang="en-US" sz="2600" b="1" dirty="0"/>
              <a:t>Graphical</a:t>
            </a:r>
            <a:r>
              <a:rPr lang="en-US" sz="2600" dirty="0"/>
              <a:t> and </a:t>
            </a:r>
            <a:r>
              <a:rPr lang="en-US" sz="2600" b="1" dirty="0" err="1"/>
              <a:t>Commandline</a:t>
            </a:r>
            <a:r>
              <a:rPr lang="en-US" sz="2600" dirty="0"/>
              <a:t>. Graphical works on windows/mac while </a:t>
            </a:r>
            <a:r>
              <a:rPr lang="en-US" sz="2600" dirty="0" err="1"/>
              <a:t>Commandline</a:t>
            </a:r>
            <a:r>
              <a:rPr lang="en-US" sz="2600" dirty="0"/>
              <a:t> works on mac/Linux [In the above link the </a:t>
            </a:r>
            <a:r>
              <a:rPr lang="en-US" sz="2600" dirty="0" err="1"/>
              <a:t>linux</a:t>
            </a:r>
            <a:r>
              <a:rPr lang="en-US" sz="2600" dirty="0"/>
              <a:t> specific installer is called just ‘installer’ [i.e., without the word ‘</a:t>
            </a:r>
            <a:r>
              <a:rPr lang="en-US" sz="2600" dirty="0" err="1"/>
              <a:t>commandline</a:t>
            </a:r>
            <a:r>
              <a:rPr lang="en-US" sz="2600" dirty="0"/>
              <a:t>’ in it]]. If you have the option, use </a:t>
            </a:r>
            <a:r>
              <a:rPr lang="en-US" sz="2600" b="1" dirty="0" err="1"/>
              <a:t>Commandline</a:t>
            </a:r>
            <a:r>
              <a:rPr lang="en-US" sz="2600" dirty="0"/>
              <a:t> installation [</a:t>
            </a:r>
            <a:r>
              <a:rPr lang="en-US" sz="2600" u="sng" dirty="0"/>
              <a:t>that will be my choice</a:t>
            </a:r>
            <a:r>
              <a:rPr lang="en-US" sz="2600" dirty="0"/>
              <a:t>].</a:t>
            </a:r>
          </a:p>
          <a:p>
            <a:pPr>
              <a:lnSpc>
                <a:spcPts val="3000"/>
              </a:lnSpc>
            </a:pPr>
            <a:r>
              <a:rPr lang="en-US" sz="2600" dirty="0"/>
              <a:t>Depending on your OS please follow the steps as listed in the following links.</a:t>
            </a:r>
          </a:p>
          <a:p>
            <a:pPr lvl="1">
              <a:lnSpc>
                <a:spcPts val="3000"/>
              </a:lnSpc>
            </a:pPr>
            <a:r>
              <a:rPr lang="en-US" dirty="0">
                <a:hlinkClick r:id="rId4"/>
              </a:rPr>
              <a:t>Installing on Windows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5"/>
              </a:rPr>
              <a:t>Installing on macOS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6"/>
              </a:rPr>
              <a:t>Installing on Linux</a:t>
            </a: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Installing Anaconda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Straightaway after installing, you can use </a:t>
            </a:r>
            <a:r>
              <a:rPr lang="en-US" sz="2600" dirty="0" err="1"/>
              <a:t>spyder</a:t>
            </a:r>
            <a:r>
              <a:rPr lang="en-US" sz="2600" dirty="0"/>
              <a:t> and </a:t>
            </a:r>
            <a:r>
              <a:rPr lang="en-US" sz="2600" dirty="0" err="1"/>
              <a:t>jupyter</a:t>
            </a:r>
            <a:r>
              <a:rPr lang="en-US" sz="2600" dirty="0"/>
              <a:t> notebook ides. Get started from -- </a:t>
            </a:r>
            <a:r>
              <a:rPr lang="en-US" sz="2600" dirty="0">
                <a:hlinkClick r:id="rId3"/>
              </a:rPr>
              <a:t>https://docs.anaconda.com/anaconda/user-guide/getting-started/</a:t>
            </a:r>
            <a:endParaRPr lang="en-US" sz="2600" dirty="0"/>
          </a:p>
          <a:p>
            <a:pPr>
              <a:lnSpc>
                <a:spcPts val="3000"/>
              </a:lnSpc>
            </a:pPr>
            <a:endParaRPr lang="en-US" sz="2600" dirty="0"/>
          </a:p>
          <a:p>
            <a:pPr>
              <a:lnSpc>
                <a:spcPts val="3000"/>
              </a:lnSpc>
            </a:pPr>
            <a:r>
              <a:rPr lang="en-US" sz="2600" dirty="0"/>
              <a:t>If you can run till this, you are ready for the lab! However I shall continue to use eclipse editor [Sorry – comfort zone]. In eclipse you need to add </a:t>
            </a:r>
            <a:r>
              <a:rPr lang="en-US" sz="2600" dirty="0" err="1"/>
              <a:t>PyDev</a:t>
            </a:r>
            <a:r>
              <a:rPr lang="en-US" sz="2600" dirty="0"/>
              <a:t> plugin -- </a:t>
            </a:r>
            <a:r>
              <a:rPr lang="en-US" sz="2600" dirty="0">
                <a:hlinkClick r:id="rId4"/>
              </a:rPr>
              <a:t>https://docs.anaconda.com/anaconda/user-guide/tasks/integration/eclipse-pydev/</a:t>
            </a:r>
            <a:endParaRPr lang="en-US" sz="26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err="1"/>
              <a:t>Iterables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An </a:t>
            </a:r>
            <a:r>
              <a:rPr lang="en-US" b="1" dirty="0" err="1"/>
              <a:t>iterable</a:t>
            </a:r>
            <a:r>
              <a:rPr lang="en-US" dirty="0"/>
              <a:t> is any Python object capable of returning its members one at a time, permitting it to be iterated over a loop.</a:t>
            </a:r>
          </a:p>
          <a:p>
            <a:pPr lvl="1">
              <a:lnSpc>
                <a:spcPts val="3000"/>
              </a:lnSpc>
            </a:pPr>
            <a:r>
              <a:rPr lang="en-US" sz="2200" dirty="0"/>
              <a:t>Examples:- lists, tuples, and strings etc.</a:t>
            </a:r>
          </a:p>
          <a:p>
            <a:pPr lvl="1">
              <a:lnSpc>
                <a:spcPts val="3000"/>
              </a:lnSpc>
            </a:pPr>
            <a:r>
              <a:rPr lang="en-US" sz="2200" dirty="0" err="1"/>
              <a:t>Iterables</a:t>
            </a:r>
            <a:r>
              <a:rPr lang="en-US" sz="2200" dirty="0"/>
              <a:t> help to write efficient codes using the concept of ‘generators’ – which we we will come at a later slide.</a:t>
            </a:r>
          </a:p>
          <a:p>
            <a:pPr>
              <a:lnSpc>
                <a:spcPts val="3000"/>
              </a:lnSpc>
            </a:pPr>
            <a:endParaRPr lang="en-US" sz="2600" dirty="0"/>
          </a:p>
          <a:p>
            <a:pPr>
              <a:lnSpc>
                <a:spcPts val="3000"/>
              </a:lnSpc>
            </a:pPr>
            <a:r>
              <a:rPr lang="en-US" dirty="0"/>
              <a:t>Some useful built-in functions that accept </a:t>
            </a:r>
            <a:r>
              <a:rPr lang="en-US" dirty="0" err="1"/>
              <a:t>iterables</a:t>
            </a:r>
            <a:r>
              <a:rPr lang="en-US" dirty="0"/>
              <a:t> as arguments: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list</a:t>
            </a:r>
            <a:r>
              <a:rPr lang="en-US" dirty="0"/>
              <a:t>, </a:t>
            </a:r>
            <a:r>
              <a:rPr lang="en-US" sz="2000" dirty="0"/>
              <a:t>tuple, sum, sorted etc.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Demo [PROVIDE GITHUB LINK]</a:t>
            </a: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Enumerating </a:t>
            </a:r>
            <a:r>
              <a:rPr lang="en-US" sz="3630" dirty="0" err="1"/>
              <a:t>Iterables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built-in enumerate function allows to iterate over an </a:t>
            </a:r>
            <a:r>
              <a:rPr lang="en-US" sz="2400" dirty="0" err="1"/>
              <a:t>iterable</a:t>
            </a:r>
            <a:r>
              <a:rPr lang="en-US" sz="2400" dirty="0"/>
              <a:t>, while keeping track of the iteration count.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 enumerate function accepts an </a:t>
            </a:r>
            <a:r>
              <a:rPr lang="en-US" sz="2400" dirty="0" err="1"/>
              <a:t>iterable</a:t>
            </a:r>
            <a:r>
              <a:rPr lang="en-US" sz="2400" dirty="0"/>
              <a:t> as an input and the items in the </a:t>
            </a:r>
            <a:r>
              <a:rPr lang="en-US" sz="2400" dirty="0" err="1"/>
              <a:t>iterable</a:t>
            </a:r>
            <a:r>
              <a:rPr lang="en-US" sz="2400" dirty="0"/>
              <a:t> are enumerated.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Example code illustrating simplification of code. Problem statement is – to record all the positions in a list where the value </a:t>
            </a:r>
            <a:r>
              <a:rPr lang="en-US" sz="2400" dirty="0">
                <a:solidFill>
                  <a:srgbClr val="FF30A2"/>
                </a:solidFill>
              </a:rPr>
              <a:t>None</a:t>
            </a:r>
            <a:r>
              <a:rPr lang="en-US" sz="2400" dirty="0"/>
              <a:t> is stored.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50B6D-93CB-4146-AD16-94AE166E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2" y="3933039"/>
            <a:ext cx="4866262" cy="250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F2030-266A-684F-BAAF-38B3A69D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360" y="3933039"/>
            <a:ext cx="5967386" cy="25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Generators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Generators allow us to generate arbitrarily-many items in a series, without having to store them all in memory at once.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Recall that a list readily stores all of its members. A generator, on the other hand, stores the instructions for generating each of its members, and stores its iteration state; this means that the generator will know if it has generated its second member, and will thus generate its third member the next time it is iterated on.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03,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6DC8E-B763-C041-A5A0-645F0DDC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7" y="4268164"/>
            <a:ext cx="3524249" cy="1791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AA6C08-81DB-4B48-9ED8-54DBA0DC2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173" y="4268164"/>
            <a:ext cx="3955929" cy="1791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F67DA-5D49-0E44-BCCA-03763E547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361" y="4109759"/>
            <a:ext cx="4332514" cy="21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2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31246</TotalTime>
  <Words>1475</Words>
  <Application>Microsoft Macintosh PowerPoint</Application>
  <PresentationFormat>Widescreen</PresentationFormat>
  <Paragraphs>201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</vt:lpstr>
      <vt:lpstr>Lato</vt:lpstr>
      <vt:lpstr>Quattrocento Sans</vt:lpstr>
      <vt:lpstr>Segoe UI</vt:lpstr>
      <vt:lpstr>SFMono-Regular</vt:lpstr>
      <vt:lpstr>Office Theme</vt:lpstr>
      <vt:lpstr>Software Engineering Laboratory CS29006</vt:lpstr>
      <vt:lpstr>Agenda</vt:lpstr>
      <vt:lpstr>Getting Started</vt:lpstr>
      <vt:lpstr>Our Choice is Popular</vt:lpstr>
      <vt:lpstr>Installing Anaconda</vt:lpstr>
      <vt:lpstr>Installing Anaconda</vt:lpstr>
      <vt:lpstr>Iterables</vt:lpstr>
      <vt:lpstr>Enumerating Iterables</vt:lpstr>
      <vt:lpstr>Generators</vt:lpstr>
      <vt:lpstr>Generator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588</cp:revision>
  <cp:lastPrinted>2019-07-16T19:24:24Z</cp:lastPrinted>
  <dcterms:created xsi:type="dcterms:W3CDTF">2019-01-13T09:33:50Z</dcterms:created>
  <dcterms:modified xsi:type="dcterms:W3CDTF">2021-01-29T14:56:29Z</dcterms:modified>
</cp:coreProperties>
</file>