
<file path=[Content_Types].xml><?xml version="1.0" encoding="utf-8"?>
<Types xmlns="http://schemas.openxmlformats.org/package/2006/content-types">
  <Default Extension="png" ContentType="image/png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9"/>
  </p:notesMasterIdLst>
  <p:sldIdLst>
    <p:sldId id="263" r:id="rId2"/>
    <p:sldId id="280" r:id="rId3"/>
    <p:sldId id="278" r:id="rId4"/>
    <p:sldId id="283" r:id="rId5"/>
    <p:sldId id="279" r:id="rId6"/>
    <p:sldId id="282" r:id="rId7"/>
    <p:sldId id="281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62" autoAdjust="0"/>
    <p:restoredTop sz="94660"/>
  </p:normalViewPr>
  <p:slideViewPr>
    <p:cSldViewPr>
      <p:cViewPr>
        <p:scale>
          <a:sx n="90" d="100"/>
          <a:sy n="90" d="100"/>
        </p:scale>
        <p:origin x="-726" y="21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3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/>
          <a:lstStyle/>
          <a:p>
            <a:pPr>
              <a:defRPr/>
            </a:pPr>
            <a:r>
              <a:rPr lang="en-US" dirty="0" smtClean="0"/>
              <a:t>MOHO</a:t>
            </a:r>
            <a:r>
              <a:rPr lang="en-US" baseline="0" dirty="0" smtClean="0"/>
              <a:t> CAR SALES</a:t>
            </a:r>
            <a:endParaRPr lang="en-US" dirty="0"/>
          </a:p>
        </c:rich>
      </c:tx>
      <c:layout/>
      <c:overlay val="0"/>
    </c:title>
    <c:autoTitleDeleted val="0"/>
    <c:plotArea>
      <c:layout>
        <c:manualLayout>
          <c:layoutTarget val="inner"/>
          <c:xMode val="edge"/>
          <c:yMode val="edge"/>
          <c:x val="0.15133633208446856"/>
          <c:y val="0.15585103839940889"/>
          <c:w val="0.70268105952034199"/>
          <c:h val="0.5833331643112228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Rand</c:v>
                </c:pt>
              </c:strCache>
            </c:strRef>
          </c:tx>
          <c:invertIfNegative val="0"/>
          <c:cat>
            <c:strRef>
              <c:f>Sheet1!$A$2:$A$5</c:f>
              <c:strCache>
                <c:ptCount val="4"/>
                <c:pt idx="0">
                  <c:v>Car Sales Jan</c:v>
                </c:pt>
                <c:pt idx="1">
                  <c:v>Car Sales Feb</c:v>
                </c:pt>
                <c:pt idx="2">
                  <c:v>Car Sales Mrt</c:v>
                </c:pt>
                <c:pt idx="3">
                  <c:v>Car Sales April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1500000</c:v>
                </c:pt>
                <c:pt idx="1">
                  <c:v>2000000</c:v>
                </c:pt>
                <c:pt idx="2">
                  <c:v>2500000</c:v>
                </c:pt>
                <c:pt idx="3">
                  <c:v>3000000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60637568"/>
        <c:axId val="60639104"/>
      </c:barChart>
      <c:catAx>
        <c:axId val="60637568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60639104"/>
        <c:crosses val="autoZero"/>
        <c:auto val="1"/>
        <c:lblAlgn val="ctr"/>
        <c:lblOffset val="100"/>
        <c:noMultiLvlLbl val="0"/>
      </c:catAx>
      <c:valAx>
        <c:axId val="60639104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60637568"/>
        <c:crosses val="autoZero"/>
        <c:crossBetween val="between"/>
      </c:valAx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layout/>
      <c:overlay val="0"/>
    </c:title>
    <c:autoTitleDeleted val="0"/>
    <c:plotArea>
      <c:layout/>
      <c:ofPieChart>
        <c:ofPieType val="pie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gapWidth val="100"/>
        <c:secondPieSize val="75"/>
        <c:serLines/>
      </c:ofPieChart>
    </c:plotArea>
    <c:legend>
      <c:legendPos val="r"/>
      <c:layout/>
      <c:overlay val="0"/>
    </c:legend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ZA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view3D>
      <c:rotX val="15"/>
      <c:rotY val="20"/>
      <c:rAngAx val="0"/>
      <c:perspective val="30"/>
    </c:view3D>
    <c:floor>
      <c:thickness val="0"/>
    </c:floor>
    <c:sideWall>
      <c:thickness val="0"/>
    </c:sideWall>
    <c:backWall>
      <c:thickness val="0"/>
    </c:backWall>
    <c:plotArea>
      <c:layout>
        <c:manualLayout>
          <c:layoutTarget val="inner"/>
          <c:xMode val="edge"/>
          <c:yMode val="edge"/>
          <c:x val="0.16747875265591802"/>
          <c:y val="6.8911553081726848E-2"/>
          <c:w val="0.53873109611298586"/>
          <c:h val="0.65233878631550368"/>
        </c:manualLayout>
      </c:layout>
      <c:surface3DChart>
        <c:wireframe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</c:ser>
        <c:bandFmts/>
        <c:axId val="82838656"/>
        <c:axId val="82840192"/>
        <c:axId val="61650688"/>
      </c:surface3DChart>
      <c:catAx>
        <c:axId val="82838656"/>
        <c:scaling>
          <c:orientation val="minMax"/>
        </c:scaling>
        <c:delete val="0"/>
        <c:axPos val="b"/>
        <c:majorTickMark val="out"/>
        <c:minorTickMark val="none"/>
        <c:tickLblPos val="nextTo"/>
        <c:crossAx val="82840192"/>
        <c:crosses val="autoZero"/>
        <c:auto val="1"/>
        <c:lblAlgn val="ctr"/>
        <c:lblOffset val="100"/>
        <c:noMultiLvlLbl val="0"/>
      </c:catAx>
      <c:valAx>
        <c:axId val="82840192"/>
        <c:scaling>
          <c:orientation val="minMax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82838656"/>
        <c:crosses val="autoZero"/>
        <c:crossBetween val="midCat"/>
      </c:valAx>
      <c:serAx>
        <c:axId val="61650688"/>
        <c:scaling>
          <c:orientation val="minMax"/>
        </c:scaling>
        <c:delete val="0"/>
        <c:axPos val="b"/>
        <c:majorTickMark val="out"/>
        <c:minorTickMark val="none"/>
        <c:tickLblPos val="nextTo"/>
        <c:crossAx val="82840192"/>
        <c:crosses val="autoZero"/>
      </c:serAx>
    </c:plotArea>
    <c:legend>
      <c:legendPos val="r"/>
      <c:layout>
        <c:manualLayout>
          <c:xMode val="edge"/>
          <c:yMode val="edge"/>
          <c:x val="0.79725190601174856"/>
          <c:y val="0.15675502307901168"/>
          <c:w val="0.197787776527934"/>
          <c:h val="0.35890340754819439"/>
        </c:manualLayout>
      </c:layout>
      <c:overlay val="0"/>
      <c:txPr>
        <a:bodyPr/>
        <a:lstStyle/>
        <a:p>
          <a:pPr rtl="0">
            <a:defRPr/>
          </a:pPr>
          <a:endParaRPr lang="en-US"/>
        </a:p>
      </c:txPr>
    </c:legend>
    <c:plotVisOnly val="1"/>
    <c:dispBlanksAs val="zero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6EBF9E2-8362-43AD-B82A-6CA306345E2B}" type="datetimeFigureOut">
              <a:rPr lang="en-US" smtClean="0"/>
              <a:t>4/18/2014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CE7C74-1477-4BE4-BF5D-3E59931A95E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64155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ounded Rectangle 15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9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1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5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600200"/>
            <a:ext cx="7772400" cy="1780108"/>
          </a:xfrm>
        </p:spPr>
        <p:txBody>
          <a:bodyPr anchor="b">
            <a:normAutofit/>
          </a:bodyPr>
          <a:lstStyle>
            <a:lvl1pPr>
              <a:defRPr sz="440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6001"/>
            <a:ext cx="6400800" cy="14732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A584E-0A1E-4034-BCC8-980EDD177A9E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7" name="Picture 1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ctr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95D5C-DCE6-4D0C-B8EF-8D1CF4509223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6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ounded Rectangle 20"/>
          <p:cNvSpPr/>
          <p:nvPr/>
        </p:nvSpPr>
        <p:spPr bwMode="hidden"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88AD6C-4011-49F3-86ED-823F707D2F73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15" name="Group 14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16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7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0" name="Freeform 19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1447800"/>
            <a:ext cx="2057400" cy="4487333"/>
          </a:xfrm>
        </p:spPr>
        <p:txBody>
          <a:bodyPr vert="eaVert" anchor="ctr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47800"/>
            <a:ext cx="6019800" cy="4487334"/>
          </a:xfrm>
        </p:spPr>
        <p:txBody>
          <a:bodyPr vert="eaVert"/>
          <a:lstStyle>
            <a:lvl1pPr>
              <a:buClr>
                <a:schemeClr val="accent1"/>
              </a:buClr>
              <a:defRPr/>
            </a:lvl1pPr>
            <a:lvl2pPr>
              <a:buClr>
                <a:schemeClr val="accent1"/>
              </a:buClr>
              <a:defRPr/>
            </a:lvl2pPr>
            <a:lvl3pPr>
              <a:buClr>
                <a:schemeClr val="accent1"/>
              </a:buClr>
              <a:defRPr/>
            </a:lvl3pPr>
            <a:lvl4pPr>
              <a:buClr>
                <a:schemeClr val="accent1"/>
              </a:buClr>
              <a:defRPr/>
            </a:lvl4pPr>
            <a:lvl5pPr>
              <a:buClr>
                <a:schemeClr val="accent1"/>
              </a:buClr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4" name="Picture 13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F4ED7E-A8A1-41BF-A9CE-325ECEC3516B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4736592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14"/>
          <p:cNvSpPr>
            <a:spLocks/>
          </p:cNvSpPr>
          <p:nvPr/>
        </p:nvSpPr>
        <p:spPr bwMode="hidden">
          <a:xfrm>
            <a:off x="6047438" y="4203592"/>
            <a:ext cx="2876429" cy="714026"/>
          </a:xfrm>
          <a:custGeom>
            <a:avLst/>
            <a:gdLst/>
            <a:ahLst/>
            <a:cxnLst>
              <a:cxn ang="0">
                <a:pos x="2700" y="0"/>
              </a:cxn>
              <a:cxn ang="0">
                <a:pos x="2700" y="0"/>
              </a:cxn>
              <a:cxn ang="0">
                <a:pos x="2586" y="18"/>
              </a:cxn>
              <a:cxn ang="0">
                <a:pos x="2470" y="38"/>
              </a:cxn>
              <a:cxn ang="0">
                <a:pos x="2352" y="60"/>
              </a:cxn>
              <a:cxn ang="0">
                <a:pos x="2230" y="82"/>
              </a:cxn>
              <a:cxn ang="0">
                <a:pos x="2106" y="108"/>
              </a:cxn>
              <a:cxn ang="0">
                <a:pos x="1978" y="134"/>
              </a:cxn>
              <a:cxn ang="0">
                <a:pos x="1848" y="164"/>
              </a:cxn>
              <a:cxn ang="0">
                <a:pos x="1714" y="194"/>
              </a:cxn>
              <a:cxn ang="0">
                <a:pos x="1714" y="194"/>
              </a:cxn>
              <a:cxn ang="0">
                <a:pos x="1472" y="252"/>
              </a:cxn>
              <a:cxn ang="0">
                <a:pos x="1236" y="304"/>
              </a:cxn>
              <a:cxn ang="0">
                <a:pos x="1010" y="352"/>
              </a:cxn>
              <a:cxn ang="0">
                <a:pos x="792" y="398"/>
              </a:cxn>
              <a:cxn ang="0">
                <a:pos x="584" y="438"/>
              </a:cxn>
              <a:cxn ang="0">
                <a:pos x="382" y="474"/>
              </a:cxn>
              <a:cxn ang="0">
                <a:pos x="188" y="508"/>
              </a:cxn>
              <a:cxn ang="0">
                <a:pos x="0" y="538"/>
              </a:cxn>
              <a:cxn ang="0">
                <a:pos x="0" y="538"/>
              </a:cxn>
              <a:cxn ang="0">
                <a:pos x="130" y="556"/>
              </a:cxn>
              <a:cxn ang="0">
                <a:pos x="254" y="572"/>
              </a:cxn>
              <a:cxn ang="0">
                <a:pos x="374" y="586"/>
              </a:cxn>
              <a:cxn ang="0">
                <a:pos x="492" y="598"/>
              </a:cxn>
              <a:cxn ang="0">
                <a:pos x="606" y="610"/>
              </a:cxn>
              <a:cxn ang="0">
                <a:pos x="716" y="618"/>
              </a:cxn>
              <a:cxn ang="0">
                <a:pos x="822" y="626"/>
              </a:cxn>
              <a:cxn ang="0">
                <a:pos x="926" y="632"/>
              </a:cxn>
              <a:cxn ang="0">
                <a:pos x="1028" y="636"/>
              </a:cxn>
              <a:cxn ang="0">
                <a:pos x="1126" y="638"/>
              </a:cxn>
              <a:cxn ang="0">
                <a:pos x="1220" y="640"/>
              </a:cxn>
              <a:cxn ang="0">
                <a:pos x="1312" y="640"/>
              </a:cxn>
              <a:cxn ang="0">
                <a:pos x="1402" y="638"/>
              </a:cxn>
              <a:cxn ang="0">
                <a:pos x="1490" y="636"/>
              </a:cxn>
              <a:cxn ang="0">
                <a:pos x="1574" y="632"/>
              </a:cxn>
              <a:cxn ang="0">
                <a:pos x="1656" y="626"/>
              </a:cxn>
              <a:cxn ang="0">
                <a:pos x="1734" y="620"/>
              </a:cxn>
              <a:cxn ang="0">
                <a:pos x="1812" y="612"/>
              </a:cxn>
              <a:cxn ang="0">
                <a:pos x="1886" y="602"/>
              </a:cxn>
              <a:cxn ang="0">
                <a:pos x="1960" y="592"/>
              </a:cxn>
              <a:cxn ang="0">
                <a:pos x="2030" y="580"/>
              </a:cxn>
              <a:cxn ang="0">
                <a:pos x="2100" y="568"/>
              </a:cxn>
              <a:cxn ang="0">
                <a:pos x="2166" y="554"/>
              </a:cxn>
              <a:cxn ang="0">
                <a:pos x="2232" y="540"/>
              </a:cxn>
              <a:cxn ang="0">
                <a:pos x="2296" y="524"/>
              </a:cxn>
              <a:cxn ang="0">
                <a:pos x="2358" y="508"/>
              </a:cxn>
              <a:cxn ang="0">
                <a:pos x="2418" y="490"/>
              </a:cxn>
              <a:cxn ang="0">
                <a:pos x="2478" y="472"/>
              </a:cxn>
              <a:cxn ang="0">
                <a:pos x="2592" y="432"/>
              </a:cxn>
              <a:cxn ang="0">
                <a:pos x="2702" y="390"/>
              </a:cxn>
              <a:cxn ang="0">
                <a:pos x="2702" y="390"/>
              </a:cxn>
              <a:cxn ang="0">
                <a:pos x="2706" y="388"/>
              </a:cxn>
              <a:cxn ang="0">
                <a:pos x="2706" y="388"/>
              </a:cxn>
              <a:cxn ang="0">
                <a:pos x="2706" y="0"/>
              </a:cxn>
              <a:cxn ang="0">
                <a:pos x="2706" y="0"/>
              </a:cxn>
              <a:cxn ang="0">
                <a:pos x="2700" y="0"/>
              </a:cxn>
              <a:cxn ang="0">
                <a:pos x="2700" y="0"/>
              </a:cxn>
            </a:cxnLst>
            <a:rect l="0" t="0" r="r" b="b"/>
            <a:pathLst>
              <a:path w="2706" h="640">
                <a:moveTo>
                  <a:pt x="2700" y="0"/>
                </a:moveTo>
                <a:lnTo>
                  <a:pt x="2700" y="0"/>
                </a:lnTo>
                <a:lnTo>
                  <a:pt x="2586" y="18"/>
                </a:lnTo>
                <a:lnTo>
                  <a:pt x="2470" y="38"/>
                </a:lnTo>
                <a:lnTo>
                  <a:pt x="2352" y="60"/>
                </a:lnTo>
                <a:lnTo>
                  <a:pt x="2230" y="82"/>
                </a:lnTo>
                <a:lnTo>
                  <a:pt x="2106" y="108"/>
                </a:lnTo>
                <a:lnTo>
                  <a:pt x="1978" y="134"/>
                </a:lnTo>
                <a:lnTo>
                  <a:pt x="1848" y="164"/>
                </a:lnTo>
                <a:lnTo>
                  <a:pt x="1714" y="194"/>
                </a:lnTo>
                <a:lnTo>
                  <a:pt x="1714" y="194"/>
                </a:lnTo>
                <a:lnTo>
                  <a:pt x="1472" y="252"/>
                </a:lnTo>
                <a:lnTo>
                  <a:pt x="1236" y="304"/>
                </a:lnTo>
                <a:lnTo>
                  <a:pt x="1010" y="352"/>
                </a:lnTo>
                <a:lnTo>
                  <a:pt x="792" y="398"/>
                </a:lnTo>
                <a:lnTo>
                  <a:pt x="584" y="438"/>
                </a:lnTo>
                <a:lnTo>
                  <a:pt x="382" y="474"/>
                </a:lnTo>
                <a:lnTo>
                  <a:pt x="188" y="508"/>
                </a:lnTo>
                <a:lnTo>
                  <a:pt x="0" y="538"/>
                </a:lnTo>
                <a:lnTo>
                  <a:pt x="0" y="538"/>
                </a:lnTo>
                <a:lnTo>
                  <a:pt x="130" y="556"/>
                </a:lnTo>
                <a:lnTo>
                  <a:pt x="254" y="572"/>
                </a:lnTo>
                <a:lnTo>
                  <a:pt x="374" y="586"/>
                </a:lnTo>
                <a:lnTo>
                  <a:pt x="492" y="598"/>
                </a:lnTo>
                <a:lnTo>
                  <a:pt x="606" y="610"/>
                </a:lnTo>
                <a:lnTo>
                  <a:pt x="716" y="618"/>
                </a:lnTo>
                <a:lnTo>
                  <a:pt x="822" y="626"/>
                </a:lnTo>
                <a:lnTo>
                  <a:pt x="926" y="632"/>
                </a:lnTo>
                <a:lnTo>
                  <a:pt x="1028" y="636"/>
                </a:lnTo>
                <a:lnTo>
                  <a:pt x="1126" y="638"/>
                </a:lnTo>
                <a:lnTo>
                  <a:pt x="1220" y="640"/>
                </a:lnTo>
                <a:lnTo>
                  <a:pt x="1312" y="640"/>
                </a:lnTo>
                <a:lnTo>
                  <a:pt x="1402" y="638"/>
                </a:lnTo>
                <a:lnTo>
                  <a:pt x="1490" y="636"/>
                </a:lnTo>
                <a:lnTo>
                  <a:pt x="1574" y="632"/>
                </a:lnTo>
                <a:lnTo>
                  <a:pt x="1656" y="626"/>
                </a:lnTo>
                <a:lnTo>
                  <a:pt x="1734" y="620"/>
                </a:lnTo>
                <a:lnTo>
                  <a:pt x="1812" y="612"/>
                </a:lnTo>
                <a:lnTo>
                  <a:pt x="1886" y="602"/>
                </a:lnTo>
                <a:lnTo>
                  <a:pt x="1960" y="592"/>
                </a:lnTo>
                <a:lnTo>
                  <a:pt x="2030" y="580"/>
                </a:lnTo>
                <a:lnTo>
                  <a:pt x="2100" y="568"/>
                </a:lnTo>
                <a:lnTo>
                  <a:pt x="2166" y="554"/>
                </a:lnTo>
                <a:lnTo>
                  <a:pt x="2232" y="540"/>
                </a:lnTo>
                <a:lnTo>
                  <a:pt x="2296" y="524"/>
                </a:lnTo>
                <a:lnTo>
                  <a:pt x="2358" y="508"/>
                </a:lnTo>
                <a:lnTo>
                  <a:pt x="2418" y="490"/>
                </a:lnTo>
                <a:lnTo>
                  <a:pt x="2478" y="472"/>
                </a:lnTo>
                <a:lnTo>
                  <a:pt x="2592" y="432"/>
                </a:lnTo>
                <a:lnTo>
                  <a:pt x="2702" y="390"/>
                </a:lnTo>
                <a:lnTo>
                  <a:pt x="2702" y="390"/>
                </a:lnTo>
                <a:lnTo>
                  <a:pt x="2706" y="388"/>
                </a:lnTo>
                <a:lnTo>
                  <a:pt x="2706" y="388"/>
                </a:lnTo>
                <a:lnTo>
                  <a:pt x="2706" y="0"/>
                </a:lnTo>
                <a:lnTo>
                  <a:pt x="2706" y="0"/>
                </a:lnTo>
                <a:lnTo>
                  <a:pt x="2700" y="0"/>
                </a:lnTo>
                <a:lnTo>
                  <a:pt x="2700" y="0"/>
                </a:lnTo>
                <a:close/>
              </a:path>
            </a:pathLst>
          </a:custGeom>
          <a:solidFill>
            <a:schemeClr val="bg2">
              <a:alpha val="29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 18"/>
          <p:cNvSpPr>
            <a:spLocks/>
          </p:cNvSpPr>
          <p:nvPr/>
        </p:nvSpPr>
        <p:spPr bwMode="hidden">
          <a:xfrm>
            <a:off x="2619320" y="4075290"/>
            <a:ext cx="5544515" cy="850138"/>
          </a:xfrm>
          <a:custGeom>
            <a:avLst/>
            <a:gdLst/>
            <a:ahLst/>
            <a:cxnLst>
              <a:cxn ang="0">
                <a:pos x="5216" y="714"/>
              </a:cxn>
              <a:cxn ang="0">
                <a:pos x="4984" y="686"/>
              </a:cxn>
              <a:cxn ang="0">
                <a:pos x="4478" y="610"/>
              </a:cxn>
              <a:cxn ang="0">
                <a:pos x="3914" y="508"/>
              </a:cxn>
              <a:cxn ang="0">
                <a:pos x="3286" y="374"/>
              </a:cxn>
              <a:cxn ang="0">
                <a:pos x="2946" y="296"/>
              </a:cxn>
              <a:cxn ang="0">
                <a:pos x="2682" y="236"/>
              </a:cxn>
              <a:cxn ang="0">
                <a:pos x="2430" y="184"/>
              </a:cxn>
              <a:cxn ang="0">
                <a:pos x="2190" y="140"/>
              </a:cxn>
              <a:cxn ang="0">
                <a:pos x="1960" y="102"/>
              </a:cxn>
              <a:cxn ang="0">
                <a:pos x="1740" y="72"/>
              </a:cxn>
              <a:cxn ang="0">
                <a:pos x="1334" y="28"/>
              </a:cxn>
              <a:cxn ang="0">
                <a:pos x="970" y="4"/>
              </a:cxn>
              <a:cxn ang="0">
                <a:pos x="644" y="0"/>
              </a:cxn>
              <a:cxn ang="0">
                <a:pos x="358" y="10"/>
              </a:cxn>
              <a:cxn ang="0">
                <a:pos x="110" y="32"/>
              </a:cxn>
              <a:cxn ang="0">
                <a:pos x="0" y="48"/>
              </a:cxn>
              <a:cxn ang="0">
                <a:pos x="314" y="86"/>
              </a:cxn>
              <a:cxn ang="0">
                <a:pos x="652" y="140"/>
              </a:cxn>
              <a:cxn ang="0">
                <a:pos x="1014" y="210"/>
              </a:cxn>
              <a:cxn ang="0">
                <a:pos x="1402" y="296"/>
              </a:cxn>
              <a:cxn ang="0">
                <a:pos x="1756" y="378"/>
              </a:cxn>
              <a:cxn ang="0">
                <a:pos x="2408" y="516"/>
              </a:cxn>
              <a:cxn ang="0">
                <a:pos x="2708" y="572"/>
              </a:cxn>
              <a:cxn ang="0">
                <a:pos x="2992" y="620"/>
              </a:cxn>
              <a:cxn ang="0">
                <a:pos x="3260" y="662"/>
              </a:cxn>
              <a:cxn ang="0">
                <a:pos x="3512" y="694"/>
              </a:cxn>
              <a:cxn ang="0">
                <a:pos x="3750" y="722"/>
              </a:cxn>
              <a:cxn ang="0">
                <a:pos x="3974" y="740"/>
              </a:cxn>
              <a:cxn ang="0">
                <a:pos x="4184" y="754"/>
              </a:cxn>
              <a:cxn ang="0">
                <a:pos x="4384" y="762"/>
              </a:cxn>
              <a:cxn ang="0">
                <a:pos x="4570" y="762"/>
              </a:cxn>
              <a:cxn ang="0">
                <a:pos x="4746" y="758"/>
              </a:cxn>
              <a:cxn ang="0">
                <a:pos x="4912" y="748"/>
              </a:cxn>
              <a:cxn ang="0">
                <a:pos x="5068" y="732"/>
              </a:cxn>
              <a:cxn ang="0">
                <a:pos x="5216" y="714"/>
              </a:cxn>
            </a:cxnLst>
            <a:rect l="0" t="0" r="r" b="b"/>
            <a:pathLst>
              <a:path w="5216" h="762">
                <a:moveTo>
                  <a:pt x="5216" y="714"/>
                </a:moveTo>
                <a:lnTo>
                  <a:pt x="5216" y="714"/>
                </a:lnTo>
                <a:lnTo>
                  <a:pt x="5102" y="700"/>
                </a:lnTo>
                <a:lnTo>
                  <a:pt x="4984" y="686"/>
                </a:lnTo>
                <a:lnTo>
                  <a:pt x="4738" y="652"/>
                </a:lnTo>
                <a:lnTo>
                  <a:pt x="4478" y="610"/>
                </a:lnTo>
                <a:lnTo>
                  <a:pt x="4204" y="564"/>
                </a:lnTo>
                <a:lnTo>
                  <a:pt x="3914" y="508"/>
                </a:lnTo>
                <a:lnTo>
                  <a:pt x="3608" y="446"/>
                </a:lnTo>
                <a:lnTo>
                  <a:pt x="3286" y="374"/>
                </a:lnTo>
                <a:lnTo>
                  <a:pt x="2946" y="296"/>
                </a:lnTo>
                <a:lnTo>
                  <a:pt x="2946" y="296"/>
                </a:lnTo>
                <a:lnTo>
                  <a:pt x="2812" y="266"/>
                </a:lnTo>
                <a:lnTo>
                  <a:pt x="2682" y="236"/>
                </a:lnTo>
                <a:lnTo>
                  <a:pt x="2556" y="210"/>
                </a:lnTo>
                <a:lnTo>
                  <a:pt x="2430" y="184"/>
                </a:lnTo>
                <a:lnTo>
                  <a:pt x="2308" y="162"/>
                </a:lnTo>
                <a:lnTo>
                  <a:pt x="2190" y="140"/>
                </a:lnTo>
                <a:lnTo>
                  <a:pt x="2074" y="120"/>
                </a:lnTo>
                <a:lnTo>
                  <a:pt x="1960" y="102"/>
                </a:lnTo>
                <a:lnTo>
                  <a:pt x="1850" y="86"/>
                </a:lnTo>
                <a:lnTo>
                  <a:pt x="1740" y="72"/>
                </a:lnTo>
                <a:lnTo>
                  <a:pt x="1532" y="46"/>
                </a:lnTo>
                <a:lnTo>
                  <a:pt x="1334" y="28"/>
                </a:lnTo>
                <a:lnTo>
                  <a:pt x="1148" y="14"/>
                </a:lnTo>
                <a:lnTo>
                  <a:pt x="970" y="4"/>
                </a:lnTo>
                <a:lnTo>
                  <a:pt x="802" y="0"/>
                </a:lnTo>
                <a:lnTo>
                  <a:pt x="644" y="0"/>
                </a:lnTo>
                <a:lnTo>
                  <a:pt x="496" y="4"/>
                </a:lnTo>
                <a:lnTo>
                  <a:pt x="358" y="10"/>
                </a:lnTo>
                <a:lnTo>
                  <a:pt x="230" y="20"/>
                </a:lnTo>
                <a:lnTo>
                  <a:pt x="110" y="32"/>
                </a:lnTo>
                <a:lnTo>
                  <a:pt x="0" y="48"/>
                </a:lnTo>
                <a:lnTo>
                  <a:pt x="0" y="48"/>
                </a:lnTo>
                <a:lnTo>
                  <a:pt x="154" y="66"/>
                </a:lnTo>
                <a:lnTo>
                  <a:pt x="314" y="86"/>
                </a:lnTo>
                <a:lnTo>
                  <a:pt x="480" y="112"/>
                </a:lnTo>
                <a:lnTo>
                  <a:pt x="652" y="140"/>
                </a:lnTo>
                <a:lnTo>
                  <a:pt x="830" y="174"/>
                </a:lnTo>
                <a:lnTo>
                  <a:pt x="1014" y="210"/>
                </a:lnTo>
                <a:lnTo>
                  <a:pt x="1206" y="250"/>
                </a:lnTo>
                <a:lnTo>
                  <a:pt x="1402" y="296"/>
                </a:lnTo>
                <a:lnTo>
                  <a:pt x="1402" y="296"/>
                </a:lnTo>
                <a:lnTo>
                  <a:pt x="1756" y="378"/>
                </a:lnTo>
                <a:lnTo>
                  <a:pt x="2092" y="450"/>
                </a:lnTo>
                <a:lnTo>
                  <a:pt x="2408" y="516"/>
                </a:lnTo>
                <a:lnTo>
                  <a:pt x="2562" y="544"/>
                </a:lnTo>
                <a:lnTo>
                  <a:pt x="2708" y="572"/>
                </a:lnTo>
                <a:lnTo>
                  <a:pt x="2852" y="598"/>
                </a:lnTo>
                <a:lnTo>
                  <a:pt x="2992" y="620"/>
                </a:lnTo>
                <a:lnTo>
                  <a:pt x="3128" y="642"/>
                </a:lnTo>
                <a:lnTo>
                  <a:pt x="3260" y="662"/>
                </a:lnTo>
                <a:lnTo>
                  <a:pt x="3388" y="678"/>
                </a:lnTo>
                <a:lnTo>
                  <a:pt x="3512" y="694"/>
                </a:lnTo>
                <a:lnTo>
                  <a:pt x="3632" y="708"/>
                </a:lnTo>
                <a:lnTo>
                  <a:pt x="3750" y="722"/>
                </a:lnTo>
                <a:lnTo>
                  <a:pt x="3864" y="732"/>
                </a:lnTo>
                <a:lnTo>
                  <a:pt x="3974" y="740"/>
                </a:lnTo>
                <a:lnTo>
                  <a:pt x="4080" y="748"/>
                </a:lnTo>
                <a:lnTo>
                  <a:pt x="4184" y="754"/>
                </a:lnTo>
                <a:lnTo>
                  <a:pt x="4286" y="758"/>
                </a:lnTo>
                <a:lnTo>
                  <a:pt x="4384" y="762"/>
                </a:lnTo>
                <a:lnTo>
                  <a:pt x="4478" y="762"/>
                </a:lnTo>
                <a:lnTo>
                  <a:pt x="4570" y="762"/>
                </a:lnTo>
                <a:lnTo>
                  <a:pt x="4660" y="760"/>
                </a:lnTo>
                <a:lnTo>
                  <a:pt x="4746" y="758"/>
                </a:lnTo>
                <a:lnTo>
                  <a:pt x="4830" y="754"/>
                </a:lnTo>
                <a:lnTo>
                  <a:pt x="4912" y="748"/>
                </a:lnTo>
                <a:lnTo>
                  <a:pt x="4992" y="740"/>
                </a:lnTo>
                <a:lnTo>
                  <a:pt x="5068" y="732"/>
                </a:lnTo>
                <a:lnTo>
                  <a:pt x="5144" y="724"/>
                </a:lnTo>
                <a:lnTo>
                  <a:pt x="5216" y="714"/>
                </a:lnTo>
                <a:lnTo>
                  <a:pt x="5216" y="714"/>
                </a:lnTo>
                <a:close/>
              </a:path>
            </a:pathLst>
          </a:custGeom>
          <a:solidFill>
            <a:schemeClr val="bg2">
              <a:alpha val="40000"/>
            </a:schemeClr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 22"/>
          <p:cNvSpPr>
            <a:spLocks/>
          </p:cNvSpPr>
          <p:nvPr/>
        </p:nvSpPr>
        <p:spPr bwMode="hidden">
          <a:xfrm>
            <a:off x="2828728" y="4087562"/>
            <a:ext cx="5467980" cy="774272"/>
          </a:xfrm>
          <a:custGeom>
            <a:avLst/>
            <a:gdLst/>
            <a:ahLst/>
            <a:cxnLst>
              <a:cxn ang="0">
                <a:pos x="0" y="70"/>
              </a:cxn>
              <a:cxn ang="0">
                <a:pos x="0" y="70"/>
              </a:cxn>
              <a:cxn ang="0">
                <a:pos x="18" y="66"/>
              </a:cxn>
              <a:cxn ang="0">
                <a:pos x="72" y="56"/>
              </a:cxn>
              <a:cxn ang="0">
                <a:pos x="164" y="42"/>
              </a:cxn>
              <a:cxn ang="0">
                <a:pos x="224" y="34"/>
              </a:cxn>
              <a:cxn ang="0">
                <a:pos x="294" y="26"/>
              </a:cxn>
              <a:cxn ang="0">
                <a:pos x="372" y="20"/>
              </a:cxn>
              <a:cxn ang="0">
                <a:pos x="462" y="14"/>
              </a:cxn>
              <a:cxn ang="0">
                <a:pos x="560" y="8"/>
              </a:cxn>
              <a:cxn ang="0">
                <a:pos x="670" y="4"/>
              </a:cxn>
              <a:cxn ang="0">
                <a:pos x="790" y="2"/>
              </a:cxn>
              <a:cxn ang="0">
                <a:pos x="920" y="0"/>
              </a:cxn>
              <a:cxn ang="0">
                <a:pos x="1060" y="2"/>
              </a:cxn>
              <a:cxn ang="0">
                <a:pos x="1210" y="6"/>
              </a:cxn>
              <a:cxn ang="0">
                <a:pos x="1372" y="14"/>
              </a:cxn>
              <a:cxn ang="0">
                <a:pos x="1544" y="24"/>
              </a:cxn>
              <a:cxn ang="0">
                <a:pos x="1726" y="40"/>
              </a:cxn>
              <a:cxn ang="0">
                <a:pos x="1920" y="58"/>
              </a:cxn>
              <a:cxn ang="0">
                <a:pos x="2126" y="80"/>
              </a:cxn>
              <a:cxn ang="0">
                <a:pos x="2342" y="106"/>
              </a:cxn>
              <a:cxn ang="0">
                <a:pos x="2570" y="138"/>
              </a:cxn>
              <a:cxn ang="0">
                <a:pos x="2808" y="174"/>
              </a:cxn>
              <a:cxn ang="0">
                <a:pos x="3058" y="216"/>
              </a:cxn>
              <a:cxn ang="0">
                <a:pos x="3320" y="266"/>
              </a:cxn>
              <a:cxn ang="0">
                <a:pos x="3594" y="320"/>
              </a:cxn>
              <a:cxn ang="0">
                <a:pos x="3880" y="380"/>
              </a:cxn>
              <a:cxn ang="0">
                <a:pos x="4178" y="448"/>
              </a:cxn>
              <a:cxn ang="0">
                <a:pos x="4488" y="522"/>
              </a:cxn>
              <a:cxn ang="0">
                <a:pos x="4810" y="604"/>
              </a:cxn>
              <a:cxn ang="0">
                <a:pos x="5144" y="694"/>
              </a:cxn>
            </a:cxnLst>
            <a:rect l="0" t="0" r="r" b="b"/>
            <a:pathLst>
              <a:path w="5144" h="694">
                <a:moveTo>
                  <a:pt x="0" y="70"/>
                </a:moveTo>
                <a:lnTo>
                  <a:pt x="0" y="70"/>
                </a:lnTo>
                <a:lnTo>
                  <a:pt x="18" y="66"/>
                </a:lnTo>
                <a:lnTo>
                  <a:pt x="72" y="56"/>
                </a:lnTo>
                <a:lnTo>
                  <a:pt x="164" y="42"/>
                </a:lnTo>
                <a:lnTo>
                  <a:pt x="224" y="34"/>
                </a:lnTo>
                <a:lnTo>
                  <a:pt x="294" y="26"/>
                </a:lnTo>
                <a:lnTo>
                  <a:pt x="372" y="20"/>
                </a:lnTo>
                <a:lnTo>
                  <a:pt x="462" y="14"/>
                </a:lnTo>
                <a:lnTo>
                  <a:pt x="560" y="8"/>
                </a:lnTo>
                <a:lnTo>
                  <a:pt x="670" y="4"/>
                </a:lnTo>
                <a:lnTo>
                  <a:pt x="790" y="2"/>
                </a:lnTo>
                <a:lnTo>
                  <a:pt x="920" y="0"/>
                </a:lnTo>
                <a:lnTo>
                  <a:pt x="1060" y="2"/>
                </a:lnTo>
                <a:lnTo>
                  <a:pt x="1210" y="6"/>
                </a:lnTo>
                <a:lnTo>
                  <a:pt x="1372" y="14"/>
                </a:lnTo>
                <a:lnTo>
                  <a:pt x="1544" y="24"/>
                </a:lnTo>
                <a:lnTo>
                  <a:pt x="1726" y="40"/>
                </a:lnTo>
                <a:lnTo>
                  <a:pt x="1920" y="58"/>
                </a:lnTo>
                <a:lnTo>
                  <a:pt x="2126" y="80"/>
                </a:lnTo>
                <a:lnTo>
                  <a:pt x="2342" y="106"/>
                </a:lnTo>
                <a:lnTo>
                  <a:pt x="2570" y="138"/>
                </a:lnTo>
                <a:lnTo>
                  <a:pt x="2808" y="174"/>
                </a:lnTo>
                <a:lnTo>
                  <a:pt x="3058" y="216"/>
                </a:lnTo>
                <a:lnTo>
                  <a:pt x="3320" y="266"/>
                </a:lnTo>
                <a:lnTo>
                  <a:pt x="3594" y="320"/>
                </a:lnTo>
                <a:lnTo>
                  <a:pt x="3880" y="380"/>
                </a:lnTo>
                <a:lnTo>
                  <a:pt x="4178" y="448"/>
                </a:lnTo>
                <a:lnTo>
                  <a:pt x="4488" y="522"/>
                </a:lnTo>
                <a:lnTo>
                  <a:pt x="4810" y="604"/>
                </a:lnTo>
                <a:lnTo>
                  <a:pt x="5144" y="694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 26"/>
          <p:cNvSpPr>
            <a:spLocks/>
          </p:cNvSpPr>
          <p:nvPr/>
        </p:nvSpPr>
        <p:spPr bwMode="hidden">
          <a:xfrm>
            <a:off x="5609489" y="4074174"/>
            <a:ext cx="3308000" cy="651549"/>
          </a:xfrm>
          <a:custGeom>
            <a:avLst/>
            <a:gdLst/>
            <a:ahLst/>
            <a:cxnLst>
              <a:cxn ang="0">
                <a:pos x="0" y="584"/>
              </a:cxn>
              <a:cxn ang="0">
                <a:pos x="0" y="584"/>
              </a:cxn>
              <a:cxn ang="0">
                <a:pos x="90" y="560"/>
              </a:cxn>
              <a:cxn ang="0">
                <a:pos x="336" y="498"/>
              </a:cxn>
              <a:cxn ang="0">
                <a:pos x="506" y="456"/>
              </a:cxn>
              <a:cxn ang="0">
                <a:pos x="702" y="410"/>
              </a:cxn>
              <a:cxn ang="0">
                <a:pos x="920" y="360"/>
              </a:cxn>
              <a:cxn ang="0">
                <a:pos x="1154" y="306"/>
              </a:cxn>
              <a:cxn ang="0">
                <a:pos x="1402" y="254"/>
              </a:cxn>
              <a:cxn ang="0">
                <a:pos x="1656" y="202"/>
              </a:cxn>
              <a:cxn ang="0">
                <a:pos x="1916" y="154"/>
              </a:cxn>
              <a:cxn ang="0">
                <a:pos x="2174" y="108"/>
              </a:cxn>
              <a:cxn ang="0">
                <a:pos x="2302" y="88"/>
              </a:cxn>
              <a:cxn ang="0">
                <a:pos x="2426" y="68"/>
              </a:cxn>
              <a:cxn ang="0">
                <a:pos x="2550" y="52"/>
              </a:cxn>
              <a:cxn ang="0">
                <a:pos x="2670" y="36"/>
              </a:cxn>
              <a:cxn ang="0">
                <a:pos x="2788" y="24"/>
              </a:cxn>
              <a:cxn ang="0">
                <a:pos x="2900" y="14"/>
              </a:cxn>
              <a:cxn ang="0">
                <a:pos x="3008" y="6"/>
              </a:cxn>
              <a:cxn ang="0">
                <a:pos x="3112" y="0"/>
              </a:cxn>
            </a:cxnLst>
            <a:rect l="0" t="0" r="r" b="b"/>
            <a:pathLst>
              <a:path w="3112" h="584">
                <a:moveTo>
                  <a:pt x="0" y="584"/>
                </a:moveTo>
                <a:lnTo>
                  <a:pt x="0" y="584"/>
                </a:lnTo>
                <a:lnTo>
                  <a:pt x="90" y="560"/>
                </a:lnTo>
                <a:lnTo>
                  <a:pt x="336" y="498"/>
                </a:lnTo>
                <a:lnTo>
                  <a:pt x="506" y="456"/>
                </a:lnTo>
                <a:lnTo>
                  <a:pt x="702" y="410"/>
                </a:lnTo>
                <a:lnTo>
                  <a:pt x="920" y="360"/>
                </a:lnTo>
                <a:lnTo>
                  <a:pt x="1154" y="306"/>
                </a:lnTo>
                <a:lnTo>
                  <a:pt x="1402" y="254"/>
                </a:lnTo>
                <a:lnTo>
                  <a:pt x="1656" y="202"/>
                </a:lnTo>
                <a:lnTo>
                  <a:pt x="1916" y="154"/>
                </a:lnTo>
                <a:lnTo>
                  <a:pt x="2174" y="108"/>
                </a:lnTo>
                <a:lnTo>
                  <a:pt x="2302" y="88"/>
                </a:lnTo>
                <a:lnTo>
                  <a:pt x="2426" y="68"/>
                </a:lnTo>
                <a:lnTo>
                  <a:pt x="2550" y="52"/>
                </a:lnTo>
                <a:lnTo>
                  <a:pt x="2670" y="36"/>
                </a:lnTo>
                <a:lnTo>
                  <a:pt x="2788" y="24"/>
                </a:lnTo>
                <a:lnTo>
                  <a:pt x="2900" y="14"/>
                </a:lnTo>
                <a:lnTo>
                  <a:pt x="3008" y="6"/>
                </a:lnTo>
                <a:lnTo>
                  <a:pt x="3112" y="0"/>
                </a:lnTo>
              </a:path>
            </a:pathLst>
          </a:custGeom>
          <a:noFill/>
          <a:ln w="12">
            <a:solidFill>
              <a:srgbClr val="FFFFFF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 useBgFill="1">
        <p:nvSpPr>
          <p:cNvPr id="13" name="Freeform 10"/>
          <p:cNvSpPr>
            <a:spLocks/>
          </p:cNvSpPr>
          <p:nvPr/>
        </p:nvSpPr>
        <p:spPr bwMode="hidden">
          <a:xfrm>
            <a:off x="211665" y="4058555"/>
            <a:ext cx="8723376" cy="1329874"/>
          </a:xfrm>
          <a:custGeom>
            <a:avLst/>
            <a:gdLst/>
            <a:ahLst/>
            <a:cxnLst>
              <a:cxn ang="0">
                <a:pos x="8192" y="512"/>
              </a:cxn>
              <a:cxn ang="0">
                <a:pos x="8040" y="570"/>
              </a:cxn>
              <a:cxn ang="0">
                <a:pos x="7878" y="620"/>
              </a:cxn>
              <a:cxn ang="0">
                <a:pos x="7706" y="666"/>
              </a:cxn>
              <a:cxn ang="0">
                <a:pos x="7522" y="702"/>
              </a:cxn>
              <a:cxn ang="0">
                <a:pos x="7322" y="730"/>
              </a:cxn>
              <a:cxn ang="0">
                <a:pos x="7106" y="750"/>
              </a:cxn>
              <a:cxn ang="0">
                <a:pos x="6872" y="762"/>
              </a:cxn>
              <a:cxn ang="0">
                <a:pos x="6618" y="760"/>
              </a:cxn>
              <a:cxn ang="0">
                <a:pos x="6342" y="750"/>
              </a:cxn>
              <a:cxn ang="0">
                <a:pos x="6042" y="726"/>
              </a:cxn>
              <a:cxn ang="0">
                <a:pos x="5716" y="690"/>
              </a:cxn>
              <a:cxn ang="0">
                <a:pos x="5364" y="642"/>
              </a:cxn>
              <a:cxn ang="0">
                <a:pos x="4982" y="578"/>
              </a:cxn>
              <a:cxn ang="0">
                <a:pos x="4568" y="500"/>
              </a:cxn>
              <a:cxn ang="0">
                <a:pos x="4122" y="406"/>
              </a:cxn>
              <a:cxn ang="0">
                <a:pos x="3640" y="296"/>
              </a:cxn>
              <a:cxn ang="0">
                <a:pos x="3396" y="240"/>
              </a:cxn>
              <a:cxn ang="0">
                <a:pos x="2934" y="148"/>
              </a:cxn>
              <a:cxn ang="0">
                <a:pos x="2512" y="82"/>
              </a:cxn>
              <a:cxn ang="0">
                <a:pos x="2126" y="36"/>
              </a:cxn>
              <a:cxn ang="0">
                <a:pos x="1776" y="10"/>
              </a:cxn>
              <a:cxn ang="0">
                <a:pos x="1462" y="0"/>
              </a:cxn>
              <a:cxn ang="0">
                <a:pos x="1182" y="4"/>
              </a:cxn>
              <a:cxn ang="0">
                <a:pos x="934" y="20"/>
              </a:cxn>
              <a:cxn ang="0">
                <a:pos x="716" y="44"/>
              </a:cxn>
              <a:cxn ang="0">
                <a:pos x="530" y="74"/>
              </a:cxn>
              <a:cxn ang="0">
                <a:pos x="374" y="108"/>
              </a:cxn>
              <a:cxn ang="0">
                <a:pos x="248" y="144"/>
              </a:cxn>
              <a:cxn ang="0">
                <a:pos x="148" y="176"/>
              </a:cxn>
              <a:cxn ang="0">
                <a:pos x="48" y="216"/>
              </a:cxn>
              <a:cxn ang="0">
                <a:pos x="0" y="240"/>
              </a:cxn>
              <a:cxn ang="0">
                <a:pos x="8192" y="1192"/>
              </a:cxn>
              <a:cxn ang="0">
                <a:pos x="8196" y="1186"/>
              </a:cxn>
              <a:cxn ang="0">
                <a:pos x="8196" y="510"/>
              </a:cxn>
              <a:cxn ang="0">
                <a:pos x="8192" y="512"/>
              </a:cxn>
            </a:cxnLst>
            <a:rect l="0" t="0" r="r" b="b"/>
            <a:pathLst>
              <a:path w="8196" h="1192">
                <a:moveTo>
                  <a:pt x="8192" y="512"/>
                </a:moveTo>
                <a:lnTo>
                  <a:pt x="8192" y="512"/>
                </a:lnTo>
                <a:lnTo>
                  <a:pt x="8116" y="542"/>
                </a:lnTo>
                <a:lnTo>
                  <a:pt x="8040" y="570"/>
                </a:lnTo>
                <a:lnTo>
                  <a:pt x="7960" y="596"/>
                </a:lnTo>
                <a:lnTo>
                  <a:pt x="7878" y="620"/>
                </a:lnTo>
                <a:lnTo>
                  <a:pt x="7794" y="644"/>
                </a:lnTo>
                <a:lnTo>
                  <a:pt x="7706" y="666"/>
                </a:lnTo>
                <a:lnTo>
                  <a:pt x="7616" y="684"/>
                </a:lnTo>
                <a:lnTo>
                  <a:pt x="7522" y="702"/>
                </a:lnTo>
                <a:lnTo>
                  <a:pt x="7424" y="718"/>
                </a:lnTo>
                <a:lnTo>
                  <a:pt x="7322" y="730"/>
                </a:lnTo>
                <a:lnTo>
                  <a:pt x="7216" y="742"/>
                </a:lnTo>
                <a:lnTo>
                  <a:pt x="7106" y="750"/>
                </a:lnTo>
                <a:lnTo>
                  <a:pt x="6992" y="758"/>
                </a:lnTo>
                <a:lnTo>
                  <a:pt x="6872" y="762"/>
                </a:lnTo>
                <a:lnTo>
                  <a:pt x="6748" y="762"/>
                </a:lnTo>
                <a:lnTo>
                  <a:pt x="6618" y="760"/>
                </a:lnTo>
                <a:lnTo>
                  <a:pt x="6482" y="756"/>
                </a:lnTo>
                <a:lnTo>
                  <a:pt x="6342" y="750"/>
                </a:lnTo>
                <a:lnTo>
                  <a:pt x="6196" y="740"/>
                </a:lnTo>
                <a:lnTo>
                  <a:pt x="6042" y="726"/>
                </a:lnTo>
                <a:lnTo>
                  <a:pt x="5882" y="710"/>
                </a:lnTo>
                <a:lnTo>
                  <a:pt x="5716" y="690"/>
                </a:lnTo>
                <a:lnTo>
                  <a:pt x="5544" y="668"/>
                </a:lnTo>
                <a:lnTo>
                  <a:pt x="5364" y="642"/>
                </a:lnTo>
                <a:lnTo>
                  <a:pt x="5176" y="612"/>
                </a:lnTo>
                <a:lnTo>
                  <a:pt x="4982" y="578"/>
                </a:lnTo>
                <a:lnTo>
                  <a:pt x="4778" y="540"/>
                </a:lnTo>
                <a:lnTo>
                  <a:pt x="4568" y="500"/>
                </a:lnTo>
                <a:lnTo>
                  <a:pt x="4348" y="454"/>
                </a:lnTo>
                <a:lnTo>
                  <a:pt x="4122" y="406"/>
                </a:lnTo>
                <a:lnTo>
                  <a:pt x="3886" y="354"/>
                </a:lnTo>
                <a:lnTo>
                  <a:pt x="3640" y="296"/>
                </a:lnTo>
                <a:lnTo>
                  <a:pt x="3640" y="296"/>
                </a:lnTo>
                <a:lnTo>
                  <a:pt x="3396" y="240"/>
                </a:lnTo>
                <a:lnTo>
                  <a:pt x="3160" y="192"/>
                </a:lnTo>
                <a:lnTo>
                  <a:pt x="2934" y="148"/>
                </a:lnTo>
                <a:lnTo>
                  <a:pt x="2718" y="112"/>
                </a:lnTo>
                <a:lnTo>
                  <a:pt x="2512" y="82"/>
                </a:lnTo>
                <a:lnTo>
                  <a:pt x="2314" y="56"/>
                </a:lnTo>
                <a:lnTo>
                  <a:pt x="2126" y="36"/>
                </a:lnTo>
                <a:lnTo>
                  <a:pt x="1948" y="20"/>
                </a:lnTo>
                <a:lnTo>
                  <a:pt x="1776" y="10"/>
                </a:lnTo>
                <a:lnTo>
                  <a:pt x="1616" y="2"/>
                </a:lnTo>
                <a:lnTo>
                  <a:pt x="1462" y="0"/>
                </a:lnTo>
                <a:lnTo>
                  <a:pt x="1318" y="0"/>
                </a:lnTo>
                <a:lnTo>
                  <a:pt x="1182" y="4"/>
                </a:lnTo>
                <a:lnTo>
                  <a:pt x="1054" y="10"/>
                </a:lnTo>
                <a:lnTo>
                  <a:pt x="934" y="20"/>
                </a:lnTo>
                <a:lnTo>
                  <a:pt x="822" y="30"/>
                </a:lnTo>
                <a:lnTo>
                  <a:pt x="716" y="44"/>
                </a:lnTo>
                <a:lnTo>
                  <a:pt x="620" y="58"/>
                </a:lnTo>
                <a:lnTo>
                  <a:pt x="530" y="74"/>
                </a:lnTo>
                <a:lnTo>
                  <a:pt x="450" y="92"/>
                </a:lnTo>
                <a:lnTo>
                  <a:pt x="374" y="108"/>
                </a:lnTo>
                <a:lnTo>
                  <a:pt x="308" y="126"/>
                </a:lnTo>
                <a:lnTo>
                  <a:pt x="248" y="144"/>
                </a:lnTo>
                <a:lnTo>
                  <a:pt x="194" y="160"/>
                </a:lnTo>
                <a:lnTo>
                  <a:pt x="148" y="176"/>
                </a:lnTo>
                <a:lnTo>
                  <a:pt x="108" y="192"/>
                </a:lnTo>
                <a:lnTo>
                  <a:pt x="48" y="216"/>
                </a:lnTo>
                <a:lnTo>
                  <a:pt x="12" y="234"/>
                </a:lnTo>
                <a:lnTo>
                  <a:pt x="0" y="240"/>
                </a:lnTo>
                <a:lnTo>
                  <a:pt x="0" y="1192"/>
                </a:lnTo>
                <a:lnTo>
                  <a:pt x="8192" y="1192"/>
                </a:lnTo>
                <a:lnTo>
                  <a:pt x="8192" y="1192"/>
                </a:lnTo>
                <a:lnTo>
                  <a:pt x="8196" y="1186"/>
                </a:lnTo>
                <a:lnTo>
                  <a:pt x="8196" y="1186"/>
                </a:lnTo>
                <a:lnTo>
                  <a:pt x="8196" y="510"/>
                </a:lnTo>
                <a:lnTo>
                  <a:pt x="8196" y="510"/>
                </a:lnTo>
                <a:lnTo>
                  <a:pt x="8192" y="512"/>
                </a:lnTo>
                <a:lnTo>
                  <a:pt x="8192" y="512"/>
                </a:lnTo>
                <a:close/>
              </a:path>
            </a:pathLst>
          </a:custGeom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0032" y="2463560"/>
            <a:ext cx="7772400" cy="1524000"/>
          </a:xfrm>
        </p:spPr>
        <p:txBody>
          <a:bodyPr anchor="t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7365" y="1437448"/>
            <a:ext cx="6417734" cy="939801"/>
          </a:xfrm>
        </p:spPr>
        <p:txBody>
          <a:bodyPr anchor="b">
            <a:normAutofit/>
          </a:bodyPr>
          <a:lstStyle>
            <a:lvl1pPr marL="0" indent="0" algn="ctr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5A4CC6-2822-490B-A3B5-DF69A78B3ECF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5" name="Picture 14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5A9B61-5BF1-43DB-910F-25AC990CE1DE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676655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4"/>
          </p:nvPr>
        </p:nvSpPr>
        <p:spPr>
          <a:xfrm>
            <a:off x="4645152" y="2679192"/>
            <a:ext cx="3822192" cy="34472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pic>
        <p:nvPicPr>
          <p:cNvPr id="8" name="Picture 7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678114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7332" y="3429000"/>
            <a:ext cx="3820055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8200" y="2678113"/>
            <a:ext cx="3822192" cy="639762"/>
          </a:xfrm>
        </p:spPr>
        <p:txBody>
          <a:bodyPr anchor="ctr"/>
          <a:lstStyle>
            <a:lvl1pPr marL="0" indent="0" algn="ctr">
              <a:buNone/>
              <a:defRPr sz="2400" b="0" i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3429000"/>
            <a:ext cx="3822192" cy="2697163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EC83E-4337-40F3-9562-FCE7A71F1A57}" type="datetime1">
              <a:rPr lang="en-US" smtClean="0"/>
              <a:t>4/18/2014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9FD7E8-3A64-4B00-A175-B5938BACB13B}" type="datetime1">
              <a:rPr lang="en-US" smtClean="0"/>
              <a:t>4/18/2014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ounded Rectangle 11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29874"/>
            <a:chOff x="-3905251" y="4294188"/>
            <a:chExt cx="13027839" cy="1892300"/>
          </a:xfrm>
        </p:grpSpPr>
        <p:sp>
          <p:nvSpPr>
            <p:cNvPr id="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930853-EE97-4F5A-BDCB-52FD0FE9D3CD}" type="datetime1">
              <a:rPr lang="en-US" smtClean="0"/>
              <a:t>4/18/2014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3" name="Picture 12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1426464"/>
          </a:xfrm>
          <a:prstGeom prst="roundRect">
            <a:avLst>
              <a:gd name="adj" fmla="val 7136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9E437D-CC73-4906-B650-D32D9BC3E90E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3581400"/>
            <a:ext cx="3352800" cy="1905001"/>
          </a:xfrm>
        </p:spPr>
        <p:txBody>
          <a:bodyPr anchor="t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chemeClr val="tx2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grpSp>
        <p:nvGrpSpPr>
          <p:cNvPr id="2" name="Group 23"/>
          <p:cNvGrpSpPr>
            <a:grpSpLocks noChangeAspect="1"/>
          </p:cNvGrpSpPr>
          <p:nvPr/>
        </p:nvGrpSpPr>
        <p:grpSpPr bwMode="hidden">
          <a:xfrm>
            <a:off x="211665" y="714191"/>
            <a:ext cx="8723376" cy="1331580"/>
            <a:chOff x="-3905250" y="4294188"/>
            <a:chExt cx="13011150" cy="1892300"/>
          </a:xfrm>
        </p:grpSpPr>
        <p:sp>
          <p:nvSpPr>
            <p:cNvPr id="25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6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7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8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9" name="Freeform 28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2" name="Title 21"/>
          <p:cNvSpPr>
            <a:spLocks noGrp="1"/>
          </p:cNvSpPr>
          <p:nvPr>
            <p:ph type="title"/>
          </p:nvPr>
        </p:nvSpPr>
        <p:spPr>
          <a:xfrm>
            <a:off x="914400" y="2286000"/>
            <a:ext cx="3352800" cy="1252728"/>
          </a:xfrm>
        </p:spPr>
        <p:txBody>
          <a:bodyPr anchor="b">
            <a:noAutofit/>
          </a:bodyPr>
          <a:lstStyle>
            <a:lvl1pPr algn="l">
              <a:defRPr sz="32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51962" y="1828800"/>
            <a:ext cx="3904076" cy="3810000"/>
          </a:xfrm>
        </p:spPr>
        <p:txBody>
          <a:bodyPr anchor="ctr"/>
          <a:lstStyle>
            <a:lvl1pPr>
              <a:buClr>
                <a:schemeClr val="bg1"/>
              </a:buClr>
              <a:defRPr sz="2200">
                <a:solidFill>
                  <a:schemeClr val="tx2"/>
                </a:solidFill>
              </a:defRPr>
            </a:lvl1pPr>
            <a:lvl2pPr>
              <a:buClr>
                <a:schemeClr val="bg1"/>
              </a:buClr>
              <a:defRPr sz="2000">
                <a:solidFill>
                  <a:schemeClr val="tx2"/>
                </a:solidFill>
              </a:defRPr>
            </a:lvl2pPr>
            <a:lvl3pPr>
              <a:buClr>
                <a:schemeClr val="bg1"/>
              </a:buClr>
              <a:defRPr sz="1800">
                <a:solidFill>
                  <a:schemeClr val="tx2"/>
                </a:solidFill>
              </a:defRPr>
            </a:lvl3pPr>
            <a:lvl4pPr>
              <a:buClr>
                <a:schemeClr val="bg1"/>
              </a:buClr>
              <a:defRPr sz="1600">
                <a:solidFill>
                  <a:schemeClr val="tx2"/>
                </a:solidFill>
              </a:defRPr>
            </a:lvl4pPr>
            <a:lvl5pPr>
              <a:buClr>
                <a:schemeClr val="bg1"/>
              </a:buClr>
              <a:defRPr sz="1600">
                <a:solidFill>
                  <a:schemeClr val="tx2"/>
                </a:solidFill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8600" y="5994400"/>
            <a:ext cx="1597585" cy="711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ounded Rectangle 14"/>
          <p:cNvSpPr/>
          <p:nvPr/>
        </p:nvSpPr>
        <p:spPr>
          <a:xfrm>
            <a:off x="228600" y="228600"/>
            <a:ext cx="8695944" cy="6035040"/>
          </a:xfrm>
          <a:prstGeom prst="roundRect">
            <a:avLst>
              <a:gd name="adj" fmla="val 127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 bwMode="hidden">
          <a:xfrm>
            <a:off x="211665" y="5353963"/>
            <a:ext cx="8723376" cy="1331580"/>
            <a:chOff x="-3905250" y="4294188"/>
            <a:chExt cx="13011150" cy="1892300"/>
          </a:xfrm>
        </p:grpSpPr>
        <p:sp>
          <p:nvSpPr>
            <p:cNvPr id="10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14" name="Freeform 10"/>
            <p:cNvSpPr>
              <a:spLocks/>
            </p:cNvSpPr>
            <p:nvPr/>
          </p:nvSpPr>
          <p:spPr bwMode="hidden">
            <a:xfrm>
              <a:off x="-3905250" y="4294188"/>
              <a:ext cx="13011150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74155" y="338667"/>
            <a:ext cx="3812645" cy="2429934"/>
          </a:xfrm>
        </p:spPr>
        <p:txBody>
          <a:bodyPr anchor="b">
            <a:normAutofit/>
          </a:bodyPr>
          <a:lstStyle>
            <a:lvl1pPr algn="l"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868333" y="2785533"/>
            <a:ext cx="3818467" cy="2421467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6A0A86-899B-4B43-9391-04EB5582828E}" type="datetime1">
              <a:rPr lang="en-US" smtClean="0"/>
              <a:t>4/18/2014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371600"/>
            <a:ext cx="3566160" cy="2926080"/>
          </a:xfrm>
          <a:prstGeom prst="roundRect">
            <a:avLst>
              <a:gd name="adj" fmla="val 3924"/>
            </a:avLst>
          </a:prstGeom>
          <a:solidFill>
            <a:schemeClr val="accent1"/>
          </a:solidFill>
          <a:ln>
            <a:noFill/>
          </a:ln>
          <a:effectLst>
            <a:reflection blurRad="12700" stA="30000" endPos="30000" dist="5000" dir="5400000" sy="-100000" algn="bl" rotWithShape="0"/>
          </a:effectLst>
          <a:scene3d>
            <a:camera prst="perspectiveContrastingLeftFacing" fov="600000">
              <a:rot lat="240000" lon="19799999" rev="0"/>
            </a:camera>
            <a:lightRig rig="threePt" dir="t">
              <a:rot lat="0" lon="0" rev="2700000"/>
            </a:lightRig>
          </a:scene3d>
          <a:sp3d>
            <a:bevelT w="44450" h="31750"/>
          </a:sp3d>
        </p:spPr>
        <p:txBody>
          <a:bodyPr/>
          <a:lstStyle>
            <a:lvl1pPr marL="0" indent="0" algn="ctr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pic>
        <p:nvPicPr>
          <p:cNvPr id="16" name="Picture 15" descr="New GDE logo"/>
          <p:cNvPicPr/>
          <p:nvPr userDrawn="1"/>
        </p:nvPicPr>
        <p:blipFill>
          <a:blip r:embed="rId2"/>
          <a:srcRect/>
          <a:stretch>
            <a:fillRect/>
          </a:stretch>
        </p:blipFill>
        <p:spPr bwMode="auto">
          <a:xfrm>
            <a:off x="222250" y="5593343"/>
            <a:ext cx="2901950" cy="109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/>
          <p:cNvSpPr/>
          <p:nvPr/>
        </p:nvSpPr>
        <p:spPr>
          <a:xfrm>
            <a:off x="228600" y="228600"/>
            <a:ext cx="8695944" cy="2468880"/>
          </a:xfrm>
          <a:prstGeom prst="roundRect">
            <a:avLst>
              <a:gd name="adj" fmla="val 3362"/>
            </a:avLst>
          </a:prstGeom>
          <a:gradFill>
            <a:gsLst>
              <a:gs pos="0">
                <a:schemeClr val="accent1">
                  <a:lumMod val="75000"/>
                </a:schemeClr>
              </a:gs>
              <a:gs pos="9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15"/>
          <p:cNvGrpSpPr>
            <a:grpSpLocks noChangeAspect="1"/>
          </p:cNvGrpSpPr>
          <p:nvPr/>
        </p:nvGrpSpPr>
        <p:grpSpPr bwMode="hidden">
          <a:xfrm>
            <a:off x="211665" y="1679429"/>
            <a:ext cx="8723376" cy="1329874"/>
            <a:chOff x="-3905251" y="4294188"/>
            <a:chExt cx="13027839" cy="1892300"/>
          </a:xfrm>
        </p:grpSpPr>
        <p:sp>
          <p:nvSpPr>
            <p:cNvPr id="17" name="Freeform 14"/>
            <p:cNvSpPr>
              <a:spLocks/>
            </p:cNvSpPr>
            <p:nvPr/>
          </p:nvSpPr>
          <p:spPr bwMode="hidden">
            <a:xfrm>
              <a:off x="4810125" y="4500563"/>
              <a:ext cx="4295775" cy="1016000"/>
            </a:xfrm>
            <a:custGeom>
              <a:avLst/>
              <a:gdLst/>
              <a:ahLst/>
              <a:cxnLst>
                <a:cxn ang="0">
                  <a:pos x="2700" y="0"/>
                </a:cxn>
                <a:cxn ang="0">
                  <a:pos x="2700" y="0"/>
                </a:cxn>
                <a:cxn ang="0">
                  <a:pos x="2586" y="18"/>
                </a:cxn>
                <a:cxn ang="0">
                  <a:pos x="2470" y="38"/>
                </a:cxn>
                <a:cxn ang="0">
                  <a:pos x="2352" y="60"/>
                </a:cxn>
                <a:cxn ang="0">
                  <a:pos x="2230" y="82"/>
                </a:cxn>
                <a:cxn ang="0">
                  <a:pos x="2106" y="108"/>
                </a:cxn>
                <a:cxn ang="0">
                  <a:pos x="1978" y="134"/>
                </a:cxn>
                <a:cxn ang="0">
                  <a:pos x="1848" y="164"/>
                </a:cxn>
                <a:cxn ang="0">
                  <a:pos x="1714" y="194"/>
                </a:cxn>
                <a:cxn ang="0">
                  <a:pos x="1714" y="194"/>
                </a:cxn>
                <a:cxn ang="0">
                  <a:pos x="1472" y="252"/>
                </a:cxn>
                <a:cxn ang="0">
                  <a:pos x="1236" y="304"/>
                </a:cxn>
                <a:cxn ang="0">
                  <a:pos x="1010" y="352"/>
                </a:cxn>
                <a:cxn ang="0">
                  <a:pos x="792" y="398"/>
                </a:cxn>
                <a:cxn ang="0">
                  <a:pos x="584" y="438"/>
                </a:cxn>
                <a:cxn ang="0">
                  <a:pos x="382" y="474"/>
                </a:cxn>
                <a:cxn ang="0">
                  <a:pos x="188" y="508"/>
                </a:cxn>
                <a:cxn ang="0">
                  <a:pos x="0" y="538"/>
                </a:cxn>
                <a:cxn ang="0">
                  <a:pos x="0" y="538"/>
                </a:cxn>
                <a:cxn ang="0">
                  <a:pos x="130" y="556"/>
                </a:cxn>
                <a:cxn ang="0">
                  <a:pos x="254" y="572"/>
                </a:cxn>
                <a:cxn ang="0">
                  <a:pos x="374" y="586"/>
                </a:cxn>
                <a:cxn ang="0">
                  <a:pos x="492" y="598"/>
                </a:cxn>
                <a:cxn ang="0">
                  <a:pos x="606" y="610"/>
                </a:cxn>
                <a:cxn ang="0">
                  <a:pos x="716" y="618"/>
                </a:cxn>
                <a:cxn ang="0">
                  <a:pos x="822" y="626"/>
                </a:cxn>
                <a:cxn ang="0">
                  <a:pos x="926" y="632"/>
                </a:cxn>
                <a:cxn ang="0">
                  <a:pos x="1028" y="636"/>
                </a:cxn>
                <a:cxn ang="0">
                  <a:pos x="1126" y="638"/>
                </a:cxn>
                <a:cxn ang="0">
                  <a:pos x="1220" y="640"/>
                </a:cxn>
                <a:cxn ang="0">
                  <a:pos x="1312" y="640"/>
                </a:cxn>
                <a:cxn ang="0">
                  <a:pos x="1402" y="638"/>
                </a:cxn>
                <a:cxn ang="0">
                  <a:pos x="1490" y="636"/>
                </a:cxn>
                <a:cxn ang="0">
                  <a:pos x="1574" y="632"/>
                </a:cxn>
                <a:cxn ang="0">
                  <a:pos x="1656" y="626"/>
                </a:cxn>
                <a:cxn ang="0">
                  <a:pos x="1734" y="620"/>
                </a:cxn>
                <a:cxn ang="0">
                  <a:pos x="1812" y="612"/>
                </a:cxn>
                <a:cxn ang="0">
                  <a:pos x="1886" y="602"/>
                </a:cxn>
                <a:cxn ang="0">
                  <a:pos x="1960" y="592"/>
                </a:cxn>
                <a:cxn ang="0">
                  <a:pos x="2030" y="580"/>
                </a:cxn>
                <a:cxn ang="0">
                  <a:pos x="2100" y="568"/>
                </a:cxn>
                <a:cxn ang="0">
                  <a:pos x="2166" y="554"/>
                </a:cxn>
                <a:cxn ang="0">
                  <a:pos x="2232" y="540"/>
                </a:cxn>
                <a:cxn ang="0">
                  <a:pos x="2296" y="524"/>
                </a:cxn>
                <a:cxn ang="0">
                  <a:pos x="2358" y="508"/>
                </a:cxn>
                <a:cxn ang="0">
                  <a:pos x="2418" y="490"/>
                </a:cxn>
                <a:cxn ang="0">
                  <a:pos x="2478" y="472"/>
                </a:cxn>
                <a:cxn ang="0">
                  <a:pos x="2592" y="432"/>
                </a:cxn>
                <a:cxn ang="0">
                  <a:pos x="2702" y="390"/>
                </a:cxn>
                <a:cxn ang="0">
                  <a:pos x="2702" y="390"/>
                </a:cxn>
                <a:cxn ang="0">
                  <a:pos x="2706" y="388"/>
                </a:cxn>
                <a:cxn ang="0">
                  <a:pos x="2706" y="388"/>
                </a:cxn>
                <a:cxn ang="0">
                  <a:pos x="2706" y="0"/>
                </a:cxn>
                <a:cxn ang="0">
                  <a:pos x="2706" y="0"/>
                </a:cxn>
                <a:cxn ang="0">
                  <a:pos x="2700" y="0"/>
                </a:cxn>
                <a:cxn ang="0">
                  <a:pos x="2700" y="0"/>
                </a:cxn>
              </a:cxnLst>
              <a:rect l="0" t="0" r="r" b="b"/>
              <a:pathLst>
                <a:path w="2706" h="640">
                  <a:moveTo>
                    <a:pt x="2700" y="0"/>
                  </a:moveTo>
                  <a:lnTo>
                    <a:pt x="2700" y="0"/>
                  </a:lnTo>
                  <a:lnTo>
                    <a:pt x="2586" y="18"/>
                  </a:lnTo>
                  <a:lnTo>
                    <a:pt x="2470" y="38"/>
                  </a:lnTo>
                  <a:lnTo>
                    <a:pt x="2352" y="60"/>
                  </a:lnTo>
                  <a:lnTo>
                    <a:pt x="2230" y="82"/>
                  </a:lnTo>
                  <a:lnTo>
                    <a:pt x="2106" y="108"/>
                  </a:lnTo>
                  <a:lnTo>
                    <a:pt x="1978" y="134"/>
                  </a:lnTo>
                  <a:lnTo>
                    <a:pt x="1848" y="164"/>
                  </a:lnTo>
                  <a:lnTo>
                    <a:pt x="1714" y="194"/>
                  </a:lnTo>
                  <a:lnTo>
                    <a:pt x="1714" y="194"/>
                  </a:lnTo>
                  <a:lnTo>
                    <a:pt x="1472" y="252"/>
                  </a:lnTo>
                  <a:lnTo>
                    <a:pt x="1236" y="304"/>
                  </a:lnTo>
                  <a:lnTo>
                    <a:pt x="1010" y="352"/>
                  </a:lnTo>
                  <a:lnTo>
                    <a:pt x="792" y="398"/>
                  </a:lnTo>
                  <a:lnTo>
                    <a:pt x="584" y="438"/>
                  </a:lnTo>
                  <a:lnTo>
                    <a:pt x="382" y="474"/>
                  </a:lnTo>
                  <a:lnTo>
                    <a:pt x="188" y="508"/>
                  </a:lnTo>
                  <a:lnTo>
                    <a:pt x="0" y="538"/>
                  </a:lnTo>
                  <a:lnTo>
                    <a:pt x="0" y="538"/>
                  </a:lnTo>
                  <a:lnTo>
                    <a:pt x="130" y="556"/>
                  </a:lnTo>
                  <a:lnTo>
                    <a:pt x="254" y="572"/>
                  </a:lnTo>
                  <a:lnTo>
                    <a:pt x="374" y="586"/>
                  </a:lnTo>
                  <a:lnTo>
                    <a:pt x="492" y="598"/>
                  </a:lnTo>
                  <a:lnTo>
                    <a:pt x="606" y="610"/>
                  </a:lnTo>
                  <a:lnTo>
                    <a:pt x="716" y="618"/>
                  </a:lnTo>
                  <a:lnTo>
                    <a:pt x="822" y="626"/>
                  </a:lnTo>
                  <a:lnTo>
                    <a:pt x="926" y="632"/>
                  </a:lnTo>
                  <a:lnTo>
                    <a:pt x="1028" y="636"/>
                  </a:lnTo>
                  <a:lnTo>
                    <a:pt x="1126" y="638"/>
                  </a:lnTo>
                  <a:lnTo>
                    <a:pt x="1220" y="640"/>
                  </a:lnTo>
                  <a:lnTo>
                    <a:pt x="1312" y="640"/>
                  </a:lnTo>
                  <a:lnTo>
                    <a:pt x="1402" y="638"/>
                  </a:lnTo>
                  <a:lnTo>
                    <a:pt x="1490" y="636"/>
                  </a:lnTo>
                  <a:lnTo>
                    <a:pt x="1574" y="632"/>
                  </a:lnTo>
                  <a:lnTo>
                    <a:pt x="1656" y="626"/>
                  </a:lnTo>
                  <a:lnTo>
                    <a:pt x="1734" y="620"/>
                  </a:lnTo>
                  <a:lnTo>
                    <a:pt x="1812" y="612"/>
                  </a:lnTo>
                  <a:lnTo>
                    <a:pt x="1886" y="602"/>
                  </a:lnTo>
                  <a:lnTo>
                    <a:pt x="1960" y="592"/>
                  </a:lnTo>
                  <a:lnTo>
                    <a:pt x="2030" y="580"/>
                  </a:lnTo>
                  <a:lnTo>
                    <a:pt x="2100" y="568"/>
                  </a:lnTo>
                  <a:lnTo>
                    <a:pt x="2166" y="554"/>
                  </a:lnTo>
                  <a:lnTo>
                    <a:pt x="2232" y="540"/>
                  </a:lnTo>
                  <a:lnTo>
                    <a:pt x="2296" y="524"/>
                  </a:lnTo>
                  <a:lnTo>
                    <a:pt x="2358" y="508"/>
                  </a:lnTo>
                  <a:lnTo>
                    <a:pt x="2418" y="490"/>
                  </a:lnTo>
                  <a:lnTo>
                    <a:pt x="2478" y="472"/>
                  </a:lnTo>
                  <a:lnTo>
                    <a:pt x="2592" y="432"/>
                  </a:lnTo>
                  <a:lnTo>
                    <a:pt x="2702" y="390"/>
                  </a:lnTo>
                  <a:lnTo>
                    <a:pt x="2702" y="390"/>
                  </a:lnTo>
                  <a:lnTo>
                    <a:pt x="2706" y="388"/>
                  </a:lnTo>
                  <a:lnTo>
                    <a:pt x="2706" y="388"/>
                  </a:lnTo>
                  <a:lnTo>
                    <a:pt x="2706" y="0"/>
                  </a:lnTo>
                  <a:lnTo>
                    <a:pt x="2706" y="0"/>
                  </a:lnTo>
                  <a:lnTo>
                    <a:pt x="2700" y="0"/>
                  </a:lnTo>
                  <a:lnTo>
                    <a:pt x="2700" y="0"/>
                  </a:lnTo>
                  <a:close/>
                </a:path>
              </a:pathLst>
            </a:custGeom>
            <a:solidFill>
              <a:schemeClr val="bg2">
                <a:alpha val="29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8" name="Freeform 18"/>
            <p:cNvSpPr>
              <a:spLocks/>
            </p:cNvSpPr>
            <p:nvPr/>
          </p:nvSpPr>
          <p:spPr bwMode="hidden">
            <a:xfrm>
              <a:off x="-309563" y="4318000"/>
              <a:ext cx="8280401" cy="1209675"/>
            </a:xfrm>
            <a:custGeom>
              <a:avLst/>
              <a:gdLst/>
              <a:ahLst/>
              <a:cxnLst>
                <a:cxn ang="0">
                  <a:pos x="5216" y="714"/>
                </a:cxn>
                <a:cxn ang="0">
                  <a:pos x="4984" y="686"/>
                </a:cxn>
                <a:cxn ang="0">
                  <a:pos x="4478" y="610"/>
                </a:cxn>
                <a:cxn ang="0">
                  <a:pos x="3914" y="508"/>
                </a:cxn>
                <a:cxn ang="0">
                  <a:pos x="3286" y="374"/>
                </a:cxn>
                <a:cxn ang="0">
                  <a:pos x="2946" y="296"/>
                </a:cxn>
                <a:cxn ang="0">
                  <a:pos x="2682" y="236"/>
                </a:cxn>
                <a:cxn ang="0">
                  <a:pos x="2430" y="184"/>
                </a:cxn>
                <a:cxn ang="0">
                  <a:pos x="2190" y="140"/>
                </a:cxn>
                <a:cxn ang="0">
                  <a:pos x="1960" y="102"/>
                </a:cxn>
                <a:cxn ang="0">
                  <a:pos x="1740" y="72"/>
                </a:cxn>
                <a:cxn ang="0">
                  <a:pos x="1334" y="28"/>
                </a:cxn>
                <a:cxn ang="0">
                  <a:pos x="970" y="4"/>
                </a:cxn>
                <a:cxn ang="0">
                  <a:pos x="644" y="0"/>
                </a:cxn>
                <a:cxn ang="0">
                  <a:pos x="358" y="10"/>
                </a:cxn>
                <a:cxn ang="0">
                  <a:pos x="110" y="32"/>
                </a:cxn>
                <a:cxn ang="0">
                  <a:pos x="0" y="48"/>
                </a:cxn>
                <a:cxn ang="0">
                  <a:pos x="314" y="86"/>
                </a:cxn>
                <a:cxn ang="0">
                  <a:pos x="652" y="140"/>
                </a:cxn>
                <a:cxn ang="0">
                  <a:pos x="1014" y="210"/>
                </a:cxn>
                <a:cxn ang="0">
                  <a:pos x="1402" y="296"/>
                </a:cxn>
                <a:cxn ang="0">
                  <a:pos x="1756" y="378"/>
                </a:cxn>
                <a:cxn ang="0">
                  <a:pos x="2408" y="516"/>
                </a:cxn>
                <a:cxn ang="0">
                  <a:pos x="2708" y="572"/>
                </a:cxn>
                <a:cxn ang="0">
                  <a:pos x="2992" y="620"/>
                </a:cxn>
                <a:cxn ang="0">
                  <a:pos x="3260" y="662"/>
                </a:cxn>
                <a:cxn ang="0">
                  <a:pos x="3512" y="694"/>
                </a:cxn>
                <a:cxn ang="0">
                  <a:pos x="3750" y="722"/>
                </a:cxn>
                <a:cxn ang="0">
                  <a:pos x="3974" y="740"/>
                </a:cxn>
                <a:cxn ang="0">
                  <a:pos x="4184" y="754"/>
                </a:cxn>
                <a:cxn ang="0">
                  <a:pos x="4384" y="762"/>
                </a:cxn>
                <a:cxn ang="0">
                  <a:pos x="4570" y="762"/>
                </a:cxn>
                <a:cxn ang="0">
                  <a:pos x="4746" y="758"/>
                </a:cxn>
                <a:cxn ang="0">
                  <a:pos x="4912" y="748"/>
                </a:cxn>
                <a:cxn ang="0">
                  <a:pos x="5068" y="732"/>
                </a:cxn>
                <a:cxn ang="0">
                  <a:pos x="5216" y="714"/>
                </a:cxn>
              </a:cxnLst>
              <a:rect l="0" t="0" r="r" b="b"/>
              <a:pathLst>
                <a:path w="5216" h="762">
                  <a:moveTo>
                    <a:pt x="5216" y="714"/>
                  </a:moveTo>
                  <a:lnTo>
                    <a:pt x="5216" y="714"/>
                  </a:lnTo>
                  <a:lnTo>
                    <a:pt x="5102" y="700"/>
                  </a:lnTo>
                  <a:lnTo>
                    <a:pt x="4984" y="686"/>
                  </a:lnTo>
                  <a:lnTo>
                    <a:pt x="4738" y="652"/>
                  </a:lnTo>
                  <a:lnTo>
                    <a:pt x="4478" y="610"/>
                  </a:lnTo>
                  <a:lnTo>
                    <a:pt x="4204" y="564"/>
                  </a:lnTo>
                  <a:lnTo>
                    <a:pt x="3914" y="508"/>
                  </a:lnTo>
                  <a:lnTo>
                    <a:pt x="3608" y="446"/>
                  </a:lnTo>
                  <a:lnTo>
                    <a:pt x="3286" y="374"/>
                  </a:lnTo>
                  <a:lnTo>
                    <a:pt x="2946" y="296"/>
                  </a:lnTo>
                  <a:lnTo>
                    <a:pt x="2946" y="296"/>
                  </a:lnTo>
                  <a:lnTo>
                    <a:pt x="2812" y="266"/>
                  </a:lnTo>
                  <a:lnTo>
                    <a:pt x="2682" y="236"/>
                  </a:lnTo>
                  <a:lnTo>
                    <a:pt x="2556" y="210"/>
                  </a:lnTo>
                  <a:lnTo>
                    <a:pt x="2430" y="184"/>
                  </a:lnTo>
                  <a:lnTo>
                    <a:pt x="2308" y="162"/>
                  </a:lnTo>
                  <a:lnTo>
                    <a:pt x="2190" y="140"/>
                  </a:lnTo>
                  <a:lnTo>
                    <a:pt x="2074" y="120"/>
                  </a:lnTo>
                  <a:lnTo>
                    <a:pt x="1960" y="102"/>
                  </a:lnTo>
                  <a:lnTo>
                    <a:pt x="1850" y="86"/>
                  </a:lnTo>
                  <a:lnTo>
                    <a:pt x="1740" y="72"/>
                  </a:lnTo>
                  <a:lnTo>
                    <a:pt x="1532" y="46"/>
                  </a:lnTo>
                  <a:lnTo>
                    <a:pt x="1334" y="28"/>
                  </a:lnTo>
                  <a:lnTo>
                    <a:pt x="1148" y="14"/>
                  </a:lnTo>
                  <a:lnTo>
                    <a:pt x="970" y="4"/>
                  </a:lnTo>
                  <a:lnTo>
                    <a:pt x="802" y="0"/>
                  </a:lnTo>
                  <a:lnTo>
                    <a:pt x="644" y="0"/>
                  </a:lnTo>
                  <a:lnTo>
                    <a:pt x="496" y="4"/>
                  </a:lnTo>
                  <a:lnTo>
                    <a:pt x="358" y="10"/>
                  </a:lnTo>
                  <a:lnTo>
                    <a:pt x="230" y="20"/>
                  </a:lnTo>
                  <a:lnTo>
                    <a:pt x="110" y="32"/>
                  </a:lnTo>
                  <a:lnTo>
                    <a:pt x="0" y="48"/>
                  </a:lnTo>
                  <a:lnTo>
                    <a:pt x="0" y="48"/>
                  </a:lnTo>
                  <a:lnTo>
                    <a:pt x="154" y="66"/>
                  </a:lnTo>
                  <a:lnTo>
                    <a:pt x="314" y="86"/>
                  </a:lnTo>
                  <a:lnTo>
                    <a:pt x="480" y="112"/>
                  </a:lnTo>
                  <a:lnTo>
                    <a:pt x="652" y="140"/>
                  </a:lnTo>
                  <a:lnTo>
                    <a:pt x="830" y="174"/>
                  </a:lnTo>
                  <a:lnTo>
                    <a:pt x="1014" y="210"/>
                  </a:lnTo>
                  <a:lnTo>
                    <a:pt x="1206" y="250"/>
                  </a:lnTo>
                  <a:lnTo>
                    <a:pt x="1402" y="296"/>
                  </a:lnTo>
                  <a:lnTo>
                    <a:pt x="1402" y="296"/>
                  </a:lnTo>
                  <a:lnTo>
                    <a:pt x="1756" y="378"/>
                  </a:lnTo>
                  <a:lnTo>
                    <a:pt x="2092" y="450"/>
                  </a:lnTo>
                  <a:lnTo>
                    <a:pt x="2408" y="516"/>
                  </a:lnTo>
                  <a:lnTo>
                    <a:pt x="2562" y="544"/>
                  </a:lnTo>
                  <a:lnTo>
                    <a:pt x="2708" y="572"/>
                  </a:lnTo>
                  <a:lnTo>
                    <a:pt x="2852" y="598"/>
                  </a:lnTo>
                  <a:lnTo>
                    <a:pt x="2992" y="620"/>
                  </a:lnTo>
                  <a:lnTo>
                    <a:pt x="3128" y="642"/>
                  </a:lnTo>
                  <a:lnTo>
                    <a:pt x="3260" y="662"/>
                  </a:lnTo>
                  <a:lnTo>
                    <a:pt x="3388" y="678"/>
                  </a:lnTo>
                  <a:lnTo>
                    <a:pt x="3512" y="694"/>
                  </a:lnTo>
                  <a:lnTo>
                    <a:pt x="3632" y="708"/>
                  </a:lnTo>
                  <a:lnTo>
                    <a:pt x="3750" y="722"/>
                  </a:lnTo>
                  <a:lnTo>
                    <a:pt x="3864" y="732"/>
                  </a:lnTo>
                  <a:lnTo>
                    <a:pt x="3974" y="740"/>
                  </a:lnTo>
                  <a:lnTo>
                    <a:pt x="4080" y="748"/>
                  </a:lnTo>
                  <a:lnTo>
                    <a:pt x="4184" y="754"/>
                  </a:lnTo>
                  <a:lnTo>
                    <a:pt x="4286" y="758"/>
                  </a:lnTo>
                  <a:lnTo>
                    <a:pt x="4384" y="762"/>
                  </a:lnTo>
                  <a:lnTo>
                    <a:pt x="4478" y="762"/>
                  </a:lnTo>
                  <a:lnTo>
                    <a:pt x="4570" y="762"/>
                  </a:lnTo>
                  <a:lnTo>
                    <a:pt x="4660" y="760"/>
                  </a:lnTo>
                  <a:lnTo>
                    <a:pt x="4746" y="758"/>
                  </a:lnTo>
                  <a:lnTo>
                    <a:pt x="4830" y="754"/>
                  </a:lnTo>
                  <a:lnTo>
                    <a:pt x="4912" y="748"/>
                  </a:lnTo>
                  <a:lnTo>
                    <a:pt x="4992" y="740"/>
                  </a:lnTo>
                  <a:lnTo>
                    <a:pt x="5068" y="732"/>
                  </a:lnTo>
                  <a:lnTo>
                    <a:pt x="5144" y="724"/>
                  </a:lnTo>
                  <a:lnTo>
                    <a:pt x="5216" y="714"/>
                  </a:lnTo>
                  <a:lnTo>
                    <a:pt x="5216" y="714"/>
                  </a:lnTo>
                  <a:close/>
                </a:path>
              </a:pathLst>
            </a:custGeom>
            <a:solidFill>
              <a:schemeClr val="bg2">
                <a:alpha val="4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9" name="Freeform 22"/>
            <p:cNvSpPr>
              <a:spLocks/>
            </p:cNvSpPr>
            <p:nvPr/>
          </p:nvSpPr>
          <p:spPr bwMode="hidden">
            <a:xfrm>
              <a:off x="3175" y="4335463"/>
              <a:ext cx="8166100" cy="1101725"/>
            </a:xfrm>
            <a:custGeom>
              <a:avLst/>
              <a:gdLst/>
              <a:ahLst/>
              <a:cxnLst>
                <a:cxn ang="0">
                  <a:pos x="0" y="70"/>
                </a:cxn>
                <a:cxn ang="0">
                  <a:pos x="0" y="70"/>
                </a:cxn>
                <a:cxn ang="0">
                  <a:pos x="18" y="66"/>
                </a:cxn>
                <a:cxn ang="0">
                  <a:pos x="72" y="56"/>
                </a:cxn>
                <a:cxn ang="0">
                  <a:pos x="164" y="42"/>
                </a:cxn>
                <a:cxn ang="0">
                  <a:pos x="224" y="34"/>
                </a:cxn>
                <a:cxn ang="0">
                  <a:pos x="294" y="26"/>
                </a:cxn>
                <a:cxn ang="0">
                  <a:pos x="372" y="20"/>
                </a:cxn>
                <a:cxn ang="0">
                  <a:pos x="462" y="14"/>
                </a:cxn>
                <a:cxn ang="0">
                  <a:pos x="560" y="8"/>
                </a:cxn>
                <a:cxn ang="0">
                  <a:pos x="670" y="4"/>
                </a:cxn>
                <a:cxn ang="0">
                  <a:pos x="790" y="2"/>
                </a:cxn>
                <a:cxn ang="0">
                  <a:pos x="920" y="0"/>
                </a:cxn>
                <a:cxn ang="0">
                  <a:pos x="1060" y="2"/>
                </a:cxn>
                <a:cxn ang="0">
                  <a:pos x="1210" y="6"/>
                </a:cxn>
                <a:cxn ang="0">
                  <a:pos x="1372" y="14"/>
                </a:cxn>
                <a:cxn ang="0">
                  <a:pos x="1544" y="24"/>
                </a:cxn>
                <a:cxn ang="0">
                  <a:pos x="1726" y="40"/>
                </a:cxn>
                <a:cxn ang="0">
                  <a:pos x="1920" y="58"/>
                </a:cxn>
                <a:cxn ang="0">
                  <a:pos x="2126" y="80"/>
                </a:cxn>
                <a:cxn ang="0">
                  <a:pos x="2342" y="106"/>
                </a:cxn>
                <a:cxn ang="0">
                  <a:pos x="2570" y="138"/>
                </a:cxn>
                <a:cxn ang="0">
                  <a:pos x="2808" y="174"/>
                </a:cxn>
                <a:cxn ang="0">
                  <a:pos x="3058" y="216"/>
                </a:cxn>
                <a:cxn ang="0">
                  <a:pos x="3320" y="266"/>
                </a:cxn>
                <a:cxn ang="0">
                  <a:pos x="3594" y="320"/>
                </a:cxn>
                <a:cxn ang="0">
                  <a:pos x="3880" y="380"/>
                </a:cxn>
                <a:cxn ang="0">
                  <a:pos x="4178" y="448"/>
                </a:cxn>
                <a:cxn ang="0">
                  <a:pos x="4488" y="522"/>
                </a:cxn>
                <a:cxn ang="0">
                  <a:pos x="4810" y="604"/>
                </a:cxn>
                <a:cxn ang="0">
                  <a:pos x="5144" y="694"/>
                </a:cxn>
              </a:cxnLst>
              <a:rect l="0" t="0" r="r" b="b"/>
              <a:pathLst>
                <a:path w="5144" h="694">
                  <a:moveTo>
                    <a:pt x="0" y="70"/>
                  </a:moveTo>
                  <a:lnTo>
                    <a:pt x="0" y="70"/>
                  </a:lnTo>
                  <a:lnTo>
                    <a:pt x="18" y="66"/>
                  </a:lnTo>
                  <a:lnTo>
                    <a:pt x="72" y="56"/>
                  </a:lnTo>
                  <a:lnTo>
                    <a:pt x="164" y="42"/>
                  </a:lnTo>
                  <a:lnTo>
                    <a:pt x="224" y="34"/>
                  </a:lnTo>
                  <a:lnTo>
                    <a:pt x="294" y="26"/>
                  </a:lnTo>
                  <a:lnTo>
                    <a:pt x="372" y="20"/>
                  </a:lnTo>
                  <a:lnTo>
                    <a:pt x="462" y="14"/>
                  </a:lnTo>
                  <a:lnTo>
                    <a:pt x="560" y="8"/>
                  </a:lnTo>
                  <a:lnTo>
                    <a:pt x="670" y="4"/>
                  </a:lnTo>
                  <a:lnTo>
                    <a:pt x="790" y="2"/>
                  </a:lnTo>
                  <a:lnTo>
                    <a:pt x="920" y="0"/>
                  </a:lnTo>
                  <a:lnTo>
                    <a:pt x="1060" y="2"/>
                  </a:lnTo>
                  <a:lnTo>
                    <a:pt x="1210" y="6"/>
                  </a:lnTo>
                  <a:lnTo>
                    <a:pt x="1372" y="14"/>
                  </a:lnTo>
                  <a:lnTo>
                    <a:pt x="1544" y="24"/>
                  </a:lnTo>
                  <a:lnTo>
                    <a:pt x="1726" y="40"/>
                  </a:lnTo>
                  <a:lnTo>
                    <a:pt x="1920" y="58"/>
                  </a:lnTo>
                  <a:lnTo>
                    <a:pt x="2126" y="80"/>
                  </a:lnTo>
                  <a:lnTo>
                    <a:pt x="2342" y="106"/>
                  </a:lnTo>
                  <a:lnTo>
                    <a:pt x="2570" y="138"/>
                  </a:lnTo>
                  <a:lnTo>
                    <a:pt x="2808" y="174"/>
                  </a:lnTo>
                  <a:lnTo>
                    <a:pt x="3058" y="216"/>
                  </a:lnTo>
                  <a:lnTo>
                    <a:pt x="3320" y="266"/>
                  </a:lnTo>
                  <a:lnTo>
                    <a:pt x="3594" y="320"/>
                  </a:lnTo>
                  <a:lnTo>
                    <a:pt x="3880" y="380"/>
                  </a:lnTo>
                  <a:lnTo>
                    <a:pt x="4178" y="448"/>
                  </a:lnTo>
                  <a:lnTo>
                    <a:pt x="4488" y="522"/>
                  </a:lnTo>
                  <a:lnTo>
                    <a:pt x="4810" y="604"/>
                  </a:lnTo>
                  <a:lnTo>
                    <a:pt x="5144" y="694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20" name="Freeform 26"/>
            <p:cNvSpPr>
              <a:spLocks/>
            </p:cNvSpPr>
            <p:nvPr/>
          </p:nvSpPr>
          <p:spPr bwMode="hidden">
            <a:xfrm>
              <a:off x="4156075" y="4316413"/>
              <a:ext cx="4940300" cy="927100"/>
            </a:xfrm>
            <a:custGeom>
              <a:avLst/>
              <a:gdLst/>
              <a:ahLst/>
              <a:cxnLst>
                <a:cxn ang="0">
                  <a:pos x="0" y="584"/>
                </a:cxn>
                <a:cxn ang="0">
                  <a:pos x="0" y="584"/>
                </a:cxn>
                <a:cxn ang="0">
                  <a:pos x="90" y="560"/>
                </a:cxn>
                <a:cxn ang="0">
                  <a:pos x="336" y="498"/>
                </a:cxn>
                <a:cxn ang="0">
                  <a:pos x="506" y="456"/>
                </a:cxn>
                <a:cxn ang="0">
                  <a:pos x="702" y="410"/>
                </a:cxn>
                <a:cxn ang="0">
                  <a:pos x="920" y="360"/>
                </a:cxn>
                <a:cxn ang="0">
                  <a:pos x="1154" y="306"/>
                </a:cxn>
                <a:cxn ang="0">
                  <a:pos x="1402" y="254"/>
                </a:cxn>
                <a:cxn ang="0">
                  <a:pos x="1656" y="202"/>
                </a:cxn>
                <a:cxn ang="0">
                  <a:pos x="1916" y="154"/>
                </a:cxn>
                <a:cxn ang="0">
                  <a:pos x="2174" y="108"/>
                </a:cxn>
                <a:cxn ang="0">
                  <a:pos x="2302" y="88"/>
                </a:cxn>
                <a:cxn ang="0">
                  <a:pos x="2426" y="68"/>
                </a:cxn>
                <a:cxn ang="0">
                  <a:pos x="2550" y="52"/>
                </a:cxn>
                <a:cxn ang="0">
                  <a:pos x="2670" y="36"/>
                </a:cxn>
                <a:cxn ang="0">
                  <a:pos x="2788" y="24"/>
                </a:cxn>
                <a:cxn ang="0">
                  <a:pos x="2900" y="14"/>
                </a:cxn>
                <a:cxn ang="0">
                  <a:pos x="3008" y="6"/>
                </a:cxn>
                <a:cxn ang="0">
                  <a:pos x="3112" y="0"/>
                </a:cxn>
              </a:cxnLst>
              <a:rect l="0" t="0" r="r" b="b"/>
              <a:pathLst>
                <a:path w="3112" h="584">
                  <a:moveTo>
                    <a:pt x="0" y="584"/>
                  </a:moveTo>
                  <a:lnTo>
                    <a:pt x="0" y="584"/>
                  </a:lnTo>
                  <a:lnTo>
                    <a:pt x="90" y="560"/>
                  </a:lnTo>
                  <a:lnTo>
                    <a:pt x="336" y="498"/>
                  </a:lnTo>
                  <a:lnTo>
                    <a:pt x="506" y="456"/>
                  </a:lnTo>
                  <a:lnTo>
                    <a:pt x="702" y="410"/>
                  </a:lnTo>
                  <a:lnTo>
                    <a:pt x="920" y="360"/>
                  </a:lnTo>
                  <a:lnTo>
                    <a:pt x="1154" y="306"/>
                  </a:lnTo>
                  <a:lnTo>
                    <a:pt x="1402" y="254"/>
                  </a:lnTo>
                  <a:lnTo>
                    <a:pt x="1656" y="202"/>
                  </a:lnTo>
                  <a:lnTo>
                    <a:pt x="1916" y="154"/>
                  </a:lnTo>
                  <a:lnTo>
                    <a:pt x="2174" y="108"/>
                  </a:lnTo>
                  <a:lnTo>
                    <a:pt x="2302" y="88"/>
                  </a:lnTo>
                  <a:lnTo>
                    <a:pt x="2426" y="68"/>
                  </a:lnTo>
                  <a:lnTo>
                    <a:pt x="2550" y="52"/>
                  </a:lnTo>
                  <a:lnTo>
                    <a:pt x="2670" y="36"/>
                  </a:lnTo>
                  <a:lnTo>
                    <a:pt x="2788" y="24"/>
                  </a:lnTo>
                  <a:lnTo>
                    <a:pt x="2900" y="14"/>
                  </a:lnTo>
                  <a:lnTo>
                    <a:pt x="3008" y="6"/>
                  </a:lnTo>
                  <a:lnTo>
                    <a:pt x="3112" y="0"/>
                  </a:lnTo>
                </a:path>
              </a:pathLst>
            </a:custGeom>
            <a:noFill/>
            <a:ln w="12">
              <a:solidFill>
                <a:srgbClr val="FFFFFF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 useBgFill="1">
          <p:nvSpPr>
            <p:cNvPr id="21" name="Freeform 10"/>
            <p:cNvSpPr>
              <a:spLocks/>
            </p:cNvSpPr>
            <p:nvPr/>
          </p:nvSpPr>
          <p:spPr bwMode="hidden">
            <a:xfrm>
              <a:off x="-3905251" y="4294188"/>
              <a:ext cx="13027839" cy="1892300"/>
            </a:xfrm>
            <a:custGeom>
              <a:avLst/>
              <a:gdLst/>
              <a:ahLst/>
              <a:cxnLst>
                <a:cxn ang="0">
                  <a:pos x="8192" y="512"/>
                </a:cxn>
                <a:cxn ang="0">
                  <a:pos x="8040" y="570"/>
                </a:cxn>
                <a:cxn ang="0">
                  <a:pos x="7878" y="620"/>
                </a:cxn>
                <a:cxn ang="0">
                  <a:pos x="7706" y="666"/>
                </a:cxn>
                <a:cxn ang="0">
                  <a:pos x="7522" y="702"/>
                </a:cxn>
                <a:cxn ang="0">
                  <a:pos x="7322" y="730"/>
                </a:cxn>
                <a:cxn ang="0">
                  <a:pos x="7106" y="750"/>
                </a:cxn>
                <a:cxn ang="0">
                  <a:pos x="6872" y="762"/>
                </a:cxn>
                <a:cxn ang="0">
                  <a:pos x="6618" y="760"/>
                </a:cxn>
                <a:cxn ang="0">
                  <a:pos x="6342" y="750"/>
                </a:cxn>
                <a:cxn ang="0">
                  <a:pos x="6042" y="726"/>
                </a:cxn>
                <a:cxn ang="0">
                  <a:pos x="5716" y="690"/>
                </a:cxn>
                <a:cxn ang="0">
                  <a:pos x="5364" y="642"/>
                </a:cxn>
                <a:cxn ang="0">
                  <a:pos x="4982" y="578"/>
                </a:cxn>
                <a:cxn ang="0">
                  <a:pos x="4568" y="500"/>
                </a:cxn>
                <a:cxn ang="0">
                  <a:pos x="4122" y="406"/>
                </a:cxn>
                <a:cxn ang="0">
                  <a:pos x="3640" y="296"/>
                </a:cxn>
                <a:cxn ang="0">
                  <a:pos x="3396" y="240"/>
                </a:cxn>
                <a:cxn ang="0">
                  <a:pos x="2934" y="148"/>
                </a:cxn>
                <a:cxn ang="0">
                  <a:pos x="2512" y="82"/>
                </a:cxn>
                <a:cxn ang="0">
                  <a:pos x="2126" y="36"/>
                </a:cxn>
                <a:cxn ang="0">
                  <a:pos x="1776" y="10"/>
                </a:cxn>
                <a:cxn ang="0">
                  <a:pos x="1462" y="0"/>
                </a:cxn>
                <a:cxn ang="0">
                  <a:pos x="1182" y="4"/>
                </a:cxn>
                <a:cxn ang="0">
                  <a:pos x="934" y="20"/>
                </a:cxn>
                <a:cxn ang="0">
                  <a:pos x="716" y="44"/>
                </a:cxn>
                <a:cxn ang="0">
                  <a:pos x="530" y="74"/>
                </a:cxn>
                <a:cxn ang="0">
                  <a:pos x="374" y="108"/>
                </a:cxn>
                <a:cxn ang="0">
                  <a:pos x="248" y="144"/>
                </a:cxn>
                <a:cxn ang="0">
                  <a:pos x="148" y="176"/>
                </a:cxn>
                <a:cxn ang="0">
                  <a:pos x="48" y="216"/>
                </a:cxn>
                <a:cxn ang="0">
                  <a:pos x="0" y="240"/>
                </a:cxn>
                <a:cxn ang="0">
                  <a:pos x="8192" y="1192"/>
                </a:cxn>
                <a:cxn ang="0">
                  <a:pos x="8196" y="1186"/>
                </a:cxn>
                <a:cxn ang="0">
                  <a:pos x="8196" y="510"/>
                </a:cxn>
                <a:cxn ang="0">
                  <a:pos x="8192" y="512"/>
                </a:cxn>
              </a:cxnLst>
              <a:rect l="0" t="0" r="r" b="b"/>
              <a:pathLst>
                <a:path w="8196" h="1192">
                  <a:moveTo>
                    <a:pt x="8192" y="512"/>
                  </a:moveTo>
                  <a:lnTo>
                    <a:pt x="8192" y="512"/>
                  </a:lnTo>
                  <a:lnTo>
                    <a:pt x="8116" y="542"/>
                  </a:lnTo>
                  <a:lnTo>
                    <a:pt x="8040" y="570"/>
                  </a:lnTo>
                  <a:lnTo>
                    <a:pt x="7960" y="596"/>
                  </a:lnTo>
                  <a:lnTo>
                    <a:pt x="7878" y="620"/>
                  </a:lnTo>
                  <a:lnTo>
                    <a:pt x="7794" y="644"/>
                  </a:lnTo>
                  <a:lnTo>
                    <a:pt x="7706" y="666"/>
                  </a:lnTo>
                  <a:lnTo>
                    <a:pt x="7616" y="684"/>
                  </a:lnTo>
                  <a:lnTo>
                    <a:pt x="7522" y="702"/>
                  </a:lnTo>
                  <a:lnTo>
                    <a:pt x="7424" y="718"/>
                  </a:lnTo>
                  <a:lnTo>
                    <a:pt x="7322" y="730"/>
                  </a:lnTo>
                  <a:lnTo>
                    <a:pt x="7216" y="742"/>
                  </a:lnTo>
                  <a:lnTo>
                    <a:pt x="7106" y="750"/>
                  </a:lnTo>
                  <a:lnTo>
                    <a:pt x="6992" y="758"/>
                  </a:lnTo>
                  <a:lnTo>
                    <a:pt x="6872" y="762"/>
                  </a:lnTo>
                  <a:lnTo>
                    <a:pt x="6748" y="762"/>
                  </a:lnTo>
                  <a:lnTo>
                    <a:pt x="6618" y="760"/>
                  </a:lnTo>
                  <a:lnTo>
                    <a:pt x="6482" y="756"/>
                  </a:lnTo>
                  <a:lnTo>
                    <a:pt x="6342" y="750"/>
                  </a:lnTo>
                  <a:lnTo>
                    <a:pt x="6196" y="740"/>
                  </a:lnTo>
                  <a:lnTo>
                    <a:pt x="6042" y="726"/>
                  </a:lnTo>
                  <a:lnTo>
                    <a:pt x="5882" y="710"/>
                  </a:lnTo>
                  <a:lnTo>
                    <a:pt x="5716" y="690"/>
                  </a:lnTo>
                  <a:lnTo>
                    <a:pt x="5544" y="668"/>
                  </a:lnTo>
                  <a:lnTo>
                    <a:pt x="5364" y="642"/>
                  </a:lnTo>
                  <a:lnTo>
                    <a:pt x="5176" y="612"/>
                  </a:lnTo>
                  <a:lnTo>
                    <a:pt x="4982" y="578"/>
                  </a:lnTo>
                  <a:lnTo>
                    <a:pt x="4778" y="540"/>
                  </a:lnTo>
                  <a:lnTo>
                    <a:pt x="4568" y="500"/>
                  </a:lnTo>
                  <a:lnTo>
                    <a:pt x="4348" y="454"/>
                  </a:lnTo>
                  <a:lnTo>
                    <a:pt x="4122" y="406"/>
                  </a:lnTo>
                  <a:lnTo>
                    <a:pt x="3886" y="354"/>
                  </a:lnTo>
                  <a:lnTo>
                    <a:pt x="3640" y="296"/>
                  </a:lnTo>
                  <a:lnTo>
                    <a:pt x="3640" y="296"/>
                  </a:lnTo>
                  <a:lnTo>
                    <a:pt x="3396" y="240"/>
                  </a:lnTo>
                  <a:lnTo>
                    <a:pt x="3160" y="192"/>
                  </a:lnTo>
                  <a:lnTo>
                    <a:pt x="2934" y="148"/>
                  </a:lnTo>
                  <a:lnTo>
                    <a:pt x="2718" y="112"/>
                  </a:lnTo>
                  <a:lnTo>
                    <a:pt x="2512" y="82"/>
                  </a:lnTo>
                  <a:lnTo>
                    <a:pt x="2314" y="56"/>
                  </a:lnTo>
                  <a:lnTo>
                    <a:pt x="2126" y="36"/>
                  </a:lnTo>
                  <a:lnTo>
                    <a:pt x="1948" y="20"/>
                  </a:lnTo>
                  <a:lnTo>
                    <a:pt x="1776" y="10"/>
                  </a:lnTo>
                  <a:lnTo>
                    <a:pt x="1616" y="2"/>
                  </a:lnTo>
                  <a:lnTo>
                    <a:pt x="1462" y="0"/>
                  </a:lnTo>
                  <a:lnTo>
                    <a:pt x="1318" y="0"/>
                  </a:lnTo>
                  <a:lnTo>
                    <a:pt x="1182" y="4"/>
                  </a:lnTo>
                  <a:lnTo>
                    <a:pt x="1054" y="10"/>
                  </a:lnTo>
                  <a:lnTo>
                    <a:pt x="934" y="20"/>
                  </a:lnTo>
                  <a:lnTo>
                    <a:pt x="822" y="30"/>
                  </a:lnTo>
                  <a:lnTo>
                    <a:pt x="716" y="44"/>
                  </a:lnTo>
                  <a:lnTo>
                    <a:pt x="620" y="58"/>
                  </a:lnTo>
                  <a:lnTo>
                    <a:pt x="530" y="74"/>
                  </a:lnTo>
                  <a:lnTo>
                    <a:pt x="450" y="92"/>
                  </a:lnTo>
                  <a:lnTo>
                    <a:pt x="374" y="108"/>
                  </a:lnTo>
                  <a:lnTo>
                    <a:pt x="308" y="126"/>
                  </a:lnTo>
                  <a:lnTo>
                    <a:pt x="248" y="144"/>
                  </a:lnTo>
                  <a:lnTo>
                    <a:pt x="194" y="160"/>
                  </a:lnTo>
                  <a:lnTo>
                    <a:pt x="148" y="176"/>
                  </a:lnTo>
                  <a:lnTo>
                    <a:pt x="108" y="192"/>
                  </a:lnTo>
                  <a:lnTo>
                    <a:pt x="48" y="216"/>
                  </a:lnTo>
                  <a:lnTo>
                    <a:pt x="12" y="234"/>
                  </a:lnTo>
                  <a:lnTo>
                    <a:pt x="0" y="240"/>
                  </a:lnTo>
                  <a:lnTo>
                    <a:pt x="0" y="1192"/>
                  </a:lnTo>
                  <a:lnTo>
                    <a:pt x="8192" y="1192"/>
                  </a:lnTo>
                  <a:lnTo>
                    <a:pt x="8192" y="1192"/>
                  </a:lnTo>
                  <a:lnTo>
                    <a:pt x="8196" y="1186"/>
                  </a:lnTo>
                  <a:lnTo>
                    <a:pt x="8196" y="1186"/>
                  </a:lnTo>
                  <a:lnTo>
                    <a:pt x="8196" y="510"/>
                  </a:lnTo>
                  <a:lnTo>
                    <a:pt x="8196" y="510"/>
                  </a:lnTo>
                  <a:lnTo>
                    <a:pt x="8192" y="512"/>
                  </a:lnTo>
                  <a:lnTo>
                    <a:pt x="8192" y="512"/>
                  </a:lnTo>
                  <a:close/>
                </a:path>
              </a:pathLst>
            </a:custGeom>
            <a:ln w="9525">
              <a:noFill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338328"/>
            <a:ext cx="8229600" cy="12527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163672" y="6250164"/>
            <a:ext cx="37866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2"/>
                </a:solidFill>
              </a:defRPr>
            </a:lvl1pPr>
          </a:lstStyle>
          <a:p>
            <a:fld id="{14672294-C57F-4844-8F90-66DB809ED856}" type="datetime1">
              <a:rPr lang="en-US" smtClean="0"/>
              <a:t>4/18/2014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3638" y="6250164"/>
            <a:ext cx="37866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991088" y="6250163"/>
            <a:ext cx="116182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72067" y="2675467"/>
            <a:ext cx="7408333" cy="34506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rgbClr val="FFFFFF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74320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576263" indent="-27432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55663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2000" kern="1200">
          <a:solidFill>
            <a:schemeClr val="tx2"/>
          </a:solidFill>
          <a:latin typeface="+mn-lt"/>
          <a:ea typeface="+mn-ea"/>
          <a:cs typeface="+mn-cs"/>
        </a:defRPr>
      </a:lvl3pPr>
      <a:lvl4pPr marL="114300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800" kern="1200">
          <a:solidFill>
            <a:schemeClr val="tx2"/>
          </a:solidFill>
          <a:latin typeface="+mn-lt"/>
          <a:ea typeface="+mn-ea"/>
          <a:cs typeface="+mn-cs"/>
        </a:defRPr>
      </a:lvl4pPr>
      <a:lvl5pPr marL="1463040" indent="-228600" algn="l" defTabSz="914400" rtl="0" eaLnBrk="1" latinLnBrk="0" hangingPunct="1">
        <a:spcBef>
          <a:spcPct val="20000"/>
        </a:spcBef>
        <a:buClr>
          <a:schemeClr val="accent1"/>
        </a:buClr>
        <a:buSzPct val="100000"/>
        <a:buFont typeface="Symbol" pitchFamily="18" charset="2"/>
        <a:buChar char="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178308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0312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42316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743200" indent="-228600" algn="l" defTabSz="914400" rtl="0" eaLnBrk="1" latinLnBrk="0" hangingPunct="1">
        <a:spcBef>
          <a:spcPts val="384"/>
        </a:spcBef>
        <a:buClr>
          <a:schemeClr val="accent1"/>
        </a:buClr>
        <a:buFont typeface="Symbol" pitchFamily="18" charset="2"/>
        <a:buChar char="*"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wmf"/><Relationship Id="rId4" Type="http://schemas.openxmlformats.org/officeDocument/2006/relationships/image" Target="../media/image6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gif"/><Relationship Id="rId2" Type="http://schemas.openxmlformats.org/officeDocument/2006/relationships/image" Target="../media/image8.w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762000"/>
            <a:ext cx="7772400" cy="1780108"/>
          </a:xfrm>
        </p:spPr>
        <p:txBody>
          <a:bodyPr>
            <a:normAutofit/>
          </a:bodyPr>
          <a:lstStyle/>
          <a:p>
            <a:r>
              <a:rPr lang="en-ZA" sz="7200" dirty="0" smtClean="0"/>
              <a:t>SPREADSHEETS</a:t>
            </a:r>
            <a:endParaRPr lang="en-ZA" sz="7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3166" y="2590800"/>
            <a:ext cx="4672013" cy="3657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Rectangle 2"/>
          <p:cNvSpPr/>
          <p:nvPr/>
        </p:nvSpPr>
        <p:spPr>
          <a:xfrm>
            <a:off x="7848600" y="3352800"/>
            <a:ext cx="902812" cy="2646878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 algn="ctr"/>
            <a:r>
              <a:rPr lang="en-US" sz="16600" b="1" cap="none" spc="50" dirty="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</a:rPr>
              <a:t>1</a:t>
            </a:r>
            <a:endParaRPr lang="en-US" sz="16600" b="1" cap="none" spc="50" dirty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843862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9886854"/>
              </p:ext>
            </p:extLst>
          </p:nvPr>
        </p:nvGraphicFramePr>
        <p:xfrm>
          <a:off x="609600" y="3276600"/>
          <a:ext cx="7713662" cy="3200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304800" y="350520"/>
            <a:ext cx="8229600" cy="1252728"/>
          </a:xfrm>
        </p:spPr>
        <p:txBody>
          <a:bodyPr/>
          <a:lstStyle/>
          <a:p>
            <a:r>
              <a:rPr lang="af-ZA" dirty="0" smtClean="0"/>
              <a:t>Working with numbers</a:t>
            </a:r>
            <a:endParaRPr lang="af-ZA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7520" y="1295400"/>
            <a:ext cx="3008652" cy="2067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3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75664" y="1133748"/>
            <a:ext cx="2000584" cy="19142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3759846" y="3962398"/>
            <a:ext cx="1524000" cy="51249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540460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What is a Spreadsheet</a:t>
            </a:r>
            <a:endParaRPr lang="af-ZA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872067" y="2133600"/>
            <a:ext cx="7408333" cy="3992563"/>
          </a:xfrm>
        </p:spPr>
        <p:txBody>
          <a:bodyPr>
            <a:normAutofit fontScale="92500" lnSpcReduction="20000"/>
          </a:bodyPr>
          <a:lstStyle/>
          <a:p>
            <a:r>
              <a:rPr lang="en-ZA" dirty="0" smtClean="0"/>
              <a:t>A Spreadsheet is an application to organise and manipulate numbers</a:t>
            </a:r>
          </a:p>
          <a:p>
            <a:endParaRPr lang="en-ZA" dirty="0" smtClean="0"/>
          </a:p>
          <a:p>
            <a:r>
              <a:rPr lang="en-ZA" dirty="0" err="1" smtClean="0"/>
              <a:t>Spreadsheets</a:t>
            </a:r>
            <a:r>
              <a:rPr lang="en-ZA" dirty="0" smtClean="0"/>
              <a:t> </a:t>
            </a:r>
            <a:r>
              <a:rPr lang="en-ZA" dirty="0" smtClean="0"/>
              <a:t>are used for</a:t>
            </a:r>
          </a:p>
          <a:p>
            <a:pPr lvl="1"/>
            <a:r>
              <a:rPr lang="en-ZA" dirty="0" smtClean="0"/>
              <a:t>Accounting</a:t>
            </a:r>
          </a:p>
          <a:p>
            <a:pPr lvl="1"/>
            <a:r>
              <a:rPr lang="en-ZA" dirty="0" smtClean="0"/>
              <a:t>Sales</a:t>
            </a:r>
          </a:p>
          <a:p>
            <a:pPr lvl="1"/>
            <a:r>
              <a:rPr lang="en-ZA" dirty="0" smtClean="0"/>
              <a:t>Financial Management</a:t>
            </a:r>
          </a:p>
          <a:p>
            <a:pPr lvl="1"/>
            <a:r>
              <a:rPr lang="en-ZA" dirty="0" smtClean="0"/>
              <a:t>Budgets</a:t>
            </a:r>
          </a:p>
          <a:p>
            <a:pPr lvl="1"/>
            <a:r>
              <a:rPr lang="en-ZA" dirty="0" smtClean="0"/>
              <a:t>Track Expenditure</a:t>
            </a:r>
          </a:p>
          <a:p>
            <a:pPr lvl="1"/>
            <a:r>
              <a:rPr lang="en-ZA" dirty="0" smtClean="0"/>
              <a:t>Learners school marks</a:t>
            </a:r>
          </a:p>
          <a:p>
            <a:pPr lvl="1"/>
            <a:r>
              <a:rPr lang="en-ZA" dirty="0" smtClean="0"/>
              <a:t>Invoices</a:t>
            </a:r>
          </a:p>
          <a:p>
            <a:pPr lvl="1"/>
            <a:r>
              <a:rPr lang="en-ZA" dirty="0" smtClean="0"/>
              <a:t>Making Graphs</a:t>
            </a:r>
            <a:endParaRPr lang="en-ZA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7519" y="2667000"/>
            <a:ext cx="3949218" cy="36204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0693" y="381000"/>
            <a:ext cx="1366044" cy="1423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459114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SPREADSHEET</a:t>
            </a:r>
            <a:endParaRPr lang="af-ZA" dirty="0"/>
          </a:p>
        </p:txBody>
      </p:sp>
      <p:grpSp>
        <p:nvGrpSpPr>
          <p:cNvPr id="7" name="Group 6"/>
          <p:cNvGrpSpPr/>
          <p:nvPr/>
        </p:nvGrpSpPr>
        <p:grpSpPr>
          <a:xfrm>
            <a:off x="228600" y="1641809"/>
            <a:ext cx="7846119" cy="4289049"/>
            <a:chOff x="228600" y="1641809"/>
            <a:chExt cx="7846119" cy="4289049"/>
          </a:xfrm>
        </p:grpSpPr>
        <p:grpSp>
          <p:nvGrpSpPr>
            <p:cNvPr id="2" name="Group 1"/>
            <p:cNvGrpSpPr/>
            <p:nvPr/>
          </p:nvGrpSpPr>
          <p:grpSpPr>
            <a:xfrm>
              <a:off x="228600" y="1641809"/>
              <a:ext cx="7846119" cy="4289049"/>
              <a:chOff x="-5540" y="1671935"/>
              <a:chExt cx="7846119" cy="4289049"/>
            </a:xfrm>
          </p:grpSpPr>
          <p:pic>
            <p:nvPicPr>
              <p:cNvPr id="6146" name="Picture 2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53561" b="6250"/>
              <a:stretch/>
            </p:blipFill>
            <p:spPr bwMode="auto">
              <a:xfrm>
                <a:off x="1066800" y="2099930"/>
                <a:ext cx="6773779" cy="3861054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9" name="Rectangle 8"/>
              <p:cNvSpPr/>
              <p:nvPr/>
            </p:nvSpPr>
            <p:spPr>
              <a:xfrm>
                <a:off x="315433" y="1671935"/>
                <a:ext cx="137714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Columns</a:t>
                </a:r>
                <a:endParaRPr lang="en-US" sz="24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-5540" y="3195934"/>
                <a:ext cx="1377140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cap="none" spc="0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Rows</a:t>
                </a:r>
                <a:endParaRPr lang="en-US" sz="24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  <p:cxnSp>
            <p:nvCxnSpPr>
              <p:cNvPr id="12" name="Straight Arrow Connector 11"/>
              <p:cNvCxnSpPr/>
              <p:nvPr/>
            </p:nvCxnSpPr>
            <p:spPr>
              <a:xfrm flipH="1" flipV="1">
                <a:off x="2514600" y="2971800"/>
                <a:ext cx="685800" cy="83820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3076548" y="3657600"/>
                <a:ext cx="1876451" cy="461665"/>
              </a:xfrm>
              <a:prstGeom prst="rect">
                <a:avLst/>
              </a:prstGeom>
              <a:noFill/>
            </p:spPr>
            <p:txBody>
              <a:bodyPr wrap="square" lIns="91440" tIns="45720" rIns="91440" bIns="45720">
                <a:spAutoFit/>
              </a:bodyPr>
              <a:lstStyle/>
              <a:p>
                <a:pPr algn="ctr"/>
                <a:r>
                  <a:rPr lang="en-US" sz="2400" b="1" dirty="0" smtClean="0">
                    <a:ln w="17780" cmpd="sng">
                      <a:solidFill>
                        <a:srgbClr val="FFFFFF"/>
                      </a:solidFill>
                      <a:prstDash val="solid"/>
                      <a:miter lim="800000"/>
                    </a:ln>
                    <a:gradFill rotWithShape="1">
                      <a:gsLst>
                        <a:gs pos="0">
                          <a:srgbClr val="000000">
                            <a:tint val="92000"/>
                            <a:shade val="100000"/>
                            <a:satMod val="150000"/>
                          </a:srgbClr>
                        </a:gs>
                        <a:gs pos="49000">
                          <a:srgbClr val="000000">
                            <a:tint val="89000"/>
                            <a:shade val="90000"/>
                            <a:satMod val="150000"/>
                          </a:srgbClr>
                        </a:gs>
                        <a:gs pos="50000">
                          <a:srgbClr val="000000">
                            <a:tint val="100000"/>
                            <a:shade val="75000"/>
                            <a:satMod val="150000"/>
                          </a:srgbClr>
                        </a:gs>
                        <a:gs pos="95000">
                          <a:srgbClr val="000000">
                            <a:shade val="47000"/>
                            <a:satMod val="150000"/>
                          </a:srgbClr>
                        </a:gs>
                        <a:gs pos="100000">
                          <a:srgbClr val="000000">
                            <a:shade val="39000"/>
                            <a:satMod val="150000"/>
                          </a:srgbClr>
                        </a:gs>
                      </a:gsLst>
                      <a:lin ang="5400000"/>
                    </a:gradFill>
                    <a:effectLst>
                      <a:outerShdw blurRad="50800" algn="tl" rotWithShape="0">
                        <a:srgbClr val="000000"/>
                      </a:outerShdw>
                    </a:effectLst>
                  </a:rPr>
                  <a:t>Functions</a:t>
                </a:r>
                <a:endParaRPr lang="en-US" sz="2400" b="1" cap="none" spc="0" dirty="0">
                  <a:ln w="17780" cmpd="sng">
                    <a:solidFill>
                      <a:srgbClr val="FFFFFF"/>
                    </a:solidFill>
                    <a:prstDash val="solid"/>
                    <a:miter lim="800000"/>
                  </a:ln>
                  <a:gradFill rotWithShape="1">
                    <a:gsLst>
                      <a:gs pos="0">
                        <a:srgbClr val="000000">
                          <a:tint val="92000"/>
                          <a:shade val="100000"/>
                          <a:satMod val="150000"/>
                        </a:srgbClr>
                      </a:gs>
                      <a:gs pos="49000">
                        <a:srgbClr val="000000">
                          <a:tint val="89000"/>
                          <a:shade val="90000"/>
                          <a:satMod val="150000"/>
                        </a:srgbClr>
                      </a:gs>
                      <a:gs pos="50000">
                        <a:srgbClr val="000000">
                          <a:tint val="100000"/>
                          <a:shade val="75000"/>
                          <a:satMod val="150000"/>
                        </a:srgbClr>
                      </a:gs>
                      <a:gs pos="95000">
                        <a:srgbClr val="000000">
                          <a:shade val="47000"/>
                          <a:satMod val="150000"/>
                        </a:srgbClr>
                      </a:gs>
                      <a:gs pos="100000">
                        <a:srgbClr val="000000">
                          <a:shade val="39000"/>
                          <a:satMod val="150000"/>
                        </a:srgbClr>
                      </a:gs>
                    </a:gsLst>
                    <a:lin ang="5400000"/>
                  </a:gradFill>
                  <a:effectLst>
                    <a:outerShdw blurRad="50800" algn="tl" rotWithShape="0">
                      <a:srgbClr val="000000"/>
                    </a:outerShdw>
                  </a:effectLst>
                </a:endParaRPr>
              </a:p>
            </p:txBody>
          </p:sp>
        </p:grpSp>
        <p:cxnSp>
          <p:nvCxnSpPr>
            <p:cNvPr id="6" name="Straight Arrow Connector 5"/>
            <p:cNvCxnSpPr/>
            <p:nvPr/>
          </p:nvCxnSpPr>
          <p:spPr>
            <a:xfrm>
              <a:off x="762000" y="2133600"/>
              <a:ext cx="843740" cy="12192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762000" y="3657600"/>
              <a:ext cx="609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5265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Advantages of Spreadsheets</a:t>
            </a:r>
            <a:endParaRPr lang="af-Z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86000"/>
            <a:ext cx="5452533" cy="4068762"/>
          </a:xfrm>
        </p:spPr>
        <p:txBody>
          <a:bodyPr>
            <a:normAutofit/>
          </a:bodyPr>
          <a:lstStyle/>
          <a:p>
            <a:r>
              <a:rPr lang="en-ZA" dirty="0" smtClean="0"/>
              <a:t>You can present your data in graphs</a:t>
            </a:r>
          </a:p>
          <a:p>
            <a:r>
              <a:rPr lang="en-ZA" dirty="0" smtClean="0"/>
              <a:t>Excel can be integrated in Word, PowerPoint and Access</a:t>
            </a:r>
          </a:p>
          <a:p>
            <a:r>
              <a:rPr lang="en-ZA" smtClean="0"/>
              <a:t>Confidential </a:t>
            </a:r>
            <a:r>
              <a:rPr lang="en-ZA" dirty="0" smtClean="0"/>
              <a:t>data can be hide in a spreadsheet</a:t>
            </a:r>
          </a:p>
          <a:p>
            <a:r>
              <a:rPr lang="en-ZA" dirty="0" smtClean="0"/>
              <a:t>You can lock some data so that people can’t change it</a:t>
            </a:r>
          </a:p>
          <a:p>
            <a:r>
              <a:rPr lang="en-ZA" dirty="0" smtClean="0"/>
              <a:t>There is hundreds of functions to choose from</a:t>
            </a:r>
            <a:endParaRPr lang="en-ZA" dirty="0"/>
          </a:p>
        </p:txBody>
      </p:sp>
      <p:graphicFrame>
        <p:nvGraphicFramePr>
          <p:cNvPr id="8" name="Chart 7"/>
          <p:cNvGraphicFramePr/>
          <p:nvPr>
            <p:extLst>
              <p:ext uri="{D42A27DB-BD31-4B8C-83A1-F6EECF244321}">
                <p14:modId xmlns:p14="http://schemas.microsoft.com/office/powerpoint/2010/main" val="3885111719"/>
              </p:ext>
            </p:extLst>
          </p:nvPr>
        </p:nvGraphicFramePr>
        <p:xfrm>
          <a:off x="6400800" y="2819400"/>
          <a:ext cx="2514600" cy="26416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342702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Advantages of Spreadsheets</a:t>
            </a:r>
            <a:endParaRPr lang="af-ZA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838200" y="2286000"/>
            <a:ext cx="5452533" cy="4068762"/>
          </a:xfrm>
        </p:spPr>
        <p:txBody>
          <a:bodyPr>
            <a:normAutofit/>
          </a:bodyPr>
          <a:lstStyle/>
          <a:p>
            <a:r>
              <a:rPr lang="en-ZA" dirty="0" smtClean="0"/>
              <a:t>When you change data in the spreadsheet the results will automatically change if used in other packages, it is called automatic re-calculations, very powerful feature</a:t>
            </a:r>
          </a:p>
          <a:p>
            <a:endParaRPr lang="en-ZA" dirty="0" smtClean="0"/>
          </a:p>
          <a:p>
            <a:r>
              <a:rPr lang="en-ZA" dirty="0" smtClean="0"/>
              <a:t>You can change the number formatting to date, Currency, Time, Text, Accounting</a:t>
            </a:r>
            <a:endParaRPr lang="en-ZA" dirty="0"/>
          </a:p>
        </p:txBody>
      </p:sp>
      <p:graphicFrame>
        <p:nvGraphicFramePr>
          <p:cNvPr id="2" name="Chart 1"/>
          <p:cNvGraphicFramePr/>
          <p:nvPr>
            <p:extLst>
              <p:ext uri="{D42A27DB-BD31-4B8C-83A1-F6EECF244321}">
                <p14:modId xmlns:p14="http://schemas.microsoft.com/office/powerpoint/2010/main" val="1895832361"/>
              </p:ext>
            </p:extLst>
          </p:nvPr>
        </p:nvGraphicFramePr>
        <p:xfrm>
          <a:off x="5943600" y="2209800"/>
          <a:ext cx="3200400" cy="29464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3490620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f-ZA" dirty="0" smtClean="0"/>
              <a:t>Activity</a:t>
            </a:r>
            <a:endParaRPr lang="af-ZA" dirty="0"/>
          </a:p>
        </p:txBody>
      </p:sp>
      <p:sp>
        <p:nvSpPr>
          <p:cNvPr id="5" name="Content Placeholder 6"/>
          <p:cNvSpPr>
            <a:spLocks noGrp="1"/>
          </p:cNvSpPr>
          <p:nvPr>
            <p:ph idx="1"/>
          </p:nvPr>
        </p:nvSpPr>
        <p:spPr>
          <a:xfrm>
            <a:off x="838200" y="2286000"/>
            <a:ext cx="6705600" cy="4068762"/>
          </a:xfrm>
        </p:spPr>
        <p:txBody>
          <a:bodyPr>
            <a:normAutofit/>
          </a:bodyPr>
          <a:lstStyle/>
          <a:p>
            <a:r>
              <a:rPr lang="en-ZA" dirty="0" smtClean="0"/>
              <a:t>The teacher will hand out fun </a:t>
            </a:r>
            <a:r>
              <a:rPr lang="en-ZA" dirty="0" smtClean="0"/>
              <a:t>activities</a:t>
            </a:r>
          </a:p>
          <a:p>
            <a:pPr marL="0" indent="0">
              <a:buNone/>
            </a:pPr>
            <a:endParaRPr lang="en-ZA" dirty="0"/>
          </a:p>
        </p:txBody>
      </p:sp>
    </p:spTree>
    <p:extLst>
      <p:ext uri="{BB962C8B-B14F-4D97-AF65-F5344CB8AC3E}">
        <p14:creationId xmlns:p14="http://schemas.microsoft.com/office/powerpoint/2010/main" val="62048595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aveform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Waveform">
      <a:majorFont>
        <a:latin typeface="Candara"/>
        <a:ea typeface=""/>
        <a:cs typeface=""/>
        <a:font script="Jpan" typeface="HGP明朝E"/>
        <a:font script="Hang" typeface="HY그래픽M"/>
        <a:font script="Hans" typeface="华文新魏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ndara"/>
        <a:ea typeface=""/>
        <a:cs typeface=""/>
        <a:font script="Jpan" typeface="HGP明朝E"/>
        <a:font script="Hang" typeface="HY그래픽M"/>
        <a:font script="Hans" typeface="华文楷体"/>
        <a:font script="Hant" typeface="標楷體"/>
        <a:font script="Arab" typeface="Arial"/>
        <a:font script="Hebr" typeface="Arial"/>
        <a:font script="Thai" typeface="Kodchiang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aveform">
      <a:fillStyleLst>
        <a:solidFill>
          <a:schemeClr val="phClr"/>
        </a:solidFill>
        <a:gradFill rotWithShape="1">
          <a:gsLst>
            <a:gs pos="0">
              <a:schemeClr val="phClr">
                <a:tint val="0"/>
              </a:schemeClr>
            </a:gs>
            <a:gs pos="44000">
              <a:schemeClr val="phClr">
                <a:tint val="60000"/>
                <a:satMod val="120000"/>
              </a:schemeClr>
            </a:gs>
            <a:gs pos="100000">
              <a:schemeClr val="phClr">
                <a:tint val="90000"/>
                <a:alpha val="100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20000"/>
                <a:lumMod val="120000"/>
              </a:schemeClr>
            </a:gs>
            <a:gs pos="100000">
              <a:schemeClr val="phClr">
                <a:shade val="89000"/>
                <a:lumMod val="9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>
              <a:shade val="75000"/>
              <a:lumMod val="8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prstMaterial="flat">
            <a:bevelT w="12700" h="12700"/>
          </a:sp3d>
        </a:effectStyle>
        <a:effectStyle>
          <a:effectLst>
            <a:outerShdw blurRad="50800" dist="25400" dir="5400000" rotWithShape="0">
              <a:srgbClr val="000000">
                <a:alpha val="38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6360000"/>
            </a:lightRig>
          </a:scene3d>
          <a:sp3d contourW="19050" prstMaterial="flat">
            <a:bevelT w="63500" h="63500"/>
            <a:contourClr>
              <a:schemeClr val="phClr">
                <a:shade val="25000"/>
                <a:satMod val="18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40000">
              <a:schemeClr val="phClr">
                <a:tint val="94000"/>
                <a:shade val="94000"/>
                <a:alpha val="100000"/>
                <a:satMod val="114000"/>
                <a:lumMod val="114000"/>
              </a:schemeClr>
            </a:gs>
            <a:gs pos="74000">
              <a:schemeClr val="phClr">
                <a:tint val="94000"/>
                <a:shade val="94000"/>
                <a:satMod val="128000"/>
                <a:lumMod val="100000"/>
              </a:schemeClr>
            </a:gs>
            <a:gs pos="100000">
              <a:schemeClr val="phClr">
                <a:tint val="98000"/>
                <a:shade val="100000"/>
                <a:hueMod val="98000"/>
                <a:satMod val="100000"/>
                <a:lumMod val="74000"/>
              </a:schemeClr>
            </a:gs>
          </a:gsLst>
          <a:path path="circle">
            <a:fillToRect l="20000" t="-40000" r="20000" b="14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tint val="96000"/>
                <a:satMod val="130000"/>
                <a:lumMod val="50000"/>
              </a:schemeClr>
              <a:schemeClr val="phClr">
                <a:tint val="96000"/>
                <a:satMod val="114000"/>
                <a:lumMod val="114000"/>
              </a:schemeClr>
            </a:duotone>
          </a:blip>
          <a:stretch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Waveform</Template>
  <TotalTime>4178</TotalTime>
  <Words>152</Words>
  <Application>Microsoft Office PowerPoint</Application>
  <PresentationFormat>On-screen Show (4:3)</PresentationFormat>
  <Paragraphs>40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Waveform</vt:lpstr>
      <vt:lpstr>SPREADSHEETS</vt:lpstr>
      <vt:lpstr>Working with numbers</vt:lpstr>
      <vt:lpstr>What is a Spreadsheet</vt:lpstr>
      <vt:lpstr>SPREADSHEET</vt:lpstr>
      <vt:lpstr>Advantages of Spreadsheets</vt:lpstr>
      <vt:lpstr>Advantages of Spreadsheets</vt:lpstr>
      <vt:lpstr>Activity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Author</dc:creator>
  <cp:lastModifiedBy>Nelmarie</cp:lastModifiedBy>
  <cp:revision>25</cp:revision>
  <dcterms:created xsi:type="dcterms:W3CDTF">2006-08-16T00:00:00Z</dcterms:created>
  <dcterms:modified xsi:type="dcterms:W3CDTF">2014-04-18T17:45:56Z</dcterms:modified>
</cp:coreProperties>
</file>