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  <p:sldMasterId id="2147483715" r:id="rId2"/>
  </p:sldMasterIdLst>
  <p:notesMasterIdLst>
    <p:notesMasterId r:id="rId15"/>
  </p:notesMasterIdLst>
  <p:sldIdLst>
    <p:sldId id="1720" r:id="rId3"/>
    <p:sldId id="1721" r:id="rId4"/>
    <p:sldId id="1722" r:id="rId5"/>
    <p:sldId id="1698" r:id="rId6"/>
    <p:sldId id="1706" r:id="rId7"/>
    <p:sldId id="1710" r:id="rId8"/>
    <p:sldId id="1711" r:id="rId9"/>
    <p:sldId id="1708" r:id="rId10"/>
    <p:sldId id="1724" r:id="rId11"/>
    <p:sldId id="1718" r:id="rId12"/>
    <p:sldId id="1719" r:id="rId13"/>
    <p:sldId id="1704" r:id="rId14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use this resource" id="{0DC0447C-BD33-431A-A700-832F8C2E6564}">
          <p14:sldIdLst>
            <p14:sldId id="1720"/>
            <p14:sldId id="1721"/>
          </p14:sldIdLst>
        </p14:section>
        <p14:section name="The maturity model" id="{EED704E2-6498-46F9-B394-E7E754AAE658}">
          <p14:sldIdLst>
            <p14:sldId id="1722"/>
          </p14:sldIdLst>
        </p14:section>
        <p14:section name="Action steps to adopt Teams" id="{17C9C183-451F-4662-B884-99DB475F784C}">
          <p14:sldIdLst>
            <p14:sldId id="1698"/>
            <p14:sldId id="1706"/>
            <p14:sldId id="1710"/>
            <p14:sldId id="1711"/>
          </p14:sldIdLst>
        </p14:section>
        <p14:section name="Useful resources" id="{1C5D3447-171D-41F9-AA03-A915086F2ABA}">
          <p14:sldIdLst>
            <p14:sldId id="1708"/>
            <p14:sldId id="1724"/>
            <p14:sldId id="1718"/>
            <p14:sldId id="1719"/>
            <p14:sldId id="1704"/>
          </p14:sldIdLst>
        </p14:section>
      </p14:sectionLst>
    </p:ext>
    <p:ext uri="{EFAFB233-063F-42B5-8137-9DF3F51BA10A}">
      <p15:sldGuideLst xmlns:p15="http://schemas.microsoft.com/office/powerpoint/2012/main">
        <p15:guide id="1" pos="6609" userDrawn="1">
          <p15:clr>
            <a:srgbClr val="A4A3A4"/>
          </p15:clr>
        </p15:guide>
        <p15:guide id="2" orient="horz" pos="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9E0"/>
    <a:srgbClr val="1859A0"/>
    <a:srgbClr val="F3F3F3"/>
    <a:srgbClr val="302D6D"/>
    <a:srgbClr val="2B207A"/>
    <a:srgbClr val="8A63BD"/>
    <a:srgbClr val="9E9BD1"/>
    <a:srgbClr val="3B3E81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D83C4-00BF-41AA-93A7-8A4B07E43F0C}" v="5" dt="2020-04-07T20:35:07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87" y="48"/>
      </p:cViewPr>
      <p:guideLst>
        <p:guide pos="6609"/>
        <p:guide orient="horz"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56F9-B1D5-4D27-8D97-17FC5F23993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8BEB7-F5F4-4089-8AEA-919230EF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49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95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21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36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43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7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 for David’s link: </a:t>
            </a:r>
            <a:r>
              <a:rPr lang="en-US" sz="1200"/>
              <a:t>Get started with your identity setup https://docs.microsoft.com/en-us/azure/active-directory/fundamentals/active-directory-whatisMove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18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8BEB7-F5F4-4089-8AEA-919230EFD7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88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8BEB7-F5F4-4089-8AEA-919230EFD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12117" y="2077800"/>
            <a:ext cx="5647477" cy="359258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7910" tIns="118328" rIns="147910" bIns="1183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5411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8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12173" y="2077814"/>
            <a:ext cx="5648878" cy="1793104"/>
          </a:xfrm>
          <a:noFill/>
        </p:spPr>
        <p:txBody>
          <a:bodyPr lIns="146304" tIns="91440" rIns="146304" bIns="91440" anchor="t" anchorCtr="0"/>
          <a:lstStyle>
            <a:lvl1pPr>
              <a:defRPr sz="4455" spc="-82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10716" y="3877276"/>
            <a:ext cx="5648878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6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0C37DD-7E36-45D9-97F2-B04B8FA25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7" y="269568"/>
            <a:ext cx="2375512" cy="80099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7E0A3E-B4D6-49E2-9E5D-01B267765E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47" y="-1175007"/>
            <a:ext cx="3484703" cy="11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6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8" y="1189179"/>
            <a:ext cx="4840693" cy="2415405"/>
          </a:xfrm>
        </p:spPr>
        <p:txBody>
          <a:bodyPr wrap="square">
            <a:spAutoFit/>
          </a:bodyPr>
          <a:lstStyle>
            <a:lvl1pPr marL="232378" indent="-232378">
              <a:spcBef>
                <a:spcPts val="990"/>
              </a:spcBef>
              <a:buClr>
                <a:schemeClr val="tx1"/>
              </a:buClr>
              <a:buFont typeface="Arial" pitchFamily="34" charset="0"/>
              <a:buChar char="•"/>
              <a:defRPr sz="2588"/>
            </a:lvl1pPr>
            <a:lvl2pPr marL="429569" indent="-188592">
              <a:defRPr sz="1941"/>
            </a:lvl2pPr>
            <a:lvl3pPr marL="565773" indent="-136205">
              <a:tabLst/>
              <a:defRPr sz="1618"/>
            </a:lvl3pPr>
            <a:lvl4pPr marL="712454" indent="-146683">
              <a:defRPr/>
            </a:lvl4pPr>
            <a:lvl5pPr marL="848659" indent="-13620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3" y="1189179"/>
            <a:ext cx="4840693" cy="2415405"/>
          </a:xfrm>
        </p:spPr>
        <p:txBody>
          <a:bodyPr wrap="square">
            <a:spAutoFit/>
          </a:bodyPr>
          <a:lstStyle>
            <a:lvl1pPr marL="232378" indent="-232378">
              <a:spcBef>
                <a:spcPts val="990"/>
              </a:spcBef>
              <a:buClr>
                <a:schemeClr val="tx1"/>
              </a:buClr>
              <a:buFont typeface="Arial" pitchFamily="34" charset="0"/>
              <a:buChar char="•"/>
              <a:defRPr sz="2588"/>
            </a:lvl1pPr>
            <a:lvl2pPr marL="429569" indent="-188592">
              <a:defRPr sz="1941"/>
            </a:lvl2pPr>
            <a:lvl3pPr marL="565773" indent="-136205">
              <a:tabLst/>
              <a:defRPr sz="1618"/>
            </a:lvl3pPr>
            <a:lvl4pPr marL="712454" indent="-146683">
              <a:defRPr/>
            </a:lvl4pPr>
            <a:lvl5pPr marL="848659" indent="-13620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12914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8738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" y="726424"/>
            <a:ext cx="10490256" cy="899665"/>
          </a:xfrm>
        </p:spPr>
        <p:txBody>
          <a:bodyPr/>
          <a:lstStyle>
            <a:lvl1pPr algn="ctr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24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" y="289516"/>
            <a:ext cx="10490256" cy="700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3003" y="990379"/>
            <a:ext cx="10489571" cy="453457"/>
          </a:xfrm>
        </p:spPr>
        <p:txBody>
          <a:bodyPr/>
          <a:lstStyle>
            <a:lvl1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2pPr>
            <a:lvl3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3pPr>
            <a:lvl4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4pPr>
            <a:lvl5pPr marL="0" indent="0" algn="l" defTabSz="7543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941" b="0" kern="1200" cap="none" spc="-83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79285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8" y="1186357"/>
            <a:ext cx="8873205" cy="2697988"/>
          </a:xfrm>
          <a:noFill/>
        </p:spPr>
        <p:txBody>
          <a:bodyPr tIns="91440" bIns="91440" anchor="t" anchorCtr="0"/>
          <a:lstStyle>
            <a:lvl1pPr>
              <a:defRPr sz="5823" spc="-82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316" y="3877282"/>
            <a:ext cx="8874608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91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40176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8" y="1186357"/>
            <a:ext cx="8873205" cy="2697988"/>
          </a:xfrm>
          <a:noFill/>
        </p:spPr>
        <p:txBody>
          <a:bodyPr tIns="91440" bIns="91440" anchor="t" anchorCtr="0"/>
          <a:lstStyle>
            <a:lvl1pPr>
              <a:defRPr lang="en-US" sz="5823" b="0" kern="1200" cap="none" spc="-82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21268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7" y="2084174"/>
            <a:ext cx="10488170" cy="99116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823" spc="-82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324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7" y="2084174"/>
            <a:ext cx="10488170" cy="99116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823" spc="-82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92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7" y="2084174"/>
            <a:ext cx="10488170" cy="99116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823" spc="-82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896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5871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3995" y="3877276"/>
            <a:ext cx="5646077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2373" y="2075840"/>
            <a:ext cx="7260984" cy="1793104"/>
          </a:xfrm>
          <a:noFill/>
        </p:spPr>
        <p:txBody>
          <a:bodyPr lIns="146304" tIns="91440" rIns="146304" bIns="91440" anchor="t" anchorCtr="0"/>
          <a:lstStyle>
            <a:lvl1pPr>
              <a:defRPr sz="4400" spc="-8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B47CED-1EE2-4C32-A395-71B969D013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7" y="5923961"/>
            <a:ext cx="2375512" cy="8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9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85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68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09728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721" tIns="37721" rIns="37721" bIns="37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54116" fontAlgn="base">
              <a:spcBef>
                <a:spcPct val="0"/>
              </a:spcBef>
              <a:spcAft>
                <a:spcPct val="0"/>
              </a:spcAft>
            </a:pPr>
            <a:endParaRPr lang="en-US" sz="1456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2316" y="1197323"/>
            <a:ext cx="10488170" cy="2445093"/>
          </a:xfrm>
        </p:spPr>
        <p:txBody>
          <a:bodyPr/>
          <a:lstStyle>
            <a:lvl1pPr marL="0" indent="0">
              <a:buNone/>
              <a:defRPr sz="266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8026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727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5875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4996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24162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57206" y="6170062"/>
            <a:ext cx="10460998" cy="3262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47910" tIns="118328" rIns="147910" bIns="118328" numCol="1" anchor="t" anchorCtr="0" compatLnSpc="1">
            <a:prstTxWarp prst="textNoShape">
              <a:avLst/>
            </a:prstTxWarp>
            <a:spAutoFit/>
          </a:bodyPr>
          <a:lstStyle/>
          <a:p>
            <a:pPr defTabSz="753968" eaLnBrk="0" hangingPunct="0"/>
            <a:r>
              <a:rPr lang="en-US" sz="567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E73664-FEC6-4009-B05B-CC64C6B39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574"/>
            <a:ext cx="3923913" cy="13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053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42317" y="1189180"/>
            <a:ext cx="10488170" cy="2709524"/>
          </a:xfrm>
          <a:prstGeom prst="rect">
            <a:avLst/>
          </a:prstGeom>
        </p:spPr>
        <p:txBody>
          <a:bodyPr/>
          <a:lstStyle>
            <a:lvl1pPr marL="234947" indent="-234947">
              <a:buClr>
                <a:schemeClr val="tx1"/>
              </a:buClr>
              <a:buSzPct val="90000"/>
              <a:buFont typeface="Arial" pitchFamily="34" charset="0"/>
              <a:buChar char="•"/>
              <a:defRPr sz="291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2187" indent="-227243">
              <a:buClr>
                <a:schemeClr val="tx1"/>
              </a:buClr>
              <a:buSzPct val="90000"/>
              <a:buFont typeface="Arial" pitchFamily="34" charset="0"/>
              <a:buChar char="•"/>
              <a:defRPr sz="258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97133" indent="-234947">
              <a:buClr>
                <a:schemeClr val="tx1"/>
              </a:buClr>
              <a:buSzPct val="90000"/>
              <a:buFont typeface="Arial" pitchFamily="34" charset="0"/>
              <a:buChar char="•"/>
              <a:defRPr sz="22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82008" indent="-184876">
              <a:buClr>
                <a:schemeClr val="tx1"/>
              </a:buClr>
              <a:buSzPct val="90000"/>
              <a:buFont typeface="Arial" pitchFamily="34" charset="0"/>
              <a:buChar char="•"/>
              <a:defRPr sz="194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66884" indent="-184876">
              <a:buClr>
                <a:schemeClr val="tx1"/>
              </a:buClr>
              <a:buSzPct val="90000"/>
              <a:buFont typeface="Arial" pitchFamily="34" charset="0"/>
              <a:buChar char="•"/>
              <a:defRPr sz="161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6238881"/>
            <a:ext cx="109728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992" spc="-4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89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09728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42316" y="2077800"/>
            <a:ext cx="5647477" cy="359258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357" tIns="129085" rIns="161357" bIns="1290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6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2373" y="2077814"/>
            <a:ext cx="5648877" cy="1793104"/>
          </a:xfrm>
          <a:noFill/>
        </p:spPr>
        <p:txBody>
          <a:bodyPr lIns="146304" tIns="91440" rIns="146304" bIns="91440" anchor="t" anchorCtr="0"/>
          <a:lstStyle>
            <a:lvl1pPr>
              <a:defRPr sz="4860" spc="-8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40916" y="3877276"/>
            <a:ext cx="5648877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403673" y="485812"/>
            <a:ext cx="1483524" cy="353933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89"/>
            </a:p>
          </p:txBody>
        </p:sp>
      </p:grpSp>
    </p:spTree>
    <p:extLst>
      <p:ext uri="{BB962C8B-B14F-4D97-AF65-F5344CB8AC3E}">
        <p14:creationId xmlns:p14="http://schemas.microsoft.com/office/powerpoint/2010/main" val="214921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3994" y="3877273"/>
            <a:ext cx="5646076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2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2372" y="2075840"/>
            <a:ext cx="7260984" cy="1793104"/>
          </a:xfrm>
          <a:noFill/>
        </p:spPr>
        <p:txBody>
          <a:bodyPr lIns="146304" tIns="91440" rIns="146304" bIns="91440" anchor="t" anchorCtr="0"/>
          <a:lstStyle>
            <a:lvl1pPr>
              <a:defRPr sz="4765" spc="-8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03673" y="6034002"/>
            <a:ext cx="1483524" cy="353933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89"/>
            </a:p>
          </p:txBody>
        </p:sp>
      </p:grpSp>
    </p:spTree>
    <p:extLst>
      <p:ext uri="{BB962C8B-B14F-4D97-AF65-F5344CB8AC3E}">
        <p14:creationId xmlns:p14="http://schemas.microsoft.com/office/powerpoint/2010/main" val="335054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316" y="1189177"/>
            <a:ext cx="10488171" cy="183499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65"/>
            </a:lvl2pPr>
            <a:lvl3pPr marL="201687" indent="0">
              <a:buNone/>
              <a:defRPr/>
            </a:lvl3pPr>
            <a:lvl4pPr marL="403374" indent="0">
              <a:buNone/>
              <a:defRPr/>
            </a:lvl4pPr>
            <a:lvl5pPr marL="6050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32655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316" y="1189177"/>
            <a:ext cx="10488171" cy="183499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65"/>
            </a:lvl2pPr>
            <a:lvl3pPr marL="201687" indent="0">
              <a:buNone/>
              <a:defRPr/>
            </a:lvl3pPr>
            <a:lvl4pPr marL="403374" indent="0">
              <a:buNone/>
              <a:defRPr/>
            </a:lvl4pPr>
            <a:lvl5pPr marL="6050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6559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317" y="1189179"/>
            <a:ext cx="10488170" cy="228081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618"/>
            </a:lvl2pPr>
            <a:lvl3pPr marL="184876" indent="0">
              <a:buNone/>
              <a:defRPr/>
            </a:lvl3pPr>
            <a:lvl4pPr marL="369750" indent="0">
              <a:buNone/>
              <a:defRPr/>
            </a:lvl4pPr>
            <a:lvl5pPr marL="55462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35738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6" y="1189177"/>
            <a:ext cx="10488171" cy="1834990"/>
          </a:xfrm>
        </p:spPr>
        <p:txBody>
          <a:bodyPr>
            <a:spAutoFit/>
          </a:bodyPr>
          <a:lstStyle>
            <a:lvl1pPr>
              <a:defRPr sz="317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34279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6" y="1189177"/>
            <a:ext cx="10488171" cy="1834990"/>
          </a:xfrm>
        </p:spPr>
        <p:txBody>
          <a:bodyPr>
            <a:spAutoFit/>
          </a:bodyPr>
          <a:lstStyle>
            <a:lvl1pPr>
              <a:defRPr sz="3176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814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6"/>
            <a:ext cx="4840693" cy="1770485"/>
          </a:xfrm>
        </p:spPr>
        <p:txBody>
          <a:bodyPr wrap="square">
            <a:spAutoFit/>
          </a:bodyPr>
          <a:lstStyle>
            <a:lvl1pPr marL="0" indent="0">
              <a:spcBef>
                <a:spcPts val="1080"/>
              </a:spcBef>
              <a:buClr>
                <a:schemeClr val="tx1"/>
              </a:buClr>
              <a:buFont typeface="Wingdings" pitchFamily="2" charset="2"/>
              <a:buNone/>
              <a:defRPr sz="317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765"/>
            </a:lvl2pPr>
            <a:lvl3pPr marL="204488" indent="0">
              <a:buNone/>
              <a:tabLst/>
              <a:defRPr sz="1765"/>
            </a:lvl3pPr>
            <a:lvl4pPr marL="406175" indent="0">
              <a:buNone/>
              <a:defRPr/>
            </a:lvl4pPr>
            <a:lvl5pPr marL="6050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4" y="1189176"/>
            <a:ext cx="4840693" cy="1770485"/>
          </a:xfrm>
        </p:spPr>
        <p:txBody>
          <a:bodyPr wrap="square">
            <a:spAutoFit/>
          </a:bodyPr>
          <a:lstStyle>
            <a:lvl1pPr marL="0" indent="0">
              <a:spcBef>
                <a:spcPts val="1080"/>
              </a:spcBef>
              <a:buClr>
                <a:schemeClr val="tx1"/>
              </a:buClr>
              <a:buFont typeface="Wingdings" pitchFamily="2" charset="2"/>
              <a:buNone/>
              <a:defRPr sz="317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765"/>
            </a:lvl2pPr>
            <a:lvl3pPr marL="204488" indent="0">
              <a:buNone/>
              <a:tabLst/>
              <a:defRPr sz="1765"/>
            </a:lvl3pPr>
            <a:lvl4pPr marL="406175" indent="0">
              <a:buNone/>
              <a:defRPr/>
            </a:lvl4pPr>
            <a:lvl5pPr marL="6050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793887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6"/>
            <a:ext cx="4840693" cy="1770485"/>
          </a:xfrm>
        </p:spPr>
        <p:txBody>
          <a:bodyPr wrap="square">
            <a:spAutoFit/>
          </a:bodyPr>
          <a:lstStyle>
            <a:lvl1pPr marL="0" indent="0">
              <a:spcBef>
                <a:spcPts val="1080"/>
              </a:spcBef>
              <a:buClr>
                <a:schemeClr val="tx1"/>
              </a:buClr>
              <a:buFont typeface="Wingdings" pitchFamily="2" charset="2"/>
              <a:buNone/>
              <a:defRPr sz="3176"/>
            </a:lvl1pPr>
            <a:lvl2pPr marL="0" indent="0">
              <a:buNone/>
              <a:defRPr sz="1765"/>
            </a:lvl2pPr>
            <a:lvl3pPr marL="204488" indent="0">
              <a:buNone/>
              <a:tabLst/>
              <a:defRPr sz="1765"/>
            </a:lvl3pPr>
            <a:lvl4pPr marL="406175" indent="0">
              <a:buNone/>
              <a:defRPr/>
            </a:lvl4pPr>
            <a:lvl5pPr marL="6050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4" y="1189176"/>
            <a:ext cx="4840693" cy="1770485"/>
          </a:xfrm>
        </p:spPr>
        <p:txBody>
          <a:bodyPr wrap="square">
            <a:spAutoFit/>
          </a:bodyPr>
          <a:lstStyle>
            <a:lvl1pPr marL="0" indent="0">
              <a:spcBef>
                <a:spcPts val="1080"/>
              </a:spcBef>
              <a:buClr>
                <a:schemeClr val="tx1"/>
              </a:buClr>
              <a:buFont typeface="Wingdings" pitchFamily="2" charset="2"/>
              <a:buNone/>
              <a:defRPr sz="3176"/>
            </a:lvl1pPr>
            <a:lvl2pPr marL="0" indent="0">
              <a:buNone/>
              <a:defRPr sz="1765"/>
            </a:lvl2pPr>
            <a:lvl3pPr marL="204488" indent="0">
              <a:buNone/>
              <a:tabLst/>
              <a:defRPr sz="1765"/>
            </a:lvl3pPr>
            <a:lvl4pPr marL="406175" indent="0">
              <a:buNone/>
              <a:defRPr/>
            </a:lvl4pPr>
            <a:lvl5pPr marL="6050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680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8"/>
            <a:ext cx="4840693" cy="1781450"/>
          </a:xfrm>
        </p:spPr>
        <p:txBody>
          <a:bodyPr wrap="square">
            <a:spAutoFit/>
          </a:bodyPr>
          <a:lstStyle>
            <a:lvl1pPr marL="253509" indent="-253509">
              <a:spcBef>
                <a:spcPts val="1080"/>
              </a:spcBef>
              <a:buClr>
                <a:schemeClr val="tx2"/>
              </a:buClr>
              <a:buFont typeface="Arial" pitchFamily="34" charset="0"/>
              <a:buChar char="•"/>
              <a:defRPr sz="282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68632" indent="-205741">
              <a:defRPr sz="2118"/>
            </a:lvl2pPr>
            <a:lvl3pPr marL="617223" indent="-148591">
              <a:tabLst/>
              <a:defRPr sz="1765"/>
            </a:lvl3pPr>
            <a:lvl4pPr marL="777243" indent="-160021">
              <a:defRPr/>
            </a:lvl4pPr>
            <a:lvl5pPr marL="925834" indent="-14859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4" y="1189178"/>
            <a:ext cx="4840693" cy="1781450"/>
          </a:xfrm>
        </p:spPr>
        <p:txBody>
          <a:bodyPr wrap="square">
            <a:spAutoFit/>
          </a:bodyPr>
          <a:lstStyle>
            <a:lvl1pPr marL="253509" indent="-253509">
              <a:spcBef>
                <a:spcPts val="1080"/>
              </a:spcBef>
              <a:buClr>
                <a:schemeClr val="tx2"/>
              </a:buClr>
              <a:buFont typeface="Arial" pitchFamily="34" charset="0"/>
              <a:buChar char="•"/>
              <a:defRPr sz="282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68632" indent="-205741">
              <a:defRPr sz="2118"/>
            </a:lvl2pPr>
            <a:lvl3pPr marL="617223" indent="-148591">
              <a:tabLst/>
              <a:defRPr sz="1765"/>
            </a:lvl3pPr>
            <a:lvl4pPr marL="777243" indent="-160021">
              <a:defRPr/>
            </a:lvl4pPr>
            <a:lvl5pPr marL="925834" indent="-14859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72533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8"/>
            <a:ext cx="4840693" cy="1781450"/>
          </a:xfrm>
        </p:spPr>
        <p:txBody>
          <a:bodyPr wrap="square">
            <a:spAutoFit/>
          </a:bodyPr>
          <a:lstStyle>
            <a:lvl1pPr marL="253509" indent="-253509">
              <a:spcBef>
                <a:spcPts val="1080"/>
              </a:spcBef>
              <a:buClr>
                <a:schemeClr val="tx1"/>
              </a:buClr>
              <a:buFont typeface="Arial" pitchFamily="34" charset="0"/>
              <a:buChar char="•"/>
              <a:defRPr sz="2823"/>
            </a:lvl1pPr>
            <a:lvl2pPr marL="468632" indent="-205741">
              <a:defRPr sz="2118"/>
            </a:lvl2pPr>
            <a:lvl3pPr marL="617223" indent="-148591">
              <a:tabLst/>
              <a:defRPr sz="1765"/>
            </a:lvl3pPr>
            <a:lvl4pPr marL="777243" indent="-160021">
              <a:defRPr/>
            </a:lvl4pPr>
            <a:lvl5pPr marL="925834" indent="-14859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4" y="1189178"/>
            <a:ext cx="4840693" cy="1781450"/>
          </a:xfrm>
        </p:spPr>
        <p:txBody>
          <a:bodyPr wrap="square">
            <a:spAutoFit/>
          </a:bodyPr>
          <a:lstStyle>
            <a:lvl1pPr marL="253509" indent="-253509">
              <a:spcBef>
                <a:spcPts val="1080"/>
              </a:spcBef>
              <a:buClr>
                <a:schemeClr val="tx1"/>
              </a:buClr>
              <a:buFont typeface="Arial" pitchFamily="34" charset="0"/>
              <a:buChar char="•"/>
              <a:defRPr sz="2823"/>
            </a:lvl1pPr>
            <a:lvl2pPr marL="468632" indent="-205741">
              <a:defRPr sz="2118"/>
            </a:lvl2pPr>
            <a:lvl3pPr marL="617223" indent="-148591">
              <a:tabLst/>
              <a:defRPr sz="1765"/>
            </a:lvl3pPr>
            <a:lvl4pPr marL="777243" indent="-160021">
              <a:defRPr/>
            </a:lvl4pPr>
            <a:lvl5pPr marL="925834" indent="-14859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5862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29090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" y="289513"/>
            <a:ext cx="10490256" cy="700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3003" y="990378"/>
            <a:ext cx="10489570" cy="478016"/>
          </a:xfrm>
        </p:spPr>
        <p:txBody>
          <a:bodyPr/>
          <a:lstStyle>
            <a:lvl1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2pPr>
            <a:lvl3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3pPr>
            <a:lvl4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4pPr>
            <a:lvl5pPr marL="0" indent="0" algn="l" defTabSz="82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18" b="0" kern="1200" cap="none" spc="-9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966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1186357"/>
            <a:ext cx="8873204" cy="2697988"/>
          </a:xfrm>
          <a:noFill/>
        </p:spPr>
        <p:txBody>
          <a:bodyPr tIns="91440" bIns="91440" anchor="t" anchorCtr="0"/>
          <a:lstStyle>
            <a:lvl1pPr>
              <a:defRPr sz="6352" spc="-8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316" y="3877279"/>
            <a:ext cx="8874607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7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241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1186357"/>
            <a:ext cx="8873204" cy="2697988"/>
          </a:xfrm>
          <a:noFill/>
        </p:spPr>
        <p:txBody>
          <a:bodyPr tIns="91440" bIns="91440" anchor="t" anchorCtr="0"/>
          <a:lstStyle>
            <a:lvl1pPr>
              <a:defRPr lang="en-US" sz="6352" b="0" kern="1200" cap="none" spc="-8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6424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317" y="1189179"/>
            <a:ext cx="10488170" cy="228081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618"/>
            </a:lvl2pPr>
            <a:lvl3pPr marL="184876" indent="0">
              <a:buNone/>
              <a:defRPr/>
            </a:lvl3pPr>
            <a:lvl4pPr marL="369750" indent="0">
              <a:buNone/>
              <a:defRPr/>
            </a:lvl4pPr>
            <a:lvl5pPr marL="55462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47813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2084173"/>
            <a:ext cx="10488171" cy="106445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352" spc="-8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372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2084173"/>
            <a:ext cx="10488171" cy="106445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352" spc="-8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379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16" y="2084173"/>
            <a:ext cx="10488171" cy="106445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352" spc="-8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5773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71832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195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00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89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09728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50" tIns="41150" rIns="41150" bIns="41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692" fontAlgn="base">
              <a:spcBef>
                <a:spcPct val="0"/>
              </a:spcBef>
              <a:spcAft>
                <a:spcPct val="0"/>
              </a:spcAft>
            </a:pPr>
            <a:endParaRPr lang="en-US" sz="158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2315" y="1197322"/>
            <a:ext cx="10488170" cy="1794274"/>
          </a:xfrm>
        </p:spPr>
        <p:txBody>
          <a:bodyPr/>
          <a:lstStyle>
            <a:lvl1pPr marL="0" indent="0">
              <a:buNone/>
              <a:defRPr sz="2912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57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1578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1866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272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68715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42316" y="6170061"/>
            <a:ext cx="10460998" cy="3556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61357" tIns="129085" rIns="161357" bIns="129085" numCol="1" anchor="t" anchorCtr="0" compatLnSpc="1">
            <a:prstTxWarp prst="textNoShape">
              <a:avLst/>
            </a:prstTxWarp>
            <a:spAutoFit/>
          </a:bodyPr>
          <a:lstStyle/>
          <a:p>
            <a:pPr defTabSz="822532" eaLnBrk="0" hangingPunct="0"/>
            <a:r>
              <a:rPr lang="en-US" sz="617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05183" y="3083653"/>
            <a:ext cx="2901475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15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42316" y="1189178"/>
            <a:ext cx="10488171" cy="2177969"/>
          </a:xfrm>
          <a:prstGeom prst="rect">
            <a:avLst/>
          </a:prstGeom>
        </p:spPr>
        <p:txBody>
          <a:bodyPr/>
          <a:lstStyle>
            <a:lvl1pPr marL="256311" indent="-256311">
              <a:buClr>
                <a:schemeClr val="tx1"/>
              </a:buClr>
              <a:buSzPct val="90000"/>
              <a:buFont typeface="Arial" pitchFamily="34" charset="0"/>
              <a:buChar char="•"/>
              <a:defRPr sz="317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04217" indent="-247908">
              <a:buClr>
                <a:schemeClr val="tx1"/>
              </a:buClr>
              <a:buSzPct val="90000"/>
              <a:buFont typeface="Arial" pitchFamily="34" charset="0"/>
              <a:buChar char="•"/>
              <a:defRPr sz="282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60528" indent="-256311">
              <a:buClr>
                <a:schemeClr val="tx1"/>
              </a:buClr>
              <a:buSzPct val="90000"/>
              <a:buFont typeface="Arial" pitchFamily="34" charset="0"/>
              <a:buChar char="•"/>
              <a:defRPr sz="2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62215" indent="-201687">
              <a:buClr>
                <a:schemeClr val="tx1"/>
              </a:buClr>
              <a:buSzPct val="90000"/>
              <a:buFont typeface="Arial" pitchFamily="34" charset="0"/>
              <a:buChar char="•"/>
              <a:defRPr sz="211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63903" indent="-20168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09728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64" spc="-45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530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9"/>
            <a:ext cx="10488170" cy="2482603"/>
          </a:xfrm>
        </p:spPr>
        <p:txBody>
          <a:bodyPr>
            <a:spAutoFit/>
          </a:bodyPr>
          <a:lstStyle>
            <a:lvl1pPr>
              <a:defRPr sz="291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1528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7" y="1189179"/>
            <a:ext cx="10488170" cy="2482603"/>
          </a:xfrm>
        </p:spPr>
        <p:txBody>
          <a:bodyPr>
            <a:spAutoFit/>
          </a:bodyPr>
          <a:lstStyle>
            <a:lvl1pPr>
              <a:defRPr sz="291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948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8" y="1189177"/>
            <a:ext cx="4840693" cy="2415405"/>
          </a:xfrm>
        </p:spPr>
        <p:txBody>
          <a:bodyPr wrap="square">
            <a:spAutoFit/>
          </a:bodyPr>
          <a:lstStyle>
            <a:lvl1pPr marL="0" indent="0">
              <a:spcBef>
                <a:spcPts val="990"/>
              </a:spcBef>
              <a:buClr>
                <a:schemeClr val="tx1"/>
              </a:buClr>
              <a:buFont typeface="Wingdings" pitchFamily="2" charset="2"/>
              <a:buNone/>
              <a:defRPr sz="291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618"/>
            </a:lvl2pPr>
            <a:lvl3pPr marL="187443" indent="0">
              <a:buNone/>
              <a:tabLst/>
              <a:defRPr sz="1618"/>
            </a:lvl3pPr>
            <a:lvl4pPr marL="372318" indent="0">
              <a:buNone/>
              <a:defRPr/>
            </a:lvl4pPr>
            <a:lvl5pPr marL="55462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3" y="1189177"/>
            <a:ext cx="4840693" cy="2415405"/>
          </a:xfrm>
        </p:spPr>
        <p:txBody>
          <a:bodyPr wrap="square">
            <a:spAutoFit/>
          </a:bodyPr>
          <a:lstStyle>
            <a:lvl1pPr marL="0" indent="0">
              <a:spcBef>
                <a:spcPts val="990"/>
              </a:spcBef>
              <a:buClr>
                <a:schemeClr val="tx1"/>
              </a:buClr>
              <a:buFont typeface="Wingdings" pitchFamily="2" charset="2"/>
              <a:buNone/>
              <a:defRPr sz="291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618"/>
            </a:lvl2pPr>
            <a:lvl3pPr marL="187443" indent="0">
              <a:buNone/>
              <a:tabLst/>
              <a:defRPr sz="1618"/>
            </a:lvl3pPr>
            <a:lvl4pPr marL="372318" indent="0">
              <a:buNone/>
              <a:defRPr/>
            </a:lvl4pPr>
            <a:lvl5pPr marL="55462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990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8" y="1189177"/>
            <a:ext cx="4840693" cy="2415405"/>
          </a:xfrm>
        </p:spPr>
        <p:txBody>
          <a:bodyPr wrap="square">
            <a:spAutoFit/>
          </a:bodyPr>
          <a:lstStyle>
            <a:lvl1pPr marL="0" indent="0">
              <a:spcBef>
                <a:spcPts val="990"/>
              </a:spcBef>
              <a:buClr>
                <a:schemeClr val="tx1"/>
              </a:buClr>
              <a:buFont typeface="Wingdings" pitchFamily="2" charset="2"/>
              <a:buNone/>
              <a:defRPr sz="2911"/>
            </a:lvl1pPr>
            <a:lvl2pPr marL="0" indent="0">
              <a:buNone/>
              <a:defRPr sz="1618"/>
            </a:lvl2pPr>
            <a:lvl3pPr marL="187443" indent="0">
              <a:buNone/>
              <a:tabLst/>
              <a:defRPr sz="1618"/>
            </a:lvl3pPr>
            <a:lvl4pPr marL="372318" indent="0">
              <a:buNone/>
              <a:defRPr/>
            </a:lvl4pPr>
            <a:lvl5pPr marL="55462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3" y="1189177"/>
            <a:ext cx="4840693" cy="2415405"/>
          </a:xfrm>
        </p:spPr>
        <p:txBody>
          <a:bodyPr wrap="square">
            <a:spAutoFit/>
          </a:bodyPr>
          <a:lstStyle>
            <a:lvl1pPr marL="0" indent="0">
              <a:spcBef>
                <a:spcPts val="990"/>
              </a:spcBef>
              <a:buClr>
                <a:schemeClr val="tx1"/>
              </a:buClr>
              <a:buFont typeface="Wingdings" pitchFamily="2" charset="2"/>
              <a:buNone/>
              <a:defRPr sz="2911"/>
            </a:lvl1pPr>
            <a:lvl2pPr marL="0" indent="0">
              <a:buNone/>
              <a:defRPr sz="1618"/>
            </a:lvl2pPr>
            <a:lvl3pPr marL="187443" indent="0">
              <a:buNone/>
              <a:tabLst/>
              <a:defRPr sz="1618"/>
            </a:lvl3pPr>
            <a:lvl4pPr marL="372318" indent="0">
              <a:buNone/>
              <a:defRPr/>
            </a:lvl4pPr>
            <a:lvl5pPr marL="55462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340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2318" y="1189179"/>
            <a:ext cx="4840693" cy="2415405"/>
          </a:xfrm>
        </p:spPr>
        <p:txBody>
          <a:bodyPr wrap="square">
            <a:spAutoFit/>
          </a:bodyPr>
          <a:lstStyle>
            <a:lvl1pPr marL="232378" indent="-232378">
              <a:spcBef>
                <a:spcPts val="990"/>
              </a:spcBef>
              <a:buClr>
                <a:schemeClr val="tx2"/>
              </a:buClr>
              <a:buFont typeface="Arial" pitchFamily="34" charset="0"/>
              <a:buChar char="•"/>
              <a:defRPr sz="258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29569" indent="-188592">
              <a:defRPr sz="1941"/>
            </a:lvl2pPr>
            <a:lvl3pPr marL="565773" indent="-136205">
              <a:tabLst/>
              <a:defRPr sz="1618"/>
            </a:lvl3pPr>
            <a:lvl4pPr marL="712454" indent="-146683">
              <a:defRPr/>
            </a:lvl4pPr>
            <a:lvl5pPr marL="848659" indent="-13620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9793" y="1189179"/>
            <a:ext cx="4840693" cy="2415405"/>
          </a:xfrm>
        </p:spPr>
        <p:txBody>
          <a:bodyPr wrap="square">
            <a:spAutoFit/>
          </a:bodyPr>
          <a:lstStyle>
            <a:lvl1pPr marL="232378" indent="-232378">
              <a:spcBef>
                <a:spcPts val="990"/>
              </a:spcBef>
              <a:buClr>
                <a:schemeClr val="tx2"/>
              </a:buClr>
              <a:buFont typeface="Arial" pitchFamily="34" charset="0"/>
              <a:buChar char="•"/>
              <a:defRPr sz="258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29569" indent="-188592">
              <a:defRPr sz="1941"/>
            </a:lvl2pPr>
            <a:lvl3pPr marL="565773" indent="-136205">
              <a:tabLst/>
              <a:defRPr sz="1618"/>
            </a:lvl3pPr>
            <a:lvl4pPr marL="712454" indent="-146683">
              <a:defRPr/>
            </a:lvl4pPr>
            <a:lvl5pPr marL="848659" indent="-13620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91064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16" y="330460"/>
            <a:ext cx="10490256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2321" y="1230124"/>
            <a:ext cx="10488169" cy="231441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4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</p:sldLayoutIdLst>
  <p:transition>
    <p:fade/>
  </p:transition>
  <p:txStyles>
    <p:titleStyle>
      <a:lvl1pPr algn="l" defTabSz="754334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3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77313" marR="0" indent="-277313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2"/>
          </a:solidFill>
          <a:latin typeface="+mj-lt"/>
          <a:ea typeface="+mn-ea"/>
          <a:cs typeface="+mn-cs"/>
        </a:defRPr>
      </a:lvl1pPr>
      <a:lvl2pPr marL="472458" marR="0" indent="-195146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2pPr>
      <a:lvl3pPr marL="647063" marR="0" indent="-184876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831937" marR="0" indent="-184876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4pPr>
      <a:lvl5pPr marL="1016813" marR="0" indent="-184876" algn="l" defTabSz="754334" rtl="0" eaLnBrk="1" fontAlgn="auto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rial" pitchFamily="34" charset="0"/>
        <a:buChar char="•"/>
        <a:tabLst/>
        <a:defRPr sz="1800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2074418" indent="-188583" algn="l" defTabSz="754334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6pPr>
      <a:lvl7pPr marL="2451586" indent="-188583" algn="l" defTabSz="754334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7pPr>
      <a:lvl8pPr marL="2828753" indent="-188583" algn="l" defTabSz="754334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8pPr>
      <a:lvl9pPr marL="3205920" indent="-188583" algn="l" defTabSz="754334" rtl="0" eaLnBrk="1" latinLnBrk="0" hangingPunct="1">
        <a:spcBef>
          <a:spcPct val="20000"/>
        </a:spcBef>
        <a:buFont typeface="Arial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77166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2pPr>
      <a:lvl3pPr marL="754334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3pPr>
      <a:lvl4pPr marL="1131501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08668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85836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263002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640168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3017337" algn="l" defTabSz="754334" rtl="0" eaLnBrk="1" latinLnBrk="0" hangingPunct="1"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7" pos="131" userDrawn="1">
          <p15:clr>
            <a:srgbClr val="5ACBF0"/>
          </p15:clr>
        </p15:guide>
        <p15:guide id="16" pos="260" userDrawn="1">
          <p15:clr>
            <a:srgbClr val="C35EA4"/>
          </p15:clr>
        </p15:guide>
        <p15:guide id="18" orient="horz" pos="984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  <p15:guide id="27" pos="3452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16" y="289513"/>
            <a:ext cx="10490256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2318" y="1189178"/>
            <a:ext cx="10488169" cy="19021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0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</p:sldLayoutIdLst>
  <p:transition>
    <p:fade/>
  </p:transition>
  <p:txStyles>
    <p:titleStyle>
      <a:lvl1pPr algn="l" defTabSz="822930" rtl="0" eaLnBrk="1" latinLnBrk="0" hangingPunct="1">
        <a:lnSpc>
          <a:spcPct val="90000"/>
        </a:lnSpc>
        <a:spcBef>
          <a:spcPct val="0"/>
        </a:spcBef>
        <a:buNone/>
        <a:defRPr lang="en-US" sz="3960" b="0" kern="1200" cap="none" spc="-9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02531" marR="0" indent="-302531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15422" marR="0" indent="-212891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16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05904" marR="0" indent="-201687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07592" marR="0" indent="-201687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2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09278" marR="0" indent="-201687" algn="l" defTabSz="82293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2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63058" indent="-205733" algn="l" defTabSz="822930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74524" indent="-205733" algn="l" defTabSz="822930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085989" indent="-205733" algn="l" defTabSz="822930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497455" indent="-205733" algn="l" defTabSz="822930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1pPr>
      <a:lvl2pPr marL="411465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2pPr>
      <a:lvl3pPr marL="822930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5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4pPr>
      <a:lvl5pPr marL="1645861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5pPr>
      <a:lvl6pPr marL="2057326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468791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880256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291722" algn="l" defTabSz="822930" rtl="0" eaLnBrk="1" latinLnBrk="0" hangingPunct="1">
        <a:defRPr sz="15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lipgrid.com/1f3a773a" TargetMode="External"/><Relationship Id="rId13" Type="http://schemas.openxmlformats.org/officeDocument/2006/relationships/hyperlink" Target="https://docs.microsoft.com/microsoft-365/education/deploy/intune-for-education" TargetMode="External"/><Relationship Id="rId18" Type="http://schemas.openxmlformats.org/officeDocument/2006/relationships/hyperlink" Target="https://education.microsoft.com/en-us/course/18ceabf5/overview" TargetMode="External"/><Relationship Id="rId3" Type="http://schemas.openxmlformats.org/officeDocument/2006/relationships/hyperlink" Target="https://docs.microsoft.com/en-us/MicrosoftTeams/teams-adoption-define-usage-scenarios" TargetMode="External"/><Relationship Id="rId21" Type="http://schemas.openxmlformats.org/officeDocument/2006/relationships/hyperlink" Target="https://aka.ms/TeamsUniversityStoreApps" TargetMode="External"/><Relationship Id="rId7" Type="http://schemas.openxmlformats.org/officeDocument/2006/relationships/hyperlink" Target="https://flipgrid.com/da8ca62c" TargetMode="External"/><Relationship Id="rId12" Type="http://schemas.openxmlformats.org/officeDocument/2006/relationships/hyperlink" Target="https://edujourney.microsoft.com/hed/deployment-emerging/" TargetMode="External"/><Relationship Id="rId17" Type="http://schemas.openxmlformats.org/officeDocument/2006/relationships/hyperlink" Target="https://education.microsoft.com/en-us/resource/484fe263" TargetMode="External"/><Relationship Id="rId2" Type="http://schemas.openxmlformats.org/officeDocument/2006/relationships/hyperlink" Target="https://docs.microsoft.com/en-us/MicrosoftTeams/teams-adoption-create-champions-program" TargetMode="External"/><Relationship Id="rId16" Type="http://schemas.openxmlformats.org/officeDocument/2006/relationships/hyperlink" Target="https://www.youtube.com/watch?v=I74_onNivJw" TargetMode="External"/><Relationship Id="rId20" Type="http://schemas.openxmlformats.org/officeDocument/2006/relationships/hyperlink" Target="https://education.microsoft.com/en-us/resource/a2ac9d00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MicrosoftTeams/teams-adoption-onboard-early-adopters" TargetMode="External"/><Relationship Id="rId11" Type="http://schemas.openxmlformats.org/officeDocument/2006/relationships/slide" Target="slide12.xml"/><Relationship Id="rId5" Type="http://schemas.openxmlformats.org/officeDocument/2006/relationships/hyperlink" Target="https://docs.microsoft.com/en-us/MicrosoftTeams/teams-adoption-define-usage-scenarios#map-and-prioritize-business-scenarios" TargetMode="External"/><Relationship Id="rId15" Type="http://schemas.openxmlformats.org/officeDocument/2006/relationships/hyperlink" Target="https://education.microsoft.com/en-us/resource/09766068" TargetMode="External"/><Relationship Id="rId10" Type="http://schemas.openxmlformats.org/officeDocument/2006/relationships/slide" Target="slide8.xml"/><Relationship Id="rId19" Type="http://schemas.openxmlformats.org/officeDocument/2006/relationships/hyperlink" Target="https://education.microsoft.com/en-us/resource/3dd2b900" TargetMode="External"/><Relationship Id="rId4" Type="http://schemas.openxmlformats.org/officeDocument/2006/relationships/hyperlink" Target="https://docs.microsoft.com/en-us/MicrosoftTeams/teams-adoption-define-usage-scenarios#interview-business-stakeholders" TargetMode="External"/><Relationship Id="rId9" Type="http://schemas.openxmlformats.org/officeDocument/2006/relationships/hyperlink" Target="https://flipgrid.com/cb0f429c" TargetMode="External"/><Relationship Id="rId14" Type="http://schemas.openxmlformats.org/officeDocument/2006/relationships/hyperlink" Target="https://techcommunity.microsoft.com/t5/azure-information-protection/azure-information-protection-deployment-acceleration-guide/ba-p/334423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MicrosoftTeams/teams-adoption-drive-awareness" TargetMode="External"/><Relationship Id="rId13" Type="http://schemas.openxmlformats.org/officeDocument/2006/relationships/hyperlink" Target="https://edujourney.microsoft.com/hed/deployment-transformative/" TargetMode="External"/><Relationship Id="rId18" Type="http://schemas.openxmlformats.org/officeDocument/2006/relationships/hyperlink" Target="https://powerapps.microsoft.com/en-us/" TargetMode="External"/><Relationship Id="rId3" Type="http://schemas.openxmlformats.org/officeDocument/2006/relationships/hyperlink" Target="https://docs.microsoft.com/en-us/MicrosoftTeams/teams-adoption-define-outcomes" TargetMode="External"/><Relationship Id="rId21" Type="http://schemas.openxmlformats.org/officeDocument/2006/relationships/hyperlink" Target="https://docs.microsoft.com/en-us/microsoftteams/teams-analytics-and-reports/teams-reporting-reference" TargetMode="External"/><Relationship Id="rId7" Type="http://schemas.openxmlformats.org/officeDocument/2006/relationships/hyperlink" Target="https://docs.microsoft.com/en-us/MicrosoftTeams/teams-adoption-optimize-feedback-and-reporting" TargetMode="External"/><Relationship Id="rId12" Type="http://schemas.openxmlformats.org/officeDocument/2006/relationships/hyperlink" Target="https://edujourney.microsoft.com/hed/deployment-advanced/" TargetMode="External"/><Relationship Id="rId17" Type="http://schemas.openxmlformats.org/officeDocument/2006/relationships/hyperlink" Target="https://docs.microsoft.com/en-us/MicrosoftTeams/deploy-apps-microsoft-teams-landing-pag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support.microsoft.com/en-us/office/add-an-app-to-microsoft-teams-b2217706-f7ed-4e64-8e96-c413afd02f77?ui=en-us&amp;rs=en-us&amp;ad=us" TargetMode="External"/><Relationship Id="rId20" Type="http://schemas.openxmlformats.org/officeDocument/2006/relationships/hyperlink" Target="https://education.microsoft.com/en-us/resource/2d569df5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MicrosoftTeams/teams-adoption-define-outcomes#expand-your-governance-and-information-management-policies" TargetMode="External"/><Relationship Id="rId11" Type="http://schemas.openxmlformats.org/officeDocument/2006/relationships/slide" Target="slide12.xml"/><Relationship Id="rId5" Type="http://schemas.openxmlformats.org/officeDocument/2006/relationships/hyperlink" Target="https://docs.microsoft.com/en-us/MicrosoftTeams/teams-adoption-define-outcomes#engage-stakeholders" TargetMode="External"/><Relationship Id="rId15" Type="http://schemas.openxmlformats.org/officeDocument/2006/relationships/hyperlink" Target="https://support.office.com/en-us/article/five-things-to-know-about-apps-in-microsoft-teams-747492ee-7cdd-4115-a993-8c7e7f98a3d0" TargetMode="External"/><Relationship Id="rId10" Type="http://schemas.openxmlformats.org/officeDocument/2006/relationships/slide" Target="slide8.xml"/><Relationship Id="rId19" Type="http://schemas.openxmlformats.org/officeDocument/2006/relationships/hyperlink" Target="https://powerplatform.microsoft.com/en-us/" TargetMode="External"/><Relationship Id="rId4" Type="http://schemas.openxmlformats.org/officeDocument/2006/relationships/hyperlink" Target="https://docs.microsoft.com/en-us/MicrosoftTeams/teams-adoption-define-outcomes#select-a-service-enablement-strategy" TargetMode="External"/><Relationship Id="rId9" Type="http://schemas.openxmlformats.org/officeDocument/2006/relationships/hyperlink" Target="https://docs.microsoft.com/en-us/MicrosoftTeams/resources-teams-edu" TargetMode="External"/><Relationship Id="rId14" Type="http://schemas.openxmlformats.org/officeDocument/2006/relationships/hyperlink" Target="https://www.bing.com/videos/search?q=microsoft+kellerman&amp;&amp;view=detail&amp;mid=C01E219140CDB3190D26C01E219140CDB3190D26&amp;&amp;FORM=VRDGAR&amp;ru=%2Fvideos%2Fsearch%3Fq%3Dmicrosoft%2Bkellerman%26%26FORM%3DVDVVX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docs.microsoft.com/en-us/MicrosoftTeams/remote-learning-edu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icrosoft.com/en-us/education/buy-license/microsoft365/default.aspx" TargetMode="External"/><Relationship Id="rId5" Type="http://schemas.openxmlformats.org/officeDocument/2006/relationships/hyperlink" Target="https://www.microsoft.com/en-us/fasttrack" TargetMode="External"/><Relationship Id="rId4" Type="http://schemas.openxmlformats.org/officeDocument/2006/relationships/hyperlink" Target="https://education.microsoft.com/en-us/resource/ba1626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journey.microsoft.com/hed/etf-hed/" TargetMode="Externa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hyperlink" Target="https://edujourney.microsoft.com/hed/customer-assessment-too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teams.eventbuilder.com/event/15027" TargetMode="External"/><Relationship Id="rId13" Type="http://schemas.openxmlformats.org/officeDocument/2006/relationships/hyperlink" Target="https://docs.microsoft.com/en-us/microsoftteams/how-to-roll-out-teams" TargetMode="External"/><Relationship Id="rId18" Type="http://schemas.openxmlformats.org/officeDocument/2006/relationships/hyperlink" Target="https://docs.microsoft.com/en-us/MicrosoftTeams/plan-teams-governance-edu" TargetMode="External"/><Relationship Id="rId26" Type="http://schemas.openxmlformats.org/officeDocument/2006/relationships/hyperlink" Target="https://docs.microsoft.com/en-us/MicrosoftTeams/identify-models-authentication" TargetMode="External"/><Relationship Id="rId3" Type="http://schemas.openxmlformats.org/officeDocument/2006/relationships/slide" Target="slide12.xml"/><Relationship Id="rId21" Type="http://schemas.openxmlformats.org/officeDocument/2006/relationships/hyperlink" Target="https://docs.microsoft.com/en-us/schooldatasync/sds-performance-examples" TargetMode="External"/><Relationship Id="rId7" Type="http://schemas.openxmlformats.org/officeDocument/2006/relationships/hyperlink" Target="https://microsoftteams.eventbuilder.com/event/15026" TargetMode="External"/><Relationship Id="rId12" Type="http://schemas.openxmlformats.org/officeDocument/2006/relationships/hyperlink" Target="https://docs.microsoft.com/en-us/microsoft-365/education/intune-edu-trial/enable-microsoft-teams" TargetMode="External"/><Relationship Id="rId17" Type="http://schemas.openxmlformats.org/officeDocument/2006/relationships/hyperlink" Target="https://docs.microsoft.com/en-us/MicrosoftTeams/teams-adoption-governance-quick-start" TargetMode="External"/><Relationship Id="rId25" Type="http://schemas.openxmlformats.org/officeDocument/2006/relationships/hyperlink" Target="https://edujourney.microsoft.com/hed/deployment-entry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docs.microsoft.com/en-us/schooldatasync/o365-deployment-decision-guide" TargetMode="External"/><Relationship Id="rId20" Type="http://schemas.openxmlformats.org/officeDocument/2006/relationships/hyperlink" Target="https://docs.microsoft.com/en-us/schooldatasync/deploying-school-data-sync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MicrosoftTeams/change-management-strategy" TargetMode="External"/><Relationship Id="rId11" Type="http://schemas.openxmlformats.org/officeDocument/2006/relationships/slide" Target="slide8.xml"/><Relationship Id="rId24" Type="http://schemas.openxmlformats.org/officeDocument/2006/relationships/hyperlink" Target="https://support.office.com/en-us/article/get-started-with-microsoft-teams-live-events-d077fec2-a058-483e-9ab5-1494afda578a" TargetMode="External"/><Relationship Id="rId5" Type="http://schemas.openxmlformats.org/officeDocument/2006/relationships/hyperlink" Target="https://docs.microsoft.com/en-us/MicrosoftTeams/get-started-with-teams-quick-start" TargetMode="External"/><Relationship Id="rId15" Type="http://schemas.openxmlformats.org/officeDocument/2006/relationships/hyperlink" Target="https://docs.microsoft.com/en-us/SchoolDataSync/fast-deployment-guidance" TargetMode="External"/><Relationship Id="rId23" Type="http://schemas.openxmlformats.org/officeDocument/2006/relationships/hyperlink" Target="https://education.microsoft.com/en-us/resource/3a58faf5" TargetMode="External"/><Relationship Id="rId10" Type="http://schemas.openxmlformats.org/officeDocument/2006/relationships/hyperlink" Target="https://education.microsoft.com/en-us/resource/a2ac9d00" TargetMode="External"/><Relationship Id="rId19" Type="http://schemas.openxmlformats.org/officeDocument/2006/relationships/hyperlink" Target="https://docs.microsoft.com/en-us/microsoft-365/compliance/supervision-policies?view=o365-worldwide" TargetMode="External"/><Relationship Id="rId4" Type="http://schemas.openxmlformats.org/officeDocument/2006/relationships/hyperlink" Target="https://docs.microsoft.com/en-us/MicrosoftTeams/teams-adoption-assess-readiness" TargetMode="External"/><Relationship Id="rId9" Type="http://schemas.openxmlformats.org/officeDocument/2006/relationships/hyperlink" Target="https://microsoftteams.eventbuilder.com/TeamsEducation" TargetMode="External"/><Relationship Id="rId14" Type="http://schemas.openxmlformats.org/officeDocument/2006/relationships/hyperlink" Target="https://docs.microsoft.com/en-us/microsoftteams/teams-quick-start-edu" TargetMode="External"/><Relationship Id="rId22" Type="http://schemas.openxmlformats.org/officeDocument/2006/relationships/hyperlink" Target="https://docs.microsoft.com/en-us/microsoftteams/deploy-chat-teams-channels-microsoft-teams-landing-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2A05-BA6F-46AF-92D7-9F610E7EEB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623" y="2876831"/>
            <a:ext cx="9703556" cy="623697"/>
          </a:xfrm>
        </p:spPr>
        <p:txBody>
          <a:bodyPr wrap="square">
            <a:spAutoFit/>
          </a:bodyPr>
          <a:lstStyle/>
          <a:p>
            <a:pPr algn="ctr"/>
            <a:r>
              <a:rPr lang="en-US"/>
              <a:t>Guide for IT administrators in higher education institutions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1CA0F-5217-4BCF-B6DB-E1064C9E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90" y="2261184"/>
            <a:ext cx="7492620" cy="794064"/>
          </a:xfrm>
        </p:spPr>
        <p:txBody>
          <a:bodyPr wrap="square">
            <a:spAutoFit/>
          </a:bodyPr>
          <a:lstStyle/>
          <a:p>
            <a:pPr algn="ctr"/>
            <a:r>
              <a:rPr lang="en-US"/>
              <a:t>How to get started with Teams</a:t>
            </a:r>
          </a:p>
        </p:txBody>
      </p: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03CAE35C-5300-472F-B583-62F51F4BB0F6}"/>
              </a:ext>
            </a:extLst>
          </p:cNvPr>
          <p:cNvSpPr/>
          <p:nvPr/>
        </p:nvSpPr>
        <p:spPr bwMode="auto">
          <a:xfrm>
            <a:off x="4933580" y="3874398"/>
            <a:ext cx="1105638" cy="1105638"/>
          </a:xfrm>
          <a:prstGeom prst="ellips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START&gt;</a:t>
            </a:r>
          </a:p>
        </p:txBody>
      </p:sp>
    </p:spTree>
    <p:extLst>
      <p:ext uri="{BB962C8B-B14F-4D97-AF65-F5344CB8AC3E}">
        <p14:creationId xmlns:p14="http://schemas.microsoft.com/office/powerpoint/2010/main" val="18540829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9F4F-C6C5-4247-ABAE-9FD5FB29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Emerging resources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05CFE89-006C-4271-868F-3F46ED953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27225"/>
              </p:ext>
            </p:extLst>
          </p:nvPr>
        </p:nvGraphicFramePr>
        <p:xfrm>
          <a:off x="775045" y="2876139"/>
          <a:ext cx="2486026" cy="1967170"/>
        </p:xfrm>
        <a:graphic>
          <a:graphicData uri="http://schemas.openxmlformats.org/drawingml/2006/table">
            <a:tbl>
              <a:tblPr firstRow="1" bandRow="1"/>
              <a:tblGrid>
                <a:gridCol w="2486026">
                  <a:extLst>
                    <a:ext uri="{9D8B030D-6E8A-4147-A177-3AD203B41FA5}">
                      <a16:colId xmlns:a16="http://schemas.microsoft.com/office/drawing/2014/main" val="2642300631"/>
                    </a:ext>
                  </a:extLst>
                </a:gridCol>
              </a:tblGrid>
              <a:tr h="1889051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Bring internal champions and early adopters on board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how you’ll use Teams, and gather feedback </a:t>
                      </a: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your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champions program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/>
                        </a:rPr>
                        <a:t>usage scenarios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/>
                        </a:rPr>
                        <a:t>Identify stakeholder and early adopter needs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/>
                        </a:rPr>
                        <a:t>Map and prioritize scenarios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/>
                        </a:rPr>
                        <a:t>Onboard early adopters and gather feedback </a:t>
                      </a: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bold" panose="020B0702040204020203" pitchFamily="34" charset="0"/>
                        </a:rPr>
                        <a:t>Watch </a:t>
                      </a: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success stories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from your colleagues</a:t>
                      </a: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/>
                        </a:rPr>
                        <a:t>University of Central Lancashire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hlinkClick r:id="rId8"/>
                        </a:rPr>
                        <a:t>Dr. Michael Johnson, UW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9"/>
                        </a:rPr>
                        <a:t>Blackpool &amp; The Fylde college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sp>
        <p:nvSpPr>
          <p:cNvPr id="26" name="TextBox 25">
            <a:hlinkClick r:id="rId10" action="ppaction://hlinksldjump"/>
            <a:extLst>
              <a:ext uri="{FF2B5EF4-FFF2-40B4-BE49-F238E27FC236}">
                <a16:creationId xmlns:a16="http://schemas.microsoft.com/office/drawing/2014/main" id="{18378618-AEA8-403D-A0D0-3196951B169F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13" name="TextBox 12">
            <a:hlinkClick r:id="rId11" action="ppaction://hlinksldjump"/>
            <a:extLst>
              <a:ext uri="{FF2B5EF4-FFF2-40B4-BE49-F238E27FC236}">
                <a16:creationId xmlns:a16="http://schemas.microsoft.com/office/drawing/2014/main" id="{42841B0B-B703-4FF6-8BE9-1838A30C5457}"/>
              </a:ext>
            </a:extLst>
          </p:cNvPr>
          <p:cNvSpPr txBox="1"/>
          <p:nvPr/>
        </p:nvSpPr>
        <p:spPr>
          <a:xfrm>
            <a:off x="8584743" y="6322015"/>
            <a:ext cx="180601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onboarding assistance &gt;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E5FA3FAC-B905-4160-81E7-8C84BB864BF5}"/>
              </a:ext>
            </a:extLst>
          </p:cNvPr>
          <p:cNvSpPr/>
          <p:nvPr/>
        </p:nvSpPr>
        <p:spPr bwMode="auto">
          <a:xfrm>
            <a:off x="3927429" y="2077531"/>
            <a:ext cx="2979800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6D2425A4-3121-4F25-8251-E221A6654BD8}"/>
              </a:ext>
            </a:extLst>
          </p:cNvPr>
          <p:cNvSpPr/>
          <p:nvPr/>
        </p:nvSpPr>
        <p:spPr bwMode="auto">
          <a:xfrm>
            <a:off x="889344" y="2077531"/>
            <a:ext cx="2581275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376FD3-3ECD-43D8-BA61-7DBB285161A6}"/>
              </a:ext>
            </a:extLst>
          </p:cNvPr>
          <p:cNvSpPr>
            <a:spLocks noChangeAspect="1"/>
          </p:cNvSpPr>
          <p:nvPr/>
        </p:nvSpPr>
        <p:spPr bwMode="auto">
          <a:xfrm>
            <a:off x="658369" y="497864"/>
            <a:ext cx="968986" cy="968986"/>
          </a:xfrm>
          <a:prstGeom prst="ellips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5A4D33-A192-4E87-97DC-CF92F6F56D1A}"/>
              </a:ext>
            </a:extLst>
          </p:cNvPr>
          <p:cNvSpPr txBox="1"/>
          <p:nvPr/>
        </p:nvSpPr>
        <p:spPr>
          <a:xfrm>
            <a:off x="755877" y="1088344"/>
            <a:ext cx="769806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ctr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EMERGING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696692-2EF2-4280-A8FF-AC9C171A0A80}"/>
              </a:ext>
            </a:extLst>
          </p:cNvPr>
          <p:cNvSpPr txBox="1"/>
          <p:nvPr/>
        </p:nvSpPr>
        <p:spPr>
          <a:xfrm>
            <a:off x="1651767" y="472679"/>
            <a:ext cx="5828550" cy="1019356"/>
          </a:xfrm>
          <a:prstGeom prst="rect">
            <a:avLst/>
          </a:prstGeom>
          <a:noFill/>
        </p:spPr>
        <p:txBody>
          <a:bodyPr wrap="square" lIns="150876" tIns="120701" rIns="150876" bIns="120701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82828"/>
                    </a:gs>
                    <a:gs pos="30000">
                      <a:srgbClr val="28282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Engage early adopters, increase security, expand feature use</a:t>
            </a:r>
          </a:p>
        </p:txBody>
      </p:sp>
      <p:sp>
        <p:nvSpPr>
          <p:cNvPr id="61" name="people_12" title="Icon of three people">
            <a:extLst>
              <a:ext uri="{FF2B5EF4-FFF2-40B4-BE49-F238E27FC236}">
                <a16:creationId xmlns:a16="http://schemas.microsoft.com/office/drawing/2014/main" id="{4DBE6903-BB7A-4ADC-9E7C-74537C2052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77100" y="1813533"/>
            <a:ext cx="203216" cy="173378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Shield_EA18" title="Icon of a shield">
            <a:extLst>
              <a:ext uri="{FF2B5EF4-FFF2-40B4-BE49-F238E27FC236}">
                <a16:creationId xmlns:a16="http://schemas.microsoft.com/office/drawing/2014/main" id="{33C1842C-FB69-487E-BF0C-4F0AD3D83D52}"/>
              </a:ext>
            </a:extLst>
          </p:cNvPr>
          <p:cNvSpPr>
            <a:spLocks noChangeAspect="1"/>
          </p:cNvSpPr>
          <p:nvPr/>
        </p:nvSpPr>
        <p:spPr bwMode="auto">
          <a:xfrm>
            <a:off x="3906768" y="1813533"/>
            <a:ext cx="162848" cy="173378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97FE22-5711-403A-9B65-65FACA5C16E6}"/>
              </a:ext>
            </a:extLst>
          </p:cNvPr>
          <p:cNvSpPr txBox="1"/>
          <p:nvPr/>
        </p:nvSpPr>
        <p:spPr>
          <a:xfrm>
            <a:off x="6751675" y="5905501"/>
            <a:ext cx="3497226" cy="240396"/>
          </a:xfrm>
          <a:prstGeom prst="rect">
            <a:avLst/>
          </a:prstGeom>
          <a:solidFill>
            <a:schemeClr val="bg2"/>
          </a:solidFill>
        </p:spPr>
        <p:txBody>
          <a:bodyPr vert="horz" wrap="none" lIns="91440" tIns="91440" rIns="182880" bIns="9144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Recommended plan: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365 Education A3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DD636F5B-6BA1-49BE-BAB9-98A295863186}"/>
              </a:ext>
            </a:extLst>
          </p:cNvPr>
          <p:cNvSpPr/>
          <p:nvPr/>
        </p:nvSpPr>
        <p:spPr bwMode="auto">
          <a:xfrm>
            <a:off x="6679983" y="5837409"/>
            <a:ext cx="147562" cy="376577"/>
          </a:xfrm>
          <a:prstGeom prst="diamon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7970AC-B269-4D83-B18D-0F1E517F7B16}"/>
              </a:ext>
            </a:extLst>
          </p:cNvPr>
          <p:cNvSpPr txBox="1"/>
          <p:nvPr/>
        </p:nvSpPr>
        <p:spPr>
          <a:xfrm>
            <a:off x="415852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6A20B-B3D2-46F4-8DBC-1B19C5DE53A0}"/>
              </a:ext>
            </a:extLst>
          </p:cNvPr>
          <p:cNvSpPr txBox="1"/>
          <p:nvPr/>
        </p:nvSpPr>
        <p:spPr>
          <a:xfrm>
            <a:off x="7581295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DE468DF1-30FE-4343-9F64-1AD5434EF696}"/>
              </a:ext>
            </a:extLst>
          </p:cNvPr>
          <p:cNvSpPr/>
          <p:nvPr/>
        </p:nvSpPr>
        <p:spPr bwMode="auto">
          <a:xfrm>
            <a:off x="775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D1D39C-8B37-4C16-AB38-B8CE1B6C449E}"/>
              </a:ext>
            </a:extLst>
          </p:cNvPr>
          <p:cNvSpPr/>
          <p:nvPr/>
        </p:nvSpPr>
        <p:spPr>
          <a:xfrm>
            <a:off x="1218987" y="2133940"/>
            <a:ext cx="2219539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Gather feedback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Identify champions and early adopters, share success stories, and gather feedback </a:t>
            </a:r>
          </a:p>
        </p:txBody>
      </p:sp>
      <p:grpSp>
        <p:nvGrpSpPr>
          <p:cNvPr id="72" name="Graphic 37">
            <a:extLst>
              <a:ext uri="{FF2B5EF4-FFF2-40B4-BE49-F238E27FC236}">
                <a16:creationId xmlns:a16="http://schemas.microsoft.com/office/drawing/2014/main" id="{6EFB63E4-2844-469E-B31F-E371546B9156}"/>
              </a:ext>
            </a:extLst>
          </p:cNvPr>
          <p:cNvGrpSpPr/>
          <p:nvPr/>
        </p:nvGrpSpPr>
        <p:grpSpPr>
          <a:xfrm>
            <a:off x="783428" y="1814004"/>
            <a:ext cx="174608" cy="172436"/>
            <a:chOff x="718854" y="3202798"/>
            <a:chExt cx="303847" cy="30006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006116C-B0BF-4852-A204-A7CEF7531B77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48F9E13-B9DD-49EA-B3AE-1F261C5FE888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0480DE8-47C4-435B-8720-1BE83471FFC8}"/>
              </a:ext>
            </a:extLst>
          </p:cNvPr>
          <p:cNvSpPr txBox="1"/>
          <p:nvPr/>
        </p:nvSpPr>
        <p:spPr>
          <a:xfrm>
            <a:off x="104694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sp>
        <p:nvSpPr>
          <p:cNvPr id="76" name="Arrow: Pentagon 75">
            <a:extLst>
              <a:ext uri="{FF2B5EF4-FFF2-40B4-BE49-F238E27FC236}">
                <a16:creationId xmlns:a16="http://schemas.microsoft.com/office/drawing/2014/main" id="{976F0CF7-9157-42E9-8643-7952DA60D31C}"/>
              </a:ext>
            </a:extLst>
          </p:cNvPr>
          <p:cNvSpPr/>
          <p:nvPr/>
        </p:nvSpPr>
        <p:spPr bwMode="auto">
          <a:xfrm>
            <a:off x="389885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C023DD67-B11F-46F1-8C1B-077717E7A3A4}"/>
              </a:ext>
            </a:extLst>
          </p:cNvPr>
          <p:cNvSpPr/>
          <p:nvPr/>
        </p:nvSpPr>
        <p:spPr bwMode="auto">
          <a:xfrm>
            <a:off x="7280619" y="2077531"/>
            <a:ext cx="2768256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A4E25B64-84F4-459E-87C3-31487743267E}"/>
              </a:ext>
            </a:extLst>
          </p:cNvPr>
          <p:cNvSpPr/>
          <p:nvPr/>
        </p:nvSpPr>
        <p:spPr bwMode="auto">
          <a:xfrm>
            <a:off x="7252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46A550-76F4-4F87-A6E4-573FAC312C0C}"/>
              </a:ext>
            </a:extLst>
          </p:cNvPr>
          <p:cNvSpPr/>
          <p:nvPr/>
        </p:nvSpPr>
        <p:spPr>
          <a:xfrm>
            <a:off x="4352321" y="2133940"/>
            <a:ext cx="2575483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Protect devices and information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Enable device protection and secure file sharing/collaboration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BF5713-DAC5-41E5-93F2-AA638ED4D649}"/>
              </a:ext>
            </a:extLst>
          </p:cNvPr>
          <p:cNvSpPr/>
          <p:nvPr/>
        </p:nvSpPr>
        <p:spPr>
          <a:xfrm>
            <a:off x="7705512" y="2133940"/>
            <a:ext cx="2181438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Expand feature 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Further educate key user groups on how to use Teams features and functions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745023-CACA-49B0-9F55-9D14FCB079AA}"/>
              </a:ext>
            </a:extLst>
          </p:cNvPr>
          <p:cNvGrpSpPr/>
          <p:nvPr/>
        </p:nvGrpSpPr>
        <p:grpSpPr>
          <a:xfrm>
            <a:off x="1003293" y="720703"/>
            <a:ext cx="272442" cy="267030"/>
            <a:chOff x="8783629" y="4448030"/>
            <a:chExt cx="403557" cy="39554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81FC41-7B7D-4CF6-8D4A-FF0C1B24C3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83629" y="4770419"/>
              <a:ext cx="73152" cy="731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EFEACE-2325-4700-94F2-8E2EB8F013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14034" y="4770419"/>
              <a:ext cx="73152" cy="731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656039-332F-4420-BF8C-F3146AA93C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83629" y="4448030"/>
              <a:ext cx="73152" cy="731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CA6456-3C50-4330-A966-A21B5FA56E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14034" y="4448030"/>
              <a:ext cx="73152" cy="7315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4BFAF7-6AE2-4CAA-9B25-4F0ACF8A37DC}"/>
                </a:ext>
              </a:extLst>
            </p:cNvPr>
            <p:cNvCxnSpPr>
              <a:stCxn id="40" idx="6"/>
            </p:cNvCxnSpPr>
            <p:nvPr/>
          </p:nvCxnSpPr>
          <p:spPr>
            <a:xfrm>
              <a:off x="8856781" y="4484606"/>
              <a:ext cx="257253" cy="3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7926484-AEFF-458F-A01F-346C02309A6A}"/>
                </a:ext>
              </a:extLst>
            </p:cNvPr>
            <p:cNvCxnSpPr>
              <a:stCxn id="41" idx="4"/>
              <a:endCxn id="39" idx="0"/>
            </p:cNvCxnSpPr>
            <p:nvPr/>
          </p:nvCxnSpPr>
          <p:spPr>
            <a:xfrm>
              <a:off x="9150610" y="4521182"/>
              <a:ext cx="0" cy="24923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D6CA35-87A0-4E64-B66C-55D57BCB0C2B}"/>
                </a:ext>
              </a:extLst>
            </p:cNvPr>
            <p:cNvCxnSpPr>
              <a:cxnSpLocks/>
            </p:cNvCxnSpPr>
            <p:nvPr/>
          </p:nvCxnSpPr>
          <p:spPr>
            <a:xfrm>
              <a:off x="8820205" y="4521182"/>
              <a:ext cx="0" cy="24923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2434D9-84A6-4833-B12E-680F6B69FAD0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>
              <a:off x="8856781" y="4806995"/>
              <a:ext cx="25725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B985733-47F4-4478-A925-08B11A4E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84720"/>
              </p:ext>
            </p:extLst>
          </p:nvPr>
        </p:nvGraphicFramePr>
        <p:xfrm>
          <a:off x="3890061" y="2876139"/>
          <a:ext cx="2486026" cy="1896050"/>
        </p:xfrm>
        <a:graphic>
          <a:graphicData uri="http://schemas.openxmlformats.org/drawingml/2006/table">
            <a:tbl>
              <a:tblPr firstRow="1" bandRow="1"/>
              <a:tblGrid>
                <a:gridCol w="2486026">
                  <a:extLst>
                    <a:ext uri="{9D8B030D-6E8A-4147-A177-3AD203B41FA5}">
                      <a16:colId xmlns:a16="http://schemas.microsoft.com/office/drawing/2014/main" val="2719940640"/>
                    </a:ext>
                  </a:extLst>
                </a:gridCol>
              </a:tblGrid>
              <a:tr h="1889051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Enable protection for devices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protect against unauthorized data access or leakage and enable secure file sharing/collaboration</a:t>
                      </a: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/>
                        </a:rPr>
                        <a:t>Emerging level</a:t>
                      </a: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M365 deployment overview </a:t>
                      </a: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latin typeface="+mn-lt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Getting started with Intune for Education</a:t>
                      </a:r>
                      <a:endParaRPr lang="en-US" sz="8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latin typeface="+mn-lt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Information Protection Deployment Acceleration Guide</a:t>
                      </a:r>
                      <a:endParaRPr lang="en-US" sz="800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+mn-lt"/>
                        </a:rPr>
                        <a:t>David’s Identity Cheat Sheet (placeholder</a:t>
                      </a:r>
                      <a:r>
                        <a:rPr lang="en-US" sz="800" dirty="0">
                          <a:solidFill>
                            <a:srgbClr val="50505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7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 products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Identity:  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Azure Active Directory P1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Devices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: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Intune (MDM and MAM)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Information protection: 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Information Protection P1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endParaRPr lang="en-U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C14922D6-E43F-4163-8FD8-9C2229B8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07915"/>
              </p:ext>
            </p:extLst>
          </p:nvPr>
        </p:nvGraphicFramePr>
        <p:xfrm>
          <a:off x="7248525" y="2876139"/>
          <a:ext cx="2486025" cy="2391350"/>
        </p:xfrm>
        <a:graphic>
          <a:graphicData uri="http://schemas.openxmlformats.org/drawingml/2006/table">
            <a:tbl>
              <a:tblPr firstRow="1" bandRow="1"/>
              <a:tblGrid>
                <a:gridCol w="2486025">
                  <a:extLst>
                    <a:ext uri="{9D8B030D-6E8A-4147-A177-3AD203B41FA5}">
                      <a16:colId xmlns:a16="http://schemas.microsoft.com/office/drawing/2014/main" val="241885604"/>
                    </a:ext>
                  </a:extLst>
                </a:gridCol>
              </a:tblGrid>
              <a:tr h="1889051">
                <a:tc>
                  <a:txBody>
                    <a:bodyPr/>
                    <a:lstStyle/>
                    <a:p>
                      <a:pPr marL="0" marR="0" lvl="0" indent="0" algn="l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Show key user groups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they can use </a:t>
                      </a:r>
                      <a:b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Teams for better learning and collaboration</a:t>
                      </a:r>
                    </a:p>
                    <a:p>
                      <a:pPr marL="228600" marR="0" lvl="0" indent="-114300" algn="l" defTabSz="754334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Faculty:</a:t>
                      </a:r>
                    </a:p>
                    <a:p>
                      <a:pPr marL="2286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hlinkClick r:id="rId15"/>
                        </a:rPr>
                        <a:t>Faculty collaboration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 </a:t>
                      </a:r>
                    </a:p>
                    <a:p>
                      <a:pPr marL="2286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6"/>
                        </a:rPr>
                        <a:t>Combine Teams with your learning management system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114300" algn="l" defTabSz="754334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Researchers: </a:t>
                      </a:r>
                    </a:p>
                    <a:p>
                      <a:pPr marL="2286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hlinkClick r:id="rId17"/>
                        </a:rPr>
                        <a:t>Researcher collaboration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228600" marR="0" lvl="0" indent="-114300" algn="l" defTabSz="754334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Staff:</a:t>
                      </a:r>
                    </a:p>
                    <a:p>
                      <a:pPr marL="228600" marR="0" lvl="0" indent="-1143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8"/>
                        </a:rPr>
                        <a:t>Staff collaboration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114300" algn="l" defTabSz="754334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Students:</a:t>
                      </a:r>
                    </a:p>
                    <a:p>
                      <a:pPr marL="228600" marR="0" lvl="0" indent="-1143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9"/>
                        </a:rPr>
                        <a:t>Student collaboration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228600" marR="0" lvl="0" indent="-1143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+mn-lt"/>
                          <a:hlinkClick r:id="rId20"/>
                        </a:rPr>
                        <a:t>Student Life with Microsoft Teams 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l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Expand your Teams features/functions</a:t>
                      </a:r>
                    </a:p>
                    <a:p>
                      <a:pPr marL="114300" marR="0" lvl="0" indent="-1143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to customize Teams using apps such as Planner, available in the </a:t>
                      </a:r>
                      <a:r>
                        <a:rPr lang="en-US" sz="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Teams University Store</a:t>
                      </a:r>
                      <a:r>
                        <a:rPr lang="en-US" sz="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B6A418-F223-493E-8498-1468072CB8F6}"/>
              </a:ext>
            </a:extLst>
          </p:cNvPr>
          <p:cNvCxnSpPr>
            <a:cxnSpLocks/>
          </p:cNvCxnSpPr>
          <p:nvPr/>
        </p:nvCxnSpPr>
        <p:spPr>
          <a:xfrm>
            <a:off x="723900" y="6008508"/>
            <a:ext cx="5914895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237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2BA3-71AF-42CA-8E1E-3F95192D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Advanced resources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9853A3D-F540-4EC4-BFFF-971B8C4A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62135"/>
              </p:ext>
            </p:extLst>
          </p:nvPr>
        </p:nvGraphicFramePr>
        <p:xfrm>
          <a:off x="775045" y="2876139"/>
          <a:ext cx="2652043" cy="1848261"/>
        </p:xfrm>
        <a:graphic>
          <a:graphicData uri="http://schemas.openxmlformats.org/drawingml/2006/table">
            <a:tbl>
              <a:tblPr firstRow="1" bandRow="1"/>
              <a:tblGrid>
                <a:gridCol w="2652043">
                  <a:extLst>
                    <a:ext uri="{9D8B030D-6E8A-4147-A177-3AD203B41FA5}">
                      <a16:colId xmlns:a16="http://schemas.microsoft.com/office/drawing/2014/main" val="2642300631"/>
                    </a:ext>
                  </a:extLst>
                </a:gridCol>
              </a:tblGrid>
              <a:tr h="1848261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Refine your change management process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based </a:t>
                      </a:r>
                      <a:b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 prior learnings and drive awareness and training </a:t>
                      </a:r>
                      <a:b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Teams across your institution</a:t>
                      </a: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Define outcomes and success measures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Select a service enablement strategy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Engage additional stakeholders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Expand governance and implementation policies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Optimize feedback and reporting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Drive awareness and implement training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using Teams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printable and digital resources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such as posters, flyers, email templates, etc.</a:t>
                      </a:r>
                    </a:p>
                  </a:txBody>
                  <a:tcPr marL="0" marR="0" marT="0" marB="3677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sp>
        <p:nvSpPr>
          <p:cNvPr id="37" name="TextBox 36">
            <a:hlinkClick r:id="rId10" action="ppaction://hlinksldjump"/>
            <a:extLst>
              <a:ext uri="{FF2B5EF4-FFF2-40B4-BE49-F238E27FC236}">
                <a16:creationId xmlns:a16="http://schemas.microsoft.com/office/drawing/2014/main" id="{786625F5-0697-445D-84EE-B3FACE7EB20F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38" name="TextBox 37">
            <a:hlinkClick r:id="rId11" action="ppaction://hlinksldjump"/>
            <a:extLst>
              <a:ext uri="{FF2B5EF4-FFF2-40B4-BE49-F238E27FC236}">
                <a16:creationId xmlns:a16="http://schemas.microsoft.com/office/drawing/2014/main" id="{4C2E039A-6D67-4CE9-9757-1D4846CE6001}"/>
              </a:ext>
            </a:extLst>
          </p:cNvPr>
          <p:cNvSpPr txBox="1"/>
          <p:nvPr/>
        </p:nvSpPr>
        <p:spPr>
          <a:xfrm>
            <a:off x="8578515" y="6327673"/>
            <a:ext cx="180601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onboarding assistance &gt;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01151E64-739D-425B-AAA3-623069A5F003}"/>
              </a:ext>
            </a:extLst>
          </p:cNvPr>
          <p:cNvSpPr/>
          <p:nvPr/>
        </p:nvSpPr>
        <p:spPr bwMode="auto">
          <a:xfrm>
            <a:off x="3936757" y="2077531"/>
            <a:ext cx="2789737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BC2CEDE5-A1DB-446D-A902-DF9928811D05}"/>
              </a:ext>
            </a:extLst>
          </p:cNvPr>
          <p:cNvSpPr/>
          <p:nvPr/>
        </p:nvSpPr>
        <p:spPr bwMode="auto">
          <a:xfrm>
            <a:off x="889344" y="2077531"/>
            <a:ext cx="2581275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4F6166-AC82-4EDE-B52A-FE392C79D05A}"/>
              </a:ext>
            </a:extLst>
          </p:cNvPr>
          <p:cNvSpPr>
            <a:spLocks noChangeAspect="1"/>
          </p:cNvSpPr>
          <p:nvPr/>
        </p:nvSpPr>
        <p:spPr bwMode="auto">
          <a:xfrm>
            <a:off x="658369" y="497864"/>
            <a:ext cx="968986" cy="968986"/>
          </a:xfrm>
          <a:prstGeom prst="ellipse">
            <a:avLst/>
          </a:prstGeom>
          <a:solidFill>
            <a:srgbClr val="1859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E60E04-391F-4929-9A4D-F592FEA8FEA5}"/>
              </a:ext>
            </a:extLst>
          </p:cNvPr>
          <p:cNvSpPr txBox="1"/>
          <p:nvPr/>
        </p:nvSpPr>
        <p:spPr>
          <a:xfrm>
            <a:off x="683669" y="1020985"/>
            <a:ext cx="914222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ctr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ADVANCED /  TRANSFORMATIVE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58356B-B75C-4443-B1C8-2E70220B2ED1}"/>
              </a:ext>
            </a:extLst>
          </p:cNvPr>
          <p:cNvSpPr txBox="1"/>
          <p:nvPr/>
        </p:nvSpPr>
        <p:spPr>
          <a:xfrm>
            <a:off x="1651767" y="472679"/>
            <a:ext cx="7756928" cy="1019356"/>
          </a:xfrm>
          <a:prstGeom prst="rect">
            <a:avLst/>
          </a:prstGeom>
          <a:noFill/>
        </p:spPr>
        <p:txBody>
          <a:bodyPr wrap="square" lIns="150876" tIns="120701" rIns="150876" bIns="120701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82828"/>
                    </a:gs>
                    <a:gs pos="30000">
                      <a:srgbClr val="28282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Implement advanced security and functionality and roll out Teams across your organization</a:t>
            </a:r>
          </a:p>
        </p:txBody>
      </p:sp>
      <p:sp>
        <p:nvSpPr>
          <p:cNvPr id="54" name="people_12" title="Icon of three people">
            <a:extLst>
              <a:ext uri="{FF2B5EF4-FFF2-40B4-BE49-F238E27FC236}">
                <a16:creationId xmlns:a16="http://schemas.microsoft.com/office/drawing/2014/main" id="{1171A370-5BDD-4A6C-9A91-92CC035EB8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77100" y="1813533"/>
            <a:ext cx="203216" cy="173378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Shield_EA18" title="Icon of a shield">
            <a:extLst>
              <a:ext uri="{FF2B5EF4-FFF2-40B4-BE49-F238E27FC236}">
                <a16:creationId xmlns:a16="http://schemas.microsoft.com/office/drawing/2014/main" id="{7DD9926E-8AFC-4495-AFE3-CCA41AA968E7}"/>
              </a:ext>
            </a:extLst>
          </p:cNvPr>
          <p:cNvSpPr>
            <a:spLocks noChangeAspect="1"/>
          </p:cNvSpPr>
          <p:nvPr/>
        </p:nvSpPr>
        <p:spPr bwMode="auto">
          <a:xfrm>
            <a:off x="3916096" y="1813533"/>
            <a:ext cx="162848" cy="173378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73D28E-0839-4F26-BE6C-A863E9F5D812}"/>
              </a:ext>
            </a:extLst>
          </p:cNvPr>
          <p:cNvSpPr txBox="1"/>
          <p:nvPr/>
        </p:nvSpPr>
        <p:spPr>
          <a:xfrm>
            <a:off x="6751675" y="5905501"/>
            <a:ext cx="3497226" cy="240396"/>
          </a:xfrm>
          <a:prstGeom prst="rect">
            <a:avLst/>
          </a:prstGeom>
          <a:solidFill>
            <a:srgbClr val="1859A0"/>
          </a:solidFill>
        </p:spPr>
        <p:txBody>
          <a:bodyPr vert="horz" wrap="none" lIns="91440" tIns="91440" rIns="182880" bIns="9144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Recommended plan: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365 Education A5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484FDE78-94D1-45CE-9B51-884230A19AAD}"/>
              </a:ext>
            </a:extLst>
          </p:cNvPr>
          <p:cNvSpPr/>
          <p:nvPr/>
        </p:nvSpPr>
        <p:spPr bwMode="auto">
          <a:xfrm>
            <a:off x="6679983" y="5837409"/>
            <a:ext cx="147562" cy="376577"/>
          </a:xfrm>
          <a:prstGeom prst="diamon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8ADE34-1611-475F-AF44-09DA5B18A391}"/>
              </a:ext>
            </a:extLst>
          </p:cNvPr>
          <p:cNvSpPr txBox="1"/>
          <p:nvPr/>
        </p:nvSpPr>
        <p:spPr>
          <a:xfrm>
            <a:off x="4167852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6D2EFD-9F38-4EF1-B7D0-BF06214DA47F}"/>
              </a:ext>
            </a:extLst>
          </p:cNvPr>
          <p:cNvSpPr txBox="1"/>
          <p:nvPr/>
        </p:nvSpPr>
        <p:spPr>
          <a:xfrm>
            <a:off x="7581295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E0A0C4FC-D3D7-4FCB-8B48-9E911C8A65E9}"/>
              </a:ext>
            </a:extLst>
          </p:cNvPr>
          <p:cNvSpPr/>
          <p:nvPr/>
        </p:nvSpPr>
        <p:spPr bwMode="auto">
          <a:xfrm>
            <a:off x="775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1859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87227B-B6A4-4FEA-B837-EC214B927AA0}"/>
              </a:ext>
            </a:extLst>
          </p:cNvPr>
          <p:cNvSpPr/>
          <p:nvPr/>
        </p:nvSpPr>
        <p:spPr>
          <a:xfrm>
            <a:off x="1218987" y="2133940"/>
            <a:ext cx="2219539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Evaluate and scale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what you’ve learned to roll </a:t>
            </a:r>
            <a:b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 Teams across your institution </a:t>
            </a:r>
          </a:p>
        </p:txBody>
      </p:sp>
      <p:grpSp>
        <p:nvGrpSpPr>
          <p:cNvPr id="64" name="Graphic 37">
            <a:extLst>
              <a:ext uri="{FF2B5EF4-FFF2-40B4-BE49-F238E27FC236}">
                <a16:creationId xmlns:a16="http://schemas.microsoft.com/office/drawing/2014/main" id="{EDA765E5-BCE4-487B-9A52-657293C61515}"/>
              </a:ext>
            </a:extLst>
          </p:cNvPr>
          <p:cNvGrpSpPr/>
          <p:nvPr/>
        </p:nvGrpSpPr>
        <p:grpSpPr>
          <a:xfrm>
            <a:off x="783428" y="1814004"/>
            <a:ext cx="174608" cy="172436"/>
            <a:chOff x="718854" y="3202798"/>
            <a:chExt cx="303847" cy="30006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5FCC5BF-6351-4376-BCBA-4390D8519569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0EBFF7F-2A74-40AA-A332-49DE4B4DA9D7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A66811-218E-4D94-9E5C-B30183FC814E}"/>
              </a:ext>
            </a:extLst>
          </p:cNvPr>
          <p:cNvSpPr txBox="1"/>
          <p:nvPr/>
        </p:nvSpPr>
        <p:spPr>
          <a:xfrm>
            <a:off x="104694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4CD9C142-FC81-4F47-B0D9-AE2DE6A66D48}"/>
              </a:ext>
            </a:extLst>
          </p:cNvPr>
          <p:cNvSpPr/>
          <p:nvPr/>
        </p:nvSpPr>
        <p:spPr bwMode="auto">
          <a:xfrm>
            <a:off x="3908183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1859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C4C3FCD7-3953-4980-A24A-82123FAA3925}"/>
              </a:ext>
            </a:extLst>
          </p:cNvPr>
          <p:cNvSpPr/>
          <p:nvPr/>
        </p:nvSpPr>
        <p:spPr bwMode="auto">
          <a:xfrm>
            <a:off x="7280619" y="2077531"/>
            <a:ext cx="2768256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F4DE3A67-B423-4409-904C-03A036BE61B3}"/>
              </a:ext>
            </a:extLst>
          </p:cNvPr>
          <p:cNvSpPr/>
          <p:nvPr/>
        </p:nvSpPr>
        <p:spPr bwMode="auto">
          <a:xfrm>
            <a:off x="7252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1859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0FA4B9-80ED-4358-B436-9F9985E3549E}"/>
              </a:ext>
            </a:extLst>
          </p:cNvPr>
          <p:cNvSpPr/>
          <p:nvPr/>
        </p:nvSpPr>
        <p:spPr>
          <a:xfrm>
            <a:off x="4361649" y="2133940"/>
            <a:ext cx="2185609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advanced security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advanced protection for identities, devices, information and compliance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B7605A6-E369-4D6D-A766-F38E7502B067}"/>
              </a:ext>
            </a:extLst>
          </p:cNvPr>
          <p:cNvSpPr/>
          <p:nvPr/>
        </p:nvSpPr>
        <p:spPr>
          <a:xfrm>
            <a:off x="7705512" y="2133940"/>
            <a:ext cx="2181438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 advanced functionality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advanced Teams functionality and develop custom Teams solutions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D1C4EB-62BF-4611-B738-A94CC72457CB}"/>
              </a:ext>
            </a:extLst>
          </p:cNvPr>
          <p:cNvGrpSpPr/>
          <p:nvPr/>
        </p:nvGrpSpPr>
        <p:grpSpPr>
          <a:xfrm>
            <a:off x="972503" y="628400"/>
            <a:ext cx="359902" cy="343938"/>
            <a:chOff x="1003293" y="643795"/>
            <a:chExt cx="359902" cy="34393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84D4A0D-6F3D-4E41-B4A2-12D7A401557E}"/>
                </a:ext>
              </a:extLst>
            </p:cNvPr>
            <p:cNvGrpSpPr/>
            <p:nvPr/>
          </p:nvGrpSpPr>
          <p:grpSpPr>
            <a:xfrm>
              <a:off x="1003293" y="720703"/>
              <a:ext cx="272442" cy="267030"/>
              <a:chOff x="8783629" y="4448030"/>
              <a:chExt cx="403557" cy="395541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7B00026-E3AF-4CCC-A67F-CBCB460269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C9FD5AD-E22A-4227-BB84-69FF488A9D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DE968DC-93EB-48E7-8E36-601C9ECF50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06EDE0-FB0C-4F71-B9F8-544214B099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AE00EE8-58DD-40F4-AF83-9B45D3D9E1D0}"/>
                  </a:ext>
                </a:extLst>
              </p:cNvPr>
              <p:cNvCxnSpPr>
                <a:stCxn id="76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1FA96EE-77E3-43CC-A4A1-3DDCD631EC51}"/>
                  </a:ext>
                </a:extLst>
              </p:cNvPr>
              <p:cNvCxnSpPr>
                <a:stCxn id="77" idx="4"/>
                <a:endCxn id="75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A43AC41-5947-4499-82D6-380254F6B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336933B-7977-4F7E-9B17-7BF5D2F941EE}"/>
                  </a:ext>
                </a:extLst>
              </p:cNvPr>
              <p:cNvCxnSpPr>
                <a:stCxn id="74" idx="6"/>
                <a:endCxn id="75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7C97120-9223-4FAC-B6EE-DD3CA5E69484}"/>
                </a:ext>
              </a:extLst>
            </p:cNvPr>
            <p:cNvGrpSpPr/>
            <p:nvPr/>
          </p:nvGrpSpPr>
          <p:grpSpPr>
            <a:xfrm>
              <a:off x="1090753" y="643795"/>
              <a:ext cx="272442" cy="267030"/>
              <a:chOff x="8783629" y="4448030"/>
              <a:chExt cx="403557" cy="39554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98B834-038C-43C0-AD94-680B889CAD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889D812-477C-43CD-99F3-3FF0BB39E6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62F1072-F499-4947-8491-73FBC24C16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8D35EDC-2D30-47B4-9116-0D5FFECB53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DC76E6-7740-4758-B130-566E5DB6AE80}"/>
                  </a:ext>
                </a:extLst>
              </p:cNvPr>
              <p:cNvCxnSpPr>
                <a:stCxn id="87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7DF8C-9DAA-4EDE-B9A1-D47E8505AE47}"/>
                  </a:ext>
                </a:extLst>
              </p:cNvPr>
              <p:cNvCxnSpPr>
                <a:stCxn id="88" idx="4"/>
                <a:endCxn id="86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0C36FEA-5E3F-4870-AE16-CE5FB916A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20AE436-136B-44FE-95A0-141DF5E8CBD0}"/>
                  </a:ext>
                </a:extLst>
              </p:cNvPr>
              <p:cNvCxnSpPr>
                <a:stCxn id="85" idx="6"/>
                <a:endCxn id="86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5B7A30EC-A8C5-40E0-81F9-2B7DA8E08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48976"/>
              </p:ext>
            </p:extLst>
          </p:nvPr>
        </p:nvGraphicFramePr>
        <p:xfrm>
          <a:off x="3902455" y="2876139"/>
          <a:ext cx="2860376" cy="2551141"/>
        </p:xfrm>
        <a:graphic>
          <a:graphicData uri="http://schemas.openxmlformats.org/drawingml/2006/table">
            <a:tbl>
              <a:tblPr firstRow="1" bandRow="1"/>
              <a:tblGrid>
                <a:gridCol w="2860376">
                  <a:extLst>
                    <a:ext uri="{9D8B030D-6E8A-4147-A177-3AD203B41FA5}">
                      <a16:colId xmlns:a16="http://schemas.microsoft.com/office/drawing/2014/main" val="2719940640"/>
                    </a:ext>
                  </a:extLst>
                </a:gridCol>
              </a:tblGrid>
              <a:tr h="25511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bold" panose="020B0702040204020203" pitchFamily="34" charset="0"/>
                        </a:rPr>
                        <a:t>Get advanced protection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against unacceptable access </a:t>
                      </a:r>
                      <a:b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 insider threats, cyber threats to endpoints, and anomalous use against policies/shadow IT</a:t>
                      </a: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rgbClr val="1859A0"/>
                          </a:solidFill>
                          <a:latin typeface="+mn-lt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Advanced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 M365 deployment overview</a:t>
                      </a: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+mn-lt"/>
                        </a:rPr>
                        <a:t>David’s Identity Cheat Sheet (placeholder)</a:t>
                      </a:r>
                      <a:endParaRPr lang="en-US" sz="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>
                          <a:srgbClr val="1859A0"/>
                        </a:buClr>
                        <a:buSzPct val="100000"/>
                        <a:buFont typeface="Wingdings 3" panose="05040102010807070707" pitchFamily="18" charset="2"/>
                        <a:buNone/>
                        <a:tabLst/>
                        <a:defRPr/>
                      </a:pPr>
                      <a:r>
                        <a:rPr kumimoji="0" lang="en-US" sz="7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 products: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Identity:</a:t>
                      </a:r>
                      <a:r>
                        <a:rPr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Active Directory P2-Privileged Identity 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Management: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Advanced Threat Protection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Devices:</a:t>
                      </a:r>
                      <a:r>
                        <a:rPr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Defender ATP 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Apps/Information:</a:t>
                      </a:r>
                      <a:r>
                        <a:rPr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Microsoft Cloud App Security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 your compliance needs 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by p</a:t>
                      </a:r>
                      <a:r>
                        <a:rPr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rotecting against unauthorized access or sharing of classified content and unauthorized content searches</a:t>
                      </a:r>
                      <a:endParaRPr lang="en-US" sz="850" dirty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114300" lvl="0" indent="-1143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rgbClr val="1859A0"/>
                          </a:solidFill>
                          <a:latin typeface="+mn-lt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Transformative</a:t>
                      </a:r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 M365 deployment overview</a:t>
                      </a:r>
                      <a:endParaRPr lang="en-US" sz="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>
                          <a:srgbClr val="1859A0"/>
                        </a:buClr>
                        <a:buSzPct val="100000"/>
                        <a:buFont typeface="Wingdings 3" panose="05040102010807070707" pitchFamily="18" charset="2"/>
                        <a:buNone/>
                        <a:tabLst/>
                        <a:defRPr/>
                      </a:pPr>
                      <a:r>
                        <a:rPr kumimoji="0" lang="en-US" sz="7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 products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Information protection: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Office DLP, Azure Information </a:t>
                      </a:r>
                      <a:b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Protection P2, Microsoft Cloud App Security</a:t>
                      </a: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Compliance: </a:t>
                      </a:r>
                      <a:r>
                        <a:rPr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Office 365 Advanced Compliance, Lock Box</a:t>
                      </a: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18637999-8019-4DF7-B512-3CBF16CFB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78764"/>
              </p:ext>
            </p:extLst>
          </p:nvPr>
        </p:nvGraphicFramePr>
        <p:xfrm>
          <a:off x="7252046" y="2876139"/>
          <a:ext cx="2955960" cy="2670750"/>
        </p:xfrm>
        <a:graphic>
          <a:graphicData uri="http://schemas.openxmlformats.org/drawingml/2006/table">
            <a:tbl>
              <a:tblPr firstRow="1" bandRow="1"/>
              <a:tblGrid>
                <a:gridCol w="2955960">
                  <a:extLst>
                    <a:ext uri="{9D8B030D-6E8A-4147-A177-3AD203B41FA5}">
                      <a16:colId xmlns:a16="http://schemas.microsoft.com/office/drawing/2014/main" val="241885604"/>
                    </a:ext>
                  </a:extLst>
                </a:gridCol>
              </a:tblGrid>
              <a:tr h="255114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See how one university is using advanced Teams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functionality to further accelerate remote teaching/learning</a:t>
                      </a:r>
                    </a:p>
                    <a:p>
                      <a:pPr marL="112713" marR="0" lvl="0" indent="-112713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University of New South Wales Sydney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Do more with Teams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 pulling in apps you </a:t>
                      </a:r>
                      <a:b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already have, as well as creating new ones</a:t>
                      </a: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Five things to know about apps in Teams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 an app to Teams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Apps, bots &amp; connectors in Teams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Build your own apps quickly and easily </a:t>
                      </a:r>
                      <a:b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Power Apps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 how you can use the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859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Power Platform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including Power BI, to build new learning solutions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Work with partners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develop </a:t>
                      </a:r>
                      <a:b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custom solutions using Teams</a:t>
                      </a: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sng" kern="1200" dirty="0">
                          <a:solidFill>
                            <a:srgbClr val="1859A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 tooltip="https://education.microsoft.com/en-us/resource/2d569df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Apps and content from Microsoft Partners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859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Gain insights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into how you’re using Teams</a:t>
                      </a:r>
                    </a:p>
                    <a:p>
                      <a:pPr marL="112713" marR="0" lvl="0" indent="-112713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sng" kern="1200" dirty="0">
                          <a:solidFill>
                            <a:srgbClr val="1859A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Teams analytics and reporting</a:t>
                      </a:r>
                      <a:endParaRPr lang="en-US" sz="800" b="0" i="0" u="sng" kern="1200" dirty="0">
                        <a:solidFill>
                          <a:srgbClr val="1859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D73EA7-6FF2-4B0F-8162-454DA31D4CF4}"/>
              </a:ext>
            </a:extLst>
          </p:cNvPr>
          <p:cNvCxnSpPr>
            <a:cxnSpLocks/>
          </p:cNvCxnSpPr>
          <p:nvPr/>
        </p:nvCxnSpPr>
        <p:spPr>
          <a:xfrm>
            <a:off x="723900" y="6008508"/>
            <a:ext cx="5914895" cy="0"/>
          </a:xfrm>
          <a:prstGeom prst="straightConnector1">
            <a:avLst/>
          </a:prstGeom>
          <a:ln w="19050">
            <a:solidFill>
              <a:srgbClr val="1859A0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05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2A393B-24FF-4CDA-A0A1-86A9E49AEDC1}"/>
              </a:ext>
            </a:extLst>
          </p:cNvPr>
          <p:cNvSpPr/>
          <p:nvPr/>
        </p:nvSpPr>
        <p:spPr bwMode="auto">
          <a:xfrm>
            <a:off x="0" y="0"/>
            <a:ext cx="3474157" cy="6858000"/>
          </a:xfrm>
          <a:prstGeom prst="rect">
            <a:avLst/>
          </a:prstGeom>
          <a:solidFill>
            <a:srgbClr val="F3F3F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081AC2-8F8D-47AC-AAF2-13FB3351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622" y="1624714"/>
            <a:ext cx="4518837" cy="608124"/>
          </a:xfrm>
        </p:spPr>
        <p:txBody>
          <a:bodyPr/>
          <a:lstStyle/>
          <a:p>
            <a:pPr algn="l"/>
            <a:r>
              <a:rPr lang="en-US"/>
              <a:t>Additional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1CC5D-086E-44B1-B0CC-D8CD9CCCEA4C}"/>
              </a:ext>
            </a:extLst>
          </p:cNvPr>
          <p:cNvSpPr/>
          <p:nvPr/>
        </p:nvSpPr>
        <p:spPr>
          <a:xfrm>
            <a:off x="3912785" y="2641342"/>
            <a:ext cx="6189260" cy="32901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5394" tIns="76929" rIns="115394" bIns="115394" rtlCol="0" anchor="t">
            <a:spAutoFit/>
          </a:bodyPr>
          <a:lstStyle/>
          <a:p>
            <a:pPr marL="395288" marR="0" lvl="0" indent="-395288" algn="l" defTabSz="91544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89CF"/>
              </a:buClr>
              <a:buSzPct val="100000"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Ready to get started using Teams?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The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  <a:hlinkClick r:id="rId3"/>
              </a:rPr>
              <a:t>Get started with Microsoft Teams for remote learning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guide is a great place to start.</a:t>
            </a:r>
          </a:p>
          <a:p>
            <a:pPr marL="395288" marR="0" lvl="0" indent="-395288" algn="l" defTabSz="91544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89CF"/>
              </a:buClr>
              <a:buSzPct val="100000"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Want to find out how different user groups are using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Teams as a hub for collaboration?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Check out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  <a:hlinkClick r:id="rId4"/>
              </a:rPr>
              <a:t>Microsoft Teams University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.</a:t>
            </a:r>
          </a:p>
          <a:p>
            <a:pPr marL="395288" marR="0" lvl="0" indent="-395288" algn="l" defTabSz="91544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89CF"/>
              </a:buClr>
              <a:buSzPct val="100000"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Need help with deployment and onboarding?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We’re here to help every step of the way with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  <a:hlinkClick r:id="rId5"/>
              </a:rPr>
              <a:t>FastTrack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. </a:t>
            </a:r>
          </a:p>
          <a:p>
            <a:pPr marL="395288" marR="0" lvl="0" indent="-395288" algn="l" defTabSz="91544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89CF"/>
              </a:buClr>
              <a:buSzPct val="100000"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Trying to decide which Microsoft 365 Education plan is right for you? </a:t>
            </a:r>
            <a:b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Visit 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  <a:hlinkClick r:id="rId6"/>
              </a:rPr>
              <a:t>Microsoft 365 Education</a:t>
            </a: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and scroll to “Compare Microsoft 365 Education Plans” at the bottom of the page.</a:t>
            </a: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7C170C71-52BF-43CF-B046-1B220F0346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75" t="35708"/>
          <a:stretch/>
        </p:blipFill>
        <p:spPr>
          <a:xfrm>
            <a:off x="244548" y="1201480"/>
            <a:ext cx="2953163" cy="1967022"/>
          </a:xfrm>
          <a:prstGeom prst="rect">
            <a:avLst/>
          </a:prstGeom>
        </p:spPr>
      </p:pic>
      <p:sp>
        <p:nvSpPr>
          <p:cNvPr id="6" name="TextBox 5">
            <a:hlinkClick r:id="rId8" action="ppaction://hlinksldjump"/>
            <a:extLst>
              <a:ext uri="{FF2B5EF4-FFF2-40B4-BE49-F238E27FC236}">
                <a16:creationId xmlns:a16="http://schemas.microsoft.com/office/drawing/2014/main" id="{BAE58260-63C3-4A0C-BF1D-C96802DBF67A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Start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470483-9E0A-473D-8B94-36D68B81BE79}"/>
              </a:ext>
            </a:extLst>
          </p:cNvPr>
          <p:cNvGrpSpPr>
            <a:grpSpLocks noChangeAspect="1"/>
          </p:cNvGrpSpPr>
          <p:nvPr/>
        </p:nvGrpSpPr>
        <p:grpSpPr>
          <a:xfrm>
            <a:off x="9335910" y="6405859"/>
            <a:ext cx="798783" cy="170356"/>
            <a:chOff x="4846638" y="3441700"/>
            <a:chExt cx="5910262" cy="1260475"/>
          </a:xfrm>
        </p:grpSpPr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862F0DEF-90C6-465D-98E7-EC93B91F4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8">
              <a:extLst>
                <a:ext uri="{FF2B5EF4-FFF2-40B4-BE49-F238E27FC236}">
                  <a16:creationId xmlns:a16="http://schemas.microsoft.com/office/drawing/2014/main" id="{23331EA5-A3DF-48BC-B6B4-AFA21E756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id="{A43E844A-0437-4D1F-877F-896FF18B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8604A5CD-4A43-4A14-937A-8C1087670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51299565-5021-45DE-9D7D-C9A75AFC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4290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0D6C95-E547-473D-AB0B-455167BAA65B}"/>
              </a:ext>
            </a:extLst>
          </p:cNvPr>
          <p:cNvSpPr txBox="1"/>
          <p:nvPr/>
        </p:nvSpPr>
        <p:spPr>
          <a:xfrm>
            <a:off x="1395020" y="3996875"/>
            <a:ext cx="2202418" cy="1250150"/>
          </a:xfrm>
          <a:prstGeom prst="rect">
            <a:avLst/>
          </a:prstGeom>
        </p:spPr>
        <p:txBody>
          <a:bodyPr vert="horz" wrap="square" lIns="120701" tIns="75438" rIns="120701" bIns="75438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Identify where you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are in your digital transformation journey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8D18D-51B4-40F5-BB1B-C996120B98B9}"/>
              </a:ext>
            </a:extLst>
          </p:cNvPr>
          <p:cNvSpPr txBox="1"/>
          <p:nvPr/>
        </p:nvSpPr>
        <p:spPr>
          <a:xfrm>
            <a:off x="4447539" y="3996875"/>
            <a:ext cx="2039814" cy="1250150"/>
          </a:xfrm>
          <a:prstGeom prst="rect">
            <a:avLst/>
          </a:prstGeom>
        </p:spPr>
        <p:txBody>
          <a:bodyPr vert="horz" wrap="square" lIns="120701" tIns="75438" rIns="120701" bIns="75438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See what actions you need to take for the stage you’re in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5080E-5421-4863-94CB-6A889302847F}"/>
              </a:ext>
            </a:extLst>
          </p:cNvPr>
          <p:cNvSpPr txBox="1"/>
          <p:nvPr/>
        </p:nvSpPr>
        <p:spPr>
          <a:xfrm>
            <a:off x="7817910" y="3996875"/>
            <a:ext cx="1278404" cy="1250150"/>
          </a:xfrm>
          <a:prstGeom prst="rect">
            <a:avLst/>
          </a:prstGeom>
        </p:spPr>
        <p:txBody>
          <a:bodyPr vert="horz" wrap="square" lIns="120701" tIns="75438" rIns="120701" bIns="75438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 how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get going with Teams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AF5A24-407A-4C21-AF53-F21B94B12DEA}"/>
              </a:ext>
            </a:extLst>
          </p:cNvPr>
          <p:cNvSpPr/>
          <p:nvPr/>
        </p:nvSpPr>
        <p:spPr bwMode="auto">
          <a:xfrm>
            <a:off x="1618015" y="2083981"/>
            <a:ext cx="1703058" cy="1703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E64747-50A6-48B1-975B-2174F5D86FE5}"/>
              </a:ext>
            </a:extLst>
          </p:cNvPr>
          <p:cNvSpPr/>
          <p:nvPr/>
        </p:nvSpPr>
        <p:spPr bwMode="auto">
          <a:xfrm>
            <a:off x="4600050" y="2083981"/>
            <a:ext cx="1703058" cy="1703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63EC20-E82E-4274-BB8D-B2902D2B5375}"/>
              </a:ext>
            </a:extLst>
          </p:cNvPr>
          <p:cNvSpPr/>
          <p:nvPr/>
        </p:nvSpPr>
        <p:spPr bwMode="auto">
          <a:xfrm>
            <a:off x="7582086" y="2083981"/>
            <a:ext cx="1703058" cy="1703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2E91E-012B-44DA-83DA-093C4E0C4A39}"/>
              </a:ext>
            </a:extLst>
          </p:cNvPr>
          <p:cNvCxnSpPr>
            <a:cxnSpLocks/>
          </p:cNvCxnSpPr>
          <p:nvPr/>
        </p:nvCxnSpPr>
        <p:spPr>
          <a:xfrm flipV="1">
            <a:off x="1708945" y="812467"/>
            <a:ext cx="0" cy="178239"/>
          </a:xfrm>
          <a:prstGeom prst="line">
            <a:avLst/>
          </a:prstGeom>
          <a:ln w="63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75B2B8-D75E-4417-AD5F-49BCE0C1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" y="726424"/>
            <a:ext cx="10490256" cy="551537"/>
          </a:xfrm>
        </p:spPr>
        <p:txBody>
          <a:bodyPr/>
          <a:lstStyle/>
          <a:p>
            <a:r>
              <a:rPr lang="en-US"/>
              <a:t>Get started with Teams in 3 simple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5024C-9759-43FD-B1B1-3139C1CB2AFA}"/>
              </a:ext>
            </a:extLst>
          </p:cNvPr>
          <p:cNvSpPr txBox="1"/>
          <p:nvPr/>
        </p:nvSpPr>
        <p:spPr>
          <a:xfrm>
            <a:off x="1948119" y="2134181"/>
            <a:ext cx="983800" cy="1506566"/>
          </a:xfrm>
          <a:prstGeom prst="rect">
            <a:avLst/>
          </a:prstGeom>
        </p:spPr>
        <p:txBody>
          <a:bodyPr vert="horz" wrap="square" lIns="120701" tIns="75438" rIns="120701" bIns="7543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20BFD-EB91-4A70-9EA3-D9C0572E7160}"/>
              </a:ext>
            </a:extLst>
          </p:cNvPr>
          <p:cNvSpPr txBox="1"/>
          <p:nvPr/>
        </p:nvSpPr>
        <p:spPr>
          <a:xfrm>
            <a:off x="4989193" y="2134181"/>
            <a:ext cx="983800" cy="1506566"/>
          </a:xfrm>
          <a:prstGeom prst="rect">
            <a:avLst/>
          </a:prstGeom>
        </p:spPr>
        <p:txBody>
          <a:bodyPr vert="horz" wrap="square" lIns="120701" tIns="75438" rIns="120701" bIns="7543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CCAC7-2DFB-44F7-8C19-6B8AC4C019B4}"/>
              </a:ext>
            </a:extLst>
          </p:cNvPr>
          <p:cNvSpPr txBox="1"/>
          <p:nvPr/>
        </p:nvSpPr>
        <p:spPr>
          <a:xfrm>
            <a:off x="7981260" y="2134181"/>
            <a:ext cx="1033596" cy="1506566"/>
          </a:xfrm>
          <a:prstGeom prst="rect">
            <a:avLst/>
          </a:prstGeom>
        </p:spPr>
        <p:txBody>
          <a:bodyPr vert="horz" wrap="square" lIns="120701" tIns="75438" rIns="120701" bIns="7543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0FA6B-186E-4D74-ACBF-D2B6C281EC5E}"/>
              </a:ext>
            </a:extLst>
          </p:cNvPr>
          <p:cNvSpPr txBox="1"/>
          <p:nvPr/>
        </p:nvSpPr>
        <p:spPr>
          <a:xfrm>
            <a:off x="1391686" y="5904654"/>
            <a:ext cx="8189429" cy="797757"/>
          </a:xfrm>
          <a:prstGeom prst="rect">
            <a:avLst/>
          </a:prstGeom>
          <a:noFill/>
        </p:spPr>
        <p:txBody>
          <a:bodyPr wrap="square" lIns="150876" tIns="120701" rIns="150876" bIns="12070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Optional first steps for your leadership team: </a:t>
            </a:r>
            <a:b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Craft your vision using the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Education Transformation Framework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(ETF)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assess your current state using the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Assessment Tool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441797B1-364D-49C6-9E23-FDC5324C14CD}"/>
              </a:ext>
            </a:extLst>
          </p:cNvPr>
          <p:cNvSpPr/>
          <p:nvPr/>
        </p:nvSpPr>
        <p:spPr bwMode="auto">
          <a:xfrm>
            <a:off x="1566610" y="2033519"/>
            <a:ext cx="1803982" cy="317043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hlinkClick r:id="rId6" action="ppaction://hlinksldjump"/>
            <a:extLst>
              <a:ext uri="{FF2B5EF4-FFF2-40B4-BE49-F238E27FC236}">
                <a16:creationId xmlns:a16="http://schemas.microsoft.com/office/drawing/2014/main" id="{813CFBD5-06CF-4BD4-8E99-3FD0A643BBC5}"/>
              </a:ext>
            </a:extLst>
          </p:cNvPr>
          <p:cNvSpPr/>
          <p:nvPr/>
        </p:nvSpPr>
        <p:spPr bwMode="auto">
          <a:xfrm>
            <a:off x="4549588" y="2047779"/>
            <a:ext cx="1804925" cy="315395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hlinkClick r:id="rId7" action="ppaction://hlinksldjump"/>
            <a:extLst>
              <a:ext uri="{FF2B5EF4-FFF2-40B4-BE49-F238E27FC236}">
                <a16:creationId xmlns:a16="http://schemas.microsoft.com/office/drawing/2014/main" id="{5F0F484F-2FB2-4B31-A057-4F5B2AD65D14}"/>
              </a:ext>
            </a:extLst>
          </p:cNvPr>
          <p:cNvSpPr/>
          <p:nvPr/>
        </p:nvSpPr>
        <p:spPr bwMode="auto">
          <a:xfrm>
            <a:off x="7481970" y="1972599"/>
            <a:ext cx="1923277" cy="32408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604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row: Down 49">
            <a:extLst>
              <a:ext uri="{FF2B5EF4-FFF2-40B4-BE49-F238E27FC236}">
                <a16:creationId xmlns:a16="http://schemas.microsoft.com/office/drawing/2014/main" id="{EAE9BEF0-6E92-437F-BE9D-1A11BFAF37C7}"/>
              </a:ext>
            </a:extLst>
          </p:cNvPr>
          <p:cNvSpPr/>
          <p:nvPr/>
        </p:nvSpPr>
        <p:spPr bwMode="auto">
          <a:xfrm>
            <a:off x="5654283" y="1648326"/>
            <a:ext cx="1253993" cy="2442411"/>
          </a:xfrm>
          <a:prstGeom prst="downArrow">
            <a:avLst>
              <a:gd name="adj1" fmla="val 50000"/>
              <a:gd name="adj2" fmla="val 3812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BC2C0D7E-D1DB-4E35-B870-EC8EC8C52121}"/>
              </a:ext>
            </a:extLst>
          </p:cNvPr>
          <p:cNvSpPr/>
          <p:nvPr/>
        </p:nvSpPr>
        <p:spPr bwMode="auto">
          <a:xfrm>
            <a:off x="8264576" y="1648326"/>
            <a:ext cx="1253993" cy="2442411"/>
          </a:xfrm>
          <a:prstGeom prst="downArrow">
            <a:avLst>
              <a:gd name="adj1" fmla="val 50000"/>
              <a:gd name="adj2" fmla="val 3812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E97B9ED-8DC3-4C27-866E-403906439485}"/>
              </a:ext>
            </a:extLst>
          </p:cNvPr>
          <p:cNvSpPr/>
          <p:nvPr/>
        </p:nvSpPr>
        <p:spPr bwMode="auto">
          <a:xfrm>
            <a:off x="3043990" y="1648326"/>
            <a:ext cx="1253993" cy="2442411"/>
          </a:xfrm>
          <a:prstGeom prst="downArrow">
            <a:avLst>
              <a:gd name="adj1" fmla="val 50000"/>
              <a:gd name="adj2" fmla="val 3812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2E91E-012B-44DA-83DA-093C4E0C4A39}"/>
              </a:ext>
            </a:extLst>
          </p:cNvPr>
          <p:cNvCxnSpPr>
            <a:cxnSpLocks/>
          </p:cNvCxnSpPr>
          <p:nvPr/>
        </p:nvCxnSpPr>
        <p:spPr>
          <a:xfrm flipV="1">
            <a:off x="1708945" y="812467"/>
            <a:ext cx="0" cy="178239"/>
          </a:xfrm>
          <a:prstGeom prst="line">
            <a:avLst/>
          </a:prstGeom>
          <a:ln w="63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75B2B8-D75E-4417-AD5F-49BCE0C1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you in your digital transformation journey?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A5B9D76F-092A-43DB-A286-8012760944D6}"/>
              </a:ext>
            </a:extLst>
          </p:cNvPr>
          <p:cNvSpPr txBox="1"/>
          <p:nvPr/>
        </p:nvSpPr>
        <p:spPr>
          <a:xfrm>
            <a:off x="3349008" y="5991172"/>
            <a:ext cx="653797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algn="ctr"/>
            <a:r>
              <a:rPr lang="en-US" sz="1000" i="1">
                <a:solidFill>
                  <a:srgbClr val="3CB9E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25" name="TextBox 24">
            <a:hlinkClick r:id="rId3" action="ppaction://hlinksldjump"/>
            <a:extLst>
              <a:ext uri="{FF2B5EF4-FFF2-40B4-BE49-F238E27FC236}">
                <a16:creationId xmlns:a16="http://schemas.microsoft.com/office/drawing/2014/main" id="{64FFAB3A-03E8-46FA-9023-72CF968CF70C}"/>
              </a:ext>
            </a:extLst>
          </p:cNvPr>
          <p:cNvSpPr txBox="1"/>
          <p:nvPr/>
        </p:nvSpPr>
        <p:spPr>
          <a:xfrm>
            <a:off x="5957863" y="5991172"/>
            <a:ext cx="653797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algn="ctr"/>
            <a:r>
              <a:rPr lang="en-US" sz="1000" i="1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26" name="TextBox 25">
            <a:hlinkClick r:id="rId3" action="ppaction://hlinksldjump"/>
            <a:extLst>
              <a:ext uri="{FF2B5EF4-FFF2-40B4-BE49-F238E27FC236}">
                <a16:creationId xmlns:a16="http://schemas.microsoft.com/office/drawing/2014/main" id="{1958569D-B186-4AE4-92A2-F69255100444}"/>
              </a:ext>
            </a:extLst>
          </p:cNvPr>
          <p:cNvSpPr txBox="1"/>
          <p:nvPr/>
        </p:nvSpPr>
        <p:spPr>
          <a:xfrm>
            <a:off x="8650562" y="5991172"/>
            <a:ext cx="653797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algn="ctr"/>
            <a:r>
              <a:rPr lang="en-US" sz="1000" i="1">
                <a:solidFill>
                  <a:srgbClr val="1859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A2F470-D43E-4A72-AF44-ACDFED059DE0}"/>
              </a:ext>
            </a:extLst>
          </p:cNvPr>
          <p:cNvSpPr txBox="1"/>
          <p:nvPr/>
        </p:nvSpPr>
        <p:spPr>
          <a:xfrm>
            <a:off x="1206665" y="2614333"/>
            <a:ext cx="959519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249D0D-EFEA-45E2-A72F-3C2AACF0494C}"/>
              </a:ext>
            </a:extLst>
          </p:cNvPr>
          <p:cNvSpPr txBox="1"/>
          <p:nvPr/>
        </p:nvSpPr>
        <p:spPr>
          <a:xfrm>
            <a:off x="1206665" y="1864306"/>
            <a:ext cx="1094974" cy="3385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CHANGE 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30479A-D6FF-4A21-B2AF-422F3A6A8E79}"/>
              </a:ext>
            </a:extLst>
          </p:cNvPr>
          <p:cNvSpPr txBox="1"/>
          <p:nvPr/>
        </p:nvSpPr>
        <p:spPr>
          <a:xfrm>
            <a:off x="1206665" y="3257306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TEAMS</a:t>
            </a:r>
          </a:p>
        </p:txBody>
      </p:sp>
      <p:sp>
        <p:nvSpPr>
          <p:cNvPr id="36" name="Shield_EA18" title="Icon of a shield">
            <a:extLst>
              <a:ext uri="{FF2B5EF4-FFF2-40B4-BE49-F238E27FC236}">
                <a16:creationId xmlns:a16="http://schemas.microsoft.com/office/drawing/2014/main" id="{AD47EB93-2558-4FA4-A326-7BA2C2FC72C0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2548119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people_12" title="Icon of three people">
            <a:extLst>
              <a:ext uri="{FF2B5EF4-FFF2-40B4-BE49-F238E27FC236}">
                <a16:creationId xmlns:a16="http://schemas.microsoft.com/office/drawing/2014/main" id="{21BD164F-710D-43DE-992A-E38D15E6EF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3191092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0531D08-618C-43AA-B67A-2DEF1D151B4B}"/>
              </a:ext>
            </a:extLst>
          </p:cNvPr>
          <p:cNvGraphicFramePr>
            <a:graphicFrameLocks noGrp="1"/>
          </p:cNvGraphicFramePr>
          <p:nvPr/>
        </p:nvGraphicFramePr>
        <p:xfrm>
          <a:off x="2635084" y="1697514"/>
          <a:ext cx="7352385" cy="188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809">
                  <a:extLst>
                    <a:ext uri="{9D8B030D-6E8A-4147-A177-3AD203B41FA5}">
                      <a16:colId xmlns:a16="http://schemas.microsoft.com/office/drawing/2014/main" val="2493539892"/>
                    </a:ext>
                  </a:extLst>
                </a:gridCol>
                <a:gridCol w="308344">
                  <a:extLst>
                    <a:ext uri="{9D8B030D-6E8A-4147-A177-3AD203B41FA5}">
                      <a16:colId xmlns:a16="http://schemas.microsoft.com/office/drawing/2014/main" val="1130962225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4268365495"/>
                    </a:ext>
                  </a:extLst>
                </a:gridCol>
                <a:gridCol w="265814">
                  <a:extLst>
                    <a:ext uri="{9D8B030D-6E8A-4147-A177-3AD203B41FA5}">
                      <a16:colId xmlns:a16="http://schemas.microsoft.com/office/drawing/2014/main" val="2909215028"/>
                    </a:ext>
                  </a:extLst>
                </a:gridCol>
                <a:gridCol w="2264725">
                  <a:extLst>
                    <a:ext uri="{9D8B030D-6E8A-4147-A177-3AD203B41FA5}">
                      <a16:colId xmlns:a16="http://schemas.microsoft.com/office/drawing/2014/main" val="3535025622"/>
                    </a:ext>
                  </a:extLst>
                </a:gridCol>
              </a:tblGrid>
              <a:tr h="663686"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Not familiar with the process and/or no plan in place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Early adopters are identified, engaged and trained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U</a:t>
                      </a:r>
                      <a:r>
                        <a:rPr lang="en-US" sz="1050" b="0" kern="0">
                          <a:solidFill>
                            <a:schemeClr val="tx2"/>
                          </a:solidFill>
                          <a:ea typeface="Segoe UI" pitchFamily="34" charset="0"/>
                          <a:cs typeface="Segoe UI" pitchFamily="34" charset="0"/>
                        </a:rPr>
                        <a:t>sage scenarios are defined, KPIs are captured, and training and awareness programs are in place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118038"/>
                  </a:ext>
                </a:extLst>
              </a:tr>
              <a:tr h="663686"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On-premises only with no identity, access or device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On-premises or hybrid </a:t>
                      </a:r>
                      <a:br>
                        <a:rPr lang="en-US" sz="1050" b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architecture with basic identity, device and access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0">
                          <a:solidFill>
                            <a:schemeClr val="tx2"/>
                          </a:solidFill>
                          <a:cs typeface="Segoe UI" pitchFamily="34" charset="0"/>
                        </a:rPr>
                        <a:t>Cloud-based architecture </a:t>
                      </a:r>
                      <a:br>
                        <a:rPr lang="en-US" sz="1050" b="0" kern="0">
                          <a:solidFill>
                            <a:schemeClr val="tx2"/>
                          </a:solidFill>
                          <a:cs typeface="Segoe UI" pitchFamily="34" charset="0"/>
                        </a:rPr>
                      </a:br>
                      <a:r>
                        <a:rPr lang="en-US" sz="1050" b="0" kern="0">
                          <a:solidFill>
                            <a:schemeClr val="tx2"/>
                          </a:solidFill>
                          <a:cs typeface="Segoe UI" pitchFamily="34" charset="0"/>
                        </a:rPr>
                        <a:t>with enhanced protection for identities, devices, information and compliance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805791"/>
                  </a:ext>
                </a:extLst>
              </a:tr>
              <a:tr h="492666"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Not yet deployed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Deployed but not widely adopted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4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0" dirty="0">
                          <a:solidFill>
                            <a:schemeClr val="tx2"/>
                          </a:solidFill>
                          <a:ea typeface="Segoe UI" pitchFamily="34" charset="0"/>
                          <a:cs typeface="Segoe UI" pitchFamily="34" charset="0"/>
                        </a:rPr>
                        <a:t>Widely adopted and users want advanced functionality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358147"/>
                  </a:ext>
                </a:extLst>
              </a:tr>
            </a:tbl>
          </a:graphicData>
        </a:graphic>
      </p:graphicFrame>
      <p:grpSp>
        <p:nvGrpSpPr>
          <p:cNvPr id="137" name="Graphic 37">
            <a:extLst>
              <a:ext uri="{FF2B5EF4-FFF2-40B4-BE49-F238E27FC236}">
                <a16:creationId xmlns:a16="http://schemas.microsoft.com/office/drawing/2014/main" id="{1FBF2A6D-AEF7-49DA-94F7-171BBE8AB1D1}"/>
              </a:ext>
            </a:extLst>
          </p:cNvPr>
          <p:cNvGrpSpPr/>
          <p:nvPr/>
        </p:nvGrpSpPr>
        <p:grpSpPr>
          <a:xfrm>
            <a:off x="714442" y="1879138"/>
            <a:ext cx="315195" cy="308891"/>
            <a:chOff x="714442" y="3199016"/>
            <a:chExt cx="315195" cy="308891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FF99F54-1AF6-4307-870E-E36D4CD1CE4A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CEAB234-DB3B-441F-86D2-7725C603910B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07C90-89E5-4B02-AF10-E619D45225E2}"/>
              </a:ext>
            </a:extLst>
          </p:cNvPr>
          <p:cNvGrpSpPr/>
          <p:nvPr/>
        </p:nvGrpSpPr>
        <p:grpSpPr>
          <a:xfrm>
            <a:off x="8050901" y="4224411"/>
            <a:ext cx="1665819" cy="1645920"/>
            <a:chOff x="8159181" y="1862036"/>
            <a:chExt cx="1665819" cy="164592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112CD34-FB27-4F3E-AC67-C35D571EE3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3304" y="1862036"/>
              <a:ext cx="1645920" cy="1645920"/>
            </a:xfrm>
            <a:prstGeom prst="ellipse">
              <a:avLst/>
            </a:prstGeom>
            <a:solidFill>
              <a:srgbClr val="1859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92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40" kern="0">
                <a:solidFill>
                  <a:srgbClr val="FFFFFF"/>
                </a:solidFill>
                <a:cs typeface="Segoe UI Semibold" panose="020B07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1292C4-510D-49B2-B428-0E6270CB2C41}"/>
                </a:ext>
              </a:extLst>
            </p:cNvPr>
            <p:cNvSpPr txBox="1"/>
            <p:nvPr/>
          </p:nvSpPr>
          <p:spPr>
            <a:xfrm>
              <a:off x="8159181" y="2805871"/>
              <a:ext cx="1665819" cy="3385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754361">
                <a:defRPr/>
              </a:pPr>
              <a:r>
                <a:rPr lang="en-US" sz="1100" kern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ADVANCED /  TRANSFORMATIVE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A423280-CCCB-4AC2-BCE3-76D4F39B088B}"/>
                </a:ext>
              </a:extLst>
            </p:cNvPr>
            <p:cNvGrpSpPr/>
            <p:nvPr/>
          </p:nvGrpSpPr>
          <p:grpSpPr>
            <a:xfrm>
              <a:off x="8698001" y="2115451"/>
              <a:ext cx="561377" cy="548214"/>
              <a:chOff x="8625809" y="4495655"/>
              <a:chExt cx="561377" cy="54821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BAED9678-8D70-4A7C-B78C-5370C72587AF}"/>
                  </a:ext>
                </a:extLst>
              </p:cNvPr>
              <p:cNvGrpSpPr/>
              <p:nvPr/>
            </p:nvGrpSpPr>
            <p:grpSpPr>
              <a:xfrm>
                <a:off x="8625809" y="4648328"/>
                <a:ext cx="403557" cy="395541"/>
                <a:chOff x="8625809" y="4600703"/>
                <a:chExt cx="403557" cy="395541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01BF510B-ECE2-4E4E-AA12-EC9F2DA097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D5BA801-65BF-4473-AAEA-142161AD28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EE3D5F15-2E39-40C3-8D27-8968E03E85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D22058D-DBBA-484F-A7AC-1110CA1004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AEC6058-AAB4-489A-A198-928E5A6258DA}"/>
                    </a:ext>
                  </a:extLst>
                </p:cNvPr>
                <p:cNvCxnSpPr>
                  <a:stCxn id="157" idx="0"/>
                  <a:endCxn id="159" idx="4"/>
                </p:cNvCxnSpPr>
                <p:nvPr/>
              </p:nvCxnSpPr>
              <p:spPr>
                <a:xfrm flipV="1">
                  <a:off x="8662385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EA64EE2-8C97-45BC-8810-9EAEB2C1A401}"/>
                    </a:ext>
                  </a:extLst>
                </p:cNvPr>
                <p:cNvCxnSpPr>
                  <a:cxnSpLocks/>
                  <a:stCxn id="157" idx="6"/>
                  <a:endCxn id="158" idx="2"/>
                </p:cNvCxnSpPr>
                <p:nvPr/>
              </p:nvCxnSpPr>
              <p:spPr>
                <a:xfrm>
                  <a:off x="8698961" y="4959668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E4DFE098-5CB5-4B2B-A53A-B90337E9EB2A}"/>
                    </a:ext>
                  </a:extLst>
                </p:cNvPr>
                <p:cNvCxnSpPr>
                  <a:stCxn id="159" idx="6"/>
                  <a:endCxn id="160" idx="2"/>
                </p:cNvCxnSpPr>
                <p:nvPr/>
              </p:nvCxnSpPr>
              <p:spPr>
                <a:xfrm>
                  <a:off x="8698961" y="4637279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C7447064-8306-4263-9011-E930125202B4}"/>
                    </a:ext>
                  </a:extLst>
                </p:cNvPr>
                <p:cNvCxnSpPr>
                  <a:stCxn id="158" idx="0"/>
                  <a:endCxn id="160" idx="4"/>
                </p:cNvCxnSpPr>
                <p:nvPr/>
              </p:nvCxnSpPr>
              <p:spPr>
                <a:xfrm flipV="1">
                  <a:off x="8992790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20D7D8B-E127-4A6E-BCD0-0AE619495810}"/>
                  </a:ext>
                </a:extLst>
              </p:cNvPr>
              <p:cNvGrpSpPr/>
              <p:nvPr/>
            </p:nvGrpSpPr>
            <p:grpSpPr>
              <a:xfrm>
                <a:off x="8783629" y="4495655"/>
                <a:ext cx="403557" cy="395541"/>
                <a:chOff x="8783629" y="4448030"/>
                <a:chExt cx="403557" cy="395541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C7B1A7CB-0B1E-4BAC-8F01-FE44740623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85B97889-3529-4208-8271-71AC813B0E2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CF529237-1825-4ED8-9F18-E1F2A44FC2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5EB09B7-C9D7-47C0-92CE-EEF8F72AD4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C7B15540-D771-4C4B-8831-3FD867981420}"/>
                    </a:ext>
                  </a:extLst>
                </p:cNvPr>
                <p:cNvCxnSpPr>
                  <a:stCxn id="151" idx="6"/>
                </p:cNvCxnSpPr>
                <p:nvPr/>
              </p:nvCxnSpPr>
              <p:spPr>
                <a:xfrm>
                  <a:off x="8856781" y="4484606"/>
                  <a:ext cx="257253" cy="3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3B9742E5-C6AF-47A2-B5AC-68117B8A8F1A}"/>
                    </a:ext>
                  </a:extLst>
                </p:cNvPr>
                <p:cNvCxnSpPr>
                  <a:stCxn id="152" idx="4"/>
                  <a:endCxn id="150" idx="0"/>
                </p:cNvCxnSpPr>
                <p:nvPr/>
              </p:nvCxnSpPr>
              <p:spPr>
                <a:xfrm>
                  <a:off x="9150610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10489F2-3537-49D7-A82D-66022B466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0205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82DBDC1-BA38-4D8D-8DC1-2311095BE130}"/>
                    </a:ext>
                  </a:extLst>
                </p:cNvPr>
                <p:cNvCxnSpPr>
                  <a:stCxn id="149" idx="6"/>
                  <a:endCxn id="150" idx="2"/>
                </p:cNvCxnSpPr>
                <p:nvPr/>
              </p:nvCxnSpPr>
              <p:spPr>
                <a:xfrm>
                  <a:off x="8856781" y="4806995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5548F56-DF78-4950-84FF-BB163ABD8E2F}"/>
              </a:ext>
            </a:extLst>
          </p:cNvPr>
          <p:cNvGrpSpPr/>
          <p:nvPr/>
        </p:nvGrpSpPr>
        <p:grpSpPr>
          <a:xfrm>
            <a:off x="5450814" y="4223109"/>
            <a:ext cx="1645920" cy="1645920"/>
            <a:chOff x="5571126" y="1860734"/>
            <a:chExt cx="1645920" cy="164592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DE24D4D-6EC8-4CDD-8377-CAF925B30F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1126" y="1860734"/>
              <a:ext cx="1645920" cy="16459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92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40" kern="0">
                <a:solidFill>
                  <a:srgbClr val="FFFFFF"/>
                </a:solidFill>
                <a:cs typeface="Segoe UI Semibold" panose="020B0702040204020203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F389FD-BCEF-4548-A24A-EF351CB5630C}"/>
                </a:ext>
              </a:extLst>
            </p:cNvPr>
            <p:cNvSpPr txBox="1"/>
            <p:nvPr/>
          </p:nvSpPr>
          <p:spPr>
            <a:xfrm>
              <a:off x="5613523" y="2865026"/>
              <a:ext cx="155905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754361">
                <a:defRPr/>
              </a:pPr>
              <a:r>
                <a:rPr lang="en-US" sz="1100" kern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EMERGING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85B62F5-5588-409D-B144-E4AD9095A228}"/>
                </a:ext>
              </a:extLst>
            </p:cNvPr>
            <p:cNvGrpSpPr/>
            <p:nvPr/>
          </p:nvGrpSpPr>
          <p:grpSpPr>
            <a:xfrm>
              <a:off x="6191270" y="2242125"/>
              <a:ext cx="403557" cy="395541"/>
              <a:chOff x="8783629" y="4448030"/>
              <a:chExt cx="403557" cy="395541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11142802-70E4-4237-8CCD-3DA3527845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C7884D4-5C50-4DA3-B2AE-8BE23CDF68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22C5F0D-9AB5-407E-ACBA-C31D271E77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D4C8F725-98FD-4BB6-B55D-F963AE8162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6D7AA47-2C23-4551-900B-F11BB7A77FF0}"/>
                  </a:ext>
                </a:extLst>
              </p:cNvPr>
              <p:cNvCxnSpPr>
                <a:stCxn id="171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7BF7B92-01DB-4D7F-9B55-DDCA9CFE3929}"/>
                  </a:ext>
                </a:extLst>
              </p:cNvPr>
              <p:cNvCxnSpPr>
                <a:stCxn id="172" idx="4"/>
                <a:endCxn id="170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A122065-E434-4837-8990-E9AD64230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E9EBA2-C26E-4068-B783-82C39472B324}"/>
                  </a:ext>
                </a:extLst>
              </p:cNvPr>
              <p:cNvCxnSpPr>
                <a:stCxn id="169" idx="6"/>
                <a:endCxn id="170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885CFD-F6DA-4709-854D-28F5031EF0C1}"/>
              </a:ext>
            </a:extLst>
          </p:cNvPr>
          <p:cNvGrpSpPr/>
          <p:nvPr/>
        </p:nvGrpSpPr>
        <p:grpSpPr>
          <a:xfrm>
            <a:off x="2827494" y="4224411"/>
            <a:ext cx="1645920" cy="1645920"/>
            <a:chOff x="3019998" y="1862036"/>
            <a:chExt cx="1645920" cy="164592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52C3F64-DCE6-44A0-887F-A2DA2FA0B2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692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40" kern="0">
                <a:solidFill>
                  <a:srgbClr val="FFFFFF"/>
                </a:solidFill>
                <a:cs typeface="Segoe UI Semibold" panose="020B0702040204020203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BA562CB-4D38-4D05-81A8-4E5971D5A5A0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 defTabSz="754361">
                <a:defRPr/>
              </a:pPr>
              <a:r>
                <a:rPr lang="en-US" sz="1100" kern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80627A1-D0F9-4433-A8A9-1F64B941B73F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134AA43-B3D3-44B2-8F95-EDE33EA7FF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BA69F2F-B63E-4B5B-A886-423FDEB519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9021CD12-FD54-49BE-AADA-1784522009A4}"/>
                  </a:ext>
                </a:extLst>
              </p:cNvPr>
              <p:cNvCxnSpPr>
                <a:stCxn id="181" idx="6"/>
                <a:endCxn id="182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60" name="TextBox 59">
            <a:hlinkClick r:id="rId4" action="ppaction://hlinksldjump"/>
            <a:extLst>
              <a:ext uri="{FF2B5EF4-FFF2-40B4-BE49-F238E27FC236}">
                <a16:creationId xmlns:a16="http://schemas.microsoft.com/office/drawing/2014/main" id="{22418F67-B6FB-4B0C-9C63-3DE05AF68583}"/>
              </a:ext>
            </a:extLst>
          </p:cNvPr>
          <p:cNvSpPr txBox="1"/>
          <p:nvPr/>
        </p:nvSpPr>
        <p:spPr>
          <a:xfrm>
            <a:off x="590345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r>
              <a:rPr lang="en-US" sz="1000" i="1">
                <a:latin typeface="Segoe UI Semibold" panose="020B0702040204020203" pitchFamily="34" charset="0"/>
                <a:cs typeface="Segoe UI Semibold" panose="020B0702040204020203" pitchFamily="34" charset="0"/>
              </a:rPr>
              <a:t>&lt; Start</a:t>
            </a:r>
          </a:p>
        </p:txBody>
      </p:sp>
    </p:spTree>
    <p:extLst>
      <p:ext uri="{BB962C8B-B14F-4D97-AF65-F5344CB8AC3E}">
        <p14:creationId xmlns:p14="http://schemas.microsoft.com/office/powerpoint/2010/main" val="10851622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6E94CF1A-43FC-400A-9D6D-9314C28D762B}"/>
              </a:ext>
            </a:extLst>
          </p:cNvPr>
          <p:cNvSpPr txBox="1"/>
          <p:nvPr/>
        </p:nvSpPr>
        <p:spPr>
          <a:xfrm>
            <a:off x="1206665" y="3982674"/>
            <a:ext cx="14041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grpSp>
        <p:nvGrpSpPr>
          <p:cNvPr id="68" name="Graphic 37">
            <a:extLst>
              <a:ext uri="{FF2B5EF4-FFF2-40B4-BE49-F238E27FC236}">
                <a16:creationId xmlns:a16="http://schemas.microsoft.com/office/drawing/2014/main" id="{0CBFE115-D823-4AC2-9D79-D987E777D7C3}"/>
              </a:ext>
            </a:extLst>
          </p:cNvPr>
          <p:cNvGrpSpPr/>
          <p:nvPr/>
        </p:nvGrpSpPr>
        <p:grpSpPr>
          <a:xfrm>
            <a:off x="718854" y="3916650"/>
            <a:ext cx="303847" cy="300065"/>
            <a:chOff x="718854" y="3202798"/>
            <a:chExt cx="303847" cy="300065"/>
          </a:xfrm>
          <a:noFill/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CE6BAA-0B2F-4D84-80DA-F0077A77DE3A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52DF94-D389-4BAB-B784-48907C51634D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31FEF0-716C-445F-B822-ECA4955B68BB}"/>
              </a:ext>
            </a:extLst>
          </p:cNvPr>
          <p:cNvSpPr txBox="1"/>
          <p:nvPr/>
        </p:nvSpPr>
        <p:spPr>
          <a:xfrm>
            <a:off x="5310409" y="3973842"/>
            <a:ext cx="1740103" cy="184666"/>
          </a:xfrm>
          <a:prstGeom prst="rect">
            <a:avLst/>
          </a:prstGeom>
          <a:noFill/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Gather feedback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2EC69F-5488-44C8-A432-9D110C3EF717}"/>
              </a:ext>
            </a:extLst>
          </p:cNvPr>
          <p:cNvSpPr txBox="1"/>
          <p:nvPr/>
        </p:nvSpPr>
        <p:spPr>
          <a:xfrm>
            <a:off x="7928787" y="3973842"/>
            <a:ext cx="1740103" cy="184666"/>
          </a:xfrm>
          <a:prstGeom prst="rect">
            <a:avLst/>
          </a:prstGeom>
          <a:noFill/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Evaluate and scale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C7F794-286D-4A4F-B197-1903D8FEF913}"/>
              </a:ext>
            </a:extLst>
          </p:cNvPr>
          <p:cNvSpPr txBox="1"/>
          <p:nvPr/>
        </p:nvSpPr>
        <p:spPr>
          <a:xfrm>
            <a:off x="3012057" y="3973842"/>
            <a:ext cx="1740103" cy="184666"/>
          </a:xfrm>
          <a:prstGeom prst="rect">
            <a:avLst/>
          </a:prstGeom>
          <a:noFill/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 planning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29E2-B81D-4ACD-AC21-7528BA57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" y="726424"/>
            <a:ext cx="10490256" cy="597607"/>
          </a:xfrm>
        </p:spPr>
        <p:txBody>
          <a:bodyPr/>
          <a:lstStyle/>
          <a:p>
            <a:r>
              <a:rPr lang="en-US"/>
              <a:t>Simple steps for the stage you’re in</a:t>
            </a:r>
            <a:br>
              <a:rPr lang="en-US"/>
            </a:b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0A95C0-237F-4F14-8B52-C176F817361D}"/>
              </a:ext>
            </a:extLst>
          </p:cNvPr>
          <p:cNvSpPr txBox="1"/>
          <p:nvPr/>
        </p:nvSpPr>
        <p:spPr>
          <a:xfrm>
            <a:off x="1206665" y="4997179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26DCF6-7C56-458D-A236-53A41584EA19}"/>
              </a:ext>
            </a:extLst>
          </p:cNvPr>
          <p:cNvSpPr txBox="1"/>
          <p:nvPr/>
        </p:nvSpPr>
        <p:spPr>
          <a:xfrm>
            <a:off x="1206665" y="4489926"/>
            <a:ext cx="1295903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6" name="Shield_EA18" title="Icon of a shield">
            <a:extLst>
              <a:ext uri="{FF2B5EF4-FFF2-40B4-BE49-F238E27FC236}">
                <a16:creationId xmlns:a16="http://schemas.microsoft.com/office/drawing/2014/main" id="{C6659EED-97B8-460D-B528-32F79ABA1BD0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4425380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people_12" title="Icon of three people">
            <a:extLst>
              <a:ext uri="{FF2B5EF4-FFF2-40B4-BE49-F238E27FC236}">
                <a16:creationId xmlns:a16="http://schemas.microsoft.com/office/drawing/2014/main" id="{D96F8BAA-3621-4F17-8A68-BD84C3D88F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4930965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BAD06C-BFEF-44DF-8B99-8D25AE6BCC54}"/>
              </a:ext>
            </a:extLst>
          </p:cNvPr>
          <p:cNvSpPr txBox="1"/>
          <p:nvPr/>
        </p:nvSpPr>
        <p:spPr>
          <a:xfrm>
            <a:off x="3012057" y="4474537"/>
            <a:ext cx="1740103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identities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E3E96B-2296-4903-8288-DDB7640FE5D2}"/>
              </a:ext>
            </a:extLst>
          </p:cNvPr>
          <p:cNvSpPr txBox="1"/>
          <p:nvPr/>
        </p:nvSpPr>
        <p:spPr>
          <a:xfrm>
            <a:off x="5310409" y="4474537"/>
            <a:ext cx="2437934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168275" marR="0" lvl="0" indent="-168275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devices &amp; information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471ED8-9AA8-4A24-A845-56934AA0B02B}"/>
              </a:ext>
            </a:extLst>
          </p:cNvPr>
          <p:cNvSpPr txBox="1"/>
          <p:nvPr/>
        </p:nvSpPr>
        <p:spPr>
          <a:xfrm>
            <a:off x="5310409" y="4981790"/>
            <a:ext cx="1740103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Expand feature use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A7EED1-0C8A-4CC3-B3D7-1373AC799DA8}"/>
              </a:ext>
            </a:extLst>
          </p:cNvPr>
          <p:cNvSpPr txBox="1"/>
          <p:nvPr/>
        </p:nvSpPr>
        <p:spPr>
          <a:xfrm>
            <a:off x="7928787" y="4474537"/>
            <a:ext cx="213741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Enable advanced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1AEA4F-267C-4C8A-9DDE-BF6FE39BE383}"/>
              </a:ext>
            </a:extLst>
          </p:cNvPr>
          <p:cNvSpPr txBox="1"/>
          <p:nvPr/>
        </p:nvSpPr>
        <p:spPr>
          <a:xfrm>
            <a:off x="7928787" y="4981790"/>
            <a:ext cx="2454476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advanced functionality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D07C04-1186-4C3A-94D3-CA3C6B91808D}"/>
              </a:ext>
            </a:extLst>
          </p:cNvPr>
          <p:cNvSpPr txBox="1"/>
          <p:nvPr/>
        </p:nvSpPr>
        <p:spPr>
          <a:xfrm>
            <a:off x="3012057" y="4981790"/>
            <a:ext cx="190886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going on Teams</a:t>
            </a:r>
          </a:p>
        </p:txBody>
      </p:sp>
      <p:sp>
        <p:nvSpPr>
          <p:cNvPr id="37" name="TextBox 36">
            <a:hlinkClick r:id="rId3" action="ppaction://hlinksldjump"/>
            <a:extLst>
              <a:ext uri="{FF2B5EF4-FFF2-40B4-BE49-F238E27FC236}">
                <a16:creationId xmlns:a16="http://schemas.microsoft.com/office/drawing/2014/main" id="{0D629597-AD9B-4179-A3BA-8562DD400658}"/>
              </a:ext>
            </a:extLst>
          </p:cNvPr>
          <p:cNvSpPr txBox="1"/>
          <p:nvPr/>
        </p:nvSpPr>
        <p:spPr>
          <a:xfrm>
            <a:off x="3163363" y="5453089"/>
            <a:ext cx="131797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38" name="TextBox 37">
            <a:hlinkClick r:id="rId4" action="ppaction://hlinksldjump"/>
            <a:extLst>
              <a:ext uri="{FF2B5EF4-FFF2-40B4-BE49-F238E27FC236}">
                <a16:creationId xmlns:a16="http://schemas.microsoft.com/office/drawing/2014/main" id="{1045C150-A17D-4BF7-8382-6CFB122A9F90}"/>
              </a:ext>
            </a:extLst>
          </p:cNvPr>
          <p:cNvSpPr txBox="1"/>
          <p:nvPr/>
        </p:nvSpPr>
        <p:spPr>
          <a:xfrm>
            <a:off x="5821504" y="5453089"/>
            <a:ext cx="131797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</a:t>
            </a:r>
          </a:p>
        </p:txBody>
      </p:sp>
      <p:sp>
        <p:nvSpPr>
          <p:cNvPr id="39" name="TextBox 38">
            <a:hlinkClick r:id="rId5" action="ppaction://hlinksldjump"/>
            <a:extLst>
              <a:ext uri="{FF2B5EF4-FFF2-40B4-BE49-F238E27FC236}">
                <a16:creationId xmlns:a16="http://schemas.microsoft.com/office/drawing/2014/main" id="{0FF2C8F4-6CF1-4D5A-BF16-44770BBBC2A0}"/>
              </a:ext>
            </a:extLst>
          </p:cNvPr>
          <p:cNvSpPr txBox="1"/>
          <p:nvPr/>
        </p:nvSpPr>
        <p:spPr>
          <a:xfrm>
            <a:off x="8319044" y="5453089"/>
            <a:ext cx="131797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6517D8-04F6-4F43-A998-97AC62E77BA2}"/>
              </a:ext>
            </a:extLst>
          </p:cNvPr>
          <p:cNvGrpSpPr/>
          <p:nvPr/>
        </p:nvGrpSpPr>
        <p:grpSpPr>
          <a:xfrm>
            <a:off x="8159181" y="1813908"/>
            <a:ext cx="1665819" cy="1645920"/>
            <a:chOff x="8159181" y="1862036"/>
            <a:chExt cx="1665819" cy="164592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FBC943-7D48-4F26-9720-8C8C8D99C1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3304" y="1862036"/>
              <a:ext cx="1645920" cy="1645920"/>
            </a:xfrm>
            <a:prstGeom prst="ellipse">
              <a:avLst/>
            </a:prstGeom>
            <a:solidFill>
              <a:srgbClr val="1859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2F8316-7328-45E2-9E44-4729DF9820D0}"/>
                </a:ext>
              </a:extLst>
            </p:cNvPr>
            <p:cNvSpPr txBox="1"/>
            <p:nvPr/>
          </p:nvSpPr>
          <p:spPr>
            <a:xfrm>
              <a:off x="8159181" y="2805871"/>
              <a:ext cx="1665819" cy="3385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ADVANCED /  TRANSFORMATIVE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351DC81-B263-44ED-9B30-83D2A08CA053}"/>
                </a:ext>
              </a:extLst>
            </p:cNvPr>
            <p:cNvGrpSpPr/>
            <p:nvPr/>
          </p:nvGrpSpPr>
          <p:grpSpPr>
            <a:xfrm>
              <a:off x="8698001" y="2115451"/>
              <a:ext cx="561377" cy="548214"/>
              <a:chOff x="8625809" y="4495655"/>
              <a:chExt cx="561377" cy="5482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525F291-EBC1-4AFB-BE7F-73F2B8E55AE2}"/>
                  </a:ext>
                </a:extLst>
              </p:cNvPr>
              <p:cNvGrpSpPr/>
              <p:nvPr/>
            </p:nvGrpSpPr>
            <p:grpSpPr>
              <a:xfrm>
                <a:off x="8625809" y="4648328"/>
                <a:ext cx="403557" cy="395541"/>
                <a:chOff x="8625809" y="4600703"/>
                <a:chExt cx="403557" cy="395541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0776BF82-F4DD-402F-A4BF-E8A61B856A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982200C-4B29-414C-AE9A-9F719CC121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19FD269-B8FB-4590-97D4-90DEE74D3E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1CCBF3A-E09C-4264-9A2F-93C35E8AA3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93846DD-45C5-4081-9FB4-934229FC7139}"/>
                    </a:ext>
                  </a:extLst>
                </p:cNvPr>
                <p:cNvCxnSpPr>
                  <a:stCxn id="85" idx="0"/>
                  <a:endCxn id="87" idx="4"/>
                </p:cNvCxnSpPr>
                <p:nvPr/>
              </p:nvCxnSpPr>
              <p:spPr>
                <a:xfrm flipV="1">
                  <a:off x="8662385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515F17B-F290-4E0B-A802-CA6CDBF97304}"/>
                    </a:ext>
                  </a:extLst>
                </p:cNvPr>
                <p:cNvCxnSpPr>
                  <a:cxnSpLocks/>
                  <a:stCxn id="85" idx="6"/>
                  <a:endCxn id="86" idx="2"/>
                </p:cNvCxnSpPr>
                <p:nvPr/>
              </p:nvCxnSpPr>
              <p:spPr>
                <a:xfrm>
                  <a:off x="8698961" y="4959668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E43FF5C-6507-4805-A303-25D4CC2E15F6}"/>
                    </a:ext>
                  </a:extLst>
                </p:cNvPr>
                <p:cNvCxnSpPr>
                  <a:stCxn id="87" idx="6"/>
                  <a:endCxn id="88" idx="2"/>
                </p:cNvCxnSpPr>
                <p:nvPr/>
              </p:nvCxnSpPr>
              <p:spPr>
                <a:xfrm>
                  <a:off x="8698961" y="4637279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54AB918-B3CF-4AE9-87A5-F24B20A15BE4}"/>
                    </a:ext>
                  </a:extLst>
                </p:cNvPr>
                <p:cNvCxnSpPr>
                  <a:stCxn id="86" idx="0"/>
                  <a:endCxn id="88" idx="4"/>
                </p:cNvCxnSpPr>
                <p:nvPr/>
              </p:nvCxnSpPr>
              <p:spPr>
                <a:xfrm flipV="1">
                  <a:off x="8992790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9486BC4-6254-4764-A0DF-8C429B771F32}"/>
                  </a:ext>
                </a:extLst>
              </p:cNvPr>
              <p:cNvGrpSpPr/>
              <p:nvPr/>
            </p:nvGrpSpPr>
            <p:grpSpPr>
              <a:xfrm>
                <a:off x="8783629" y="4495655"/>
                <a:ext cx="403557" cy="395541"/>
                <a:chOff x="8783629" y="4448030"/>
                <a:chExt cx="403557" cy="395541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726D0FF-0686-4E7C-8A0C-E5D3FB4600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726680D-7560-4B99-BBE2-0142446748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3CA04FDC-80BC-4EA9-9E40-CB09AAAB80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1311B45-498B-4EFF-9562-A8742D9E56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76A8566-131C-427C-A4B4-805151355E44}"/>
                    </a:ext>
                  </a:extLst>
                </p:cNvPr>
                <p:cNvCxnSpPr>
                  <a:stCxn id="79" idx="6"/>
                </p:cNvCxnSpPr>
                <p:nvPr/>
              </p:nvCxnSpPr>
              <p:spPr>
                <a:xfrm>
                  <a:off x="8856781" y="4484606"/>
                  <a:ext cx="257253" cy="3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922EF85-270E-4B6F-8158-1979C8D971F9}"/>
                    </a:ext>
                  </a:extLst>
                </p:cNvPr>
                <p:cNvCxnSpPr>
                  <a:stCxn id="80" idx="4"/>
                  <a:endCxn id="78" idx="0"/>
                </p:cNvCxnSpPr>
                <p:nvPr/>
              </p:nvCxnSpPr>
              <p:spPr>
                <a:xfrm>
                  <a:off x="9150610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992AD19F-431F-4F38-94A7-E01FF303D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0205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65A068A-EF0E-49FE-A25A-550CB2E2CA47}"/>
                    </a:ext>
                  </a:extLst>
                </p:cNvPr>
                <p:cNvCxnSpPr>
                  <a:stCxn id="77" idx="6"/>
                  <a:endCxn id="78" idx="2"/>
                </p:cNvCxnSpPr>
                <p:nvPr/>
              </p:nvCxnSpPr>
              <p:spPr>
                <a:xfrm>
                  <a:off x="8856781" y="4806995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6392CC-0DC0-438E-89B9-02DBDBA97EC3}"/>
              </a:ext>
            </a:extLst>
          </p:cNvPr>
          <p:cNvGrpSpPr/>
          <p:nvPr/>
        </p:nvGrpSpPr>
        <p:grpSpPr>
          <a:xfrm>
            <a:off x="5571126" y="1812606"/>
            <a:ext cx="1645920" cy="1645920"/>
            <a:chOff x="5571126" y="1860734"/>
            <a:chExt cx="1645920" cy="164592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E8E353A-16C2-40F5-A2AF-1A13E4B064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1126" y="1860734"/>
              <a:ext cx="1645920" cy="16459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9165F1-9E2B-4F7A-9EE6-EE3AAF707FA3}"/>
                </a:ext>
              </a:extLst>
            </p:cNvPr>
            <p:cNvSpPr txBox="1"/>
            <p:nvPr/>
          </p:nvSpPr>
          <p:spPr>
            <a:xfrm>
              <a:off x="5613523" y="2865026"/>
              <a:ext cx="155905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EMERGING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276CC64-96D4-40FD-BC46-5D1EFBF17609}"/>
                </a:ext>
              </a:extLst>
            </p:cNvPr>
            <p:cNvGrpSpPr/>
            <p:nvPr/>
          </p:nvGrpSpPr>
          <p:grpSpPr>
            <a:xfrm>
              <a:off x="6191270" y="2242125"/>
              <a:ext cx="403557" cy="395541"/>
              <a:chOff x="8783629" y="4448030"/>
              <a:chExt cx="403557" cy="39554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CC3DB3F-F2EF-4820-BFCE-B789903D0E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3ED0FBA-9FCF-4D3A-9872-7D8482DADF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CBC5130-49BC-45B1-8EC3-267DDA06A2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2E3E190-6BBF-40EF-B059-CE28881413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E0A4800-9043-48B7-92BB-9357EADA62AF}"/>
                  </a:ext>
                </a:extLst>
              </p:cNvPr>
              <p:cNvCxnSpPr>
                <a:stCxn id="99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AF9AC61-2408-444E-9C3F-C7E5FF5D7C03}"/>
                  </a:ext>
                </a:extLst>
              </p:cNvPr>
              <p:cNvCxnSpPr>
                <a:stCxn id="100" idx="4"/>
                <a:endCxn id="98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25655FE-C376-4279-B95D-44475D4A5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1E613A5-BBCC-41BC-8CD5-B3FF2BD1573A}"/>
                  </a:ext>
                </a:extLst>
              </p:cNvPr>
              <p:cNvCxnSpPr>
                <a:stCxn id="97" idx="6"/>
                <a:endCxn id="98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817D96-0711-471C-B484-CC206A8C5FD5}"/>
              </a:ext>
            </a:extLst>
          </p:cNvPr>
          <p:cNvGrpSpPr/>
          <p:nvPr/>
        </p:nvGrpSpPr>
        <p:grpSpPr>
          <a:xfrm>
            <a:off x="3019998" y="1813908"/>
            <a:ext cx="1645920" cy="1645920"/>
            <a:chOff x="3019998" y="1862036"/>
            <a:chExt cx="1645920" cy="164592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B4B152B-E2FA-47DB-8A38-E896368ED4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47A3442-8AA1-4DFC-BCCA-BFE9993B6E4C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2CEC18F-86CE-4BB7-95E1-07AF7644E8BF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9DD9302-0615-414C-90E4-F4B7C4596F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C12D5F2-EF80-4C84-B706-CF948162D3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A6DDF0A-9A57-47A9-BAFD-C53998A62A9C}"/>
                  </a:ext>
                </a:extLst>
              </p:cNvPr>
              <p:cNvCxnSpPr>
                <a:stCxn id="109" idx="6"/>
                <a:endCxn id="110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71" name="TextBox 70">
            <a:hlinkClick r:id="rId6" action="ppaction://hlinksldjump"/>
            <a:extLst>
              <a:ext uri="{FF2B5EF4-FFF2-40B4-BE49-F238E27FC236}">
                <a16:creationId xmlns:a16="http://schemas.microsoft.com/office/drawing/2014/main" id="{C599585A-1A13-45B7-B832-A325A0E59ED4}"/>
              </a:ext>
            </a:extLst>
          </p:cNvPr>
          <p:cNvSpPr txBox="1"/>
          <p:nvPr/>
        </p:nvSpPr>
        <p:spPr>
          <a:xfrm>
            <a:off x="585572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Start</a:t>
            </a: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306A3E1B-5FCE-4BF8-93F0-849E8E126EDE}"/>
              </a:ext>
            </a:extLst>
          </p:cNvPr>
          <p:cNvSpPr/>
          <p:nvPr/>
        </p:nvSpPr>
        <p:spPr bwMode="auto">
          <a:xfrm>
            <a:off x="5395011" y="1812605"/>
            <a:ext cx="1928049" cy="40246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C0D426CD-FE5A-4DA0-825A-88127F31C5F3}"/>
              </a:ext>
            </a:extLst>
          </p:cNvPr>
          <p:cNvSpPr/>
          <p:nvPr/>
        </p:nvSpPr>
        <p:spPr bwMode="auto">
          <a:xfrm>
            <a:off x="2977116" y="1765005"/>
            <a:ext cx="1733108" cy="40722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5F96F85D-CB14-4CFD-8C07-B043EEA5DD6E}"/>
              </a:ext>
            </a:extLst>
          </p:cNvPr>
          <p:cNvSpPr/>
          <p:nvPr/>
        </p:nvSpPr>
        <p:spPr bwMode="auto">
          <a:xfrm>
            <a:off x="8097652" y="1812605"/>
            <a:ext cx="1786606" cy="403940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92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157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A83C-99E0-4A55-BA7D-3021FDA3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Entry steps</a:t>
            </a:r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BC479F0F-C84A-442A-9C89-EF92C6BB9755}"/>
              </a:ext>
            </a:extLst>
          </p:cNvPr>
          <p:cNvSpPr txBox="1"/>
          <p:nvPr/>
        </p:nvSpPr>
        <p:spPr>
          <a:xfrm>
            <a:off x="9075664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B007D-6693-4CAA-ABA7-31ED125129E8}"/>
              </a:ext>
            </a:extLst>
          </p:cNvPr>
          <p:cNvSpPr txBox="1"/>
          <p:nvPr/>
        </p:nvSpPr>
        <p:spPr>
          <a:xfrm>
            <a:off x="2943141" y="709695"/>
            <a:ext cx="4080623" cy="700808"/>
          </a:xfrm>
          <a:prstGeom prst="rect">
            <a:avLst/>
          </a:prstGeom>
          <a:noFill/>
        </p:spPr>
        <p:txBody>
          <a:bodyPr wrap="square" lIns="150876" tIns="120701" rIns="150876" bIns="1207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Your action steps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33B51-E417-422E-AA1F-CF586CA59BA7}"/>
              </a:ext>
            </a:extLst>
          </p:cNvPr>
          <p:cNvSpPr txBox="1"/>
          <p:nvPr/>
        </p:nvSpPr>
        <p:spPr>
          <a:xfrm>
            <a:off x="3012057" y="4475148"/>
            <a:ext cx="687308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Protect identities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against credential theft and password, email and URL hacking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3939AC-43F1-4361-BA99-FE1C75C48F42}"/>
              </a:ext>
            </a:extLst>
          </p:cNvPr>
          <p:cNvSpPr txBox="1"/>
          <p:nvPr/>
        </p:nvSpPr>
        <p:spPr>
          <a:xfrm>
            <a:off x="3012057" y="4984210"/>
            <a:ext cx="7539638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going on Teams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Turn Teams on; set up chat, channels, and classes; and train faculty on the basics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A813EE-C54C-446B-82A7-BBBF625F34F5}"/>
              </a:ext>
            </a:extLst>
          </p:cNvPr>
          <p:cNvSpPr txBox="1"/>
          <p:nvPr/>
        </p:nvSpPr>
        <p:spPr>
          <a:xfrm>
            <a:off x="3012057" y="3978119"/>
            <a:ext cx="687308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Start planning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expectations and begin adoption planning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587EA7-3472-4212-9210-271070AEC70E}"/>
              </a:ext>
            </a:extLst>
          </p:cNvPr>
          <p:cNvGrpSpPr/>
          <p:nvPr/>
        </p:nvGrpSpPr>
        <p:grpSpPr>
          <a:xfrm>
            <a:off x="3019998" y="1813908"/>
            <a:ext cx="1645920" cy="1645920"/>
            <a:chOff x="3019998" y="1862036"/>
            <a:chExt cx="1645920" cy="16459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8EADFD1-7C5C-4C2C-B48F-C47340BDB8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2BD5B0-3F19-44F5-8019-C146073B66E6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A5D4E9A-502A-40E9-9F05-6108FB56B6EE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BA9CDCC-2C2A-4D29-85B4-EADA767AB4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6E81A83-7166-4187-8F91-4EEAC140C8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659C2D3-761E-4AC6-A674-04937D223431}"/>
                  </a:ext>
                </a:extLst>
              </p:cNvPr>
              <p:cNvCxnSpPr>
                <a:stCxn id="60" idx="6"/>
                <a:endCxn id="61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23" name="TextBox 22">
            <a:hlinkClick r:id="rId4" action="ppaction://hlinksldjump"/>
            <a:extLst>
              <a:ext uri="{FF2B5EF4-FFF2-40B4-BE49-F238E27FC236}">
                <a16:creationId xmlns:a16="http://schemas.microsoft.com/office/drawing/2014/main" id="{25489161-42B8-4717-B665-E78F4442080A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27094-69CF-4188-B61B-E52B51CE0AD2}"/>
              </a:ext>
            </a:extLst>
          </p:cNvPr>
          <p:cNvSpPr txBox="1"/>
          <p:nvPr/>
        </p:nvSpPr>
        <p:spPr>
          <a:xfrm>
            <a:off x="1206665" y="3982674"/>
            <a:ext cx="14041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grpSp>
        <p:nvGrpSpPr>
          <p:cNvPr id="25" name="Graphic 37">
            <a:extLst>
              <a:ext uri="{FF2B5EF4-FFF2-40B4-BE49-F238E27FC236}">
                <a16:creationId xmlns:a16="http://schemas.microsoft.com/office/drawing/2014/main" id="{BD9075E8-87BF-4886-8801-847022249EC2}"/>
              </a:ext>
            </a:extLst>
          </p:cNvPr>
          <p:cNvGrpSpPr/>
          <p:nvPr/>
        </p:nvGrpSpPr>
        <p:grpSpPr>
          <a:xfrm>
            <a:off x="718854" y="3916650"/>
            <a:ext cx="303847" cy="300065"/>
            <a:chOff x="718854" y="3202798"/>
            <a:chExt cx="303847" cy="300065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B16030F-73EF-4E9D-874A-F691EECCAC5D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029850-FF7E-4F14-A58F-8CC04F3E8FA2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B3F32D-60C5-436A-A91A-9F7193022A59}"/>
              </a:ext>
            </a:extLst>
          </p:cNvPr>
          <p:cNvSpPr txBox="1"/>
          <p:nvPr/>
        </p:nvSpPr>
        <p:spPr>
          <a:xfrm>
            <a:off x="1206665" y="4997179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51283-EA61-4644-8E8D-2F49C5BE4A23}"/>
              </a:ext>
            </a:extLst>
          </p:cNvPr>
          <p:cNvSpPr txBox="1"/>
          <p:nvPr/>
        </p:nvSpPr>
        <p:spPr>
          <a:xfrm>
            <a:off x="1206665" y="4489926"/>
            <a:ext cx="1295903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30" name="Shield_EA18" title="Icon of a shield">
            <a:extLst>
              <a:ext uri="{FF2B5EF4-FFF2-40B4-BE49-F238E27FC236}">
                <a16:creationId xmlns:a16="http://schemas.microsoft.com/office/drawing/2014/main" id="{455EA2A5-A602-47E8-994F-8764D675D5F5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4425380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people_12" title="Icon of three people">
            <a:extLst>
              <a:ext uri="{FF2B5EF4-FFF2-40B4-BE49-F238E27FC236}">
                <a16:creationId xmlns:a16="http://schemas.microsoft.com/office/drawing/2014/main" id="{D73084DF-565E-4FE9-A74A-BCFD9DEB7F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4930965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8546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D4A0-8648-4DFB-AC56-BC91B2EFD3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Emerging steps</a:t>
            </a: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1157E76F-B12C-45F1-A64A-2BDB2AEE04DA}"/>
              </a:ext>
            </a:extLst>
          </p:cNvPr>
          <p:cNvSpPr txBox="1"/>
          <p:nvPr/>
        </p:nvSpPr>
        <p:spPr>
          <a:xfrm>
            <a:off x="8927428" y="6332758"/>
            <a:ext cx="1467855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B351DF-4DBB-4B38-825A-F8CADC2AEEE4}"/>
              </a:ext>
            </a:extLst>
          </p:cNvPr>
          <p:cNvSpPr txBox="1"/>
          <p:nvPr/>
        </p:nvSpPr>
        <p:spPr>
          <a:xfrm>
            <a:off x="3012056" y="4479489"/>
            <a:ext cx="7230395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Protect devices and information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Enable device protection and secure file sharing/collaboration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10E5-439C-489B-930E-6D56A1A83C1C}"/>
              </a:ext>
            </a:extLst>
          </p:cNvPr>
          <p:cNvSpPr txBox="1"/>
          <p:nvPr/>
        </p:nvSpPr>
        <p:spPr>
          <a:xfrm>
            <a:off x="3012057" y="4984271"/>
            <a:ext cx="7539638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Expand feature use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F2F2F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Further educate key user groups on how to use Teams features and functions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81A7D2-5714-44B0-9686-6017683D6D92}"/>
              </a:ext>
            </a:extLst>
          </p:cNvPr>
          <p:cNvSpPr txBox="1"/>
          <p:nvPr/>
        </p:nvSpPr>
        <p:spPr>
          <a:xfrm>
            <a:off x="3012056" y="3976946"/>
            <a:ext cx="7539637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Gather feedback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Identify champions and early adopters, share success stories and gather feedback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A8156A-E829-4E1F-A913-EC654A7CCDD0}"/>
              </a:ext>
            </a:extLst>
          </p:cNvPr>
          <p:cNvGrpSpPr/>
          <p:nvPr/>
        </p:nvGrpSpPr>
        <p:grpSpPr>
          <a:xfrm>
            <a:off x="3019998" y="1812606"/>
            <a:ext cx="1645920" cy="1645920"/>
            <a:chOff x="5571126" y="1860734"/>
            <a:chExt cx="1645920" cy="16459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FC4B2B-BCA0-4B56-B42F-6E1D77E8FE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1126" y="1860734"/>
              <a:ext cx="1645920" cy="16459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6CBB3-9325-4B9A-844E-CC5D42EEFA47}"/>
                </a:ext>
              </a:extLst>
            </p:cNvPr>
            <p:cNvSpPr txBox="1"/>
            <p:nvPr/>
          </p:nvSpPr>
          <p:spPr>
            <a:xfrm>
              <a:off x="5613523" y="2865026"/>
              <a:ext cx="155905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EMERGING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FD49C0F-BCAE-485C-A42D-548724FA1C7D}"/>
                </a:ext>
              </a:extLst>
            </p:cNvPr>
            <p:cNvGrpSpPr/>
            <p:nvPr/>
          </p:nvGrpSpPr>
          <p:grpSpPr>
            <a:xfrm>
              <a:off x="6191270" y="2242125"/>
              <a:ext cx="403557" cy="395541"/>
              <a:chOff x="8783629" y="4448030"/>
              <a:chExt cx="403557" cy="39554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8E3CA7D-3E61-4A5A-BE1D-F7378415D7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0F2F76E-D41E-4F8F-9EF8-BAF10E3794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7D2174-BA77-430D-AAA3-BABBDAF346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F99944-3C5B-469D-B618-B5EF04E912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B6EE0C7-1201-4961-9355-3C1833D60A2A}"/>
                  </a:ext>
                </a:extLst>
              </p:cNvPr>
              <p:cNvCxnSpPr>
                <a:stCxn id="41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E462B9A-CF7B-44EA-8F93-99F733897EC8}"/>
                  </a:ext>
                </a:extLst>
              </p:cNvPr>
              <p:cNvCxnSpPr>
                <a:stCxn id="42" idx="4"/>
                <a:endCxn id="40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E71E64-D7C2-4824-BBC5-DD940FA0F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B226C8F-C113-4752-A234-6B516969C588}"/>
                  </a:ext>
                </a:extLst>
              </p:cNvPr>
              <p:cNvCxnSpPr>
                <a:stCxn id="39" idx="6"/>
                <a:endCxn id="40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0025CD3-6613-4926-ABDE-489687D67C60}"/>
              </a:ext>
            </a:extLst>
          </p:cNvPr>
          <p:cNvSpPr txBox="1"/>
          <p:nvPr/>
        </p:nvSpPr>
        <p:spPr>
          <a:xfrm>
            <a:off x="2943141" y="709695"/>
            <a:ext cx="4080623" cy="700808"/>
          </a:xfrm>
          <a:prstGeom prst="rect">
            <a:avLst/>
          </a:prstGeom>
          <a:noFill/>
        </p:spPr>
        <p:txBody>
          <a:bodyPr wrap="square" lIns="150876" tIns="120701" rIns="150876" bIns="1207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Your action steps</a:t>
            </a:r>
          </a:p>
        </p:txBody>
      </p:sp>
      <p:sp>
        <p:nvSpPr>
          <p:cNvPr id="28" name="TextBox 27">
            <a:hlinkClick r:id="rId4" action="ppaction://hlinksldjump"/>
            <a:extLst>
              <a:ext uri="{FF2B5EF4-FFF2-40B4-BE49-F238E27FC236}">
                <a16:creationId xmlns:a16="http://schemas.microsoft.com/office/drawing/2014/main" id="{DF752208-3367-4963-B094-582D402A7F3B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CF3F6-DB9D-419B-BA22-9F19AAA5D942}"/>
              </a:ext>
            </a:extLst>
          </p:cNvPr>
          <p:cNvSpPr txBox="1"/>
          <p:nvPr/>
        </p:nvSpPr>
        <p:spPr>
          <a:xfrm>
            <a:off x="1206665" y="3982674"/>
            <a:ext cx="14041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grpSp>
        <p:nvGrpSpPr>
          <p:cNvPr id="30" name="Graphic 37">
            <a:extLst>
              <a:ext uri="{FF2B5EF4-FFF2-40B4-BE49-F238E27FC236}">
                <a16:creationId xmlns:a16="http://schemas.microsoft.com/office/drawing/2014/main" id="{BBAC59CF-C3C0-4ED9-B863-589D7CE690AD}"/>
              </a:ext>
            </a:extLst>
          </p:cNvPr>
          <p:cNvGrpSpPr/>
          <p:nvPr/>
        </p:nvGrpSpPr>
        <p:grpSpPr>
          <a:xfrm>
            <a:off x="718854" y="3916650"/>
            <a:ext cx="303847" cy="300065"/>
            <a:chOff x="718854" y="3202798"/>
            <a:chExt cx="303847" cy="300065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C4D9F8-3EAF-4249-B8CD-3521E6E21F86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8636D27-D473-4198-A070-1F1494D79580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D74D498-BF1F-4C0A-BFDC-D1AFF4CC6652}"/>
              </a:ext>
            </a:extLst>
          </p:cNvPr>
          <p:cNvSpPr txBox="1"/>
          <p:nvPr/>
        </p:nvSpPr>
        <p:spPr>
          <a:xfrm>
            <a:off x="1206665" y="4997179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32529D-780A-4210-A695-25D87326E450}"/>
              </a:ext>
            </a:extLst>
          </p:cNvPr>
          <p:cNvSpPr txBox="1"/>
          <p:nvPr/>
        </p:nvSpPr>
        <p:spPr>
          <a:xfrm>
            <a:off x="1206665" y="4489926"/>
            <a:ext cx="1295903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46" name="Shield_EA18" title="Icon of a shield">
            <a:extLst>
              <a:ext uri="{FF2B5EF4-FFF2-40B4-BE49-F238E27FC236}">
                <a16:creationId xmlns:a16="http://schemas.microsoft.com/office/drawing/2014/main" id="{2E9AA245-E1DD-47C2-8B21-1882ADE82484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4425380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people_12" title="Icon of three people">
            <a:extLst>
              <a:ext uri="{FF2B5EF4-FFF2-40B4-BE49-F238E27FC236}">
                <a16:creationId xmlns:a16="http://schemas.microsoft.com/office/drawing/2014/main" id="{04FB344B-79DA-4DF8-A807-D53EAB4982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4930965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833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350A-6FBF-447D-AA02-B2141D3A406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Advanced steps</a:t>
            </a: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916E9B68-6FA5-403E-8827-E36CA9787B34}"/>
              </a:ext>
            </a:extLst>
          </p:cNvPr>
          <p:cNvSpPr txBox="1"/>
          <p:nvPr/>
        </p:nvSpPr>
        <p:spPr>
          <a:xfrm>
            <a:off x="7874439" y="6339705"/>
            <a:ext cx="2521099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EBCEB-5C0D-4B4D-A563-05FCFB2825AF}"/>
              </a:ext>
            </a:extLst>
          </p:cNvPr>
          <p:cNvSpPr txBox="1"/>
          <p:nvPr/>
        </p:nvSpPr>
        <p:spPr>
          <a:xfrm>
            <a:off x="3012056" y="4475152"/>
            <a:ext cx="7397217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2.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advanced security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advanced protection for identities, devices, information and compliance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83E0F-7B98-434E-853A-9B7BCEFE5E03}"/>
              </a:ext>
            </a:extLst>
          </p:cNvPr>
          <p:cNvSpPr txBox="1"/>
          <p:nvPr/>
        </p:nvSpPr>
        <p:spPr>
          <a:xfrm>
            <a:off x="3012057" y="4979931"/>
            <a:ext cx="7539638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3.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 advanced functionality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Use advanced Teams functionality, and develop custom Teams solutions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B1415-5B07-428A-96B6-9EA904C6734F}"/>
              </a:ext>
            </a:extLst>
          </p:cNvPr>
          <p:cNvSpPr txBox="1"/>
          <p:nvPr/>
        </p:nvSpPr>
        <p:spPr>
          <a:xfrm>
            <a:off x="3012057" y="3977588"/>
            <a:ext cx="6873080" cy="18466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1.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Evaluate and scale |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what you’ve learned to roll out Teams across your institution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EB3EAB-B187-4183-8073-E734D4D57CAA}"/>
              </a:ext>
            </a:extLst>
          </p:cNvPr>
          <p:cNvGrpSpPr/>
          <p:nvPr/>
        </p:nvGrpSpPr>
        <p:grpSpPr>
          <a:xfrm>
            <a:off x="3019998" y="1813908"/>
            <a:ext cx="1665819" cy="1645920"/>
            <a:chOff x="8159181" y="1862036"/>
            <a:chExt cx="1665819" cy="164592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5F8570C-4B20-4313-9E03-BFA80EEE49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3304" y="1862036"/>
              <a:ext cx="1645920" cy="1645920"/>
            </a:xfrm>
            <a:prstGeom prst="ellipse">
              <a:avLst/>
            </a:prstGeom>
            <a:solidFill>
              <a:srgbClr val="1859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2A6086-6B9E-4C09-836D-7FD0F85B7BBD}"/>
                </a:ext>
              </a:extLst>
            </p:cNvPr>
            <p:cNvSpPr txBox="1"/>
            <p:nvPr/>
          </p:nvSpPr>
          <p:spPr>
            <a:xfrm>
              <a:off x="8159181" y="2805871"/>
              <a:ext cx="1665819" cy="3385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ADVANCED /  TRANSFORMATIVE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F33F2C-7F18-4625-A259-A411DDC42AD1}"/>
                </a:ext>
              </a:extLst>
            </p:cNvPr>
            <p:cNvGrpSpPr/>
            <p:nvPr/>
          </p:nvGrpSpPr>
          <p:grpSpPr>
            <a:xfrm>
              <a:off x="8698001" y="2115451"/>
              <a:ext cx="561377" cy="548214"/>
              <a:chOff x="8625809" y="4495655"/>
              <a:chExt cx="561377" cy="54821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7819A33-89BF-4AD4-BD0C-D104FADB714B}"/>
                  </a:ext>
                </a:extLst>
              </p:cNvPr>
              <p:cNvGrpSpPr/>
              <p:nvPr/>
            </p:nvGrpSpPr>
            <p:grpSpPr>
              <a:xfrm>
                <a:off x="8625809" y="4648328"/>
                <a:ext cx="403557" cy="395541"/>
                <a:chOff x="8625809" y="4600703"/>
                <a:chExt cx="403557" cy="395541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0BA6878-0236-4162-91E3-89EB318085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102CACF-8E18-4FDD-9BA4-060E14B9BA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658CA48-8A6C-421F-AA5D-2FF76DCAB0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4AD6306-C1B3-48E1-B889-B75AF76CFC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3993553-0BA9-4F15-805D-57F9EACF28F3}"/>
                    </a:ext>
                  </a:extLst>
                </p:cNvPr>
                <p:cNvCxnSpPr>
                  <a:stCxn id="59" idx="0"/>
                  <a:endCxn id="61" idx="4"/>
                </p:cNvCxnSpPr>
                <p:nvPr/>
              </p:nvCxnSpPr>
              <p:spPr>
                <a:xfrm flipV="1">
                  <a:off x="8662385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2FD1174-847C-4F98-A39B-31B1F21F93D1}"/>
                    </a:ext>
                  </a:extLst>
                </p:cNvPr>
                <p:cNvCxnSpPr>
                  <a:cxnSpLocks/>
                  <a:stCxn id="59" idx="6"/>
                  <a:endCxn id="60" idx="2"/>
                </p:cNvCxnSpPr>
                <p:nvPr/>
              </p:nvCxnSpPr>
              <p:spPr>
                <a:xfrm>
                  <a:off x="8698961" y="4959668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6F45177-A0C0-4DB4-9BC3-95C50CB5435B}"/>
                    </a:ext>
                  </a:extLst>
                </p:cNvPr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8698961" y="4637279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1EFFC7A-20BC-4C2B-BBE8-F6C3F6FAC061}"/>
                    </a:ext>
                  </a:extLst>
                </p:cNvPr>
                <p:cNvCxnSpPr>
                  <a:stCxn id="60" idx="0"/>
                  <a:endCxn id="62" idx="4"/>
                </p:cNvCxnSpPr>
                <p:nvPr/>
              </p:nvCxnSpPr>
              <p:spPr>
                <a:xfrm flipV="1">
                  <a:off x="8992790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2243A3A-22CC-4006-A9A8-EEBA52DC525A}"/>
                  </a:ext>
                </a:extLst>
              </p:cNvPr>
              <p:cNvGrpSpPr/>
              <p:nvPr/>
            </p:nvGrpSpPr>
            <p:grpSpPr>
              <a:xfrm>
                <a:off x="8783629" y="4495655"/>
                <a:ext cx="403557" cy="395541"/>
                <a:chOff x="8783629" y="4448030"/>
                <a:chExt cx="403557" cy="395541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D15AF6B-A9C1-457D-8EF0-C0D746BED3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7978EA8-3478-4AC0-9433-AAC48986D1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3A7F979-28E8-45BD-8AD2-8E6349AF5C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E7B0FFA-FDB9-4606-BC38-621008358A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3D69CB4-CB36-48E8-8CC9-C267ED40DA94}"/>
                    </a:ext>
                  </a:extLst>
                </p:cNvPr>
                <p:cNvCxnSpPr>
                  <a:stCxn id="51" idx="6"/>
                </p:cNvCxnSpPr>
                <p:nvPr/>
              </p:nvCxnSpPr>
              <p:spPr>
                <a:xfrm>
                  <a:off x="8856781" y="4484606"/>
                  <a:ext cx="257253" cy="3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A89F21A-7A39-4453-A323-1A4EC170DC6D}"/>
                    </a:ext>
                  </a:extLst>
                </p:cNvPr>
                <p:cNvCxnSpPr>
                  <a:stCxn id="52" idx="4"/>
                  <a:endCxn id="49" idx="0"/>
                </p:cNvCxnSpPr>
                <p:nvPr/>
              </p:nvCxnSpPr>
              <p:spPr>
                <a:xfrm>
                  <a:off x="9150610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94B2F09-4E84-4D16-8355-DBC4383E9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0205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69F7F0E-CA52-44F8-8148-D5A276D0F6C7}"/>
                    </a:ext>
                  </a:extLst>
                </p:cNvPr>
                <p:cNvCxnSpPr>
                  <a:stCxn id="45" idx="6"/>
                  <a:endCxn id="49" idx="2"/>
                </p:cNvCxnSpPr>
                <p:nvPr/>
              </p:nvCxnSpPr>
              <p:spPr>
                <a:xfrm>
                  <a:off x="8856781" y="4806995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742D85E-E4D0-4E5E-94F1-07317935E332}"/>
              </a:ext>
            </a:extLst>
          </p:cNvPr>
          <p:cNvSpPr txBox="1"/>
          <p:nvPr/>
        </p:nvSpPr>
        <p:spPr>
          <a:xfrm>
            <a:off x="2943141" y="709695"/>
            <a:ext cx="4080623" cy="700808"/>
          </a:xfrm>
          <a:prstGeom prst="rect">
            <a:avLst/>
          </a:prstGeom>
          <a:noFill/>
        </p:spPr>
        <p:txBody>
          <a:bodyPr wrap="square" lIns="150876" tIns="120701" rIns="150876" bIns="1207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Your action steps</a:t>
            </a:r>
          </a:p>
        </p:txBody>
      </p:sp>
      <p:sp>
        <p:nvSpPr>
          <p:cNvPr id="38" name="TextBox 37">
            <a:hlinkClick r:id="rId4" action="ppaction://hlinksldjump"/>
            <a:extLst>
              <a:ext uri="{FF2B5EF4-FFF2-40B4-BE49-F238E27FC236}">
                <a16:creationId xmlns:a16="http://schemas.microsoft.com/office/drawing/2014/main" id="{3189B933-2D9A-4411-BC40-122882303C90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239DD9-4FEF-4CE3-9BF0-106809DE2085}"/>
              </a:ext>
            </a:extLst>
          </p:cNvPr>
          <p:cNvSpPr txBox="1"/>
          <p:nvPr/>
        </p:nvSpPr>
        <p:spPr>
          <a:xfrm>
            <a:off x="1206665" y="3982674"/>
            <a:ext cx="14041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grpSp>
        <p:nvGrpSpPr>
          <p:cNvPr id="47" name="Graphic 37">
            <a:extLst>
              <a:ext uri="{FF2B5EF4-FFF2-40B4-BE49-F238E27FC236}">
                <a16:creationId xmlns:a16="http://schemas.microsoft.com/office/drawing/2014/main" id="{D010E334-81D7-44F4-8578-2D6F17558A35}"/>
              </a:ext>
            </a:extLst>
          </p:cNvPr>
          <p:cNvGrpSpPr/>
          <p:nvPr/>
        </p:nvGrpSpPr>
        <p:grpSpPr>
          <a:xfrm>
            <a:off x="718854" y="3916650"/>
            <a:ext cx="303847" cy="300065"/>
            <a:chOff x="718854" y="3202798"/>
            <a:chExt cx="303847" cy="300065"/>
          </a:xfrm>
          <a:noFill/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9B2C6B-E1E0-429C-B086-EFE0788AD7C1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BAE1EE3-D889-4510-AB26-365FDEB2A32D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3AEA4C8-0855-452C-91C9-D4703AD35306}"/>
              </a:ext>
            </a:extLst>
          </p:cNvPr>
          <p:cNvSpPr txBox="1"/>
          <p:nvPr/>
        </p:nvSpPr>
        <p:spPr>
          <a:xfrm>
            <a:off x="1206665" y="4997179"/>
            <a:ext cx="1568032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6C7F5C-8958-4B65-BC89-4598DCC7D481}"/>
              </a:ext>
            </a:extLst>
          </p:cNvPr>
          <p:cNvSpPr txBox="1"/>
          <p:nvPr/>
        </p:nvSpPr>
        <p:spPr>
          <a:xfrm>
            <a:off x="1206665" y="4489926"/>
            <a:ext cx="1295903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8" name="Shield_EA18" title="Icon of a shield">
            <a:extLst>
              <a:ext uri="{FF2B5EF4-FFF2-40B4-BE49-F238E27FC236}">
                <a16:creationId xmlns:a16="http://schemas.microsoft.com/office/drawing/2014/main" id="{D9F42E30-39F3-4B67-94F9-244B04A904B1}"/>
              </a:ext>
            </a:extLst>
          </p:cNvPr>
          <p:cNvSpPr>
            <a:spLocks noChangeAspect="1"/>
          </p:cNvSpPr>
          <p:nvPr/>
        </p:nvSpPr>
        <p:spPr bwMode="auto">
          <a:xfrm>
            <a:off x="730348" y="4425380"/>
            <a:ext cx="283380" cy="30170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people_12" title="Icon of three people">
            <a:extLst>
              <a:ext uri="{FF2B5EF4-FFF2-40B4-BE49-F238E27FC236}">
                <a16:creationId xmlns:a16="http://schemas.microsoft.com/office/drawing/2014/main" id="{4903E757-66D4-4A74-89B4-B76AE1CBBC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225" y="4930965"/>
            <a:ext cx="353626" cy="30170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994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95BC-2972-44E4-B4AB-E5213DF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going at each stage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3E73EF10-CED6-450B-9770-D20E445A73E3}"/>
              </a:ext>
            </a:extLst>
          </p:cNvPr>
          <p:cNvSpPr txBox="1"/>
          <p:nvPr/>
        </p:nvSpPr>
        <p:spPr>
          <a:xfrm>
            <a:off x="2376301" y="4363178"/>
            <a:ext cx="1162422" cy="255375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6A90FC92-7F96-4A1A-8081-70900F642F16}"/>
              </a:ext>
            </a:extLst>
          </p:cNvPr>
          <p:cNvSpPr txBox="1"/>
          <p:nvPr/>
        </p:nvSpPr>
        <p:spPr>
          <a:xfrm>
            <a:off x="4973149" y="4363178"/>
            <a:ext cx="1162422" cy="255375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89C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32C40724-5817-43B7-BA65-E77303F858E9}"/>
              </a:ext>
            </a:extLst>
          </p:cNvPr>
          <p:cNvSpPr txBox="1"/>
          <p:nvPr/>
        </p:nvSpPr>
        <p:spPr>
          <a:xfrm>
            <a:off x="7530670" y="4363178"/>
            <a:ext cx="1162422" cy="255375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1859A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Find out how 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0653D1-9B84-461F-8E08-34683D885136}"/>
              </a:ext>
            </a:extLst>
          </p:cNvPr>
          <p:cNvGrpSpPr/>
          <p:nvPr/>
        </p:nvGrpSpPr>
        <p:grpSpPr>
          <a:xfrm>
            <a:off x="7258348" y="2544657"/>
            <a:ext cx="1665819" cy="1645920"/>
            <a:chOff x="8159181" y="1862036"/>
            <a:chExt cx="1665819" cy="16459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F25727-10C0-4491-81AE-6AA968DB8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3304" y="1862036"/>
              <a:ext cx="1645920" cy="1645920"/>
            </a:xfrm>
            <a:prstGeom prst="ellipse">
              <a:avLst/>
            </a:prstGeom>
            <a:solidFill>
              <a:srgbClr val="1859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23A623-6266-422C-A46F-88A5107599D5}"/>
                </a:ext>
              </a:extLst>
            </p:cNvPr>
            <p:cNvSpPr txBox="1"/>
            <p:nvPr/>
          </p:nvSpPr>
          <p:spPr>
            <a:xfrm>
              <a:off x="8159181" y="2805871"/>
              <a:ext cx="1665819" cy="3385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ADVANCED /  TRANSFORMATIVE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E4A62A-B7EB-41AC-A1ED-CEFF6894C371}"/>
                </a:ext>
              </a:extLst>
            </p:cNvPr>
            <p:cNvGrpSpPr/>
            <p:nvPr/>
          </p:nvGrpSpPr>
          <p:grpSpPr>
            <a:xfrm>
              <a:off x="8698001" y="2115451"/>
              <a:ext cx="561377" cy="548214"/>
              <a:chOff x="8625809" y="4495655"/>
              <a:chExt cx="561377" cy="5482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19737-1DB3-4D59-BE13-DBAF6899C34D}"/>
                  </a:ext>
                </a:extLst>
              </p:cNvPr>
              <p:cNvGrpSpPr/>
              <p:nvPr/>
            </p:nvGrpSpPr>
            <p:grpSpPr>
              <a:xfrm>
                <a:off x="8625809" y="4648328"/>
                <a:ext cx="403557" cy="395541"/>
                <a:chOff x="8625809" y="4600703"/>
                <a:chExt cx="403557" cy="395541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2CADD2F-060C-461A-830F-FFBE01C753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FCD7FDB-D9F4-44EE-AA6B-BAE870573F2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923092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E0CE2AD-A790-42F3-8D24-BADA0983A2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25809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F76B805-58A2-4F73-8A53-200C4E93E2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956214" y="4600703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AF2D7D0-8DCB-4242-9150-486287D8514B}"/>
                    </a:ext>
                  </a:extLst>
                </p:cNvPr>
                <p:cNvCxnSpPr>
                  <a:stCxn id="31" idx="0"/>
                  <a:endCxn id="33" idx="4"/>
                </p:cNvCxnSpPr>
                <p:nvPr/>
              </p:nvCxnSpPr>
              <p:spPr>
                <a:xfrm flipV="1">
                  <a:off x="8662385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EBA51EE-A891-4442-9228-811D4232274B}"/>
                    </a:ext>
                  </a:extLst>
                </p:cNvPr>
                <p:cNvCxnSpPr>
                  <a:cxnSpLocks/>
                  <a:stCxn id="31" idx="6"/>
                  <a:endCxn id="32" idx="2"/>
                </p:cNvCxnSpPr>
                <p:nvPr/>
              </p:nvCxnSpPr>
              <p:spPr>
                <a:xfrm>
                  <a:off x="8698961" y="4959668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3DB4CD1-F443-450D-BE64-C35077D7436D}"/>
                    </a:ext>
                  </a:extLst>
                </p:cNvPr>
                <p:cNvCxnSpPr>
                  <a:stCxn id="33" idx="6"/>
                  <a:endCxn id="34" idx="2"/>
                </p:cNvCxnSpPr>
                <p:nvPr/>
              </p:nvCxnSpPr>
              <p:spPr>
                <a:xfrm>
                  <a:off x="8698961" y="4637279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A53369B-D687-4F9C-8AC4-18F0B42294F6}"/>
                    </a:ext>
                  </a:extLst>
                </p:cNvPr>
                <p:cNvCxnSpPr>
                  <a:stCxn id="32" idx="0"/>
                  <a:endCxn id="34" idx="4"/>
                </p:cNvCxnSpPr>
                <p:nvPr/>
              </p:nvCxnSpPr>
              <p:spPr>
                <a:xfrm flipV="1">
                  <a:off x="8992790" y="4673855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D55E653-DD9C-4333-A548-5F63A5ED36A1}"/>
                  </a:ext>
                </a:extLst>
              </p:cNvPr>
              <p:cNvGrpSpPr/>
              <p:nvPr/>
            </p:nvGrpSpPr>
            <p:grpSpPr>
              <a:xfrm>
                <a:off x="8783629" y="4495655"/>
                <a:ext cx="403557" cy="395541"/>
                <a:chOff x="8783629" y="4448030"/>
                <a:chExt cx="403557" cy="39554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6EDFFAD-66C6-4E33-82D0-E140F9019B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D3E6D91-EE9B-40DF-8151-3E43957E95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770419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B6A1A7E-9CCC-48CB-9F68-EB4DCBC35C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83629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8E0058E-32CB-4004-AD3E-192943AEBF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14034" y="4448030"/>
                  <a:ext cx="73152" cy="73152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A4B828E-2C56-44BF-987E-609A416EEB66}"/>
                    </a:ext>
                  </a:extLst>
                </p:cNvPr>
                <p:cNvCxnSpPr>
                  <a:stCxn id="25" idx="6"/>
                </p:cNvCxnSpPr>
                <p:nvPr/>
              </p:nvCxnSpPr>
              <p:spPr>
                <a:xfrm>
                  <a:off x="8856781" y="4484606"/>
                  <a:ext cx="257253" cy="3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643CF48-373E-4114-B1E1-35153DECB666}"/>
                    </a:ext>
                  </a:extLst>
                </p:cNvPr>
                <p:cNvCxnSpPr>
                  <a:stCxn id="26" idx="4"/>
                  <a:endCxn id="24" idx="0"/>
                </p:cNvCxnSpPr>
                <p:nvPr/>
              </p:nvCxnSpPr>
              <p:spPr>
                <a:xfrm>
                  <a:off x="9150610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E377DBB-DA53-4FCC-B85E-2D195D87EB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0205" y="4521182"/>
                  <a:ext cx="0" cy="24923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1C6F42F-F3DA-4042-8226-06695406903C}"/>
                    </a:ext>
                  </a:extLst>
                </p:cNvPr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8856781" y="4806995"/>
                  <a:ext cx="257253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5CDEA3-9F92-43DF-A356-BE1070A106AB}"/>
              </a:ext>
            </a:extLst>
          </p:cNvPr>
          <p:cNvGrpSpPr/>
          <p:nvPr/>
        </p:nvGrpSpPr>
        <p:grpSpPr>
          <a:xfrm>
            <a:off x="4670293" y="2543355"/>
            <a:ext cx="1645920" cy="1645920"/>
            <a:chOff x="5571126" y="1860734"/>
            <a:chExt cx="1645920" cy="164592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B52965-0567-4699-B0AF-E3A6CDA9BB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1126" y="1860734"/>
              <a:ext cx="1645920" cy="16459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8A1704-E95E-482C-9985-A4C6231CCF65}"/>
                </a:ext>
              </a:extLst>
            </p:cNvPr>
            <p:cNvSpPr txBox="1"/>
            <p:nvPr/>
          </p:nvSpPr>
          <p:spPr>
            <a:xfrm>
              <a:off x="5613523" y="2865026"/>
              <a:ext cx="155905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EMERGING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FD2F129-2931-4262-8755-C86FA91A8F63}"/>
                </a:ext>
              </a:extLst>
            </p:cNvPr>
            <p:cNvGrpSpPr/>
            <p:nvPr/>
          </p:nvGrpSpPr>
          <p:grpSpPr>
            <a:xfrm>
              <a:off x="6191270" y="2242125"/>
              <a:ext cx="403557" cy="395541"/>
              <a:chOff x="8783629" y="4448030"/>
              <a:chExt cx="403557" cy="395541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647F62A-A95D-49CD-ABD3-B15E622FFE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27E682B-508E-4CBA-96A2-7CFD119544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770419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0A3E63F-F139-482D-A5B8-F0FB2CBF2C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83629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1293DE7-D121-4908-9B0E-18AEFB0BC4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14034" y="4448030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11EE0DC-DA96-4A94-B43F-38E1C24CC872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>
                <a:off x="8856781" y="4484606"/>
                <a:ext cx="257253" cy="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7542577-5BC9-47FD-AFD3-3EBF14CFF5CE}"/>
                  </a:ext>
                </a:extLst>
              </p:cNvPr>
              <p:cNvCxnSpPr>
                <a:stCxn id="46" idx="4"/>
                <a:endCxn id="44" idx="0"/>
              </p:cNvCxnSpPr>
              <p:nvPr/>
            </p:nvCxnSpPr>
            <p:spPr>
              <a:xfrm>
                <a:off x="9150610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05D85FE-A4EA-4021-8755-023544DD7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0205" y="4521182"/>
                <a:ext cx="0" cy="24923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F908A35-1E8D-4D1D-825D-F368C92A9B77}"/>
                  </a:ext>
                </a:extLst>
              </p:cNvPr>
              <p:cNvCxnSpPr>
                <a:stCxn id="43" idx="6"/>
                <a:endCxn id="44" idx="2"/>
              </p:cNvCxnSpPr>
              <p:nvPr/>
            </p:nvCxnSpPr>
            <p:spPr>
              <a:xfrm>
                <a:off x="8856781" y="4806995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20C78B-1341-4F70-AC2C-32A27EEC6276}"/>
              </a:ext>
            </a:extLst>
          </p:cNvPr>
          <p:cNvGrpSpPr/>
          <p:nvPr/>
        </p:nvGrpSpPr>
        <p:grpSpPr>
          <a:xfrm>
            <a:off x="2119165" y="2544657"/>
            <a:ext cx="1645920" cy="1645920"/>
            <a:chOff x="3019998" y="1862036"/>
            <a:chExt cx="1645920" cy="164592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C27E75-B9E7-4350-A37C-5659D97E0B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4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0D2B43-A216-4A1A-AA87-676E38BE35C9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6B1CF22-F7D5-4311-BD9D-B5BEDF4E94BA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905EA3C-B173-4E58-A688-3A2997BD2D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7A3353B-C979-4C11-8595-92B216AAEE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4A0BAE5-1173-4CBF-A4A9-39A4C6CBC7CA}"/>
                  </a:ext>
                </a:extLst>
              </p:cNvPr>
              <p:cNvCxnSpPr>
                <a:stCxn id="55" idx="6"/>
                <a:endCxn id="56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id="{BB162EFC-CEB7-4B02-B5DD-1693DB3786EC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Start</a:t>
            </a:r>
          </a:p>
        </p:txBody>
      </p:sp>
    </p:spTree>
    <p:extLst>
      <p:ext uri="{BB962C8B-B14F-4D97-AF65-F5344CB8AC3E}">
        <p14:creationId xmlns:p14="http://schemas.microsoft.com/office/powerpoint/2010/main" val="27127706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4550-27F1-40E0-AB36-20F0FF79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Entry resources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111E7CB7-E198-48D7-80FD-751685B1E38F}"/>
              </a:ext>
            </a:extLst>
          </p:cNvPr>
          <p:cNvSpPr/>
          <p:nvPr/>
        </p:nvSpPr>
        <p:spPr bwMode="auto">
          <a:xfrm>
            <a:off x="4080219" y="2077531"/>
            <a:ext cx="2581275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01" name="Arrow: Pentagon 100">
            <a:extLst>
              <a:ext uri="{FF2B5EF4-FFF2-40B4-BE49-F238E27FC236}">
                <a16:creationId xmlns:a16="http://schemas.microsoft.com/office/drawing/2014/main" id="{AF3AE095-96B7-45A2-9188-B13D22D88EAE}"/>
              </a:ext>
            </a:extLst>
          </p:cNvPr>
          <p:cNvSpPr/>
          <p:nvPr/>
        </p:nvSpPr>
        <p:spPr bwMode="auto">
          <a:xfrm>
            <a:off x="889344" y="2077531"/>
            <a:ext cx="2581275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322D3BB6-942A-4543-A87F-AB5DAE067128}"/>
              </a:ext>
            </a:extLst>
          </p:cNvPr>
          <p:cNvSpPr txBox="1"/>
          <p:nvPr/>
        </p:nvSpPr>
        <p:spPr>
          <a:xfrm>
            <a:off x="8580774" y="6326970"/>
            <a:ext cx="1806010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onboarding assistance &gt;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2BB168-20D8-4B0F-A952-88E93BD6E606}"/>
              </a:ext>
            </a:extLst>
          </p:cNvPr>
          <p:cNvGrpSpPr/>
          <p:nvPr/>
        </p:nvGrpSpPr>
        <p:grpSpPr>
          <a:xfrm>
            <a:off x="658369" y="497864"/>
            <a:ext cx="968986" cy="968986"/>
            <a:chOff x="3019998" y="1862036"/>
            <a:chExt cx="1645920" cy="164592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4A9608-5BBE-48C3-A050-B0BB792872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9998" y="1862036"/>
              <a:ext cx="1645920" cy="1645920"/>
            </a:xfrm>
            <a:prstGeom prst="ellipse">
              <a:avLst/>
            </a:prstGeom>
            <a:solidFill>
              <a:srgbClr val="3CB9E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0876" tIns="120701" rIns="150876" bIns="1207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6927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E4631E-C1C7-4E28-8771-FCF7E7BAFDE4}"/>
                </a:ext>
              </a:extLst>
            </p:cNvPr>
            <p:cNvSpPr txBox="1"/>
            <p:nvPr/>
          </p:nvSpPr>
          <p:spPr>
            <a:xfrm>
              <a:off x="3185625" y="2865026"/>
              <a:ext cx="1307592" cy="16734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marR="0" lvl="0" indent="0" algn="ctr" defTabSz="754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ENTRY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CE0B6D6-F634-4914-B60B-0A5D50A32B4B}"/>
                </a:ext>
              </a:extLst>
            </p:cNvPr>
            <p:cNvGrpSpPr/>
            <p:nvPr/>
          </p:nvGrpSpPr>
          <p:grpSpPr>
            <a:xfrm>
              <a:off x="3637642" y="2449108"/>
              <a:ext cx="403557" cy="73152"/>
              <a:chOff x="3487238" y="4949673"/>
              <a:chExt cx="403557" cy="7315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47B9646-DDC1-4A23-8F14-2FE38A7B0C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87238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29E062C-8063-46F7-B2B7-D56F231676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17643" y="4949673"/>
                <a:ext cx="73152" cy="7315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7E9C267-E405-4E9C-9219-D289E4239A01}"/>
                  </a:ext>
                </a:extLst>
              </p:cNvPr>
              <p:cNvCxnSpPr>
                <a:stCxn id="58" idx="6"/>
                <a:endCxn id="59" idx="2"/>
              </p:cNvCxnSpPr>
              <p:nvPr/>
            </p:nvCxnSpPr>
            <p:spPr>
              <a:xfrm>
                <a:off x="3560390" y="4986249"/>
                <a:ext cx="25725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3117FEB-DBBF-4B2C-8601-9559494312F6}"/>
              </a:ext>
            </a:extLst>
          </p:cNvPr>
          <p:cNvSpPr txBox="1"/>
          <p:nvPr/>
        </p:nvSpPr>
        <p:spPr>
          <a:xfrm>
            <a:off x="1651766" y="666578"/>
            <a:ext cx="6652873" cy="631558"/>
          </a:xfrm>
          <a:prstGeom prst="rect">
            <a:avLst/>
          </a:prstGeom>
          <a:noFill/>
        </p:spPr>
        <p:txBody>
          <a:bodyPr wrap="square" lIns="150876" tIns="120701" rIns="150876" bIns="120701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9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282828"/>
                    </a:gs>
                    <a:gs pos="30000">
                      <a:srgbClr val="28282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Get started quickly and easily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B0956113-C003-4FCF-9AE1-A47796C45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66002"/>
              </p:ext>
            </p:extLst>
          </p:nvPr>
        </p:nvGraphicFramePr>
        <p:xfrm>
          <a:off x="776095" y="2876139"/>
          <a:ext cx="2695437" cy="1842326"/>
        </p:xfrm>
        <a:graphic>
          <a:graphicData uri="http://schemas.openxmlformats.org/drawingml/2006/table">
            <a:tbl>
              <a:tblPr firstRow="1" bandRow="1"/>
              <a:tblGrid>
                <a:gridCol w="2695437">
                  <a:extLst>
                    <a:ext uri="{9D8B030D-6E8A-4147-A177-3AD203B41FA5}">
                      <a16:colId xmlns:a16="http://schemas.microsoft.com/office/drawing/2014/main" val="2642300631"/>
                    </a:ext>
                  </a:extLst>
                </a:gridCol>
              </a:tblGrid>
              <a:tr h="1842326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Start the change management process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 assessing organizational readiness and identifying early adopters </a:t>
                      </a:r>
                    </a:p>
                    <a:p>
                      <a:pPr marL="134938" marR="0" lvl="0" indent="-134938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Assess organizational readiness and identify key stakeholders/early adopters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4938" marR="0" lvl="0" indent="-134938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 teams &amp; channels for early adopters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4938" marR="0" lvl="0" indent="-134938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hange management for Teams overview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Share at-a-glance webinars 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your </a:t>
                      </a:r>
                      <a:b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faculty and academic teams 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 up online lectures and classes with students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 up ad hoc meetings with students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hlinkClick r:id="rId9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How instructors and students can use Teams for course management and collaboration 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sp>
        <p:nvSpPr>
          <p:cNvPr id="21" name="TextBox 20">
            <a:hlinkClick r:id="rId11" action="ppaction://hlinksldjump"/>
            <a:extLst>
              <a:ext uri="{FF2B5EF4-FFF2-40B4-BE49-F238E27FC236}">
                <a16:creationId xmlns:a16="http://schemas.microsoft.com/office/drawing/2014/main" id="{68E74ABA-B03B-4A31-A88F-156E5B3AF520}"/>
              </a:ext>
            </a:extLst>
          </p:cNvPr>
          <p:cNvSpPr txBox="1"/>
          <p:nvPr/>
        </p:nvSpPr>
        <p:spPr>
          <a:xfrm>
            <a:off x="260713" y="6331539"/>
            <a:ext cx="1319621" cy="326726"/>
          </a:xfrm>
          <a:prstGeom prst="rect">
            <a:avLst/>
          </a:prstGeom>
        </p:spPr>
        <p:txBody>
          <a:bodyPr vert="horz" wrap="none" lIns="120701" tIns="75438" rIns="120701" bIns="75438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&lt; Back</a:t>
            </a:r>
          </a:p>
        </p:txBody>
      </p:sp>
      <p:sp>
        <p:nvSpPr>
          <p:cNvPr id="26" name="people_12" title="Icon of three people">
            <a:extLst>
              <a:ext uri="{FF2B5EF4-FFF2-40B4-BE49-F238E27FC236}">
                <a16:creationId xmlns:a16="http://schemas.microsoft.com/office/drawing/2014/main" id="{C52FDA0D-6A1C-471C-8A37-FE6473C1EE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77100" y="1813533"/>
            <a:ext cx="203216" cy="173378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Shield_EA18" title="Icon of a shield">
            <a:extLst>
              <a:ext uri="{FF2B5EF4-FFF2-40B4-BE49-F238E27FC236}">
                <a16:creationId xmlns:a16="http://schemas.microsoft.com/office/drawing/2014/main" id="{A3CCFDD7-B615-49AB-A977-EFEE966B71BA}"/>
              </a:ext>
            </a:extLst>
          </p:cNvPr>
          <p:cNvSpPr>
            <a:spLocks noChangeAspect="1"/>
          </p:cNvSpPr>
          <p:nvPr/>
        </p:nvSpPr>
        <p:spPr bwMode="auto">
          <a:xfrm>
            <a:off x="4059558" y="1813533"/>
            <a:ext cx="162848" cy="173378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08836AC-A97D-4FD0-87B4-00E9CC1E4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98469"/>
              </p:ext>
            </p:extLst>
          </p:nvPr>
        </p:nvGraphicFramePr>
        <p:xfrm>
          <a:off x="7277100" y="2876139"/>
          <a:ext cx="3205675" cy="3006030"/>
        </p:xfrm>
        <a:graphic>
          <a:graphicData uri="http://schemas.openxmlformats.org/drawingml/2006/table">
            <a:tbl>
              <a:tblPr firstRow="1" bandRow="1"/>
              <a:tblGrid>
                <a:gridCol w="3205675">
                  <a:extLst>
                    <a:ext uri="{9D8B030D-6E8A-4147-A177-3AD203B41FA5}">
                      <a16:colId xmlns:a16="http://schemas.microsoft.com/office/drawing/2014/main" val="241885604"/>
                    </a:ext>
                  </a:extLst>
                </a:gridCol>
              </a:tblGrid>
              <a:tr h="184232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Deploy Teams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Enable Microsoft Teams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 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How to Roll Out Microsoft Teams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Quick start – Microsoft Teams for Education admins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indent="-111125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u="sng" kern="120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Fast deployment for remote learning</a:t>
                      </a:r>
                      <a:endParaRPr lang="en-US" sz="800" u="sng" kern="1200" dirty="0">
                        <a:solidFill>
                          <a:srgbClr val="3CB9E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indent="-111125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u="sng" kern="120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EDU Office 365 deployment decision guide</a:t>
                      </a:r>
                      <a:endParaRPr lang="en-US" sz="800" u="sng" kern="1200" dirty="0">
                        <a:solidFill>
                          <a:srgbClr val="3CB9E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Set up governance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 the </a:t>
                      </a:r>
                      <a:r>
                        <a:rPr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governance quick start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1125" marR="0" lvl="0" indent="-111125" algn="l" defTabSz="91436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Education governance for Teams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11125" marR="0" lvl="0" indent="-111125" algn="l" defTabSz="91436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Protect users from inappropriate communication</a:t>
                      </a:r>
                      <a:endParaRPr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 class teams </a:t>
                      </a:r>
                      <a:r>
                        <a:rPr lang="en-US" sz="8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quickly using School Data Sync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u="sng" kern="120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School Data Sync deployment overview</a:t>
                      </a:r>
                      <a:endParaRPr lang="en-US" sz="800" u="sng" kern="1200" dirty="0">
                        <a:solidFill>
                          <a:srgbClr val="3CB9E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u="sng" kern="120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School Data Sync performance examples</a:t>
                      </a:r>
                      <a:endParaRPr 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srgbClr val="3CB9E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Set up chat and </a:t>
                      </a: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ann</a:t>
                      </a:r>
                      <a:r>
                        <a:rPr lang="en-US" sz="8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 </a:t>
                      </a:r>
                      <a:endParaRPr lang="en-US" sz="8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0" indent="-112713" algn="l" defTabSz="7543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Chat, teams, and channels in Microsoft Teams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(for IT)</a:t>
                      </a:r>
                      <a:endParaRPr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Get faculty up and running </a:t>
                      </a:r>
                    </a:p>
                    <a:p>
                      <a:pPr marL="111125" marR="0" lvl="0" indent="-1111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u="sng" kern="1200" noProof="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 up chat, teams, and channels 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(for faculty)</a:t>
                      </a:r>
                    </a:p>
                    <a:p>
                      <a:pPr marL="111125" marR="0" lvl="0" indent="-1111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u="sng" kern="1200" noProof="0" dirty="0">
                          <a:solidFill>
                            <a:srgbClr val="3CB9E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 Teams for classes and lectures 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(for faculty)</a:t>
                      </a: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A57FBD-2A47-4E7F-A769-5B34F0042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53607"/>
              </p:ext>
            </p:extLst>
          </p:nvPr>
        </p:nvGraphicFramePr>
        <p:xfrm>
          <a:off x="4042851" y="2876139"/>
          <a:ext cx="2445414" cy="1842326"/>
        </p:xfrm>
        <a:graphic>
          <a:graphicData uri="http://schemas.openxmlformats.org/drawingml/2006/table">
            <a:tbl>
              <a:tblPr firstRow="1" bandRow="1"/>
              <a:tblGrid>
                <a:gridCol w="2445414">
                  <a:extLst>
                    <a:ext uri="{9D8B030D-6E8A-4147-A177-3AD203B41FA5}">
                      <a16:colId xmlns:a16="http://schemas.microsoft.com/office/drawing/2014/main" val="2719940640"/>
                    </a:ext>
                  </a:extLst>
                </a:gridCol>
              </a:tblGrid>
              <a:tr h="1842326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kumimoji="0" lang="en-US" sz="8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et up identities in the cloud</a:t>
                      </a:r>
                      <a:r>
                        <a:rPr kumimoji="0" lang="en-US" sz="8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sync existing identity solutions, and establish single sign-on for each user  </a:t>
                      </a:r>
                    </a:p>
                    <a:p>
                      <a:pPr marL="111125" marR="0" lvl="0" indent="-111125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Entry level</a:t>
                      </a: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M365 deployment overview </a:t>
                      </a:r>
                    </a:p>
                    <a:p>
                      <a:pPr marL="111125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  <a:latin typeface="+mn-lt"/>
                        </a:rPr>
                        <a:t>Understand </a:t>
                      </a:r>
                      <a:r>
                        <a:rPr lang="en-US" sz="800" dirty="0">
                          <a:solidFill>
                            <a:srgbClr val="3CB9E0"/>
                          </a:solidFill>
                          <a:latin typeface="+mn-lt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Identity models</a:t>
                      </a:r>
                      <a:endParaRPr lang="en-US" sz="800" dirty="0">
                        <a:solidFill>
                          <a:srgbClr val="3CB9E0"/>
                        </a:solidFill>
                        <a:latin typeface="+mn-lt"/>
                      </a:endParaRPr>
                    </a:p>
                    <a:p>
                      <a:pPr marL="111125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+mn-lt"/>
                        </a:rPr>
                        <a:t>David’s Identity Cheat Sheet (placeholder)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7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B9E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 products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Identity: 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Active Directory Basic</a:t>
                      </a:r>
                    </a:p>
                    <a:p>
                      <a:pPr marL="11430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Information: 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Office 365 ATP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8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3677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2596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CF7EF9E-D0B4-4533-BAA8-8D5870E170AB}"/>
              </a:ext>
            </a:extLst>
          </p:cNvPr>
          <p:cNvSpPr txBox="1"/>
          <p:nvPr/>
        </p:nvSpPr>
        <p:spPr>
          <a:xfrm>
            <a:off x="431131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ENABLE SECURITY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08CCFC-D33A-4115-8583-76C8FE45A1E9}"/>
              </a:ext>
            </a:extLst>
          </p:cNvPr>
          <p:cNvSpPr txBox="1"/>
          <p:nvPr/>
        </p:nvSpPr>
        <p:spPr>
          <a:xfrm>
            <a:off x="7581295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USE TEAMS</a:t>
            </a:r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7F9D598E-D26D-49E8-AE95-C4D4BEA41316}"/>
              </a:ext>
            </a:extLst>
          </p:cNvPr>
          <p:cNvSpPr/>
          <p:nvPr/>
        </p:nvSpPr>
        <p:spPr bwMode="auto">
          <a:xfrm>
            <a:off x="775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3CB9E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0E600B5-01ED-4B82-A7FB-9D48807D5568}"/>
              </a:ext>
            </a:extLst>
          </p:cNvPr>
          <p:cNvSpPr/>
          <p:nvPr/>
        </p:nvSpPr>
        <p:spPr>
          <a:xfrm>
            <a:off x="1218987" y="2133940"/>
            <a:ext cx="1657563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Start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 expectations and begin adoption planning</a:t>
            </a:r>
          </a:p>
        </p:txBody>
      </p:sp>
      <p:grpSp>
        <p:nvGrpSpPr>
          <p:cNvPr id="91" name="Graphic 37">
            <a:extLst>
              <a:ext uri="{FF2B5EF4-FFF2-40B4-BE49-F238E27FC236}">
                <a16:creationId xmlns:a16="http://schemas.microsoft.com/office/drawing/2014/main" id="{0E5B9965-3145-4AA4-8D89-672C07893895}"/>
              </a:ext>
            </a:extLst>
          </p:cNvPr>
          <p:cNvGrpSpPr/>
          <p:nvPr/>
        </p:nvGrpSpPr>
        <p:grpSpPr>
          <a:xfrm>
            <a:off x="783428" y="1814004"/>
            <a:ext cx="174608" cy="172436"/>
            <a:chOff x="718854" y="3202798"/>
            <a:chExt cx="303847" cy="300065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D04033E-1795-46E4-AADF-5160D6866DBE}"/>
                </a:ext>
              </a:extLst>
            </p:cNvPr>
            <p:cNvSpPr/>
            <p:nvPr/>
          </p:nvSpPr>
          <p:spPr>
            <a:xfrm>
              <a:off x="718854" y="3202798"/>
              <a:ext cx="303847" cy="300065"/>
            </a:xfrm>
            <a:custGeom>
              <a:avLst/>
              <a:gdLst>
                <a:gd name="connsiteX0" fmla="*/ 126708 w 303847"/>
                <a:gd name="connsiteY0" fmla="*/ 299435 h 300065"/>
                <a:gd name="connsiteX1" fmla="*/ 126078 w 303847"/>
                <a:gd name="connsiteY1" fmla="*/ 265394 h 300065"/>
                <a:gd name="connsiteX2" fmla="*/ 88885 w 303847"/>
                <a:gd name="connsiteY2" fmla="*/ 249634 h 300065"/>
                <a:gd name="connsiteX3" fmla="*/ 60517 w 303847"/>
                <a:gd name="connsiteY3" fmla="*/ 272328 h 300065"/>
                <a:gd name="connsiteX4" fmla="*/ 25846 w 303847"/>
                <a:gd name="connsiteY4" fmla="*/ 238287 h 300065"/>
                <a:gd name="connsiteX5" fmla="*/ 50431 w 303847"/>
                <a:gd name="connsiteY5" fmla="*/ 213702 h 300065"/>
                <a:gd name="connsiteX6" fmla="*/ 34041 w 303847"/>
                <a:gd name="connsiteY6" fmla="*/ 173988 h 300065"/>
                <a:gd name="connsiteX7" fmla="*/ 0 w 303847"/>
                <a:gd name="connsiteY7" fmla="*/ 173357 h 300065"/>
                <a:gd name="connsiteX8" fmla="*/ 0 w 303847"/>
                <a:gd name="connsiteY8" fmla="*/ 127339 h 300065"/>
                <a:gd name="connsiteX9" fmla="*/ 34041 w 303847"/>
                <a:gd name="connsiteY9" fmla="*/ 126078 h 300065"/>
                <a:gd name="connsiteX10" fmla="*/ 51062 w 303847"/>
                <a:gd name="connsiteY10" fmla="*/ 88885 h 300065"/>
                <a:gd name="connsiteX11" fmla="*/ 26476 w 303847"/>
                <a:gd name="connsiteY11" fmla="*/ 63039 h 300065"/>
                <a:gd name="connsiteX12" fmla="*/ 60517 w 303847"/>
                <a:gd name="connsiteY12" fmla="*/ 28368 h 300065"/>
                <a:gd name="connsiteX13" fmla="*/ 87624 w 303847"/>
                <a:gd name="connsiteY13" fmla="*/ 51062 h 300065"/>
                <a:gd name="connsiteX14" fmla="*/ 126078 w 303847"/>
                <a:gd name="connsiteY14" fmla="*/ 35302 h 300065"/>
                <a:gd name="connsiteX15" fmla="*/ 126078 w 303847"/>
                <a:gd name="connsiteY15" fmla="*/ 0 h 300065"/>
                <a:gd name="connsiteX16" fmla="*/ 177770 w 303847"/>
                <a:gd name="connsiteY16" fmla="*/ 0 h 300065"/>
                <a:gd name="connsiteX17" fmla="*/ 178400 w 303847"/>
                <a:gd name="connsiteY17" fmla="*/ 34041 h 300065"/>
                <a:gd name="connsiteX18" fmla="*/ 215593 w 303847"/>
                <a:gd name="connsiteY18" fmla="*/ 49801 h 300065"/>
                <a:gd name="connsiteX19" fmla="*/ 243331 w 303847"/>
                <a:gd name="connsiteY19" fmla="*/ 27737 h 300065"/>
                <a:gd name="connsiteX20" fmla="*/ 278002 w 303847"/>
                <a:gd name="connsiteY20" fmla="*/ 61778 h 300065"/>
                <a:gd name="connsiteX21" fmla="*/ 253417 w 303847"/>
                <a:gd name="connsiteY21" fmla="*/ 86363 h 300065"/>
                <a:gd name="connsiteX22" fmla="*/ 269807 w 303847"/>
                <a:gd name="connsiteY22" fmla="*/ 126078 h 300065"/>
                <a:gd name="connsiteX23" fmla="*/ 303848 w 303847"/>
                <a:gd name="connsiteY23" fmla="*/ 126708 h 300065"/>
                <a:gd name="connsiteX24" fmla="*/ 303848 w 303847"/>
                <a:gd name="connsiteY24" fmla="*/ 172727 h 300065"/>
                <a:gd name="connsiteX25" fmla="*/ 269807 w 303847"/>
                <a:gd name="connsiteY25" fmla="*/ 173988 h 300065"/>
                <a:gd name="connsiteX26" fmla="*/ 252786 w 303847"/>
                <a:gd name="connsiteY26" fmla="*/ 211181 h 300065"/>
                <a:gd name="connsiteX27" fmla="*/ 277372 w 303847"/>
                <a:gd name="connsiteY27" fmla="*/ 237027 h 300065"/>
                <a:gd name="connsiteX28" fmla="*/ 243331 w 303847"/>
                <a:gd name="connsiteY28" fmla="*/ 271698 h 300065"/>
                <a:gd name="connsiteX29" fmla="*/ 216224 w 303847"/>
                <a:gd name="connsiteY29" fmla="*/ 249004 h 300065"/>
                <a:gd name="connsiteX30" fmla="*/ 177770 w 303847"/>
                <a:gd name="connsiteY30" fmla="*/ 264764 h 300065"/>
                <a:gd name="connsiteX31" fmla="*/ 177770 w 303847"/>
                <a:gd name="connsiteY31" fmla="*/ 300066 h 300065"/>
                <a:gd name="connsiteX32" fmla="*/ 126708 w 303847"/>
                <a:gd name="connsiteY32" fmla="*/ 29943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847" h="300065">
                  <a:moveTo>
                    <a:pt x="126708" y="299435"/>
                  </a:moveTo>
                  <a:cubicBezTo>
                    <a:pt x="126078" y="265394"/>
                    <a:pt x="126078" y="265394"/>
                    <a:pt x="126078" y="265394"/>
                  </a:cubicBezTo>
                  <a:cubicBezTo>
                    <a:pt x="116622" y="264133"/>
                    <a:pt x="96450" y="257829"/>
                    <a:pt x="88885" y="249634"/>
                  </a:cubicBezTo>
                  <a:cubicBezTo>
                    <a:pt x="75016" y="261612"/>
                    <a:pt x="60517" y="272328"/>
                    <a:pt x="60517" y="272328"/>
                  </a:cubicBezTo>
                  <a:cubicBezTo>
                    <a:pt x="25846" y="238287"/>
                    <a:pt x="25846" y="238287"/>
                    <a:pt x="25846" y="238287"/>
                  </a:cubicBezTo>
                  <a:cubicBezTo>
                    <a:pt x="35932" y="226940"/>
                    <a:pt x="42236" y="222528"/>
                    <a:pt x="50431" y="213702"/>
                  </a:cubicBezTo>
                  <a:cubicBezTo>
                    <a:pt x="44127" y="205507"/>
                    <a:pt x="35302" y="181552"/>
                    <a:pt x="34041" y="173988"/>
                  </a:cubicBezTo>
                  <a:cubicBezTo>
                    <a:pt x="14499" y="173357"/>
                    <a:pt x="0" y="173357"/>
                    <a:pt x="0" y="173357"/>
                  </a:cubicBezTo>
                  <a:cubicBezTo>
                    <a:pt x="0" y="127339"/>
                    <a:pt x="0" y="127339"/>
                    <a:pt x="0" y="127339"/>
                  </a:cubicBezTo>
                  <a:cubicBezTo>
                    <a:pt x="0" y="127339"/>
                    <a:pt x="20172" y="126708"/>
                    <a:pt x="34041" y="126078"/>
                  </a:cubicBezTo>
                  <a:cubicBezTo>
                    <a:pt x="38454" y="111579"/>
                    <a:pt x="43497" y="100232"/>
                    <a:pt x="51062" y="88885"/>
                  </a:cubicBezTo>
                  <a:cubicBezTo>
                    <a:pt x="37823" y="76277"/>
                    <a:pt x="26476" y="63039"/>
                    <a:pt x="26476" y="63039"/>
                  </a:cubicBezTo>
                  <a:cubicBezTo>
                    <a:pt x="60517" y="28368"/>
                    <a:pt x="60517" y="28368"/>
                    <a:pt x="60517" y="28368"/>
                  </a:cubicBezTo>
                  <a:cubicBezTo>
                    <a:pt x="60517" y="28368"/>
                    <a:pt x="75647" y="42236"/>
                    <a:pt x="87624" y="51062"/>
                  </a:cubicBezTo>
                  <a:cubicBezTo>
                    <a:pt x="95819" y="45388"/>
                    <a:pt x="110949" y="37823"/>
                    <a:pt x="126078" y="35302"/>
                  </a:cubicBezTo>
                  <a:cubicBezTo>
                    <a:pt x="126078" y="18912"/>
                    <a:pt x="126078" y="0"/>
                    <a:pt x="126078" y="0"/>
                  </a:cubicBezTo>
                  <a:cubicBezTo>
                    <a:pt x="148772" y="0"/>
                    <a:pt x="177770" y="0"/>
                    <a:pt x="177770" y="0"/>
                  </a:cubicBezTo>
                  <a:cubicBezTo>
                    <a:pt x="178400" y="34041"/>
                    <a:pt x="178400" y="34041"/>
                    <a:pt x="178400" y="34041"/>
                  </a:cubicBezTo>
                  <a:cubicBezTo>
                    <a:pt x="187856" y="35302"/>
                    <a:pt x="208029" y="41606"/>
                    <a:pt x="215593" y="49801"/>
                  </a:cubicBezTo>
                  <a:cubicBezTo>
                    <a:pt x="228832" y="38454"/>
                    <a:pt x="243331" y="27737"/>
                    <a:pt x="243331" y="27737"/>
                  </a:cubicBezTo>
                  <a:cubicBezTo>
                    <a:pt x="278002" y="61778"/>
                    <a:pt x="278002" y="61778"/>
                    <a:pt x="278002" y="61778"/>
                  </a:cubicBezTo>
                  <a:cubicBezTo>
                    <a:pt x="267916" y="73125"/>
                    <a:pt x="261612" y="77538"/>
                    <a:pt x="253417" y="86363"/>
                  </a:cubicBezTo>
                  <a:cubicBezTo>
                    <a:pt x="259721" y="94558"/>
                    <a:pt x="268546" y="118513"/>
                    <a:pt x="269807" y="126078"/>
                  </a:cubicBezTo>
                  <a:cubicBezTo>
                    <a:pt x="289349" y="126708"/>
                    <a:pt x="303848" y="126708"/>
                    <a:pt x="303848" y="126708"/>
                  </a:cubicBezTo>
                  <a:cubicBezTo>
                    <a:pt x="303848" y="172727"/>
                    <a:pt x="303848" y="172727"/>
                    <a:pt x="303848" y="172727"/>
                  </a:cubicBezTo>
                  <a:cubicBezTo>
                    <a:pt x="303848" y="172727"/>
                    <a:pt x="283676" y="173357"/>
                    <a:pt x="269807" y="173988"/>
                  </a:cubicBezTo>
                  <a:cubicBezTo>
                    <a:pt x="265394" y="188487"/>
                    <a:pt x="260351" y="199834"/>
                    <a:pt x="252786" y="211181"/>
                  </a:cubicBezTo>
                  <a:cubicBezTo>
                    <a:pt x="266025" y="223788"/>
                    <a:pt x="277372" y="237027"/>
                    <a:pt x="277372" y="237027"/>
                  </a:cubicBezTo>
                  <a:cubicBezTo>
                    <a:pt x="243331" y="271698"/>
                    <a:pt x="243331" y="271698"/>
                    <a:pt x="243331" y="271698"/>
                  </a:cubicBezTo>
                  <a:cubicBezTo>
                    <a:pt x="243331" y="271698"/>
                    <a:pt x="228201" y="257829"/>
                    <a:pt x="216224" y="249004"/>
                  </a:cubicBezTo>
                  <a:cubicBezTo>
                    <a:pt x="208029" y="254677"/>
                    <a:pt x="192899" y="262242"/>
                    <a:pt x="177770" y="264764"/>
                  </a:cubicBezTo>
                  <a:cubicBezTo>
                    <a:pt x="177770" y="281154"/>
                    <a:pt x="177770" y="300066"/>
                    <a:pt x="177770" y="300066"/>
                  </a:cubicBezTo>
                  <a:cubicBezTo>
                    <a:pt x="155076" y="299435"/>
                    <a:pt x="126708" y="299435"/>
                    <a:pt x="126708" y="299435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89C6CEC-3CA0-46F1-9B16-8252C6B9052F}"/>
                </a:ext>
              </a:extLst>
            </p:cNvPr>
            <p:cNvSpPr/>
            <p:nvPr/>
          </p:nvSpPr>
          <p:spPr>
            <a:xfrm>
              <a:off x="809000" y="3291052"/>
              <a:ext cx="123556" cy="123556"/>
            </a:xfrm>
            <a:custGeom>
              <a:avLst/>
              <a:gdLst>
                <a:gd name="connsiteX0" fmla="*/ 123556 w 123556"/>
                <a:gd name="connsiteY0" fmla="*/ 61778 h 123556"/>
                <a:gd name="connsiteX1" fmla="*/ 61778 w 123556"/>
                <a:gd name="connsiteY1" fmla="*/ 123556 h 123556"/>
                <a:gd name="connsiteX2" fmla="*/ 0 w 123556"/>
                <a:gd name="connsiteY2" fmla="*/ 61778 h 123556"/>
                <a:gd name="connsiteX3" fmla="*/ 61778 w 123556"/>
                <a:gd name="connsiteY3" fmla="*/ 0 h 123556"/>
                <a:gd name="connsiteX4" fmla="*/ 123556 w 123556"/>
                <a:gd name="connsiteY4" fmla="*/ 61778 h 12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56" h="123556">
                  <a:moveTo>
                    <a:pt x="123556" y="61778"/>
                  </a:moveTo>
                  <a:cubicBezTo>
                    <a:pt x="123556" y="95897"/>
                    <a:pt x="95897" y="123556"/>
                    <a:pt x="61778" y="123556"/>
                  </a:cubicBezTo>
                  <a:cubicBezTo>
                    <a:pt x="27659" y="123556"/>
                    <a:pt x="0" y="95897"/>
                    <a:pt x="0" y="61778"/>
                  </a:cubicBezTo>
                  <a:cubicBezTo>
                    <a:pt x="0" y="27659"/>
                    <a:pt x="27659" y="0"/>
                    <a:pt x="61778" y="0"/>
                  </a:cubicBezTo>
                  <a:cubicBezTo>
                    <a:pt x="95897" y="0"/>
                    <a:pt x="123556" y="27659"/>
                    <a:pt x="123556" y="61778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A28FB7FB-B092-4E40-98FC-A583E906FD56}"/>
              </a:ext>
            </a:extLst>
          </p:cNvPr>
          <p:cNvSpPr txBox="1"/>
          <p:nvPr/>
        </p:nvSpPr>
        <p:spPr>
          <a:xfrm>
            <a:off x="1046944" y="1869073"/>
            <a:ext cx="1404188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754361">
              <a:defRPr sz="11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754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 CHANGE</a:t>
            </a:r>
          </a:p>
        </p:txBody>
      </p:sp>
      <p:sp>
        <p:nvSpPr>
          <p:cNvPr id="98" name="Arrow: Pentagon 97">
            <a:extLst>
              <a:ext uri="{FF2B5EF4-FFF2-40B4-BE49-F238E27FC236}">
                <a16:creationId xmlns:a16="http://schemas.microsoft.com/office/drawing/2014/main" id="{B4AC3C72-5BDB-4EE3-B2A9-CDBA9EEC1EAC}"/>
              </a:ext>
            </a:extLst>
          </p:cNvPr>
          <p:cNvSpPr/>
          <p:nvPr/>
        </p:nvSpPr>
        <p:spPr bwMode="auto">
          <a:xfrm>
            <a:off x="40516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3CB9E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03" name="Arrow: Pentagon 102">
            <a:extLst>
              <a:ext uri="{FF2B5EF4-FFF2-40B4-BE49-F238E27FC236}">
                <a16:creationId xmlns:a16="http://schemas.microsoft.com/office/drawing/2014/main" id="{6D453D53-6947-48DD-BFB9-01854F65C7FA}"/>
              </a:ext>
            </a:extLst>
          </p:cNvPr>
          <p:cNvSpPr/>
          <p:nvPr/>
        </p:nvSpPr>
        <p:spPr bwMode="auto">
          <a:xfrm>
            <a:off x="7280619" y="2077531"/>
            <a:ext cx="2768256" cy="663367"/>
          </a:xfrm>
          <a:prstGeom prst="homePlate">
            <a:avLst>
              <a:gd name="adj" fmla="val 24744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04" name="Arrow: Pentagon 103">
            <a:extLst>
              <a:ext uri="{FF2B5EF4-FFF2-40B4-BE49-F238E27FC236}">
                <a16:creationId xmlns:a16="http://schemas.microsoft.com/office/drawing/2014/main" id="{0BC508C7-007B-4156-A239-B06154599D2B}"/>
              </a:ext>
            </a:extLst>
          </p:cNvPr>
          <p:cNvSpPr/>
          <p:nvPr/>
        </p:nvSpPr>
        <p:spPr bwMode="auto">
          <a:xfrm>
            <a:off x="7252045" y="2077531"/>
            <a:ext cx="414850" cy="663367"/>
          </a:xfrm>
          <a:prstGeom prst="homePlate">
            <a:avLst>
              <a:gd name="adj" fmla="val 24744"/>
            </a:avLst>
          </a:prstGeom>
          <a:solidFill>
            <a:srgbClr val="3CB9E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260B92-5CD0-4885-B4D6-6D98AF05D3C9}"/>
              </a:ext>
            </a:extLst>
          </p:cNvPr>
          <p:cNvSpPr/>
          <p:nvPr/>
        </p:nvSpPr>
        <p:spPr>
          <a:xfrm>
            <a:off x="4505112" y="2133940"/>
            <a:ext cx="1889052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Protect identities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Protect against credential theft and password, email and URL hacking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FA51B5-0CEA-4A1F-8702-C39FE12E1BF8}"/>
              </a:ext>
            </a:extLst>
          </p:cNvPr>
          <p:cNvSpPr/>
          <p:nvPr/>
        </p:nvSpPr>
        <p:spPr>
          <a:xfrm>
            <a:off x="7705512" y="2133940"/>
            <a:ext cx="2181438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B9E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going on Teams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Turn Teams on; set up chat, channels, and classes; and train faculty on the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C292B-AFF7-4556-93C1-97F3609CF96C}"/>
              </a:ext>
            </a:extLst>
          </p:cNvPr>
          <p:cNvSpPr txBox="1"/>
          <p:nvPr/>
        </p:nvSpPr>
        <p:spPr>
          <a:xfrm>
            <a:off x="6751675" y="5905501"/>
            <a:ext cx="3497226" cy="240396"/>
          </a:xfrm>
          <a:prstGeom prst="rect">
            <a:avLst/>
          </a:prstGeom>
          <a:solidFill>
            <a:srgbClr val="3CB9E0"/>
          </a:solidFill>
        </p:spPr>
        <p:txBody>
          <a:bodyPr vert="horz" wrap="none" lIns="91440" tIns="91440" rIns="182880" bIns="9144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Recommended plan: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365 Education A1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FFED37F5-A49A-449F-8C5A-3C8835CFF36C}"/>
              </a:ext>
            </a:extLst>
          </p:cNvPr>
          <p:cNvSpPr/>
          <p:nvPr/>
        </p:nvSpPr>
        <p:spPr bwMode="auto">
          <a:xfrm>
            <a:off x="6679983" y="5837409"/>
            <a:ext cx="147562" cy="376577"/>
          </a:xfrm>
          <a:prstGeom prst="diamond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9A3B65-36A0-443F-A7D5-4F436AE552B6}"/>
              </a:ext>
            </a:extLst>
          </p:cNvPr>
          <p:cNvCxnSpPr>
            <a:cxnSpLocks/>
          </p:cNvCxnSpPr>
          <p:nvPr/>
        </p:nvCxnSpPr>
        <p:spPr>
          <a:xfrm>
            <a:off x="723900" y="6008508"/>
            <a:ext cx="5914895" cy="0"/>
          </a:xfrm>
          <a:prstGeom prst="straightConnector1">
            <a:avLst/>
          </a:prstGeom>
          <a:ln w="19050">
            <a:solidFill>
              <a:srgbClr val="3CB9E0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588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 Edu &amp; Teams">
      <a:dk1>
        <a:srgbClr val="282828"/>
      </a:dk1>
      <a:lt1>
        <a:srgbClr val="FFFFFF"/>
      </a:lt1>
      <a:dk2>
        <a:srgbClr val="5F5F5F"/>
      </a:dk2>
      <a:lt2>
        <a:srgbClr val="0089CF"/>
      </a:lt2>
      <a:accent1>
        <a:srgbClr val="5B2D90"/>
      </a:accent1>
      <a:accent2>
        <a:srgbClr val="00A99E"/>
      </a:accent2>
      <a:accent3>
        <a:srgbClr val="F36523"/>
      </a:accent3>
      <a:accent4>
        <a:srgbClr val="6264A7"/>
      </a:accent4>
      <a:accent5>
        <a:srgbClr val="464775"/>
      </a:accent5>
      <a:accent6>
        <a:srgbClr val="F7B548"/>
      </a:accent6>
      <a:hlink>
        <a:srgbClr val="0089CF"/>
      </a:hlink>
      <a:folHlink>
        <a:srgbClr val="0089CF"/>
      </a:folHlink>
    </a:clrScheme>
    <a:fontScheme name="Custom 14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146304" tIns="91440" rIns="146304" bIns="91440" rtlCol="0" anchor="t">
        <a:noAutofit/>
      </a:bodyPr>
      <a:lstStyle>
        <a:defPPr>
          <a:defRPr sz="24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365_template_16-9_DARK_BLUE_2017" id="{8FB303E4-D316-EC41-9A70-82CB8DE19F07}" vid="{199F96B1-A9C6-C248-867E-D36ABDDB8BCF}"/>
    </a:ext>
  </a:extLst>
</a:theme>
</file>

<file path=ppt/theme/theme2.xml><?xml version="1.0" encoding="utf-8"?>
<a:theme xmlns:a="http://schemas.openxmlformats.org/drawingml/2006/main" name="1_WHITE TEMPLATE">
  <a:themeElements>
    <a:clrScheme name="Custom 15">
      <a:dk1>
        <a:srgbClr val="505050"/>
      </a:dk1>
      <a:lt1>
        <a:srgbClr val="FFFFFF"/>
      </a:lt1>
      <a:dk2>
        <a:srgbClr val="001E4E"/>
      </a:dk2>
      <a:lt2>
        <a:srgbClr val="3892D9"/>
      </a:lt2>
      <a:accent1>
        <a:srgbClr val="001C44"/>
      </a:accent1>
      <a:accent2>
        <a:srgbClr val="0078D7"/>
      </a:accent2>
      <a:accent3>
        <a:srgbClr val="00B6C2"/>
      </a:accent3>
      <a:accent4>
        <a:srgbClr val="4F5B6B"/>
      </a:accent4>
      <a:accent5>
        <a:srgbClr val="384351"/>
      </a:accent5>
      <a:accent6>
        <a:srgbClr val="1B212A"/>
      </a:accent6>
      <a:hlink>
        <a:srgbClr val="3893DB"/>
      </a:hlink>
      <a:folHlink>
        <a:srgbClr val="3893DB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146304" tIns="91440" rIns="146304" bIns="91440" rtlCol="0" anchor="t">
        <a:noAutofit/>
      </a:bodyPr>
      <a:lstStyle>
        <a:defPPr>
          <a:defRPr sz="24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365_template_16-9_DARK_BLUE_2017" id="{8FB303E4-D316-EC41-9A70-82CB8DE19F07}" vid="{199F96B1-A9C6-C248-867E-D36ABDDB8BC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Microsoft Office PowerPoint</Application>
  <PresentationFormat>Custom</PresentationFormat>
  <Paragraphs>262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Wingdings 3</vt:lpstr>
      <vt:lpstr>WHITE TEMPLATE</vt:lpstr>
      <vt:lpstr>1_WHITE TEMPLATE</vt:lpstr>
      <vt:lpstr>How to get started with Teams</vt:lpstr>
      <vt:lpstr>Get started with Teams in 3 simple steps</vt:lpstr>
      <vt:lpstr>Where are you in your digital transformation journey?</vt:lpstr>
      <vt:lpstr>Simple steps for the stage you’re in </vt:lpstr>
      <vt:lpstr>Entry steps</vt:lpstr>
      <vt:lpstr>Emerging steps</vt:lpstr>
      <vt:lpstr>Advanced steps</vt:lpstr>
      <vt:lpstr>Get going at each stage</vt:lpstr>
      <vt:lpstr>Entry resources</vt:lpstr>
      <vt:lpstr>Emerging resources</vt:lpstr>
      <vt:lpstr>Advanced resources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2020-04-07T20:35:07Z</dcterms:created>
  <dcterms:modified xsi:type="dcterms:W3CDTF">2020-04-07T20:35:36Z</dcterms:modified>
</cp:coreProperties>
</file>