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273" r:id="rId3"/>
    <p:sldId id="293" r:id="rId4"/>
    <p:sldId id="296" r:id="rId5"/>
    <p:sldId id="297" r:id="rId6"/>
    <p:sldId id="291" r:id="rId7"/>
    <p:sldId id="298" r:id="rId8"/>
    <p:sldId id="299" r:id="rId9"/>
    <p:sldId id="294" r:id="rId10"/>
    <p:sldId id="300" r:id="rId11"/>
    <p:sldId id="301" r:id="rId12"/>
    <p:sldId id="287" r:id="rId13"/>
    <p:sldId id="289" r:id="rId14"/>
    <p:sldId id="284" r:id="rId15"/>
    <p:sldId id="288" r:id="rId16"/>
    <p:sldId id="302" r:id="rId17"/>
    <p:sldId id="30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E3534-20C2-4070-989F-ACDBE60FC67B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64ABA-51CD-44DD-989F-4EFF6C0F0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64ABA-51CD-44DD-989F-4EFF6C0F0CD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350909" y="144017"/>
            <a:ext cx="168179" cy="980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156176" y="6300028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solidFill>
                  <a:srgbClr val="00B0F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开发区校区</a:t>
            </a:r>
            <a:r>
              <a:rPr lang="zh-CN" altLang="en-US" sz="1800" b="0" baseline="0" dirty="0" smtClean="0">
                <a:solidFill>
                  <a:srgbClr val="00B0F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外语教育中心</a:t>
            </a:r>
            <a:endParaRPr lang="zh-CN" altLang="en-US" sz="1800" b="0" dirty="0">
              <a:solidFill>
                <a:srgbClr val="00B0F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165304"/>
            <a:ext cx="9144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203" y="122390"/>
            <a:ext cx="956469" cy="93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 rot="5400000" flipH="1">
            <a:off x="1209937" y="310343"/>
            <a:ext cx="72008" cy="1556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B0F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52736" y="0"/>
            <a:ext cx="1937194" cy="6858000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9513" y="1196752"/>
            <a:ext cx="3912976" cy="38884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9" y="1844824"/>
            <a:ext cx="3203579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矩形 9"/>
          <p:cNvSpPr/>
          <p:nvPr/>
        </p:nvSpPr>
        <p:spPr>
          <a:xfrm>
            <a:off x="3923928" y="2742019"/>
            <a:ext cx="5256584" cy="87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8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4D94FF"/>
                </a:solidFill>
                <a:latin typeface="微软雅黑" panose="020B0503020204020204" charset="-122"/>
                <a:ea typeface="微软雅黑" panose="020B0503020204020204" charset="-122"/>
                <a:cs typeface="Tahoma" panose="020B0604030504040204" pitchFamily="34" charset="0"/>
              </a:rPr>
              <a:t>～（さ）せていただく</a:t>
            </a:r>
            <a:endParaRPr lang="zh-CN" altLang="en-US" sz="3800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8042" y="1673766"/>
            <a:ext cx="3111727" cy="34834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anchor="ctr">
            <a:prstTxWarp prst="textArchUp">
              <a:avLst>
                <a:gd name="adj" fmla="val 12323912"/>
              </a:avLst>
            </a:prstTxWarp>
          </a:bodyPr>
          <a:lstStyle/>
          <a:p>
            <a:pPr algn="ctr">
              <a:defRPr/>
            </a:pPr>
            <a:endParaRPr lang="zh-CN" altLang="en-US" sz="2800" kern="0" dirty="0">
              <a:solidFill>
                <a:srgbClr val="7D7D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（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新聞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明日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（月曜日）の朝刊は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休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ませていただきます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16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　（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喫茶店のドア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）　勝手ながら、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　１０日から１３日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まで休業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させていただきます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＊勝手（かって）ながら：</a:t>
            </a:r>
            <a:r>
              <a:rPr lang="zh-CN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明知道很任性，但是</a:t>
            </a:r>
            <a:r>
              <a:rPr lang="en-US" altLang="zh-CN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……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0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</a:t>
            </a:r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てみましょう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" name="48-4-させていただきます（4）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3143" y="1556792"/>
            <a:ext cx="8223313" cy="4568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</a:t>
            </a:r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てみましょう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お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宅まで伺って申し訳ないんですけれども、少しお話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聞かせていただけませんか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？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（①）</a:t>
            </a:r>
            <a:endParaRPr lang="en-US" altLang="ja-JP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――『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犯罪心理捜査</a:t>
            </a:r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』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第一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回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突然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造访实在抱歉，不过能不能让我和您谈几句呢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犯罪心理搜查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集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</a:t>
            </a:r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てみましょう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" name="48-4-させていただきます（1）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536" y="1412776"/>
            <a:ext cx="8424936" cy="4680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</a:t>
            </a:r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てみましょう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これから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、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記者発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表を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始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めさせていただきます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。（②）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――『BOSS2』</a:t>
            </a:r>
            <a:r>
              <a:rPr lang="zh-CN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第二</a:t>
            </a:r>
            <a:r>
              <a:rPr lang="zh-CN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回</a:t>
            </a:r>
            <a:endParaRPr lang="en-US" altLang="zh-CN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，记者会正式开始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---《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BOSS2》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集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请选择正确答案填入句中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１．（メールで）田中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です。先日お話があったスピー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チ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の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件なんですが、ぜひわたしに（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）。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r>
              <a:rPr lang="en-US" altLang="ja-JP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A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やっていただけないでしょうか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r>
              <a:rPr lang="en-US" altLang="ja-JP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B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やらせていただけないでしょうか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</a:t>
            </a:r>
            <a:r>
              <a:rPr lang="en-US" altLang="ja-JP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C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やってもよろしいでしょうか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r>
              <a:rPr lang="en-US" altLang="ja-JP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D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やらせてもよろしいでしょうか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練　習</a:t>
            </a:r>
            <a:endParaRPr lang="zh-CN" altLang="en-US" sz="4000" dirty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8612" y="2348880"/>
            <a:ext cx="46358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Ｂ</a:t>
            </a:r>
            <a:endParaRPr lang="zh-CN" altLang="en-US" sz="2800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4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请选择正确答案填入句中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２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．私は捜査課の室長として、事件を把握しておく義務がありますので、捜査会議には（　　　）。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r>
              <a:rPr lang="en-US" altLang="ja-JP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A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参加していただきます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r>
              <a:rPr lang="en-US" altLang="ja-JP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B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参加してください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</a:t>
            </a:r>
            <a:r>
              <a:rPr lang="en-US" altLang="ja-JP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C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参加させていただきます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r>
              <a:rPr lang="en-US" altLang="ja-JP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D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参加させていただきませんか</a:t>
            </a:r>
            <a:endParaRPr lang="en-US" altLang="ja-JP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練　習</a:t>
            </a:r>
            <a:endParaRPr lang="zh-CN" altLang="en-US" sz="4000" dirty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6564" y="2276872"/>
            <a:ext cx="45076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Ｃ</a:t>
            </a:r>
            <a:endParaRPr lang="zh-CN" altLang="en-US" sz="2800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9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endParaRPr lang="en-US" altLang="zh-CN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接続：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動詞使役形＋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（さ）せていただく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zh-CN" sz="4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接続法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对话中礼貌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地请求对方允许自己做某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事时，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「～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（さ）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せていただきたいんですが</a:t>
            </a:r>
            <a:r>
              <a:rPr lang="en-US" altLang="zh-CN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…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」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「～（さ）せていただけませんか」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解　釈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　先生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、ちょっと、熱があるので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、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　　　早退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させていただきたいんですが</a:t>
            </a:r>
            <a:r>
              <a:rPr lang="en-US" altLang="ja-JP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…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0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　　　病院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へ行きたいので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、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　　　早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めに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帰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らせていただけませんか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00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在正式场合用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「～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（さ）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せていただきます」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，表示“请允许我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解　釈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では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、自己紹介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させていただきます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5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本日、司会を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務めさせて頂く</a:t>
            </a:r>
            <a:r>
              <a:rPr lang="ja-JP" altLang="en-US" sz="2800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〇〇です</a:t>
            </a:r>
            <a:r>
              <a:rPr lang="ja-JP" altLang="en-US" sz="28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rgbClr val="0070C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6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ja-JP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书面语中用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「～</a:t>
            </a:r>
            <a:r>
              <a:rPr lang="ja-JP" alt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（さ）</a:t>
            </a:r>
            <a:r>
              <a:rPr lang="ja-JP" alt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せていただきます」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，表示委婉的解释，有“由于自己的行为给对方带来不便因而表达歉意”的含义。</a:t>
            </a:r>
            <a:endParaRPr lang="en-US" altLang="zh-CN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864" y="188640"/>
            <a:ext cx="8229600" cy="864096"/>
          </a:xfrm>
          <a:prstGeom prst="rect">
            <a:avLst/>
          </a:prstGeom>
        </p:spPr>
        <p:txBody>
          <a:bodyPr/>
          <a:lstStyle/>
          <a:p>
            <a:r>
              <a:rPr lang="ja-JP" altLang="en-US" sz="4000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解　釈</a:t>
            </a:r>
            <a:endParaRPr lang="zh-CN" altLang="en-US" sz="4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177</Words>
  <Application>Microsoft Office PowerPoint</Application>
  <PresentationFormat>全屏显示(4:3)</PresentationFormat>
  <Paragraphs>73</Paragraphs>
  <Slides>17</Slides>
  <Notes>1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接続法</vt:lpstr>
      <vt:lpstr>解　釈</vt:lpstr>
      <vt:lpstr>例　文</vt:lpstr>
      <vt:lpstr>例　文</vt:lpstr>
      <vt:lpstr>解　釈</vt:lpstr>
      <vt:lpstr>例　文</vt:lpstr>
      <vt:lpstr>例　文</vt:lpstr>
      <vt:lpstr>解　釈</vt:lpstr>
      <vt:lpstr>例　文</vt:lpstr>
      <vt:lpstr>例　文</vt:lpstr>
      <vt:lpstr>見てみましょう</vt:lpstr>
      <vt:lpstr>見てみましょう</vt:lpstr>
      <vt:lpstr>見てみましょう</vt:lpstr>
      <vt:lpstr>見てみましょう</vt:lpstr>
      <vt:lpstr>練　習</vt:lpstr>
      <vt:lpstr>練　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yanhongqu77@163.com</cp:lastModifiedBy>
  <cp:revision>102</cp:revision>
  <dcterms:created xsi:type="dcterms:W3CDTF">2020-02-10T09:45:00Z</dcterms:created>
  <dcterms:modified xsi:type="dcterms:W3CDTF">2020-08-24T12:28:51Z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