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s/slide8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theme/theme11.xml" ContentType="application/vnd.openxmlformats-officedocument.theme+xml"/>
  <Override PartName="/ppt/slides/slide72.xml" ContentType="application/vnd.openxmlformats-officedocument.presentationml.slide+xml"/>
  <Override PartName="/ppt/slides/slide63.xml" ContentType="application/vnd.openxmlformats-officedocument.presentationml.slide+xml"/>
  <Override PartName="/ppt/slides/slide54.xml" ContentType="application/vnd.openxmlformats-officedocument.presentationml.slide+xml"/>
  <Override PartName="/ppt/slides/slide45.xml" ContentType="application/vnd.openxmlformats-officedocument.presentationml.slide+xml"/>
  <Override PartName="/ppt/slides/slide36.xml" ContentType="application/vnd.openxmlformats-officedocument.presentationml.sl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slides/slide347.xml" ContentType="application/vnd.openxmlformats-officedocument.presentationml.slide+xml"/>
  <Override PartName="/ppt/slides/slide338.xml" ContentType="application/vnd.openxmlformats-officedocument.presentationml.slide+xml"/>
  <Override PartName="/ppt/slides/slide329.xml" ContentType="application/vnd.openxmlformats-officedocument.presentationml.slide+xml"/>
  <Override PartName="/ppt/slides/slide3110.xml" ContentType="application/vnd.openxmlformats-officedocument.presentationml.slide+xml"/>
  <Override PartName="/ppt/slides/slide3011.xml" ContentType="application/vnd.openxmlformats-officedocument.presentationml.slide+xml"/>
  <Override PartName="/ppt/slides/slide2912.xml" ContentType="application/vnd.openxmlformats-officedocument.presentationml.slide+xml"/>
  <Override PartName="/ppt/slides/slide213.xml" ContentType="application/vnd.openxmlformats-officedocument.presentationml.slide+xml"/>
  <Override PartName="/ppt/slides/slide2814.xml" ContentType="application/vnd.openxmlformats-officedocument.presentationml.slide+xml"/>
  <Override PartName="/ppt/slides/slide2715.xml" ContentType="application/vnd.openxmlformats-officedocument.presentationml.slide+xml"/>
  <Override PartName="/ppt/slides/slide2616.xml" ContentType="application/vnd.openxmlformats-officedocument.presentationml.slide+xml"/>
  <Override PartName="/ppt/slides/slide2517.xml" ContentType="application/vnd.openxmlformats-officedocument.presentationml.slide+xml"/>
  <Override PartName="/ppt/slides/slide2418.xml" ContentType="application/vnd.openxmlformats-officedocument.presentationml.slide+xml"/>
  <Override PartName="/ppt/slides/slide2319.xml" ContentType="application/vnd.openxmlformats-officedocument.presentationml.slide+xml"/>
  <Override PartName="/ppt/slides/slide2220.xml" ContentType="application/vnd.openxmlformats-officedocument.presentationml.slide+xml"/>
  <Override PartName="/ppt/slides/slide2121.xml" ContentType="application/vnd.openxmlformats-officedocument.presentationml.slide+xml"/>
  <Override PartName="/ppt/slides/slide2022.xml" ContentType="application/vnd.openxmlformats-officedocument.presentationml.slide+xml"/>
  <Override PartName="/ppt/slides/slide1923.xml" ContentType="application/vnd.openxmlformats-officedocument.presentationml.slide+xml"/>
  <Override PartName="/ppt/slides/slide124.xml" ContentType="application/vnd.openxmlformats-officedocument.presentationml.slide+xml"/>
  <Override PartName="/ppt/slides/slide1825.xml" ContentType="application/vnd.openxmlformats-officedocument.presentationml.slide+xml"/>
  <Override PartName="/ppt/slides/slide1726.xml" ContentType="application/vnd.openxmlformats-officedocument.presentationml.slide+xml"/>
  <Override PartName="/ppt/slides/slide1627.xml" ContentType="application/vnd.openxmlformats-officedocument.presentationml.slide+xml"/>
  <Override PartName="/ppt/slides/slide1528.xml" ContentType="application/vnd.openxmlformats-officedocument.presentationml.slide+xml"/>
  <Override PartName="/ppt/slides/slide1429.xml" ContentType="application/vnd.openxmlformats-officedocument.presentationml.slide+xml"/>
  <Override PartName="/ppt/slides/slide1330.xml" ContentType="application/vnd.openxmlformats-officedocument.presentationml.slide+xml"/>
  <Override PartName="/ppt/slides/slide1231.xml" ContentType="application/vnd.openxmlformats-officedocument.presentationml.slide+xml"/>
  <Override PartName="/ppt/slides/slide1132.xml" ContentType="application/vnd.openxmlformats-officedocument.presentationml.slide+xml"/>
  <Override PartName="/ppt/slides/slide1033.xml" ContentType="application/vnd.openxmlformats-officedocument.presentationml.slide+xml"/>
  <Override PartName="/ppt/slides/slide93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35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Id1" /><Relationship Type="http://schemas.openxmlformats.org/package/2006/relationships/metadata/core-properties" Target="/docProps/core.xml" Id="rId3" /><Relationship Type="http://schemas.openxmlformats.org/officeDocument/2006/relationships/extended-properties" Target="/docProps/app.xml" Id="rId4" /><Relationship Type="http://schemas.openxmlformats.org/officeDocument/2006/relationships/custom-properties" Target="/docProps/custom.xml" Id="rId2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26a9a9e7b47944e7" DeepLBanner=""/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81.xml" Id="rId9" /><Relationship Type="http://schemas.openxmlformats.org/officeDocument/2006/relationships/slide" Target="/ppt/slides/slide72.xml" Id="rId8" /><Relationship Type="http://schemas.openxmlformats.org/officeDocument/2006/relationships/slide" Target="/ppt/slides/slide63.xml" Id="rId7" /><Relationship Type="http://schemas.openxmlformats.org/officeDocument/2006/relationships/slide" Target="/ppt/slides/slide54.xml" Id="rId6" /><Relationship Type="http://schemas.openxmlformats.org/officeDocument/2006/relationships/slide" Target="/ppt/slides/slide45.xml" Id="rId5" /><Relationship Type="http://schemas.openxmlformats.org/officeDocument/2006/relationships/slide" Target="/ppt/slides/slide36.xml" Id="rId4" /><Relationship Type="http://schemas.openxmlformats.org/officeDocument/2006/relationships/viewProps" Target="/ppt/viewProps.xml" Id="rId38" /><Relationship Type="http://schemas.openxmlformats.org/officeDocument/2006/relationships/tableStyles" Target="/ppt/tableStyles.xml" Id="rId37" /><Relationship Type="http://schemas.openxmlformats.org/officeDocument/2006/relationships/presProps" Target="/ppt/presProps.xml" Id="rId36" /><Relationship Type="http://schemas.openxmlformats.org/officeDocument/2006/relationships/slide" Target="/ppt/slides/slide347.xml" Id="rId35" /><Relationship Type="http://schemas.openxmlformats.org/officeDocument/2006/relationships/slide" Target="/ppt/slides/slide338.xml" Id="rId34" /><Relationship Type="http://schemas.openxmlformats.org/officeDocument/2006/relationships/slide" Target="/ppt/slides/slide329.xml" Id="rId33" /><Relationship Type="http://schemas.openxmlformats.org/officeDocument/2006/relationships/slide" Target="/ppt/slides/slide3110.xml" Id="rId32" /><Relationship Type="http://schemas.openxmlformats.org/officeDocument/2006/relationships/slide" Target="/ppt/slides/slide3011.xml" Id="rId31" /><Relationship Type="http://schemas.openxmlformats.org/officeDocument/2006/relationships/slide" Target="/ppt/slides/slide2912.xml" Id="rId30" /><Relationship Type="http://schemas.openxmlformats.org/officeDocument/2006/relationships/slide" Target="/ppt/slides/slide213.xml" Id="rId3" /><Relationship Type="http://schemas.openxmlformats.org/officeDocument/2006/relationships/slide" Target="/ppt/slides/slide2814.xml" Id="rId29" /><Relationship Type="http://schemas.openxmlformats.org/officeDocument/2006/relationships/slide" Target="/ppt/slides/slide2715.xml" Id="rId28" /><Relationship Type="http://schemas.openxmlformats.org/officeDocument/2006/relationships/slide" Target="/ppt/slides/slide2616.xml" Id="rId27" /><Relationship Type="http://schemas.openxmlformats.org/officeDocument/2006/relationships/slide" Target="/ppt/slides/slide2517.xml" Id="rId26" /><Relationship Type="http://schemas.openxmlformats.org/officeDocument/2006/relationships/slide" Target="/ppt/slides/slide2418.xml" Id="rId25" /><Relationship Type="http://schemas.openxmlformats.org/officeDocument/2006/relationships/slide" Target="/ppt/slides/slide2319.xml" Id="rId24" /><Relationship Type="http://schemas.openxmlformats.org/officeDocument/2006/relationships/slide" Target="/ppt/slides/slide2220.xml" Id="rId23" /><Relationship Type="http://schemas.openxmlformats.org/officeDocument/2006/relationships/slide" Target="/ppt/slides/slide2121.xml" Id="rId22" /><Relationship Type="http://schemas.openxmlformats.org/officeDocument/2006/relationships/slide" Target="/ppt/slides/slide2022.xml" Id="rId21" /><Relationship Type="http://schemas.openxmlformats.org/officeDocument/2006/relationships/slide" Target="/ppt/slides/slide1923.xml" Id="rId20" /><Relationship Type="http://schemas.openxmlformats.org/officeDocument/2006/relationships/slide" Target="/ppt/slides/slide124.xml" Id="rId2" /><Relationship Type="http://schemas.openxmlformats.org/officeDocument/2006/relationships/slide" Target="/ppt/slides/slide1825.xml" Id="rId19" /><Relationship Type="http://schemas.openxmlformats.org/officeDocument/2006/relationships/slide" Target="/ppt/slides/slide1726.xml" Id="rId18" /><Relationship Type="http://schemas.openxmlformats.org/officeDocument/2006/relationships/slide" Target="/ppt/slides/slide1627.xml" Id="rId17" /><Relationship Type="http://schemas.openxmlformats.org/officeDocument/2006/relationships/slide" Target="/ppt/slides/slide1528.xml" Id="rId16" /><Relationship Type="http://schemas.openxmlformats.org/officeDocument/2006/relationships/slide" Target="/ppt/slides/slide1429.xml" Id="rId15" /><Relationship Type="http://schemas.openxmlformats.org/officeDocument/2006/relationships/slide" Target="/ppt/slides/slide1330.xml" Id="rId14" /><Relationship Type="http://schemas.openxmlformats.org/officeDocument/2006/relationships/slide" Target="/ppt/slides/slide1231.xml" Id="rId13" /><Relationship Type="http://schemas.openxmlformats.org/officeDocument/2006/relationships/slide" Target="/ppt/slides/slide1132.xml" Id="rId12" /><Relationship Type="http://schemas.openxmlformats.org/officeDocument/2006/relationships/slide" Target="/ppt/slides/slide1033.xml" Id="rId11" /><Relationship Type="http://schemas.openxmlformats.org/officeDocument/2006/relationships/slide" Target="/ppt/slides/slide934.xml" Id="rId1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35.xml" Id="R26a9a9e7b47944e7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1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33.xml.rels>&#65279;<?xml version="1.0" encoding="utf-8"?><Relationships xmlns="http://schemas.openxmlformats.org/package/2006/relationships"><Relationship Type="http://schemas.openxmlformats.org/officeDocument/2006/relationships/image" Target="/ppt/media/image2145.png" Id="rId4" /><Relationship Type="http://schemas.openxmlformats.org/officeDocument/2006/relationships/image" Target="/ppt/media/image25.png" Id="rId3" /><Relationship Type="http://schemas.openxmlformats.org/officeDocument/2006/relationships/image" Target="/ppt/media/image16.png" Id="rId2" /><Relationship Type="http://schemas.openxmlformats.org/officeDocument/2006/relationships/slideLayout" Target="/ppt/slideLayouts/slideLayout11.xml" Id="rId1" /></Relationships>
</file>

<file path=ppt/slides/_rels/slide1132.xml.rels>&#65279;<?xml version="1.0" encoding="utf-8"?><Relationships xmlns="http://schemas.openxmlformats.org/package/2006/relationships"><Relationship Type="http://schemas.openxmlformats.org/officeDocument/2006/relationships/image" Target="/ppt/media/image183.png" Id="rId4" /><Relationship Type="http://schemas.openxmlformats.org/officeDocument/2006/relationships/image" Target="/ppt/media/image17.png" Id="rId3" /><Relationship Type="http://schemas.openxmlformats.org/officeDocument/2006/relationships/image" Target="/ppt/media/image167.png" Id="rId2" /><Relationship Type="http://schemas.openxmlformats.org/officeDocument/2006/relationships/slideLayout" Target="/ppt/slideLayouts/slideLayout11.xml" Id="rId1" /></Relationships>
</file>

<file path=ppt/slides/_rels/slide1231.xml.rels>&#65279;<?xml version="1.0" encoding="utf-8"?><Relationships xmlns="http://schemas.openxmlformats.org/package/2006/relationships"><Relationship Type="http://schemas.openxmlformats.org/officeDocument/2006/relationships/image" Target="/ppt/media/image2932.png" Id="rId9" /><Relationship Type="http://schemas.openxmlformats.org/officeDocument/2006/relationships/image" Target="/ppt/media/image2833.png" Id="rId8" /><Relationship Type="http://schemas.openxmlformats.org/officeDocument/2006/relationships/image" Target="/ppt/media/image2734.png" Id="rId7" /><Relationship Type="http://schemas.openxmlformats.org/officeDocument/2006/relationships/image" Target="/ppt/media/image2635.png" Id="rId6" /><Relationship Type="http://schemas.openxmlformats.org/officeDocument/2006/relationships/image" Target="/ppt/media/image2536.png" Id="rId5" /><Relationship Type="http://schemas.openxmlformats.org/officeDocument/2006/relationships/image" Target="/ppt/media/image2437.png" Id="rId4" /><Relationship Type="http://schemas.openxmlformats.org/officeDocument/2006/relationships/image" Target="/ppt/media/image2338.png" Id="rId3" /><Relationship Type="http://schemas.openxmlformats.org/officeDocument/2006/relationships/image" Target="/ppt/media/image2239.png" Id="rId2" /><Relationship Type="http://schemas.openxmlformats.org/officeDocument/2006/relationships/image" Target="/ppt/media/image3440.png" Id="rId14" /><Relationship Type="http://schemas.openxmlformats.org/officeDocument/2006/relationships/image" Target="/ppt/media/image3341.png" Id="rId13" /><Relationship Type="http://schemas.openxmlformats.org/officeDocument/2006/relationships/image" Target="/ppt/media/image3242.png" Id="rId12" /><Relationship Type="http://schemas.openxmlformats.org/officeDocument/2006/relationships/image" Target="/ppt/media/image3143.png" Id="rId11" /><Relationship Type="http://schemas.openxmlformats.org/officeDocument/2006/relationships/image" Target="/ppt/media/image3044.png" Id="rId10" /><Relationship Type="http://schemas.openxmlformats.org/officeDocument/2006/relationships/slideLayout" Target="/ppt/slideLayouts/slideLayout11.xml" Id="rId1" /></Relationships>
</file>

<file path=ppt/slides/_rels/slide1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_rels/slide13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_rels/slide1429.xml.rels>&#65279;<?xml version="1.0" encoding="utf-8"?><Relationships xmlns="http://schemas.openxmlformats.org/package/2006/relationships"><Relationship Type="http://schemas.openxmlformats.org/officeDocument/2006/relationships/image" Target="/ppt/media/image3630.png" Id="rId3" /><Relationship Type="http://schemas.openxmlformats.org/officeDocument/2006/relationships/image" Target="/ppt/media/image3531.png" Id="rId2" /><Relationship Type="http://schemas.openxmlformats.org/officeDocument/2006/relationships/slideLayout" Target="/ppt/slideLayouts/slideLayout11.xml" Id="rId1" /></Relationships>
</file>

<file path=ppt/slides/_rels/slide1528.xml.rels>&#65279;<?xml version="1.0" encoding="utf-8"?><Relationships xmlns="http://schemas.openxmlformats.org/package/2006/relationships"><Relationship Type="http://schemas.openxmlformats.org/officeDocument/2006/relationships/image" Target="/ppt/media/image3828.png" Id="rId3" /><Relationship Type="http://schemas.openxmlformats.org/officeDocument/2006/relationships/image" Target="/ppt/media/image3729.png" Id="rId2" /><Relationship Type="http://schemas.openxmlformats.org/officeDocument/2006/relationships/slideLayout" Target="/ppt/slideLayouts/slideLayout11.xml" Id="rId1" /></Relationships>
</file>

<file path=ppt/slides/_rels/slide1627.xml.rels>&#65279;<?xml version="1.0" encoding="utf-8"?><Relationships xmlns="http://schemas.openxmlformats.org/package/2006/relationships"><Relationship Type="http://schemas.openxmlformats.org/officeDocument/2006/relationships/image" Target="/ppt/media/image3828.png" Id="rId3" /><Relationship Type="http://schemas.openxmlformats.org/officeDocument/2006/relationships/image" Target="/ppt/media/image3729.png" Id="rId2" /><Relationship Type="http://schemas.openxmlformats.org/officeDocument/2006/relationships/slideLayout" Target="/ppt/slideLayouts/slideLayout11.xml" Id="rId1" /></Relationships>
</file>

<file path=ppt/slides/_rels/slide1726.xml.rels>&#65279;<?xml version="1.0" encoding="utf-8"?><Relationships xmlns="http://schemas.openxmlformats.org/package/2006/relationships"><Relationship Type="http://schemas.openxmlformats.org/officeDocument/2006/relationships/image" Target="/ppt/media/image3927.png" Id="rId4" /><Relationship Type="http://schemas.openxmlformats.org/officeDocument/2006/relationships/image" Target="/ppt/media/image25.png" Id="rId3" /><Relationship Type="http://schemas.openxmlformats.org/officeDocument/2006/relationships/image" Target="/ppt/media/image16.png" Id="rId2" /><Relationship Type="http://schemas.openxmlformats.org/officeDocument/2006/relationships/slideLayout" Target="/ppt/slideLayouts/slideLayout11.xml" Id="rId1" /></Relationships>
</file>

<file path=ppt/slides/_rels/slide1825.xml.rels>&#65279;<?xml version="1.0" encoding="utf-8"?><Relationships xmlns="http://schemas.openxmlformats.org/package/2006/relationships"><Relationship Type="http://schemas.openxmlformats.org/officeDocument/2006/relationships/image" Target="/ppt/media/image25.png" Id="rId3" /><Relationship Type="http://schemas.openxmlformats.org/officeDocument/2006/relationships/image" Target="/ppt/media/image16.png" Id="rId2" /><Relationship Type="http://schemas.openxmlformats.org/officeDocument/2006/relationships/slideLayout" Target="/ppt/slideLayouts/slideLayout11.xml" Id="rId1" /></Relationships>
</file>

<file path=ppt/slides/_rels/slide1923.xml.rels>&#65279;<?xml version="1.0" encoding="utf-8"?><Relationships xmlns="http://schemas.openxmlformats.org/package/2006/relationships"><Relationship Type="http://schemas.openxmlformats.org/officeDocument/2006/relationships/image" Target="/ppt/media/image4123.png" Id="rId3" /><Relationship Type="http://schemas.openxmlformats.org/officeDocument/2006/relationships/image" Target="/ppt/media/image4026.png" Id="rId2" /><Relationship Type="http://schemas.openxmlformats.org/officeDocument/2006/relationships/slideLayout" Target="/ppt/slideLayouts/slideLayout11.xml" Id="rId1" /></Relationships>
</file>

<file path=ppt/slides/_rels/slide20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_rels/slide2121.xml.rels>&#65279;<?xml version="1.0" encoding="utf-8"?><Relationships xmlns="http://schemas.openxmlformats.org/package/2006/relationships"><Relationship Type="http://schemas.openxmlformats.org/officeDocument/2006/relationships/image" Target="/ppt/media/image16.png" Id="rId4" /><Relationship Type="http://schemas.openxmlformats.org/officeDocument/2006/relationships/image" Target="/ppt/media/image25.png" Id="rId3" /><Relationship Type="http://schemas.openxmlformats.org/officeDocument/2006/relationships/image" Target="/ppt/media/image4225.png" Id="rId2" /><Relationship Type="http://schemas.openxmlformats.org/officeDocument/2006/relationships/slideLayout" Target="/ppt/slideLayouts/slideLayout11.xml" Id="rId1" /></Relationships>
</file>

<file path=ppt/slides/_rels/slide213.xml.rels>&#65279;<?xml version="1.0" encoding="utf-8"?><Relationships xmlns="http://schemas.openxmlformats.org/package/2006/relationships"><Relationship Type="http://schemas.openxmlformats.org/officeDocument/2006/relationships/image" Target="/ppt/media/image25.png" Id="rId3" /><Relationship Type="http://schemas.openxmlformats.org/officeDocument/2006/relationships/image" Target="/ppt/media/image16.png" Id="rId2" /><Relationship Type="http://schemas.openxmlformats.org/officeDocument/2006/relationships/slideLayout" Target="/ppt/slideLayouts/slideLayout11.xml" Id="rId1" /></Relationships>
</file>

<file path=ppt/slides/_rels/slide2220.xml.rels>&#65279;<?xml version="1.0" encoding="utf-8"?><Relationships xmlns="http://schemas.openxmlformats.org/package/2006/relationships"><Relationship Type="http://schemas.openxmlformats.org/officeDocument/2006/relationships/image" Target="/ppt/media/image4321.png" Id="rId2" /><Relationship Type="http://schemas.openxmlformats.org/officeDocument/2006/relationships/slideLayout" Target="/ppt/slideLayouts/slideLayout11.xml" Id="rId1" /></Relationships>
</file>

<file path=ppt/slides/_rels/slide23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_rels/slide2418.xml.rels>&#65279;<?xml version="1.0" encoding="utf-8"?><Relationships xmlns="http://schemas.openxmlformats.org/package/2006/relationships"><Relationship Type="http://schemas.openxmlformats.org/officeDocument/2006/relationships/image" Target="/ppt/media/image4522.png" Id="rId5" /><Relationship Type="http://schemas.openxmlformats.org/officeDocument/2006/relationships/image" Target="/ppt/media/image4123.png" Id="rId4" /><Relationship Type="http://schemas.openxmlformats.org/officeDocument/2006/relationships/image" Target="/ppt/media/image4424.png" Id="rId3" /><Relationship Type="http://schemas.openxmlformats.org/officeDocument/2006/relationships/image" Target="/ppt/media/image4321.png" Id="rId2" /><Relationship Type="http://schemas.openxmlformats.org/officeDocument/2006/relationships/slideLayout" Target="/ppt/slideLayouts/slideLayout11.xml" Id="rId1" /></Relationships>
</file>

<file path=ppt/slides/_rels/slide2517.xml.rels>&#65279;<?xml version="1.0" encoding="utf-8"?><Relationships xmlns="http://schemas.openxmlformats.org/package/2006/relationships"><Relationship Type="http://schemas.openxmlformats.org/officeDocument/2006/relationships/image" Target="/ppt/media/image4321.png" Id="rId2" /><Relationship Type="http://schemas.openxmlformats.org/officeDocument/2006/relationships/slideLayout" Target="/ppt/slideLayouts/slideLayout11.xml" Id="rId1" /></Relationships>
</file>

<file path=ppt/slides/_rels/slide2616.xml.rels>&#65279;<?xml version="1.0" encoding="utf-8"?><Relationships xmlns="http://schemas.openxmlformats.org/package/2006/relationships"><Relationship Type="http://schemas.openxmlformats.org/officeDocument/2006/relationships/image" Target="/ppt/media/image4321.png" Id="rId2" /><Relationship Type="http://schemas.openxmlformats.org/officeDocument/2006/relationships/slideLayout" Target="/ppt/slideLayouts/slideLayout11.xml" Id="rId1" /></Relationships>
</file>

<file path=ppt/slides/_rels/slide2715.xml.rels>&#65279;<?xml version="1.0" encoding="utf-8"?><Relationships xmlns="http://schemas.openxmlformats.org/package/2006/relationships"><Relationship Type="http://schemas.openxmlformats.org/officeDocument/2006/relationships/image" Target="/ppt/media/image4321.png" Id="rId2" /><Relationship Type="http://schemas.openxmlformats.org/officeDocument/2006/relationships/slideLayout" Target="/ppt/slideLayouts/slideLayout11.xml" Id="rId1" /></Relationships>
</file>

<file path=ppt/slides/_rels/slide2814.xml.rels>&#65279;<?xml version="1.0" encoding="utf-8"?><Relationships xmlns="http://schemas.openxmlformats.org/package/2006/relationships"><Relationship Type="http://schemas.openxmlformats.org/officeDocument/2006/relationships/image" Target="/ppt/media/image4321.png" Id="rId2" /><Relationship Type="http://schemas.openxmlformats.org/officeDocument/2006/relationships/slideLayout" Target="/ppt/slideLayouts/slideLayout11.xml" Id="rId1" /></Relationships>
</file>

<file path=ppt/slides/_rels/slide2912.xml.rels>&#65279;<?xml version="1.0" encoding="utf-8"?><Relationships xmlns="http://schemas.openxmlformats.org/package/2006/relationships"><Relationship Type="http://schemas.openxmlformats.org/officeDocument/2006/relationships/image" Target="/ppt/media/image4321.png" Id="rId2" /><Relationship Type="http://schemas.openxmlformats.org/officeDocument/2006/relationships/slideLayout" Target="/ppt/slideLayouts/slideLayout11.xml" Id="rId1" /></Relationships>
</file>

<file path=ppt/slides/_rels/slide3011.xml.rels>&#65279;<?xml version="1.0" encoding="utf-8"?><Relationships xmlns="http://schemas.openxmlformats.org/package/2006/relationships"><Relationship Type="http://schemas.openxmlformats.org/officeDocument/2006/relationships/image" Target="/ppt/media/image4321.png" Id="rId2" /><Relationship Type="http://schemas.openxmlformats.org/officeDocument/2006/relationships/slideLayout" Target="/ppt/slideLayouts/slideLayout11.xml" Id="rId1" /></Relationships>
</file>

<file path=ppt/slides/_rels/slide3110.xml.rels>&#65279;<?xml version="1.0" encoding="utf-8"?><Relationships xmlns="http://schemas.openxmlformats.org/package/2006/relationships"><Relationship Type="http://schemas.openxmlformats.org/officeDocument/2006/relationships/image" Target="/ppt/media/image4321.png" Id="rId2" /><Relationship Type="http://schemas.openxmlformats.org/officeDocument/2006/relationships/slideLayout" Target="/ppt/slideLayouts/slideLayout11.xml" Id="rId1" /></Relationships>
</file>

<file path=ppt/slides/_rels/slide329.xml.rels>&#65279;<?xml version="1.0" encoding="utf-8"?><Relationships xmlns="http://schemas.openxmlformats.org/package/2006/relationships"><Relationship Type="http://schemas.openxmlformats.org/officeDocument/2006/relationships/image" Target="/ppt/media/image4321.png" Id="rId2" /><Relationship Type="http://schemas.openxmlformats.org/officeDocument/2006/relationships/slideLayout" Target="/ppt/slideLayouts/slideLayout11.xml" Id="rId1" /></Relationships>
</file>

<file path=ppt/slides/_rels/slide3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_rels/slide347.xml.rels>&#65279;<?xml version="1.0" encoding="utf-8"?><Relationships xmlns="http://schemas.openxmlformats.org/package/2006/relationships"><Relationship Type="http://schemas.openxmlformats.org/officeDocument/2006/relationships/image" Target="/ppt/media/image25.png" Id="rId2" /><Relationship Type="http://schemas.openxmlformats.org/officeDocument/2006/relationships/slideLayout" Target="/ppt/slideLayouts/slideLayout11.xml" Id="rId1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e015547cca274c82" /><Relationship Type="http://schemas.openxmlformats.org/officeDocument/2006/relationships/hyperlink" Target="https://www.deepl.com/pro?cta=edit-document" TargetMode="External" Id="R801eae0f60b14c5f" /><Relationship Type="http://schemas.openxmlformats.org/officeDocument/2006/relationships/image" Target="/ppt/media/image46.png" Id="R98151af4dbd6465f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image" Target="/ppt/media/image25.png" Id="rId3" /><Relationship Type="http://schemas.openxmlformats.org/officeDocument/2006/relationships/image" Target="/ppt/media/image16.png" Id="rId2" /><Relationship Type="http://schemas.openxmlformats.org/officeDocument/2006/relationships/slideLayout" Target="/ppt/slideLayouts/slideLayout11.xml" Id="rId1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image" Target="/ppt/media/image108.png" Id="rId9" /><Relationship Type="http://schemas.openxmlformats.org/officeDocument/2006/relationships/image" Target="/ppt/media/image99.png" Id="rId8" /><Relationship Type="http://schemas.openxmlformats.org/officeDocument/2006/relationships/image" Target="/ppt/media/image810.png" Id="rId7" /><Relationship Type="http://schemas.openxmlformats.org/officeDocument/2006/relationships/image" Target="/ppt/media/image711.png" Id="rId6" /><Relationship Type="http://schemas.openxmlformats.org/officeDocument/2006/relationships/image" Target="/ppt/media/image612.png" Id="rId5" /><Relationship Type="http://schemas.openxmlformats.org/officeDocument/2006/relationships/image" Target="/ppt/media/image513.png" Id="rId4" /><Relationship Type="http://schemas.openxmlformats.org/officeDocument/2006/relationships/image" Target="/ppt/media/image414.png" Id="rId3" /><Relationship Type="http://schemas.openxmlformats.org/officeDocument/2006/relationships/image" Target="/ppt/media/image315.png" Id="rId2" /><Relationship Type="http://schemas.openxmlformats.org/officeDocument/2006/relationships/image" Target="/ppt/media/image1516.png" Id="rId14" /><Relationship Type="http://schemas.openxmlformats.org/officeDocument/2006/relationships/image" Target="/ppt/media/image1417.png" Id="rId13" /><Relationship Type="http://schemas.openxmlformats.org/officeDocument/2006/relationships/image" Target="/ppt/media/image1318.png" Id="rId12" /><Relationship Type="http://schemas.openxmlformats.org/officeDocument/2006/relationships/image" Target="/ppt/media/image1219.png" Id="rId11" /><Relationship Type="http://schemas.openxmlformats.org/officeDocument/2006/relationships/image" Target="/ppt/media/image1120.png" Id="rId10" /><Relationship Type="http://schemas.openxmlformats.org/officeDocument/2006/relationships/slideLayout" Target="/ppt/slideLayouts/slideLayout11.xml" Id="rId1" /></Relationships>
</file>

<file path=ppt/slides/_rels/slide54.xml.rels>&#65279;<?xml version="1.0" encoding="utf-8"?><Relationships xmlns="http://schemas.openxmlformats.org/package/2006/relationships"><Relationship Type="http://schemas.openxmlformats.org/officeDocument/2006/relationships/image" Target="/ppt/media/image183.png" Id="rId4" /><Relationship Type="http://schemas.openxmlformats.org/officeDocument/2006/relationships/image" Target="/ppt/media/image17.png" Id="rId3" /><Relationship Type="http://schemas.openxmlformats.org/officeDocument/2006/relationships/image" Target="/ppt/media/image167.png" Id="rId2" /><Relationship Type="http://schemas.openxmlformats.org/officeDocument/2006/relationships/slideLayout" Target="/ppt/slideLayouts/slideLayout11.xml" Id="rId1" /></Relationships>
</file>

<file path=ppt/slides/_rels/slide63.xml.rels>&#65279;<?xml version="1.0" encoding="utf-8"?><Relationships xmlns="http://schemas.openxmlformats.org/package/2006/relationships"><Relationship Type="http://schemas.openxmlformats.org/officeDocument/2006/relationships/image" Target="/ppt/media/image194.png" Id="rId4" /><Relationship Type="http://schemas.openxmlformats.org/officeDocument/2006/relationships/image" Target="/ppt/media/image25.png" Id="rId3" /><Relationship Type="http://schemas.openxmlformats.org/officeDocument/2006/relationships/image" Target="/ppt/media/image16.png" Id="rId2" /><Relationship Type="http://schemas.openxmlformats.org/officeDocument/2006/relationships/slideLayout" Target="/ppt/slideLayouts/slideLayout11.xml" Id="rId1" /></Relationships>
</file>

<file path=ppt/slides/_rels/slide72.xml.rels>&#65279;<?xml version="1.0" encoding="utf-8"?><Relationships xmlns="http://schemas.openxmlformats.org/package/2006/relationships"><Relationship Type="http://schemas.openxmlformats.org/officeDocument/2006/relationships/image" Target="/ppt/media/image17.png" Id="rId3" /><Relationship Type="http://schemas.openxmlformats.org/officeDocument/2006/relationships/image" Target="/ppt/media/image183.png" Id="rId2" /><Relationship Type="http://schemas.openxmlformats.org/officeDocument/2006/relationships/slideLayout" Target="/ppt/slideLayouts/slideLayout11.xml" Id="rId1" /></Relationships>
</file>

<file path=ppt/slides/_rels/slide81.xml.rels>&#65279;<?xml version="1.0" encoding="utf-8"?><Relationships xmlns="http://schemas.openxmlformats.org/package/2006/relationships"><Relationship Type="http://schemas.openxmlformats.org/officeDocument/2006/relationships/image" Target="/ppt/media/image17.png" Id="rId4" /><Relationship Type="http://schemas.openxmlformats.org/officeDocument/2006/relationships/image" Target="/ppt/media/image202.png" Id="rId3" /><Relationship Type="http://schemas.openxmlformats.org/officeDocument/2006/relationships/image" Target="/ppt/media/image183.png" Id="rId2" /><Relationship Type="http://schemas.openxmlformats.org/officeDocument/2006/relationships/slideLayout" Target="/ppt/slideLayouts/slideLayout11.xml" Id="rId1" /></Relationships>
</file>

<file path=ppt/slides/_rels/slide934.xml.rels>&#65279;<?xml version="1.0" encoding="utf-8"?><Relationships xmlns="http://schemas.openxmlformats.org/package/2006/relationships"><Relationship Type="http://schemas.openxmlformats.org/officeDocument/2006/relationships/image" Target="/ppt/media/image183.png" Id="rId4" /><Relationship Type="http://schemas.openxmlformats.org/officeDocument/2006/relationships/image" Target="/ppt/media/image17.png" Id="rId3" /><Relationship Type="http://schemas.openxmlformats.org/officeDocument/2006/relationships/image" Target="/ppt/media/image167.png" Id="rId2" /><Relationship Type="http://schemas.openxmlformats.org/officeDocument/2006/relationships/slideLayout" Target="/ppt/slideLayouts/slideLayout11.xml" Id="rId1" /></Relationships>
</file>

<file path=ppt/slides/slide10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24"/>
          <p:cNvGraphicFramePr>
            <a:graphicFrameLocks noGrp="1"/>
          </p:cNvGraphicFramePr>
          <p:nvPr/>
        </p:nvGraphicFramePr>
        <p:xfrm>
          <a:off x="115824" y="115823"/>
          <a:ext cx="8912225" cy="6616700"/>
        </p:xfrm>
        <a:graphic>
          <a:graphicData uri="http://schemas.openxmlformats.org/drawingml/2006/table">
            <a:tbl>
              <a:tblPr/>
              <a:tblGrid>
                <a:gridCol w="8912225"/>
              </a:tblGrid>
              <a:tr h="6604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462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453708" algn="l" rtl="0" eaLnBrk="0">
                        <a:lnSpc>
                          <a:spcPct val="98000"/>
                        </a:lnSpc>
                        <a:tabLst/>
                      </a:pPr>
                      <a:r>
                        <a:rPr sz="36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讲座内容 </a:t>
                      </a:r>
                      <a:endParaRPr lang="Meiryo" altLang="Meiryo" sz="36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indent="779167" algn="l" rtl="0" eaLnBrk="0">
                        <a:lnSpc>
                          <a:spcPct val="100000"/>
                        </a:lnSpc>
                        <a:spcBef>
                          <a:spcPts val="941"/>
                        </a:spcBef>
                        <a:tabLst/>
                      </a:pPr>
                      <a:r>
                        <a:rPr sz="31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指令的执行 </a:t>
                      </a:r>
                      <a:endParaRPr lang="Meiryo" altLang="Meiryo" sz="3100" dirty="0"/>
                    </a:p>
                    <a:p>
                      <a:pPr indent="1130807" algn="l" rtl="0" eaLnBrk="0">
                        <a:lnSpc>
                          <a:spcPct val="100000"/>
                        </a:lnSpc>
                        <a:spcBef>
                          <a:spcPts val="779"/>
                        </a:spcBef>
                        <a:tabLst>
                          <a:tab pos="1209039" algn="l"/>
                        </a:tabLst>
                      </a:pPr>
                      <a:r>
                        <a:rPr sz="28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编译器 </a:t>
                      </a:r>
                      <a:endParaRPr lang="Meiryo" altLang="Meiryo" sz="2800" dirty="0"/>
                    </a:p>
                    <a:p>
                      <a:pPr indent="1204954" algn="l" rtl="0" eaLnBrk="0">
                        <a:lnSpc>
                          <a:spcPct val="84000"/>
                        </a:lnSpc>
                        <a:spcBef>
                          <a:spcPts val="671"/>
                        </a:spcBef>
                        <a:tabLst/>
                      </a:pPr>
                      <a:r>
                        <a:rPr sz="2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装配员 </a:t>
                      </a:r>
                      <a:endParaRPr lang="Meiryo" altLang="Meiryo" sz="2800" dirty="0"/>
                    </a:p>
                    <a:p>
                      <a:pPr indent="1130807" algn="l" rtl="0" eaLnBrk="0">
                        <a:lnSpc>
                          <a:spcPts val="3900"/>
                        </a:lnSpc>
                        <a:spcBef>
                          <a:spcPts val="673"/>
                        </a:spcBef>
                        <a:tabLst>
                          <a:tab pos="1241425" algn="l"/>
                        </a:tabLst>
                      </a:pPr>
                      <a:r>
                        <a:rPr sz="280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链接器 </a:t>
                      </a:r>
                      <a:endParaRPr lang="Meiryo" altLang="Meiryo" sz="2800" dirty="0"/>
                    </a:p>
                    <a:p>
                      <a:pPr indent="1130807" algn="l" rtl="0" eaLnBrk="0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1214755" algn="l"/>
                        </a:tabLst>
                      </a:pPr>
                      <a:r>
                        <a:rPr sz="280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装载机 </a:t>
                      </a:r>
                      <a:endParaRPr lang="Meiryo" altLang="Meiryo" sz="2800" dirty="0"/>
                    </a:p>
                    <a:p>
                      <a:pPr marL="787274" indent="8513" algn="l" rtl="0" eaLnBrk="0">
                        <a:lnSpc>
                          <a:spcPct val="102000"/>
                        </a:lnSpc>
                        <a:spcBef>
                          <a:spcPts val="774"/>
                        </a:spcBef>
                        <a:tabLst/>
                      </a:pPr>
                      <a:r>
                        <a:rPr sz="31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将C语言</a:t>
                      </a:r>
                      <a:r>
                        <a:rPr sz="31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程序转换</a:t>
                      </a:r>
                      <a:r>
                        <a:rPr sz="31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为汇编代码 </a:t>
                      </a:r>
                      <a:endParaRPr lang="Meiryo" altLang="Meiryo" sz="3100" dirty="0"/>
                    </a:p>
                    <a:p>
                      <a:pPr indent="1192486" algn="l" rtl="0" eaLnBrk="0">
                        <a:lnSpc>
                          <a:spcPct val="87000"/>
                        </a:lnSpc>
                        <a:spcBef>
                          <a:spcPts val="760"/>
                        </a:spcBef>
                        <a:tabLst/>
                      </a:pPr>
                      <a:r>
                        <a:rPr sz="2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以</a:t>
                      </a:r>
                      <a:r>
                        <a:rPr sz="2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交换、</a:t>
                      </a:r>
                      <a:r>
                        <a:rPr sz="2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排序为例 </a:t>
                      </a:r>
                      <a:endParaRPr lang="Meiryo" altLang="Meiryo" sz="2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5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5092827"/>
            <a:ext cx="240791" cy="249936"/>
          </a:xfrm>
          <a:prstGeom prst="rect">
            <a:avLst/>
          </a:prstGeom>
        </p:spPr>
      </p:pic>
      <p:pic>
        <p:nvPicPr>
          <p:cNvPr id="126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4044315"/>
            <a:ext cx="280415" cy="283463"/>
          </a:xfrm>
          <a:prstGeom prst="rect">
            <a:avLst/>
          </a:prstGeom>
        </p:spPr>
      </p:pic>
      <p:pic>
        <p:nvPicPr>
          <p:cNvPr id="127" name="picture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3507866"/>
            <a:ext cx="240791" cy="249936"/>
          </a:xfrm>
          <a:prstGeom prst="rect">
            <a:avLst/>
          </a:prstGeom>
        </p:spPr>
      </p:pic>
      <p:pic>
        <p:nvPicPr>
          <p:cNvPr id="128" name="picture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39496" y="2832948"/>
            <a:ext cx="707135" cy="500207"/>
          </a:xfrm>
          <a:prstGeom prst="rect">
            <a:avLst/>
          </a:prstGeom>
        </p:spPr>
      </p:pic>
      <p:pic>
        <p:nvPicPr>
          <p:cNvPr id="129" name="picture 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2483739"/>
            <a:ext cx="240791" cy="249935"/>
          </a:xfrm>
          <a:prstGeom prst="rect">
            <a:avLst/>
          </a:prstGeom>
        </p:spPr>
      </p:pic>
      <p:pic>
        <p:nvPicPr>
          <p:cNvPr id="130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1971675"/>
            <a:ext cx="240791" cy="249935"/>
          </a:xfrm>
          <a:prstGeom prst="rect">
            <a:avLst/>
          </a:prstGeom>
        </p:spPr>
      </p:pic>
      <p:pic>
        <p:nvPicPr>
          <p:cNvPr id="131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1410842"/>
            <a:ext cx="280415" cy="283464"/>
          </a:xfrm>
          <a:prstGeom prst="rect">
            <a:avLst/>
          </a:prstGeom>
        </p:spPr>
      </p:pic>
      <p:sp>
        <p:nvSpPr>
          <p:cNvPr id="132" name="path"/>
          <p:cNvSpPr/>
          <p:nvPr/>
        </p:nvSpPr>
        <p:spPr>
          <a:xfrm>
            <a:off x="527304" y="2949702"/>
            <a:ext cx="213359" cy="266699"/>
          </a:xfrm>
          <a:custGeom>
            <a:avLst/>
            <a:gdLst/>
            <a:ahLst/>
            <a:cxnLst/>
            <a:rect l="0" t="0" r="0" b="0"/>
            <a:pathLst>
              <a:path w="335" h="419">
                <a:moveTo>
                  <a:pt x="19" y="19"/>
                </a:moveTo>
                <a:lnTo>
                  <a:pt x="335" y="19"/>
                </a:lnTo>
                <a:moveTo>
                  <a:pt x="335" y="400"/>
                </a:moveTo>
                <a:lnTo>
                  <a:pt x="19" y="400"/>
                </a:lnTo>
                <a:lnTo>
                  <a:pt x="19" y="19"/>
                </a:lnTo>
              </a:path>
            </a:pathLst>
          </a:custGeom>
          <a:noFill/>
          <a:ln w="24383" cap="flat">
            <a:miter lim="1000000"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3" name="textbox 133"/>
          <p:cNvSpPr/>
          <p:nvPr/>
        </p:nvSpPr>
        <p:spPr>
          <a:xfrm>
            <a:off x="8453170" y="6275476"/>
            <a:ext cx="156845" cy="306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6"/>
              </a:lnSpc>
              <a:tabLst/>
            </a:pPr>
            <a:endParaRPr lang="Meiryo" altLang="Meiryo" sz="1800" dirty="0"/>
          </a:p>
        </p:txBody>
      </p:sp>
      <p:sp>
        <p:nvSpPr>
          <p:cNvPr id="134" name="path"/>
          <p:cNvSpPr/>
          <p:nvPr/>
        </p:nvSpPr>
        <p:spPr>
          <a:xfrm>
            <a:off x="728472" y="2840736"/>
            <a:ext cx="24383" cy="484631"/>
          </a:xfrm>
          <a:custGeom>
            <a:avLst/>
            <a:gdLst/>
            <a:ahLst/>
            <a:cxnLst/>
            <a:rect l="0" t="0" r="0" b="0"/>
            <a:pathLst>
              <a:path w="38" h="763">
                <a:moveTo>
                  <a:pt x="19" y="190"/>
                </a:moveTo>
                <a:lnTo>
                  <a:pt x="19" y="0"/>
                </a:lnTo>
                <a:moveTo>
                  <a:pt x="19" y="763"/>
                </a:moveTo>
                <a:lnTo>
                  <a:pt x="19" y="572"/>
                </a:lnTo>
              </a:path>
            </a:pathLst>
          </a:custGeom>
          <a:noFill/>
          <a:ln w="24383" cap="flat">
            <a:miter lim="1000000"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5"/>
          <p:cNvSpPr/>
          <p:nvPr/>
        </p:nvSpPr>
        <p:spPr>
          <a:xfrm>
            <a:off x="535940" y="336053"/>
            <a:ext cx="8071484" cy="58394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100" dirty="0"/>
          </a:p>
          <a:p>
            <a:pPr indent="96270" algn="l" rtl="0" eaLnBrk="0">
              <a:lnSpc>
                <a:spcPct val="99000"/>
              </a:lnSpc>
              <a:spcBef>
                <a:spcPts val="1"/>
              </a:spcBef>
              <a:tabLst/>
            </a:pPr>
            <a:r>
              <a:rPr sz="3600" spc="-1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链接器 </a:t>
            </a:r>
            <a:endParaRPr lang="Meiryo" altLang="Meiryo" sz="36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1000" dirty="0"/>
          </a:p>
          <a:p>
            <a:pPr marL="373490" indent="-119998" algn="l" rtl="0" eaLnBrk="0">
              <a:lnSpc>
                <a:spcPct val="99000"/>
              </a:lnSpc>
              <a:spcBef>
                <a:spcPts val="844"/>
              </a:spcBef>
              <a:tabLst>
                <a:tab pos="384809" algn="l"/>
              </a:tabLst>
            </a:pPr>
            <a:r>
              <a:rPr sz="28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这些</a:t>
            </a:r>
            <a:r>
              <a:rPr sz="2800" spc="-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程序被分别</a:t>
            </a:r>
            <a:r>
              <a:rPr sz="28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编译和组装，然后缝合在一起，形成一个</a:t>
            </a:r>
            <a:r>
              <a:rPr sz="2800" spc="-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可执行的</a:t>
            </a:r>
            <a:r>
              <a:rPr sz="28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对象文件。 </a:t>
            </a:r>
            <a:r>
              <a:rPr sz="28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2800" dirty="0"/>
          </a:p>
          <a:p>
            <a:pPr marL="767039" indent="-92923" algn="l" rtl="0" eaLnBrk="0">
              <a:lnSpc>
                <a:spcPct val="99000"/>
              </a:lnSpc>
              <a:spcBef>
                <a:spcPts val="662"/>
              </a:spcBef>
              <a:tabLst>
                <a:tab pos="766444" algn="l"/>
              </a:tabLst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消除了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重新整体编译大型程序的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需要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2400" dirty="0"/>
          </a:p>
          <a:p>
            <a:pPr marL="812139" indent="-138023" algn="l" rtl="0" eaLnBrk="0">
              <a:lnSpc>
                <a:spcPct val="100000"/>
              </a:lnSpc>
              <a:spcBef>
                <a:spcPts val="615"/>
              </a:spcBef>
              <a:tabLst>
                <a:tab pos="787400" algn="l"/>
              </a:tabLst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事后</a:t>
            </a:r>
            <a:r>
              <a:rPr sz="2400" spc="-7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链接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高度可重复使用的项目，如库 </a:t>
            </a:r>
            <a:endParaRPr lang="Meiryo" altLang="Meiryo" sz="2400" dirty="0"/>
          </a:p>
          <a:p>
            <a:pPr algn="l" rtl="0" eaLnBrk="0">
              <a:lnSpc>
                <a:spcPct val="13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9000"/>
              </a:lnSpc>
              <a:tabLst/>
            </a:pPr>
            <a:endParaRPr lang="Arial" altLang="Arial" sz="1000" dirty="0"/>
          </a:p>
          <a:p>
            <a:pPr indent="674115" algn="l" rtl="0" eaLnBrk="0">
              <a:lnSpc>
                <a:spcPct val="86000"/>
              </a:lnSpc>
              <a:spcBef>
                <a:spcPts val="721"/>
              </a:spcBef>
              <a:tabLst>
                <a:tab pos="759459" algn="l"/>
              </a:tabLst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解决一个外部参考（例如，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另一个文件中的标签名称）。 </a:t>
            </a:r>
            <a:endParaRPr lang="Meiryo" altLang="Meiryo" sz="2400" dirty="0"/>
          </a:p>
          <a:p>
            <a:pPr indent="674115" algn="l" rtl="0" eaLnBrk="0">
              <a:lnSpc>
                <a:spcPct val="98000"/>
              </a:lnSpc>
              <a:spcBef>
                <a:spcPts val="990"/>
              </a:spcBef>
              <a:tabLst>
                <a:tab pos="774700" algn="l"/>
              </a:tabLst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确定程序在内存中的位置 </a:t>
            </a:r>
            <a:endParaRPr lang="Meiryo" altLang="Meiryo" sz="2400" dirty="0"/>
          </a:p>
          <a:p>
            <a:pPr marL="1176320" indent="-72436" algn="l" rtl="0" eaLnBrk="0">
              <a:lnSpc>
                <a:spcPct val="98000"/>
              </a:lnSpc>
              <a:spcBef>
                <a:spcPts val="550"/>
              </a:spcBef>
              <a:tabLst>
                <a:tab pos="1163319" algn="l"/>
              </a:tabLst>
            </a:pP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调整地址</a:t>
            </a:r>
            <a:r>
              <a:rPr sz="19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以实现绝对寻址（而不是基数相对寻址）</a:t>
            </a: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（重定位）。 </a:t>
            </a:r>
            <a:r>
              <a:rPr sz="19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1900" dirty="0"/>
          </a:p>
        </p:txBody>
      </p:sp>
      <p:pic>
        <p:nvPicPr>
          <p:cNvPr id="136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63039" y="5650598"/>
            <a:ext cx="176783" cy="176783"/>
          </a:xfrm>
          <a:prstGeom prst="rect">
            <a:avLst/>
          </a:prstGeom>
        </p:spPr>
      </p:pic>
      <p:pic>
        <p:nvPicPr>
          <p:cNvPr id="137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5839" y="5229986"/>
            <a:ext cx="204216" cy="213360"/>
          </a:xfrm>
          <a:prstGeom prst="rect">
            <a:avLst/>
          </a:prstGeom>
        </p:spPr>
      </p:pic>
      <p:pic>
        <p:nvPicPr>
          <p:cNvPr id="138" name="pictur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5839" y="4791075"/>
            <a:ext cx="204216" cy="213360"/>
          </a:xfrm>
          <a:prstGeom prst="rect">
            <a:avLst/>
          </a:prstGeom>
        </p:spPr>
      </p:pic>
      <p:pic>
        <p:nvPicPr>
          <p:cNvPr id="139" name="pictur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5839" y="3547490"/>
            <a:ext cx="204216" cy="213360"/>
          </a:xfrm>
          <a:prstGeom prst="rect">
            <a:avLst/>
          </a:prstGeom>
        </p:spPr>
      </p:pic>
      <p:pic>
        <p:nvPicPr>
          <p:cNvPr id="140" name="picture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5839" y="2742819"/>
            <a:ext cx="204216" cy="213359"/>
          </a:xfrm>
          <a:prstGeom prst="rect">
            <a:avLst/>
          </a:prstGeom>
        </p:spPr>
      </p:pic>
      <p:pic>
        <p:nvPicPr>
          <p:cNvPr id="141" name="picture 1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48640" y="1398651"/>
            <a:ext cx="240791" cy="249935"/>
          </a:xfrm>
          <a:prstGeom prst="rect">
            <a:avLst/>
          </a:prstGeom>
        </p:spPr>
      </p:pic>
      <p:sp>
        <p:nvSpPr>
          <p:cNvPr id="142" name="textbox 142"/>
          <p:cNvSpPr/>
          <p:nvPr/>
        </p:nvSpPr>
        <p:spPr>
          <a:xfrm>
            <a:off x="8328660" y="6275476"/>
            <a:ext cx="281304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182"/>
              </a:lnSpc>
              <a:tabLst/>
            </a:pPr>
            <a:r>
              <a:rPr sz="17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10 </a:t>
            </a:r>
            <a:endParaRPr lang="Meiryo" altLang="Meiryo" sz="1700" dirty="0"/>
          </a:p>
        </p:txBody>
      </p:sp>
    </p:spTree>
  </p:cSld>
  <p:clrMapOvr>
    <a:masterClrMapping/>
  </p:clrMapOvr>
</p:sld>
</file>

<file path=ppt/slides/slide1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3"/>
          <p:cNvSpPr/>
          <p:nvPr/>
        </p:nvSpPr>
        <p:spPr>
          <a:xfrm>
            <a:off x="556832" y="336053"/>
            <a:ext cx="6670040" cy="5651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967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8000"/>
              </a:lnSpc>
              <a:tabLst/>
            </a:pPr>
            <a:r>
              <a:rPr sz="36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直到C程序</a:t>
            </a:r>
            <a:r>
              <a:rPr sz="2800" spc="-20" dirty="0">
                <a:solidFill>
                  <a:srgbClr val="2D2D8A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再次</a:t>
            </a:r>
            <a:r>
              <a:rPr sz="36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启动 </a:t>
            </a:r>
            <a:endParaRPr lang="Meiryo" altLang="Meiryo" sz="2800" dirty="0"/>
          </a:p>
        </p:txBody>
      </p:sp>
      <p:sp>
        <p:nvSpPr>
          <p:cNvPr id="144" name="rect"/>
          <p:cNvSpPr/>
          <p:nvPr/>
        </p:nvSpPr>
        <p:spPr>
          <a:xfrm>
            <a:off x="4486655" y="3605784"/>
            <a:ext cx="3325367" cy="399287"/>
          </a:xfrm>
          <a:prstGeom prst="rect">
            <a:avLst/>
          </a:prstGeom>
          <a:solidFill>
            <a:srgbClr val="FFFFCC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45" name="table 145"/>
          <p:cNvGraphicFramePr>
            <a:graphicFrameLocks noGrp="1"/>
          </p:cNvGraphicFramePr>
          <p:nvPr/>
        </p:nvGraphicFramePr>
        <p:xfrm>
          <a:off x="4477511" y="3442716"/>
          <a:ext cx="3343275" cy="570864"/>
        </p:xfrm>
        <a:graphic>
          <a:graphicData uri="http://schemas.openxmlformats.org/drawingml/2006/table">
            <a:tbl>
              <a:tblPr/>
              <a:tblGrid>
                <a:gridCol w="3343275"/>
              </a:tblGrid>
              <a:tr h="5549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247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9144" algn="l" rtl="0" eaLnBrk="0">
                        <a:lnSpc>
                          <a:spcPts val="2325"/>
                        </a:lnSpc>
                        <a:tabLst>
                          <a:tab pos="130175" algn="l"/>
                        </a:tabLst>
                      </a:pPr>
                      <a:r>
                        <a:rPr sz="1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对象：机器语言模块 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6" name="rect"/>
          <p:cNvSpPr/>
          <p:nvPr/>
        </p:nvSpPr>
        <p:spPr>
          <a:xfrm>
            <a:off x="999743" y="3605784"/>
            <a:ext cx="3325367" cy="399287"/>
          </a:xfrm>
          <a:prstGeom prst="rect">
            <a:avLst/>
          </a:prstGeom>
          <a:solidFill>
            <a:srgbClr val="FFFFCC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47" name="table 147"/>
          <p:cNvGraphicFramePr>
            <a:graphicFrameLocks noGrp="1"/>
          </p:cNvGraphicFramePr>
          <p:nvPr/>
        </p:nvGraphicFramePr>
        <p:xfrm>
          <a:off x="990599" y="3442716"/>
          <a:ext cx="3343275" cy="570864"/>
        </p:xfrm>
        <a:graphic>
          <a:graphicData uri="http://schemas.openxmlformats.org/drawingml/2006/table">
            <a:tbl>
              <a:tblPr/>
              <a:tblGrid>
                <a:gridCol w="3343275"/>
              </a:tblGrid>
              <a:tr h="5549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247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9144" algn="l" rtl="0" eaLnBrk="0">
                        <a:lnSpc>
                          <a:spcPts val="2325"/>
                        </a:lnSpc>
                        <a:tabLst>
                          <a:tab pos="129539" algn="l"/>
                        </a:tabLst>
                      </a:pPr>
                      <a:r>
                        <a:rPr sz="1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对象：机器语言模块 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table 148"/>
          <p:cNvGraphicFramePr>
            <a:graphicFrameLocks noGrp="1"/>
          </p:cNvGraphicFramePr>
          <p:nvPr/>
        </p:nvGraphicFramePr>
        <p:xfrm>
          <a:off x="5084064" y="4489703"/>
          <a:ext cx="3465194" cy="420370"/>
        </p:xfrm>
        <a:graphic>
          <a:graphicData uri="http://schemas.openxmlformats.org/drawingml/2006/table">
            <a:tbl>
              <a:tblPr/>
              <a:tblGrid>
                <a:gridCol w="3465194"/>
              </a:tblGrid>
              <a:tr h="4044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54769" algn="l" rtl="0" eaLnBrk="0">
                        <a:lnSpc>
                          <a:spcPts val="2319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可执行文件：机器语言程序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49" name="rect"/>
          <p:cNvSpPr/>
          <p:nvPr/>
        </p:nvSpPr>
        <p:spPr>
          <a:xfrm>
            <a:off x="2191511" y="4483608"/>
            <a:ext cx="941832" cy="432815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0" name="rect"/>
          <p:cNvSpPr/>
          <p:nvPr/>
        </p:nvSpPr>
        <p:spPr>
          <a:xfrm>
            <a:off x="2182367" y="4474464"/>
            <a:ext cx="960120" cy="451103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51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24327" y="3993133"/>
            <a:ext cx="3529583" cy="581660"/>
          </a:xfrm>
          <a:prstGeom prst="rect">
            <a:avLst/>
          </a:prstGeom>
        </p:spPr>
      </p:pic>
      <p:graphicFrame>
        <p:nvGraphicFramePr>
          <p:cNvPr id="152" name="table 152"/>
          <p:cNvGraphicFramePr>
            <a:graphicFrameLocks noGrp="1"/>
          </p:cNvGraphicFramePr>
          <p:nvPr/>
        </p:nvGraphicFramePr>
        <p:xfrm>
          <a:off x="533400" y="5379720"/>
          <a:ext cx="3319145" cy="417194"/>
        </p:xfrm>
        <a:graphic>
          <a:graphicData uri="http://schemas.openxmlformats.org/drawingml/2006/table">
            <a:tbl>
              <a:tblPr/>
              <a:tblGrid>
                <a:gridCol w="3319145"/>
              </a:tblGrid>
              <a:tr h="4013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48361" algn="l" rtl="0" eaLnBrk="0">
                        <a:lnSpc>
                          <a:spcPts val="2352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对象：图书馆例程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table 153"/>
          <p:cNvGraphicFramePr>
            <a:graphicFrameLocks noGrp="1"/>
          </p:cNvGraphicFramePr>
          <p:nvPr/>
        </p:nvGraphicFramePr>
        <p:xfrm>
          <a:off x="1353311" y="2435352"/>
          <a:ext cx="2620645" cy="417195"/>
        </p:xfrm>
        <a:graphic>
          <a:graphicData uri="http://schemas.openxmlformats.org/drawingml/2006/table">
            <a:tbl>
              <a:tblPr/>
              <a:tblGrid>
                <a:gridCol w="2620645"/>
              </a:tblGrid>
              <a:tr h="4013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31910" algn="l" rtl="0" eaLnBrk="0">
                        <a:lnSpc>
                          <a:spcPts val="2345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汇编语言程序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4"/>
          <p:cNvGraphicFramePr>
            <a:graphicFrameLocks noGrp="1"/>
          </p:cNvGraphicFramePr>
          <p:nvPr/>
        </p:nvGraphicFramePr>
        <p:xfrm>
          <a:off x="4840223" y="2435352"/>
          <a:ext cx="2620644" cy="417195"/>
        </p:xfrm>
        <a:graphic>
          <a:graphicData uri="http://schemas.openxmlformats.org/drawingml/2006/table">
            <a:tbl>
              <a:tblPr/>
              <a:tblGrid>
                <a:gridCol w="2620644"/>
              </a:tblGrid>
              <a:tr h="4013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32798" algn="l" rtl="0" eaLnBrk="0">
                        <a:lnSpc>
                          <a:spcPts val="2345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汇编语言程序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5" name="textbox 155"/>
          <p:cNvSpPr/>
          <p:nvPr/>
        </p:nvSpPr>
        <p:spPr>
          <a:xfrm>
            <a:off x="2169667" y="4567558"/>
            <a:ext cx="2938779" cy="3251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58"/>
              </a:lnSpc>
              <a:tabLst>
                <a:tab pos="250190" algn="l"/>
              </a:tabLst>
            </a:pPr>
            <a:r>
              <a:rPr sz="1900" spc="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链接器   </a:t>
            </a:r>
            <a:endParaRPr lang="Meiryo UI" altLang="Meiryo UI" sz="1900" dirty="0"/>
          </a:p>
        </p:txBody>
      </p:sp>
      <p:pic>
        <p:nvPicPr>
          <p:cNvPr id="156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134867" y="4660392"/>
            <a:ext cx="1960499" cy="82295"/>
          </a:xfrm>
          <a:prstGeom prst="rect">
            <a:avLst/>
          </a:prstGeom>
        </p:spPr>
      </p:pic>
      <p:sp>
        <p:nvSpPr>
          <p:cNvPr id="157" name="rect"/>
          <p:cNvSpPr/>
          <p:nvPr/>
        </p:nvSpPr>
        <p:spPr>
          <a:xfrm>
            <a:off x="1880616" y="3008376"/>
            <a:ext cx="1563624" cy="432815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8" name="rect"/>
          <p:cNvSpPr/>
          <p:nvPr/>
        </p:nvSpPr>
        <p:spPr>
          <a:xfrm>
            <a:off x="1871472" y="2999232"/>
            <a:ext cx="1581912" cy="451103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9" name="rect"/>
          <p:cNvSpPr/>
          <p:nvPr/>
        </p:nvSpPr>
        <p:spPr>
          <a:xfrm>
            <a:off x="5367528" y="3008376"/>
            <a:ext cx="1563623" cy="432815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0" name="rect"/>
          <p:cNvSpPr/>
          <p:nvPr/>
        </p:nvSpPr>
        <p:spPr>
          <a:xfrm>
            <a:off x="5358384" y="2999232"/>
            <a:ext cx="1581911" cy="451103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1" name="rect"/>
          <p:cNvSpPr/>
          <p:nvPr/>
        </p:nvSpPr>
        <p:spPr>
          <a:xfrm>
            <a:off x="1892807" y="1847088"/>
            <a:ext cx="1542287" cy="432816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2" name="rect"/>
          <p:cNvSpPr/>
          <p:nvPr/>
        </p:nvSpPr>
        <p:spPr>
          <a:xfrm>
            <a:off x="1883663" y="1837944"/>
            <a:ext cx="1560575" cy="451104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3" name="rect"/>
          <p:cNvSpPr/>
          <p:nvPr/>
        </p:nvSpPr>
        <p:spPr>
          <a:xfrm>
            <a:off x="5379720" y="1847088"/>
            <a:ext cx="1539239" cy="432816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"/>
          <p:cNvSpPr/>
          <p:nvPr/>
        </p:nvSpPr>
        <p:spPr>
          <a:xfrm>
            <a:off x="5370576" y="1837944"/>
            <a:ext cx="1557527" cy="451104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65" name="table 165"/>
          <p:cNvGraphicFramePr>
            <a:graphicFrameLocks noGrp="1"/>
          </p:cNvGraphicFramePr>
          <p:nvPr/>
        </p:nvGraphicFramePr>
        <p:xfrm>
          <a:off x="1993392" y="1274064"/>
          <a:ext cx="1340485" cy="420370"/>
        </p:xfrm>
        <a:graphic>
          <a:graphicData uri="http://schemas.openxmlformats.org/drawingml/2006/table">
            <a:tbl>
              <a:tblPr/>
              <a:tblGrid>
                <a:gridCol w="1340485"/>
              </a:tblGrid>
              <a:tr h="4044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21112" algn="l" rtl="0" eaLnBrk="0">
                        <a:lnSpc>
                          <a:spcPts val="2352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方案C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table 166"/>
          <p:cNvGraphicFramePr>
            <a:graphicFrameLocks noGrp="1"/>
          </p:cNvGraphicFramePr>
          <p:nvPr/>
        </p:nvGraphicFramePr>
        <p:xfrm>
          <a:off x="5480304" y="1274064"/>
          <a:ext cx="1340484" cy="420370"/>
        </p:xfrm>
        <a:graphic>
          <a:graphicData uri="http://schemas.openxmlformats.org/drawingml/2006/table">
            <a:tbl>
              <a:tblPr/>
              <a:tblGrid>
                <a:gridCol w="1340484"/>
              </a:tblGrid>
              <a:tr h="4044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22001" algn="l" rtl="0" eaLnBrk="0">
                        <a:lnSpc>
                          <a:spcPts val="2352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方案C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67" name="rect"/>
          <p:cNvSpPr/>
          <p:nvPr/>
        </p:nvSpPr>
        <p:spPr>
          <a:xfrm>
            <a:off x="6288023" y="5215128"/>
            <a:ext cx="1057656" cy="432816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8" name="rect"/>
          <p:cNvSpPr/>
          <p:nvPr/>
        </p:nvSpPr>
        <p:spPr>
          <a:xfrm>
            <a:off x="6278879" y="5205983"/>
            <a:ext cx="1075944" cy="451104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9" name="textbox 169"/>
          <p:cNvSpPr/>
          <p:nvPr/>
        </p:nvSpPr>
        <p:spPr>
          <a:xfrm>
            <a:off x="1858772" y="3091804"/>
            <a:ext cx="1607819" cy="3257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61"/>
              </a:lnSpc>
              <a:tabLst>
                <a:tab pos="342900" algn="l"/>
              </a:tabLst>
            </a:pP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装配员    </a:t>
            </a:r>
            <a:endParaRPr lang="Meiryo UI" altLang="Meiryo UI" sz="1900" dirty="0"/>
          </a:p>
        </p:txBody>
      </p:sp>
      <p:sp>
        <p:nvSpPr>
          <p:cNvPr id="170" name="textbox 170"/>
          <p:cNvSpPr/>
          <p:nvPr/>
        </p:nvSpPr>
        <p:spPr>
          <a:xfrm>
            <a:off x="5345684" y="3091804"/>
            <a:ext cx="1607819" cy="3257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61"/>
              </a:lnSpc>
              <a:tabLst>
                <a:tab pos="343534" algn="l"/>
              </a:tabLst>
            </a:pP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装配员    </a:t>
            </a:r>
            <a:endParaRPr lang="Meiryo UI" altLang="Meiryo UI" sz="1900" dirty="0"/>
          </a:p>
        </p:txBody>
      </p:sp>
      <p:sp>
        <p:nvSpPr>
          <p:cNvPr id="171" name="textbox 171"/>
          <p:cNvSpPr/>
          <p:nvPr/>
        </p:nvSpPr>
        <p:spPr>
          <a:xfrm>
            <a:off x="1870963" y="1931672"/>
            <a:ext cx="1586230" cy="3251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58"/>
              </a:lnSpc>
              <a:tabLst>
                <a:tab pos="334645" algn="l"/>
              </a:tabLst>
            </a:pP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编译器    </a:t>
            </a:r>
            <a:endParaRPr lang="Meiryo UI" altLang="Meiryo UI" sz="1900" dirty="0"/>
          </a:p>
        </p:txBody>
      </p:sp>
      <p:sp>
        <p:nvSpPr>
          <p:cNvPr id="172" name="textbox 172"/>
          <p:cNvSpPr/>
          <p:nvPr/>
        </p:nvSpPr>
        <p:spPr>
          <a:xfrm>
            <a:off x="5357876" y="1931672"/>
            <a:ext cx="1583055" cy="3251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58"/>
              </a:lnSpc>
              <a:tabLst>
                <a:tab pos="335279" algn="l"/>
              </a:tabLst>
            </a:pP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编译器    </a:t>
            </a:r>
            <a:endParaRPr lang="Meiryo UI" altLang="Meiryo UI" sz="1900" dirty="0"/>
          </a:p>
        </p:txBody>
      </p:sp>
      <p:sp>
        <p:nvSpPr>
          <p:cNvPr id="173" name="rect"/>
          <p:cNvSpPr/>
          <p:nvPr/>
        </p:nvSpPr>
        <p:spPr>
          <a:xfrm>
            <a:off x="6464808" y="5949695"/>
            <a:ext cx="707136" cy="399288"/>
          </a:xfrm>
          <a:prstGeom prst="rect">
            <a:avLst/>
          </a:prstGeom>
          <a:solidFill>
            <a:srgbClr val="FFFFCC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74" name="table 174"/>
          <p:cNvGraphicFramePr>
            <a:graphicFrameLocks noGrp="1"/>
          </p:cNvGraphicFramePr>
          <p:nvPr/>
        </p:nvGraphicFramePr>
        <p:xfrm>
          <a:off x="6455664" y="5940552"/>
          <a:ext cx="725169" cy="417194"/>
        </p:xfrm>
        <a:graphic>
          <a:graphicData uri="http://schemas.openxmlformats.org/drawingml/2006/table">
            <a:tbl>
              <a:tblPr/>
              <a:tblGrid>
                <a:gridCol w="725169"/>
              </a:tblGrid>
              <a:tr h="4013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9144" algn="l" rtl="0" eaLnBrk="0">
                        <a:lnSpc>
                          <a:spcPts val="2368"/>
                        </a:lnSpc>
                        <a:spcBef>
                          <a:spcPts val="1"/>
                        </a:spcBef>
                        <a:tabLst>
                          <a:tab pos="114935" algn="l"/>
                        </a:tabLst>
                      </a:pPr>
                      <a:r>
                        <a:rPr sz="19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记忆 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5" name="textbox 175"/>
          <p:cNvSpPr/>
          <p:nvPr/>
        </p:nvSpPr>
        <p:spPr>
          <a:xfrm>
            <a:off x="6266179" y="5301236"/>
            <a:ext cx="1101725" cy="3251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58"/>
              </a:lnSpc>
              <a:tabLst>
                <a:tab pos="285750" algn="l"/>
              </a:tabLst>
            </a:pP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装载机   </a:t>
            </a:r>
            <a:endParaRPr lang="Meiryo UI" altLang="Meiryo UI" sz="1900" dirty="0"/>
          </a:p>
        </p:txBody>
      </p:sp>
      <p:pic>
        <p:nvPicPr>
          <p:cNvPr id="176" name="picture 1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183383" y="4917947"/>
            <a:ext cx="480441" cy="481964"/>
          </a:xfrm>
          <a:prstGeom prst="rect">
            <a:avLst/>
          </a:prstGeom>
        </p:spPr>
      </p:pic>
      <p:sp>
        <p:nvSpPr>
          <p:cNvPr id="177" name="textbox 177"/>
          <p:cNvSpPr/>
          <p:nvPr/>
        </p:nvSpPr>
        <p:spPr>
          <a:xfrm>
            <a:off x="2869189" y="5799415"/>
            <a:ext cx="974089" cy="3194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11"/>
              </a:lnSpc>
              <a:tabLst/>
            </a:pPr>
            <a:r>
              <a:rPr sz="1800" spc="-1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x.a, </a:t>
            </a:r>
            <a:r>
              <a:rPr sz="1800" spc="-1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x.so </a:t>
            </a:r>
            <a:r>
              <a:rPr sz="1800" spc="-1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800" dirty="0"/>
          </a:p>
        </p:txBody>
      </p:sp>
      <p:sp>
        <p:nvSpPr>
          <p:cNvPr id="178" name="textbox 178"/>
          <p:cNvSpPr/>
          <p:nvPr/>
        </p:nvSpPr>
        <p:spPr>
          <a:xfrm>
            <a:off x="3581577" y="3356686"/>
            <a:ext cx="774065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4"/>
              </a:lnSpc>
              <a:tabLst/>
            </a:pPr>
            <a:r>
              <a:rPr sz="1800" spc="-3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main.o </a:t>
            </a:r>
            <a:endParaRPr lang="Meiryo UI" altLang="Meiryo UI" sz="1800" dirty="0"/>
          </a:p>
        </p:txBody>
      </p:sp>
      <p:sp>
        <p:nvSpPr>
          <p:cNvPr id="179" name="textbox 179"/>
          <p:cNvSpPr/>
          <p:nvPr/>
        </p:nvSpPr>
        <p:spPr>
          <a:xfrm>
            <a:off x="3395903" y="1447114"/>
            <a:ext cx="753744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4"/>
              </a:lnSpc>
              <a:tabLst/>
            </a:pPr>
            <a:r>
              <a:rPr sz="1800" spc="-3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main.c </a:t>
            </a:r>
            <a:endParaRPr lang="Meiryo UI" altLang="Meiryo UI" sz="1800" dirty="0"/>
          </a:p>
        </p:txBody>
      </p:sp>
      <p:sp>
        <p:nvSpPr>
          <p:cNvPr id="180" name="textbox 180"/>
          <p:cNvSpPr/>
          <p:nvPr/>
        </p:nvSpPr>
        <p:spPr>
          <a:xfrm>
            <a:off x="3987241" y="2614865"/>
            <a:ext cx="752475" cy="306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7"/>
              </a:lnSpc>
              <a:tabLst/>
            </a:pPr>
            <a:r>
              <a:rPr sz="1800" spc="-3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主要的.s </a:t>
            </a:r>
            <a:endParaRPr lang="Meiryo UI" altLang="Meiryo UI" sz="1800" dirty="0"/>
          </a:p>
        </p:txBody>
      </p:sp>
      <p:sp>
        <p:nvSpPr>
          <p:cNvPr id="181" name="textbox 181"/>
          <p:cNvSpPr/>
          <p:nvPr/>
        </p:nvSpPr>
        <p:spPr>
          <a:xfrm>
            <a:off x="7068236" y="3365576"/>
            <a:ext cx="709294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33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6000"/>
              </a:lnSpc>
              <a:tabLst/>
            </a:pPr>
            <a:r>
              <a:rPr sz="1800" spc="-3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proc.o </a:t>
            </a:r>
            <a:endParaRPr lang="Meiryo UI" altLang="Meiryo UI" sz="1800" dirty="0"/>
          </a:p>
        </p:txBody>
      </p:sp>
      <p:sp>
        <p:nvSpPr>
          <p:cNvPr id="182" name="textbox 182"/>
          <p:cNvSpPr/>
          <p:nvPr/>
        </p:nvSpPr>
        <p:spPr>
          <a:xfrm>
            <a:off x="6882562" y="1456004"/>
            <a:ext cx="689609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35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6000"/>
              </a:lnSpc>
              <a:tabLst/>
            </a:pPr>
            <a:r>
              <a:rPr sz="1800" spc="-3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proc.c </a:t>
            </a:r>
            <a:endParaRPr lang="Meiryo UI" altLang="Meiryo UI" sz="1800" dirty="0"/>
          </a:p>
        </p:txBody>
      </p:sp>
      <p:sp>
        <p:nvSpPr>
          <p:cNvPr id="183" name="textbox 183"/>
          <p:cNvSpPr/>
          <p:nvPr/>
        </p:nvSpPr>
        <p:spPr>
          <a:xfrm>
            <a:off x="7473874" y="2624277"/>
            <a:ext cx="687705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35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6000"/>
              </a:lnSpc>
              <a:tabLst/>
            </a:pPr>
            <a:r>
              <a:rPr sz="1800" spc="-3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进程.s </a:t>
            </a:r>
            <a:endParaRPr lang="Meiryo UI" altLang="Meiryo UI" sz="1800" dirty="0"/>
          </a:p>
        </p:txBody>
      </p:sp>
      <p:sp>
        <p:nvSpPr>
          <p:cNvPr id="184" name="textbox 184"/>
          <p:cNvSpPr/>
          <p:nvPr/>
        </p:nvSpPr>
        <p:spPr>
          <a:xfrm>
            <a:off x="7963509" y="4251655"/>
            <a:ext cx="593090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4"/>
              </a:lnSpc>
              <a:tabLst/>
            </a:pPr>
            <a:r>
              <a:rPr sz="1800" spc="-2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a.out </a:t>
            </a:r>
            <a:endParaRPr lang="Meiryo UI" altLang="Meiryo UI" sz="1800" dirty="0"/>
          </a:p>
        </p:txBody>
      </p:sp>
      <p:sp>
        <p:nvSpPr>
          <p:cNvPr id="185" name="textbox 185"/>
          <p:cNvSpPr/>
          <p:nvPr/>
        </p:nvSpPr>
        <p:spPr>
          <a:xfrm>
            <a:off x="8328660" y="6275476"/>
            <a:ext cx="281304" cy="306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7"/>
              </a:lnSpc>
              <a:tabLst/>
            </a:pPr>
            <a:r>
              <a:rPr sz="17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11 </a:t>
            </a:r>
            <a:endParaRPr lang="Meiryo" altLang="Meiryo" sz="1700" dirty="0"/>
          </a:p>
        </p:txBody>
      </p:sp>
      <p:pic>
        <p:nvPicPr>
          <p:cNvPr id="186" name="picture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778752" y="4902708"/>
            <a:ext cx="82295" cy="316864"/>
          </a:xfrm>
          <a:prstGeom prst="rect">
            <a:avLst/>
          </a:prstGeom>
        </p:spPr>
      </p:pic>
      <p:pic>
        <p:nvPicPr>
          <p:cNvPr id="187" name="picture 1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778752" y="5649467"/>
            <a:ext cx="82295" cy="299872"/>
          </a:xfrm>
          <a:prstGeom prst="rect">
            <a:avLst/>
          </a:prstGeom>
        </p:spPr>
      </p:pic>
      <p:pic>
        <p:nvPicPr>
          <p:cNvPr id="188" name="picture 1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624327" y="1687067"/>
            <a:ext cx="82296" cy="163576"/>
          </a:xfrm>
          <a:prstGeom prst="rect">
            <a:avLst/>
          </a:prstGeom>
        </p:spPr>
      </p:pic>
      <p:pic>
        <p:nvPicPr>
          <p:cNvPr id="189" name="picture 1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624327" y="2281428"/>
            <a:ext cx="82296" cy="163576"/>
          </a:xfrm>
          <a:prstGeom prst="rect">
            <a:avLst/>
          </a:prstGeom>
        </p:spPr>
      </p:pic>
      <p:pic>
        <p:nvPicPr>
          <p:cNvPr id="190" name="picture 1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624327" y="2845308"/>
            <a:ext cx="82296" cy="163576"/>
          </a:xfrm>
          <a:prstGeom prst="rect">
            <a:avLst/>
          </a:prstGeom>
        </p:spPr>
      </p:pic>
      <p:pic>
        <p:nvPicPr>
          <p:cNvPr id="191" name="picture 19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2624327" y="3442716"/>
            <a:ext cx="82296" cy="163575"/>
          </a:xfrm>
          <a:prstGeom prst="rect">
            <a:avLst/>
          </a:prstGeom>
        </p:spPr>
      </p:pic>
      <p:pic>
        <p:nvPicPr>
          <p:cNvPr id="192" name="picture 19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6111240" y="2281428"/>
            <a:ext cx="82295" cy="163576"/>
          </a:xfrm>
          <a:prstGeom prst="rect">
            <a:avLst/>
          </a:prstGeom>
        </p:spPr>
      </p:pic>
      <p:pic>
        <p:nvPicPr>
          <p:cNvPr id="193" name="picture 19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6111240" y="2845308"/>
            <a:ext cx="82295" cy="163576"/>
          </a:xfrm>
          <a:prstGeom prst="rect">
            <a:avLst/>
          </a:prstGeom>
        </p:spPr>
      </p:pic>
      <p:pic>
        <p:nvPicPr>
          <p:cNvPr id="194" name="picture 19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6111240" y="1687067"/>
            <a:ext cx="82295" cy="163576"/>
          </a:xfrm>
          <a:prstGeom prst="rect">
            <a:avLst/>
          </a:prstGeom>
        </p:spPr>
      </p:pic>
      <p:pic>
        <p:nvPicPr>
          <p:cNvPr id="195" name="picture 19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6111240" y="3442716"/>
            <a:ext cx="82295" cy="163575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 1"/>
          <p:cNvSpPr/>
          <p:nvPr/>
        </p:nvSpPr>
        <p:spPr>
          <a:xfrm>
            <a:off x="858723" y="4236186"/>
            <a:ext cx="7435850" cy="879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53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3000"/>
              </a:lnSpc>
              <a:tabLst/>
            </a:pP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大连理工大学和立命馆大学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国际信息与软件研究学院 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2400" dirty="0"/>
          </a:p>
          <a:p>
            <a:pPr indent="3061665" algn="l" rtl="0" eaLnBrk="0">
              <a:lnSpc>
                <a:spcPts val="4323"/>
              </a:lnSpc>
              <a:tabLst/>
            </a:pPr>
            <a:r>
              <a:rPr sz="24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大森孝</a:t>
            </a:r>
            <a:r>
              <a:rPr sz="24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之 </a:t>
            </a:r>
            <a:r>
              <a:rPr sz="24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2400" dirty="0"/>
          </a:p>
        </p:txBody>
      </p:sp>
      <p:sp>
        <p:nvSpPr>
          <p:cNvPr id="2" name="textbox 2"/>
          <p:cNvSpPr/>
          <p:nvPr/>
        </p:nvSpPr>
        <p:spPr>
          <a:xfrm>
            <a:off x="2529484" y="2005355"/>
            <a:ext cx="4106545" cy="10483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7312"/>
              </a:lnSpc>
              <a:tabLst/>
            </a:pPr>
            <a:endParaRPr lang="Arial" altLang="Arial" sz="100" dirty="0"/>
          </a:p>
          <a:p>
            <a:pPr marL="99415" indent="-86715" algn="l" rtl="0" eaLnBrk="0">
              <a:lnSpc>
                <a:spcPct val="93000"/>
              </a:lnSpc>
              <a:tabLst/>
            </a:pPr>
            <a:r>
              <a:rPr sz="36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计算机结构理论</a:t>
            </a:r>
            <a:r>
              <a:rPr sz="36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第8部分 </a:t>
            </a:r>
            <a:r>
              <a:rPr sz="36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- 指令的执行 (2) </a:t>
            </a:r>
            <a:r>
              <a:rPr sz="36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3600" dirty="0"/>
          </a:p>
        </p:txBody>
      </p:sp>
    </p:spTree>
  </p:cSld>
  <p:clrMapOvr>
    <a:masterClrMapping/>
  </p:clrMapOvr>
</p:sld>
</file>

<file path=ppt/slides/slide1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"/>
          <p:cNvSpPr/>
          <p:nvPr/>
        </p:nvSpPr>
        <p:spPr>
          <a:xfrm>
            <a:off x="2961639" y="4424171"/>
            <a:ext cx="12700" cy="110998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7" name="path"/>
          <p:cNvSpPr/>
          <p:nvPr/>
        </p:nvSpPr>
        <p:spPr>
          <a:xfrm>
            <a:off x="1233398" y="4424171"/>
            <a:ext cx="12700" cy="1109980"/>
          </a:xfrm>
          <a:custGeom>
            <a:avLst/>
            <a:gdLst/>
            <a:ahLst/>
            <a:cxnLst/>
            <a:rect l="0" t="0" r="0" b="0"/>
            <a:pathLst>
              <a:path w="20" h="1748">
                <a:moveTo>
                  <a:pt x="10" y="0"/>
                </a:moveTo>
                <a:lnTo>
                  <a:pt x="10" y="1748"/>
                </a:lnTo>
              </a:path>
            </a:pathLst>
          </a:custGeom>
          <a:noFill/>
          <a:ln w="12700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" name="rect"/>
          <p:cNvSpPr/>
          <p:nvPr/>
        </p:nvSpPr>
        <p:spPr>
          <a:xfrm>
            <a:off x="1953514" y="4424171"/>
            <a:ext cx="12700" cy="110998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9" name="rect"/>
          <p:cNvSpPr/>
          <p:nvPr/>
        </p:nvSpPr>
        <p:spPr>
          <a:xfrm>
            <a:off x="1233398" y="4698492"/>
            <a:ext cx="2912897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200" name="table 200"/>
          <p:cNvGraphicFramePr>
            <a:graphicFrameLocks noGrp="1"/>
          </p:cNvGraphicFramePr>
          <p:nvPr/>
        </p:nvGraphicFramePr>
        <p:xfrm>
          <a:off x="396735" y="5587491"/>
          <a:ext cx="2280285" cy="1109344"/>
        </p:xfrm>
        <a:graphic>
          <a:graphicData uri="http://schemas.openxmlformats.org/drawingml/2006/table">
            <a:tbl>
              <a:tblPr/>
              <a:tblGrid>
                <a:gridCol w="869950"/>
                <a:gridCol w="1410335"/>
              </a:tblGrid>
              <a:tr h="304165"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lang="Arial" altLang="Arial" sz="1000" dirty="0"/>
                    </a:p>
                    <a:p>
                      <a:pPr indent="106641" algn="l" rtl="0" eaLnBrk="0">
                        <a:lnSpc>
                          <a:spcPct val="83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符号 </a:t>
                      </a:r>
                      <a:endParaRPr lang="Meiryo UI" altLang="Meiryo UI" sz="1200" dirty="0"/>
                    </a:p>
                    <a:p>
                      <a:pPr indent="101467" algn="l" rtl="0" eaLnBrk="0">
                        <a:lnSpc>
                          <a:spcPts val="1675"/>
                        </a:lnSpc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桌子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3289" algn="l" rtl="0" eaLnBrk="0">
                        <a:lnSpc>
                          <a:spcPct val="10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标签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19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5669" algn="l" rtl="0" eaLnBrk="0">
                        <a:lnSpc>
                          <a:spcPct val="90000"/>
                        </a:lnSpc>
                        <a:spcBef>
                          <a:spcPts val="5"/>
                        </a:spcBef>
                        <a:tabLst/>
                      </a:pPr>
                      <a:endParaRPr lang="Courier New" altLang="Courier New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64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91399" algn="l" rtl="0" eaLnBrk="0">
                        <a:lnSpc>
                          <a:spcPct val="73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b="1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流程B </a:t>
                      </a:r>
                      <a:endParaRPr lang="Courier New" altLang="Courier New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34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49338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110604" algn="l" rtl="0" eaLnBrk="0">
                        <a:lnSpc>
                          <a:spcPts val="1487"/>
                        </a:lnSpc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01" name="rect"/>
          <p:cNvSpPr/>
          <p:nvPr/>
        </p:nvSpPr>
        <p:spPr>
          <a:xfrm>
            <a:off x="1260830" y="6136068"/>
            <a:ext cx="2885465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2" name="rect"/>
          <p:cNvSpPr/>
          <p:nvPr/>
        </p:nvSpPr>
        <p:spPr>
          <a:xfrm>
            <a:off x="2016379" y="3535171"/>
            <a:ext cx="12700" cy="83566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3" name="path"/>
          <p:cNvSpPr/>
          <p:nvPr/>
        </p:nvSpPr>
        <p:spPr>
          <a:xfrm>
            <a:off x="1296288" y="3535171"/>
            <a:ext cx="12700" cy="835660"/>
          </a:xfrm>
          <a:custGeom>
            <a:avLst/>
            <a:gdLst/>
            <a:ahLst/>
            <a:cxnLst/>
            <a:rect l="0" t="0" r="0" b="0"/>
            <a:pathLst>
              <a:path w="20" h="1316">
                <a:moveTo>
                  <a:pt x="10" y="0"/>
                </a:moveTo>
                <a:lnTo>
                  <a:pt x="10" y="1316"/>
                </a:lnTo>
              </a:path>
            </a:pathLst>
          </a:custGeom>
          <a:noFill/>
          <a:ln w="12700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4" name="rect"/>
          <p:cNvSpPr/>
          <p:nvPr/>
        </p:nvSpPr>
        <p:spPr>
          <a:xfrm>
            <a:off x="1296288" y="4083811"/>
            <a:ext cx="2850006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5" name="rect"/>
          <p:cNvSpPr/>
          <p:nvPr/>
        </p:nvSpPr>
        <p:spPr>
          <a:xfrm>
            <a:off x="1260830" y="6410388"/>
            <a:ext cx="2885465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6" name="rect"/>
          <p:cNvSpPr/>
          <p:nvPr/>
        </p:nvSpPr>
        <p:spPr>
          <a:xfrm>
            <a:off x="1296288" y="3809492"/>
            <a:ext cx="2850006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7" name="rect"/>
          <p:cNvSpPr/>
          <p:nvPr/>
        </p:nvSpPr>
        <p:spPr>
          <a:xfrm>
            <a:off x="1233398" y="4972811"/>
            <a:ext cx="2912897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8" name="rect"/>
          <p:cNvSpPr/>
          <p:nvPr/>
        </p:nvSpPr>
        <p:spPr>
          <a:xfrm>
            <a:off x="1233398" y="5247132"/>
            <a:ext cx="2912897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9" name="rect"/>
          <p:cNvSpPr/>
          <p:nvPr/>
        </p:nvSpPr>
        <p:spPr>
          <a:xfrm>
            <a:off x="1260830" y="5861748"/>
            <a:ext cx="2885465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0" name="path"/>
          <p:cNvSpPr/>
          <p:nvPr/>
        </p:nvSpPr>
        <p:spPr>
          <a:xfrm>
            <a:off x="5149214" y="5593156"/>
            <a:ext cx="12700" cy="1109979"/>
          </a:xfrm>
          <a:custGeom>
            <a:avLst/>
            <a:gdLst/>
            <a:ahLst/>
            <a:cxnLst/>
            <a:rect l="0" t="0" r="0" b="0"/>
            <a:pathLst>
              <a:path w="20" h="1747">
                <a:moveTo>
                  <a:pt x="10" y="0"/>
                </a:moveTo>
                <a:lnTo>
                  <a:pt x="10" y="1747"/>
                </a:lnTo>
              </a:path>
            </a:pathLst>
          </a:custGeom>
          <a:noFill/>
          <a:ln w="12700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399288" y="1170432"/>
            <a:ext cx="1240535" cy="286511"/>
            <a:chOff x="0" y="0"/>
            <a:chExt cx="1240535" cy="286511"/>
          </a:xfrm>
        </p:grpSpPr>
        <p:sp>
          <p:nvSpPr>
            <p:cNvPr id="211" name="path"/>
            <p:cNvSpPr/>
            <p:nvPr/>
          </p:nvSpPr>
          <p:spPr>
            <a:xfrm>
              <a:off x="0" y="0"/>
              <a:ext cx="1240535" cy="277367"/>
            </a:xfrm>
            <a:custGeom>
              <a:avLst/>
              <a:gdLst/>
              <a:ahLst/>
              <a:cxnLst/>
              <a:rect l="0" t="0" r="0" b="0"/>
              <a:pathLst>
                <a:path w="1953" h="436">
                  <a:moveTo>
                    <a:pt x="0" y="436"/>
                  </a:moveTo>
                  <a:lnTo>
                    <a:pt x="1953" y="436"/>
                  </a:lnTo>
                  <a:lnTo>
                    <a:pt x="1953" y="0"/>
                  </a:lnTo>
                  <a:lnTo>
                    <a:pt x="0" y="0"/>
                  </a:lnTo>
                  <a:lnTo>
                    <a:pt x="0" y="4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2" name="path"/>
            <p:cNvSpPr/>
            <p:nvPr/>
          </p:nvSpPr>
          <p:spPr>
            <a:xfrm>
              <a:off x="0" y="268223"/>
              <a:ext cx="1240535" cy="18288"/>
            </a:xfrm>
            <a:custGeom>
              <a:avLst/>
              <a:gdLst/>
              <a:ahLst/>
              <a:cxnLst/>
              <a:rect l="0" t="0" r="0" b="0"/>
              <a:pathLst>
                <a:path w="1953" h="28">
                  <a:moveTo>
                    <a:pt x="0" y="14"/>
                  </a:moveTo>
                  <a:lnTo>
                    <a:pt x="1953" y="14"/>
                  </a:lnTo>
                </a:path>
              </a:pathLst>
            </a:custGeom>
            <a:noFill/>
            <a:ln w="18287" cap="flat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1600000">
            <a:off x="4285488" y="1170432"/>
            <a:ext cx="1240535" cy="286511"/>
            <a:chOff x="0" y="0"/>
            <a:chExt cx="1240535" cy="286511"/>
          </a:xfrm>
        </p:grpSpPr>
        <p:sp>
          <p:nvSpPr>
            <p:cNvPr id="213" name="path"/>
            <p:cNvSpPr/>
            <p:nvPr/>
          </p:nvSpPr>
          <p:spPr>
            <a:xfrm>
              <a:off x="0" y="0"/>
              <a:ext cx="1240535" cy="277367"/>
            </a:xfrm>
            <a:custGeom>
              <a:avLst/>
              <a:gdLst/>
              <a:ahLst/>
              <a:cxnLst/>
              <a:rect l="0" t="0" r="0" b="0"/>
              <a:pathLst>
                <a:path w="1953" h="436">
                  <a:moveTo>
                    <a:pt x="0" y="436"/>
                  </a:moveTo>
                  <a:lnTo>
                    <a:pt x="1953" y="436"/>
                  </a:lnTo>
                  <a:lnTo>
                    <a:pt x="1953" y="0"/>
                  </a:lnTo>
                  <a:lnTo>
                    <a:pt x="0" y="0"/>
                  </a:lnTo>
                  <a:lnTo>
                    <a:pt x="0" y="4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4" name="path"/>
            <p:cNvSpPr/>
            <p:nvPr/>
          </p:nvSpPr>
          <p:spPr>
            <a:xfrm>
              <a:off x="0" y="268223"/>
              <a:ext cx="1240535" cy="18288"/>
            </a:xfrm>
            <a:custGeom>
              <a:avLst/>
              <a:gdLst/>
              <a:ahLst/>
              <a:cxnLst/>
              <a:rect l="0" t="0" r="0" b="0"/>
              <a:pathLst>
                <a:path w="1953" h="28">
                  <a:moveTo>
                    <a:pt x="0" y="14"/>
                  </a:moveTo>
                  <a:lnTo>
                    <a:pt x="1953" y="14"/>
                  </a:lnTo>
                </a:path>
              </a:pathLst>
            </a:custGeom>
            <a:noFill/>
            <a:ln w="18287" cap="flat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15" name="table 215"/>
          <p:cNvGraphicFramePr>
            <a:graphicFrameLocks noGrp="1"/>
          </p:cNvGraphicFramePr>
          <p:nvPr/>
        </p:nvGraphicFramePr>
        <p:xfrm>
          <a:off x="313944" y="1161288"/>
          <a:ext cx="7793353" cy="5589905"/>
        </p:xfrm>
        <a:graphic>
          <a:graphicData uri="http://schemas.openxmlformats.org/drawingml/2006/table">
            <a:tbl>
              <a:tblPr/>
              <a:tblGrid>
                <a:gridCol w="85089"/>
                <a:gridCol w="899160"/>
                <a:gridCol w="340359"/>
                <a:gridCol w="380364"/>
                <a:gridCol w="873760"/>
                <a:gridCol w="1245869"/>
                <a:gridCol w="74295"/>
                <a:gridCol w="27305"/>
                <a:gridCol w="47625"/>
                <a:gridCol w="899160"/>
                <a:gridCol w="339089"/>
                <a:gridCol w="381634"/>
                <a:gridCol w="650240"/>
                <a:gridCol w="223519"/>
                <a:gridCol w="1245869"/>
                <a:gridCol w="80010"/>
              </a:tblGrid>
              <a:tr h="252729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236847" algn="l" rtl="0" eaLnBrk="0">
                        <a:lnSpc>
                          <a:spcPct val="6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7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ProcA.o </a:t>
                      </a:r>
                      <a:endParaRPr lang="Courier New" altLang="Courier New" sz="1700" dirty="0"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96868" algn="l" rtl="0" eaLnBrk="0">
                        <a:lnSpc>
                          <a:spcPct val="6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7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ProcB.o </a:t>
                      </a:r>
                      <a:endParaRPr lang="Courier New" altLang="Courier New" sz="1700" dirty="0"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05">
                <a:tc rowSpan="9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614"/>
                        </a:lnSpc>
                        <a:tabLst/>
                      </a:pPr>
                      <a:endParaRPr lang="Arial" altLang="Arial" sz="5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614"/>
                        </a:lnSpc>
                        <a:tabLst/>
                      </a:pPr>
                      <a:endParaRPr lang="Arial" altLang="Arial" sz="5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ts val="614"/>
                        </a:lnSpc>
                        <a:tabLst/>
                      </a:pPr>
                      <a:endParaRPr lang="Arial" altLang="Arial" sz="500" dirty="0"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9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614"/>
                        </a:lnSpc>
                        <a:tabLst/>
                      </a:pPr>
                      <a:endParaRPr lang="Arial" altLang="Arial" sz="5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614"/>
                        </a:lnSpc>
                        <a:tabLst/>
                      </a:pPr>
                      <a:endParaRPr lang="Arial" altLang="Arial" sz="5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rtl="0" eaLnBrk="0">
                        <a:lnSpc>
                          <a:spcPts val="614"/>
                        </a:lnSpc>
                        <a:tabLst/>
                      </a:pPr>
                      <a:endParaRPr lang="Arial" altLang="Arial" sz="500" dirty="0"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624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96418" algn="l" rtl="0" eaLnBrk="0">
                        <a:lnSpc>
                          <a:spcPct val="99000"/>
                        </a:lnSpc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标题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9948" algn="l" rtl="0" eaLnBrk="0">
                        <a:lnSpc>
                          <a:spcPct val="9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命名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7823" algn="l" rtl="0" eaLnBrk="0">
                        <a:lnSpc>
                          <a:spcPts val="1469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ProcA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1000" dirty="0"/>
                    </a:p>
                    <a:p>
                      <a:pPr indent="97282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标题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0720" algn="l" rtl="0" eaLnBrk="0">
                        <a:lnSpc>
                          <a:spcPct val="9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命名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8612" algn="l" rtl="0" eaLnBrk="0">
                        <a:lnSpc>
                          <a:spcPts val="1472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检察院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8882" algn="l" rtl="0" eaLnBrk="0">
                        <a:lnSpc>
                          <a:spcPct val="98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文字大小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3919" algn="l" rtl="0" eaLnBrk="0">
                        <a:lnSpc>
                          <a:spcPts val="1469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100 </a:t>
                      </a:r>
                      <a:r>
                        <a:rPr sz="10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16 </a:t>
                      </a: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9644" algn="l" rtl="0" eaLnBrk="0">
                        <a:lnSpc>
                          <a:spcPct val="9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文字大小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5689" algn="l" rtl="0" eaLnBrk="0">
                        <a:lnSpc>
                          <a:spcPts val="1469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200 </a:t>
                      </a:r>
                      <a:r>
                        <a:rPr sz="10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16 </a:t>
                      </a:r>
                      <a:r>
                        <a:rPr sz="12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8889" algn="l" rtl="0" eaLnBrk="0">
                        <a:lnSpc>
                          <a:spcPct val="100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数据大小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4949" algn="l" rtl="0" eaLnBrk="0">
                        <a:lnSpc>
                          <a:spcPts val="1472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20 </a:t>
                      </a:r>
                      <a:r>
                        <a:rPr sz="10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16 </a:t>
                      </a: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9644" algn="l" rtl="0" eaLnBrk="0">
                        <a:lnSpc>
                          <a:spcPct val="99000"/>
                        </a:lnSpc>
                        <a:tabLst/>
                      </a:pPr>
                      <a:r>
                        <a:rPr sz="12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数据大小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6147" algn="l" rtl="0" eaLnBrk="0">
                        <a:lnSpc>
                          <a:spcPts val="1469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30 </a:t>
                      </a:r>
                      <a:r>
                        <a:rPr sz="10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16 </a:t>
                      </a: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48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4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707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99161" algn="l" rtl="0" eaLnBrk="0">
                        <a:lnSpc>
                          <a:spcPct val="83000"/>
                        </a:lnSpc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文本和 </a:t>
                      </a:r>
                      <a:endParaRPr lang="Meiryo UI" altLang="Meiryo UI" sz="1200" dirty="0"/>
                    </a:p>
                    <a:p>
                      <a:pPr indent="99618" algn="l" rtl="0" eaLnBrk="0">
                        <a:lnSpc>
                          <a:spcPts val="1667"/>
                        </a:lnSpc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分段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800" dirty="0"/>
                    </a:p>
                    <a:p>
                      <a:pPr indent="105428" algn="l" rtl="0" eaLnBrk="0">
                        <a:lnSpc>
                          <a:spcPct val="99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地址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800" dirty="0"/>
                    </a:p>
                    <a:p>
                      <a:pPr indent="96749" algn="l" rtl="0" eaLnBrk="0">
                        <a:lnSpc>
                          <a:spcPct val="98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订单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l" rtl="0" eaLnBrk="0">
                        <a:lnSpc>
                          <a:spcPct val="14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4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211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100025" algn="l" rtl="0" eaLnBrk="0">
                        <a:lnSpc>
                          <a:spcPct val="83000"/>
                        </a:lnSpc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文本和 </a:t>
                      </a:r>
                      <a:endParaRPr lang="Meiryo UI" altLang="Meiryo UI" sz="1200" dirty="0"/>
                    </a:p>
                    <a:p>
                      <a:pPr indent="100482" algn="l" rtl="0" eaLnBrk="0">
                        <a:lnSpc>
                          <a:spcPts val="1667"/>
                        </a:lnSpc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分段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800" dirty="0"/>
                    </a:p>
                    <a:p>
                      <a:pPr indent="106553" algn="l" rtl="0" eaLnBrk="0">
                        <a:lnSpc>
                          <a:spcPct val="99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地址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800" dirty="0"/>
                    </a:p>
                    <a:p>
                      <a:pPr indent="97510" algn="l" rtl="0" eaLnBrk="0">
                        <a:lnSpc>
                          <a:spcPct val="98000"/>
                        </a:lnSpc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订单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7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05257" algn="l" rtl="0" eaLnBrk="0">
                        <a:lnSpc>
                          <a:spcPts val="1469"/>
                        </a:lnSpc>
                        <a:spcBef>
                          <a:spcPts val="1"/>
                        </a:spcBef>
                        <a:tabLst/>
                      </a:pP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05740" algn="l" rtl="0" eaLnBrk="0">
                        <a:lnSpc>
                          <a:spcPct val="78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lw </a:t>
                      </a:r>
                      <a:r>
                        <a:rPr sz="12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$a0, </a:t>
                      </a:r>
                      <a:r>
                        <a:rPr sz="1200" b="1" spc="-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0 </a:t>
                      </a:r>
                      <a:r>
                        <a:rPr sz="12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($gp) </a:t>
                      </a:r>
                      <a:r>
                        <a:rPr sz="12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6400" algn="l" rtl="0" eaLnBrk="0">
                        <a:lnSpc>
                          <a:spcPts val="1469"/>
                        </a:lnSpc>
                        <a:spcBef>
                          <a:spcPts val="2"/>
                        </a:spcBef>
                        <a:tabLst/>
                      </a:pP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08178" algn="l" rtl="0" eaLnBrk="0">
                        <a:lnSpc>
                          <a:spcPct val="7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2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 </a:t>
                      </a:r>
                      <a:r>
                        <a:rPr sz="12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$a1, </a:t>
                      </a:r>
                      <a:r>
                        <a:rPr sz="1200" b="1" spc="-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0 </a:t>
                      </a:r>
                      <a:r>
                        <a:rPr sz="12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($gp) </a:t>
                      </a:r>
                      <a:r>
                        <a:rPr sz="12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0838" algn="l" rtl="0" eaLnBrk="0">
                        <a:lnSpc>
                          <a:spcPts val="1487"/>
                        </a:lnSpc>
                        <a:tabLst/>
                      </a:pP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09245" algn="l" rtl="0" eaLnBrk="0">
                        <a:lnSpc>
                          <a:spcPct val="74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2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jal </a:t>
                      </a:r>
                      <a:r>
                        <a:rPr sz="1200" b="1" spc="-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0 </a:t>
                      </a:r>
                      <a:r>
                        <a:rPr sz="12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1980" algn="l" rtl="0" eaLnBrk="0">
                        <a:lnSpc>
                          <a:spcPts val="1487"/>
                        </a:lnSpc>
                        <a:spcBef>
                          <a:spcPts val="2"/>
                        </a:spcBef>
                        <a:tabLst/>
                      </a:pP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10007" algn="l" rtl="0" eaLnBrk="0">
                        <a:lnSpc>
                          <a:spcPct val="74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2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jal </a:t>
                      </a:r>
                      <a:r>
                        <a:rPr sz="1200" b="1" spc="-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0 </a:t>
                      </a:r>
                      <a:r>
                        <a:rPr sz="12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68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4401" algn="l" rtl="0" eaLnBrk="0">
                        <a:lnSpc>
                          <a:spcPts val="1487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4274" algn="l" rtl="0" eaLnBrk="0">
                        <a:lnSpc>
                          <a:spcPts val="1487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5580" algn="l" rtl="0" eaLnBrk="0">
                        <a:lnSpc>
                          <a:spcPts val="149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5072" algn="l" rtl="0" eaLnBrk="0">
                        <a:lnSpc>
                          <a:spcPts val="149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360">
                <a:tc rowSpan="5" gridSpan="7"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800" dirty="0"/>
                    </a:p>
                    <a:p>
                      <a:pPr indent="1089660" algn="l" rtl="0" eaLnBrk="0">
                        <a:lnSpc>
                          <a:spcPct val="99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地址 </a:t>
                      </a:r>
                      <a:endParaRPr lang="Meiryo UI" altLang="Meiryo UI" sz="1200" dirty="0"/>
                    </a:p>
                    <a:p>
                      <a:pPr indent="1089507" algn="l" rtl="0" eaLnBrk="0">
                        <a:lnSpc>
                          <a:spcPts val="1469"/>
                        </a:lnSpc>
                        <a:spcBef>
                          <a:spcPts val="732"/>
                        </a:spcBef>
                        <a:tabLst/>
                      </a:pPr>
                      <a:endParaRPr lang="Meiryo UI" altLang="Meiryo UI" sz="1200" dirty="0"/>
                    </a:p>
                    <a:p>
                      <a:pPr indent="1098687" algn="l" rtl="0" eaLnBrk="0">
                        <a:lnSpc>
                          <a:spcPts val="1490"/>
                        </a:lnSpc>
                        <a:spcBef>
                          <a:spcPts val="688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  <a:p>
                      <a:pPr indent="1026940" algn="l" rtl="0" eaLnBrk="0">
                        <a:lnSpc>
                          <a:spcPct val="99000"/>
                        </a:lnSpc>
                        <a:spcBef>
                          <a:spcPts val="1195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地址 </a:t>
                      </a:r>
                      <a:endParaRPr lang="Meiryo UI" altLang="Meiryo UI" sz="1200" dirty="0"/>
                    </a:p>
                    <a:p>
                      <a:pPr indent="1026769" algn="l" rtl="0" eaLnBrk="0">
                        <a:lnSpc>
                          <a:spcPct val="83000"/>
                        </a:lnSpc>
                        <a:spcBef>
                          <a:spcPts val="739"/>
                        </a:spcBef>
                        <a:tabLst/>
                      </a:pPr>
                      <a:endParaRPr lang="Meiryo UI" altLang="Meiryo UI" sz="1200" dirty="0"/>
                    </a:p>
                    <a:p>
                      <a:pPr indent="1022350" algn="l" rtl="0" eaLnBrk="0">
                        <a:lnSpc>
                          <a:spcPts val="2159"/>
                        </a:lnSpc>
                        <a:tabLst/>
                      </a:pPr>
                      <a:endParaRPr lang="Meiryo UI" altLang="Meiryo UI" sz="1200" dirty="0"/>
                    </a:p>
                    <a:p>
                      <a:pPr indent="1035913" algn="l" rtl="0" eaLnBrk="0">
                        <a:lnSpc>
                          <a:spcPts val="2163"/>
                        </a:lnSpc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  <a:p>
                      <a:pPr indent="2458847" algn="l" rtl="0" eaLnBrk="0">
                        <a:lnSpc>
                          <a:spcPct val="99000"/>
                        </a:lnSpc>
                        <a:spcBef>
                          <a:spcPts val="1483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地址 </a:t>
                      </a:r>
                      <a:endParaRPr lang="Meiryo UI" altLang="Meiryo UI" sz="1200" dirty="0"/>
                    </a:p>
                    <a:p>
                      <a:pPr indent="2458237" algn="l" rtl="0" eaLnBrk="0">
                        <a:lnSpc>
                          <a:spcPts val="667"/>
                        </a:lnSpc>
                        <a:spcBef>
                          <a:spcPts val="1319"/>
                        </a:spcBef>
                        <a:tabLst/>
                      </a:pPr>
                      <a:endParaRPr lang="Meiryo UI" altLang="Meiryo UI" sz="400" dirty="0"/>
                    </a:p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0" dirty="0"/>
                    </a:p>
                    <a:p>
                      <a:pPr indent="2458254" algn="l" rtl="0" eaLnBrk="0">
                        <a:lnSpc>
                          <a:spcPts val="668"/>
                        </a:lnSpc>
                        <a:spcBef>
                          <a:spcPts val="123"/>
                        </a:spcBef>
                        <a:tabLst/>
                      </a:pPr>
                      <a:endParaRPr lang="Meiryo UI" altLang="Meiryo UI" sz="400" dirty="0"/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700" dirty="0"/>
                    </a:p>
                    <a:p>
                      <a:pPr indent="2467838" algn="l" rtl="0" eaLnBrk="0">
                        <a:lnSpc>
                          <a:spcPts val="1487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gridSpan="7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4"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71724" algn="l" rtl="0" eaLnBrk="0">
                        <a:lnSpc>
                          <a:spcPct val="10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标签 </a:t>
                      </a:r>
                      <a:endParaRPr lang="Meiryo UI" altLang="Meiryo UI" sz="1200" dirty="0"/>
                    </a:p>
                    <a:p>
                      <a:pPr indent="964082" algn="l" rtl="0" eaLnBrk="0">
                        <a:lnSpc>
                          <a:spcPct val="70000"/>
                        </a:lnSpc>
                        <a:spcBef>
                          <a:spcPts val="879"/>
                        </a:spcBef>
                        <a:tabLst/>
                      </a:pPr>
                      <a:endParaRPr lang="Courier New" altLang="Courier New" sz="1200" dirty="0"/>
                    </a:p>
                    <a:p>
                      <a:pPr indent="959815" algn="l" rtl="0" eaLnBrk="0">
                        <a:lnSpc>
                          <a:spcPts val="2159"/>
                        </a:lnSpc>
                        <a:tabLst/>
                      </a:pPr>
                      <a:r>
                        <a:rPr sz="1200" b="1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procA </a:t>
                      </a:r>
                      <a:endParaRPr lang="Courier New" altLang="Courier New" sz="12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800" dirty="0"/>
                    </a:p>
                    <a:p>
                      <a:pPr indent="979017" algn="l" rtl="0" eaLnBrk="0">
                        <a:lnSpc>
                          <a:spcPts val="1487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4412" algn="l" rtl="0" eaLnBrk="0">
                        <a:lnSpc>
                          <a:spcPct val="9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地址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gridSpan="7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6090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103784" algn="l" rtl="0" eaLnBrk="0">
                        <a:lnSpc>
                          <a:spcPts val="667"/>
                        </a:lnSpc>
                        <a:tabLst/>
                      </a:pPr>
                      <a:endParaRPr lang="Meiryo UI" altLang="Meiryo UI" sz="4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gridSpan="7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6090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103784" algn="l" rtl="0" eaLnBrk="0">
                        <a:lnSpc>
                          <a:spcPts val="667"/>
                        </a:lnSpc>
                        <a:tabLst/>
                      </a:pPr>
                      <a:endParaRPr lang="Meiryo UI" altLang="Meiryo UI" sz="4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04">
                <a:tc gridSpan="7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3385" algn="l" rtl="0" eaLnBrk="0">
                        <a:lnSpc>
                          <a:spcPts val="1487"/>
                        </a:lnSpc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6" name="rect"/>
          <p:cNvSpPr/>
          <p:nvPr/>
        </p:nvSpPr>
        <p:spPr>
          <a:xfrm>
            <a:off x="4285107" y="4363846"/>
            <a:ext cx="3749674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217" name="table 217"/>
          <p:cNvGraphicFramePr>
            <a:graphicFrameLocks noGrp="1"/>
          </p:cNvGraphicFramePr>
          <p:nvPr/>
        </p:nvGraphicFramePr>
        <p:xfrm>
          <a:off x="4285107" y="3540886"/>
          <a:ext cx="3749039" cy="1998980"/>
        </p:xfrm>
        <a:graphic>
          <a:graphicData uri="http://schemas.openxmlformats.org/drawingml/2006/table">
            <a:tbl>
              <a:tblPr/>
              <a:tblGrid>
                <a:gridCol w="842644"/>
                <a:gridCol w="62864"/>
                <a:gridCol w="657225"/>
                <a:gridCol w="62864"/>
                <a:gridCol w="944880"/>
                <a:gridCol w="1178560"/>
              </a:tblGrid>
              <a:tr h="280670"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52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03149" indent="-457" algn="l" rtl="0" eaLnBrk="0">
                        <a:lnSpc>
                          <a:spcPct val="10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00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静态数据</a:t>
                      </a:r>
                      <a:r>
                        <a:rPr sz="100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段 </a:t>
                      </a:r>
                      <a:r>
                        <a:rPr sz="100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2887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地址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7364" algn="l" rtl="0" eaLnBrk="0">
                        <a:lnSpc>
                          <a:spcPct val="100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数据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2717" algn="l" rtl="0" eaLnBrk="0">
                        <a:lnSpc>
                          <a:spcPts val="1469"/>
                        </a:lnSpc>
                        <a:spcBef>
                          <a:spcPts val="3"/>
                        </a:spcBef>
                        <a:tabLst/>
                      </a:pP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34086" algn="l" rtl="0" eaLnBrk="0">
                        <a:lnSpc>
                          <a:spcPct val="7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1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</a:t>
                      </a:r>
                      <a:r>
                        <a:rPr sz="1100" b="1" spc="-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y</a:t>
                      </a:r>
                      <a:r>
                        <a:rPr sz="11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) </a:t>
                      </a:r>
                      <a:r>
                        <a:rPr sz="11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1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59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1861" algn="l" rtl="0" eaLnBrk="0">
                        <a:lnSpc>
                          <a:spcPts val="1487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300" dirty="0"/>
                    </a:p>
                    <a:p>
                      <a:pPr indent="111988" algn="l" rtl="0" eaLnBrk="0">
                        <a:lnSpc>
                          <a:spcPts val="1487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43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08026" indent="1066" algn="l" rtl="0" eaLnBrk="0">
                        <a:lnSpc>
                          <a:spcPct val="107000"/>
                        </a:lnSpc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搬迁</a:t>
                      </a:r>
                      <a:r>
                        <a:rPr sz="12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信息 </a:t>
                      </a: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2615" algn="l" rtl="0" eaLnBrk="0">
                        <a:lnSpc>
                          <a:spcPct val="99000"/>
                        </a:lnSpc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地址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4208" algn="l" rtl="0" eaLnBrk="0">
                        <a:lnSpc>
                          <a:spcPct val="9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2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指示类型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4944" algn="l" rtl="0" eaLnBrk="0">
                        <a:lnSpc>
                          <a:spcPct val="98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依赖性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2463" algn="l" rtl="0" eaLnBrk="0">
                        <a:lnSpc>
                          <a:spcPts val="1469"/>
                        </a:lnSpc>
                        <a:spcBef>
                          <a:spcPts val="1"/>
                        </a:spcBef>
                        <a:tabLst/>
                      </a:pP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04876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12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摆动 </a:t>
                      </a:r>
                      <a:endParaRPr lang="Courier New" altLang="Courier New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97687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  <a:tabLst/>
                      </a:pPr>
                      <a:endParaRPr lang="Courier New" altLang="Courier New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1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8043" algn="l" rtl="0" eaLnBrk="0">
                        <a:lnSpc>
                          <a:spcPts val="1487"/>
                        </a:lnSpc>
                        <a:spcBef>
                          <a:spcPts val="1"/>
                        </a:spcBef>
                        <a:tabLst/>
                      </a:pP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0670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2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jal </a:t>
                      </a:r>
                      <a:endParaRPr lang="Courier New" altLang="Courier New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600" dirty="0"/>
                    </a:p>
                    <a:p>
                      <a:pPr indent="103630" algn="l" rtl="0" eaLnBrk="0">
                        <a:lnSpc>
                          <a:spcPct val="6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b="1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ProcA </a:t>
                      </a:r>
                      <a:endParaRPr lang="Courier New" altLang="Courier New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67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1643" algn="l" rtl="0" eaLnBrk="0">
                        <a:lnSpc>
                          <a:spcPts val="149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1770" algn="l" rtl="0" eaLnBrk="0">
                        <a:lnSpc>
                          <a:spcPts val="149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8" name="textbox 218"/>
          <p:cNvSpPr/>
          <p:nvPr/>
        </p:nvSpPr>
        <p:spPr>
          <a:xfrm>
            <a:off x="573760" y="336053"/>
            <a:ext cx="3747134" cy="4997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8727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6000"/>
              </a:lnSpc>
              <a:tabLst/>
            </a:pPr>
            <a:r>
              <a:rPr sz="3600" spc="-1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(例如)</a:t>
            </a:r>
            <a:r>
              <a:rPr sz="3600" spc="-1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链接器如何工作 </a:t>
            </a:r>
            <a:endParaRPr lang="Meiryo" altLang="Meiryo" sz="3600" dirty="0"/>
          </a:p>
        </p:txBody>
      </p:sp>
      <p:sp>
        <p:nvSpPr>
          <p:cNvPr id="219" name="textbox 219"/>
          <p:cNvSpPr/>
          <p:nvPr/>
        </p:nvSpPr>
        <p:spPr>
          <a:xfrm>
            <a:off x="6355703" y="311098"/>
            <a:ext cx="2417445" cy="5689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942"/>
              </a:lnSpc>
              <a:tabLst/>
            </a:pPr>
            <a:endParaRPr lang="Arial" altLang="Arial" sz="100" dirty="0"/>
          </a:p>
          <a:p>
            <a:pPr marL="12700" indent="18731" algn="l" rtl="0" eaLnBrk="0">
              <a:lnSpc>
                <a:spcPct val="99000"/>
              </a:lnSpc>
              <a:tabLst/>
            </a:pPr>
            <a:r>
              <a:rPr sz="1800" spc="-20" dirty="0">
                <a:solidFill>
                  <a:srgbClr val="FF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红色的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数据</a:t>
            </a: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在链接过程中被更新</a:t>
            </a: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。 </a:t>
            </a: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800" dirty="0"/>
          </a:p>
        </p:txBody>
      </p:sp>
      <p:sp>
        <p:nvSpPr>
          <p:cNvPr id="220" name="textbox 220"/>
          <p:cNvSpPr/>
          <p:nvPr/>
        </p:nvSpPr>
        <p:spPr>
          <a:xfrm>
            <a:off x="2039849" y="4483772"/>
            <a:ext cx="667384" cy="10388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489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8000"/>
              </a:lnSpc>
              <a:tabLst/>
            </a:pPr>
            <a:r>
              <a:rPr sz="12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指示类型 </a:t>
            </a:r>
            <a:endParaRPr lang="Meiryo UI" altLang="Meiryo UI" sz="1200" dirty="0"/>
          </a:p>
          <a:p>
            <a:pPr indent="21690" algn="l" rtl="0" eaLnBrk="0">
              <a:lnSpc>
                <a:spcPct val="70000"/>
              </a:lnSpc>
              <a:spcBef>
                <a:spcPts val="904"/>
              </a:spcBef>
              <a:tabLst/>
            </a:pPr>
            <a:r>
              <a:rPr sz="1200" b="1" spc="-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lw </a:t>
            </a:r>
            <a:endParaRPr lang="Courier New" altLang="Courier New" sz="1200" dirty="0"/>
          </a:p>
          <a:p>
            <a:pPr indent="25195" algn="l" rtl="0" eaLnBrk="0">
              <a:lnSpc>
                <a:spcPts val="2159"/>
              </a:lnSpc>
              <a:tabLst/>
            </a:pPr>
            <a:r>
              <a:rPr sz="1200" b="1" spc="-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jal </a:t>
            </a:r>
            <a:endParaRPr lang="Courier New" altLang="Courier New" sz="12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800" dirty="0"/>
          </a:p>
          <a:p>
            <a:pPr indent="30224" algn="l" rtl="0" eaLnBrk="0">
              <a:lnSpc>
                <a:spcPts val="1487"/>
              </a:lnSpc>
              <a:spcBef>
                <a:spcPts val="4"/>
              </a:spcBef>
              <a:tabLst/>
            </a:pPr>
            <a:r>
              <a:rPr sz="1200" spc="-4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...</a:t>
            </a:r>
          </a:p>
        </p:txBody>
      </p:sp>
      <p:sp>
        <p:nvSpPr>
          <p:cNvPr id="221" name="textbox 221"/>
          <p:cNvSpPr/>
          <p:nvPr/>
        </p:nvSpPr>
        <p:spPr>
          <a:xfrm>
            <a:off x="3048204" y="4483772"/>
            <a:ext cx="635000" cy="6927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442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8000"/>
              </a:lnSpc>
              <a:tabLst/>
            </a:pP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依赖性 </a:t>
            </a:r>
            <a:endParaRPr lang="Meiryo UI" altLang="Meiryo UI" sz="1200" dirty="0"/>
          </a:p>
          <a:p>
            <a:pPr indent="15442" algn="l" rtl="0" eaLnBrk="0">
              <a:lnSpc>
                <a:spcPct val="70000"/>
              </a:lnSpc>
              <a:spcBef>
                <a:spcPts val="902"/>
              </a:spcBef>
              <a:tabLst/>
            </a:pPr>
            <a:endParaRPr lang="Courier New" altLang="Courier New" sz="1200" dirty="0"/>
          </a:p>
          <a:p>
            <a:pPr indent="21385" algn="l" rtl="0" eaLnBrk="0">
              <a:lnSpc>
                <a:spcPts val="1928"/>
              </a:lnSpc>
              <a:tabLst/>
            </a:pPr>
            <a:r>
              <a:rPr sz="1200" b="1" spc="-2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检察院 </a:t>
            </a:r>
            <a:endParaRPr lang="Courier New" altLang="Courier New" sz="1200" dirty="0"/>
          </a:p>
        </p:txBody>
      </p:sp>
      <p:sp>
        <p:nvSpPr>
          <p:cNvPr id="222" name="textbox 222"/>
          <p:cNvSpPr/>
          <p:nvPr/>
        </p:nvSpPr>
        <p:spPr>
          <a:xfrm>
            <a:off x="2105863" y="3594913"/>
            <a:ext cx="377190" cy="7512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555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9000"/>
              </a:lnSpc>
              <a:tabLst/>
            </a:pP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数据 </a:t>
            </a:r>
            <a:endParaRPr lang="Meiryo UI" altLang="Meiryo UI" sz="1200" dirty="0"/>
          </a:p>
          <a:p>
            <a:pPr indent="49428" algn="l" rtl="0" eaLnBrk="0">
              <a:lnSpc>
                <a:spcPct val="84000"/>
              </a:lnSpc>
              <a:spcBef>
                <a:spcPts val="872"/>
              </a:spcBef>
              <a:tabLst/>
            </a:pPr>
            <a:r>
              <a:rPr sz="1100" b="1" spc="-5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sz="1100" b="1" spc="-50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x</a:t>
            </a:r>
            <a:r>
              <a:rPr sz="1100" b="1" spc="-5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) </a:t>
            </a:r>
            <a:r>
              <a:rPr sz="1100" b="1" spc="-5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1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600" dirty="0"/>
          </a:p>
          <a:p>
            <a:pPr indent="27366" algn="l" rtl="0" eaLnBrk="0">
              <a:lnSpc>
                <a:spcPts val="1490"/>
              </a:lnSpc>
              <a:spcBef>
                <a:spcPts val="3"/>
              </a:spcBef>
              <a:tabLst/>
            </a:pPr>
            <a:r>
              <a:rPr sz="1200" spc="-4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...</a:t>
            </a:r>
          </a:p>
        </p:txBody>
      </p:sp>
      <p:sp>
        <p:nvSpPr>
          <p:cNvPr id="223" name="textbox 223"/>
          <p:cNvSpPr/>
          <p:nvPr/>
        </p:nvSpPr>
        <p:spPr>
          <a:xfrm>
            <a:off x="485495" y="3777792"/>
            <a:ext cx="681990" cy="389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252"/>
              </a:lnSpc>
              <a:tabLst/>
            </a:pPr>
            <a:endParaRPr lang="Arial" altLang="Arial" sz="100" dirty="0"/>
          </a:p>
          <a:p>
            <a:pPr marL="13157" indent="-457" algn="l" rtl="0" eaLnBrk="0">
              <a:lnSpc>
                <a:spcPct val="100000"/>
              </a:lnSpc>
              <a:tabLst/>
            </a:pP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静态数据</a:t>
            </a: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段 </a:t>
            </a: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200" dirty="0"/>
          </a:p>
        </p:txBody>
      </p:sp>
      <p:sp>
        <p:nvSpPr>
          <p:cNvPr id="224" name="textbox 224"/>
          <p:cNvSpPr/>
          <p:nvPr/>
        </p:nvSpPr>
        <p:spPr>
          <a:xfrm>
            <a:off x="490829" y="4804333"/>
            <a:ext cx="660400" cy="387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33"/>
              </a:lnSpc>
              <a:tabLst/>
            </a:pPr>
            <a:endParaRPr lang="Arial" altLang="Arial" sz="100" dirty="0"/>
          </a:p>
          <a:p>
            <a:pPr marL="12700" indent="1066" algn="l" rtl="0" eaLnBrk="0">
              <a:lnSpc>
                <a:spcPct val="99000"/>
              </a:lnSpc>
              <a:tabLst/>
            </a:pPr>
            <a:r>
              <a:rPr sz="1200" spc="-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搬迁</a:t>
            </a:r>
            <a:r>
              <a:rPr sz="1200" spc="-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信息 </a:t>
            </a:r>
            <a:r>
              <a:rPr sz="1200" spc="-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200" dirty="0"/>
          </a:p>
        </p:txBody>
      </p:sp>
      <p:sp>
        <p:nvSpPr>
          <p:cNvPr id="225" name="textbox 225"/>
          <p:cNvSpPr/>
          <p:nvPr/>
        </p:nvSpPr>
        <p:spPr>
          <a:xfrm>
            <a:off x="4375099" y="5973876"/>
            <a:ext cx="509905" cy="3911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601"/>
              </a:lnSpc>
              <a:tabLst/>
            </a:pPr>
            <a:endParaRPr lang="Arial" altLang="Arial" sz="100" dirty="0"/>
          </a:p>
          <a:p>
            <a:pPr marL="12700" indent="5181" algn="l" rtl="0" eaLnBrk="0">
              <a:lnSpc>
                <a:spcPct val="100000"/>
              </a:lnSpc>
              <a:tabLst/>
            </a:pP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符号表 </a:t>
            </a:r>
            <a:endParaRPr lang="Meiryo UI" altLang="Meiryo UI" sz="1200" dirty="0"/>
          </a:p>
        </p:txBody>
      </p:sp>
      <p:sp>
        <p:nvSpPr>
          <p:cNvPr id="226" name="textbox 226"/>
          <p:cNvSpPr/>
          <p:nvPr/>
        </p:nvSpPr>
        <p:spPr>
          <a:xfrm>
            <a:off x="8328660" y="6275476"/>
            <a:ext cx="281304" cy="306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7"/>
              </a:lnSpc>
              <a:tabLst/>
            </a:pPr>
            <a:r>
              <a:rPr sz="17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12 </a:t>
            </a:r>
            <a:endParaRPr lang="Meiryo" altLang="Meiryo" sz="1700" dirty="0"/>
          </a:p>
        </p:txBody>
      </p:sp>
      <p:sp>
        <p:nvSpPr>
          <p:cNvPr id="227" name="rect"/>
          <p:cNvSpPr/>
          <p:nvPr/>
        </p:nvSpPr>
        <p:spPr>
          <a:xfrm>
            <a:off x="4285107" y="2377694"/>
            <a:ext cx="3749674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8" name="rect"/>
          <p:cNvSpPr/>
          <p:nvPr/>
        </p:nvSpPr>
        <p:spPr>
          <a:xfrm>
            <a:off x="4285107" y="6690436"/>
            <a:ext cx="3749674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9" name="rect"/>
          <p:cNvSpPr/>
          <p:nvPr/>
        </p:nvSpPr>
        <p:spPr>
          <a:xfrm>
            <a:off x="396735" y="6684708"/>
            <a:ext cx="3749560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0" name="rect"/>
          <p:cNvSpPr/>
          <p:nvPr/>
        </p:nvSpPr>
        <p:spPr>
          <a:xfrm>
            <a:off x="396735" y="2371978"/>
            <a:ext cx="3749560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1" name="path"/>
          <p:cNvSpPr/>
          <p:nvPr/>
        </p:nvSpPr>
        <p:spPr>
          <a:xfrm>
            <a:off x="396735" y="3535171"/>
            <a:ext cx="12700" cy="835660"/>
          </a:xfrm>
          <a:custGeom>
            <a:avLst/>
            <a:gdLst/>
            <a:ahLst/>
            <a:cxnLst/>
            <a:rect l="0" t="0" r="0" b="0"/>
            <a:pathLst>
              <a:path w="20" h="1316">
                <a:moveTo>
                  <a:pt x="10" y="0"/>
                </a:moveTo>
                <a:lnTo>
                  <a:pt x="10" y="1316"/>
                </a:lnTo>
              </a:path>
            </a:pathLst>
          </a:custGeom>
          <a:noFill/>
          <a:ln w="12700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2" name="rect"/>
          <p:cNvSpPr/>
          <p:nvPr/>
        </p:nvSpPr>
        <p:spPr>
          <a:xfrm>
            <a:off x="396735" y="3535171"/>
            <a:ext cx="3749560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3" name="path"/>
          <p:cNvSpPr/>
          <p:nvPr/>
        </p:nvSpPr>
        <p:spPr>
          <a:xfrm>
            <a:off x="396735" y="4424171"/>
            <a:ext cx="12700" cy="1109980"/>
          </a:xfrm>
          <a:custGeom>
            <a:avLst/>
            <a:gdLst/>
            <a:ahLst/>
            <a:cxnLst/>
            <a:rect l="0" t="0" r="0" b="0"/>
            <a:pathLst>
              <a:path w="20" h="1748">
                <a:moveTo>
                  <a:pt x="10" y="0"/>
                </a:moveTo>
                <a:lnTo>
                  <a:pt x="10" y="1748"/>
                </a:lnTo>
              </a:path>
            </a:pathLst>
          </a:custGeom>
          <a:noFill/>
          <a:ln w="12700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4" name="path"/>
          <p:cNvSpPr/>
          <p:nvPr/>
        </p:nvSpPr>
        <p:spPr>
          <a:xfrm>
            <a:off x="396735" y="4424171"/>
            <a:ext cx="3749560" cy="12700"/>
          </a:xfrm>
          <a:custGeom>
            <a:avLst/>
            <a:gdLst/>
            <a:ahLst/>
            <a:cxnLst/>
            <a:rect l="0" t="0" r="0" b="0"/>
            <a:pathLst>
              <a:path w="5904" h="20">
                <a:moveTo>
                  <a:pt x="0" y="10"/>
                </a:moveTo>
                <a:lnTo>
                  <a:pt x="5904" y="10"/>
                </a:lnTo>
              </a:path>
            </a:pathLst>
          </a:custGeom>
          <a:noFill/>
          <a:ln w="12700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5" name="path"/>
          <p:cNvSpPr/>
          <p:nvPr/>
        </p:nvSpPr>
        <p:spPr>
          <a:xfrm>
            <a:off x="396735" y="4358132"/>
            <a:ext cx="3749560" cy="12700"/>
          </a:xfrm>
          <a:custGeom>
            <a:avLst/>
            <a:gdLst/>
            <a:ahLst/>
            <a:cxnLst/>
            <a:rect l="0" t="0" r="0" b="0"/>
            <a:pathLst>
              <a:path w="5904" h="20">
                <a:moveTo>
                  <a:pt x="0" y="10"/>
                </a:moveTo>
                <a:lnTo>
                  <a:pt x="5904" y="10"/>
                </a:lnTo>
              </a:path>
            </a:pathLst>
          </a:custGeom>
          <a:noFill/>
          <a:ln w="12700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6" name="rect"/>
          <p:cNvSpPr/>
          <p:nvPr/>
        </p:nvSpPr>
        <p:spPr>
          <a:xfrm>
            <a:off x="396735" y="5521452"/>
            <a:ext cx="3749560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 237"/>
          <p:cNvGraphicFramePr>
            <a:graphicFrameLocks noGrp="1"/>
          </p:cNvGraphicFramePr>
          <p:nvPr/>
        </p:nvGraphicFramePr>
        <p:xfrm>
          <a:off x="1033272" y="2340864"/>
          <a:ext cx="4772659" cy="3184525"/>
        </p:xfrm>
        <a:graphic>
          <a:graphicData uri="http://schemas.openxmlformats.org/drawingml/2006/table">
            <a:tbl>
              <a:tblPr/>
              <a:tblGrid>
                <a:gridCol w="4772659"/>
              </a:tblGrid>
              <a:tr h="3168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8255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1362202" algn="l" rtl="0" eaLnBrk="0">
                        <a:lnSpc>
                          <a:spcPts val="2209"/>
                        </a:lnSpc>
                        <a:tabLst>
                          <a:tab pos="1475105" algn="l"/>
                        </a:tabLst>
                      </a:pPr>
                      <a:r>
                        <a:rPr sz="18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7fff </a:t>
                      </a:r>
                      <a:r>
                        <a:rPr sz="1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fffc16 </a:t>
                      </a:r>
                      <a:endParaRPr lang="Meiryo UI" altLang="Meiryo UI" sz="13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8" name="picture 2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775460" y="2551176"/>
            <a:ext cx="620014" cy="82295"/>
          </a:xfrm>
          <a:prstGeom prst="rect">
            <a:avLst/>
          </a:prstGeom>
        </p:spPr>
      </p:pic>
      <p:graphicFrame>
        <p:nvGraphicFramePr>
          <p:cNvPr id="239" name="table 239"/>
          <p:cNvGraphicFramePr>
            <a:graphicFrameLocks noGrp="1"/>
          </p:cNvGraphicFramePr>
          <p:nvPr/>
        </p:nvGraphicFramePr>
        <p:xfrm>
          <a:off x="3557523" y="2576321"/>
          <a:ext cx="2172970" cy="2776219"/>
        </p:xfrm>
        <a:graphic>
          <a:graphicData uri="http://schemas.openxmlformats.org/drawingml/2006/table">
            <a:tbl>
              <a:tblPr/>
              <a:tblGrid>
                <a:gridCol w="2172970"/>
              </a:tblGrid>
              <a:tr h="64642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795392" algn="l" rtl="0" eaLnBrk="0">
                        <a:lnSpc>
                          <a:spcPct val="83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堆栈 </a:t>
                      </a:r>
                      <a:endParaRPr lang="Meiryo UI" altLang="Meiryo UI" sz="1800" dirty="0"/>
                    </a:p>
                    <a:p>
                      <a:pPr indent="1033043" algn="l" rtl="0" eaLnBrk="0">
                        <a:lnSpc>
                          <a:spcPts val="2399"/>
                        </a:lnSpc>
                        <a:tabLst/>
                      </a:pPr>
                      <a:endParaRPr lang="Meiryo UI" altLang="Meiryo UI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336422" indent="696620" algn="l" rtl="0" eaLnBrk="0">
                        <a:lnSpc>
                          <a:spcPct val="113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40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↑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动态数据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499355" algn="l" rtl="0" eaLnBrk="0">
                        <a:lnSpc>
                          <a:spcPts val="2207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静态数据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855192" algn="l" rtl="0" eaLnBrk="0">
                        <a:lnSpc>
                          <a:spcPts val="2209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文本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1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595502" algn="l" rtl="0" eaLnBrk="0">
                        <a:lnSpc>
                          <a:spcPts val="2204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保留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0" name="textbox 240"/>
          <p:cNvSpPr/>
          <p:nvPr/>
        </p:nvSpPr>
        <p:spPr>
          <a:xfrm>
            <a:off x="573760" y="336053"/>
            <a:ext cx="3747134" cy="4997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8727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6000"/>
              </a:lnSpc>
              <a:tabLst/>
            </a:pPr>
            <a:r>
              <a:rPr sz="3600" spc="-1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(例如)</a:t>
            </a:r>
            <a:r>
              <a:rPr sz="3600" spc="-1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链接器如何工作 </a:t>
            </a:r>
            <a:endParaRPr lang="Meiryo" altLang="Meiryo" sz="3600" dirty="0"/>
          </a:p>
        </p:txBody>
      </p:sp>
      <p:sp>
        <p:nvSpPr>
          <p:cNvPr id="241" name="textbox 241"/>
          <p:cNvSpPr/>
          <p:nvPr/>
        </p:nvSpPr>
        <p:spPr>
          <a:xfrm>
            <a:off x="2718467" y="4113211"/>
            <a:ext cx="812800" cy="14008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4"/>
              </a:lnSpc>
              <a:tabLst/>
            </a:pPr>
            <a:r>
              <a:rPr sz="13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800016 </a:t>
            </a:r>
            <a:endParaRPr lang="Meiryo UI" altLang="Meiryo UI" sz="1300" dirty="0"/>
          </a:p>
          <a:p>
            <a:pPr indent="14302" algn="l" rtl="0" eaLnBrk="0">
              <a:lnSpc>
                <a:spcPts val="2207"/>
              </a:lnSpc>
              <a:spcBef>
                <a:spcPts val="624"/>
              </a:spcBef>
              <a:tabLst/>
            </a:pP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000016 </a:t>
            </a:r>
            <a:endParaRPr lang="Meiryo UI" altLang="Meiryo UI" sz="1300" dirty="0"/>
          </a:p>
          <a:p>
            <a:pPr indent="14302" algn="l" rtl="0" eaLnBrk="0">
              <a:lnSpc>
                <a:spcPts val="2207"/>
              </a:lnSpc>
              <a:spcBef>
                <a:spcPts val="692"/>
              </a:spcBef>
              <a:tabLst/>
            </a:pP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000016 </a:t>
            </a:r>
            <a:endParaRPr lang="Meiryo UI" altLang="Meiryo UI" sz="13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500" dirty="0"/>
          </a:p>
          <a:p>
            <a:pPr indent="670951" algn="l" rtl="0" eaLnBrk="0">
              <a:lnSpc>
                <a:spcPts val="2184"/>
              </a:lnSpc>
              <a:spcBef>
                <a:spcPts val="1"/>
              </a:spcBef>
              <a:tabLst/>
            </a:pPr>
            <a:endParaRPr lang="Meiryo UI" altLang="Meiryo UI" sz="1700" dirty="0"/>
          </a:p>
        </p:txBody>
      </p:sp>
      <p:graphicFrame>
        <p:nvGraphicFramePr>
          <p:cNvPr id="242" name="table 242"/>
          <p:cNvGraphicFramePr>
            <a:graphicFrameLocks noGrp="1"/>
          </p:cNvGraphicFramePr>
          <p:nvPr/>
        </p:nvGraphicFramePr>
        <p:xfrm>
          <a:off x="1124711" y="4066032"/>
          <a:ext cx="655320" cy="377825"/>
        </p:xfrm>
        <a:graphic>
          <a:graphicData uri="http://schemas.openxmlformats.org/drawingml/2006/table">
            <a:tbl>
              <a:tblPr/>
              <a:tblGrid>
                <a:gridCol w="655320"/>
              </a:tblGrid>
              <a:tr h="3714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30475" algn="l" rtl="0" eaLnBrk="0">
                        <a:lnSpc>
                          <a:spcPct val="8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$gp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3" name="textbox 243"/>
          <p:cNvSpPr/>
          <p:nvPr/>
        </p:nvSpPr>
        <p:spPr>
          <a:xfrm>
            <a:off x="1762760" y="4113211"/>
            <a:ext cx="898525" cy="10331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484"/>
              </a:lnSpc>
              <a:tabLst/>
            </a:pPr>
            <a:endParaRPr lang="Arial" altLang="Arial" sz="100" dirty="0"/>
          </a:p>
          <a:p>
            <a:pPr indent="294131" algn="l" rtl="0" eaLnBrk="0">
              <a:lnSpc>
                <a:spcPct val="83000"/>
              </a:lnSpc>
              <a:tabLst>
                <a:tab pos="343534" algn="l"/>
              </a:tabLst>
            </a:pPr>
            <a:r>
              <a:rPr sz="1800" spc="-6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1000 </a:t>
            </a:r>
            <a:endParaRPr lang="Meiryo UI" altLang="Meiryo UI" sz="1800" dirty="0"/>
          </a:p>
          <a:p>
            <a:pPr marL="327703" indent="16252" algn="l" rtl="0" eaLnBrk="0">
              <a:lnSpc>
                <a:spcPct val="141000"/>
              </a:lnSpc>
              <a:spcBef>
                <a:spcPts val="41"/>
              </a:spcBef>
              <a:tabLst/>
            </a:pPr>
            <a:r>
              <a:rPr sz="1800" spc="-6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1000 </a:t>
            </a: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0040 </a:t>
            </a:r>
            <a:r>
              <a:rPr sz="1800" spc="-6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800" dirty="0"/>
          </a:p>
        </p:txBody>
      </p:sp>
      <p:pic>
        <p:nvPicPr>
          <p:cNvPr id="244" name="pictur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775460" y="4212335"/>
            <a:ext cx="281431" cy="82296"/>
          </a:xfrm>
          <a:prstGeom prst="rect">
            <a:avLst/>
          </a:prstGeom>
        </p:spPr>
      </p:pic>
      <p:sp>
        <p:nvSpPr>
          <p:cNvPr id="245" name="textbox 245"/>
          <p:cNvSpPr/>
          <p:nvPr/>
        </p:nvSpPr>
        <p:spPr>
          <a:xfrm>
            <a:off x="1061625" y="1772922"/>
            <a:ext cx="3272154" cy="287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82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0000"/>
              </a:lnSpc>
              <a:tabLst/>
            </a:pPr>
            <a:r>
              <a:rPr sz="1900" spc="7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实际的内存放置（假设 </a:t>
            </a:r>
            <a:endParaRPr lang="Meiryo" altLang="Meiryo" sz="1900" dirty="0"/>
          </a:p>
        </p:txBody>
      </p:sp>
      <p:graphicFrame>
        <p:nvGraphicFramePr>
          <p:cNvPr id="246" name="table 246"/>
          <p:cNvGraphicFramePr>
            <a:graphicFrameLocks noGrp="1"/>
          </p:cNvGraphicFramePr>
          <p:nvPr/>
        </p:nvGraphicFramePr>
        <p:xfrm>
          <a:off x="1124711" y="2401824"/>
          <a:ext cx="655320" cy="377825"/>
        </p:xfrm>
        <a:graphic>
          <a:graphicData uri="http://schemas.openxmlformats.org/drawingml/2006/table">
            <a:tbl>
              <a:tblPr/>
              <a:tblGrid>
                <a:gridCol w="655320"/>
              </a:tblGrid>
              <a:tr h="3714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42646" algn="l" rtl="0" eaLnBrk="0">
                        <a:lnSpc>
                          <a:spcPct val="86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$sp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7" name="textbox 247"/>
          <p:cNvSpPr/>
          <p:nvPr/>
        </p:nvSpPr>
        <p:spPr>
          <a:xfrm>
            <a:off x="8328660" y="6275476"/>
            <a:ext cx="281304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182"/>
              </a:lnSpc>
              <a:tabLst/>
            </a:pPr>
            <a:r>
              <a:rPr sz="17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13 </a:t>
            </a:r>
            <a:endParaRPr lang="Meiryo" altLang="Meiryo" sz="1700" dirty="0"/>
          </a:p>
        </p:txBody>
      </p:sp>
    </p:spTree>
  </p:cSld>
  <p:clrMapOvr>
    <a:masterClrMapping/>
  </p:clrMapOvr>
</p:sld>
</file>

<file path=ppt/slides/slide1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"/>
          <p:cNvSpPr/>
          <p:nvPr/>
        </p:nvSpPr>
        <p:spPr>
          <a:xfrm>
            <a:off x="393268" y="4577333"/>
            <a:ext cx="12700" cy="138433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9" name="rect"/>
          <p:cNvSpPr/>
          <p:nvPr/>
        </p:nvSpPr>
        <p:spPr>
          <a:xfrm>
            <a:off x="393268" y="2573909"/>
            <a:ext cx="12700" cy="1932939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0" name="rect"/>
          <p:cNvSpPr/>
          <p:nvPr/>
        </p:nvSpPr>
        <p:spPr>
          <a:xfrm>
            <a:off x="396735" y="1942084"/>
            <a:ext cx="12700" cy="56134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1" name="rect"/>
          <p:cNvSpPr/>
          <p:nvPr/>
        </p:nvSpPr>
        <p:spPr>
          <a:xfrm>
            <a:off x="323088" y="1862328"/>
            <a:ext cx="3889248" cy="1828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252" name="table 252"/>
          <p:cNvGraphicFramePr>
            <a:graphicFrameLocks noGrp="1"/>
          </p:cNvGraphicFramePr>
          <p:nvPr/>
        </p:nvGraphicFramePr>
        <p:xfrm>
          <a:off x="313944" y="1618488"/>
          <a:ext cx="3907154" cy="4437380"/>
        </p:xfrm>
        <a:graphic>
          <a:graphicData uri="http://schemas.openxmlformats.org/drawingml/2006/table">
            <a:tbl>
              <a:tblPr/>
              <a:tblGrid>
                <a:gridCol w="746125"/>
                <a:gridCol w="241300"/>
                <a:gridCol w="475615"/>
                <a:gridCol w="434975"/>
                <a:gridCol w="681990"/>
                <a:gridCol w="1327150"/>
              </a:tblGrid>
              <a:tr h="329565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230667" algn="l" rtl="0" eaLnBrk="0">
                        <a:lnSpc>
                          <a:spcPct val="73000"/>
                        </a:lnSpc>
                        <a:tabLst/>
                      </a:pPr>
                      <a:r>
                        <a:rPr sz="18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链接.o </a:t>
                      </a:r>
                      <a:endParaRPr lang="Courier New" altLang="Courier New" sz="1800" dirty="0"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204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181508" algn="l" rtl="0" eaLnBrk="0">
                        <a:lnSpc>
                          <a:spcPct val="99000"/>
                        </a:lnSpc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标题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5707" algn="l" rtl="0" eaLnBrk="0">
                        <a:lnSpc>
                          <a:spcPct val="9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文字大小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2837" algn="l" rtl="0" eaLnBrk="0">
                        <a:lnSpc>
                          <a:spcPts val="1469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300 </a:t>
                      </a:r>
                      <a:r>
                        <a:rPr sz="10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16 </a:t>
                      </a:r>
                      <a:r>
                        <a:rPr sz="12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504"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5707" algn="l" rtl="0" eaLnBrk="0">
                        <a:lnSpc>
                          <a:spcPct val="9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数据大小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3962" algn="l" rtl="0" eaLnBrk="0">
                        <a:lnSpc>
                          <a:spcPts val="1469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50 </a:t>
                      </a:r>
                      <a:r>
                        <a:rPr sz="10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16 </a:t>
                      </a:r>
                      <a:r>
                        <a:rPr sz="12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19">
                <a:tc rowSpan="7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93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81355" indent="-457" algn="l" rtl="0" eaLnBrk="0">
                        <a:lnSpc>
                          <a:spcPct val="116000"/>
                        </a:lnSpc>
                        <a:tabLst/>
                      </a:pPr>
                      <a:r>
                        <a:rPr sz="110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文本</a:t>
                      </a:r>
                      <a:r>
                        <a:rPr sz="110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段 </a:t>
                      </a:r>
                      <a:r>
                        <a:rPr sz="110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1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1218" algn="l" rtl="0" eaLnBrk="0">
                        <a:lnSpc>
                          <a:spcPct val="99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地址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3192" algn="l" rtl="0" eaLnBrk="0">
                        <a:lnSpc>
                          <a:spcPct val="9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订单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1066" algn="l" rtl="0" eaLnBrk="0">
                        <a:lnSpc>
                          <a:spcPts val="1639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0040 </a:t>
                      </a:r>
                      <a:r>
                        <a:rPr sz="1200" spc="-10" baseline="-17304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000016 </a:t>
                      </a:r>
                      <a:endParaRPr lang="Meiryo UI" altLang="Meiryo UI" sz="779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02184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2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lw </a:t>
                      </a:r>
                      <a:r>
                        <a:rPr sz="12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$a0, </a:t>
                      </a:r>
                      <a:r>
                        <a:rPr sz="1200" b="1" spc="-40" baseline="-21703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800016 </a:t>
                      </a:r>
                      <a:r>
                        <a:rPr sz="12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($gp) </a:t>
                      </a:r>
                      <a:r>
                        <a:rPr sz="1200" b="1" spc="-40" baseline="-21703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1084" algn="l" rtl="0" eaLnBrk="0">
                        <a:lnSpc>
                          <a:spcPts val="1641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0040 </a:t>
                      </a:r>
                      <a:r>
                        <a:rPr sz="1200" spc="-10" baseline="-17249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000416 </a:t>
                      </a:r>
                      <a:endParaRPr lang="Meiryo UI" altLang="Meiryo UI" sz="779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05715" algn="l" rtl="0" eaLnBrk="0">
                        <a:lnSpc>
                          <a:spcPct val="77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JAL </a:t>
                      </a:r>
                      <a:r>
                        <a:rPr sz="1200" b="1" spc="-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40 </a:t>
                      </a:r>
                      <a:r>
                        <a:rPr sz="1200" b="1" spc="-30" baseline="-21703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010016 </a:t>
                      </a:r>
                      <a:endParaRPr lang="Courier New" altLang="Courier New" sz="779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0210" algn="l" rtl="0" eaLnBrk="0">
                        <a:lnSpc>
                          <a:spcPts val="1487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0718" algn="l" rtl="0" eaLnBrk="0">
                        <a:lnSpc>
                          <a:spcPts val="1487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1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1066" algn="l" rtl="0" eaLnBrk="0">
                        <a:lnSpc>
                          <a:spcPts val="1637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0040 </a:t>
                      </a:r>
                      <a:r>
                        <a:rPr sz="1200" spc="-10" baseline="-17356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010016 </a:t>
                      </a:r>
                      <a:endParaRPr lang="Meiryo UI" altLang="Meiryo UI" sz="779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03860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2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 </a:t>
                      </a:r>
                      <a:r>
                        <a:rPr sz="12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$a1, </a:t>
                      </a:r>
                      <a:r>
                        <a:rPr sz="1200" b="1" spc="-40" baseline="-21703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802016 </a:t>
                      </a:r>
                      <a:r>
                        <a:rPr sz="12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($gp) </a:t>
                      </a:r>
                      <a:r>
                        <a:rPr sz="1200" b="1" spc="-40" baseline="-21703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1066" algn="l" rtl="0" eaLnBrk="0">
                        <a:lnSpc>
                          <a:spcPts val="1634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0040 </a:t>
                      </a:r>
                      <a:r>
                        <a:rPr sz="1200" spc="-10" baseline="-17434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010416 </a:t>
                      </a:r>
                      <a:endParaRPr lang="Meiryo UI" altLang="Meiryo UI" sz="779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05689" algn="l" rtl="0" eaLnBrk="0">
                        <a:lnSpc>
                          <a:spcPct val="7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2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JAL </a:t>
                      </a:r>
                      <a:r>
                        <a:rPr sz="1200" b="1" spc="-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40 </a:t>
                      </a:r>
                      <a:r>
                        <a:rPr sz="1200" b="1" spc="-30" baseline="-21703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000016 </a:t>
                      </a:r>
                      <a:endParaRPr lang="Courier New" altLang="Courier New" sz="779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1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900" dirty="0"/>
                    </a:p>
                    <a:p>
                      <a:pPr indent="110972" algn="l" rtl="0" eaLnBrk="0">
                        <a:lnSpc>
                          <a:spcPct val="75000"/>
                        </a:lnSpc>
                        <a:tabLst/>
                      </a:pP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85">
                <a:tc gridSpan="6">
                  <a:txBody>
                    <a:bodyPr/>
                    <a:lstStyle/>
                    <a:p>
                      <a:pPr algn="l" rtl="0" eaLnBrk="0">
                        <a:lnSpc>
                          <a:spcPts val="655"/>
                        </a:lnSpc>
                        <a:tabLst/>
                      </a:pPr>
                      <a:endParaRPr lang="Arial" altLang="Arial" sz="5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rowSpan="5"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3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80898" algn="l" rtl="0" eaLnBrk="0">
                        <a:lnSpc>
                          <a:spcPct val="11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1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静态数据</a:t>
                      </a:r>
                      <a:r>
                        <a:rPr sz="110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段 </a:t>
                      </a:r>
                      <a:r>
                        <a:rPr sz="11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1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1237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地址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6095" algn="l" rtl="0" eaLnBrk="0">
                        <a:lnSpc>
                          <a:spcPct val="100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数据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1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1886" algn="l" rtl="0" eaLnBrk="0">
                        <a:lnSpc>
                          <a:spcPts val="1632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1000 </a:t>
                      </a:r>
                      <a:r>
                        <a:rPr sz="1200" spc="-20" baseline="-17486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000016 </a:t>
                      </a:r>
                      <a:endParaRPr lang="Meiryo UI" altLang="Meiryo UI" sz="779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32816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1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</a:t>
                      </a:r>
                      <a:r>
                        <a:rPr sz="1100" b="1" spc="-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x</a:t>
                      </a:r>
                      <a:r>
                        <a:rPr sz="11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) </a:t>
                      </a:r>
                      <a:r>
                        <a:rPr sz="11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1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300" dirty="0"/>
                    </a:p>
                    <a:p>
                      <a:pPr indent="110210" algn="l" rtl="0" eaLnBrk="0">
                        <a:lnSpc>
                          <a:spcPts val="1487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300" dirty="0"/>
                    </a:p>
                    <a:p>
                      <a:pPr indent="110718" algn="l" rtl="0" eaLnBrk="0">
                        <a:lnSpc>
                          <a:spcPts val="1487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1886" algn="l" rtl="0" eaLnBrk="0">
                        <a:lnSpc>
                          <a:spcPts val="1629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1000 </a:t>
                      </a:r>
                      <a:r>
                        <a:rPr sz="1200" spc="-20" baseline="-17585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002016 </a:t>
                      </a:r>
                      <a:endParaRPr lang="Meiryo UI" altLang="Meiryo UI" sz="779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32896" algn="l" rtl="0" eaLnBrk="0">
                        <a:lnSpc>
                          <a:spcPct val="7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1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</a:t>
                      </a:r>
                      <a:r>
                        <a:rPr sz="1100" b="1" spc="-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y</a:t>
                      </a:r>
                      <a:r>
                        <a:rPr sz="11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) </a:t>
                      </a:r>
                      <a:r>
                        <a:rPr sz="11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1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28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0210" algn="l" rtl="0" eaLnBrk="0">
                        <a:lnSpc>
                          <a:spcPts val="1487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300" dirty="0"/>
                    </a:p>
                    <a:p>
                      <a:pPr indent="110718" algn="l" rtl="0" eaLnBrk="0">
                        <a:lnSpc>
                          <a:spcPts val="1487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table 253"/>
          <p:cNvGraphicFramePr>
            <a:graphicFrameLocks noGrp="1"/>
          </p:cNvGraphicFramePr>
          <p:nvPr/>
        </p:nvGraphicFramePr>
        <p:xfrm>
          <a:off x="4626864" y="2886455"/>
          <a:ext cx="4425315" cy="3224529"/>
        </p:xfrm>
        <a:graphic>
          <a:graphicData uri="http://schemas.openxmlformats.org/drawingml/2006/table">
            <a:tbl>
              <a:tblPr/>
              <a:tblGrid>
                <a:gridCol w="4425315"/>
              </a:tblGrid>
              <a:tr h="32086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4" name="picture 2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45152" y="2904744"/>
            <a:ext cx="4389119" cy="3188207"/>
          </a:xfrm>
          <a:prstGeom prst="rect">
            <a:avLst/>
          </a:prstGeom>
        </p:spPr>
      </p:pic>
      <p:pic>
        <p:nvPicPr>
          <p:cNvPr id="255" name="picture 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650991" y="548640"/>
            <a:ext cx="3383279" cy="2319527"/>
          </a:xfrm>
          <a:prstGeom prst="rect">
            <a:avLst/>
          </a:prstGeom>
        </p:spPr>
      </p:pic>
      <p:sp>
        <p:nvSpPr>
          <p:cNvPr id="256" name="textbox 256"/>
          <p:cNvSpPr/>
          <p:nvPr/>
        </p:nvSpPr>
        <p:spPr>
          <a:xfrm>
            <a:off x="573760" y="336053"/>
            <a:ext cx="3747134" cy="4997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8727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6000"/>
              </a:lnSpc>
              <a:tabLst/>
            </a:pPr>
            <a:r>
              <a:rPr sz="3600" spc="-1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(例如)</a:t>
            </a:r>
            <a:r>
              <a:rPr sz="3600" spc="-1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链接器如何工作 </a:t>
            </a:r>
            <a:endParaRPr lang="Meiryo" altLang="Meiryo" sz="3600" dirty="0"/>
          </a:p>
        </p:txBody>
      </p:sp>
      <p:sp>
        <p:nvSpPr>
          <p:cNvPr id="257" name="textbox 257"/>
          <p:cNvSpPr/>
          <p:nvPr/>
        </p:nvSpPr>
        <p:spPr>
          <a:xfrm>
            <a:off x="8328660" y="6275476"/>
            <a:ext cx="281304" cy="306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7"/>
              </a:lnSpc>
              <a:tabLst/>
            </a:pPr>
            <a:r>
              <a:rPr sz="17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14 </a:t>
            </a:r>
            <a:endParaRPr lang="Meiryo" altLang="Meiryo" sz="1700" dirty="0"/>
          </a:p>
        </p:txBody>
      </p:sp>
      <p:sp>
        <p:nvSpPr>
          <p:cNvPr id="258" name="rect"/>
          <p:cNvSpPr/>
          <p:nvPr/>
        </p:nvSpPr>
        <p:spPr>
          <a:xfrm>
            <a:off x="4130167" y="4577333"/>
            <a:ext cx="12700" cy="138433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9" name="rect"/>
          <p:cNvSpPr/>
          <p:nvPr/>
        </p:nvSpPr>
        <p:spPr>
          <a:xfrm>
            <a:off x="393268" y="5948972"/>
            <a:ext cx="3749599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0" name="rect"/>
          <p:cNvSpPr/>
          <p:nvPr/>
        </p:nvSpPr>
        <p:spPr>
          <a:xfrm>
            <a:off x="4133595" y="1942084"/>
            <a:ext cx="12700" cy="56134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1" name="rect"/>
          <p:cNvSpPr/>
          <p:nvPr/>
        </p:nvSpPr>
        <p:spPr>
          <a:xfrm>
            <a:off x="396735" y="2490724"/>
            <a:ext cx="3749560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2" name="path"/>
          <p:cNvSpPr/>
          <p:nvPr/>
        </p:nvSpPr>
        <p:spPr>
          <a:xfrm>
            <a:off x="399288" y="1895855"/>
            <a:ext cx="1377695" cy="18288"/>
          </a:xfrm>
          <a:custGeom>
            <a:avLst/>
            <a:gdLst/>
            <a:ahLst/>
            <a:cxnLst/>
            <a:rect l="0" t="0" r="0" b="0"/>
            <a:pathLst>
              <a:path w="2169" h="28">
                <a:moveTo>
                  <a:pt x="0" y="14"/>
                </a:moveTo>
                <a:lnTo>
                  <a:pt x="2169" y="14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3" name="rect"/>
          <p:cNvSpPr/>
          <p:nvPr/>
        </p:nvSpPr>
        <p:spPr>
          <a:xfrm>
            <a:off x="4130167" y="2573909"/>
            <a:ext cx="12700" cy="1932939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2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45152" y="2904744"/>
            <a:ext cx="4389119" cy="3188207"/>
          </a:xfrm>
          <a:prstGeom prst="rect">
            <a:avLst/>
          </a:prstGeom>
        </p:spPr>
      </p:pic>
      <p:sp>
        <p:nvSpPr>
          <p:cNvPr id="265" name="path"/>
          <p:cNvSpPr/>
          <p:nvPr/>
        </p:nvSpPr>
        <p:spPr>
          <a:xfrm>
            <a:off x="323088" y="1862328"/>
            <a:ext cx="3889248" cy="51815"/>
          </a:xfrm>
          <a:custGeom>
            <a:avLst/>
            <a:gdLst/>
            <a:ahLst/>
            <a:cxnLst/>
            <a:rect l="0" t="0" r="0" b="0"/>
            <a:pathLst>
              <a:path w="6124" h="81">
                <a:moveTo>
                  <a:pt x="6124" y="14"/>
                </a:moveTo>
                <a:lnTo>
                  <a:pt x="0" y="14"/>
                </a:lnTo>
                <a:moveTo>
                  <a:pt x="120" y="67"/>
                </a:moveTo>
                <a:lnTo>
                  <a:pt x="2289" y="67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6" name="rect"/>
          <p:cNvSpPr/>
          <p:nvPr/>
        </p:nvSpPr>
        <p:spPr>
          <a:xfrm>
            <a:off x="396735" y="1942084"/>
            <a:ext cx="12700" cy="56134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7" name="rect"/>
          <p:cNvSpPr/>
          <p:nvPr/>
        </p:nvSpPr>
        <p:spPr>
          <a:xfrm>
            <a:off x="2205989" y="2573909"/>
            <a:ext cx="12700" cy="1932939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8" name="rect"/>
          <p:cNvSpPr/>
          <p:nvPr/>
        </p:nvSpPr>
        <p:spPr>
          <a:xfrm>
            <a:off x="1053871" y="2573909"/>
            <a:ext cx="12700" cy="1932939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9" name="rect"/>
          <p:cNvSpPr/>
          <p:nvPr/>
        </p:nvSpPr>
        <p:spPr>
          <a:xfrm>
            <a:off x="1053871" y="4219829"/>
            <a:ext cx="3088995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70" name="path"/>
          <p:cNvSpPr/>
          <p:nvPr/>
        </p:nvSpPr>
        <p:spPr>
          <a:xfrm>
            <a:off x="1053871" y="3396869"/>
            <a:ext cx="3088995" cy="12700"/>
          </a:xfrm>
          <a:custGeom>
            <a:avLst/>
            <a:gdLst/>
            <a:ahLst/>
            <a:cxnLst/>
            <a:rect l="0" t="0" r="0" b="0"/>
            <a:pathLst>
              <a:path w="4864" h="20">
                <a:moveTo>
                  <a:pt x="0" y="10"/>
                </a:moveTo>
                <a:lnTo>
                  <a:pt x="4864" y="10"/>
                </a:lnTo>
              </a:path>
            </a:pathLst>
          </a:custGeom>
          <a:noFill/>
          <a:ln w="12700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71" name="path"/>
          <p:cNvSpPr/>
          <p:nvPr/>
        </p:nvSpPr>
        <p:spPr>
          <a:xfrm>
            <a:off x="1053871" y="3122548"/>
            <a:ext cx="3088995" cy="12700"/>
          </a:xfrm>
          <a:custGeom>
            <a:avLst/>
            <a:gdLst/>
            <a:ahLst/>
            <a:cxnLst/>
            <a:rect l="0" t="0" r="0" b="0"/>
            <a:pathLst>
              <a:path w="4864" h="20">
                <a:moveTo>
                  <a:pt x="0" y="10"/>
                </a:moveTo>
                <a:lnTo>
                  <a:pt x="4864" y="10"/>
                </a:lnTo>
              </a:path>
            </a:pathLst>
          </a:custGeom>
          <a:noFill/>
          <a:ln w="12700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72" name="path"/>
          <p:cNvSpPr/>
          <p:nvPr/>
        </p:nvSpPr>
        <p:spPr>
          <a:xfrm>
            <a:off x="1053871" y="3671189"/>
            <a:ext cx="3088995" cy="12700"/>
          </a:xfrm>
          <a:custGeom>
            <a:avLst/>
            <a:gdLst/>
            <a:ahLst/>
            <a:cxnLst/>
            <a:rect l="0" t="0" r="0" b="0"/>
            <a:pathLst>
              <a:path w="4864" h="20">
                <a:moveTo>
                  <a:pt x="0" y="10"/>
                </a:moveTo>
                <a:lnTo>
                  <a:pt x="4864" y="10"/>
                </a:lnTo>
              </a:path>
            </a:pathLst>
          </a:custGeom>
          <a:noFill/>
          <a:ln w="12700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73" name="rect"/>
          <p:cNvSpPr/>
          <p:nvPr/>
        </p:nvSpPr>
        <p:spPr>
          <a:xfrm>
            <a:off x="1053871" y="3945508"/>
            <a:ext cx="3088995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74" name="path"/>
          <p:cNvSpPr/>
          <p:nvPr/>
        </p:nvSpPr>
        <p:spPr>
          <a:xfrm>
            <a:off x="393268" y="2573909"/>
            <a:ext cx="3749599" cy="1932939"/>
          </a:xfrm>
          <a:custGeom>
            <a:avLst/>
            <a:gdLst/>
            <a:ahLst/>
            <a:cxnLst/>
            <a:rect l="0" t="0" r="0" b="0"/>
            <a:pathLst>
              <a:path w="5904" h="3043">
                <a:moveTo>
                  <a:pt x="10" y="0"/>
                </a:moveTo>
                <a:lnTo>
                  <a:pt x="10" y="3043"/>
                </a:lnTo>
                <a:moveTo>
                  <a:pt x="5894" y="0"/>
                </a:moveTo>
                <a:lnTo>
                  <a:pt x="5894" y="3043"/>
                </a:lnTo>
              </a:path>
            </a:pathLst>
          </a:custGeom>
          <a:noFill/>
          <a:ln w="12700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275" name="table 275"/>
          <p:cNvGraphicFramePr>
            <a:graphicFrameLocks noGrp="1"/>
          </p:cNvGraphicFramePr>
          <p:nvPr/>
        </p:nvGraphicFramePr>
        <p:xfrm>
          <a:off x="313944" y="1618488"/>
          <a:ext cx="3907154" cy="4428490"/>
        </p:xfrm>
        <a:graphic>
          <a:graphicData uri="http://schemas.openxmlformats.org/drawingml/2006/table">
            <a:tbl>
              <a:tblPr/>
              <a:tblGrid>
                <a:gridCol w="987425"/>
                <a:gridCol w="1592580"/>
                <a:gridCol w="1327150"/>
              </a:tblGrid>
              <a:tr h="329565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204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181508" algn="l" rtl="0" eaLnBrk="0">
                        <a:lnSpc>
                          <a:spcPct val="99000"/>
                        </a:lnSpc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标题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5707" algn="l" rtl="0" eaLnBrk="0">
                        <a:lnSpc>
                          <a:spcPct val="9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文字大小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50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95707" algn="l" rtl="0" eaLnBrk="0">
                        <a:lnSpc>
                          <a:spcPct val="9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数据大小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3962" algn="l" rtl="0" eaLnBrk="0">
                        <a:lnSpc>
                          <a:spcPts val="1469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50 </a:t>
                      </a:r>
                      <a:r>
                        <a:rPr sz="10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16 </a:t>
                      </a:r>
                      <a:r>
                        <a:rPr sz="12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100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847343" algn="l" rtl="0" eaLnBrk="0">
                        <a:lnSpc>
                          <a:spcPct val="99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地址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76" name="path"/>
          <p:cNvSpPr/>
          <p:nvPr/>
        </p:nvSpPr>
        <p:spPr>
          <a:xfrm>
            <a:off x="393268" y="4577333"/>
            <a:ext cx="3749599" cy="1384338"/>
          </a:xfrm>
          <a:custGeom>
            <a:avLst/>
            <a:gdLst/>
            <a:ahLst/>
            <a:cxnLst/>
            <a:rect l="0" t="0" r="0" b="0"/>
            <a:pathLst>
              <a:path w="5904" h="2180">
                <a:moveTo>
                  <a:pt x="0" y="10"/>
                </a:moveTo>
                <a:lnTo>
                  <a:pt x="5904" y="10"/>
                </a:lnTo>
                <a:moveTo>
                  <a:pt x="0" y="2170"/>
                </a:moveTo>
                <a:lnTo>
                  <a:pt x="5904" y="2170"/>
                </a:lnTo>
              </a:path>
            </a:pathLst>
          </a:custGeom>
          <a:noFill/>
          <a:ln w="12700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77" name="textbox 277"/>
          <p:cNvSpPr/>
          <p:nvPr/>
        </p:nvSpPr>
        <p:spPr>
          <a:xfrm>
            <a:off x="2947314" y="4022267"/>
            <a:ext cx="501015" cy="196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16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4000"/>
              </a:lnSpc>
              <a:tabLst/>
            </a:pPr>
            <a:r>
              <a:rPr sz="1200" b="1" spc="-10" baseline="-17362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000016 </a:t>
            </a:r>
            <a:endParaRPr lang="Courier New" altLang="Courier New" sz="779" dirty="0"/>
          </a:p>
        </p:txBody>
      </p:sp>
      <p:sp>
        <p:nvSpPr>
          <p:cNvPr id="278" name="textbox 278"/>
          <p:cNvSpPr/>
          <p:nvPr/>
        </p:nvSpPr>
        <p:spPr>
          <a:xfrm>
            <a:off x="1148435" y="3730802"/>
            <a:ext cx="2851785" cy="2139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1481"/>
              </a:lnSpc>
              <a:tabLst/>
            </a:pPr>
            <a:r>
              <a:rPr sz="1200" spc="-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0040 </a:t>
            </a:r>
            <a:r>
              <a:rPr sz="1200" spc="-20" baseline="-15933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010016 </a:t>
            </a:r>
            <a:r>
              <a:rPr sz="1800" b="1" spc="-20" baseline="9634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sw </a:t>
            </a:r>
            <a:r>
              <a:rPr sz="1800" b="1" spc="-20" baseline="9634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$a1, </a:t>
            </a:r>
            <a:r>
              <a:rPr sz="1200" b="1" spc="-20" baseline="-7251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802016 </a:t>
            </a:r>
            <a:r>
              <a:rPr sz="1800" b="1" spc="-20" baseline="9634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($gp) </a:t>
            </a:r>
            <a:r>
              <a:rPr sz="1200" spc="-20" baseline="-15933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Courier New" altLang="Courier New" sz="1169" dirty="0"/>
          </a:p>
        </p:txBody>
      </p:sp>
      <p:sp>
        <p:nvSpPr>
          <p:cNvPr id="279" name="path"/>
          <p:cNvSpPr/>
          <p:nvPr/>
        </p:nvSpPr>
        <p:spPr>
          <a:xfrm>
            <a:off x="1801367" y="3885183"/>
            <a:ext cx="7019543" cy="2207767"/>
          </a:xfrm>
          <a:custGeom>
            <a:avLst/>
            <a:gdLst/>
            <a:ahLst/>
            <a:cxnLst/>
            <a:rect l="0" t="0" r="0" b="0"/>
            <a:pathLst>
              <a:path w="11054" h="3476">
                <a:moveTo>
                  <a:pt x="0" y="1052"/>
                </a:moveTo>
                <a:lnTo>
                  <a:pt x="1842" y="1052"/>
                </a:lnTo>
                <a:lnTo>
                  <a:pt x="2421" y="0"/>
                </a:lnTo>
                <a:lnTo>
                  <a:pt x="4606" y="1052"/>
                </a:lnTo>
                <a:lnTo>
                  <a:pt x="11054" y="1052"/>
                </a:lnTo>
                <a:lnTo>
                  <a:pt x="11054" y="1456"/>
                </a:lnTo>
                <a:lnTo>
                  <a:pt x="11054" y="1456"/>
                </a:lnTo>
                <a:lnTo>
                  <a:pt x="11054" y="2062"/>
                </a:lnTo>
                <a:lnTo>
                  <a:pt x="11054" y="3476"/>
                </a:lnTo>
                <a:lnTo>
                  <a:pt x="4606" y="3476"/>
                </a:lnTo>
                <a:lnTo>
                  <a:pt x="1842" y="3476"/>
                </a:lnTo>
                <a:lnTo>
                  <a:pt x="1842" y="3476"/>
                </a:lnTo>
                <a:lnTo>
                  <a:pt x="0" y="3476"/>
                </a:lnTo>
                <a:lnTo>
                  <a:pt x="0" y="2062"/>
                </a:lnTo>
                <a:lnTo>
                  <a:pt x="0" y="1456"/>
                </a:lnTo>
                <a:lnTo>
                  <a:pt x="0" y="1456"/>
                </a:lnTo>
                <a:lnTo>
                  <a:pt x="0" y="1052"/>
                </a:lnTo>
                <a:close/>
              </a:path>
            </a:pathLst>
          </a:custGeom>
          <a:solidFill>
            <a:srgbClr val="F2F2F2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0" name="path"/>
          <p:cNvSpPr/>
          <p:nvPr/>
        </p:nvSpPr>
        <p:spPr>
          <a:xfrm>
            <a:off x="2963279" y="3876946"/>
            <a:ext cx="1766868" cy="685002"/>
          </a:xfrm>
          <a:custGeom>
            <a:avLst/>
            <a:gdLst/>
            <a:ahLst/>
            <a:cxnLst/>
            <a:rect l="0" t="0" r="0" b="0"/>
            <a:pathLst>
              <a:path w="2782" h="1078">
                <a:moveTo>
                  <a:pt x="12" y="1065"/>
                </a:moveTo>
                <a:lnTo>
                  <a:pt x="591" y="12"/>
                </a:lnTo>
                <a:lnTo>
                  <a:pt x="2776" y="1065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281" name="table 281"/>
          <p:cNvGraphicFramePr>
            <a:graphicFrameLocks noGrp="1"/>
          </p:cNvGraphicFramePr>
          <p:nvPr/>
        </p:nvGraphicFramePr>
        <p:xfrm>
          <a:off x="323088" y="2848228"/>
          <a:ext cx="8729344" cy="3262629"/>
        </p:xfrm>
        <a:graphic>
          <a:graphicData uri="http://schemas.openxmlformats.org/drawingml/2006/table">
            <a:tbl>
              <a:tblPr/>
              <a:tblGrid>
                <a:gridCol w="737234"/>
                <a:gridCol w="741044"/>
                <a:gridCol w="410844"/>
                <a:gridCol w="1924050"/>
                <a:gridCol w="499744"/>
                <a:gridCol w="4416425"/>
              </a:tblGrid>
              <a:tr h="16522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93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72211" indent="-457" algn="l" rtl="0" eaLnBrk="0">
                        <a:lnSpc>
                          <a:spcPct val="116000"/>
                        </a:lnSpc>
                        <a:tabLst/>
                      </a:pPr>
                      <a:r>
                        <a:rPr sz="110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文本</a:t>
                      </a:r>
                      <a:r>
                        <a:rPr sz="110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段 </a:t>
                      </a:r>
                      <a:r>
                        <a:rPr sz="110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1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0812" algn="l" rtl="0" eaLnBrk="0">
                        <a:lnSpc>
                          <a:spcPts val="1481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0040 </a:t>
                      </a:r>
                      <a:r>
                        <a:rPr sz="1200" spc="-20" baseline="-15933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000016 </a:t>
                      </a:r>
                      <a:r>
                        <a:rPr sz="1800" b="1" spc="-20" baseline="9634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lw </a:t>
                      </a:r>
                      <a:r>
                        <a:rPr sz="1800" b="1" spc="-20" baseline="9634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$a0, </a:t>
                      </a:r>
                      <a:r>
                        <a:rPr sz="1200" b="1" spc="-20" baseline="-7251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800016 </a:t>
                      </a:r>
                      <a:r>
                        <a:rPr sz="1800" b="1" spc="-20" baseline="9634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($gp) </a:t>
                      </a:r>
                      <a:r>
                        <a:rPr sz="1200" spc="-20" baseline="-15933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Courier New" altLang="Courier New" sz="1169" dirty="0"/>
                    </a:p>
                    <a:p>
                      <a:pPr indent="100830" algn="l" rtl="0" eaLnBrk="0">
                        <a:lnSpc>
                          <a:spcPts val="1484"/>
                        </a:lnSpc>
                        <a:spcBef>
                          <a:spcPts val="676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0040 </a:t>
                      </a:r>
                      <a:r>
                        <a:rPr sz="1200" spc="-20" baseline="-158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000416 </a:t>
                      </a:r>
                      <a:r>
                        <a:rPr sz="1800" b="1" spc="-20" baseline="12569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JAL </a:t>
                      </a:r>
                      <a:r>
                        <a:rPr sz="1800" b="1" spc="-20" baseline="12569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40 </a:t>
                      </a:r>
                      <a:r>
                        <a:rPr sz="1200" b="1" spc="-20" baseline="-2848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010016 </a:t>
                      </a:r>
                      <a:r>
                        <a:rPr sz="1200" spc="-20" baseline="-158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Courier New" altLang="Courier New" sz="779" dirty="0"/>
                    </a:p>
                    <a:p>
                      <a:pPr indent="1262354" algn="l" rtl="0" eaLnBrk="0">
                        <a:lnSpc>
                          <a:spcPts val="1487"/>
                        </a:lnSpc>
                        <a:spcBef>
                          <a:spcPts val="680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indent="100812" algn="l" rtl="0" eaLnBrk="0">
                        <a:lnSpc>
                          <a:spcPts val="1481"/>
                        </a:lnSpc>
                        <a:spcBef>
                          <a:spcPts val="363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0040 </a:t>
                      </a:r>
                      <a:r>
                        <a:rPr sz="1200" spc="-20" baseline="-15932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010416 </a:t>
                      </a:r>
                      <a:r>
                        <a:rPr sz="1800" b="1" spc="-20" baseline="12528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JAL </a:t>
                      </a:r>
                      <a:r>
                        <a:rPr sz="1800" b="1" spc="-20" baseline="12528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40 </a:t>
                      </a:r>
                      <a:r>
                        <a:rPr sz="1200" spc="-20" baseline="-15932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Courier New" altLang="Courier New" sz="1169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indent="110718" algn="l" rtl="0" eaLnBrk="0">
                        <a:lnSpc>
                          <a:spcPct val="75000"/>
                        </a:lnSpc>
                        <a:tabLst/>
                      </a:pPr>
                      <a:endParaRPr lang="Meiryo UI" altLang="Meiryo UI" sz="1200" dirty="0"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504">
                <a:tc rowSpan="5"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61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71754" algn="l" rtl="0" eaLnBrk="0">
                        <a:lnSpc>
                          <a:spcPct val="110000"/>
                        </a:lnSpc>
                        <a:tabLst/>
                      </a:pPr>
                      <a:r>
                        <a:rPr sz="11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静态数据</a:t>
                      </a:r>
                      <a:r>
                        <a:rPr sz="110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段 </a:t>
                      </a:r>
                      <a:r>
                        <a:rPr sz="11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1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900" dirty="0"/>
                    </a:p>
                    <a:p>
                      <a:pPr indent="100983" algn="l" rtl="0" eaLnBrk="0">
                        <a:lnSpc>
                          <a:spcPct val="9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2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地址 </a:t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1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1632" algn="l" rtl="0" eaLnBrk="0">
                        <a:lnSpc>
                          <a:spcPts val="1469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1000 </a:t>
                      </a:r>
                      <a:r>
                        <a:rPr sz="1200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 </a:t>
                      </a:r>
                      <a:r>
                        <a:rPr sz="1200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algn="l" rtl="0" eaLnBrk="0">
                        <a:lnSpc>
                          <a:spcPts val="1438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100" spc="0" baseline="-118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0016 </a:t>
                      </a:r>
                      <a:endParaRPr lang="Meiryo UI" altLang="Meiryo UI" sz="714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32562" algn="l" rtl="0" eaLnBrk="0">
                        <a:lnSpc>
                          <a:spcPct val="8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1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</a:t>
                      </a:r>
                      <a:r>
                        <a:rPr sz="1100" b="1" spc="-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x</a:t>
                      </a:r>
                      <a:r>
                        <a:rPr sz="11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) </a:t>
                      </a:r>
                      <a:r>
                        <a:rPr sz="1100" b="1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1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300" dirty="0"/>
                    </a:p>
                    <a:p>
                      <a:pPr indent="109956" algn="l" rtl="0" eaLnBrk="0">
                        <a:lnSpc>
                          <a:spcPts val="1487"/>
                        </a:lnSpc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11632" algn="l" rtl="0" eaLnBrk="0">
                        <a:lnSpc>
                          <a:spcPts val="1469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1000 </a:t>
                      </a:r>
                      <a:r>
                        <a:rPr sz="1200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00 </a:t>
                      </a:r>
                      <a:r>
                        <a:rPr sz="1200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2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algn="l" rtl="0" eaLnBrk="0">
                        <a:lnSpc>
                          <a:spcPts val="1438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100" spc="0" baseline="-11846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2016 </a:t>
                      </a:r>
                      <a:endParaRPr lang="Meiryo UI" altLang="Meiryo UI" sz="714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89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109956" algn="l" rtl="0" eaLnBrk="0">
                        <a:lnSpc>
                          <a:spcPts val="1487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2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...</a:t>
                      </a: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2" name="rect"/>
          <p:cNvSpPr/>
          <p:nvPr/>
        </p:nvSpPr>
        <p:spPr>
          <a:xfrm>
            <a:off x="4133595" y="1942084"/>
            <a:ext cx="12700" cy="56134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3" name="rect"/>
          <p:cNvSpPr/>
          <p:nvPr/>
        </p:nvSpPr>
        <p:spPr>
          <a:xfrm>
            <a:off x="396735" y="2490724"/>
            <a:ext cx="3749560" cy="1270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4" name="textbox 284"/>
          <p:cNvSpPr/>
          <p:nvPr/>
        </p:nvSpPr>
        <p:spPr>
          <a:xfrm>
            <a:off x="399288" y="1627632"/>
            <a:ext cx="1377950" cy="3289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  <a:tabLst/>
            </a:pPr>
            <a:endParaRPr lang="Arial" altLang="Arial" sz="300" dirty="0"/>
          </a:p>
          <a:p>
            <a:pPr indent="145323" algn="l" rtl="0" eaLnBrk="0">
              <a:lnSpc>
                <a:spcPct val="73000"/>
              </a:lnSpc>
              <a:spcBef>
                <a:spcPts val="1"/>
              </a:spcBef>
              <a:tabLst/>
            </a:pPr>
            <a:r>
              <a:rPr sz="1800" b="1" spc="-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链接.o </a:t>
            </a:r>
            <a:endParaRPr lang="Courier New" altLang="Courier New" sz="1800" dirty="0"/>
          </a:p>
        </p:txBody>
      </p:sp>
      <p:pic>
        <p:nvPicPr>
          <p:cNvPr id="285" name="picture 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650991" y="548640"/>
            <a:ext cx="3383279" cy="2319527"/>
          </a:xfrm>
          <a:prstGeom prst="rect">
            <a:avLst/>
          </a:prstGeom>
        </p:spPr>
      </p:pic>
      <p:graphicFrame>
        <p:nvGraphicFramePr>
          <p:cNvPr id="286" name="table 286"/>
          <p:cNvGraphicFramePr>
            <a:graphicFrameLocks noGrp="1"/>
          </p:cNvGraphicFramePr>
          <p:nvPr/>
        </p:nvGraphicFramePr>
        <p:xfrm>
          <a:off x="1767839" y="829055"/>
          <a:ext cx="7061834" cy="1529715"/>
        </p:xfrm>
        <a:graphic>
          <a:graphicData uri="http://schemas.openxmlformats.org/drawingml/2006/table">
            <a:tbl>
              <a:tblPr/>
              <a:tblGrid>
                <a:gridCol w="7061834"/>
              </a:tblGrid>
              <a:tr h="15138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1000" dirty="0"/>
                    </a:p>
                    <a:p>
                      <a:pPr indent="1218946" algn="l" rtl="0" eaLnBrk="0">
                        <a:lnSpc>
                          <a:spcPts val="1469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2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300 </a:t>
                      </a:r>
                      <a:r>
                        <a:rPr sz="10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16 </a:t>
                      </a:r>
                      <a:r>
                        <a:rPr sz="12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7" name="textbox 287"/>
          <p:cNvSpPr/>
          <p:nvPr/>
        </p:nvSpPr>
        <p:spPr>
          <a:xfrm>
            <a:off x="2292451" y="2633268"/>
            <a:ext cx="330200" cy="2051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488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8000"/>
              </a:lnSpc>
              <a:tabLst/>
            </a:pP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订单 </a:t>
            </a:r>
            <a:endParaRPr lang="Meiryo UI" altLang="Meiryo UI" sz="1200" dirty="0"/>
          </a:p>
        </p:txBody>
      </p:sp>
      <p:sp>
        <p:nvSpPr>
          <p:cNvPr id="288" name="path"/>
          <p:cNvSpPr/>
          <p:nvPr/>
        </p:nvSpPr>
        <p:spPr>
          <a:xfrm>
            <a:off x="1801367" y="838200"/>
            <a:ext cx="7019543" cy="1956435"/>
          </a:xfrm>
          <a:custGeom>
            <a:avLst/>
            <a:gdLst/>
            <a:ahLst/>
            <a:cxnLst/>
            <a:rect l="0" t="0" r="0" b="0"/>
            <a:pathLst>
              <a:path w="11054" h="3081">
                <a:moveTo>
                  <a:pt x="0" y="0"/>
                </a:moveTo>
                <a:lnTo>
                  <a:pt x="1842" y="0"/>
                </a:lnTo>
                <a:lnTo>
                  <a:pt x="1842" y="0"/>
                </a:lnTo>
                <a:lnTo>
                  <a:pt x="4606" y="0"/>
                </a:lnTo>
                <a:lnTo>
                  <a:pt x="11054" y="0"/>
                </a:lnTo>
                <a:lnTo>
                  <a:pt x="11054" y="1388"/>
                </a:lnTo>
                <a:lnTo>
                  <a:pt x="11054" y="1388"/>
                </a:lnTo>
                <a:lnTo>
                  <a:pt x="11054" y="1984"/>
                </a:lnTo>
                <a:lnTo>
                  <a:pt x="11054" y="2380"/>
                </a:lnTo>
                <a:lnTo>
                  <a:pt x="4606" y="2380"/>
                </a:lnTo>
                <a:lnTo>
                  <a:pt x="2185" y="3081"/>
                </a:lnTo>
                <a:lnTo>
                  <a:pt x="1842" y="2380"/>
                </a:lnTo>
                <a:lnTo>
                  <a:pt x="0" y="2380"/>
                </a:lnTo>
                <a:lnTo>
                  <a:pt x="0" y="1984"/>
                </a:lnTo>
                <a:lnTo>
                  <a:pt x="0" y="1388"/>
                </a:lnTo>
                <a:lnTo>
                  <a:pt x="0" y="1388"/>
                </a:lnTo>
                <a:lnTo>
                  <a:pt x="0" y="0"/>
                </a:lnTo>
                <a:close/>
              </a:path>
            </a:pathLst>
          </a:custGeom>
          <a:solidFill>
            <a:srgbClr val="F2F2F2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9" name="textbox 289"/>
          <p:cNvSpPr/>
          <p:nvPr/>
        </p:nvSpPr>
        <p:spPr>
          <a:xfrm>
            <a:off x="2151252" y="910071"/>
            <a:ext cx="5984240" cy="14312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773591" algn="l" rtl="0" eaLnBrk="0">
              <a:lnSpc>
                <a:spcPts val="2418"/>
              </a:lnSpc>
              <a:tabLst/>
            </a:pP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1000 </a:t>
            </a:r>
            <a:r>
              <a:rPr sz="16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800016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+ </a:t>
            </a:r>
            <a:r>
              <a:rPr sz="16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800016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=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1000 </a:t>
            </a:r>
            <a:r>
              <a:rPr sz="16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000016 </a:t>
            </a:r>
            <a:r>
              <a:rPr sz="16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600" dirty="0"/>
          </a:p>
          <a:p>
            <a:pPr indent="356302" algn="l" rtl="0" eaLnBrk="0">
              <a:lnSpc>
                <a:spcPts val="2403"/>
              </a:lnSpc>
              <a:spcBef>
                <a:spcPts val="1425"/>
              </a:spcBef>
              <a:tabLst/>
            </a:pP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0001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1000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0000 0000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900" dirty="0"/>
          </a:p>
          <a:p>
            <a:pPr indent="12700" algn="l" rtl="0" eaLnBrk="0">
              <a:lnSpc>
                <a:spcPts val="2400"/>
              </a:lnSpc>
              <a:tabLst/>
            </a:pPr>
            <a:r>
              <a:rPr sz="18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1111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1111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1111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1111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1000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0000 0000 </a:t>
            </a:r>
            <a:endParaRPr lang="Meiryo UI" altLang="Meiryo UI" sz="1900" dirty="0"/>
          </a:p>
          <a:p>
            <a:pPr indent="356302" algn="l" rtl="0" eaLnBrk="0">
              <a:lnSpc>
                <a:spcPts val="2419"/>
              </a:lnSpc>
              <a:tabLst/>
            </a:pP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0001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0000 0000 0000 0000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900" dirty="0"/>
          </a:p>
        </p:txBody>
      </p:sp>
      <p:sp>
        <p:nvSpPr>
          <p:cNvPr id="290" name="textbox 290"/>
          <p:cNvSpPr/>
          <p:nvPr/>
        </p:nvSpPr>
        <p:spPr>
          <a:xfrm>
            <a:off x="4586381" y="4642869"/>
            <a:ext cx="3549015" cy="14306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416"/>
              </a:lnSpc>
              <a:tabLst/>
            </a:pPr>
            <a:r>
              <a:rPr sz="1900" spc="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+ </a:t>
            </a:r>
            <a:r>
              <a:rPr sz="1600" spc="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802016 </a:t>
            </a:r>
            <a:r>
              <a:rPr sz="1900" spc="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= </a:t>
            </a:r>
            <a:r>
              <a:rPr sz="1900" spc="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1000 </a:t>
            </a:r>
            <a:r>
              <a:rPr sz="1600" spc="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002016 </a:t>
            </a:r>
            <a:r>
              <a:rPr sz="1600" spc="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600" dirty="0"/>
          </a:p>
          <a:p>
            <a:pPr indent="62176" algn="l" rtl="0" eaLnBrk="0">
              <a:lnSpc>
                <a:spcPts val="2397"/>
              </a:lnSpc>
              <a:spcBef>
                <a:spcPts val="1427"/>
              </a:spcBef>
              <a:tabLst/>
            </a:pPr>
            <a:r>
              <a:rPr sz="1900" spc="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1000 </a:t>
            </a:r>
            <a:r>
              <a:rPr sz="1900" spc="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0000 0000 </a:t>
            </a:r>
            <a:r>
              <a:rPr sz="1900" spc="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900" dirty="0"/>
          </a:p>
          <a:p>
            <a:pPr indent="79718" algn="l" rtl="0" eaLnBrk="0">
              <a:lnSpc>
                <a:spcPts val="2404"/>
              </a:lnSpc>
              <a:tabLst/>
            </a:pPr>
            <a:r>
              <a:rPr sz="1900" spc="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1111 </a:t>
            </a:r>
            <a:r>
              <a:rPr sz="1900" spc="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1000 </a:t>
            </a:r>
            <a:r>
              <a:rPr sz="1900" spc="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0010 </a:t>
            </a:r>
            <a:r>
              <a:rPr sz="1900" spc="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900" dirty="0"/>
          </a:p>
          <a:p>
            <a:pPr indent="62176" algn="l" rtl="0" eaLnBrk="0">
              <a:lnSpc>
                <a:spcPts val="2419"/>
              </a:lnSpc>
              <a:tabLst/>
            </a:pP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0000 00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10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900" dirty="0"/>
          </a:p>
        </p:txBody>
      </p:sp>
      <p:sp>
        <p:nvSpPr>
          <p:cNvPr id="291" name="textbox 291"/>
          <p:cNvSpPr/>
          <p:nvPr/>
        </p:nvSpPr>
        <p:spPr>
          <a:xfrm>
            <a:off x="573760" y="336053"/>
            <a:ext cx="3747134" cy="4997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8727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6000"/>
              </a:lnSpc>
              <a:tabLst/>
            </a:pPr>
            <a:r>
              <a:rPr sz="3600" spc="-1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(例如)</a:t>
            </a:r>
            <a:r>
              <a:rPr sz="3600" spc="-1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链接器如何工作 </a:t>
            </a:r>
            <a:endParaRPr lang="Meiryo" altLang="Meiryo" sz="3600" dirty="0"/>
          </a:p>
        </p:txBody>
      </p:sp>
      <p:sp>
        <p:nvSpPr>
          <p:cNvPr id="292" name="path"/>
          <p:cNvSpPr/>
          <p:nvPr/>
        </p:nvSpPr>
        <p:spPr>
          <a:xfrm>
            <a:off x="2963079" y="2341224"/>
            <a:ext cx="1765639" cy="462195"/>
          </a:xfrm>
          <a:custGeom>
            <a:avLst/>
            <a:gdLst/>
            <a:ahLst/>
            <a:cxnLst/>
            <a:rect l="0" t="0" r="0" b="0"/>
            <a:pathLst>
              <a:path w="2780" h="727">
                <a:moveTo>
                  <a:pt x="2776" y="13"/>
                </a:moveTo>
                <a:lnTo>
                  <a:pt x="355" y="714"/>
                </a:lnTo>
                <a:lnTo>
                  <a:pt x="12" y="13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3" name="textbox 293"/>
          <p:cNvSpPr/>
          <p:nvPr/>
        </p:nvSpPr>
        <p:spPr>
          <a:xfrm>
            <a:off x="2295354" y="4637061"/>
            <a:ext cx="1955800" cy="3352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438"/>
              </a:lnSpc>
              <a:tabLst/>
            </a:pPr>
            <a:r>
              <a:rPr sz="1800" spc="10" baseline="40287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数据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1000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8000 </a:t>
            </a:r>
            <a:r>
              <a:rPr sz="1800" spc="10" baseline="40287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900" dirty="0"/>
          </a:p>
        </p:txBody>
      </p:sp>
      <p:sp>
        <p:nvSpPr>
          <p:cNvPr id="294" name="textbox 294"/>
          <p:cNvSpPr/>
          <p:nvPr/>
        </p:nvSpPr>
        <p:spPr>
          <a:xfrm>
            <a:off x="2151280" y="5434652"/>
            <a:ext cx="1939925" cy="3067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702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7000"/>
              </a:lnSpc>
              <a:tabLst/>
            </a:pPr>
            <a:r>
              <a:rPr sz="2700" spc="-80" baseline="3858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 </a:t>
            </a:r>
            <a:r>
              <a:rPr sz="1800" b="1" spc="-80" baseline="31831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sz="1800" b="1" spc="-80" baseline="31831" dirty="0">
                <a:solidFill>
                  <a:srgbClr val="FF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y</a:t>
            </a:r>
            <a:r>
              <a:rPr sz="1800" b="1" spc="-80" baseline="31831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sz="1900" spc="-8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1111 1111 </a:t>
            </a:r>
            <a:r>
              <a:rPr sz="1900" spc="-8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 </a:t>
            </a:r>
            <a:r>
              <a:rPr sz="1900" spc="-8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900" dirty="0"/>
          </a:p>
        </p:txBody>
      </p:sp>
      <p:sp>
        <p:nvSpPr>
          <p:cNvPr id="295" name="textbox 295"/>
          <p:cNvSpPr/>
          <p:nvPr/>
        </p:nvSpPr>
        <p:spPr>
          <a:xfrm>
            <a:off x="2309977" y="5723026"/>
            <a:ext cx="1781175" cy="350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559"/>
              </a:lnSpc>
              <a:tabLst/>
            </a:pPr>
            <a:r>
              <a:rPr sz="1800" spc="10" baseline="44513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...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0001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900" dirty="0"/>
          </a:p>
        </p:txBody>
      </p:sp>
      <p:sp>
        <p:nvSpPr>
          <p:cNvPr id="296" name="textbox 296"/>
          <p:cNvSpPr/>
          <p:nvPr/>
        </p:nvSpPr>
        <p:spPr>
          <a:xfrm>
            <a:off x="4081571" y="4685687"/>
            <a:ext cx="484505" cy="1086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84744" algn="l" rtl="0" eaLnBrk="0">
              <a:lnSpc>
                <a:spcPts val="1967"/>
              </a:lnSpc>
              <a:tabLst/>
            </a:pPr>
            <a:r>
              <a:rPr sz="1600" spc="-5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16 </a:t>
            </a:r>
            <a:endParaRPr lang="Meiryo UI" altLang="Meiryo UI" sz="1600" dirty="0"/>
          </a:p>
          <a:p>
            <a:pPr indent="12700" algn="l" rtl="0" eaLnBrk="0">
              <a:lnSpc>
                <a:spcPts val="2397"/>
              </a:lnSpc>
              <a:spcBef>
                <a:spcPts val="1538"/>
              </a:spcBef>
              <a:tabLst/>
            </a:pPr>
            <a:r>
              <a:rPr sz="1900" spc="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 </a:t>
            </a:r>
            <a:endParaRPr lang="Meiryo UI" altLang="Meiryo UI" sz="1900" dirty="0"/>
          </a:p>
          <a:p>
            <a:pPr indent="30333" algn="l" rtl="0" eaLnBrk="0">
              <a:lnSpc>
                <a:spcPts val="2450"/>
              </a:lnSpc>
              <a:tabLst/>
            </a:pPr>
            <a:r>
              <a:rPr sz="1900" spc="-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111 </a:t>
            </a:r>
            <a:endParaRPr lang="Meiryo UI" altLang="Meiryo UI" sz="1900" dirty="0"/>
          </a:p>
        </p:txBody>
      </p:sp>
      <p:sp>
        <p:nvSpPr>
          <p:cNvPr id="297" name="textbox 297"/>
          <p:cNvSpPr/>
          <p:nvPr/>
        </p:nvSpPr>
        <p:spPr>
          <a:xfrm>
            <a:off x="2309977" y="5130930"/>
            <a:ext cx="1781175" cy="3327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419"/>
              </a:lnSpc>
              <a:tabLst/>
            </a:pPr>
            <a:r>
              <a:rPr sz="1800" spc="10" baseline="18935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...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0001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0000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900" dirty="0"/>
          </a:p>
        </p:txBody>
      </p:sp>
      <p:sp>
        <p:nvSpPr>
          <p:cNvPr id="298" name="textbox 298"/>
          <p:cNvSpPr/>
          <p:nvPr/>
        </p:nvSpPr>
        <p:spPr>
          <a:xfrm>
            <a:off x="4081571" y="5740784"/>
            <a:ext cx="484505" cy="3327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419"/>
              </a:lnSpc>
              <a:tabLst/>
            </a:pPr>
            <a:r>
              <a:rPr sz="1900" spc="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000 </a:t>
            </a:r>
            <a:endParaRPr lang="Meiryo UI" altLang="Meiryo UI" sz="1900" dirty="0"/>
          </a:p>
        </p:txBody>
      </p:sp>
      <p:sp>
        <p:nvSpPr>
          <p:cNvPr id="299" name="rect"/>
          <p:cNvSpPr/>
          <p:nvPr/>
        </p:nvSpPr>
        <p:spPr>
          <a:xfrm>
            <a:off x="4726178" y="4544568"/>
            <a:ext cx="4094733" cy="1828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0" name="textbox 300"/>
          <p:cNvSpPr/>
          <p:nvPr/>
        </p:nvSpPr>
        <p:spPr>
          <a:xfrm>
            <a:off x="8328660" y="6275476"/>
            <a:ext cx="281304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182"/>
              </a:lnSpc>
              <a:tabLst/>
            </a:pPr>
            <a:r>
              <a:rPr sz="17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15 </a:t>
            </a:r>
            <a:endParaRPr lang="Meiryo" altLang="Meiryo" sz="1700" dirty="0"/>
          </a:p>
        </p:txBody>
      </p:sp>
      <p:sp>
        <p:nvSpPr>
          <p:cNvPr id="301" name="path"/>
          <p:cNvSpPr/>
          <p:nvPr/>
        </p:nvSpPr>
        <p:spPr>
          <a:xfrm>
            <a:off x="2125979" y="1996440"/>
            <a:ext cx="6060694" cy="9143"/>
          </a:xfrm>
          <a:custGeom>
            <a:avLst/>
            <a:gdLst/>
            <a:ahLst/>
            <a:cxnLst/>
            <a:rect l="0" t="0" r="0" b="0"/>
            <a:pathLst>
              <a:path w="9544" h="14">
                <a:moveTo>
                  <a:pt x="0" y="7"/>
                </a:moveTo>
                <a:lnTo>
                  <a:pt x="9544" y="7"/>
                </a:lnTo>
              </a:path>
            </a:pathLst>
          </a:custGeom>
          <a:noFill/>
          <a:ln w="9143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2" name="path"/>
          <p:cNvSpPr/>
          <p:nvPr/>
        </p:nvSpPr>
        <p:spPr>
          <a:xfrm>
            <a:off x="8811768" y="4553711"/>
            <a:ext cx="18287" cy="1539239"/>
          </a:xfrm>
          <a:custGeom>
            <a:avLst/>
            <a:gdLst/>
            <a:ahLst/>
            <a:cxnLst/>
            <a:rect l="0" t="0" r="0" b="0"/>
            <a:pathLst>
              <a:path w="28" h="2423">
                <a:moveTo>
                  <a:pt x="14" y="0"/>
                </a:moveTo>
                <a:lnTo>
                  <a:pt x="14" y="403"/>
                </a:lnTo>
                <a:lnTo>
                  <a:pt x="14" y="403"/>
                </a:lnTo>
                <a:lnTo>
                  <a:pt x="14" y="1010"/>
                </a:lnTo>
                <a:lnTo>
                  <a:pt x="14" y="2423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3" name="textbox 303"/>
          <p:cNvSpPr/>
          <p:nvPr/>
        </p:nvSpPr>
        <p:spPr>
          <a:xfrm>
            <a:off x="1157579" y="3456482"/>
            <a:ext cx="164464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1487"/>
              </a:lnSpc>
              <a:tabLst/>
            </a:pPr>
            <a:r>
              <a:rPr sz="1200" spc="-4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...</a:t>
            </a:r>
          </a:p>
        </p:txBody>
      </p:sp>
    </p:spTree>
  </p:cSld>
  <p:clrMapOvr>
    <a:masterClrMapping/>
  </p:clrMapOvr>
</p:sld>
</file>

<file path=ppt/slides/slide1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table 304"/>
          <p:cNvGraphicFramePr>
            <a:graphicFrameLocks noGrp="1"/>
          </p:cNvGraphicFramePr>
          <p:nvPr/>
        </p:nvGraphicFramePr>
        <p:xfrm>
          <a:off x="115824" y="115823"/>
          <a:ext cx="8912225" cy="6616700"/>
        </p:xfrm>
        <a:graphic>
          <a:graphicData uri="http://schemas.openxmlformats.org/drawingml/2006/table">
            <a:tbl>
              <a:tblPr/>
              <a:tblGrid>
                <a:gridCol w="8912225"/>
              </a:tblGrid>
              <a:tr h="6604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462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453708" algn="l" rtl="0" eaLnBrk="0">
                        <a:lnSpc>
                          <a:spcPct val="98000"/>
                        </a:lnSpc>
                        <a:tabLst/>
                      </a:pPr>
                      <a:r>
                        <a:rPr sz="36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讲座内容 </a:t>
                      </a:r>
                      <a:endParaRPr lang="Meiryo" altLang="Meiryo" sz="36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indent="779167" algn="l" rtl="0" eaLnBrk="0">
                        <a:lnSpc>
                          <a:spcPct val="100000"/>
                        </a:lnSpc>
                        <a:spcBef>
                          <a:spcPts val="941"/>
                        </a:spcBef>
                        <a:tabLst/>
                      </a:pPr>
                      <a:r>
                        <a:rPr sz="31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指令的执行 </a:t>
                      </a:r>
                      <a:endParaRPr lang="Meiryo" altLang="Meiryo" sz="3100" dirty="0"/>
                    </a:p>
                    <a:p>
                      <a:pPr indent="1130807" algn="l" rtl="0" eaLnBrk="0">
                        <a:lnSpc>
                          <a:spcPct val="100000"/>
                        </a:lnSpc>
                        <a:spcBef>
                          <a:spcPts val="779"/>
                        </a:spcBef>
                        <a:tabLst>
                          <a:tab pos="1209039" algn="l"/>
                        </a:tabLst>
                      </a:pPr>
                      <a:r>
                        <a:rPr sz="28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编译器 </a:t>
                      </a:r>
                      <a:endParaRPr lang="Meiryo" altLang="Meiryo" sz="2800" dirty="0"/>
                    </a:p>
                    <a:p>
                      <a:pPr indent="1204954" algn="l" rtl="0" eaLnBrk="0">
                        <a:lnSpc>
                          <a:spcPct val="100000"/>
                        </a:lnSpc>
                        <a:spcBef>
                          <a:spcPts val="674"/>
                        </a:spcBef>
                        <a:tabLst/>
                      </a:pPr>
                      <a:r>
                        <a:rPr sz="2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装配员 </a:t>
                      </a:r>
                      <a:endParaRPr lang="Meiryo" altLang="Meiryo" sz="2800" dirty="0"/>
                    </a:p>
                    <a:p>
                      <a:pPr indent="1130807" algn="l" rtl="0" eaLnBrk="0">
                        <a:lnSpc>
                          <a:spcPct val="84000"/>
                        </a:lnSpc>
                        <a:spcBef>
                          <a:spcPts val="669"/>
                        </a:spcBef>
                        <a:tabLst>
                          <a:tab pos="1241425" algn="l"/>
                        </a:tabLst>
                      </a:pPr>
                      <a:r>
                        <a:rPr sz="280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链接器 </a:t>
                      </a:r>
                      <a:endParaRPr lang="Meiryo" altLang="Meiryo" sz="2800" dirty="0"/>
                    </a:p>
                    <a:p>
                      <a:pPr indent="1214972" algn="l" rtl="0" eaLnBrk="0">
                        <a:lnSpc>
                          <a:spcPts val="3444"/>
                        </a:lnSpc>
                        <a:spcBef>
                          <a:spcPts val="590"/>
                        </a:spcBef>
                        <a:tabLst/>
                      </a:pPr>
                      <a:r>
                        <a:rPr sz="280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装载机 </a:t>
                      </a:r>
                      <a:endParaRPr lang="Meiryo" altLang="Meiryo" sz="2800" dirty="0"/>
                    </a:p>
                    <a:p>
                      <a:pPr marL="787274" indent="8513" algn="l" rtl="0" eaLnBrk="0">
                        <a:lnSpc>
                          <a:spcPct val="102000"/>
                        </a:lnSpc>
                        <a:spcBef>
                          <a:spcPts val="1315"/>
                        </a:spcBef>
                        <a:tabLst/>
                      </a:pPr>
                      <a:r>
                        <a:rPr sz="31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将C语言</a:t>
                      </a:r>
                      <a:r>
                        <a:rPr sz="31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程序转换</a:t>
                      </a:r>
                      <a:r>
                        <a:rPr sz="31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为汇编代码 </a:t>
                      </a:r>
                      <a:endParaRPr lang="Meiryo" altLang="Meiryo" sz="3100" dirty="0"/>
                    </a:p>
                    <a:p>
                      <a:pPr indent="1192486" algn="l" rtl="0" eaLnBrk="0">
                        <a:lnSpc>
                          <a:spcPct val="87000"/>
                        </a:lnSpc>
                        <a:spcBef>
                          <a:spcPts val="760"/>
                        </a:spcBef>
                        <a:tabLst/>
                      </a:pPr>
                      <a:r>
                        <a:rPr sz="2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以</a:t>
                      </a:r>
                      <a:r>
                        <a:rPr sz="2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交换、</a:t>
                      </a:r>
                      <a:r>
                        <a:rPr sz="2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排序为例 </a:t>
                      </a:r>
                      <a:endParaRPr lang="Meiryo" altLang="Meiryo" sz="2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5" name="picture 3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5092827"/>
            <a:ext cx="240791" cy="249936"/>
          </a:xfrm>
          <a:prstGeom prst="rect">
            <a:avLst/>
          </a:prstGeom>
        </p:spPr>
      </p:pic>
      <p:pic>
        <p:nvPicPr>
          <p:cNvPr id="306" name="picture 3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4044315"/>
            <a:ext cx="280415" cy="283463"/>
          </a:xfrm>
          <a:prstGeom prst="rect">
            <a:avLst/>
          </a:prstGeom>
        </p:spPr>
      </p:pic>
      <p:pic>
        <p:nvPicPr>
          <p:cNvPr id="307" name="picture 3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39496" y="3355847"/>
            <a:ext cx="707135" cy="492419"/>
          </a:xfrm>
          <a:prstGeom prst="rect">
            <a:avLst/>
          </a:prstGeom>
        </p:spPr>
      </p:pic>
      <p:pic>
        <p:nvPicPr>
          <p:cNvPr id="308" name="picture 3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2995803"/>
            <a:ext cx="240791" cy="249935"/>
          </a:xfrm>
          <a:prstGeom prst="rect">
            <a:avLst/>
          </a:prstGeom>
        </p:spPr>
      </p:pic>
      <p:pic>
        <p:nvPicPr>
          <p:cNvPr id="309" name="picture 3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2483739"/>
            <a:ext cx="240791" cy="249935"/>
          </a:xfrm>
          <a:prstGeom prst="rect">
            <a:avLst/>
          </a:prstGeom>
        </p:spPr>
      </p:pic>
      <p:pic>
        <p:nvPicPr>
          <p:cNvPr id="310" name="picture 3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1971675"/>
            <a:ext cx="240791" cy="249935"/>
          </a:xfrm>
          <a:prstGeom prst="rect">
            <a:avLst/>
          </a:prstGeom>
        </p:spPr>
      </p:pic>
      <p:pic>
        <p:nvPicPr>
          <p:cNvPr id="311" name="picture 3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1410842"/>
            <a:ext cx="280415" cy="283464"/>
          </a:xfrm>
          <a:prstGeom prst="rect">
            <a:avLst/>
          </a:prstGeom>
        </p:spPr>
      </p:pic>
      <p:sp>
        <p:nvSpPr>
          <p:cNvPr id="312" name="textbox 312"/>
          <p:cNvSpPr/>
          <p:nvPr/>
        </p:nvSpPr>
        <p:spPr>
          <a:xfrm>
            <a:off x="8328660" y="6275476"/>
            <a:ext cx="281304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182"/>
              </a:lnSpc>
              <a:tabLst/>
            </a:pPr>
            <a:r>
              <a:rPr sz="17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16 </a:t>
            </a:r>
            <a:endParaRPr lang="Meiryo" altLang="Meiryo" sz="1700" dirty="0"/>
          </a:p>
        </p:txBody>
      </p:sp>
      <p:sp>
        <p:nvSpPr>
          <p:cNvPr id="313" name="path"/>
          <p:cNvSpPr/>
          <p:nvPr/>
        </p:nvSpPr>
        <p:spPr>
          <a:xfrm>
            <a:off x="728472" y="3348060"/>
            <a:ext cx="222740" cy="257891"/>
          </a:xfrm>
          <a:custGeom>
            <a:avLst/>
            <a:gdLst/>
            <a:ahLst/>
            <a:cxnLst/>
            <a:rect l="0" t="0" r="0" b="0"/>
            <a:pathLst>
              <a:path w="350" h="406">
                <a:moveTo>
                  <a:pt x="19" y="203"/>
                </a:moveTo>
                <a:lnTo>
                  <a:pt x="19" y="12"/>
                </a:lnTo>
                <a:lnTo>
                  <a:pt x="335" y="393"/>
                </a:lnTo>
              </a:path>
            </a:pathLst>
          </a:custGeom>
          <a:noFill/>
          <a:ln w="24383" cap="flat">
            <a:miter lim="1000000"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4" name="path"/>
          <p:cNvSpPr/>
          <p:nvPr/>
        </p:nvSpPr>
        <p:spPr>
          <a:xfrm>
            <a:off x="527304" y="3464814"/>
            <a:ext cx="213359" cy="266700"/>
          </a:xfrm>
          <a:custGeom>
            <a:avLst/>
            <a:gdLst/>
            <a:ahLst/>
            <a:cxnLst/>
            <a:rect l="0" t="0" r="0" b="0"/>
            <a:pathLst>
              <a:path w="335" h="420">
                <a:moveTo>
                  <a:pt x="19" y="19"/>
                </a:moveTo>
                <a:lnTo>
                  <a:pt x="335" y="19"/>
                </a:lnTo>
                <a:moveTo>
                  <a:pt x="335" y="400"/>
                </a:moveTo>
                <a:lnTo>
                  <a:pt x="19" y="400"/>
                </a:lnTo>
                <a:lnTo>
                  <a:pt x="19" y="19"/>
                </a:lnTo>
              </a:path>
            </a:pathLst>
          </a:custGeom>
          <a:noFill/>
          <a:ln w="24383" cap="flat">
            <a:miter lim="1000000"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box 315"/>
          <p:cNvSpPr/>
          <p:nvPr/>
        </p:nvSpPr>
        <p:spPr>
          <a:xfrm>
            <a:off x="535940" y="336053"/>
            <a:ext cx="8171180" cy="57346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100" dirty="0"/>
          </a:p>
          <a:p>
            <a:pPr indent="61957" algn="l" rtl="0" eaLnBrk="0">
              <a:lnSpc>
                <a:spcPct val="99000"/>
              </a:lnSpc>
              <a:spcBef>
                <a:spcPts val="1"/>
              </a:spcBef>
              <a:tabLst/>
            </a:pPr>
            <a:r>
              <a:rPr sz="3600" spc="-9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装载机 </a:t>
            </a:r>
            <a:endParaRPr lang="Meiryo" altLang="Meiryo" sz="36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marL="381751" indent="-88635" algn="l" rtl="0" eaLnBrk="0">
              <a:lnSpc>
                <a:spcPct val="102000"/>
              </a:lnSpc>
              <a:spcBef>
                <a:spcPts val="937"/>
              </a:spcBef>
              <a:tabLst>
                <a:tab pos="431165" algn="l"/>
              </a:tabLst>
            </a:pPr>
            <a:r>
              <a:rPr sz="3100" spc="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</a:t>
            </a:r>
            <a:r>
              <a:rPr sz="31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链接的对象文件</a:t>
            </a:r>
            <a:r>
              <a:rPr sz="3100" spc="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加载到内存中 </a:t>
            </a:r>
            <a:r>
              <a:rPr sz="31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3100" dirty="0"/>
          </a:p>
          <a:p>
            <a:pPr indent="293115" algn="l" rtl="0" eaLnBrk="0">
              <a:lnSpc>
                <a:spcPct val="100000"/>
              </a:lnSpc>
              <a:spcBef>
                <a:spcPts val="878"/>
              </a:spcBef>
              <a:tabLst>
                <a:tab pos="390525" algn="l"/>
              </a:tabLst>
            </a:pPr>
            <a:r>
              <a:rPr sz="3100" spc="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为执行主要功能准备好环境 </a:t>
            </a:r>
            <a:endParaRPr lang="Meiryo" altLang="Meiryo" sz="3100" dirty="0"/>
          </a:p>
          <a:p>
            <a:pPr indent="369184" algn="l" rtl="0" eaLnBrk="0">
              <a:lnSpc>
                <a:spcPct val="100000"/>
              </a:lnSpc>
              <a:spcBef>
                <a:spcPts val="900"/>
              </a:spcBef>
              <a:tabLst/>
            </a:pPr>
            <a:r>
              <a:rPr sz="31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调用第一条指令 </a:t>
            </a:r>
            <a:endParaRPr lang="Meiryo" altLang="Meiryo" sz="31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7000"/>
              </a:lnSpc>
              <a:tabLst/>
            </a:pPr>
            <a:endParaRPr lang="Arial" altLang="Arial" sz="1000" dirty="0"/>
          </a:p>
          <a:p>
            <a:pPr marL="390670" indent="-17825" algn="l" rtl="0" eaLnBrk="0">
              <a:lnSpc>
                <a:spcPct val="96000"/>
              </a:lnSpc>
              <a:spcBef>
                <a:spcPts val="941"/>
              </a:spcBef>
              <a:tabLst/>
            </a:pPr>
            <a:r>
              <a:rPr sz="3100" spc="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动态链接库（DLL：</a:t>
            </a:r>
            <a:r>
              <a:rPr sz="3100" spc="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动态链接库）。 </a:t>
            </a:r>
            <a:r>
              <a:rPr sz="3100" spc="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31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marL="768801" indent="8548" algn="l" rtl="0" eaLnBrk="0">
              <a:lnSpc>
                <a:spcPct val="99000"/>
              </a:lnSpc>
              <a:spcBef>
                <a:spcPts val="6"/>
              </a:spcBef>
              <a:tabLst/>
            </a:pPr>
            <a:r>
              <a:rPr sz="28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你只需要调用虚拟例程，当你需要它们时，你可以将你需要的</a:t>
            </a: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指令发到 </a:t>
            </a:r>
            <a:r>
              <a:rPr sz="28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2800" dirty="0"/>
          </a:p>
        </p:txBody>
      </p:sp>
      <p:pic>
        <p:nvPicPr>
          <p:cNvPr id="316" name="picture 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5287898"/>
            <a:ext cx="240791" cy="249936"/>
          </a:xfrm>
          <a:prstGeom prst="rect">
            <a:avLst/>
          </a:prstGeom>
        </p:spPr>
      </p:pic>
      <p:pic>
        <p:nvPicPr>
          <p:cNvPr id="317" name="picture 3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4239386"/>
            <a:ext cx="280415" cy="283463"/>
          </a:xfrm>
          <a:prstGeom prst="rect">
            <a:avLst/>
          </a:prstGeom>
        </p:spPr>
      </p:pic>
      <p:pic>
        <p:nvPicPr>
          <p:cNvPr id="318" name="picture 3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3068954"/>
            <a:ext cx="280415" cy="283464"/>
          </a:xfrm>
          <a:prstGeom prst="rect">
            <a:avLst/>
          </a:prstGeom>
        </p:spPr>
      </p:pic>
      <p:pic>
        <p:nvPicPr>
          <p:cNvPr id="319" name="picture 3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2483738"/>
            <a:ext cx="280415" cy="283464"/>
          </a:xfrm>
          <a:prstGeom prst="rect">
            <a:avLst/>
          </a:prstGeom>
        </p:spPr>
      </p:pic>
      <p:pic>
        <p:nvPicPr>
          <p:cNvPr id="320" name="picture 3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1410842"/>
            <a:ext cx="280415" cy="283464"/>
          </a:xfrm>
          <a:prstGeom prst="rect">
            <a:avLst/>
          </a:prstGeom>
        </p:spPr>
      </p:pic>
      <p:sp>
        <p:nvSpPr>
          <p:cNvPr id="321" name="textbox 321"/>
          <p:cNvSpPr/>
          <p:nvPr/>
        </p:nvSpPr>
        <p:spPr>
          <a:xfrm>
            <a:off x="1282045" y="6053045"/>
            <a:ext cx="2521585" cy="4464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274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9000"/>
              </a:lnSpc>
              <a:tabLst/>
            </a:pP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在该地区的位置 </a:t>
            </a:r>
            <a:endParaRPr lang="Meiryo" altLang="Meiryo" sz="2800" dirty="0"/>
          </a:p>
        </p:txBody>
      </p:sp>
      <p:sp>
        <p:nvSpPr>
          <p:cNvPr id="322" name="textbox 322"/>
          <p:cNvSpPr/>
          <p:nvPr/>
        </p:nvSpPr>
        <p:spPr>
          <a:xfrm>
            <a:off x="8328660" y="6275476"/>
            <a:ext cx="281304" cy="306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7"/>
              </a:lnSpc>
              <a:tabLst/>
            </a:pPr>
            <a:r>
              <a:rPr sz="17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17 </a:t>
            </a:r>
            <a:endParaRPr lang="Meiryo" altLang="Meiryo" sz="1700" dirty="0"/>
          </a:p>
        </p:txBody>
      </p:sp>
    </p:spTree>
  </p:cSld>
  <p:clrMapOvr>
    <a:masterClrMapping/>
  </p:clrMapOvr>
</p:sld>
</file>

<file path=ppt/slides/slide19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box 323"/>
          <p:cNvSpPr/>
          <p:nvPr/>
        </p:nvSpPr>
        <p:spPr>
          <a:xfrm>
            <a:off x="453593" y="336053"/>
            <a:ext cx="7359650" cy="42614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107"/>
              </a:lnSpc>
              <a:tabLst/>
            </a:pPr>
            <a:endParaRPr lang="Arial" altLang="Arial" sz="100" dirty="0"/>
          </a:p>
          <a:p>
            <a:pPr indent="98096" algn="l" rtl="0" eaLnBrk="0">
              <a:lnSpc>
                <a:spcPct val="98000"/>
              </a:lnSpc>
              <a:tabLst/>
            </a:pPr>
            <a:r>
              <a:rPr sz="36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确认问题 </a:t>
            </a:r>
            <a:endParaRPr lang="Meiryo" altLang="Meiryo" sz="3600" dirty="0"/>
          </a:p>
          <a:p>
            <a:pPr algn="l" rtl="0" eaLnBrk="0">
              <a:lnSpc>
                <a:spcPct val="143000"/>
              </a:lnSpc>
              <a:tabLst/>
            </a:pPr>
            <a:endParaRPr lang="Arial" altLang="Arial" sz="1000" dirty="0"/>
          </a:p>
          <a:p>
            <a:pPr indent="189484" algn="l" rtl="0" eaLnBrk="0">
              <a:lnSpc>
                <a:spcPts val="2330"/>
              </a:lnSpc>
              <a:spcBef>
                <a:spcPts val="574"/>
              </a:spcBef>
              <a:tabLst>
                <a:tab pos="365125" algn="l"/>
              </a:tabLst>
            </a:pPr>
            <a:r>
              <a:rPr sz="1900" spc="9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以下每项陈述都描述了什么？ </a:t>
            </a:r>
            <a:endParaRPr lang="Meiryo" altLang="Meiryo" sz="1900" dirty="0"/>
          </a:p>
          <a:p>
            <a:pPr indent="646683" algn="l" rtl="0" eaLnBrk="0">
              <a:lnSpc>
                <a:spcPts val="2330"/>
              </a:lnSpc>
              <a:spcBef>
                <a:spcPts val="548"/>
              </a:spcBef>
              <a:tabLst>
                <a:tab pos="781684" algn="l"/>
              </a:tabLst>
            </a:pPr>
            <a:r>
              <a:rPr sz="19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将源代码转换成汇编代码的软件 </a:t>
            </a:r>
            <a:endParaRPr lang="Meiryo" altLang="Meiryo" sz="1900" dirty="0"/>
          </a:p>
          <a:p>
            <a:pPr indent="646683" algn="l" rtl="0" eaLnBrk="0">
              <a:lnSpc>
                <a:spcPts val="2322"/>
              </a:lnSpc>
              <a:spcBef>
                <a:spcPts val="553"/>
              </a:spcBef>
              <a:tabLst>
                <a:tab pos="776605" algn="l"/>
              </a:tabLst>
            </a:pPr>
            <a:r>
              <a:rPr sz="19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将汇编代码转换为机器语言的软件 </a:t>
            </a:r>
            <a:endParaRPr lang="Meiryo" altLang="Meiryo" sz="1900" dirty="0"/>
          </a:p>
          <a:p>
            <a:pPr marL="789655" indent="-142971" algn="l" rtl="0" eaLnBrk="0">
              <a:lnSpc>
                <a:spcPct val="104000"/>
              </a:lnSpc>
              <a:spcBef>
                <a:spcPts val="542"/>
              </a:spcBef>
              <a:tabLst>
                <a:tab pos="758825" algn="l"/>
              </a:tabLst>
            </a:pPr>
            <a:r>
              <a:rPr sz="1900" spc="9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将多段机器语言代码拼接成</a:t>
            </a:r>
            <a:r>
              <a:rPr sz="19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单一对象文件的软件 </a:t>
            </a:r>
            <a:r>
              <a:rPr sz="1900" spc="9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1900" dirty="0"/>
          </a:p>
          <a:p>
            <a:pPr indent="646683" algn="l" rtl="0" eaLnBrk="0">
              <a:lnSpc>
                <a:spcPts val="2335"/>
              </a:lnSpc>
              <a:spcBef>
                <a:spcPts val="553"/>
              </a:spcBef>
              <a:tabLst>
                <a:tab pos="765809" algn="l"/>
              </a:tabLst>
            </a:pPr>
            <a:r>
              <a:rPr sz="19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动态链接的库 </a:t>
            </a:r>
            <a:endParaRPr lang="Meiryo" altLang="Meiryo" sz="1900" dirty="0"/>
          </a:p>
          <a:p>
            <a:pPr marL="372676" indent="-183192" algn="l" rtl="0" eaLnBrk="0">
              <a:lnSpc>
                <a:spcPct val="105000"/>
              </a:lnSpc>
              <a:spcBef>
                <a:spcPts val="518"/>
              </a:spcBef>
              <a:tabLst>
                <a:tab pos="365125" algn="l"/>
              </a:tabLst>
            </a:pPr>
            <a:r>
              <a:rPr sz="1900" spc="9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以下各项</a:t>
            </a:r>
            <a:r>
              <a:rPr sz="19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显示了</a:t>
            </a:r>
            <a:r>
              <a:rPr sz="1900" spc="9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构成对象文件的</a:t>
            </a:r>
            <a:r>
              <a:rPr sz="19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六个部分所包含的内容。                </a:t>
            </a:r>
            <a:r>
              <a:rPr sz="19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回答是在哪个部分。 </a:t>
            </a:r>
            <a:r>
              <a:rPr sz="19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1900" dirty="0"/>
          </a:p>
          <a:p>
            <a:pPr indent="646683" algn="l" rtl="0" eaLnBrk="0">
              <a:lnSpc>
                <a:spcPts val="2331"/>
              </a:lnSpc>
              <a:spcBef>
                <a:spcPts val="532"/>
              </a:spcBef>
              <a:tabLst>
                <a:tab pos="767080" algn="l"/>
              </a:tabLst>
            </a:pPr>
            <a:r>
              <a:rPr sz="1900" spc="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文本</a:t>
            </a:r>
            <a:r>
              <a:rPr sz="1900" spc="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段和静态数据段的大小 </a:t>
            </a:r>
            <a:endParaRPr lang="Meiryo" altLang="Meiryo" sz="1900" dirty="0"/>
          </a:p>
        </p:txBody>
      </p:sp>
      <p:pic>
        <p:nvPicPr>
          <p:cNvPr id="324" name="picture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3493" y="4343908"/>
            <a:ext cx="176783" cy="176783"/>
          </a:xfrm>
          <a:prstGeom prst="rect">
            <a:avLst/>
          </a:prstGeom>
        </p:spPr>
      </p:pic>
      <p:pic>
        <p:nvPicPr>
          <p:cNvPr id="325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66293" y="3368547"/>
            <a:ext cx="176784" cy="176784"/>
          </a:xfrm>
          <a:prstGeom prst="rect">
            <a:avLst/>
          </a:prstGeom>
        </p:spPr>
      </p:pic>
      <p:pic>
        <p:nvPicPr>
          <p:cNvPr id="326" name="picture 3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3493" y="3002787"/>
            <a:ext cx="176783" cy="176784"/>
          </a:xfrm>
          <a:prstGeom prst="rect">
            <a:avLst/>
          </a:prstGeom>
        </p:spPr>
      </p:pic>
      <p:pic>
        <p:nvPicPr>
          <p:cNvPr id="327" name="picture 3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3493" y="2332227"/>
            <a:ext cx="176783" cy="176784"/>
          </a:xfrm>
          <a:prstGeom prst="rect">
            <a:avLst/>
          </a:prstGeom>
        </p:spPr>
      </p:pic>
      <p:pic>
        <p:nvPicPr>
          <p:cNvPr id="328" name="picture 3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3493" y="1966467"/>
            <a:ext cx="176783" cy="176784"/>
          </a:xfrm>
          <a:prstGeom prst="rect">
            <a:avLst/>
          </a:prstGeom>
        </p:spPr>
      </p:pic>
      <p:pic>
        <p:nvPicPr>
          <p:cNvPr id="329" name="picture 3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3493" y="1600707"/>
            <a:ext cx="176783" cy="176784"/>
          </a:xfrm>
          <a:prstGeom prst="rect">
            <a:avLst/>
          </a:prstGeom>
        </p:spPr>
      </p:pic>
      <p:pic>
        <p:nvPicPr>
          <p:cNvPr id="330" name="picture 3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66293" y="1234947"/>
            <a:ext cx="176784" cy="176784"/>
          </a:xfrm>
          <a:prstGeom prst="rect">
            <a:avLst/>
          </a:prstGeom>
        </p:spPr>
      </p:pic>
      <p:sp>
        <p:nvSpPr>
          <p:cNvPr id="331" name="textbox 331"/>
          <p:cNvSpPr/>
          <p:nvPr/>
        </p:nvSpPr>
        <p:spPr>
          <a:xfrm>
            <a:off x="1199431" y="4641725"/>
            <a:ext cx="4833620" cy="1723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952" algn="l" rtl="0" eaLnBrk="0">
              <a:lnSpc>
                <a:spcPts val="2322"/>
              </a:lnSpc>
              <a:tabLst/>
            </a:pPr>
            <a:r>
              <a:rPr sz="1900" spc="9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机器语言程序代码 </a:t>
            </a:r>
            <a:endParaRPr lang="Meiryo" altLang="Meiryo" sz="1900" dirty="0"/>
          </a:p>
          <a:p>
            <a:pPr indent="21820" algn="l" rtl="0" eaLnBrk="0">
              <a:lnSpc>
                <a:spcPts val="2321"/>
              </a:lnSpc>
              <a:spcBef>
                <a:spcPts val="555"/>
              </a:spcBef>
              <a:tabLst/>
            </a:pPr>
            <a:r>
              <a:rPr sz="19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执行过程中要分配的数据 </a:t>
            </a:r>
            <a:endParaRPr lang="Meiryo" altLang="Meiryo" sz="1900" dirty="0"/>
          </a:p>
          <a:p>
            <a:pPr algn="l" rtl="0" eaLnBrk="0">
              <a:lnSpc>
                <a:spcPct val="120000"/>
              </a:lnSpc>
              <a:tabLst/>
            </a:pPr>
            <a:endParaRPr lang="Arial" altLang="Arial" sz="400" dirty="0"/>
          </a:p>
          <a:p>
            <a:pPr marL="12700" indent="14167" algn="l" rtl="0" eaLnBrk="0">
              <a:lnSpc>
                <a:spcPct val="111000"/>
              </a:lnSpc>
              <a:spcBef>
                <a:spcPts val="3"/>
              </a:spcBef>
              <a:tabLst/>
            </a:pPr>
            <a:r>
              <a:rPr sz="1900" spc="9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取决于</a:t>
            </a:r>
            <a:r>
              <a:rPr sz="19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程序加载到内存的</a:t>
            </a:r>
            <a:r>
              <a:rPr sz="1900" spc="9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绝对地址的指令和数据字 </a:t>
            </a:r>
            <a:r>
              <a:rPr sz="1900" spc="9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未定义的标签 </a:t>
            </a:r>
            <a:r>
              <a:rPr sz="1900" spc="9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1900" dirty="0"/>
          </a:p>
        </p:txBody>
      </p:sp>
      <p:graphicFrame>
        <p:nvGraphicFramePr>
          <p:cNvPr id="332" name="table 332"/>
          <p:cNvGraphicFramePr>
            <a:graphicFrameLocks noGrp="1"/>
          </p:cNvGraphicFramePr>
          <p:nvPr/>
        </p:nvGraphicFramePr>
        <p:xfrm>
          <a:off x="6080760" y="4575047"/>
          <a:ext cx="2962275" cy="1764664"/>
        </p:xfrm>
        <a:graphic>
          <a:graphicData uri="http://schemas.openxmlformats.org/drawingml/2006/table">
            <a:tbl>
              <a:tblPr/>
              <a:tblGrid>
                <a:gridCol w="2962275"/>
              </a:tblGrid>
              <a:tr h="17583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15670" indent="-24" algn="l" rtl="0" eaLnBrk="0">
                        <a:lnSpc>
                          <a:spcPct val="10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(a)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静态数据段 (b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)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重新定位信息 </a:t>
                      </a:r>
                      <a:endParaRPr lang="Meiryo UI" altLang="Meiryo UI" sz="1800" dirty="0"/>
                    </a:p>
                    <a:p>
                      <a:pPr marL="115670" indent="-24" algn="l" rtl="0" eaLnBrk="0">
                        <a:lnSpc>
                          <a:spcPct val="93000"/>
                        </a:lnSpc>
                        <a:spcBef>
                          <a:spcPts val="305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(c</a:t>
                      </a:r>
                      <a:r>
                        <a:rPr sz="1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) 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对象文件头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(d)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符号表 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  <a:p>
                      <a:pPr indent="115646" algn="l" rtl="0" eaLnBrk="0">
                        <a:lnSpc>
                          <a:spcPct val="86000"/>
                        </a:lnSpc>
                        <a:spcBef>
                          <a:spcPts val="305"/>
                        </a:spcBef>
                        <a:tabLst/>
                      </a:pP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(e)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调试信息 </a:t>
                      </a:r>
                      <a:endParaRPr lang="Meiryo UI" altLang="Meiryo UI" sz="1800" dirty="0"/>
                    </a:p>
                    <a:p>
                      <a:pPr indent="115646" algn="l" rtl="0" eaLnBrk="0">
                        <a:lnSpc>
                          <a:spcPct val="86000"/>
                        </a:lnSpc>
                        <a:spcBef>
                          <a:spcPts val="303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(f) 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文本部分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3" name="textbox 333"/>
          <p:cNvSpPr/>
          <p:nvPr/>
        </p:nvSpPr>
        <p:spPr>
          <a:xfrm>
            <a:off x="1207285" y="6358382"/>
            <a:ext cx="7841615" cy="3302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99"/>
              </a:lnSpc>
              <a:tabLst/>
            </a:pPr>
            <a:r>
              <a:rPr sz="19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调试器等使用的编译信息 </a:t>
            </a:r>
            <a:r>
              <a:rPr sz="2700" spc="80" baseline="22047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18 </a:t>
            </a:r>
            <a:r>
              <a:rPr sz="19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1754" dirty="0"/>
          </a:p>
        </p:txBody>
      </p:sp>
      <p:pic>
        <p:nvPicPr>
          <p:cNvPr id="334" name="picture 3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3493" y="6111747"/>
            <a:ext cx="176783" cy="176784"/>
          </a:xfrm>
          <a:prstGeom prst="rect">
            <a:avLst/>
          </a:prstGeom>
        </p:spPr>
      </p:pic>
      <p:pic>
        <p:nvPicPr>
          <p:cNvPr id="335" name="picture 3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3493" y="6477508"/>
            <a:ext cx="176783" cy="176784"/>
          </a:xfrm>
          <a:prstGeom prst="rect">
            <a:avLst/>
          </a:prstGeom>
        </p:spPr>
      </p:pic>
      <p:pic>
        <p:nvPicPr>
          <p:cNvPr id="336" name="picture 3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3493" y="4709668"/>
            <a:ext cx="176783" cy="176783"/>
          </a:xfrm>
          <a:prstGeom prst="rect">
            <a:avLst/>
          </a:prstGeom>
        </p:spPr>
      </p:pic>
      <p:pic>
        <p:nvPicPr>
          <p:cNvPr id="337" name="picture 3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3493" y="5075428"/>
            <a:ext cx="176783" cy="176783"/>
          </a:xfrm>
          <a:prstGeom prst="rect">
            <a:avLst/>
          </a:prstGeom>
        </p:spPr>
      </p:pic>
      <p:pic>
        <p:nvPicPr>
          <p:cNvPr id="338" name="picture 3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3493" y="5441188"/>
            <a:ext cx="176783" cy="176783"/>
          </a:xfrm>
          <a:prstGeom prst="rect">
            <a:avLst/>
          </a:prstGeom>
        </p:spPr>
      </p:pic>
    </p:spTree>
  </p:cSld>
  <p:clrMapOvr>
    <a:masterClrMapping/>
  </p:clrMapOvr>
</p:sld>
</file>

<file path=ppt/slides/slide20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box 339"/>
          <p:cNvSpPr/>
          <p:nvPr/>
        </p:nvSpPr>
        <p:spPr>
          <a:xfrm>
            <a:off x="8328660" y="6275476"/>
            <a:ext cx="281304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183"/>
              </a:lnSpc>
              <a:tabLst/>
            </a:pPr>
            <a:r>
              <a:rPr sz="17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19 </a:t>
            </a:r>
            <a:endParaRPr lang="Meiryo" altLang="Meiryo" sz="1700" dirty="0"/>
          </a:p>
        </p:txBody>
      </p:sp>
    </p:spTree>
  </p:cSld>
  <p:clrMapOvr>
    <a:masterClrMapping/>
  </p:clrMapOvr>
</p:sld>
</file>

<file path=ppt/slides/slide2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table 340"/>
          <p:cNvGraphicFramePr>
            <a:graphicFrameLocks noGrp="1"/>
          </p:cNvGraphicFramePr>
          <p:nvPr/>
        </p:nvGraphicFramePr>
        <p:xfrm>
          <a:off x="115824" y="115823"/>
          <a:ext cx="8912225" cy="6616700"/>
        </p:xfrm>
        <a:graphic>
          <a:graphicData uri="http://schemas.openxmlformats.org/drawingml/2006/table">
            <a:tbl>
              <a:tblPr/>
              <a:tblGrid>
                <a:gridCol w="8912225"/>
              </a:tblGrid>
              <a:tr h="6604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462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453708" algn="l" rtl="0" eaLnBrk="0">
                        <a:lnSpc>
                          <a:spcPct val="98000"/>
                        </a:lnSpc>
                        <a:tabLst/>
                      </a:pPr>
                      <a:r>
                        <a:rPr sz="36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讲座内容 </a:t>
                      </a:r>
                      <a:endParaRPr lang="Meiryo" altLang="Meiryo" sz="36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indent="779167" algn="l" rtl="0" eaLnBrk="0">
                        <a:lnSpc>
                          <a:spcPct val="100000"/>
                        </a:lnSpc>
                        <a:spcBef>
                          <a:spcPts val="941"/>
                        </a:spcBef>
                        <a:tabLst/>
                      </a:pPr>
                      <a:r>
                        <a:rPr sz="31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指令的执行 </a:t>
                      </a:r>
                      <a:endParaRPr lang="Meiryo" altLang="Meiryo" sz="3100" dirty="0"/>
                    </a:p>
                    <a:p>
                      <a:pPr indent="1130807" algn="l" rtl="0" eaLnBrk="0">
                        <a:lnSpc>
                          <a:spcPct val="100000"/>
                        </a:lnSpc>
                        <a:spcBef>
                          <a:spcPts val="779"/>
                        </a:spcBef>
                        <a:tabLst>
                          <a:tab pos="1209039" algn="l"/>
                        </a:tabLst>
                      </a:pPr>
                      <a:r>
                        <a:rPr sz="28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编译器 </a:t>
                      </a:r>
                      <a:endParaRPr lang="Meiryo" altLang="Meiryo" sz="2800" dirty="0"/>
                    </a:p>
                    <a:p>
                      <a:pPr indent="1204954" algn="l" rtl="0" eaLnBrk="0">
                        <a:lnSpc>
                          <a:spcPct val="100000"/>
                        </a:lnSpc>
                        <a:spcBef>
                          <a:spcPts val="674"/>
                        </a:spcBef>
                        <a:tabLst/>
                      </a:pPr>
                      <a:r>
                        <a:rPr sz="2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装配员 </a:t>
                      </a:r>
                      <a:endParaRPr lang="Meiryo" altLang="Meiryo" sz="2800" dirty="0"/>
                    </a:p>
                    <a:p>
                      <a:pPr indent="1130807" algn="l" rtl="0" eaLnBrk="0">
                        <a:lnSpc>
                          <a:spcPct val="100000"/>
                        </a:lnSpc>
                        <a:spcBef>
                          <a:spcPts val="673"/>
                        </a:spcBef>
                        <a:tabLst>
                          <a:tab pos="1241425" algn="l"/>
                        </a:tabLst>
                      </a:pPr>
                      <a:r>
                        <a:rPr sz="280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链接器 </a:t>
                      </a:r>
                      <a:endParaRPr lang="Meiryo" altLang="Meiryo" sz="2800" dirty="0"/>
                    </a:p>
                    <a:p>
                      <a:pPr indent="1130807" algn="l" rtl="0" eaLnBrk="0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1214755" algn="l"/>
                        </a:tabLst>
                      </a:pPr>
                      <a:r>
                        <a:rPr sz="280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装载机 </a:t>
                      </a:r>
                      <a:endParaRPr lang="Meiryo" altLang="Meiryo" sz="2800" dirty="0"/>
                    </a:p>
                    <a:p>
                      <a:pPr marL="787274" indent="8513" algn="l" rtl="0" eaLnBrk="0">
                        <a:lnSpc>
                          <a:spcPct val="102000"/>
                        </a:lnSpc>
                        <a:spcBef>
                          <a:spcPts val="774"/>
                        </a:spcBef>
                        <a:tabLst/>
                      </a:pPr>
                      <a:r>
                        <a:rPr sz="31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将C语言</a:t>
                      </a:r>
                      <a:r>
                        <a:rPr sz="31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程序转换</a:t>
                      </a:r>
                      <a:r>
                        <a:rPr sz="31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为汇编代码 </a:t>
                      </a:r>
                      <a:endParaRPr lang="Meiryo" altLang="Meiryo" sz="3100" dirty="0"/>
                    </a:p>
                    <a:p>
                      <a:pPr indent="1192486" algn="l" rtl="0" eaLnBrk="0">
                        <a:lnSpc>
                          <a:spcPct val="87000"/>
                        </a:lnSpc>
                        <a:spcBef>
                          <a:spcPts val="760"/>
                        </a:spcBef>
                        <a:tabLst/>
                      </a:pPr>
                      <a:r>
                        <a:rPr sz="2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以</a:t>
                      </a:r>
                      <a:r>
                        <a:rPr sz="2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交换、</a:t>
                      </a:r>
                      <a:r>
                        <a:rPr sz="2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排序为例 </a:t>
                      </a:r>
                      <a:endParaRPr lang="Meiryo" altLang="Meiryo" sz="2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41" name="picture 3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27304" y="4942164"/>
            <a:ext cx="719327" cy="500207"/>
          </a:xfrm>
          <a:prstGeom prst="rect">
            <a:avLst/>
          </a:prstGeom>
        </p:spPr>
      </p:pic>
      <p:pic>
        <p:nvPicPr>
          <p:cNvPr id="342" name="picture 3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4044315"/>
            <a:ext cx="280415" cy="283463"/>
          </a:xfrm>
          <a:prstGeom prst="rect">
            <a:avLst/>
          </a:prstGeom>
        </p:spPr>
      </p:pic>
      <p:pic>
        <p:nvPicPr>
          <p:cNvPr id="343" name="picture 3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5839" y="3507866"/>
            <a:ext cx="240791" cy="249936"/>
          </a:xfrm>
          <a:prstGeom prst="rect">
            <a:avLst/>
          </a:prstGeom>
        </p:spPr>
      </p:pic>
      <p:pic>
        <p:nvPicPr>
          <p:cNvPr id="344" name="picture 3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5839" y="2995803"/>
            <a:ext cx="240791" cy="249935"/>
          </a:xfrm>
          <a:prstGeom prst="rect">
            <a:avLst/>
          </a:prstGeom>
        </p:spPr>
      </p:pic>
      <p:pic>
        <p:nvPicPr>
          <p:cNvPr id="345" name="picture 3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5839" y="2483739"/>
            <a:ext cx="240791" cy="249935"/>
          </a:xfrm>
          <a:prstGeom prst="rect">
            <a:avLst/>
          </a:prstGeom>
        </p:spPr>
      </p:pic>
      <p:pic>
        <p:nvPicPr>
          <p:cNvPr id="346" name="picture 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5839" y="1971675"/>
            <a:ext cx="240791" cy="249935"/>
          </a:xfrm>
          <a:prstGeom prst="rect">
            <a:avLst/>
          </a:prstGeom>
        </p:spPr>
      </p:pic>
      <p:pic>
        <p:nvPicPr>
          <p:cNvPr id="347" name="picture 3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1410842"/>
            <a:ext cx="280415" cy="283464"/>
          </a:xfrm>
          <a:prstGeom prst="rect">
            <a:avLst/>
          </a:prstGeom>
        </p:spPr>
      </p:pic>
      <p:sp>
        <p:nvSpPr>
          <p:cNvPr id="348" name="textbox 348"/>
          <p:cNvSpPr/>
          <p:nvPr/>
        </p:nvSpPr>
        <p:spPr>
          <a:xfrm>
            <a:off x="8315173" y="6275476"/>
            <a:ext cx="294640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4"/>
              </a:lnSpc>
              <a:tabLst/>
            </a:pP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20 </a:t>
            </a:r>
            <a:endParaRPr lang="Meiryo" altLang="Meiryo" sz="1800" dirty="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15824" y="115823"/>
          <a:ext cx="8912225" cy="6616700"/>
        </p:xfrm>
        <a:graphic>
          <a:graphicData uri="http://schemas.openxmlformats.org/drawingml/2006/table">
            <a:tbl>
              <a:tblPr/>
              <a:tblGrid>
                <a:gridCol w="8912225"/>
              </a:tblGrid>
              <a:tr h="6604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462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453708" algn="l" rtl="0" eaLnBrk="0">
                        <a:lnSpc>
                          <a:spcPct val="98000"/>
                        </a:lnSpc>
                        <a:tabLst/>
                      </a:pPr>
                      <a:r>
                        <a:rPr sz="36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讲座内容 </a:t>
                      </a:r>
                      <a:endParaRPr lang="Meiryo" altLang="Meiryo" sz="36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indent="779167" algn="l" rtl="0" eaLnBrk="0">
                        <a:lnSpc>
                          <a:spcPct val="100000"/>
                        </a:lnSpc>
                        <a:spcBef>
                          <a:spcPts val="941"/>
                        </a:spcBef>
                        <a:tabLst/>
                      </a:pPr>
                      <a:r>
                        <a:rPr sz="31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指令的执行 </a:t>
                      </a:r>
                      <a:endParaRPr lang="Meiryo" altLang="Meiryo" sz="3100" dirty="0"/>
                    </a:p>
                    <a:p>
                      <a:pPr indent="1130807" algn="l" rtl="0" eaLnBrk="0">
                        <a:lnSpc>
                          <a:spcPct val="100000"/>
                        </a:lnSpc>
                        <a:spcBef>
                          <a:spcPts val="779"/>
                        </a:spcBef>
                        <a:tabLst>
                          <a:tab pos="1209039" algn="l"/>
                        </a:tabLst>
                      </a:pPr>
                      <a:r>
                        <a:rPr sz="28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编译器 </a:t>
                      </a:r>
                      <a:endParaRPr lang="Meiryo" altLang="Meiryo" sz="2800" dirty="0"/>
                    </a:p>
                    <a:p>
                      <a:pPr indent="1204954" algn="l" rtl="0" eaLnBrk="0">
                        <a:lnSpc>
                          <a:spcPct val="100000"/>
                        </a:lnSpc>
                        <a:spcBef>
                          <a:spcPts val="674"/>
                        </a:spcBef>
                        <a:tabLst/>
                      </a:pPr>
                      <a:r>
                        <a:rPr sz="2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装配员 </a:t>
                      </a:r>
                      <a:endParaRPr lang="Meiryo" altLang="Meiryo" sz="2800" dirty="0"/>
                    </a:p>
                    <a:p>
                      <a:pPr indent="1130807" algn="l" rtl="0" eaLnBrk="0">
                        <a:lnSpc>
                          <a:spcPct val="100000"/>
                        </a:lnSpc>
                        <a:spcBef>
                          <a:spcPts val="673"/>
                        </a:spcBef>
                        <a:tabLst>
                          <a:tab pos="1241425" algn="l"/>
                        </a:tabLst>
                      </a:pPr>
                      <a:r>
                        <a:rPr sz="280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链接器 </a:t>
                      </a:r>
                      <a:endParaRPr lang="Meiryo" altLang="Meiryo" sz="2800" dirty="0"/>
                    </a:p>
                    <a:p>
                      <a:pPr indent="1130807" algn="l" rtl="0" eaLnBrk="0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1214755" algn="l"/>
                        </a:tabLst>
                      </a:pPr>
                      <a:r>
                        <a:rPr sz="280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装载机 </a:t>
                      </a:r>
                      <a:endParaRPr lang="Meiryo" altLang="Meiryo" sz="2800" dirty="0"/>
                    </a:p>
                    <a:p>
                      <a:pPr marL="787274" indent="8513" algn="l" rtl="0" eaLnBrk="0">
                        <a:lnSpc>
                          <a:spcPct val="102000"/>
                        </a:lnSpc>
                        <a:spcBef>
                          <a:spcPts val="774"/>
                        </a:spcBef>
                        <a:tabLst/>
                      </a:pPr>
                      <a:r>
                        <a:rPr sz="31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将C语言</a:t>
                      </a:r>
                      <a:r>
                        <a:rPr sz="31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程序转换</a:t>
                      </a:r>
                      <a:r>
                        <a:rPr sz="31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为汇编代码 </a:t>
                      </a:r>
                      <a:endParaRPr lang="Meiryo" altLang="Meiryo" sz="3100" dirty="0"/>
                    </a:p>
                    <a:p>
                      <a:pPr indent="1192486" algn="l" rtl="0" eaLnBrk="0">
                        <a:lnSpc>
                          <a:spcPct val="87000"/>
                        </a:lnSpc>
                        <a:spcBef>
                          <a:spcPts val="760"/>
                        </a:spcBef>
                        <a:tabLst/>
                      </a:pPr>
                      <a:r>
                        <a:rPr sz="2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以</a:t>
                      </a:r>
                      <a:r>
                        <a:rPr sz="2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交换、</a:t>
                      </a:r>
                      <a:r>
                        <a:rPr sz="2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排序为例 </a:t>
                      </a:r>
                      <a:endParaRPr lang="Meiryo" altLang="Meiryo" sz="2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5092827"/>
            <a:ext cx="240791" cy="24993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4044315"/>
            <a:ext cx="280415" cy="28346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3507866"/>
            <a:ext cx="240791" cy="24993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2995803"/>
            <a:ext cx="240791" cy="24993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2483739"/>
            <a:ext cx="240791" cy="24993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1971675"/>
            <a:ext cx="240791" cy="24993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1410842"/>
            <a:ext cx="280415" cy="283464"/>
          </a:xfrm>
          <a:prstGeom prst="rect">
            <a:avLst/>
          </a:prstGeom>
        </p:spPr>
      </p:pic>
      <p:sp>
        <p:nvSpPr>
          <p:cNvPr id="11" name="textbox 11"/>
          <p:cNvSpPr/>
          <p:nvPr/>
        </p:nvSpPr>
        <p:spPr>
          <a:xfrm>
            <a:off x="8471916" y="6275476"/>
            <a:ext cx="137795" cy="2997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159"/>
              </a:lnSpc>
              <a:tabLst/>
            </a:pPr>
            <a:endParaRPr lang="Meiryo" altLang="Meiryo" sz="1500" dirty="0"/>
          </a:p>
        </p:txBody>
      </p:sp>
    </p:spTree>
  </p:cSld>
  <p:clrMapOvr>
    <a:masterClrMapping/>
  </p:clrMapOvr>
</p:sld>
</file>

<file path=ppt/slides/slide2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table 349"/>
          <p:cNvGraphicFramePr>
            <a:graphicFrameLocks noGrp="1"/>
          </p:cNvGraphicFramePr>
          <p:nvPr/>
        </p:nvGraphicFramePr>
        <p:xfrm>
          <a:off x="960119" y="3825240"/>
          <a:ext cx="5839460" cy="2562860"/>
        </p:xfrm>
        <a:graphic>
          <a:graphicData uri="http://schemas.openxmlformats.org/drawingml/2006/table">
            <a:tbl>
              <a:tblPr/>
              <a:tblGrid>
                <a:gridCol w="5839460"/>
              </a:tblGrid>
              <a:tr h="25565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700" dirty="0"/>
                    </a:p>
                    <a:p>
                      <a:pPr indent="112599" algn="l" rtl="0" eaLnBrk="0">
                        <a:lnSpc>
                          <a:spcPct val="76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交换。 </a:t>
                      </a:r>
                      <a:endParaRPr lang="Courier New" altLang="Courier New" sz="1900" dirty="0"/>
                    </a:p>
                    <a:p>
                      <a:pPr indent="265021" algn="l" rtl="0" eaLnBrk="0">
                        <a:lnSpc>
                          <a:spcPct val="86000"/>
                        </a:lnSpc>
                        <a:spcBef>
                          <a:spcPts val="532"/>
                        </a:spcBef>
                        <a:tabLst/>
                      </a:pP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sll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$t1,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$a1, </a:t>
                      </a:r>
                      <a:r>
                        <a:rPr sz="1900" b="1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(1)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#$t1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=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k*4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257156" algn="l" rtl="0" eaLnBrk="0">
                        <a:lnSpc>
                          <a:spcPct val="86000"/>
                        </a:lnSpc>
                        <a:spcBef>
                          <a:spcPts val="442"/>
                        </a:spcBef>
                        <a:tabLst/>
                      </a:pPr>
                      <a:r>
                        <a:rPr sz="19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添加</a:t>
                      </a:r>
                      <a:r>
                        <a:rPr sz="19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$t1, </a:t>
                      </a:r>
                      <a:r>
                        <a:rPr sz="1900" b="1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(2)</a:t>
                      </a:r>
                      <a:r>
                        <a:rPr sz="19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, </a:t>
                      </a:r>
                      <a:r>
                        <a:rPr sz="1900" b="1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(3) </a:t>
                      </a:r>
                      <a:r>
                        <a:rPr sz="19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#$t1 </a:t>
                      </a:r>
                      <a:r>
                        <a:rPr sz="19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= </a:t>
                      </a:r>
                      <a:r>
                        <a:rPr sz="19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&amp;(v[k]) </a:t>
                      </a:r>
                      <a:endParaRPr lang="Courier New" altLang="Courier New" sz="1900" dirty="0"/>
                    </a:p>
                    <a:p>
                      <a:pPr indent="262235" algn="l" rtl="0" eaLnBrk="0">
                        <a:lnSpc>
                          <a:spcPct val="86000"/>
                        </a:lnSpc>
                        <a:spcBef>
                          <a:spcPts val="440"/>
                        </a:spcBef>
                        <a:tabLst/>
                      </a:pPr>
                      <a:r>
                        <a:rPr sz="19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lw </a:t>
                      </a:r>
                      <a:r>
                        <a:rPr sz="19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$t0, </a:t>
                      </a:r>
                      <a:r>
                        <a:rPr sz="1900" b="1" spc="-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 </a:t>
                      </a:r>
                      <a:r>
                        <a:rPr sz="1900" b="1" spc="-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4 </a:t>
                      </a:r>
                      <a:r>
                        <a:rPr sz="1900" b="1" spc="-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) </a:t>
                      </a:r>
                      <a:r>
                        <a:rPr sz="19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#t </a:t>
                      </a:r>
                      <a:r>
                        <a:rPr sz="19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= </a:t>
                      </a:r>
                      <a:r>
                        <a:rPr sz="19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v[k]. </a:t>
                      </a:r>
                      <a:r>
                        <a:rPr sz="19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262216" algn="l" rtl="0" eaLnBrk="0">
                        <a:lnSpc>
                          <a:spcPct val="86000"/>
                        </a:lnSpc>
                        <a:spcBef>
                          <a:spcPts val="441"/>
                        </a:spcBef>
                        <a:tabLst/>
                      </a:pPr>
                      <a:r>
                        <a:rPr sz="19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lw </a:t>
                      </a:r>
                      <a:r>
                        <a:rPr sz="19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$t2, </a:t>
                      </a:r>
                      <a:r>
                        <a:rPr sz="1900" b="1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 </a:t>
                      </a:r>
                      <a:r>
                        <a:rPr sz="1900" b="1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5 </a:t>
                      </a:r>
                      <a:r>
                        <a:rPr sz="1900" b="1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) </a:t>
                      </a:r>
                      <a:r>
                        <a:rPr sz="19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#$t2 </a:t>
                      </a:r>
                      <a:r>
                        <a:rPr sz="19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= </a:t>
                      </a:r>
                      <a:r>
                        <a:rPr sz="19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v[k+1]. </a:t>
                      </a:r>
                      <a:endParaRPr lang="Courier New" altLang="Courier New" sz="1900" dirty="0"/>
                    </a:p>
                    <a:p>
                      <a:pPr indent="264999" algn="l" rtl="0" eaLnBrk="0">
                        <a:lnSpc>
                          <a:spcPct val="86000"/>
                        </a:lnSpc>
                        <a:spcBef>
                          <a:spcPts val="440"/>
                        </a:spcBef>
                        <a:tabLst/>
                      </a:pPr>
                      <a:r>
                        <a:rPr sz="19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 </a:t>
                      </a:r>
                      <a:r>
                        <a:rPr sz="19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$t2, </a:t>
                      </a:r>
                      <a:r>
                        <a:rPr sz="1900" b="1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 </a:t>
                      </a:r>
                      <a:r>
                        <a:rPr sz="1900" b="1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6 </a:t>
                      </a:r>
                      <a:r>
                        <a:rPr sz="1900" b="1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) </a:t>
                      </a:r>
                      <a:r>
                        <a:rPr sz="19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#v[k] </a:t>
                      </a:r>
                      <a:r>
                        <a:rPr sz="19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= </a:t>
                      </a:r>
                      <a:r>
                        <a:rPr sz="19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$t2 </a:t>
                      </a:r>
                      <a:r>
                        <a:rPr sz="19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264999" algn="l" rtl="0" eaLnBrk="0">
                        <a:lnSpc>
                          <a:spcPct val="86000"/>
                        </a:lnSpc>
                        <a:spcBef>
                          <a:spcPts val="442"/>
                        </a:spcBef>
                        <a:tabLst/>
                      </a:pPr>
                      <a:r>
                        <a:rPr sz="19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 </a:t>
                      </a:r>
                      <a:r>
                        <a:rPr sz="19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$t0, </a:t>
                      </a:r>
                      <a:r>
                        <a:rPr sz="1900" b="1" spc="-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( </a:t>
                      </a:r>
                      <a:r>
                        <a:rPr sz="1900" b="1" spc="-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7 </a:t>
                      </a:r>
                      <a:r>
                        <a:rPr sz="1900" b="1" spc="-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) </a:t>
                      </a:r>
                      <a:r>
                        <a:rPr sz="19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#v[k+1] </a:t>
                      </a:r>
                      <a:r>
                        <a:rPr sz="19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= </a:t>
                      </a:r>
                      <a:r>
                        <a:rPr sz="19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t </a:t>
                      </a:r>
                      <a:r>
                        <a:rPr sz="19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400" dirty="0"/>
                    </a:p>
                    <a:p>
                      <a:pPr indent="268034" algn="l" rtl="0" eaLnBrk="0">
                        <a:lnSpc>
                          <a:spcPct val="76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jr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$ra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#return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0" name="textbox 350"/>
          <p:cNvSpPr/>
          <p:nvPr/>
        </p:nvSpPr>
        <p:spPr>
          <a:xfrm>
            <a:off x="535940" y="369356"/>
            <a:ext cx="8148955" cy="1183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94"/>
              </a:lnSpc>
              <a:tabLst/>
            </a:pPr>
            <a:endParaRPr lang="Arial" altLang="Arial" sz="100" dirty="0"/>
          </a:p>
          <a:p>
            <a:pPr indent="31260" algn="l" rtl="0" eaLnBrk="0">
              <a:lnSpc>
                <a:spcPct val="86000"/>
              </a:lnSpc>
              <a:tabLst/>
            </a:pPr>
            <a:r>
              <a:rPr sz="31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将C语言程序转换为汇编代码 </a:t>
            </a:r>
            <a:endParaRPr lang="Meiryo" altLang="Meiryo" sz="3100" dirty="0"/>
          </a:p>
          <a:p>
            <a:pPr indent="216915" algn="l" rtl="0" eaLnBrk="0">
              <a:lnSpc>
                <a:spcPts val="5920"/>
              </a:lnSpc>
              <a:tabLst>
                <a:tab pos="365125" algn="l"/>
              </a:tabLst>
            </a:pP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下面的C语言源代码应该被转换为汇编代码。</a:t>
            </a:r>
          </a:p>
        </p:txBody>
      </p:sp>
      <p:pic>
        <p:nvPicPr>
          <p:cNvPr id="351" name="picture 3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1300353"/>
            <a:ext cx="204215" cy="213359"/>
          </a:xfrm>
          <a:prstGeom prst="rect">
            <a:avLst/>
          </a:prstGeom>
        </p:spPr>
      </p:pic>
      <p:graphicFrame>
        <p:nvGraphicFramePr>
          <p:cNvPr id="352" name="table 352"/>
          <p:cNvGraphicFramePr>
            <a:graphicFrameLocks noGrp="1"/>
          </p:cNvGraphicFramePr>
          <p:nvPr/>
        </p:nvGraphicFramePr>
        <p:xfrm>
          <a:off x="960119" y="1688592"/>
          <a:ext cx="4193539" cy="1947545"/>
        </p:xfrm>
        <a:graphic>
          <a:graphicData uri="http://schemas.openxmlformats.org/drawingml/2006/table">
            <a:tbl>
              <a:tblPr/>
              <a:tblGrid>
                <a:gridCol w="4193539"/>
              </a:tblGrid>
              <a:tr h="19411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9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62216" indent="-168337" algn="l" rtl="0" eaLnBrk="0">
                        <a:lnSpc>
                          <a:spcPct val="11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void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swap(int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v[],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k){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t;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264493" algn="l" rtl="0" eaLnBrk="0">
                        <a:lnSpc>
                          <a:spcPct val="74000"/>
                        </a:lnSpc>
                        <a:spcBef>
                          <a:spcPts val="460"/>
                        </a:spcBef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t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=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v[k]。 </a:t>
                      </a:r>
                      <a:endParaRPr lang="Courier New" altLang="Courier New" sz="1900" dirty="0"/>
                    </a:p>
                    <a:p>
                      <a:pPr indent="246278" algn="l" rtl="0" eaLnBrk="0">
                        <a:lnSpc>
                          <a:spcPts val="2400"/>
                        </a:lnSpc>
                        <a:tabLst/>
                      </a:pPr>
                      <a:r>
                        <a:rPr sz="1900" b="1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v[k]</a:t>
                      </a:r>
                      <a:r>
                        <a:rPr sz="1900" b="1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=</a:t>
                      </a:r>
                      <a:r>
                        <a:rPr sz="1900" b="1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v[k+1]。 </a:t>
                      </a:r>
                      <a:endParaRPr lang="Courier New" altLang="Courier New" sz="1900" dirty="0"/>
                    </a:p>
                    <a:p>
                      <a:pPr indent="246278" algn="l" rtl="0" eaLnBrk="0">
                        <a:lnSpc>
                          <a:spcPts val="2400"/>
                        </a:lnSpc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v[k+1]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=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t。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35620" algn="l" rtl="0" eaLnBrk="0">
                        <a:lnSpc>
                          <a:spcPct val="81000"/>
                        </a:lnSpc>
                        <a:spcBef>
                          <a:spcPts val="1"/>
                        </a:spcBef>
                        <a:tabLst/>
                      </a:pP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3" name="table 353"/>
          <p:cNvGraphicFramePr>
            <a:graphicFrameLocks noGrp="1"/>
          </p:cNvGraphicFramePr>
          <p:nvPr/>
        </p:nvGraphicFramePr>
        <p:xfrm>
          <a:off x="5678423" y="2194560"/>
          <a:ext cx="1922780" cy="929004"/>
        </p:xfrm>
        <a:graphic>
          <a:graphicData uri="http://schemas.openxmlformats.org/drawingml/2006/table">
            <a:tbl>
              <a:tblPr/>
              <a:tblGrid>
                <a:gridCol w="1922780"/>
              </a:tblGrid>
              <a:tr h="9226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10921" indent="6629" algn="l" rtl="0" eaLnBrk="0">
                        <a:lnSpc>
                          <a:spcPct val="10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寄存器分配：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$a0:v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$a1:k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$t0:t </a:t>
                      </a:r>
                      <a:r>
                        <a:rPr sz="180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4" name="textbox 354"/>
          <p:cNvSpPr/>
          <p:nvPr/>
        </p:nvSpPr>
        <p:spPr>
          <a:xfrm>
            <a:off x="8315173" y="6275476"/>
            <a:ext cx="294640" cy="3092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31"/>
              </a:lnSpc>
              <a:tabLst/>
            </a:pP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21 </a:t>
            </a:r>
            <a:endParaRPr lang="Meiryo" altLang="Meiryo" sz="1800" dirty="0"/>
          </a:p>
        </p:txBody>
      </p:sp>
    </p:spTree>
  </p:cSld>
  <p:clrMapOvr>
    <a:masterClrMapping/>
  </p:clrMapOvr>
</p:sld>
</file>

<file path=ppt/slides/slide2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box 355"/>
          <p:cNvSpPr/>
          <p:nvPr/>
        </p:nvSpPr>
        <p:spPr>
          <a:xfrm>
            <a:off x="8315173" y="6275476"/>
            <a:ext cx="294640" cy="3092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31"/>
              </a:lnSpc>
              <a:tabLst/>
            </a:pP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22 </a:t>
            </a:r>
            <a:endParaRPr lang="Meiryo" altLang="Meiryo" sz="1800" dirty="0"/>
          </a:p>
        </p:txBody>
      </p:sp>
    </p:spTree>
  </p:cSld>
  <p:clrMapOvr>
    <a:masterClrMapping/>
  </p:clrMapOvr>
</p:sld>
</file>

<file path=ppt/slides/slide2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table 356"/>
          <p:cNvGraphicFramePr>
            <a:graphicFrameLocks noGrp="1"/>
          </p:cNvGraphicFramePr>
          <p:nvPr/>
        </p:nvGraphicFramePr>
        <p:xfrm>
          <a:off x="758951" y="1703832"/>
          <a:ext cx="6196329" cy="1947545"/>
        </p:xfrm>
        <a:graphic>
          <a:graphicData uri="http://schemas.openxmlformats.org/drawingml/2006/table">
            <a:tbl>
              <a:tblPr/>
              <a:tblGrid>
                <a:gridCol w="6196329"/>
              </a:tblGrid>
              <a:tr h="19411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700" dirty="0"/>
                    </a:p>
                    <a:p>
                      <a:pPr indent="94792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空白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排序(int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v[],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n){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263130" algn="l" rtl="0" eaLnBrk="0">
                        <a:lnSpc>
                          <a:spcPct val="76000"/>
                        </a:lnSpc>
                        <a:spcBef>
                          <a:spcPts val="578"/>
                        </a:spcBef>
                        <a:tabLst/>
                      </a:pP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i,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j;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265660" algn="l" rtl="0" eaLnBrk="0">
                        <a:lnSpc>
                          <a:spcPct val="81000"/>
                        </a:lnSpc>
                        <a:spcBef>
                          <a:spcPts val="654"/>
                        </a:spcBef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for(i=0;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i&lt;n;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i++){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marL="570662" indent="-152580" algn="l" rtl="0" eaLnBrk="0">
                        <a:lnSpc>
                          <a:spcPct val="91000"/>
                        </a:lnSpc>
                        <a:spcBef>
                          <a:spcPts val="554"/>
                        </a:spcBef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for(j=i-1;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j&gt;=0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&amp;&amp;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v[j]&gt;v[j+1];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j--){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swap（v,j）。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36585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9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}}}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7" name="textbox 357"/>
          <p:cNvSpPr/>
          <p:nvPr/>
        </p:nvSpPr>
        <p:spPr>
          <a:xfrm>
            <a:off x="535940" y="369356"/>
            <a:ext cx="8148955" cy="1183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94"/>
              </a:lnSpc>
              <a:tabLst/>
            </a:pPr>
            <a:endParaRPr lang="Arial" altLang="Arial" sz="100" dirty="0"/>
          </a:p>
          <a:p>
            <a:pPr indent="31260" algn="l" rtl="0" eaLnBrk="0">
              <a:lnSpc>
                <a:spcPct val="86000"/>
              </a:lnSpc>
              <a:tabLst/>
            </a:pPr>
            <a:r>
              <a:rPr sz="31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将C语言程序转换为汇编代码 </a:t>
            </a:r>
            <a:endParaRPr lang="Meiryo" altLang="Meiryo" sz="3100" dirty="0"/>
          </a:p>
          <a:p>
            <a:pPr indent="216915" algn="l" rtl="0" eaLnBrk="0">
              <a:lnSpc>
                <a:spcPts val="5920"/>
              </a:lnSpc>
              <a:tabLst>
                <a:tab pos="365125" algn="l"/>
              </a:tabLst>
            </a:pP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下面的C语言源代码应该被转换为汇编代码。</a:t>
            </a:r>
          </a:p>
        </p:txBody>
      </p:sp>
      <p:pic>
        <p:nvPicPr>
          <p:cNvPr id="358" name="picture 3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1300353"/>
            <a:ext cx="204215" cy="213359"/>
          </a:xfrm>
          <a:prstGeom prst="rect">
            <a:avLst/>
          </a:prstGeom>
        </p:spPr>
      </p:pic>
      <p:sp>
        <p:nvSpPr>
          <p:cNvPr id="359" name="textbox 359"/>
          <p:cNvSpPr/>
          <p:nvPr/>
        </p:nvSpPr>
        <p:spPr>
          <a:xfrm>
            <a:off x="535940" y="3737359"/>
            <a:ext cx="2364739" cy="2963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89484" algn="l" rtl="0" eaLnBrk="0">
              <a:lnSpc>
                <a:spcPts val="2329"/>
              </a:lnSpc>
              <a:tabLst>
                <a:tab pos="367665" algn="l"/>
              </a:tabLst>
            </a:pP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程序 </a:t>
            </a:r>
            <a:endParaRPr lang="Meiryo" altLang="Meiryo" sz="1900" dirty="0"/>
          </a:p>
          <a:p>
            <a:pPr indent="622299" algn="l" rtl="0" eaLnBrk="0">
              <a:lnSpc>
                <a:spcPct val="96000"/>
              </a:lnSpc>
              <a:spcBef>
                <a:spcPts val="772"/>
              </a:spcBef>
              <a:tabLst>
                <a:tab pos="768984" algn="l"/>
              </a:tabLst>
            </a:pP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(1) 登记疏散 </a:t>
            </a:r>
            <a:endParaRPr lang="Meiryo UI" altLang="Meiryo UI" sz="1800" dirty="0"/>
          </a:p>
          <a:p>
            <a:pPr indent="622299" algn="l" rtl="0" eaLnBrk="0">
              <a:lnSpc>
                <a:spcPct val="96000"/>
              </a:lnSpc>
              <a:spcBef>
                <a:spcPts val="519"/>
              </a:spcBef>
              <a:tabLst>
                <a:tab pos="768984" algn="l"/>
              </a:tabLst>
            </a:pP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(2) 保存论据 </a:t>
            </a:r>
            <a:endParaRPr lang="Meiryo UI" altLang="Meiryo UI" sz="1800" dirty="0"/>
          </a:p>
          <a:p>
            <a:pPr marL="769010" indent="-146710" algn="l" rtl="0" eaLnBrk="0">
              <a:lnSpc>
                <a:spcPct val="109000"/>
              </a:lnSpc>
              <a:spcBef>
                <a:spcPts val="505"/>
              </a:spcBef>
              <a:tabLst>
                <a:tab pos="768984" algn="l"/>
              </a:tabLst>
            </a:pP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(3) 外循环 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(4) 内循环 (</a:t>
            </a: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5) 交换调用 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800" dirty="0"/>
          </a:p>
          <a:p>
            <a:pPr indent="622299" algn="l" rtl="0" eaLnBrk="0">
              <a:lnSpc>
                <a:spcPct val="96000"/>
              </a:lnSpc>
              <a:spcBef>
                <a:spcPts val="732"/>
              </a:spcBef>
              <a:tabLst>
                <a:tab pos="768984" algn="l"/>
              </a:tabLst>
            </a:pP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(6) 内循环 </a:t>
            </a:r>
            <a:endParaRPr lang="Meiryo UI" altLang="Meiryo UI" sz="1800" dirty="0"/>
          </a:p>
          <a:p>
            <a:pPr indent="622299" algn="l" rtl="0" eaLnBrk="0">
              <a:lnSpc>
                <a:spcPct val="96000"/>
              </a:lnSpc>
              <a:spcBef>
                <a:spcPts val="519"/>
              </a:spcBef>
              <a:tabLst>
                <a:tab pos="768984" algn="l"/>
              </a:tabLst>
            </a:pP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(7) 外循环 </a:t>
            </a:r>
            <a:endParaRPr lang="Meiryo UI" altLang="Meiryo UI" sz="1800" dirty="0"/>
          </a:p>
          <a:p>
            <a:pPr indent="622299" algn="l" rtl="0" eaLnBrk="0">
              <a:lnSpc>
                <a:spcPct val="96000"/>
              </a:lnSpc>
              <a:spcBef>
                <a:spcPts val="329"/>
              </a:spcBef>
              <a:tabLst>
                <a:tab pos="768984" algn="l"/>
              </a:tabLst>
            </a:pP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8) 登记恢复 </a:t>
            </a:r>
            <a:endParaRPr lang="Meiryo UI" altLang="Meiryo UI" sz="1800" dirty="0"/>
          </a:p>
        </p:txBody>
      </p:sp>
      <p:pic>
        <p:nvPicPr>
          <p:cNvPr id="360" name="picture 3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5839" y="6445402"/>
            <a:ext cx="152400" cy="161543"/>
          </a:xfrm>
          <a:prstGeom prst="rect">
            <a:avLst/>
          </a:prstGeom>
        </p:spPr>
      </p:pic>
      <p:pic>
        <p:nvPicPr>
          <p:cNvPr id="361" name="picture 3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5839" y="6140602"/>
            <a:ext cx="152400" cy="161544"/>
          </a:xfrm>
          <a:prstGeom prst="rect">
            <a:avLst/>
          </a:prstGeom>
        </p:spPr>
      </p:pic>
      <p:pic>
        <p:nvPicPr>
          <p:cNvPr id="362" name="picture 3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5839" y="5811418"/>
            <a:ext cx="152400" cy="161544"/>
          </a:xfrm>
          <a:prstGeom prst="rect">
            <a:avLst/>
          </a:prstGeom>
        </p:spPr>
      </p:pic>
      <p:pic>
        <p:nvPicPr>
          <p:cNvPr id="363" name="picture 3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5839" y="4823841"/>
            <a:ext cx="152400" cy="161544"/>
          </a:xfrm>
          <a:prstGeom prst="rect">
            <a:avLst/>
          </a:prstGeom>
        </p:spPr>
      </p:pic>
      <p:pic>
        <p:nvPicPr>
          <p:cNvPr id="364" name="picture 3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5839" y="4494656"/>
            <a:ext cx="152400" cy="161544"/>
          </a:xfrm>
          <a:prstGeom prst="rect">
            <a:avLst/>
          </a:prstGeom>
        </p:spPr>
      </p:pic>
      <p:pic>
        <p:nvPicPr>
          <p:cNvPr id="365" name="picture 3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5839" y="4165472"/>
            <a:ext cx="152400" cy="161544"/>
          </a:xfrm>
          <a:prstGeom prst="rect">
            <a:avLst/>
          </a:prstGeom>
        </p:spPr>
      </p:pic>
      <p:pic>
        <p:nvPicPr>
          <p:cNvPr id="366" name="picture 3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48640" y="3805809"/>
            <a:ext cx="176784" cy="176783"/>
          </a:xfrm>
          <a:prstGeom prst="rect">
            <a:avLst/>
          </a:prstGeom>
        </p:spPr>
      </p:pic>
      <p:graphicFrame>
        <p:nvGraphicFramePr>
          <p:cNvPr id="367" name="table 367"/>
          <p:cNvGraphicFramePr>
            <a:graphicFrameLocks noGrp="1"/>
          </p:cNvGraphicFramePr>
          <p:nvPr/>
        </p:nvGraphicFramePr>
        <p:xfrm>
          <a:off x="7107935" y="1706880"/>
          <a:ext cx="1663700" cy="654684"/>
        </p:xfrm>
        <a:graphic>
          <a:graphicData uri="http://schemas.openxmlformats.org/drawingml/2006/table">
            <a:tbl>
              <a:tblPr/>
              <a:tblGrid>
                <a:gridCol w="1663700"/>
              </a:tblGrid>
              <a:tr h="6483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13101" indent="-20" algn="l" rtl="0" eaLnBrk="0">
                        <a:lnSpc>
                          <a:spcPct val="10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$a0:v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$a1:n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$s0:i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$s1:j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68" name="picture 3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05839" y="5153025"/>
            <a:ext cx="152400" cy="490753"/>
          </a:xfrm>
          <a:prstGeom prst="rect">
            <a:avLst/>
          </a:prstGeom>
        </p:spPr>
      </p:pic>
      <p:sp>
        <p:nvSpPr>
          <p:cNvPr id="369" name="textbox 369"/>
          <p:cNvSpPr/>
          <p:nvPr/>
        </p:nvSpPr>
        <p:spPr>
          <a:xfrm>
            <a:off x="8315173" y="6275476"/>
            <a:ext cx="294640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4"/>
              </a:lnSpc>
              <a:tabLst/>
            </a:pP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23 </a:t>
            </a:r>
            <a:endParaRPr lang="Meiryo" altLang="Meiryo" sz="1800" dirty="0"/>
          </a:p>
        </p:txBody>
      </p:sp>
    </p:spTree>
  </p:cSld>
  <p:clrMapOvr>
    <a:masterClrMapping/>
  </p:clrMapOvr>
</p:sld>
</file>

<file path=ppt/slides/slide2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table 370"/>
          <p:cNvGraphicFramePr>
            <a:graphicFrameLocks noGrp="1"/>
          </p:cNvGraphicFramePr>
          <p:nvPr/>
        </p:nvGraphicFramePr>
        <p:xfrm>
          <a:off x="758951" y="1703832"/>
          <a:ext cx="6196329" cy="1947545"/>
        </p:xfrm>
        <a:graphic>
          <a:graphicData uri="http://schemas.openxmlformats.org/drawingml/2006/table">
            <a:tbl>
              <a:tblPr/>
              <a:tblGrid>
                <a:gridCol w="6196329"/>
              </a:tblGrid>
              <a:tr h="19411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700" dirty="0"/>
                    </a:p>
                    <a:p>
                      <a:pPr indent="94792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空白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排序(int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v[],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n){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263130" algn="l" rtl="0" eaLnBrk="0">
                        <a:lnSpc>
                          <a:spcPct val="76000"/>
                        </a:lnSpc>
                        <a:spcBef>
                          <a:spcPts val="578"/>
                        </a:spcBef>
                        <a:tabLst/>
                      </a:pP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i,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j;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265660" algn="l" rtl="0" eaLnBrk="0">
                        <a:lnSpc>
                          <a:spcPct val="81000"/>
                        </a:lnSpc>
                        <a:spcBef>
                          <a:spcPts val="654"/>
                        </a:spcBef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for(i=0;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i&lt;n;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i++){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marL="570662" indent="-152580" algn="l" rtl="0" eaLnBrk="0">
                        <a:lnSpc>
                          <a:spcPct val="91000"/>
                        </a:lnSpc>
                        <a:spcBef>
                          <a:spcPts val="554"/>
                        </a:spcBef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for(j=i-1;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j&gt;=0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&amp;&amp;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v[j]&gt;v[j+1];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j--){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swap（v,j）。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36585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9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}}}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1" name="textbox 371"/>
          <p:cNvSpPr/>
          <p:nvPr/>
        </p:nvSpPr>
        <p:spPr>
          <a:xfrm>
            <a:off x="535940" y="369356"/>
            <a:ext cx="8148955" cy="1183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94"/>
              </a:lnSpc>
              <a:tabLst/>
            </a:pPr>
            <a:endParaRPr lang="Arial" altLang="Arial" sz="100" dirty="0"/>
          </a:p>
          <a:p>
            <a:pPr indent="31260" algn="l" rtl="0" eaLnBrk="0">
              <a:lnSpc>
                <a:spcPct val="86000"/>
              </a:lnSpc>
              <a:tabLst/>
            </a:pPr>
            <a:r>
              <a:rPr sz="31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将C语言程序转换为汇编代码 </a:t>
            </a:r>
            <a:endParaRPr lang="Meiryo" altLang="Meiryo" sz="3100" dirty="0"/>
          </a:p>
          <a:p>
            <a:pPr indent="216915" algn="l" rtl="0" eaLnBrk="0">
              <a:lnSpc>
                <a:spcPts val="5920"/>
              </a:lnSpc>
              <a:tabLst>
                <a:tab pos="365125" algn="l"/>
              </a:tabLst>
            </a:pP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下面的C语言源代码应该被转换为汇编代码。</a:t>
            </a:r>
          </a:p>
        </p:txBody>
      </p:sp>
      <p:pic>
        <p:nvPicPr>
          <p:cNvPr id="372" name="picture 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1300353"/>
            <a:ext cx="204215" cy="213359"/>
          </a:xfrm>
          <a:prstGeom prst="rect">
            <a:avLst/>
          </a:prstGeom>
        </p:spPr>
      </p:pic>
      <p:graphicFrame>
        <p:nvGraphicFramePr>
          <p:cNvPr id="373" name="table 373"/>
          <p:cNvGraphicFramePr>
            <a:graphicFrameLocks noGrp="1"/>
          </p:cNvGraphicFramePr>
          <p:nvPr/>
        </p:nvGraphicFramePr>
        <p:xfrm>
          <a:off x="758951" y="3785616"/>
          <a:ext cx="3117850" cy="2255520"/>
        </p:xfrm>
        <a:graphic>
          <a:graphicData uri="http://schemas.openxmlformats.org/drawingml/2006/table">
            <a:tbl>
              <a:tblPr/>
              <a:tblGrid>
                <a:gridCol w="3117850"/>
              </a:tblGrid>
              <a:tr h="22491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indent="113513" algn="l" rtl="0" eaLnBrk="0">
                        <a:lnSpc>
                          <a:spcPct val="92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种类。 </a:t>
                      </a:r>
                      <a:endParaRPr lang="Courier New" altLang="Courier New" sz="1900" dirty="0"/>
                    </a:p>
                    <a:p>
                      <a:pPr marL="265913" indent="-7842" algn="l" rtl="0" eaLnBrk="0">
                        <a:lnSpc>
                          <a:spcPct val="101000"/>
                        </a:lnSpc>
                        <a:spcBef>
                          <a:spcPts val="228"/>
                        </a:spcBef>
                        <a:tabLst/>
                      </a:pP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Addi </a:t>
                      </a: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$sp, </a:t>
                      </a: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$sp, </a:t>
                      </a: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-20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$ra,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16($sp)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$s3,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12($sp) </a:t>
                      </a: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 </a:t>
                      </a: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$s2, </a:t>
                      </a: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8($sp)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$s1,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4($sp) </a:t>
                      </a: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 </a:t>
                      </a: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$s0, </a:t>
                      </a: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0($sp)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4" name="path"/>
          <p:cNvSpPr/>
          <p:nvPr/>
        </p:nvSpPr>
        <p:spPr>
          <a:xfrm>
            <a:off x="3760978" y="5265166"/>
            <a:ext cx="3331718" cy="1330705"/>
          </a:xfrm>
          <a:custGeom>
            <a:avLst/>
            <a:gdLst/>
            <a:ahLst/>
            <a:cxnLst/>
            <a:rect l="0" t="0" r="0" b="0"/>
            <a:pathLst>
              <a:path w="5246" h="2095">
                <a:moveTo>
                  <a:pt x="254" y="367"/>
                </a:moveTo>
                <a:lnTo>
                  <a:pt x="1086" y="367"/>
                </a:lnTo>
                <a:lnTo>
                  <a:pt x="0" y="0"/>
                </a:lnTo>
                <a:lnTo>
                  <a:pt x="2334" y="367"/>
                </a:lnTo>
                <a:lnTo>
                  <a:pt x="5246" y="367"/>
                </a:lnTo>
                <a:lnTo>
                  <a:pt x="5246" y="655"/>
                </a:lnTo>
                <a:lnTo>
                  <a:pt x="5246" y="655"/>
                </a:lnTo>
                <a:lnTo>
                  <a:pt x="5246" y="1087"/>
                </a:lnTo>
                <a:lnTo>
                  <a:pt x="5246" y="2095"/>
                </a:lnTo>
                <a:lnTo>
                  <a:pt x="2334" y="2095"/>
                </a:lnTo>
                <a:lnTo>
                  <a:pt x="1086" y="2095"/>
                </a:lnTo>
                <a:lnTo>
                  <a:pt x="1086" y="2095"/>
                </a:lnTo>
                <a:lnTo>
                  <a:pt x="254" y="2095"/>
                </a:lnTo>
                <a:lnTo>
                  <a:pt x="254" y="1087"/>
                </a:lnTo>
                <a:lnTo>
                  <a:pt x="254" y="655"/>
                </a:lnTo>
                <a:lnTo>
                  <a:pt x="254" y="655"/>
                </a:lnTo>
                <a:lnTo>
                  <a:pt x="254" y="36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75" name="table 375"/>
          <p:cNvGraphicFramePr>
            <a:graphicFrameLocks noGrp="1"/>
          </p:cNvGraphicFramePr>
          <p:nvPr/>
        </p:nvGraphicFramePr>
        <p:xfrm>
          <a:off x="7110984" y="1703832"/>
          <a:ext cx="1886584" cy="2315845"/>
        </p:xfrm>
        <a:graphic>
          <a:graphicData uri="http://schemas.openxmlformats.org/drawingml/2006/table">
            <a:tbl>
              <a:tblPr/>
              <a:tblGrid>
                <a:gridCol w="1886584"/>
              </a:tblGrid>
              <a:tr h="23094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07721" algn="l" rtl="0" eaLnBrk="0">
                        <a:lnSpc>
                          <a:spcPct val="9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b="1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(1) 登记疏散 </a:t>
                      </a:r>
                      <a:endParaRPr lang="Meiryo UI" altLang="Meiryo UI" sz="1800" dirty="0"/>
                    </a:p>
                    <a:p>
                      <a:pPr indent="107737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(2) 保存论据 </a:t>
                      </a:r>
                      <a:endParaRPr lang="Meiryo UI" altLang="Meiryo UI" sz="1800" dirty="0"/>
                    </a:p>
                    <a:p>
                      <a:pPr marL="107721" algn="l" rtl="0" eaLnBrk="0">
                        <a:lnSpc>
                          <a:spcPct val="96000"/>
                        </a:lnSpc>
                        <a:spcBef>
                          <a:spcPts val="54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(3) 外循环 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(4) 内循环 (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5) 交换调用 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  <a:p>
                      <a:pPr indent="107721" algn="l" rtl="0" eaLnBrk="0">
                        <a:lnSpc>
                          <a:spcPct val="96000"/>
                        </a:lnSpc>
                        <a:spcBef>
                          <a:spcPts val="298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(6) 内循环 </a:t>
                      </a:r>
                      <a:endParaRPr lang="Meiryo UI" altLang="Meiryo UI" sz="1800" dirty="0"/>
                    </a:p>
                    <a:p>
                      <a:pPr indent="107737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(7) 外循环 </a:t>
                      </a:r>
                      <a:endParaRPr lang="Meiryo UI" altLang="Meiryo UI" sz="1800" dirty="0"/>
                    </a:p>
                    <a:p>
                      <a:pPr indent="107721" algn="l" rtl="0" eaLnBrk="0">
                        <a:lnSpc>
                          <a:spcPct val="96000"/>
                        </a:lnSpc>
                        <a:spcBef>
                          <a:spcPts val="88"/>
                        </a:spcBef>
                        <a:tabLst/>
                      </a:pP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8) 登记恢复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6" name="table 376"/>
          <p:cNvGraphicFramePr>
            <a:graphicFrameLocks noGrp="1"/>
          </p:cNvGraphicFramePr>
          <p:nvPr/>
        </p:nvGraphicFramePr>
        <p:xfrm>
          <a:off x="3913631" y="5489447"/>
          <a:ext cx="3178809" cy="1115060"/>
        </p:xfrm>
        <a:graphic>
          <a:graphicData uri="http://schemas.openxmlformats.org/drawingml/2006/table">
            <a:tbl>
              <a:tblPr/>
              <a:tblGrid>
                <a:gridCol w="3178809"/>
              </a:tblGrid>
              <a:tr h="109918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113622" indent="6577" algn="l" rtl="0" eaLnBrk="0">
                        <a:lnSpc>
                          <a:spcPct val="110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根据需要推进$sp，以</a:t>
                      </a:r>
                      <a:r>
                        <a:rPr sz="1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保存</a:t>
                      </a:r>
                      <a:r>
                        <a:rPr sz="1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程序中使用的寄存器的</a:t>
                      </a:r>
                      <a:r>
                        <a:rPr sz="1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值。 </a:t>
                      </a:r>
                      <a:r>
                        <a:rPr sz="1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7" name="table 377"/>
          <p:cNvGraphicFramePr>
            <a:graphicFrameLocks noGrp="1"/>
          </p:cNvGraphicFramePr>
          <p:nvPr/>
        </p:nvGraphicFramePr>
        <p:xfrm>
          <a:off x="7107935" y="4096511"/>
          <a:ext cx="1663700" cy="655320"/>
        </p:xfrm>
        <a:graphic>
          <a:graphicData uri="http://schemas.openxmlformats.org/drawingml/2006/table">
            <a:tbl>
              <a:tblPr/>
              <a:tblGrid>
                <a:gridCol w="1663700"/>
              </a:tblGrid>
              <a:tr h="6489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13080" indent="20" algn="l" rtl="0" eaLnBrk="0">
                        <a:lnSpc>
                          <a:spcPct val="10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$a0:v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$a1:n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$s0:i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$s1:j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8" name="path"/>
          <p:cNvSpPr/>
          <p:nvPr/>
        </p:nvSpPr>
        <p:spPr>
          <a:xfrm>
            <a:off x="3758048" y="5256133"/>
            <a:ext cx="1486949" cy="251491"/>
          </a:xfrm>
          <a:custGeom>
            <a:avLst/>
            <a:gdLst/>
            <a:ahLst/>
            <a:cxnLst/>
            <a:rect l="0" t="0" r="0" b="0"/>
            <a:pathLst>
              <a:path w="2341" h="396">
                <a:moveTo>
                  <a:pt x="1091" y="381"/>
                </a:moveTo>
                <a:lnTo>
                  <a:pt x="4" y="14"/>
                </a:lnTo>
                <a:lnTo>
                  <a:pt x="2339" y="381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9" name="textbox 379"/>
          <p:cNvSpPr/>
          <p:nvPr/>
        </p:nvSpPr>
        <p:spPr>
          <a:xfrm>
            <a:off x="8315173" y="6275476"/>
            <a:ext cx="294640" cy="3092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31"/>
              </a:lnSpc>
              <a:tabLst/>
            </a:pP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24 </a:t>
            </a:r>
            <a:endParaRPr lang="Meiryo" altLang="Meiryo" sz="1800" dirty="0"/>
          </a:p>
        </p:txBody>
      </p:sp>
      <p:sp>
        <p:nvSpPr>
          <p:cNvPr id="380" name="path"/>
          <p:cNvSpPr/>
          <p:nvPr/>
        </p:nvSpPr>
        <p:spPr>
          <a:xfrm>
            <a:off x="7083552" y="5498591"/>
            <a:ext cx="18287" cy="1097280"/>
          </a:xfrm>
          <a:custGeom>
            <a:avLst/>
            <a:gdLst/>
            <a:ahLst/>
            <a:cxnLst/>
            <a:rect l="0" t="0" r="0" b="0"/>
            <a:pathLst>
              <a:path w="28" h="1728">
                <a:moveTo>
                  <a:pt x="14" y="0"/>
                </a:moveTo>
                <a:lnTo>
                  <a:pt x="14" y="288"/>
                </a:lnTo>
                <a:lnTo>
                  <a:pt x="14" y="288"/>
                </a:lnTo>
                <a:lnTo>
                  <a:pt x="14" y="720"/>
                </a:lnTo>
                <a:lnTo>
                  <a:pt x="14" y="1728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table 381"/>
          <p:cNvGraphicFramePr>
            <a:graphicFrameLocks noGrp="1"/>
          </p:cNvGraphicFramePr>
          <p:nvPr/>
        </p:nvGraphicFramePr>
        <p:xfrm>
          <a:off x="758951" y="1703832"/>
          <a:ext cx="6196329" cy="1947545"/>
        </p:xfrm>
        <a:graphic>
          <a:graphicData uri="http://schemas.openxmlformats.org/drawingml/2006/table">
            <a:tbl>
              <a:tblPr/>
              <a:tblGrid>
                <a:gridCol w="6196329"/>
              </a:tblGrid>
              <a:tr h="19411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700" dirty="0"/>
                    </a:p>
                    <a:p>
                      <a:pPr indent="94792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空白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排序(int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v[],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n){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263130" algn="l" rtl="0" eaLnBrk="0">
                        <a:lnSpc>
                          <a:spcPct val="76000"/>
                        </a:lnSpc>
                        <a:spcBef>
                          <a:spcPts val="578"/>
                        </a:spcBef>
                        <a:tabLst/>
                      </a:pP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i,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j;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265660" algn="l" rtl="0" eaLnBrk="0">
                        <a:lnSpc>
                          <a:spcPct val="81000"/>
                        </a:lnSpc>
                        <a:spcBef>
                          <a:spcPts val="654"/>
                        </a:spcBef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for(i=0;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i&lt;n;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i++){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marL="570662" indent="-152580" algn="l" rtl="0" eaLnBrk="0">
                        <a:lnSpc>
                          <a:spcPct val="91000"/>
                        </a:lnSpc>
                        <a:spcBef>
                          <a:spcPts val="554"/>
                        </a:spcBef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for(j=i-1;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j&gt;=0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&amp;&amp;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v[j]&gt;v[j+1];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j--){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swap（v,j）。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36585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9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}}}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2" name="textbox 382"/>
          <p:cNvSpPr/>
          <p:nvPr/>
        </p:nvSpPr>
        <p:spPr>
          <a:xfrm>
            <a:off x="535940" y="369356"/>
            <a:ext cx="8148955" cy="1183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94"/>
              </a:lnSpc>
              <a:tabLst/>
            </a:pPr>
            <a:endParaRPr lang="Arial" altLang="Arial" sz="100" dirty="0"/>
          </a:p>
          <a:p>
            <a:pPr indent="31260" algn="l" rtl="0" eaLnBrk="0">
              <a:lnSpc>
                <a:spcPct val="86000"/>
              </a:lnSpc>
              <a:tabLst/>
            </a:pPr>
            <a:r>
              <a:rPr sz="31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将C语言程序转换为汇编代码 </a:t>
            </a:r>
            <a:endParaRPr lang="Meiryo" altLang="Meiryo" sz="3100" dirty="0"/>
          </a:p>
          <a:p>
            <a:pPr indent="216915" algn="l" rtl="0" eaLnBrk="0">
              <a:lnSpc>
                <a:spcPts val="5920"/>
              </a:lnSpc>
              <a:tabLst>
                <a:tab pos="365125" algn="l"/>
              </a:tabLst>
            </a:pP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下面的C语言源代码应该被转换为汇编代码。</a:t>
            </a:r>
          </a:p>
        </p:txBody>
      </p:sp>
      <p:pic>
        <p:nvPicPr>
          <p:cNvPr id="383" name="picture 3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1300353"/>
            <a:ext cx="204215" cy="213359"/>
          </a:xfrm>
          <a:prstGeom prst="rect">
            <a:avLst/>
          </a:prstGeom>
        </p:spPr>
      </p:pic>
      <p:graphicFrame>
        <p:nvGraphicFramePr>
          <p:cNvPr id="384" name="table 384"/>
          <p:cNvGraphicFramePr>
            <a:graphicFrameLocks noGrp="1"/>
          </p:cNvGraphicFramePr>
          <p:nvPr/>
        </p:nvGraphicFramePr>
        <p:xfrm>
          <a:off x="7107935" y="1703832"/>
          <a:ext cx="1889125" cy="3324859"/>
        </p:xfrm>
        <a:graphic>
          <a:graphicData uri="http://schemas.openxmlformats.org/drawingml/2006/table">
            <a:tbl>
              <a:tblPr/>
              <a:tblGrid>
                <a:gridCol w="1659254"/>
                <a:gridCol w="229870"/>
              </a:tblGrid>
              <a:tr h="2311400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10769" algn="l" rtl="0" eaLnBrk="0">
                        <a:lnSpc>
                          <a:spcPct val="9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(1) 登记疏散 </a:t>
                      </a:r>
                      <a:endParaRPr lang="Meiryo UI" altLang="Meiryo UI" sz="1800" dirty="0"/>
                    </a:p>
                    <a:p>
                      <a:pPr indent="110786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b="1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(2) 保存论据 </a:t>
                      </a:r>
                      <a:endParaRPr lang="Meiryo UI" altLang="Meiryo UI" sz="1800" dirty="0"/>
                    </a:p>
                    <a:p>
                      <a:pPr marL="110769" algn="l" rtl="0" eaLnBrk="0">
                        <a:lnSpc>
                          <a:spcPct val="96000"/>
                        </a:lnSpc>
                        <a:spcBef>
                          <a:spcPts val="54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(3) 外循环 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(4) 内循环 (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5) 交换调用 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  <a:p>
                      <a:pPr indent="110769" algn="l" rtl="0" eaLnBrk="0">
                        <a:lnSpc>
                          <a:spcPct val="96000"/>
                        </a:lnSpc>
                        <a:spcBef>
                          <a:spcPts val="298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(6) 内循环 </a:t>
                      </a:r>
                      <a:endParaRPr lang="Meiryo UI" altLang="Meiryo UI" sz="1800" dirty="0"/>
                    </a:p>
                    <a:p>
                      <a:pPr indent="110786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(7) 外循环 </a:t>
                      </a:r>
                      <a:endParaRPr lang="Meiryo UI" altLang="Meiryo UI" sz="1800" dirty="0"/>
                    </a:p>
                    <a:p>
                      <a:pPr indent="110769" algn="l" rtl="0" eaLnBrk="0">
                        <a:lnSpc>
                          <a:spcPct val="96000"/>
                        </a:lnSpc>
                        <a:spcBef>
                          <a:spcPts val="88"/>
                        </a:spcBef>
                        <a:tabLst/>
                      </a:pP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8) 登记恢复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46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13080" indent="20" algn="l" rtl="0" eaLnBrk="0">
                        <a:lnSpc>
                          <a:spcPct val="101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$a0:v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$a1:n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$s0:i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$s1:j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$s2:v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$s3:n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85" name="table 385"/>
          <p:cNvGraphicFramePr>
            <a:graphicFrameLocks noGrp="1"/>
          </p:cNvGraphicFramePr>
          <p:nvPr/>
        </p:nvGraphicFramePr>
        <p:xfrm>
          <a:off x="758951" y="3785616"/>
          <a:ext cx="2501900" cy="715645"/>
        </p:xfrm>
        <a:graphic>
          <a:graphicData uri="http://schemas.openxmlformats.org/drawingml/2006/table">
            <a:tbl>
              <a:tblPr/>
              <a:tblGrid>
                <a:gridCol w="2501900"/>
              </a:tblGrid>
              <a:tr h="7092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243144" algn="l" rtl="0" eaLnBrk="0">
                        <a:lnSpc>
                          <a:spcPct val="10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移动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$s2,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$a0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移动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$s3,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$a1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6" name="path"/>
          <p:cNvSpPr/>
          <p:nvPr/>
        </p:nvSpPr>
        <p:spPr>
          <a:xfrm>
            <a:off x="3204464" y="4113021"/>
            <a:ext cx="3744976" cy="1330705"/>
          </a:xfrm>
          <a:custGeom>
            <a:avLst/>
            <a:gdLst/>
            <a:ahLst/>
            <a:cxnLst/>
            <a:rect l="0" t="0" r="0" b="0"/>
            <a:pathLst>
              <a:path w="5897" h="2095">
                <a:moveTo>
                  <a:pt x="286" y="367"/>
                </a:moveTo>
                <a:lnTo>
                  <a:pt x="1221" y="367"/>
                </a:lnTo>
                <a:lnTo>
                  <a:pt x="0" y="0"/>
                </a:lnTo>
                <a:lnTo>
                  <a:pt x="2624" y="367"/>
                </a:lnTo>
                <a:lnTo>
                  <a:pt x="5897" y="367"/>
                </a:lnTo>
                <a:lnTo>
                  <a:pt x="5897" y="655"/>
                </a:lnTo>
                <a:lnTo>
                  <a:pt x="5897" y="655"/>
                </a:lnTo>
                <a:lnTo>
                  <a:pt x="5897" y="1087"/>
                </a:lnTo>
                <a:lnTo>
                  <a:pt x="5897" y="2095"/>
                </a:lnTo>
                <a:lnTo>
                  <a:pt x="2624" y="2095"/>
                </a:lnTo>
                <a:lnTo>
                  <a:pt x="1221" y="2095"/>
                </a:lnTo>
                <a:lnTo>
                  <a:pt x="1221" y="2095"/>
                </a:lnTo>
                <a:lnTo>
                  <a:pt x="286" y="2095"/>
                </a:lnTo>
                <a:lnTo>
                  <a:pt x="286" y="1087"/>
                </a:lnTo>
                <a:lnTo>
                  <a:pt x="286" y="655"/>
                </a:lnTo>
                <a:lnTo>
                  <a:pt x="286" y="655"/>
                </a:lnTo>
                <a:lnTo>
                  <a:pt x="286" y="36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87" name="table 387"/>
          <p:cNvGraphicFramePr>
            <a:graphicFrameLocks noGrp="1"/>
          </p:cNvGraphicFramePr>
          <p:nvPr/>
        </p:nvGraphicFramePr>
        <p:xfrm>
          <a:off x="3201829" y="4103966"/>
          <a:ext cx="3756659" cy="1348739"/>
        </p:xfrm>
        <a:graphic>
          <a:graphicData uri="http://schemas.openxmlformats.org/drawingml/2006/table">
            <a:tbl>
              <a:tblPr/>
              <a:tblGrid>
                <a:gridCol w="3756659"/>
              </a:tblGrid>
              <a:tr h="13487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348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88724" indent="772" algn="l" rtl="0" eaLnBrk="0">
                        <a:lnSpc>
                          <a:spcPct val="108000"/>
                        </a:lnSpc>
                        <a:tabLst/>
                      </a:pPr>
                      <a:r>
                        <a:rPr sz="1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a0, </a:t>
                      </a:r>
                      <a:r>
                        <a:rPr sz="1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a1用于</a:t>
                      </a:r>
                      <a:r>
                        <a:rPr sz="1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设置</a:t>
                      </a:r>
                      <a:r>
                        <a:rPr sz="19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swap(v, </a:t>
                      </a:r>
                      <a:r>
                        <a:rPr sz="19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j)</a:t>
                      </a:r>
                      <a:r>
                        <a:rPr sz="19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中的实数参数（第5行），</a:t>
                      </a:r>
                      <a:r>
                        <a:rPr sz="1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所以要复制这些值 </a:t>
                      </a:r>
                      <a:r>
                        <a:rPr sz="19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8" name="path"/>
          <p:cNvSpPr/>
          <p:nvPr/>
        </p:nvSpPr>
        <p:spPr>
          <a:xfrm>
            <a:off x="3201829" y="4103966"/>
            <a:ext cx="1670397" cy="251537"/>
          </a:xfrm>
          <a:custGeom>
            <a:avLst/>
            <a:gdLst/>
            <a:ahLst/>
            <a:cxnLst/>
            <a:rect l="0" t="0" r="0" b="0"/>
            <a:pathLst>
              <a:path w="2630" h="396">
                <a:moveTo>
                  <a:pt x="1225" y="381"/>
                </a:moveTo>
                <a:lnTo>
                  <a:pt x="4" y="14"/>
                </a:lnTo>
                <a:lnTo>
                  <a:pt x="2628" y="381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9" name="path"/>
          <p:cNvSpPr/>
          <p:nvPr/>
        </p:nvSpPr>
        <p:spPr>
          <a:xfrm>
            <a:off x="3386328" y="4337304"/>
            <a:ext cx="3563111" cy="18288"/>
          </a:xfrm>
          <a:custGeom>
            <a:avLst/>
            <a:gdLst/>
            <a:ahLst/>
            <a:cxnLst/>
            <a:rect l="0" t="0" r="0" b="0"/>
            <a:pathLst>
              <a:path w="5611" h="28">
                <a:moveTo>
                  <a:pt x="0" y="14"/>
                </a:moveTo>
                <a:lnTo>
                  <a:pt x="935" y="14"/>
                </a:lnTo>
                <a:moveTo>
                  <a:pt x="2337" y="14"/>
                </a:moveTo>
                <a:lnTo>
                  <a:pt x="5611" y="14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0" name="textbox 390"/>
          <p:cNvSpPr/>
          <p:nvPr/>
        </p:nvSpPr>
        <p:spPr>
          <a:xfrm>
            <a:off x="8315173" y="6275476"/>
            <a:ext cx="294640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4"/>
              </a:lnSpc>
              <a:tabLst/>
            </a:pP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25 </a:t>
            </a:r>
            <a:endParaRPr lang="Meiryo" altLang="Meiryo" sz="1800" dirty="0"/>
          </a:p>
        </p:txBody>
      </p:sp>
      <p:sp>
        <p:nvSpPr>
          <p:cNvPr id="391" name="path"/>
          <p:cNvSpPr/>
          <p:nvPr/>
        </p:nvSpPr>
        <p:spPr>
          <a:xfrm>
            <a:off x="3377184" y="4346447"/>
            <a:ext cx="18288" cy="1097279"/>
          </a:xfrm>
          <a:custGeom>
            <a:avLst/>
            <a:gdLst/>
            <a:ahLst/>
            <a:cxnLst/>
            <a:rect l="0" t="0" r="0" b="0"/>
            <a:pathLst>
              <a:path w="28" h="1727">
                <a:moveTo>
                  <a:pt x="14" y="1727"/>
                </a:moveTo>
                <a:lnTo>
                  <a:pt x="14" y="720"/>
                </a:lnTo>
                <a:lnTo>
                  <a:pt x="14" y="287"/>
                </a:lnTo>
                <a:lnTo>
                  <a:pt x="14" y="287"/>
                </a:lnTo>
                <a:lnTo>
                  <a:pt x="14" y="0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table 392"/>
          <p:cNvGraphicFramePr>
            <a:graphicFrameLocks noGrp="1"/>
          </p:cNvGraphicFramePr>
          <p:nvPr/>
        </p:nvGraphicFramePr>
        <p:xfrm>
          <a:off x="758951" y="1703832"/>
          <a:ext cx="6196329" cy="1947545"/>
        </p:xfrm>
        <a:graphic>
          <a:graphicData uri="http://schemas.openxmlformats.org/drawingml/2006/table">
            <a:tbl>
              <a:tblPr/>
              <a:tblGrid>
                <a:gridCol w="6196329"/>
              </a:tblGrid>
              <a:tr h="19411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700" dirty="0"/>
                    </a:p>
                    <a:p>
                      <a:pPr indent="94792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空白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排序(int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v[],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n){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263130" algn="l" rtl="0" eaLnBrk="0">
                        <a:lnSpc>
                          <a:spcPct val="76000"/>
                        </a:lnSpc>
                        <a:spcBef>
                          <a:spcPts val="578"/>
                        </a:spcBef>
                        <a:tabLst/>
                      </a:pP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i,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j;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265660" algn="l" rtl="0" eaLnBrk="0">
                        <a:lnSpc>
                          <a:spcPct val="81000"/>
                        </a:lnSpc>
                        <a:spcBef>
                          <a:spcPts val="654"/>
                        </a:spcBef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for(i=0;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i&lt;n;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i++){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marL="570662" indent="-152580" algn="l" rtl="0" eaLnBrk="0">
                        <a:lnSpc>
                          <a:spcPct val="91000"/>
                        </a:lnSpc>
                        <a:spcBef>
                          <a:spcPts val="554"/>
                        </a:spcBef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for(j=i-1;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j&gt;=0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&amp;&amp;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v[j]&gt;v[j+1];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j--){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swap（v,j）。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36585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9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}}}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3" name="textbox 393"/>
          <p:cNvSpPr/>
          <p:nvPr/>
        </p:nvSpPr>
        <p:spPr>
          <a:xfrm>
            <a:off x="535940" y="369356"/>
            <a:ext cx="8148955" cy="1183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94"/>
              </a:lnSpc>
              <a:tabLst/>
            </a:pPr>
            <a:endParaRPr lang="Arial" altLang="Arial" sz="100" dirty="0"/>
          </a:p>
          <a:p>
            <a:pPr indent="31260" algn="l" rtl="0" eaLnBrk="0">
              <a:lnSpc>
                <a:spcPct val="86000"/>
              </a:lnSpc>
              <a:tabLst/>
            </a:pPr>
            <a:r>
              <a:rPr sz="31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将C语言程序转换为汇编代码 </a:t>
            </a:r>
            <a:endParaRPr lang="Meiryo" altLang="Meiryo" sz="3100" dirty="0"/>
          </a:p>
          <a:p>
            <a:pPr indent="216915" algn="l" rtl="0" eaLnBrk="0">
              <a:lnSpc>
                <a:spcPts val="5920"/>
              </a:lnSpc>
              <a:tabLst>
                <a:tab pos="365125" algn="l"/>
              </a:tabLst>
            </a:pP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下面的C语言源代码应该被转换为汇编代码。</a:t>
            </a:r>
          </a:p>
        </p:txBody>
      </p:sp>
      <p:pic>
        <p:nvPicPr>
          <p:cNvPr id="394" name="picture 3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1300353"/>
            <a:ext cx="204215" cy="213359"/>
          </a:xfrm>
          <a:prstGeom prst="rect">
            <a:avLst/>
          </a:prstGeom>
        </p:spPr>
      </p:pic>
      <p:graphicFrame>
        <p:nvGraphicFramePr>
          <p:cNvPr id="395" name="table 395"/>
          <p:cNvGraphicFramePr>
            <a:graphicFrameLocks noGrp="1"/>
          </p:cNvGraphicFramePr>
          <p:nvPr/>
        </p:nvGraphicFramePr>
        <p:xfrm>
          <a:off x="7107935" y="1703832"/>
          <a:ext cx="1889125" cy="3324859"/>
        </p:xfrm>
        <a:graphic>
          <a:graphicData uri="http://schemas.openxmlformats.org/drawingml/2006/table">
            <a:tbl>
              <a:tblPr/>
              <a:tblGrid>
                <a:gridCol w="1659254"/>
                <a:gridCol w="229870"/>
              </a:tblGrid>
              <a:tr h="2311400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10769" algn="l" rtl="0" eaLnBrk="0">
                        <a:lnSpc>
                          <a:spcPct val="9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(1) 登记疏散 </a:t>
                      </a:r>
                      <a:endParaRPr lang="Meiryo UI" altLang="Meiryo UI" sz="1800" dirty="0"/>
                    </a:p>
                    <a:p>
                      <a:pPr indent="110786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(2) 保存论据 </a:t>
                      </a:r>
                      <a:endParaRPr lang="Meiryo UI" altLang="Meiryo UI" sz="1800" dirty="0"/>
                    </a:p>
                    <a:p>
                      <a:pPr indent="110769" algn="l" rtl="0" eaLnBrk="0">
                        <a:lnSpc>
                          <a:spcPct val="96000"/>
                        </a:lnSpc>
                        <a:spcBef>
                          <a:spcPts val="88"/>
                        </a:spcBef>
                        <a:tabLst/>
                      </a:pPr>
                      <a:r>
                        <a:rPr sz="1800" b="1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外循环 </a:t>
                      </a:r>
                      <a:endParaRPr lang="Meiryo UI" altLang="Meiryo UI" sz="1800" dirty="0"/>
                    </a:p>
                    <a:p>
                      <a:pPr marL="110769" indent="16" algn="l" rtl="0" eaLnBrk="0">
                        <a:lnSpc>
                          <a:spcPct val="100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(4) 内循环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(5) 交换调用 </a:t>
                      </a:r>
                      <a:r>
                        <a:rPr sz="18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6) 内循环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  <a:p>
                      <a:pPr indent="110786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(7) 外循环 </a:t>
                      </a:r>
                      <a:endParaRPr lang="Meiryo UI" altLang="Meiryo UI" sz="1800" dirty="0"/>
                    </a:p>
                    <a:p>
                      <a:pPr indent="110769" algn="l" rtl="0" eaLnBrk="0">
                        <a:lnSpc>
                          <a:spcPct val="96000"/>
                        </a:lnSpc>
                        <a:spcBef>
                          <a:spcPts val="88"/>
                        </a:spcBef>
                        <a:tabLst/>
                      </a:pP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8) 登记恢复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46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13080" indent="20" algn="l" rtl="0" eaLnBrk="0">
                        <a:lnSpc>
                          <a:spcPct val="101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$a0:v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$a1:n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$s0:i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$s1:j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$s2:v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$s3:n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96" name="path"/>
          <p:cNvSpPr/>
          <p:nvPr/>
        </p:nvSpPr>
        <p:spPr>
          <a:xfrm>
            <a:off x="763523" y="5108447"/>
            <a:ext cx="3877055" cy="9144"/>
          </a:xfrm>
          <a:custGeom>
            <a:avLst/>
            <a:gdLst/>
            <a:ahLst/>
            <a:cxnLst/>
            <a:rect l="0" t="0" r="0" b="0"/>
            <a:pathLst>
              <a:path w="6105" h="14">
                <a:moveTo>
                  <a:pt x="0" y="7"/>
                </a:moveTo>
                <a:lnTo>
                  <a:pt x="6105" y="7"/>
                </a:lnTo>
              </a:path>
            </a:pathLst>
          </a:custGeom>
          <a:noFill/>
          <a:ln w="9143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4581736" y="3790188"/>
            <a:ext cx="1980607" cy="2263139"/>
            <a:chOff x="0" y="0"/>
            <a:chExt cx="1980607" cy="2263139"/>
          </a:xfrm>
        </p:grpSpPr>
        <p:sp>
          <p:nvSpPr>
            <p:cNvPr id="397" name="path"/>
            <p:cNvSpPr/>
            <p:nvPr/>
          </p:nvSpPr>
          <p:spPr>
            <a:xfrm>
              <a:off x="4487" y="954658"/>
              <a:ext cx="1966976" cy="1308480"/>
            </a:xfrm>
            <a:custGeom>
              <a:avLst/>
              <a:gdLst/>
              <a:ahLst/>
              <a:cxnLst/>
              <a:rect l="0" t="0" r="0" b="0"/>
              <a:pathLst>
                <a:path w="3097" h="2060">
                  <a:moveTo>
                    <a:pt x="150" y="361"/>
                  </a:moveTo>
                  <a:lnTo>
                    <a:pt x="641" y="361"/>
                  </a:lnTo>
                  <a:lnTo>
                    <a:pt x="0" y="0"/>
                  </a:lnTo>
                  <a:lnTo>
                    <a:pt x="1378" y="361"/>
                  </a:lnTo>
                  <a:lnTo>
                    <a:pt x="3097" y="361"/>
                  </a:lnTo>
                  <a:lnTo>
                    <a:pt x="3097" y="644"/>
                  </a:lnTo>
                  <a:lnTo>
                    <a:pt x="3097" y="644"/>
                  </a:lnTo>
                  <a:lnTo>
                    <a:pt x="3097" y="1069"/>
                  </a:lnTo>
                  <a:lnTo>
                    <a:pt x="3097" y="2060"/>
                  </a:lnTo>
                  <a:lnTo>
                    <a:pt x="1378" y="2060"/>
                  </a:lnTo>
                  <a:lnTo>
                    <a:pt x="641" y="2060"/>
                  </a:lnTo>
                  <a:lnTo>
                    <a:pt x="641" y="2060"/>
                  </a:lnTo>
                  <a:lnTo>
                    <a:pt x="150" y="2060"/>
                  </a:lnTo>
                  <a:lnTo>
                    <a:pt x="150" y="1069"/>
                  </a:lnTo>
                  <a:lnTo>
                    <a:pt x="150" y="644"/>
                  </a:lnTo>
                  <a:lnTo>
                    <a:pt x="150" y="644"/>
                  </a:lnTo>
                  <a:lnTo>
                    <a:pt x="150" y="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98" name="path"/>
            <p:cNvSpPr/>
            <p:nvPr/>
          </p:nvSpPr>
          <p:spPr>
            <a:xfrm>
              <a:off x="54271" y="0"/>
              <a:ext cx="9143" cy="1322832"/>
            </a:xfrm>
            <a:custGeom>
              <a:avLst/>
              <a:gdLst/>
              <a:ahLst/>
              <a:cxnLst/>
              <a:rect l="0" t="0" r="0" b="0"/>
              <a:pathLst>
                <a:path w="14" h="2083">
                  <a:moveTo>
                    <a:pt x="7" y="2083"/>
                  </a:moveTo>
                  <a:lnTo>
                    <a:pt x="7" y="0"/>
                  </a:lnTo>
                </a:path>
              </a:pathLst>
            </a:custGeom>
            <a:noFill/>
            <a:ln w="9143" cap="flat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99" name="path"/>
            <p:cNvSpPr/>
            <p:nvPr/>
          </p:nvSpPr>
          <p:spPr>
            <a:xfrm>
              <a:off x="0" y="945813"/>
              <a:ext cx="882091" cy="247178"/>
            </a:xfrm>
            <a:custGeom>
              <a:avLst/>
              <a:gdLst/>
              <a:ahLst/>
              <a:cxnLst/>
              <a:rect l="0" t="0" r="0" b="0"/>
              <a:pathLst>
                <a:path w="1389" h="389">
                  <a:moveTo>
                    <a:pt x="648" y="375"/>
                  </a:moveTo>
                  <a:lnTo>
                    <a:pt x="7" y="13"/>
                  </a:lnTo>
                  <a:lnTo>
                    <a:pt x="1385" y="375"/>
                  </a:lnTo>
                </a:path>
              </a:pathLst>
            </a:custGeom>
            <a:noFill/>
            <a:ln w="18287" cap="flat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00" name="path"/>
            <p:cNvSpPr/>
            <p:nvPr/>
          </p:nvSpPr>
          <p:spPr>
            <a:xfrm>
              <a:off x="90847" y="1175003"/>
              <a:ext cx="321055" cy="188976"/>
            </a:xfrm>
            <a:custGeom>
              <a:avLst/>
              <a:gdLst/>
              <a:ahLst/>
              <a:cxnLst/>
              <a:rect l="0" t="0" r="0" b="0"/>
              <a:pathLst>
                <a:path w="505" h="297">
                  <a:moveTo>
                    <a:pt x="14" y="14"/>
                  </a:moveTo>
                  <a:lnTo>
                    <a:pt x="505" y="14"/>
                  </a:lnTo>
                  <a:moveTo>
                    <a:pt x="14" y="297"/>
                  </a:moveTo>
                  <a:lnTo>
                    <a:pt x="14" y="14"/>
                  </a:lnTo>
                </a:path>
              </a:pathLst>
            </a:custGeom>
            <a:noFill/>
            <a:ln w="18287" cap="flat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01" name="rect"/>
            <p:cNvSpPr/>
            <p:nvPr/>
          </p:nvSpPr>
          <p:spPr>
            <a:xfrm>
              <a:off x="1962320" y="1184147"/>
              <a:ext cx="18287" cy="17983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02" name="textbox 402"/>
          <p:cNvSpPr/>
          <p:nvPr/>
        </p:nvSpPr>
        <p:spPr>
          <a:xfrm>
            <a:off x="859512" y="3873570"/>
            <a:ext cx="3512184" cy="11766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124"/>
              </a:lnSpc>
              <a:tabLst/>
            </a:pPr>
            <a:endParaRPr lang="Arial" altLang="Arial" sz="100" dirty="0"/>
          </a:p>
          <a:p>
            <a:pPr indent="142584" algn="l" rtl="0" eaLnBrk="0">
              <a:lnSpc>
                <a:spcPct val="79000"/>
              </a:lnSpc>
              <a:tabLst/>
            </a:pP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移动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$s0,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$zero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  <a:p>
            <a:pPr indent="12700" algn="l" rtl="0" eaLnBrk="0">
              <a:lnSpc>
                <a:spcPts val="2442"/>
              </a:lnSpc>
              <a:tabLst/>
            </a:pPr>
            <a:r>
              <a:rPr sz="1900" b="1" spc="4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for1tst: </a:t>
            </a:r>
            <a:endParaRPr lang="Courier New" altLang="Courier New" sz="1900" dirty="0"/>
          </a:p>
          <a:p>
            <a:pPr indent="165352" algn="l" rtl="0" eaLnBrk="0">
              <a:lnSpc>
                <a:spcPct val="86000"/>
              </a:lnSpc>
              <a:spcBef>
                <a:spcPts val="550"/>
              </a:spcBef>
              <a:tabLst/>
            </a:pP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俚语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$t0,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$s0,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$s3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  <a:p>
            <a:pPr indent="144352" algn="l" rtl="0" eaLnBrk="0">
              <a:lnSpc>
                <a:spcPct val="82000"/>
              </a:lnSpc>
              <a:spcBef>
                <a:spcPts val="439"/>
              </a:spcBef>
              <a:tabLst/>
            </a:pPr>
            <a:r>
              <a:rPr sz="1900" b="1" spc="4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beq </a:t>
            </a:r>
            <a:r>
              <a:rPr sz="1900" b="1" spc="4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$t0, </a:t>
            </a:r>
            <a:r>
              <a:rPr sz="1900" b="1" spc="4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$zero, </a:t>
            </a:r>
            <a:r>
              <a:rPr sz="1900" b="1" spc="4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exit1 </a:t>
            </a:r>
            <a:r>
              <a:rPr sz="1900" b="1" spc="4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4672584" y="5090290"/>
            <a:ext cx="1889759" cy="972181"/>
            <a:chOff x="0" y="0"/>
            <a:chExt cx="1889759" cy="972181"/>
          </a:xfrm>
        </p:grpSpPr>
        <p:sp>
          <p:nvSpPr>
            <p:cNvPr id="403" name="path"/>
            <p:cNvSpPr/>
            <p:nvPr/>
          </p:nvSpPr>
          <p:spPr>
            <a:xfrm>
              <a:off x="0" y="63877"/>
              <a:ext cx="1889759" cy="908304"/>
            </a:xfrm>
            <a:custGeom>
              <a:avLst/>
              <a:gdLst/>
              <a:ahLst/>
              <a:cxnLst/>
              <a:rect l="0" t="0" r="0" b="0"/>
              <a:pathLst>
                <a:path w="2975" h="1430">
                  <a:moveTo>
                    <a:pt x="2961" y="0"/>
                  </a:moveTo>
                  <a:lnTo>
                    <a:pt x="2961" y="424"/>
                  </a:lnTo>
                  <a:lnTo>
                    <a:pt x="2961" y="1416"/>
                  </a:lnTo>
                  <a:lnTo>
                    <a:pt x="1242" y="1416"/>
                  </a:lnTo>
                  <a:lnTo>
                    <a:pt x="505" y="1416"/>
                  </a:lnTo>
                  <a:lnTo>
                    <a:pt x="505" y="1416"/>
                  </a:lnTo>
                  <a:lnTo>
                    <a:pt x="14" y="1416"/>
                  </a:lnTo>
                  <a:lnTo>
                    <a:pt x="14" y="424"/>
                  </a:lnTo>
                  <a:lnTo>
                    <a:pt x="14" y="0"/>
                  </a:lnTo>
                </a:path>
              </a:pathLst>
            </a:custGeom>
            <a:noFill/>
            <a:ln w="18287" cap="flat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04" name="textbox 404"/>
            <p:cNvSpPr/>
            <p:nvPr/>
          </p:nvSpPr>
          <p:spPr>
            <a:xfrm>
              <a:off x="-12700" y="-12700"/>
              <a:ext cx="1915160" cy="104076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97595"/>
                </a:lnSpc>
                <a:tabLst/>
              </a:pPr>
              <a:endParaRPr lang="Arial" altLang="Arial" sz="100" dirty="0"/>
            </a:p>
            <a:p>
              <a:pPr marL="123533" indent="10372" algn="l" rtl="0" eaLnBrk="0">
                <a:lnSpc>
                  <a:spcPct val="104000"/>
                </a:lnSpc>
                <a:tabLst/>
              </a:pPr>
              <a:r>
                <a:rPr sz="1900" spc="50" dirty="0">
                  <a:solidFill>
                    <a:srgbClr val="000000">
                      <a:alpha val="100000"/>
                    </a:srgbClr>
                  </a:solidFill>
                  <a:latin typeface="Meiryo UI"/>
                  <a:ea typeface="Meiryo UI"/>
                  <a:cs typeface="Meiryo UI"/>
                </a:rPr>
                <a:t>如果</a:t>
              </a:r>
              <a:r>
                <a:rPr sz="1900" spc="40" dirty="0">
                  <a:solidFill>
                    <a:srgbClr val="000000">
                      <a:alpha val="100000"/>
                    </a:srgbClr>
                  </a:solidFill>
                  <a:latin typeface="Meiryo UI"/>
                  <a:ea typeface="Meiryo UI"/>
                  <a:cs typeface="Meiryo UI"/>
                </a:rPr>
                <a:t>i&lt;n</a:t>
              </a:r>
              <a:r>
                <a:rPr sz="1900" spc="50" dirty="0">
                  <a:solidFill>
                    <a:srgbClr val="000000">
                      <a:alpha val="100000"/>
                    </a:srgbClr>
                  </a:solidFill>
                  <a:latin typeface="Meiryo UI"/>
                  <a:ea typeface="Meiryo UI"/>
                  <a:cs typeface="Meiryo UI"/>
                </a:rPr>
                <a:t>不</a:t>
              </a:r>
              <a:r>
                <a:rPr sz="1900" spc="40" dirty="0">
                  <a:solidFill>
                    <a:srgbClr val="000000">
                      <a:alpha val="100000"/>
                    </a:srgbClr>
                  </a:solidFill>
                  <a:latin typeface="Meiryo UI"/>
                  <a:ea typeface="Meiryo UI"/>
                  <a:cs typeface="Meiryo UI"/>
                </a:rPr>
                <a:t>满足</a:t>
              </a:r>
              <a:r>
                <a:rPr sz="1900" spc="50" dirty="0">
                  <a:solidFill>
                    <a:srgbClr val="000000">
                      <a:alpha val="100000"/>
                    </a:srgbClr>
                  </a:solidFill>
                  <a:latin typeface="Meiryo UI"/>
                  <a:ea typeface="Meiryo UI"/>
                  <a:cs typeface="Meiryo UI"/>
                </a:rPr>
                <a:t>，</a:t>
              </a:r>
              <a:r>
                <a:rPr sz="1900" spc="70" dirty="0">
                  <a:solidFill>
                    <a:srgbClr val="000000">
                      <a:alpha val="100000"/>
                    </a:srgbClr>
                  </a:solidFill>
                  <a:latin typeface="Meiryo UI"/>
                  <a:ea typeface="Meiryo UI"/>
                  <a:cs typeface="Meiryo UI"/>
                </a:rPr>
                <a:t>跳到</a:t>
              </a:r>
              <a:r>
                <a:rPr sz="1900" spc="50" dirty="0">
                  <a:solidFill>
                    <a:srgbClr val="000000">
                      <a:alpha val="100000"/>
                    </a:srgbClr>
                  </a:solidFill>
                  <a:latin typeface="Meiryo UI"/>
                  <a:ea typeface="Meiryo UI"/>
                  <a:cs typeface="Meiryo UI"/>
                </a:rPr>
                <a:t>exit1 </a:t>
              </a:r>
              <a:endParaRPr lang="Meiryo UI" altLang="Meiryo UI" sz="1900" dirty="0"/>
            </a:p>
          </p:txBody>
        </p:sp>
      </p:grpSp>
      <p:sp>
        <p:nvSpPr>
          <p:cNvPr id="405" name="path"/>
          <p:cNvSpPr/>
          <p:nvPr/>
        </p:nvSpPr>
        <p:spPr>
          <a:xfrm>
            <a:off x="4490211" y="3969766"/>
            <a:ext cx="868171" cy="462026"/>
          </a:xfrm>
          <a:custGeom>
            <a:avLst/>
            <a:gdLst/>
            <a:ahLst/>
            <a:cxnLst/>
            <a:rect l="0" t="0" r="0" b="0"/>
            <a:pathLst>
              <a:path w="1367" h="727">
                <a:moveTo>
                  <a:pt x="66" y="127"/>
                </a:moveTo>
                <a:lnTo>
                  <a:pt x="283" y="127"/>
                </a:lnTo>
                <a:lnTo>
                  <a:pt x="0" y="0"/>
                </a:lnTo>
                <a:lnTo>
                  <a:pt x="608" y="127"/>
                </a:lnTo>
                <a:lnTo>
                  <a:pt x="1367" y="127"/>
                </a:lnTo>
                <a:lnTo>
                  <a:pt x="1367" y="227"/>
                </a:lnTo>
                <a:lnTo>
                  <a:pt x="1367" y="227"/>
                </a:lnTo>
                <a:lnTo>
                  <a:pt x="1367" y="377"/>
                </a:lnTo>
                <a:lnTo>
                  <a:pt x="1367" y="727"/>
                </a:lnTo>
                <a:lnTo>
                  <a:pt x="608" y="727"/>
                </a:lnTo>
                <a:lnTo>
                  <a:pt x="283" y="727"/>
                </a:lnTo>
                <a:lnTo>
                  <a:pt x="283" y="727"/>
                </a:lnTo>
                <a:lnTo>
                  <a:pt x="66" y="727"/>
                </a:lnTo>
                <a:lnTo>
                  <a:pt x="66" y="377"/>
                </a:lnTo>
                <a:lnTo>
                  <a:pt x="66" y="227"/>
                </a:lnTo>
                <a:lnTo>
                  <a:pt x="66" y="227"/>
                </a:lnTo>
                <a:lnTo>
                  <a:pt x="66" y="12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406" name="table 406"/>
          <p:cNvGraphicFramePr>
            <a:graphicFrameLocks noGrp="1"/>
          </p:cNvGraphicFramePr>
          <p:nvPr/>
        </p:nvGraphicFramePr>
        <p:xfrm>
          <a:off x="4523231" y="4041647"/>
          <a:ext cx="843915" cy="398779"/>
        </p:xfrm>
        <a:graphic>
          <a:graphicData uri="http://schemas.openxmlformats.org/drawingml/2006/table">
            <a:tbl>
              <a:tblPr/>
              <a:tblGrid>
                <a:gridCol w="843915"/>
              </a:tblGrid>
              <a:tr h="3829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21841" algn="l" rtl="0" eaLnBrk="0">
                        <a:lnSpc>
                          <a:spcPts val="2419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i=0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7" name="path"/>
          <p:cNvSpPr/>
          <p:nvPr/>
        </p:nvSpPr>
        <p:spPr>
          <a:xfrm>
            <a:off x="4523231" y="4041647"/>
            <a:ext cx="844296" cy="167894"/>
          </a:xfrm>
          <a:custGeom>
            <a:avLst/>
            <a:gdLst/>
            <a:ahLst/>
            <a:cxnLst/>
            <a:rect l="0" t="0" r="0" b="0"/>
            <a:pathLst>
              <a:path w="1329" h="264">
                <a:moveTo>
                  <a:pt x="14" y="14"/>
                </a:moveTo>
                <a:lnTo>
                  <a:pt x="231" y="14"/>
                </a:lnTo>
                <a:moveTo>
                  <a:pt x="1315" y="114"/>
                </a:moveTo>
                <a:lnTo>
                  <a:pt x="1315" y="264"/>
                </a:lnTo>
                <a:moveTo>
                  <a:pt x="14" y="264"/>
                </a:moveTo>
                <a:lnTo>
                  <a:pt x="14" y="114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8" name="textbox 408"/>
          <p:cNvSpPr/>
          <p:nvPr/>
        </p:nvSpPr>
        <p:spPr>
          <a:xfrm>
            <a:off x="8315173" y="6275476"/>
            <a:ext cx="294640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4"/>
              </a:lnSpc>
              <a:tabLst/>
            </a:pP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26 </a:t>
            </a:r>
            <a:endParaRPr lang="Meiryo" altLang="Meiryo" sz="1800" dirty="0"/>
          </a:p>
        </p:txBody>
      </p:sp>
      <p:sp>
        <p:nvSpPr>
          <p:cNvPr id="409" name="path"/>
          <p:cNvSpPr/>
          <p:nvPr/>
        </p:nvSpPr>
        <p:spPr>
          <a:xfrm>
            <a:off x="4486455" y="3960816"/>
            <a:ext cx="391967" cy="98924"/>
          </a:xfrm>
          <a:custGeom>
            <a:avLst/>
            <a:gdLst/>
            <a:ahLst/>
            <a:cxnLst/>
            <a:rect l="0" t="0" r="0" b="0"/>
            <a:pathLst>
              <a:path w="617" h="155">
                <a:moveTo>
                  <a:pt x="289" y="141"/>
                </a:moveTo>
                <a:lnTo>
                  <a:pt x="5" y="14"/>
                </a:lnTo>
                <a:lnTo>
                  <a:pt x="614" y="141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0" name="path"/>
          <p:cNvSpPr/>
          <p:nvPr/>
        </p:nvSpPr>
        <p:spPr>
          <a:xfrm>
            <a:off x="763523" y="3785616"/>
            <a:ext cx="3877055" cy="9144"/>
          </a:xfrm>
          <a:custGeom>
            <a:avLst/>
            <a:gdLst/>
            <a:ahLst/>
            <a:cxnLst/>
            <a:rect l="0" t="0" r="0" b="0"/>
            <a:pathLst>
              <a:path w="6105" h="14">
                <a:moveTo>
                  <a:pt x="6105" y="7"/>
                </a:moveTo>
                <a:lnTo>
                  <a:pt x="0" y="7"/>
                </a:lnTo>
              </a:path>
            </a:pathLst>
          </a:custGeom>
          <a:noFill/>
          <a:ln w="9143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1" name="rect"/>
          <p:cNvSpPr/>
          <p:nvPr/>
        </p:nvSpPr>
        <p:spPr>
          <a:xfrm>
            <a:off x="5461508" y="4965191"/>
            <a:ext cx="1091691" cy="1828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2" name="rect"/>
          <p:cNvSpPr/>
          <p:nvPr/>
        </p:nvSpPr>
        <p:spPr>
          <a:xfrm>
            <a:off x="758951" y="3790188"/>
            <a:ext cx="9144" cy="1322832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ath"/>
          <p:cNvSpPr/>
          <p:nvPr/>
        </p:nvSpPr>
        <p:spPr>
          <a:xfrm>
            <a:off x="4347336" y="3678935"/>
            <a:ext cx="1032383" cy="381000"/>
          </a:xfrm>
          <a:custGeom>
            <a:avLst/>
            <a:gdLst/>
            <a:ahLst/>
            <a:cxnLst/>
            <a:rect l="0" t="0" r="0" b="0"/>
            <a:pathLst>
              <a:path w="1625" h="600">
                <a:moveTo>
                  <a:pt x="325" y="0"/>
                </a:moveTo>
                <a:lnTo>
                  <a:pt x="541" y="0"/>
                </a:lnTo>
                <a:lnTo>
                  <a:pt x="541" y="0"/>
                </a:lnTo>
                <a:lnTo>
                  <a:pt x="867" y="0"/>
                </a:lnTo>
                <a:lnTo>
                  <a:pt x="1625" y="0"/>
                </a:lnTo>
                <a:lnTo>
                  <a:pt x="1625" y="100"/>
                </a:lnTo>
                <a:lnTo>
                  <a:pt x="1625" y="100"/>
                </a:lnTo>
                <a:lnTo>
                  <a:pt x="1625" y="250"/>
                </a:lnTo>
                <a:lnTo>
                  <a:pt x="1625" y="600"/>
                </a:lnTo>
                <a:lnTo>
                  <a:pt x="867" y="600"/>
                </a:lnTo>
                <a:lnTo>
                  <a:pt x="541" y="600"/>
                </a:lnTo>
                <a:lnTo>
                  <a:pt x="541" y="600"/>
                </a:lnTo>
                <a:lnTo>
                  <a:pt x="325" y="600"/>
                </a:lnTo>
                <a:lnTo>
                  <a:pt x="325" y="250"/>
                </a:lnTo>
                <a:lnTo>
                  <a:pt x="0" y="172"/>
                </a:lnTo>
                <a:lnTo>
                  <a:pt x="325" y="100"/>
                </a:lnTo>
                <a:lnTo>
                  <a:pt x="325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414" name="table 414"/>
          <p:cNvGraphicFramePr>
            <a:graphicFrameLocks noGrp="1"/>
          </p:cNvGraphicFramePr>
          <p:nvPr/>
        </p:nvGraphicFramePr>
        <p:xfrm>
          <a:off x="758951" y="1703832"/>
          <a:ext cx="8238490" cy="5147945"/>
        </p:xfrm>
        <a:graphic>
          <a:graphicData uri="http://schemas.openxmlformats.org/drawingml/2006/table">
            <a:tbl>
              <a:tblPr/>
              <a:tblGrid>
                <a:gridCol w="3756025"/>
                <a:gridCol w="1698625"/>
                <a:gridCol w="205104"/>
                <a:gridCol w="688975"/>
                <a:gridCol w="1663700"/>
                <a:gridCol w="226059"/>
              </a:tblGrid>
              <a:tr h="1947545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700" dirty="0"/>
                    </a:p>
                    <a:p>
                      <a:pPr indent="94792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空白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排序(int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v[],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n){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263130" algn="l" rtl="0" eaLnBrk="0">
                        <a:lnSpc>
                          <a:spcPct val="76000"/>
                        </a:lnSpc>
                        <a:spcBef>
                          <a:spcPts val="578"/>
                        </a:spcBef>
                        <a:tabLst/>
                      </a:pP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i,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j;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265660" algn="l" rtl="0" eaLnBrk="0">
                        <a:lnSpc>
                          <a:spcPct val="81000"/>
                        </a:lnSpc>
                        <a:spcBef>
                          <a:spcPts val="654"/>
                        </a:spcBef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for(i=0;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i&lt;n;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i++){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marL="570662" indent="-152580" algn="l" rtl="0" eaLnBrk="0">
                        <a:lnSpc>
                          <a:spcPct val="91000"/>
                        </a:lnSpc>
                        <a:spcBef>
                          <a:spcPts val="554"/>
                        </a:spcBef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for(j=i-1;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j&gt;=0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&amp;&amp;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v[j]&gt;v[j+1];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j--){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swap（v,j）。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36585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9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}}}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11023" algn="l" rtl="0" eaLnBrk="0">
                        <a:lnSpc>
                          <a:spcPct val="9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(1) 登记疏散 </a:t>
                      </a:r>
                      <a:endParaRPr lang="Meiryo UI" altLang="Meiryo UI" sz="1800" dirty="0"/>
                    </a:p>
                    <a:p>
                      <a:pPr indent="111039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(2) 保存论据 </a:t>
                      </a:r>
                      <a:endParaRPr lang="Meiryo UI" altLang="Meiryo UI" sz="1800" dirty="0"/>
                    </a:p>
                    <a:p>
                      <a:pPr indent="111023" algn="l" rtl="0" eaLnBrk="0">
                        <a:lnSpc>
                          <a:spcPct val="96000"/>
                        </a:lnSpc>
                        <a:spcBef>
                          <a:spcPts val="88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外循环 </a:t>
                      </a:r>
                      <a:endParaRPr lang="Meiryo UI" altLang="Meiryo UI" sz="1800" dirty="0"/>
                    </a:p>
                    <a:p>
                      <a:pPr indent="111039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b="1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4) 内循环 </a:t>
                      </a:r>
                      <a:endParaRPr lang="Meiryo UI" altLang="Meiryo UI" sz="1800" dirty="0"/>
                    </a:p>
                    <a:p>
                      <a:pPr indent="111023" algn="l" rtl="0" eaLnBrk="0">
                        <a:lnSpc>
                          <a:spcPct val="86000"/>
                        </a:lnSpc>
                        <a:spcBef>
                          <a:spcPts val="94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(5) 调换电话 </a:t>
                      </a:r>
                      <a:endParaRPr lang="Meiryo UI" altLang="Meiryo UI" sz="1800" dirty="0"/>
                    </a:p>
                    <a:p>
                      <a:pPr indent="111023" algn="l" rtl="0" eaLnBrk="0">
                        <a:lnSpc>
                          <a:spcPct val="96000"/>
                        </a:lnSpc>
                        <a:spcBef>
                          <a:spcPts val="298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(6) 内循环 </a:t>
                      </a:r>
                      <a:endParaRPr lang="Meiryo UI" altLang="Meiryo UI" sz="1800" dirty="0"/>
                    </a:p>
                    <a:p>
                      <a:pPr indent="111039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(7) 外循环 </a:t>
                      </a:r>
                      <a:endParaRPr lang="Meiryo UI" altLang="Meiryo UI" sz="1800" dirty="0"/>
                    </a:p>
                    <a:p>
                      <a:pPr indent="111023" algn="l" rtl="0" eaLnBrk="0">
                        <a:lnSpc>
                          <a:spcPct val="96000"/>
                        </a:lnSpc>
                        <a:spcBef>
                          <a:spcPts val="88"/>
                        </a:spcBef>
                        <a:tabLst/>
                      </a:pP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8) 登记恢复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 rowSpan="6"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258084" algn="l" rtl="0" eaLnBrk="0">
                        <a:lnSpc>
                          <a:spcPct val="7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添加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$s1,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$s0,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-1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113260" algn="l" rtl="0" eaLnBrk="0">
                        <a:lnSpc>
                          <a:spcPts val="2441"/>
                        </a:lnSpc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for2tst: </a:t>
                      </a:r>
                      <a:endParaRPr lang="Courier New" altLang="Courier New" sz="1900" dirty="0"/>
                    </a:p>
                    <a:p>
                      <a:pPr marL="244913" indent="21022" algn="l" rtl="0" eaLnBrk="0">
                        <a:lnSpc>
                          <a:spcPct val="105000"/>
                        </a:lnSpc>
                        <a:spcBef>
                          <a:spcPts val="76"/>
                        </a:spcBef>
                        <a:tabLst/>
                      </a:pP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slti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$t0,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$s1,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0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bne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$t0,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$zero,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exit2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sll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$t1,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$s1,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2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add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$t2, $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s2,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$t1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lw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$t3,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0($t2)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lw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$t4,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4($t2)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sl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t $t0, $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t4,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$t3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beq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$t0,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$zero,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exit2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600" dirty="0"/>
                    </a:p>
                    <a:p>
                      <a:pPr indent="122708" algn="l" rtl="0" eaLnBrk="0">
                        <a:lnSpc>
                          <a:spcPct val="8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j=i- </a:t>
                      </a:r>
                      <a:r>
                        <a:rPr sz="1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1 </a:t>
                      </a:r>
                      <a:r>
                        <a:rPr sz="18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9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43225" indent="-20251" algn="l" rtl="0" eaLnBrk="0">
                        <a:lnSpc>
                          <a:spcPct val="10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9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如果j&lt;0，</a:t>
                      </a:r>
                      <a:r>
                        <a:rPr sz="19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转到退出2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13334" indent="20" algn="l" rtl="0" eaLnBrk="0">
                        <a:lnSpc>
                          <a:spcPct val="10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$a0:v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$a1:n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$s0:i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$s1:j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$s2:v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$s3:n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733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46763" indent="-20" algn="l" rtl="0" eaLnBrk="0">
                        <a:lnSpc>
                          <a:spcPct val="106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9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$t1=j*4 </a:t>
                      </a:r>
                      <a:r>
                        <a:rPr sz="1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$t2=&amp;(v[j])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877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2326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49790" indent="20" algn="l" rtl="0" eaLnBrk="0">
                        <a:lnSpc>
                          <a:spcPct val="10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$t3=v[j] </a:t>
                      </a:r>
                      <a:r>
                        <a:rPr sz="1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$t4=v[j+1]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9024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78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6370" indent="10372" algn="l" rtl="0" eaLnBrk="0">
                        <a:lnSpc>
                          <a:spcPct val="113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如果</a:t>
                      </a:r>
                      <a:r>
                        <a:rPr sz="1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$t3≤$t4</a:t>
                      </a:r>
                      <a:r>
                        <a:rPr sz="1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，转到出口2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800" dirty="0"/>
                    </a:p>
                    <a:p>
                      <a:pPr algn="l" rtl="0" eaLnBrk="0">
                        <a:lnSpc>
                          <a:spcPct val="7078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1909166" algn="l" rtl="0" eaLnBrk="0">
                        <a:lnSpc>
                          <a:spcPts val="2231"/>
                        </a:lnSpc>
                        <a:tabLst/>
                      </a:pP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27 </a:t>
                      </a:r>
                      <a:endParaRPr lang="Meiryo" altLang="Meiryo" sz="18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15" name="path"/>
          <p:cNvSpPr/>
          <p:nvPr/>
        </p:nvSpPr>
        <p:spPr>
          <a:xfrm>
            <a:off x="5370576" y="3830775"/>
            <a:ext cx="18288" cy="204776"/>
          </a:xfrm>
          <a:custGeom>
            <a:avLst/>
            <a:gdLst/>
            <a:ahLst/>
            <a:cxnLst/>
            <a:rect l="0" t="0" r="0" b="0"/>
            <a:pathLst>
              <a:path w="28" h="322">
                <a:moveTo>
                  <a:pt x="14" y="0"/>
                </a:moveTo>
                <a:lnTo>
                  <a:pt x="14" y="322"/>
                </a:lnTo>
              </a:path>
            </a:pathLst>
          </a:custGeom>
          <a:noFill/>
          <a:ln w="16850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6" name="textbox 416"/>
          <p:cNvSpPr/>
          <p:nvPr/>
        </p:nvSpPr>
        <p:spPr>
          <a:xfrm>
            <a:off x="535940" y="369356"/>
            <a:ext cx="8148955" cy="1183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94"/>
              </a:lnSpc>
              <a:tabLst/>
            </a:pPr>
            <a:endParaRPr lang="Arial" altLang="Arial" sz="100" dirty="0"/>
          </a:p>
          <a:p>
            <a:pPr indent="31260" algn="l" rtl="0" eaLnBrk="0">
              <a:lnSpc>
                <a:spcPct val="86000"/>
              </a:lnSpc>
              <a:tabLst/>
            </a:pPr>
            <a:r>
              <a:rPr sz="31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将C语言程序转换为汇编代码 </a:t>
            </a:r>
            <a:endParaRPr lang="Meiryo" altLang="Meiryo" sz="3100" dirty="0"/>
          </a:p>
          <a:p>
            <a:pPr indent="216915" algn="l" rtl="0" eaLnBrk="0">
              <a:lnSpc>
                <a:spcPts val="5920"/>
              </a:lnSpc>
              <a:tabLst>
                <a:tab pos="365125" algn="l"/>
              </a:tabLst>
            </a:pP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下面的C语言源代码应该被转换为汇编代码。</a:t>
            </a:r>
          </a:p>
        </p:txBody>
      </p:sp>
      <p:pic>
        <p:nvPicPr>
          <p:cNvPr id="417" name="picture 4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1300353"/>
            <a:ext cx="204215" cy="213359"/>
          </a:xfrm>
          <a:prstGeom prst="rect">
            <a:avLst/>
          </a:prstGeom>
        </p:spPr>
      </p:pic>
      <p:sp>
        <p:nvSpPr>
          <p:cNvPr id="418" name="path"/>
          <p:cNvSpPr/>
          <p:nvPr/>
        </p:nvSpPr>
        <p:spPr>
          <a:xfrm>
            <a:off x="4340061" y="6555635"/>
            <a:ext cx="215464" cy="183615"/>
          </a:xfrm>
          <a:custGeom>
            <a:avLst/>
            <a:gdLst/>
            <a:ahLst/>
            <a:cxnLst/>
            <a:rect l="0" t="0" r="0" b="0"/>
            <a:pathLst>
              <a:path w="339" h="289">
                <a:moveTo>
                  <a:pt x="331" y="276"/>
                </a:moveTo>
                <a:lnTo>
                  <a:pt x="7" y="73"/>
                </a:lnTo>
                <a:lnTo>
                  <a:pt x="331" y="14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9" name="path"/>
          <p:cNvSpPr/>
          <p:nvPr/>
        </p:nvSpPr>
        <p:spPr>
          <a:xfrm>
            <a:off x="4364933" y="5863776"/>
            <a:ext cx="194042" cy="183312"/>
          </a:xfrm>
          <a:custGeom>
            <a:avLst/>
            <a:gdLst/>
            <a:ahLst/>
            <a:cxnLst/>
            <a:rect l="0" t="0" r="0" b="0"/>
            <a:pathLst>
              <a:path w="305" h="288">
                <a:moveTo>
                  <a:pt x="297" y="276"/>
                </a:moveTo>
                <a:lnTo>
                  <a:pt x="8" y="73"/>
                </a:lnTo>
                <a:lnTo>
                  <a:pt x="297" y="14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0" name="path"/>
          <p:cNvSpPr/>
          <p:nvPr/>
        </p:nvSpPr>
        <p:spPr>
          <a:xfrm>
            <a:off x="4364934" y="4467793"/>
            <a:ext cx="194040" cy="183312"/>
          </a:xfrm>
          <a:custGeom>
            <a:avLst/>
            <a:gdLst/>
            <a:ahLst/>
            <a:cxnLst/>
            <a:rect l="0" t="0" r="0" b="0"/>
            <a:pathLst>
              <a:path w="305" h="288">
                <a:moveTo>
                  <a:pt x="297" y="276"/>
                </a:moveTo>
                <a:lnTo>
                  <a:pt x="8" y="73"/>
                </a:lnTo>
                <a:lnTo>
                  <a:pt x="297" y="14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1" name="path"/>
          <p:cNvSpPr/>
          <p:nvPr/>
        </p:nvSpPr>
        <p:spPr>
          <a:xfrm>
            <a:off x="4361886" y="5171881"/>
            <a:ext cx="194040" cy="183312"/>
          </a:xfrm>
          <a:custGeom>
            <a:avLst/>
            <a:gdLst/>
            <a:ahLst/>
            <a:cxnLst/>
            <a:rect l="0" t="0" r="0" b="0"/>
            <a:pathLst>
              <a:path w="305" h="288">
                <a:moveTo>
                  <a:pt x="297" y="276"/>
                </a:moveTo>
                <a:lnTo>
                  <a:pt x="8" y="73"/>
                </a:lnTo>
                <a:lnTo>
                  <a:pt x="297" y="14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2" name="path"/>
          <p:cNvSpPr/>
          <p:nvPr/>
        </p:nvSpPr>
        <p:spPr>
          <a:xfrm>
            <a:off x="4345208" y="3733509"/>
            <a:ext cx="210632" cy="113069"/>
          </a:xfrm>
          <a:custGeom>
            <a:avLst/>
            <a:gdLst/>
            <a:ahLst/>
            <a:cxnLst/>
            <a:rect l="0" t="0" r="0" b="0"/>
            <a:pathLst>
              <a:path w="331" h="178">
                <a:moveTo>
                  <a:pt x="328" y="164"/>
                </a:moveTo>
                <a:lnTo>
                  <a:pt x="3" y="86"/>
                </a:lnTo>
                <a:lnTo>
                  <a:pt x="328" y="14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3" name="rect"/>
          <p:cNvSpPr/>
          <p:nvPr/>
        </p:nvSpPr>
        <p:spPr>
          <a:xfrm>
            <a:off x="6946392" y="1708404"/>
            <a:ext cx="9143" cy="1938527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4" name="path"/>
          <p:cNvSpPr/>
          <p:nvPr/>
        </p:nvSpPr>
        <p:spPr>
          <a:xfrm>
            <a:off x="5370576" y="3678935"/>
            <a:ext cx="18288" cy="158750"/>
          </a:xfrm>
          <a:custGeom>
            <a:avLst/>
            <a:gdLst/>
            <a:ahLst/>
            <a:cxnLst/>
            <a:rect l="0" t="0" r="0" b="0"/>
            <a:pathLst>
              <a:path w="28" h="250">
                <a:moveTo>
                  <a:pt x="14" y="0"/>
                </a:moveTo>
                <a:lnTo>
                  <a:pt x="14" y="100"/>
                </a:lnTo>
                <a:lnTo>
                  <a:pt x="14" y="100"/>
                </a:lnTo>
                <a:lnTo>
                  <a:pt x="14" y="250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ath"/>
          <p:cNvSpPr/>
          <p:nvPr/>
        </p:nvSpPr>
        <p:spPr>
          <a:xfrm>
            <a:off x="3119755" y="3892295"/>
            <a:ext cx="2314828" cy="911352"/>
          </a:xfrm>
          <a:custGeom>
            <a:avLst/>
            <a:gdLst/>
            <a:ahLst/>
            <a:cxnLst/>
            <a:rect l="0" t="0" r="0" b="0"/>
            <a:pathLst>
              <a:path w="3645" h="1435">
                <a:moveTo>
                  <a:pt x="357" y="0"/>
                </a:moveTo>
                <a:lnTo>
                  <a:pt x="905" y="0"/>
                </a:lnTo>
                <a:lnTo>
                  <a:pt x="905" y="0"/>
                </a:lnTo>
                <a:lnTo>
                  <a:pt x="1727" y="0"/>
                </a:lnTo>
                <a:lnTo>
                  <a:pt x="3645" y="0"/>
                </a:lnTo>
                <a:lnTo>
                  <a:pt x="3645" y="837"/>
                </a:lnTo>
                <a:lnTo>
                  <a:pt x="3645" y="837"/>
                </a:lnTo>
                <a:lnTo>
                  <a:pt x="3645" y="1196"/>
                </a:lnTo>
                <a:lnTo>
                  <a:pt x="3645" y="1435"/>
                </a:lnTo>
                <a:lnTo>
                  <a:pt x="1727" y="1435"/>
                </a:lnTo>
                <a:lnTo>
                  <a:pt x="905" y="1435"/>
                </a:lnTo>
                <a:lnTo>
                  <a:pt x="905" y="1435"/>
                </a:lnTo>
                <a:lnTo>
                  <a:pt x="357" y="1435"/>
                </a:lnTo>
                <a:lnTo>
                  <a:pt x="357" y="1196"/>
                </a:lnTo>
                <a:lnTo>
                  <a:pt x="0" y="918"/>
                </a:lnTo>
                <a:lnTo>
                  <a:pt x="357" y="837"/>
                </a:lnTo>
                <a:lnTo>
                  <a:pt x="357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426" name="table 426"/>
          <p:cNvGraphicFramePr>
            <a:graphicFrameLocks noGrp="1"/>
          </p:cNvGraphicFramePr>
          <p:nvPr/>
        </p:nvGraphicFramePr>
        <p:xfrm>
          <a:off x="758951" y="1703832"/>
          <a:ext cx="6196329" cy="3108325"/>
        </p:xfrm>
        <a:graphic>
          <a:graphicData uri="http://schemas.openxmlformats.org/drawingml/2006/table">
            <a:tbl>
              <a:tblPr/>
              <a:tblGrid>
                <a:gridCol w="2498089"/>
                <a:gridCol w="2177414"/>
                <a:gridCol w="1520825"/>
              </a:tblGrid>
              <a:tr h="367029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700" dirty="0"/>
                    </a:p>
                    <a:p>
                      <a:pPr indent="94792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空白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排序(int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v[],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n){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1150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300" dirty="0"/>
                    </a:p>
                    <a:p>
                      <a:pPr indent="263130" algn="l" rtl="0" eaLnBrk="0">
                        <a:lnSpc>
                          <a:spcPct val="7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i,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j;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15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46000"/>
                        </a:lnSpc>
                        <a:tabLst/>
                      </a:pPr>
                      <a:endParaRPr lang="Arial" altLang="Arial" sz="200" dirty="0"/>
                    </a:p>
                    <a:p>
                      <a:pPr indent="265660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for(i=0;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i&lt;n;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i++){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784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300" dirty="0"/>
                    </a:p>
                    <a:p>
                      <a:pPr indent="418082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for(j=i-1;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j&gt;=0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&amp;&amp;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v[j]&gt;v[j+1];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j--){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  <a:tabLst/>
                      </a:pPr>
                      <a:endParaRPr lang="Arial" altLang="Arial" sz="200" dirty="0"/>
                    </a:p>
                    <a:p>
                      <a:pPr indent="570662" algn="l" rtl="0" eaLnBrk="0">
                        <a:lnSpc>
                          <a:spcPct val="7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swap(v,j)。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519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  <a:tabLst/>
                      </a:pPr>
                      <a:endParaRPr lang="Arial" altLang="Arial" sz="200" dirty="0"/>
                    </a:p>
                    <a:p>
                      <a:pPr indent="136585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9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}}}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09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43144" algn="l" rtl="0" eaLnBrk="0">
                        <a:lnSpc>
                          <a:spcPct val="10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移动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$a0,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$s2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移动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$a1,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$s1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jal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swap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2011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194392" indent="7865" algn="l" rtl="0" eaLnBrk="0">
                        <a:lnSpc>
                          <a:spcPct val="106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设置参数并</a:t>
                      </a:r>
                      <a:r>
                        <a:rPr sz="1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调用互换 </a:t>
                      </a:r>
                      <a:r>
                        <a:rPr sz="19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27" name="textbox 427"/>
          <p:cNvSpPr/>
          <p:nvPr/>
        </p:nvSpPr>
        <p:spPr>
          <a:xfrm>
            <a:off x="535940" y="369356"/>
            <a:ext cx="8148955" cy="1183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94"/>
              </a:lnSpc>
              <a:tabLst/>
            </a:pPr>
            <a:endParaRPr lang="Arial" altLang="Arial" sz="100" dirty="0"/>
          </a:p>
          <a:p>
            <a:pPr indent="31260" algn="l" rtl="0" eaLnBrk="0">
              <a:lnSpc>
                <a:spcPct val="86000"/>
              </a:lnSpc>
              <a:tabLst/>
            </a:pPr>
            <a:r>
              <a:rPr sz="31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将C语言程序转换为汇编代码 </a:t>
            </a:r>
            <a:endParaRPr lang="Meiryo" altLang="Meiryo" sz="3100" dirty="0"/>
          </a:p>
          <a:p>
            <a:pPr indent="216915" algn="l" rtl="0" eaLnBrk="0">
              <a:lnSpc>
                <a:spcPts val="5920"/>
              </a:lnSpc>
              <a:tabLst>
                <a:tab pos="365125" algn="l"/>
              </a:tabLst>
            </a:pP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下面的C语言源代码应该被转换为汇编代码。</a:t>
            </a:r>
          </a:p>
        </p:txBody>
      </p:sp>
      <p:pic>
        <p:nvPicPr>
          <p:cNvPr id="428" name="picture 4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1300353"/>
            <a:ext cx="204215" cy="213359"/>
          </a:xfrm>
          <a:prstGeom prst="rect">
            <a:avLst/>
          </a:prstGeom>
        </p:spPr>
      </p:pic>
      <p:graphicFrame>
        <p:nvGraphicFramePr>
          <p:cNvPr id="429" name="table 429"/>
          <p:cNvGraphicFramePr>
            <a:graphicFrameLocks noGrp="1"/>
          </p:cNvGraphicFramePr>
          <p:nvPr/>
        </p:nvGraphicFramePr>
        <p:xfrm>
          <a:off x="7107935" y="1703832"/>
          <a:ext cx="1889125" cy="3324859"/>
        </p:xfrm>
        <a:graphic>
          <a:graphicData uri="http://schemas.openxmlformats.org/drawingml/2006/table">
            <a:tbl>
              <a:tblPr/>
              <a:tblGrid>
                <a:gridCol w="1659254"/>
                <a:gridCol w="229870"/>
              </a:tblGrid>
              <a:tr h="2311400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10769" algn="l" rtl="0" eaLnBrk="0">
                        <a:lnSpc>
                          <a:spcPct val="9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(1) 登记疏散 </a:t>
                      </a:r>
                      <a:endParaRPr lang="Meiryo UI" altLang="Meiryo UI" sz="1800" dirty="0"/>
                    </a:p>
                    <a:p>
                      <a:pPr indent="110786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(2) 保存论据 </a:t>
                      </a:r>
                      <a:endParaRPr lang="Meiryo UI" altLang="Meiryo UI" sz="1800" dirty="0"/>
                    </a:p>
                    <a:p>
                      <a:pPr marL="110786" indent="-16" algn="l" rtl="0" eaLnBrk="0">
                        <a:lnSpc>
                          <a:spcPct val="98000"/>
                        </a:lnSpc>
                        <a:spcBef>
                          <a:spcPts val="89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3) 外循环 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4) 内循环 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  <a:p>
                      <a:pPr indent="110769" algn="l" rtl="0" eaLnBrk="0">
                        <a:lnSpc>
                          <a:spcPct val="86000"/>
                        </a:lnSpc>
                        <a:spcBef>
                          <a:spcPts val="94"/>
                        </a:spcBef>
                        <a:tabLst/>
                      </a:pPr>
                      <a:r>
                        <a:rPr sz="1800" b="1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(5) 调换电话 </a:t>
                      </a:r>
                      <a:endParaRPr lang="Meiryo UI" altLang="Meiryo UI" sz="1800" dirty="0"/>
                    </a:p>
                    <a:p>
                      <a:pPr indent="110769" algn="l" rtl="0" eaLnBrk="0">
                        <a:lnSpc>
                          <a:spcPct val="96000"/>
                        </a:lnSpc>
                        <a:spcBef>
                          <a:spcPts val="298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(6) 内循环 </a:t>
                      </a:r>
                      <a:endParaRPr lang="Meiryo UI" altLang="Meiryo UI" sz="1800" dirty="0"/>
                    </a:p>
                    <a:p>
                      <a:pPr indent="110786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(7) 外循环 </a:t>
                      </a:r>
                      <a:endParaRPr lang="Meiryo UI" altLang="Meiryo UI" sz="1800" dirty="0"/>
                    </a:p>
                    <a:p>
                      <a:pPr indent="110769" algn="l" rtl="0" eaLnBrk="0">
                        <a:lnSpc>
                          <a:spcPct val="96000"/>
                        </a:lnSpc>
                        <a:spcBef>
                          <a:spcPts val="88"/>
                        </a:spcBef>
                        <a:tabLst/>
                      </a:pP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8) 登记恢复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46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13080" indent="20" algn="l" rtl="0" eaLnBrk="0">
                        <a:lnSpc>
                          <a:spcPct val="101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$a0:v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$a1:n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$s0:i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$s1:j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$s2:v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$s3:n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30" name="textbox 430"/>
          <p:cNvSpPr/>
          <p:nvPr/>
        </p:nvSpPr>
        <p:spPr>
          <a:xfrm>
            <a:off x="8315173" y="6275476"/>
            <a:ext cx="294640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2"/>
              </a:lnSpc>
              <a:tabLst/>
            </a:pP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28 </a:t>
            </a:r>
            <a:endParaRPr lang="Meiryo" altLang="Meiryo" sz="1800" dirty="0"/>
          </a:p>
        </p:txBody>
      </p:sp>
      <p:sp>
        <p:nvSpPr>
          <p:cNvPr id="431" name="path"/>
          <p:cNvSpPr/>
          <p:nvPr/>
        </p:nvSpPr>
        <p:spPr>
          <a:xfrm>
            <a:off x="3114143" y="4415000"/>
            <a:ext cx="238172" cy="243975"/>
          </a:xfrm>
          <a:custGeom>
            <a:avLst/>
            <a:gdLst/>
            <a:ahLst/>
            <a:cxnLst/>
            <a:rect l="0" t="0" r="0" b="0"/>
            <a:pathLst>
              <a:path w="375" h="384">
                <a:moveTo>
                  <a:pt x="366" y="372"/>
                </a:moveTo>
                <a:lnTo>
                  <a:pt x="8" y="95"/>
                </a:lnTo>
                <a:lnTo>
                  <a:pt x="366" y="14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2" name="path"/>
          <p:cNvSpPr/>
          <p:nvPr/>
        </p:nvSpPr>
        <p:spPr>
          <a:xfrm>
            <a:off x="763523" y="3785616"/>
            <a:ext cx="2493264" cy="9144"/>
          </a:xfrm>
          <a:custGeom>
            <a:avLst/>
            <a:gdLst/>
            <a:ahLst/>
            <a:cxnLst/>
            <a:rect l="0" t="0" r="0" b="0"/>
            <a:pathLst>
              <a:path w="3926" h="14">
                <a:moveTo>
                  <a:pt x="3926" y="7"/>
                </a:moveTo>
                <a:lnTo>
                  <a:pt x="0" y="7"/>
                </a:lnTo>
              </a:path>
            </a:pathLst>
          </a:custGeom>
          <a:noFill/>
          <a:ln w="9143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"/>
          <p:cNvSpPr/>
          <p:nvPr/>
        </p:nvSpPr>
        <p:spPr>
          <a:xfrm>
            <a:off x="763523" y="4492752"/>
            <a:ext cx="3108960" cy="9144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4" name="path"/>
          <p:cNvSpPr/>
          <p:nvPr/>
        </p:nvSpPr>
        <p:spPr>
          <a:xfrm>
            <a:off x="763523" y="3785616"/>
            <a:ext cx="3108960" cy="9144"/>
          </a:xfrm>
          <a:custGeom>
            <a:avLst/>
            <a:gdLst/>
            <a:ahLst/>
            <a:cxnLst/>
            <a:rect l="0" t="0" r="0" b="0"/>
            <a:pathLst>
              <a:path w="4896" h="14">
                <a:moveTo>
                  <a:pt x="4896" y="7"/>
                </a:moveTo>
                <a:lnTo>
                  <a:pt x="0" y="7"/>
                </a:lnTo>
              </a:path>
            </a:pathLst>
          </a:custGeom>
          <a:noFill/>
          <a:ln w="9143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5" name="path"/>
          <p:cNvSpPr/>
          <p:nvPr/>
        </p:nvSpPr>
        <p:spPr>
          <a:xfrm>
            <a:off x="3768979" y="3788664"/>
            <a:ext cx="2314828" cy="911352"/>
          </a:xfrm>
          <a:custGeom>
            <a:avLst/>
            <a:gdLst/>
            <a:ahLst/>
            <a:cxnLst/>
            <a:rect l="0" t="0" r="0" b="0"/>
            <a:pathLst>
              <a:path w="3645" h="1435">
                <a:moveTo>
                  <a:pt x="357" y="0"/>
                </a:moveTo>
                <a:lnTo>
                  <a:pt x="905" y="0"/>
                </a:lnTo>
                <a:lnTo>
                  <a:pt x="905" y="0"/>
                </a:lnTo>
                <a:lnTo>
                  <a:pt x="1727" y="0"/>
                </a:lnTo>
                <a:lnTo>
                  <a:pt x="3645" y="0"/>
                </a:lnTo>
                <a:lnTo>
                  <a:pt x="3645" y="837"/>
                </a:lnTo>
                <a:lnTo>
                  <a:pt x="3645" y="837"/>
                </a:lnTo>
                <a:lnTo>
                  <a:pt x="3645" y="1196"/>
                </a:lnTo>
                <a:lnTo>
                  <a:pt x="3645" y="1435"/>
                </a:lnTo>
                <a:lnTo>
                  <a:pt x="1727" y="1435"/>
                </a:lnTo>
                <a:lnTo>
                  <a:pt x="905" y="1435"/>
                </a:lnTo>
                <a:lnTo>
                  <a:pt x="905" y="1435"/>
                </a:lnTo>
                <a:lnTo>
                  <a:pt x="357" y="1435"/>
                </a:lnTo>
                <a:lnTo>
                  <a:pt x="357" y="1196"/>
                </a:lnTo>
                <a:lnTo>
                  <a:pt x="0" y="918"/>
                </a:lnTo>
                <a:lnTo>
                  <a:pt x="357" y="837"/>
                </a:lnTo>
                <a:lnTo>
                  <a:pt x="357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436" name="table 436"/>
          <p:cNvGraphicFramePr>
            <a:graphicFrameLocks noGrp="1"/>
          </p:cNvGraphicFramePr>
          <p:nvPr/>
        </p:nvGraphicFramePr>
        <p:xfrm>
          <a:off x="758951" y="1703832"/>
          <a:ext cx="6196329" cy="3004820"/>
        </p:xfrm>
        <a:graphic>
          <a:graphicData uri="http://schemas.openxmlformats.org/drawingml/2006/table">
            <a:tbl>
              <a:tblPr/>
              <a:tblGrid>
                <a:gridCol w="3113404"/>
                <a:gridCol w="2211070"/>
                <a:gridCol w="871855"/>
              </a:tblGrid>
              <a:tr h="367029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700" dirty="0"/>
                    </a:p>
                    <a:p>
                      <a:pPr indent="94792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空白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排序(int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v[],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n){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1150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300" dirty="0"/>
                    </a:p>
                    <a:p>
                      <a:pPr indent="263130" algn="l" rtl="0" eaLnBrk="0">
                        <a:lnSpc>
                          <a:spcPct val="7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i,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j;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15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46000"/>
                        </a:lnSpc>
                        <a:tabLst/>
                      </a:pPr>
                      <a:endParaRPr lang="Arial" altLang="Arial" sz="200" dirty="0"/>
                    </a:p>
                    <a:p>
                      <a:pPr indent="265660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for(i=0;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i&lt;n;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i++){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784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300" dirty="0"/>
                    </a:p>
                    <a:p>
                      <a:pPr indent="418082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for(j=i-1;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j&gt;=0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&amp;&amp;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v[j]&gt;v[j+1];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j--){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  <a:tabLst/>
                      </a:pPr>
                      <a:endParaRPr lang="Arial" altLang="Arial" sz="200" dirty="0"/>
                    </a:p>
                    <a:p>
                      <a:pPr indent="570662" algn="l" rtl="0" eaLnBrk="0">
                        <a:lnSpc>
                          <a:spcPct val="7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swap(v,j)。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884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  <a:tabLst/>
                      </a:pPr>
                      <a:endParaRPr lang="Arial" altLang="Arial" sz="200" dirty="0"/>
                    </a:p>
                    <a:p>
                      <a:pPr indent="136585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9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}}}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3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184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258071" algn="l" rtl="0" eaLnBrk="0">
                        <a:lnSpc>
                          <a:spcPct val="86000"/>
                        </a:lnSpc>
                        <a:tabLst/>
                      </a:pP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addi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$s1,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$s1,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-1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268949" algn="l" rtl="0" eaLnBrk="0">
                        <a:lnSpc>
                          <a:spcPct val="77000"/>
                        </a:lnSpc>
                        <a:spcBef>
                          <a:spcPts val="555"/>
                        </a:spcBef>
                        <a:tabLst/>
                      </a:pPr>
                      <a:r>
                        <a:rPr sz="19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 </a:t>
                      </a:r>
                      <a:r>
                        <a:rPr sz="1900" b="1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for2tst      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0" dirty="0"/>
                    </a:p>
                    <a:p>
                      <a:pPr indent="206655" algn="l" rtl="0" eaLnBrk="0">
                        <a:lnSpc>
                          <a:spcPct val="9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j--然后 </a:t>
                      </a:r>
                      <a:endParaRPr lang="Meiryo UI" altLang="Meiryo UI" sz="1900" dirty="0"/>
                    </a:p>
                    <a:p>
                      <a:pPr marL="227172" indent="9094" algn="l" rtl="0" eaLnBrk="0">
                        <a:lnSpc>
                          <a:spcPct val="101000"/>
                        </a:lnSpc>
                        <a:spcBef>
                          <a:spcPts val="335"/>
                        </a:spcBef>
                        <a:tabLst/>
                      </a:pPr>
                      <a:r>
                        <a:rPr sz="1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内循环条件 </a:t>
                      </a:r>
                      <a:r>
                        <a:rPr sz="1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返回到决定 </a:t>
                      </a:r>
                      <a:r>
                        <a:rPr sz="1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37" name="path"/>
          <p:cNvSpPr/>
          <p:nvPr/>
        </p:nvSpPr>
        <p:spPr>
          <a:xfrm>
            <a:off x="3651133" y="4311367"/>
            <a:ext cx="221223" cy="69270"/>
          </a:xfrm>
          <a:custGeom>
            <a:avLst/>
            <a:gdLst/>
            <a:ahLst/>
            <a:cxnLst/>
            <a:rect l="0" t="0" r="0" b="0"/>
            <a:pathLst>
              <a:path w="348" h="109">
                <a:moveTo>
                  <a:pt x="3" y="95"/>
                </a:moveTo>
                <a:lnTo>
                  <a:pt x="345" y="14"/>
                </a:lnTo>
              </a:path>
            </a:pathLst>
          </a:custGeom>
          <a:noFill/>
          <a:ln w="17514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8" name="textbox 438"/>
          <p:cNvSpPr/>
          <p:nvPr/>
        </p:nvSpPr>
        <p:spPr>
          <a:xfrm>
            <a:off x="535940" y="369356"/>
            <a:ext cx="8148955" cy="1183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94"/>
              </a:lnSpc>
              <a:tabLst/>
            </a:pPr>
            <a:endParaRPr lang="Arial" altLang="Arial" sz="100" dirty="0"/>
          </a:p>
          <a:p>
            <a:pPr indent="31260" algn="l" rtl="0" eaLnBrk="0">
              <a:lnSpc>
                <a:spcPct val="86000"/>
              </a:lnSpc>
              <a:tabLst/>
            </a:pPr>
            <a:r>
              <a:rPr sz="31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将C语言程序转换为汇编代码 </a:t>
            </a:r>
            <a:endParaRPr lang="Meiryo" altLang="Meiryo" sz="3100" dirty="0"/>
          </a:p>
          <a:p>
            <a:pPr indent="216915" algn="l" rtl="0" eaLnBrk="0">
              <a:lnSpc>
                <a:spcPts val="5920"/>
              </a:lnSpc>
              <a:tabLst>
                <a:tab pos="365125" algn="l"/>
              </a:tabLst>
            </a:pP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下面的C语言源代码应该被转换为汇编代码。</a:t>
            </a:r>
          </a:p>
        </p:txBody>
      </p:sp>
      <p:pic>
        <p:nvPicPr>
          <p:cNvPr id="439" name="picture 4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1300353"/>
            <a:ext cx="204215" cy="213359"/>
          </a:xfrm>
          <a:prstGeom prst="rect">
            <a:avLst/>
          </a:prstGeom>
        </p:spPr>
      </p:pic>
      <p:graphicFrame>
        <p:nvGraphicFramePr>
          <p:cNvPr id="440" name="table 440"/>
          <p:cNvGraphicFramePr>
            <a:graphicFrameLocks noGrp="1"/>
          </p:cNvGraphicFramePr>
          <p:nvPr/>
        </p:nvGraphicFramePr>
        <p:xfrm>
          <a:off x="7107935" y="1703832"/>
          <a:ext cx="1889125" cy="3324859"/>
        </p:xfrm>
        <a:graphic>
          <a:graphicData uri="http://schemas.openxmlformats.org/drawingml/2006/table">
            <a:tbl>
              <a:tblPr/>
              <a:tblGrid>
                <a:gridCol w="1659254"/>
                <a:gridCol w="229870"/>
              </a:tblGrid>
              <a:tr h="2311400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10769" algn="l" rtl="0" eaLnBrk="0">
                        <a:lnSpc>
                          <a:spcPct val="9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(1) 登记疏散 </a:t>
                      </a:r>
                      <a:endParaRPr lang="Meiryo UI" altLang="Meiryo UI" sz="1800" dirty="0"/>
                    </a:p>
                    <a:p>
                      <a:pPr indent="110786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(2) 保存论据 </a:t>
                      </a:r>
                      <a:endParaRPr lang="Meiryo UI" altLang="Meiryo UI" sz="1800" dirty="0"/>
                    </a:p>
                    <a:p>
                      <a:pPr marL="110769" algn="l" rtl="0" eaLnBrk="0">
                        <a:lnSpc>
                          <a:spcPct val="96000"/>
                        </a:lnSpc>
                        <a:spcBef>
                          <a:spcPts val="54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(3) 外循环 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(4) 内循环 (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5) 交换调用 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  <a:p>
                      <a:pPr indent="110769" algn="l" rtl="0" eaLnBrk="0">
                        <a:lnSpc>
                          <a:spcPct val="96000"/>
                        </a:lnSpc>
                        <a:spcBef>
                          <a:spcPts val="298"/>
                        </a:spcBef>
                        <a:tabLst/>
                      </a:pPr>
                      <a:r>
                        <a:rPr sz="1800" b="1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(6) 内循环 </a:t>
                      </a:r>
                      <a:endParaRPr lang="Meiryo UI" altLang="Meiryo UI" sz="1800" dirty="0"/>
                    </a:p>
                    <a:p>
                      <a:pPr indent="110786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(7) 外循环 </a:t>
                      </a:r>
                      <a:endParaRPr lang="Meiryo UI" altLang="Meiryo UI" sz="1800" dirty="0"/>
                    </a:p>
                    <a:p>
                      <a:pPr indent="110769" algn="l" rtl="0" eaLnBrk="0">
                        <a:lnSpc>
                          <a:spcPct val="96000"/>
                        </a:lnSpc>
                        <a:spcBef>
                          <a:spcPts val="88"/>
                        </a:spcBef>
                        <a:tabLst/>
                      </a:pP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8) 登记恢复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46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13080" indent="20" algn="l" rtl="0" eaLnBrk="0">
                        <a:lnSpc>
                          <a:spcPct val="101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$a0:v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$a1:n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$s0:i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$s1:j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$s2:v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$s3:n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41" name="textbox 441"/>
          <p:cNvSpPr/>
          <p:nvPr/>
        </p:nvSpPr>
        <p:spPr>
          <a:xfrm>
            <a:off x="8315173" y="6275476"/>
            <a:ext cx="294640" cy="306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6"/>
              </a:lnSpc>
              <a:tabLst/>
            </a:pP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29 </a:t>
            </a:r>
            <a:endParaRPr lang="Meiryo" altLang="Meiryo" sz="1800" dirty="0"/>
          </a:p>
        </p:txBody>
      </p:sp>
      <p:sp>
        <p:nvSpPr>
          <p:cNvPr id="442" name="path"/>
          <p:cNvSpPr/>
          <p:nvPr/>
        </p:nvSpPr>
        <p:spPr>
          <a:xfrm>
            <a:off x="3763367" y="4364501"/>
            <a:ext cx="238172" cy="190842"/>
          </a:xfrm>
          <a:custGeom>
            <a:avLst/>
            <a:gdLst/>
            <a:ahLst/>
            <a:cxnLst/>
            <a:rect l="0" t="0" r="0" b="0"/>
            <a:pathLst>
              <a:path w="375" h="300">
                <a:moveTo>
                  <a:pt x="366" y="289"/>
                </a:moveTo>
                <a:lnTo>
                  <a:pt x="8" y="11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3" name="path"/>
          <p:cNvSpPr/>
          <p:nvPr/>
        </p:nvSpPr>
        <p:spPr>
          <a:xfrm>
            <a:off x="3995928" y="3779519"/>
            <a:ext cx="2087879" cy="18288"/>
          </a:xfrm>
          <a:custGeom>
            <a:avLst/>
            <a:gdLst/>
            <a:ahLst/>
            <a:cxnLst/>
            <a:rect l="0" t="0" r="0" b="0"/>
            <a:pathLst>
              <a:path w="3287" h="28">
                <a:moveTo>
                  <a:pt x="0" y="14"/>
                </a:moveTo>
                <a:lnTo>
                  <a:pt x="547" y="14"/>
                </a:lnTo>
                <a:lnTo>
                  <a:pt x="547" y="14"/>
                </a:lnTo>
                <a:lnTo>
                  <a:pt x="1370" y="14"/>
                </a:lnTo>
                <a:lnTo>
                  <a:pt x="3287" y="14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ath"/>
          <p:cNvSpPr/>
          <p:nvPr/>
        </p:nvSpPr>
        <p:spPr>
          <a:xfrm>
            <a:off x="763523" y="3785616"/>
            <a:ext cx="2953511" cy="9144"/>
          </a:xfrm>
          <a:custGeom>
            <a:avLst/>
            <a:gdLst/>
            <a:ahLst/>
            <a:cxnLst/>
            <a:rect l="0" t="0" r="0" b="0"/>
            <a:pathLst>
              <a:path w="4651" h="14">
                <a:moveTo>
                  <a:pt x="4651" y="7"/>
                </a:moveTo>
                <a:lnTo>
                  <a:pt x="0" y="7"/>
                </a:lnTo>
              </a:path>
            </a:pathLst>
          </a:custGeom>
          <a:noFill/>
          <a:ln w="9143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3626356" y="3788664"/>
            <a:ext cx="2457451" cy="911352"/>
            <a:chOff x="0" y="0"/>
            <a:chExt cx="2457451" cy="911352"/>
          </a:xfrm>
        </p:grpSpPr>
        <p:sp>
          <p:nvSpPr>
            <p:cNvPr id="445" name="path"/>
            <p:cNvSpPr/>
            <p:nvPr/>
          </p:nvSpPr>
          <p:spPr>
            <a:xfrm>
              <a:off x="4573" y="0"/>
              <a:ext cx="2452878" cy="911352"/>
            </a:xfrm>
            <a:custGeom>
              <a:avLst/>
              <a:gdLst/>
              <a:ahLst/>
              <a:cxnLst/>
              <a:rect l="0" t="0" r="0" b="0"/>
              <a:pathLst>
                <a:path w="3862" h="1435">
                  <a:moveTo>
                    <a:pt x="574" y="0"/>
                  </a:moveTo>
                  <a:lnTo>
                    <a:pt x="1122" y="0"/>
                  </a:lnTo>
                  <a:lnTo>
                    <a:pt x="1122" y="0"/>
                  </a:lnTo>
                  <a:lnTo>
                    <a:pt x="1944" y="0"/>
                  </a:lnTo>
                  <a:lnTo>
                    <a:pt x="3862" y="0"/>
                  </a:lnTo>
                  <a:lnTo>
                    <a:pt x="3862" y="837"/>
                  </a:lnTo>
                  <a:lnTo>
                    <a:pt x="3862" y="837"/>
                  </a:lnTo>
                  <a:lnTo>
                    <a:pt x="3862" y="1196"/>
                  </a:lnTo>
                  <a:lnTo>
                    <a:pt x="3862" y="1435"/>
                  </a:lnTo>
                  <a:lnTo>
                    <a:pt x="1944" y="1435"/>
                  </a:lnTo>
                  <a:lnTo>
                    <a:pt x="1122" y="1435"/>
                  </a:lnTo>
                  <a:lnTo>
                    <a:pt x="1122" y="1435"/>
                  </a:lnTo>
                  <a:lnTo>
                    <a:pt x="574" y="1435"/>
                  </a:lnTo>
                  <a:lnTo>
                    <a:pt x="574" y="1196"/>
                  </a:lnTo>
                  <a:lnTo>
                    <a:pt x="0" y="864"/>
                  </a:lnTo>
                  <a:lnTo>
                    <a:pt x="574" y="837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46" name="path"/>
            <p:cNvSpPr/>
            <p:nvPr/>
          </p:nvSpPr>
          <p:spPr>
            <a:xfrm>
              <a:off x="0" y="522487"/>
              <a:ext cx="374144" cy="244890"/>
            </a:xfrm>
            <a:custGeom>
              <a:avLst/>
              <a:gdLst/>
              <a:ahLst/>
              <a:cxnLst/>
              <a:rect l="0" t="0" r="0" b="0"/>
              <a:pathLst>
                <a:path w="589" h="385">
                  <a:moveTo>
                    <a:pt x="582" y="373"/>
                  </a:moveTo>
                  <a:lnTo>
                    <a:pt x="7" y="41"/>
                  </a:lnTo>
                  <a:lnTo>
                    <a:pt x="582" y="14"/>
                  </a:lnTo>
                </a:path>
              </a:pathLst>
            </a:custGeom>
            <a:noFill/>
            <a:ln w="18287" cap="flat">
              <a:round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47" name="table 447"/>
          <p:cNvGraphicFramePr>
            <a:graphicFrameLocks noGrp="1"/>
          </p:cNvGraphicFramePr>
          <p:nvPr/>
        </p:nvGraphicFramePr>
        <p:xfrm>
          <a:off x="758951" y="1703832"/>
          <a:ext cx="6196330" cy="3105785"/>
        </p:xfrm>
        <a:graphic>
          <a:graphicData uri="http://schemas.openxmlformats.org/drawingml/2006/table">
            <a:tbl>
              <a:tblPr/>
              <a:tblGrid>
                <a:gridCol w="2957829"/>
                <a:gridCol w="278765"/>
                <a:gridCol w="2087880"/>
                <a:gridCol w="871855"/>
              </a:tblGrid>
              <a:tr h="367029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700" dirty="0"/>
                    </a:p>
                    <a:p>
                      <a:pPr indent="94792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空白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排序(int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v[],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n){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1150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300" dirty="0"/>
                    </a:p>
                    <a:p>
                      <a:pPr indent="263130" algn="l" rtl="0" eaLnBrk="0">
                        <a:lnSpc>
                          <a:spcPct val="7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i,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j;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15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46000"/>
                        </a:lnSpc>
                        <a:tabLst/>
                      </a:pPr>
                      <a:endParaRPr lang="Arial" altLang="Arial" sz="200" dirty="0"/>
                    </a:p>
                    <a:p>
                      <a:pPr indent="265660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for(i=0;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i&lt;n;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i++){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784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300" dirty="0"/>
                    </a:p>
                    <a:p>
                      <a:pPr indent="418082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for(j=i-1;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j&gt;=0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&amp;&amp;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v[j]&gt;v[j+1];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j--){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  <a:tabLst/>
                      </a:pPr>
                      <a:endParaRPr lang="Arial" altLang="Arial" sz="200" dirty="0"/>
                    </a:p>
                    <a:p>
                      <a:pPr indent="570662" algn="l" rtl="0" eaLnBrk="0">
                        <a:lnSpc>
                          <a:spcPct val="7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swap(v,j)。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519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  <a:tabLst/>
                      </a:pPr>
                      <a:endParaRPr lang="Arial" altLang="Arial" sz="200" dirty="0"/>
                    </a:p>
                    <a:p>
                      <a:pPr indent="136585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9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}}}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68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  <a:tabLst/>
                      </a:pPr>
                      <a:endParaRPr lang="Arial" altLang="Arial" sz="1000" dirty="0"/>
                    </a:p>
                    <a:p>
                      <a:pPr indent="102888" algn="l" rtl="0" eaLnBrk="0">
                        <a:lnSpc>
                          <a:spcPct val="7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退出2。 </a:t>
                      </a:r>
                      <a:endParaRPr lang="Courier New" altLang="Courier New" sz="1900" dirty="0"/>
                    </a:p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268949" indent="-10878" algn="l" rtl="0" eaLnBrk="0">
                        <a:lnSpc>
                          <a:spcPct val="93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Addi </a:t>
                      </a: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$s0, </a:t>
                      </a: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$s0, </a:t>
                      </a: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1 </a:t>
                      </a: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 </a:t>
                      </a:r>
                      <a:r>
                        <a:rPr sz="19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for1tst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indent="112847" algn="l" rtl="0" eaLnBrk="0">
                        <a:lnSpc>
                          <a:spcPts val="2379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9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i++它。 </a:t>
                      </a:r>
                      <a:endParaRPr lang="Meiryo UI" altLang="Meiryo UI" sz="1900" dirty="0"/>
                    </a:p>
                    <a:p>
                      <a:pPr marL="103982" indent="-8361" algn="l" rtl="0" eaLnBrk="0">
                        <a:lnSpc>
                          <a:spcPct val="104000"/>
                        </a:lnSpc>
                        <a:spcBef>
                          <a:spcPts val="13"/>
                        </a:spcBef>
                        <a:tabLst/>
                      </a:pPr>
                      <a:r>
                        <a:rPr sz="19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外循环条件 </a:t>
                      </a:r>
                      <a:r>
                        <a:rPr sz="1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返回到决定 </a:t>
                      </a:r>
                      <a:r>
                        <a:rPr sz="19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48" name="textbox 448"/>
          <p:cNvSpPr/>
          <p:nvPr/>
        </p:nvSpPr>
        <p:spPr>
          <a:xfrm>
            <a:off x="535940" y="369356"/>
            <a:ext cx="8148955" cy="1183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94"/>
              </a:lnSpc>
              <a:tabLst/>
            </a:pPr>
            <a:endParaRPr lang="Arial" altLang="Arial" sz="100" dirty="0"/>
          </a:p>
          <a:p>
            <a:pPr indent="31260" algn="l" rtl="0" eaLnBrk="0">
              <a:lnSpc>
                <a:spcPct val="86000"/>
              </a:lnSpc>
              <a:tabLst/>
            </a:pPr>
            <a:r>
              <a:rPr sz="31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将C语言程序转换为汇编代码 </a:t>
            </a:r>
            <a:endParaRPr lang="Meiryo" altLang="Meiryo" sz="3100" dirty="0"/>
          </a:p>
          <a:p>
            <a:pPr indent="216915" algn="l" rtl="0" eaLnBrk="0">
              <a:lnSpc>
                <a:spcPts val="5920"/>
              </a:lnSpc>
              <a:tabLst>
                <a:tab pos="365125" algn="l"/>
              </a:tabLst>
            </a:pP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下面的C语言源代码应该被转换为汇编代码。</a:t>
            </a:r>
          </a:p>
        </p:txBody>
      </p:sp>
      <p:pic>
        <p:nvPicPr>
          <p:cNvPr id="449" name="picture 4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1300353"/>
            <a:ext cx="204215" cy="213359"/>
          </a:xfrm>
          <a:prstGeom prst="rect">
            <a:avLst/>
          </a:prstGeom>
        </p:spPr>
      </p:pic>
      <p:graphicFrame>
        <p:nvGraphicFramePr>
          <p:cNvPr id="450" name="table 450"/>
          <p:cNvGraphicFramePr>
            <a:graphicFrameLocks noGrp="1"/>
          </p:cNvGraphicFramePr>
          <p:nvPr/>
        </p:nvGraphicFramePr>
        <p:xfrm>
          <a:off x="7107935" y="1703832"/>
          <a:ext cx="1889125" cy="3324859"/>
        </p:xfrm>
        <a:graphic>
          <a:graphicData uri="http://schemas.openxmlformats.org/drawingml/2006/table">
            <a:tbl>
              <a:tblPr/>
              <a:tblGrid>
                <a:gridCol w="1659254"/>
                <a:gridCol w="229870"/>
              </a:tblGrid>
              <a:tr h="2311400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10769" algn="l" rtl="0" eaLnBrk="0">
                        <a:lnSpc>
                          <a:spcPct val="9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(1) 登记疏散 </a:t>
                      </a:r>
                      <a:endParaRPr lang="Meiryo UI" altLang="Meiryo UI" sz="1800" dirty="0"/>
                    </a:p>
                    <a:p>
                      <a:pPr indent="110786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(2) 保存论据 </a:t>
                      </a:r>
                      <a:endParaRPr lang="Meiryo UI" altLang="Meiryo UI" sz="1800" dirty="0"/>
                    </a:p>
                    <a:p>
                      <a:pPr marL="110769" algn="l" rtl="0" eaLnBrk="0">
                        <a:lnSpc>
                          <a:spcPct val="96000"/>
                        </a:lnSpc>
                        <a:spcBef>
                          <a:spcPts val="54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(3) 外循环 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(4) 内循环 (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5) 交换调用 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  <a:p>
                      <a:pPr indent="110769" algn="l" rtl="0" eaLnBrk="0">
                        <a:lnSpc>
                          <a:spcPct val="96000"/>
                        </a:lnSpc>
                        <a:spcBef>
                          <a:spcPts val="298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(6) 内循环 </a:t>
                      </a:r>
                      <a:endParaRPr lang="Meiryo UI" altLang="Meiryo UI" sz="1800" dirty="0"/>
                    </a:p>
                    <a:p>
                      <a:pPr indent="110786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b="1" spc="-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(7) 外循环 </a:t>
                      </a:r>
                      <a:endParaRPr lang="Meiryo UI" altLang="Meiryo UI" sz="1800" dirty="0"/>
                    </a:p>
                    <a:p>
                      <a:pPr indent="110769" algn="l" rtl="0" eaLnBrk="0">
                        <a:lnSpc>
                          <a:spcPct val="96000"/>
                        </a:lnSpc>
                        <a:spcBef>
                          <a:spcPts val="88"/>
                        </a:spcBef>
                        <a:tabLst/>
                      </a:pP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8) 登记恢复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46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13080" indent="20" algn="l" rtl="0" eaLnBrk="0">
                        <a:lnSpc>
                          <a:spcPct val="101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$a0:v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$a1:n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$s0:i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$s1:j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$s2:v </a:t>
                      </a:r>
                      <a:r>
                        <a:rPr sz="1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$s3:n 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51" name="textbox 451"/>
          <p:cNvSpPr/>
          <p:nvPr/>
        </p:nvSpPr>
        <p:spPr>
          <a:xfrm>
            <a:off x="8315858" y="6275476"/>
            <a:ext cx="294004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4"/>
              </a:lnSpc>
              <a:tabLst/>
            </a:pPr>
            <a:r>
              <a:rPr sz="1800" spc="-4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30 </a:t>
            </a:r>
            <a:endParaRPr lang="Meiryo" altLang="Meiryo" sz="1800" dirty="0"/>
          </a:p>
        </p:txBody>
      </p:sp>
      <p:sp>
        <p:nvSpPr>
          <p:cNvPr id="452" name="path"/>
          <p:cNvSpPr/>
          <p:nvPr/>
        </p:nvSpPr>
        <p:spPr>
          <a:xfrm>
            <a:off x="3995928" y="3779519"/>
            <a:ext cx="2087879" cy="18288"/>
          </a:xfrm>
          <a:custGeom>
            <a:avLst/>
            <a:gdLst/>
            <a:ahLst/>
            <a:cxnLst/>
            <a:rect l="0" t="0" r="0" b="0"/>
            <a:pathLst>
              <a:path w="3287" h="28">
                <a:moveTo>
                  <a:pt x="0" y="14"/>
                </a:moveTo>
                <a:lnTo>
                  <a:pt x="547" y="14"/>
                </a:lnTo>
                <a:lnTo>
                  <a:pt x="547" y="14"/>
                </a:lnTo>
                <a:lnTo>
                  <a:pt x="1370" y="14"/>
                </a:lnTo>
                <a:lnTo>
                  <a:pt x="3287" y="14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ath"/>
          <p:cNvSpPr/>
          <p:nvPr/>
        </p:nvSpPr>
        <p:spPr>
          <a:xfrm>
            <a:off x="3630929" y="5903976"/>
            <a:ext cx="2452878" cy="405383"/>
          </a:xfrm>
          <a:custGeom>
            <a:avLst/>
            <a:gdLst/>
            <a:ahLst/>
            <a:cxnLst/>
            <a:rect l="0" t="0" r="0" b="0"/>
            <a:pathLst>
              <a:path w="3862" h="638">
                <a:moveTo>
                  <a:pt x="574" y="0"/>
                </a:moveTo>
                <a:lnTo>
                  <a:pt x="1122" y="0"/>
                </a:lnTo>
                <a:lnTo>
                  <a:pt x="1122" y="0"/>
                </a:lnTo>
                <a:lnTo>
                  <a:pt x="1944" y="0"/>
                </a:lnTo>
                <a:lnTo>
                  <a:pt x="3862" y="0"/>
                </a:lnTo>
                <a:lnTo>
                  <a:pt x="3862" y="372"/>
                </a:lnTo>
                <a:lnTo>
                  <a:pt x="3862" y="372"/>
                </a:lnTo>
                <a:lnTo>
                  <a:pt x="3862" y="531"/>
                </a:lnTo>
                <a:lnTo>
                  <a:pt x="3862" y="638"/>
                </a:lnTo>
                <a:lnTo>
                  <a:pt x="1944" y="638"/>
                </a:lnTo>
                <a:lnTo>
                  <a:pt x="1122" y="638"/>
                </a:lnTo>
                <a:lnTo>
                  <a:pt x="1122" y="638"/>
                </a:lnTo>
                <a:lnTo>
                  <a:pt x="574" y="638"/>
                </a:lnTo>
                <a:lnTo>
                  <a:pt x="574" y="531"/>
                </a:lnTo>
                <a:lnTo>
                  <a:pt x="0" y="384"/>
                </a:lnTo>
                <a:lnTo>
                  <a:pt x="574" y="372"/>
                </a:lnTo>
                <a:lnTo>
                  <a:pt x="574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4" name="path"/>
          <p:cNvSpPr/>
          <p:nvPr/>
        </p:nvSpPr>
        <p:spPr>
          <a:xfrm>
            <a:off x="3630929" y="4532376"/>
            <a:ext cx="2452878" cy="408432"/>
          </a:xfrm>
          <a:custGeom>
            <a:avLst/>
            <a:gdLst/>
            <a:ahLst/>
            <a:cxnLst/>
            <a:rect l="0" t="0" r="0" b="0"/>
            <a:pathLst>
              <a:path w="3862" h="643">
                <a:moveTo>
                  <a:pt x="574" y="0"/>
                </a:moveTo>
                <a:lnTo>
                  <a:pt x="1122" y="0"/>
                </a:lnTo>
                <a:lnTo>
                  <a:pt x="1122" y="0"/>
                </a:lnTo>
                <a:lnTo>
                  <a:pt x="1944" y="0"/>
                </a:lnTo>
                <a:lnTo>
                  <a:pt x="3862" y="0"/>
                </a:lnTo>
                <a:lnTo>
                  <a:pt x="3862" y="375"/>
                </a:lnTo>
                <a:lnTo>
                  <a:pt x="3862" y="375"/>
                </a:lnTo>
                <a:lnTo>
                  <a:pt x="3862" y="536"/>
                </a:lnTo>
                <a:lnTo>
                  <a:pt x="3862" y="643"/>
                </a:lnTo>
                <a:lnTo>
                  <a:pt x="1944" y="643"/>
                </a:lnTo>
                <a:lnTo>
                  <a:pt x="1122" y="643"/>
                </a:lnTo>
                <a:lnTo>
                  <a:pt x="1122" y="643"/>
                </a:lnTo>
                <a:lnTo>
                  <a:pt x="574" y="643"/>
                </a:lnTo>
                <a:lnTo>
                  <a:pt x="574" y="536"/>
                </a:lnTo>
                <a:lnTo>
                  <a:pt x="0" y="387"/>
                </a:lnTo>
                <a:lnTo>
                  <a:pt x="574" y="375"/>
                </a:lnTo>
                <a:lnTo>
                  <a:pt x="574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455" name="table 455"/>
          <p:cNvGraphicFramePr>
            <a:graphicFrameLocks noGrp="1"/>
          </p:cNvGraphicFramePr>
          <p:nvPr/>
        </p:nvGraphicFramePr>
        <p:xfrm>
          <a:off x="758951" y="1703832"/>
          <a:ext cx="6196329" cy="4645025"/>
        </p:xfrm>
        <a:graphic>
          <a:graphicData uri="http://schemas.openxmlformats.org/drawingml/2006/table">
            <a:tbl>
              <a:tblPr/>
              <a:tblGrid>
                <a:gridCol w="2957829"/>
                <a:gridCol w="3238500"/>
              </a:tblGrid>
              <a:tr h="373379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700" dirty="0"/>
                    </a:p>
                    <a:p>
                      <a:pPr indent="94792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空白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排序(int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v[],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n){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6229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300" dirty="0"/>
                    </a:p>
                    <a:p>
                      <a:pPr indent="263130" algn="l" rtl="0" eaLnBrk="0">
                        <a:lnSpc>
                          <a:spcPct val="7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i,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j; </a:t>
                      </a:r>
                      <a:r>
                        <a:rPr sz="19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895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200" dirty="0"/>
                    </a:p>
                    <a:p>
                      <a:pPr indent="265660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for(i=0;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i&lt;n;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i++){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865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200" dirty="0"/>
                    </a:p>
                    <a:p>
                      <a:pPr indent="418082" algn="l" rtl="0" eaLnBrk="0">
                        <a:lnSpc>
                          <a:spcPct val="7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for(j=i-1;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j&gt;=0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&amp;&amp;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v[j]&gt;v[j+1];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j--){ </a:t>
                      </a:r>
                      <a:r>
                        <a:rPr sz="19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514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45000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570662" algn="l" rtl="0" eaLnBrk="0">
                        <a:lnSpc>
                          <a:spcPct val="7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swap(v,j)。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234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136585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900" b="1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}}}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2000"/>
                        </a:lnSpc>
                        <a:tabLst/>
                      </a:pPr>
                      <a:endParaRPr lang="Arial" altLang="Arial" sz="1000" dirty="0"/>
                    </a:p>
                    <a:p>
                      <a:pPr indent="102888" algn="l" rtl="0" eaLnBrk="0">
                        <a:lnSpc>
                          <a:spcPct val="77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退出1。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483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63130" algn="l" rtl="0" eaLnBrk="0">
                        <a:lnSpc>
                          <a:spcPct val="93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LW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$S0,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0($SP)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LW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$S1,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4($SP) </a:t>
                      </a:r>
                      <a:r>
                        <a:rPr sz="19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611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263130" algn="l" rtl="0" eaLnBrk="0">
                        <a:lnSpc>
                          <a:spcPct val="79000"/>
                        </a:lnSpc>
                        <a:tabLst/>
                      </a:pPr>
                      <a:r>
                        <a:rPr sz="1400" b="1" spc="3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lw </a:t>
                      </a:r>
                      <a:r>
                        <a:rPr sz="1400" b="1" spc="3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$s3, </a:t>
                      </a:r>
                      <a:r>
                        <a:rPr sz="1400" b="1" spc="3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12($sp) </a:t>
                      </a:r>
                      <a:endParaRPr lang="Courier New" altLang="Courier New" sz="14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05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800" dirty="0"/>
                    </a:p>
                    <a:p>
                      <a:pPr indent="263149" algn="l" rtl="0" eaLnBrk="0">
                        <a:lnSpc>
                          <a:spcPct val="7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b="1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lw </a:t>
                      </a:r>
                      <a:r>
                        <a:rPr sz="1500" b="1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$ra, </a:t>
                      </a:r>
                      <a:r>
                        <a:rPr sz="1500" b="1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16($sp) </a:t>
                      </a:r>
                      <a:endParaRPr lang="Courier New" altLang="Courier New" sz="15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8547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258071" algn="l" rtl="0" eaLnBrk="0">
                        <a:lnSpc>
                          <a:spcPct val="73000"/>
                        </a:lnSpc>
                        <a:tabLst/>
                      </a:pPr>
                      <a:r>
                        <a:rPr sz="1800" b="1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addi </a:t>
                      </a:r>
                      <a:r>
                        <a:rPr sz="1800" b="1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$sp, </a:t>
                      </a:r>
                      <a:r>
                        <a:rPr sz="1800" b="1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$sp, </a:t>
                      </a:r>
                      <a:r>
                        <a:rPr sz="1800" b="1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20 </a:t>
                      </a:r>
                      <a:r>
                        <a:rPr sz="1800" b="1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3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700" dirty="0"/>
                    </a:p>
                    <a:p>
                      <a:pPr indent="268949" algn="l" rtl="0" eaLnBrk="0">
                        <a:lnSpc>
                          <a:spcPct val="76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jr </a:t>
                      </a:r>
                      <a:r>
                        <a:rPr sz="19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$ra </a:t>
                      </a: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288290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86079" algn="l"/>
                        </a:tabLst>
                      </a:pPr>
                      <a:r>
                        <a:rPr sz="180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返回给呼叫者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6" name="path"/>
          <p:cNvSpPr/>
          <p:nvPr/>
        </p:nvSpPr>
        <p:spPr>
          <a:xfrm>
            <a:off x="3986784" y="5928487"/>
            <a:ext cx="18288" cy="219283"/>
          </a:xfrm>
          <a:custGeom>
            <a:avLst/>
            <a:gdLst/>
            <a:ahLst/>
            <a:cxnLst/>
            <a:rect l="0" t="0" r="0" b="0"/>
            <a:pathLst>
              <a:path w="28" h="345">
                <a:moveTo>
                  <a:pt x="14" y="345"/>
                </a:moveTo>
                <a:lnTo>
                  <a:pt x="14" y="0"/>
                </a:lnTo>
              </a:path>
            </a:pathLst>
          </a:custGeom>
          <a:noFill/>
          <a:ln w="16958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7" name="textbox 457"/>
          <p:cNvSpPr/>
          <p:nvPr/>
        </p:nvSpPr>
        <p:spPr>
          <a:xfrm>
            <a:off x="535940" y="369356"/>
            <a:ext cx="8148955" cy="1183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94"/>
              </a:lnSpc>
              <a:tabLst/>
            </a:pPr>
            <a:endParaRPr lang="Arial" altLang="Arial" sz="100" dirty="0"/>
          </a:p>
          <a:p>
            <a:pPr indent="31260" algn="l" rtl="0" eaLnBrk="0">
              <a:lnSpc>
                <a:spcPct val="86000"/>
              </a:lnSpc>
              <a:tabLst/>
            </a:pPr>
            <a:r>
              <a:rPr sz="31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将C语言程序转换为汇编代码 </a:t>
            </a:r>
            <a:endParaRPr lang="Meiryo" altLang="Meiryo" sz="3100" dirty="0"/>
          </a:p>
          <a:p>
            <a:pPr indent="216915" algn="l" rtl="0" eaLnBrk="0">
              <a:lnSpc>
                <a:spcPts val="5920"/>
              </a:lnSpc>
              <a:tabLst>
                <a:tab pos="365125" algn="l"/>
              </a:tabLst>
            </a:pP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下面的C语言源代码应该被转换为汇编代码。</a:t>
            </a:r>
          </a:p>
        </p:txBody>
      </p:sp>
      <p:pic>
        <p:nvPicPr>
          <p:cNvPr id="458" name="picture 4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1300353"/>
            <a:ext cx="204215" cy="213359"/>
          </a:xfrm>
          <a:prstGeom prst="rect">
            <a:avLst/>
          </a:prstGeom>
        </p:spPr>
      </p:pic>
      <p:graphicFrame>
        <p:nvGraphicFramePr>
          <p:cNvPr id="459" name="table 459"/>
          <p:cNvGraphicFramePr>
            <a:graphicFrameLocks noGrp="1"/>
          </p:cNvGraphicFramePr>
          <p:nvPr/>
        </p:nvGraphicFramePr>
        <p:xfrm>
          <a:off x="7110984" y="1703832"/>
          <a:ext cx="1886584" cy="2315845"/>
        </p:xfrm>
        <a:graphic>
          <a:graphicData uri="http://schemas.openxmlformats.org/drawingml/2006/table">
            <a:tbl>
              <a:tblPr/>
              <a:tblGrid>
                <a:gridCol w="1886584"/>
              </a:tblGrid>
              <a:tr h="23094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07721" algn="l" rtl="0" eaLnBrk="0">
                        <a:lnSpc>
                          <a:spcPct val="9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(1) 登记疏散 </a:t>
                      </a:r>
                      <a:endParaRPr lang="Meiryo UI" altLang="Meiryo UI" sz="1800" dirty="0"/>
                    </a:p>
                    <a:p>
                      <a:pPr indent="107737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(2) 保存论据 </a:t>
                      </a:r>
                      <a:endParaRPr lang="Meiryo UI" altLang="Meiryo UI" sz="1800" dirty="0"/>
                    </a:p>
                    <a:p>
                      <a:pPr marL="107721" algn="l" rtl="0" eaLnBrk="0">
                        <a:lnSpc>
                          <a:spcPct val="96000"/>
                        </a:lnSpc>
                        <a:spcBef>
                          <a:spcPts val="54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(3) 外循环 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(4) 内循环 (</a:t>
                      </a: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5) 交换调用 </a:t>
                      </a: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/>
                      </a:r>
                      <a:endParaRPr lang="Meiryo UI" altLang="Meiryo UI" sz="1800" dirty="0"/>
                    </a:p>
                    <a:p>
                      <a:pPr indent="107721" algn="l" rtl="0" eaLnBrk="0">
                        <a:lnSpc>
                          <a:spcPct val="96000"/>
                        </a:lnSpc>
                        <a:spcBef>
                          <a:spcPts val="298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(6) 内循环 </a:t>
                      </a:r>
                      <a:endParaRPr lang="Meiryo UI" altLang="Meiryo UI" sz="1800" dirty="0"/>
                    </a:p>
                    <a:p>
                      <a:pPr indent="107737" algn="l" rtl="0" eaLnBrk="0">
                        <a:lnSpc>
                          <a:spcPct val="96000"/>
                        </a:lnSpc>
                        <a:spcBef>
                          <a:spcPts val="87"/>
                        </a:spcBef>
                        <a:tabLst/>
                      </a:pPr>
                      <a:r>
                        <a:rPr sz="18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(7) 外循环 </a:t>
                      </a:r>
                      <a:endParaRPr lang="Meiryo UI" altLang="Meiryo UI" sz="1800" dirty="0"/>
                    </a:p>
                    <a:p>
                      <a:pPr indent="107721" algn="l" rtl="0" eaLnBrk="0">
                        <a:lnSpc>
                          <a:spcPct val="96000"/>
                        </a:lnSpc>
                        <a:spcBef>
                          <a:spcPts val="88"/>
                        </a:spcBef>
                        <a:tabLst/>
                      </a:pPr>
                      <a:r>
                        <a:rPr sz="1800" b="1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8) 登记恢复 </a:t>
                      </a:r>
                      <a:endParaRPr lang="Meiryo UI" altLang="Meiryo UI" sz="18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0" name="textbox 460"/>
          <p:cNvSpPr/>
          <p:nvPr/>
        </p:nvSpPr>
        <p:spPr>
          <a:xfrm>
            <a:off x="1009401" y="4788013"/>
            <a:ext cx="2448560" cy="2622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8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2000"/>
              </a:lnSpc>
              <a:tabLst/>
            </a:pP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lw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$s2,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8($sp) </a:t>
            </a:r>
            <a:endParaRPr lang="Courier New" altLang="Courier New" sz="1900" dirty="0"/>
          </a:p>
        </p:txBody>
      </p:sp>
      <p:sp>
        <p:nvSpPr>
          <p:cNvPr id="461" name="path"/>
          <p:cNvSpPr/>
          <p:nvPr/>
        </p:nvSpPr>
        <p:spPr>
          <a:xfrm>
            <a:off x="3986784" y="4523231"/>
            <a:ext cx="2106167" cy="247396"/>
          </a:xfrm>
          <a:custGeom>
            <a:avLst/>
            <a:gdLst/>
            <a:ahLst/>
            <a:cxnLst/>
            <a:rect l="0" t="0" r="0" b="0"/>
            <a:pathLst>
              <a:path w="3316" h="389">
                <a:moveTo>
                  <a:pt x="14" y="14"/>
                </a:moveTo>
                <a:lnTo>
                  <a:pt x="562" y="14"/>
                </a:lnTo>
                <a:lnTo>
                  <a:pt x="562" y="14"/>
                </a:lnTo>
                <a:lnTo>
                  <a:pt x="1384" y="14"/>
                </a:lnTo>
                <a:lnTo>
                  <a:pt x="3302" y="14"/>
                </a:lnTo>
                <a:lnTo>
                  <a:pt x="3302" y="389"/>
                </a:lnTo>
                <a:moveTo>
                  <a:pt x="14" y="389"/>
                </a:moveTo>
                <a:lnTo>
                  <a:pt x="14" y="14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2" name="textbox 462"/>
          <p:cNvSpPr/>
          <p:nvPr/>
        </p:nvSpPr>
        <p:spPr>
          <a:xfrm>
            <a:off x="4100477" y="4605404"/>
            <a:ext cx="1278889" cy="3213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26"/>
              </a:lnSpc>
              <a:tabLst/>
            </a:pPr>
            <a:r>
              <a:rPr sz="1900" spc="4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登记恢复 </a:t>
            </a:r>
            <a:endParaRPr lang="Meiryo UI" altLang="Meiryo UI" sz="1900" dirty="0"/>
          </a:p>
        </p:txBody>
      </p:sp>
      <p:sp>
        <p:nvSpPr>
          <p:cNvPr id="463" name="path"/>
          <p:cNvSpPr/>
          <p:nvPr/>
        </p:nvSpPr>
        <p:spPr>
          <a:xfrm>
            <a:off x="3628638" y="4769395"/>
            <a:ext cx="376433" cy="171412"/>
          </a:xfrm>
          <a:custGeom>
            <a:avLst/>
            <a:gdLst/>
            <a:ahLst/>
            <a:cxnLst/>
            <a:rect l="0" t="0" r="0" b="0"/>
            <a:pathLst>
              <a:path w="592" h="269">
                <a:moveTo>
                  <a:pt x="578" y="269"/>
                </a:moveTo>
                <a:lnTo>
                  <a:pt x="578" y="162"/>
                </a:lnTo>
                <a:lnTo>
                  <a:pt x="3" y="13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4" name="path"/>
          <p:cNvSpPr/>
          <p:nvPr/>
        </p:nvSpPr>
        <p:spPr>
          <a:xfrm>
            <a:off x="3628654" y="6139150"/>
            <a:ext cx="376418" cy="170209"/>
          </a:xfrm>
          <a:custGeom>
            <a:avLst/>
            <a:gdLst/>
            <a:ahLst/>
            <a:cxnLst/>
            <a:rect l="0" t="0" r="0" b="0"/>
            <a:pathLst>
              <a:path w="592" h="268">
                <a:moveTo>
                  <a:pt x="578" y="268"/>
                </a:moveTo>
                <a:lnTo>
                  <a:pt x="578" y="161"/>
                </a:lnTo>
                <a:lnTo>
                  <a:pt x="3" y="13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5" name="textbox 465"/>
          <p:cNvSpPr/>
          <p:nvPr/>
        </p:nvSpPr>
        <p:spPr>
          <a:xfrm>
            <a:off x="8315858" y="6275476"/>
            <a:ext cx="294004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4"/>
              </a:lnSpc>
              <a:tabLst/>
            </a:pPr>
            <a:r>
              <a:rPr sz="1800" spc="-4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31 </a:t>
            </a:r>
            <a:endParaRPr lang="Meiryo" altLang="Meiryo" sz="1800" dirty="0"/>
          </a:p>
        </p:txBody>
      </p:sp>
      <p:sp>
        <p:nvSpPr>
          <p:cNvPr id="466" name="path"/>
          <p:cNvSpPr/>
          <p:nvPr/>
        </p:nvSpPr>
        <p:spPr>
          <a:xfrm>
            <a:off x="763523" y="3785615"/>
            <a:ext cx="2953511" cy="9144"/>
          </a:xfrm>
          <a:custGeom>
            <a:avLst/>
            <a:gdLst/>
            <a:ahLst/>
            <a:cxnLst/>
            <a:rect l="0" t="0" r="0" b="0"/>
            <a:pathLst>
              <a:path w="4651" h="14">
                <a:moveTo>
                  <a:pt x="4651" y="7"/>
                </a:moveTo>
                <a:lnTo>
                  <a:pt x="0" y="7"/>
                </a:lnTo>
              </a:path>
            </a:pathLst>
          </a:custGeom>
          <a:noFill/>
          <a:ln w="9143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7" name="rect"/>
          <p:cNvSpPr/>
          <p:nvPr/>
        </p:nvSpPr>
        <p:spPr>
          <a:xfrm>
            <a:off x="6074664" y="5903976"/>
            <a:ext cx="18288" cy="236473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8" name="path"/>
          <p:cNvSpPr/>
          <p:nvPr/>
        </p:nvSpPr>
        <p:spPr>
          <a:xfrm>
            <a:off x="6074664" y="4770628"/>
            <a:ext cx="18288" cy="170180"/>
          </a:xfrm>
          <a:custGeom>
            <a:avLst/>
            <a:gdLst/>
            <a:ahLst/>
            <a:cxnLst/>
            <a:rect l="0" t="0" r="0" b="0"/>
            <a:pathLst>
              <a:path w="28" h="268">
                <a:moveTo>
                  <a:pt x="14" y="0"/>
                </a:moveTo>
                <a:lnTo>
                  <a:pt x="14" y="160"/>
                </a:lnTo>
                <a:lnTo>
                  <a:pt x="14" y="268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9" name="path"/>
          <p:cNvSpPr/>
          <p:nvPr/>
        </p:nvSpPr>
        <p:spPr>
          <a:xfrm>
            <a:off x="6074664" y="6140450"/>
            <a:ext cx="18288" cy="168909"/>
          </a:xfrm>
          <a:custGeom>
            <a:avLst/>
            <a:gdLst/>
            <a:ahLst/>
            <a:cxnLst/>
            <a:rect l="0" t="0" r="0" b="0"/>
            <a:pathLst>
              <a:path w="28" h="265">
                <a:moveTo>
                  <a:pt x="14" y="0"/>
                </a:moveTo>
                <a:lnTo>
                  <a:pt x="14" y="159"/>
                </a:lnTo>
                <a:lnTo>
                  <a:pt x="14" y="265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ath"/>
          <p:cNvSpPr/>
          <p:nvPr/>
        </p:nvSpPr>
        <p:spPr>
          <a:xfrm>
            <a:off x="452627" y="190500"/>
            <a:ext cx="4184903" cy="6248400"/>
          </a:xfrm>
          <a:custGeom>
            <a:avLst/>
            <a:gdLst/>
            <a:ahLst/>
            <a:cxnLst/>
            <a:rect l="0" t="0" r="0" b="0"/>
            <a:pathLst>
              <a:path w="6590" h="9840">
                <a:moveTo>
                  <a:pt x="0" y="9840"/>
                </a:moveTo>
                <a:lnTo>
                  <a:pt x="6590" y="9840"/>
                </a:lnTo>
                <a:lnTo>
                  <a:pt x="6590" y="0"/>
                </a:lnTo>
                <a:lnTo>
                  <a:pt x="0" y="0"/>
                </a:lnTo>
                <a:lnTo>
                  <a:pt x="0" y="984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71" name="path"/>
          <p:cNvSpPr/>
          <p:nvPr/>
        </p:nvSpPr>
        <p:spPr>
          <a:xfrm>
            <a:off x="4631435" y="190500"/>
            <a:ext cx="4032503" cy="6248400"/>
          </a:xfrm>
          <a:custGeom>
            <a:avLst/>
            <a:gdLst/>
            <a:ahLst/>
            <a:cxnLst/>
            <a:rect l="0" t="0" r="0" b="0"/>
            <a:pathLst>
              <a:path w="6350" h="9840">
                <a:moveTo>
                  <a:pt x="0" y="9840"/>
                </a:moveTo>
                <a:lnTo>
                  <a:pt x="6350" y="9840"/>
                </a:lnTo>
                <a:lnTo>
                  <a:pt x="6350" y="0"/>
                </a:lnTo>
                <a:lnTo>
                  <a:pt x="0" y="0"/>
                </a:lnTo>
                <a:lnTo>
                  <a:pt x="0" y="984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472" name="table 472"/>
          <p:cNvGraphicFramePr>
            <a:graphicFrameLocks noGrp="1"/>
          </p:cNvGraphicFramePr>
          <p:nvPr/>
        </p:nvGraphicFramePr>
        <p:xfrm>
          <a:off x="448055" y="185928"/>
          <a:ext cx="8220075" cy="6257290"/>
        </p:xfrm>
        <a:graphic>
          <a:graphicData uri="http://schemas.openxmlformats.org/drawingml/2006/table">
            <a:tbl>
              <a:tblPr/>
              <a:tblGrid>
                <a:gridCol w="4186554"/>
                <a:gridCol w="4033520"/>
              </a:tblGrid>
              <a:tr h="62572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051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119144" algn="l" rtl="0" eaLnBrk="0">
                        <a:lnSpc>
                          <a:spcPts val="3782"/>
                        </a:lnSpc>
                        <a:tabLst/>
                      </a:pPr>
                      <a:r>
                        <a:rPr sz="31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C语言程序到Ase </a:t>
                      </a:r>
                      <a:endParaRPr lang="Meiryo" altLang="Meiryo" sz="31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051"/>
                        </a:lnSpc>
                        <a:tabLst/>
                      </a:pPr>
                      <a:endParaRPr lang="Arial" altLang="Arial" sz="100" dirty="0"/>
                    </a:p>
                    <a:p>
                      <a:pPr algn="l" rtl="0" eaLnBrk="0">
                        <a:lnSpc>
                          <a:spcPts val="3725"/>
                        </a:lnSpc>
                        <a:tabLst/>
                      </a:pPr>
                      <a:r>
                        <a:rPr sz="30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往返于布里利科德的翻译 </a:t>
                      </a:r>
                      <a:endParaRPr lang="Meiryo" altLang="Meiryo" sz="30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3" name="textbox 473"/>
          <p:cNvSpPr/>
          <p:nvPr/>
        </p:nvSpPr>
        <p:spPr>
          <a:xfrm>
            <a:off x="547702" y="287408"/>
            <a:ext cx="3512820" cy="5746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679"/>
              </a:lnSpc>
              <a:tabLst/>
            </a:pPr>
            <a:endParaRPr lang="Arial" altLang="Arial" sz="100" dirty="0"/>
          </a:p>
          <a:p>
            <a:pPr indent="12952" algn="l" rtl="0" eaLnBrk="0">
              <a:lnSpc>
                <a:spcPct val="92000"/>
              </a:lnSpc>
              <a:tabLst/>
            </a:pPr>
            <a:r>
              <a:rPr sz="1900" b="1" spc="10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种类。 </a:t>
            </a:r>
            <a:endParaRPr lang="Courier New" altLang="Courier New" sz="1900" dirty="0"/>
          </a:p>
          <a:p>
            <a:pPr marL="142584" indent="14926" algn="l" rtl="0" eaLnBrk="0">
              <a:lnSpc>
                <a:spcPct val="102000"/>
              </a:lnSpc>
              <a:spcBef>
                <a:spcPts val="329"/>
              </a:spcBef>
              <a:tabLst/>
            </a:pP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添加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$sp,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$sp,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-20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sw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$ra,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16($sp)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sw $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s3,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12($sp)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sw $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s2,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8($sp)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sw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$s1,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4($sp)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sw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$s0,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0($sp)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Move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$s2,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$a0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Move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$s3,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$a1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  <a:p>
            <a:pPr indent="142584" algn="l" rtl="0" eaLnBrk="0">
              <a:lnSpc>
                <a:spcPct val="79000"/>
              </a:lnSpc>
              <a:spcBef>
                <a:spcPts val="451"/>
              </a:spcBef>
              <a:tabLst/>
            </a:pP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移动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$s0,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$zero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  <a:p>
            <a:pPr indent="12700" algn="l" rtl="0" eaLnBrk="0">
              <a:lnSpc>
                <a:spcPts val="2440"/>
              </a:lnSpc>
              <a:tabLst/>
            </a:pPr>
            <a:r>
              <a:rPr sz="1900" b="1" spc="4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for1tst: </a:t>
            </a:r>
            <a:endParaRPr lang="Courier New" altLang="Courier New" sz="1900" dirty="0"/>
          </a:p>
          <a:p>
            <a:pPr marL="144355" indent="21020" algn="l" rtl="0" eaLnBrk="0">
              <a:lnSpc>
                <a:spcPct val="106000"/>
              </a:lnSpc>
              <a:spcBef>
                <a:spcPts val="63"/>
              </a:spcBef>
              <a:tabLst/>
            </a:pP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sl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t $t0,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$s0,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$s3 </a:t>
            </a:r>
            <a:r>
              <a:rPr sz="1900" b="1" spc="4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beq </a:t>
            </a:r>
            <a:r>
              <a:rPr sz="1900" b="1" spc="4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$t0, </a:t>
            </a:r>
            <a:r>
              <a:rPr sz="1900" b="1" spc="4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$zero, </a:t>
            </a:r>
            <a:r>
              <a:rPr sz="1900" b="1" spc="4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exit1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addi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$s1,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$s0,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-1 </a:t>
            </a:r>
            <a:r>
              <a:rPr sz="1900" b="1" spc="4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  <a:p>
            <a:pPr indent="12700" algn="l" rtl="0" eaLnBrk="0">
              <a:lnSpc>
                <a:spcPct val="77000"/>
              </a:lnSpc>
              <a:spcBef>
                <a:spcPts val="535"/>
              </a:spcBef>
              <a:tabLst/>
            </a:pPr>
            <a:r>
              <a:rPr sz="1900" b="1" spc="4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for2tst: </a:t>
            </a:r>
            <a:endParaRPr lang="Courier New" altLang="Courier New" sz="1900" dirty="0"/>
          </a:p>
          <a:p>
            <a:pPr marL="144355" indent="20997" algn="l" rtl="0" eaLnBrk="0">
              <a:lnSpc>
                <a:spcPct val="106000"/>
              </a:lnSpc>
              <a:spcBef>
                <a:spcPts val="48"/>
              </a:spcBef>
              <a:tabLst/>
            </a:pPr>
            <a:r>
              <a:rPr sz="1900" b="1" spc="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slti </a:t>
            </a:r>
            <a:r>
              <a:rPr sz="1900" b="1" spc="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$t0, </a:t>
            </a:r>
            <a:r>
              <a:rPr sz="1900" b="1" spc="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$s1, </a:t>
            </a:r>
            <a:r>
              <a:rPr sz="1900" b="1" spc="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0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bne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$t0,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$zero,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exit2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sll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$t1,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$s1,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2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add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$t2,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$s2, $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t1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</p:txBody>
      </p:sp>
      <p:sp>
        <p:nvSpPr>
          <p:cNvPr id="474" name="textbox 474"/>
          <p:cNvSpPr/>
          <p:nvPr/>
        </p:nvSpPr>
        <p:spPr>
          <a:xfrm>
            <a:off x="5643932" y="271723"/>
            <a:ext cx="2598420" cy="60477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777"/>
              </a:lnSpc>
              <a:tabLst/>
            </a:pPr>
            <a:endParaRPr lang="Arial" altLang="Arial" sz="100" dirty="0"/>
          </a:p>
          <a:p>
            <a:pPr indent="15104" algn="l" rtl="0" eaLnBrk="0">
              <a:lnSpc>
                <a:spcPct val="75000"/>
              </a:lnSpc>
              <a:tabLst/>
            </a:pP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$t3,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0($t2) </a:t>
            </a:r>
            <a:endParaRPr lang="Courier New" altLang="Courier New" sz="1900" dirty="0"/>
          </a:p>
          <a:p>
            <a:pPr indent="15104" algn="l" rtl="0" eaLnBrk="0">
              <a:lnSpc>
                <a:spcPts val="2400"/>
              </a:lnSpc>
              <a:tabLst/>
            </a:pP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$t4,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4($t2) </a:t>
            </a:r>
            <a:endParaRPr lang="Courier New" altLang="Courier New" sz="1900" dirty="0"/>
          </a:p>
          <a:p>
            <a:pPr marL="15104" indent="24" algn="l" rtl="0" eaLnBrk="0">
              <a:lnSpc>
                <a:spcPct val="105000"/>
              </a:lnSpc>
              <a:spcBef>
                <a:spcPts val="165"/>
              </a:spcBef>
              <a:tabLst/>
            </a:pP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$t0,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$t4,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$t3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$t0,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$zero,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exit2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  <a:p>
            <a:pPr indent="14748" algn="l" rtl="0" eaLnBrk="0">
              <a:lnSpc>
                <a:spcPct val="79000"/>
              </a:lnSpc>
              <a:spcBef>
                <a:spcPts val="546"/>
              </a:spcBef>
              <a:tabLst/>
            </a:pP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$a0,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$s2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  <a:p>
            <a:pPr indent="14723" algn="l" rtl="0" eaLnBrk="0">
              <a:lnSpc>
                <a:spcPts val="2402"/>
              </a:lnSpc>
              <a:tabLst/>
            </a:pP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$a1,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$s1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  <a:p>
            <a:pPr indent="13356" algn="l" rtl="0" eaLnBrk="0">
              <a:lnSpc>
                <a:spcPts val="2400"/>
              </a:lnSpc>
              <a:tabLst/>
            </a:pP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互换 </a:t>
            </a:r>
            <a:endParaRPr lang="Courier New" altLang="Courier New" sz="1900" dirty="0"/>
          </a:p>
          <a:p>
            <a:pPr indent="15104" algn="l" rtl="0" eaLnBrk="0">
              <a:lnSpc>
                <a:spcPct val="75000"/>
              </a:lnSpc>
              <a:spcBef>
                <a:spcPts val="594"/>
              </a:spcBef>
              <a:tabLst/>
            </a:pP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$s1,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$s1,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-1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  <a:p>
            <a:pPr indent="12700" algn="l" rtl="0" eaLnBrk="0">
              <a:lnSpc>
                <a:spcPts val="2536"/>
              </a:lnSpc>
              <a:tabLst/>
            </a:pP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for2tst </a:t>
            </a:r>
            <a:endParaRPr lang="Courier New" altLang="Courier New" sz="1900" dirty="0"/>
          </a:p>
          <a:p>
            <a:pPr algn="l" rtl="0" eaLnBrk="0">
              <a:lnSpc>
                <a:spcPct val="198000"/>
              </a:lnSpc>
              <a:tabLst/>
            </a:pPr>
            <a:endParaRPr lang="Arial" altLang="Arial" sz="1000" dirty="0"/>
          </a:p>
          <a:p>
            <a:pPr indent="15104" algn="l" rtl="0" eaLnBrk="0">
              <a:lnSpc>
                <a:spcPct val="75000"/>
              </a:lnSpc>
              <a:spcBef>
                <a:spcPts val="581"/>
              </a:spcBef>
              <a:tabLst/>
            </a:pP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$s0,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$s0,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1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  <a:p>
            <a:pPr indent="12722" algn="l" rtl="0" eaLnBrk="0">
              <a:lnSpc>
                <a:spcPts val="2536"/>
              </a:lnSpc>
              <a:tabLst/>
            </a:pP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for1tst </a:t>
            </a:r>
            <a:endParaRPr lang="Courier New" altLang="Courier New" sz="1900" dirty="0"/>
          </a:p>
          <a:p>
            <a:pPr algn="l" rtl="0" eaLnBrk="0">
              <a:lnSpc>
                <a:spcPct val="199000"/>
              </a:lnSpc>
              <a:tabLst/>
            </a:pPr>
            <a:endParaRPr lang="Arial" altLang="Arial" sz="1000" dirty="0"/>
          </a:p>
          <a:p>
            <a:pPr indent="15129" algn="l" rtl="0" eaLnBrk="0">
              <a:lnSpc>
                <a:spcPct val="79000"/>
              </a:lnSpc>
              <a:spcBef>
                <a:spcPts val="575"/>
              </a:spcBef>
              <a:tabLst/>
            </a:pP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$s0,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0($sp) </a:t>
            </a:r>
            <a:endParaRPr lang="Courier New" altLang="Courier New" sz="1900" dirty="0"/>
          </a:p>
          <a:p>
            <a:pPr indent="15104" algn="l" rtl="0" eaLnBrk="0">
              <a:lnSpc>
                <a:spcPts val="2401"/>
              </a:lnSpc>
              <a:tabLst/>
            </a:pP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$s1,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4($sp) </a:t>
            </a:r>
            <a:endParaRPr lang="Courier New" altLang="Courier New" sz="1900" dirty="0"/>
          </a:p>
          <a:p>
            <a:pPr indent="15104" algn="l" rtl="0" eaLnBrk="0">
              <a:lnSpc>
                <a:spcPts val="2400"/>
              </a:lnSpc>
              <a:tabLst/>
            </a:pP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$s2,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8($sp) </a:t>
            </a:r>
            <a:endParaRPr lang="Courier New" altLang="Courier New" sz="1900" dirty="0"/>
          </a:p>
          <a:p>
            <a:pPr indent="15104" algn="l" rtl="0" eaLnBrk="0">
              <a:lnSpc>
                <a:spcPts val="2403"/>
              </a:lnSpc>
              <a:tabLst/>
            </a:pP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$s3,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12($sp) </a:t>
            </a:r>
            <a:endParaRPr lang="Courier New" altLang="Courier New" sz="1900" dirty="0"/>
          </a:p>
          <a:p>
            <a:pPr indent="15104" algn="l" rtl="0" eaLnBrk="0">
              <a:lnSpc>
                <a:spcPts val="2399"/>
              </a:lnSpc>
              <a:tabLst/>
            </a:pP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$ra, </a:t>
            </a:r>
            <a:r>
              <a:rPr sz="1900" b="1" spc="2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16($sp) </a:t>
            </a:r>
            <a:endParaRPr lang="Courier New" altLang="Courier New" sz="1900" dirty="0"/>
          </a:p>
          <a:p>
            <a:pPr indent="15129" algn="l" rtl="0" eaLnBrk="0">
              <a:lnSpc>
                <a:spcPts val="2400"/>
              </a:lnSpc>
              <a:tabLst/>
            </a:pP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$sp,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$sp,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20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  <a:p>
            <a:pPr indent="15104" algn="l" rtl="0" eaLnBrk="0">
              <a:lnSpc>
                <a:spcPts val="2401"/>
              </a:lnSpc>
              <a:tabLst/>
            </a:pPr>
            <a:r>
              <a:rPr sz="1900" b="1" spc="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ǞǞǞ </a:t>
            </a:r>
            <a:endParaRPr lang="Courier New" altLang="Courier New" sz="1900" dirty="0"/>
          </a:p>
        </p:txBody>
      </p:sp>
      <p:sp>
        <p:nvSpPr>
          <p:cNvPr id="475" name="textbox 475"/>
          <p:cNvSpPr/>
          <p:nvPr/>
        </p:nvSpPr>
        <p:spPr>
          <a:xfrm>
            <a:off x="4719160" y="287408"/>
            <a:ext cx="931544" cy="60401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623"/>
              </a:lnSpc>
              <a:tabLst/>
            </a:pPr>
            <a:endParaRPr lang="Arial" altLang="Arial" sz="100" dirty="0"/>
          </a:p>
          <a:p>
            <a:pPr marL="152951" indent="19990" algn="l" rtl="0" eaLnBrk="0">
              <a:lnSpc>
                <a:spcPct val="102000"/>
              </a:lnSpc>
              <a:tabLst/>
            </a:pPr>
            <a:r>
              <a:rPr sz="1900" b="1" spc="-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lw </a:t>
            </a:r>
            <a:r>
              <a:rPr sz="1900" b="1" spc="7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lw </a:t>
            </a:r>
            <a:r>
              <a:rPr sz="1900" b="1" spc="6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slt </a:t>
            </a:r>
            <a:r>
              <a:rPr sz="1900" b="1" spc="7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beq </a:t>
            </a:r>
            <a:r>
              <a:rPr sz="1900" b="1" spc="6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move </a:t>
            </a:r>
            <a:r>
              <a:rPr sz="1900" b="1" spc="6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move </a:t>
            </a:r>
            <a:r>
              <a:rPr sz="1900" b="1" spc="6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jal </a:t>
            </a:r>
            <a:r>
              <a:rPr sz="1900" b="1" spc="6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addi </a:t>
            </a:r>
            <a:r>
              <a:rPr sz="1900" b="1" spc="8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j </a:t>
            </a:r>
            <a:r>
              <a:rPr sz="1900" b="1" spc="6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  <a:p>
            <a:pPr indent="12700" algn="l" rtl="0" eaLnBrk="0">
              <a:lnSpc>
                <a:spcPts val="1324"/>
              </a:lnSpc>
              <a:spcBef>
                <a:spcPts val="637"/>
              </a:spcBef>
              <a:tabLst/>
            </a:pPr>
            <a:r>
              <a:rPr sz="1900" b="1" spc="4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退出2。 </a:t>
            </a:r>
            <a:endParaRPr lang="Courier New" altLang="Courier New" sz="1900" dirty="0"/>
          </a:p>
          <a:p>
            <a:pPr marL="178787" indent="-10904" algn="l" rtl="0" eaLnBrk="0">
              <a:lnSpc>
                <a:spcPct val="114000"/>
              </a:lnSpc>
              <a:spcBef>
                <a:spcPts val="44"/>
              </a:spcBef>
              <a:tabLst/>
            </a:pP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addi </a:t>
            </a:r>
            <a:r>
              <a:rPr sz="1900" b="1" spc="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j </a:t>
            </a:r>
            <a:r>
              <a:rPr sz="1900" b="1" spc="3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  <a:p>
            <a:pPr indent="12700" algn="l" rtl="0" eaLnBrk="0">
              <a:lnSpc>
                <a:spcPct val="77000"/>
              </a:lnSpc>
              <a:spcBef>
                <a:spcPts val="627"/>
              </a:spcBef>
              <a:tabLst/>
            </a:pPr>
            <a:r>
              <a:rPr sz="1900" b="1" spc="4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退出1。 </a:t>
            </a:r>
            <a:endParaRPr lang="Courier New" altLang="Courier New" sz="1900" dirty="0"/>
          </a:p>
          <a:p>
            <a:pPr marL="167895" indent="5065" algn="l" rtl="0" eaLnBrk="0">
              <a:lnSpc>
                <a:spcPct val="105000"/>
              </a:lnSpc>
              <a:spcBef>
                <a:spcPts val="70"/>
              </a:spcBef>
              <a:tabLst/>
            </a:pPr>
            <a:r>
              <a:rPr sz="1900" b="1" spc="-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吕梁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吕梁 吕梁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 吕梁 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吕梁 吕梁 吕梁 吕梁</a:t>
            </a:r>
            <a:r>
              <a:rPr sz="1900" b="1" spc="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> 吕梁 吕梁 吕梁 吕梁 吕梁 吕梁 </a:t>
            </a:r>
            <a:r>
              <a:rPr sz="1900" b="1" spc="-10" dirty="0">
                <a:solidFill>
                  <a:srgbClr val="000000">
                    <a:alpha val="100000"/>
                  </a:srgbClr>
                </a:solidFill>
                <a:latin typeface="Courier New"/>
                <a:ea typeface="Courier New"/>
                <a:cs typeface="Courier New"/>
              </a:rPr>
              <a:t/>
            </a:r>
            <a:endParaRPr lang="Courier New" altLang="Courier New" sz="1900" dirty="0"/>
          </a:p>
        </p:txBody>
      </p:sp>
      <p:sp>
        <p:nvSpPr>
          <p:cNvPr id="476" name="textbox 476"/>
          <p:cNvSpPr/>
          <p:nvPr/>
        </p:nvSpPr>
        <p:spPr>
          <a:xfrm>
            <a:off x="8737624" y="6275476"/>
            <a:ext cx="294004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4"/>
              </a:lnSpc>
              <a:tabLst/>
            </a:pPr>
            <a:r>
              <a:rPr sz="1800" spc="-4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32 </a:t>
            </a:r>
            <a:endParaRPr lang="Meiryo" altLang="Meiryo" sz="1800" dirty="0"/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box 477"/>
          <p:cNvSpPr/>
          <p:nvPr/>
        </p:nvSpPr>
        <p:spPr>
          <a:xfrm>
            <a:off x="535940" y="336053"/>
            <a:ext cx="7646034" cy="3081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852"/>
              </a:lnSpc>
              <a:tabLst/>
            </a:pPr>
            <a:endParaRPr lang="Arial" altLang="Arial" sz="100" dirty="0"/>
          </a:p>
          <a:p>
            <a:pPr indent="22154" algn="l" rtl="0" eaLnBrk="0">
              <a:lnSpc>
                <a:spcPct val="98000"/>
              </a:lnSpc>
              <a:tabLst/>
            </a:pPr>
            <a:r>
              <a:rPr sz="36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参考文献 </a:t>
            </a:r>
            <a:endParaRPr lang="Meiryo" altLang="Meiryo" sz="36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marL="473057" indent="-179941" algn="l" rtl="0" eaLnBrk="0">
              <a:lnSpc>
                <a:spcPct val="114000"/>
              </a:lnSpc>
              <a:spcBef>
                <a:spcPts val="933"/>
              </a:spcBef>
              <a:tabLst>
                <a:tab pos="394334" algn="l"/>
              </a:tabLst>
            </a:pPr>
            <a:r>
              <a:rPr sz="31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计算机的组成和设计</a:t>
            </a:r>
            <a:r>
              <a:rPr sz="31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》，</a:t>
            </a:r>
            <a:r>
              <a:rPr sz="31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第五版，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David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A. Patterson和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John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L.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Hennessy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的作品，</a:t>
            </a:r>
            <a:r>
              <a:rPr sz="28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成田光昭</a:t>
            </a:r>
            <a:r>
              <a:rPr sz="28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翻译，日经商务出版社。 </a:t>
            </a:r>
            <a:endParaRPr lang="Meiryo" altLang="Meiryo" sz="2800" dirty="0"/>
          </a:p>
          <a:p>
            <a:pPr indent="293115" algn="l" rtl="0" eaLnBrk="0">
              <a:lnSpc>
                <a:spcPct val="100000"/>
              </a:lnSpc>
              <a:spcBef>
                <a:spcPts val="833"/>
              </a:spcBef>
              <a:tabLst>
                <a:tab pos="393065" algn="l"/>
              </a:tabLst>
            </a:pPr>
            <a:r>
              <a:rPr sz="3100" spc="-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山下茂，</a:t>
            </a:r>
            <a:r>
              <a:rPr sz="3100" spc="-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《计算机配置1》讲座材料 </a:t>
            </a:r>
            <a:endParaRPr lang="Meiryo" altLang="Meiryo" sz="3100" dirty="0"/>
          </a:p>
        </p:txBody>
      </p:sp>
      <p:pic>
        <p:nvPicPr>
          <p:cNvPr id="478" name="picture 4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3020186"/>
            <a:ext cx="280415" cy="283464"/>
          </a:xfrm>
          <a:prstGeom prst="rect">
            <a:avLst/>
          </a:prstGeom>
        </p:spPr>
      </p:pic>
      <p:pic>
        <p:nvPicPr>
          <p:cNvPr id="479" name="picture 4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1410842"/>
            <a:ext cx="280415" cy="283464"/>
          </a:xfrm>
          <a:prstGeom prst="rect">
            <a:avLst/>
          </a:prstGeom>
        </p:spPr>
      </p:pic>
      <p:sp>
        <p:nvSpPr>
          <p:cNvPr id="480" name="textbox 480"/>
          <p:cNvSpPr/>
          <p:nvPr/>
        </p:nvSpPr>
        <p:spPr>
          <a:xfrm>
            <a:off x="8315858" y="6275476"/>
            <a:ext cx="294004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4"/>
              </a:lnSpc>
              <a:tabLst/>
            </a:pPr>
            <a:r>
              <a:rPr sz="1800" spc="-4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33 </a:t>
            </a:r>
            <a:endParaRPr lang="Meiryo" altLang="Meiryo" sz="1800" dirty="0"/>
          </a:p>
        </p:txBody>
      </p:sp>
    </p:spTree>
  </p:cSld>
  <p:clrMapOvr>
    <a:masterClrMapping/>
  </p:clrMapOvr>
</p:sld>
</file>

<file path=ppt/slides/slide3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订阅DeepL Pro以编辑此演示文稿。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访问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801eae0f60b14c5f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，了解更多信息。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98151af4dbd6465f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/>
          <p:nvPr/>
        </p:nvSpPr>
        <p:spPr>
          <a:xfrm>
            <a:off x="535940" y="4172371"/>
            <a:ext cx="7538719" cy="21151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585"/>
              </a:lnSpc>
              <a:tabLst/>
            </a:pPr>
            <a:endParaRPr lang="Arial" altLang="Arial" sz="100" dirty="0"/>
          </a:p>
          <a:p>
            <a:pPr marL="409317" indent="-33633" algn="l" rtl="0" eaLnBrk="0">
              <a:lnSpc>
                <a:spcPct val="102000"/>
              </a:lnSpc>
              <a:tabLst/>
            </a:pPr>
            <a:r>
              <a:rPr sz="31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在用C语言开发程序时，通常会</a:t>
            </a:r>
            <a:r>
              <a:rPr sz="31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使用</a:t>
            </a:r>
            <a:r>
              <a:rPr sz="31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多个</a:t>
            </a:r>
            <a:r>
              <a:rPr sz="31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文件 </a:t>
            </a:r>
            <a:r>
              <a:rPr sz="3100" spc="8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3100" dirty="0"/>
          </a:p>
          <a:p>
            <a:pPr indent="359861" algn="l" rtl="0" eaLnBrk="0">
              <a:lnSpc>
                <a:spcPct val="100000"/>
              </a:lnSpc>
              <a:spcBef>
                <a:spcPts val="880"/>
              </a:spcBef>
              <a:tabLst/>
            </a:pPr>
            <a:r>
              <a:rPr sz="3100" spc="9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也使用标准库 </a:t>
            </a:r>
            <a:endParaRPr lang="Meiryo" altLang="Meiryo" sz="3100" dirty="0"/>
          </a:p>
          <a:p>
            <a:pPr indent="772370" algn="l" rtl="0" eaLnBrk="0">
              <a:lnSpc>
                <a:spcPts val="3486"/>
              </a:lnSpc>
              <a:spcBef>
                <a:spcPts val="781"/>
              </a:spcBef>
              <a:tabLst/>
            </a:pPr>
            <a:r>
              <a:rPr sz="28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stdio.h, </a:t>
            </a:r>
            <a:r>
              <a:rPr sz="28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stdlib.h</a:t>
            </a:r>
            <a:r>
              <a:rPr sz="28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等。 </a:t>
            </a:r>
            <a:r>
              <a:rPr sz="28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2800" dirty="0"/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5907773"/>
            <a:ext cx="240791" cy="249936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5346941"/>
            <a:ext cx="280415" cy="28346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4274058"/>
            <a:ext cx="280415" cy="283463"/>
          </a:xfrm>
          <a:prstGeom prst="rect">
            <a:avLst/>
          </a:prstGeom>
        </p:spPr>
      </p:pic>
      <p:sp>
        <p:nvSpPr>
          <p:cNvPr id="16" name="path"/>
          <p:cNvSpPr/>
          <p:nvPr/>
        </p:nvSpPr>
        <p:spPr>
          <a:xfrm>
            <a:off x="1882647" y="2596260"/>
            <a:ext cx="2960623" cy="975995"/>
          </a:xfrm>
          <a:custGeom>
            <a:avLst/>
            <a:gdLst/>
            <a:ahLst/>
            <a:cxnLst/>
            <a:rect l="0" t="0" r="0" b="0"/>
            <a:pathLst>
              <a:path w="4662" h="1537">
                <a:moveTo>
                  <a:pt x="491" y="922"/>
                </a:moveTo>
                <a:lnTo>
                  <a:pt x="1186" y="922"/>
                </a:lnTo>
                <a:lnTo>
                  <a:pt x="0" y="0"/>
                </a:lnTo>
                <a:lnTo>
                  <a:pt x="2229" y="922"/>
                </a:lnTo>
                <a:lnTo>
                  <a:pt x="4662" y="922"/>
                </a:lnTo>
                <a:lnTo>
                  <a:pt x="4662" y="1025"/>
                </a:lnTo>
                <a:lnTo>
                  <a:pt x="4662" y="1025"/>
                </a:lnTo>
                <a:lnTo>
                  <a:pt x="4662" y="1178"/>
                </a:lnTo>
                <a:lnTo>
                  <a:pt x="4662" y="1537"/>
                </a:lnTo>
                <a:lnTo>
                  <a:pt x="2229" y="1537"/>
                </a:lnTo>
                <a:lnTo>
                  <a:pt x="1186" y="1537"/>
                </a:lnTo>
                <a:lnTo>
                  <a:pt x="1186" y="1537"/>
                </a:lnTo>
                <a:lnTo>
                  <a:pt x="491" y="1537"/>
                </a:lnTo>
                <a:lnTo>
                  <a:pt x="491" y="1178"/>
                </a:lnTo>
                <a:lnTo>
                  <a:pt x="491" y="1025"/>
                </a:lnTo>
                <a:lnTo>
                  <a:pt x="491" y="1025"/>
                </a:lnTo>
                <a:lnTo>
                  <a:pt x="491" y="92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" name="path"/>
          <p:cNvSpPr/>
          <p:nvPr/>
        </p:nvSpPr>
        <p:spPr>
          <a:xfrm>
            <a:off x="1877034" y="2587811"/>
            <a:ext cx="1424652" cy="602749"/>
          </a:xfrm>
          <a:custGeom>
            <a:avLst/>
            <a:gdLst/>
            <a:ahLst/>
            <a:cxnLst/>
            <a:rect l="0" t="0" r="0" b="0"/>
            <a:pathLst>
              <a:path w="2243" h="949">
                <a:moveTo>
                  <a:pt x="1195" y="935"/>
                </a:moveTo>
                <a:lnTo>
                  <a:pt x="8" y="13"/>
                </a:lnTo>
                <a:lnTo>
                  <a:pt x="2238" y="935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8" name="table 18"/>
          <p:cNvGraphicFramePr>
            <a:graphicFrameLocks noGrp="1"/>
          </p:cNvGraphicFramePr>
          <p:nvPr/>
        </p:nvGraphicFramePr>
        <p:xfrm>
          <a:off x="826008" y="1652016"/>
          <a:ext cx="2806700" cy="2258060"/>
        </p:xfrm>
        <a:graphic>
          <a:graphicData uri="http://schemas.openxmlformats.org/drawingml/2006/table">
            <a:tbl>
              <a:tblPr/>
              <a:tblGrid>
                <a:gridCol w="2806700"/>
              </a:tblGrid>
              <a:tr h="22517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700" dirty="0"/>
                    </a:p>
                    <a:p>
                      <a:pPr indent="109206" algn="l" rtl="0" eaLnBrk="0">
                        <a:lnSpc>
                          <a:spcPct val="81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int </a:t>
                      </a:r>
                      <a:r>
                        <a:rPr sz="19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main(){ </a:t>
                      </a:r>
                      <a:endParaRPr lang="Courier New" altLang="Courier New" sz="1900" dirty="0"/>
                    </a:p>
                    <a:p>
                      <a:pPr indent="302843" algn="l" rtl="0" eaLnBrk="0">
                        <a:lnSpc>
                          <a:spcPct val="92000"/>
                        </a:lnSpc>
                        <a:spcBef>
                          <a:spcPts val="571"/>
                        </a:spcBef>
                        <a:tabLst/>
                      </a:pPr>
                      <a:r>
                        <a:rPr sz="1900" b="1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...</a:t>
                      </a:r>
                    </a:p>
                    <a:p>
                      <a:pPr marL="302912" indent="-59014" algn="l" rtl="0" eaLnBrk="0">
                        <a:lnSpc>
                          <a:spcPct val="99000"/>
                        </a:lnSpc>
                        <a:spcBef>
                          <a:spcPts val="287"/>
                        </a:spcBef>
                        <a:tabLst/>
                      </a:pPr>
                      <a:r>
                        <a:rPr sz="1900" b="1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printf("Hello"); </a:t>
                      </a:r>
                      <a:r>
                        <a:rPr sz="1900" b="1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...。</a:t>
                      </a:r>
                    </a:p>
                    <a:p>
                      <a:pPr marL="302912" indent="-59014" algn="l" rtl="0" eaLnBrk="0">
                        <a:lnSpc>
                          <a:spcPct val="99000"/>
                        </a:lnSpc>
                        <a:spcBef>
                          <a:spcPts val="289"/>
                        </a:spcBef>
                        <a:tabLst>
                          <a:tab pos="1809750" algn="l"/>
                          <a:tab pos="2472054" algn="l"/>
                        </a:tabLst>
                      </a:pPr>
                      <a:r>
                        <a:rPr sz="1900" b="1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proc(); </a:t>
                      </a:r>
                      <a:r>
                        <a:rPr sz="1900" u="sng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..</a:t>
                      </a:r>
                      <a:r>
                        <a:rPr sz="1900" b="1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.    </a:t>
                      </a:r>
                      <a:r>
                        <a:rPr sz="1900" b="1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/>
                      </a:r>
                      <a:endParaRPr lang="Courier New" altLang="Courier New" sz="1900" dirty="0"/>
                    </a:p>
                    <a:p>
                      <a:pPr indent="135011" algn="l" rtl="0" eaLnBrk="0">
                        <a:lnSpc>
                          <a:spcPct val="81000"/>
                        </a:lnSpc>
                        <a:spcBef>
                          <a:spcPts val="289"/>
                        </a:spcBef>
                        <a:tabLst/>
                      </a:pP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path"/>
          <p:cNvSpPr/>
          <p:nvPr/>
        </p:nvSpPr>
        <p:spPr>
          <a:xfrm>
            <a:off x="2185416" y="3344671"/>
            <a:ext cx="18288" cy="227584"/>
          </a:xfrm>
          <a:custGeom>
            <a:avLst/>
            <a:gdLst/>
            <a:ahLst/>
            <a:cxnLst/>
            <a:rect l="0" t="0" r="0" b="0"/>
            <a:pathLst>
              <a:path w="28" h="358">
                <a:moveTo>
                  <a:pt x="14" y="358"/>
                </a:moveTo>
                <a:lnTo>
                  <a:pt x="14" y="0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" name="path"/>
          <p:cNvSpPr/>
          <p:nvPr/>
        </p:nvSpPr>
        <p:spPr>
          <a:xfrm>
            <a:off x="2185416" y="3182111"/>
            <a:ext cx="18288" cy="65024"/>
          </a:xfrm>
          <a:custGeom>
            <a:avLst/>
            <a:gdLst/>
            <a:ahLst/>
            <a:cxnLst/>
            <a:rect l="0" t="0" r="0" b="0"/>
            <a:pathLst>
              <a:path w="28" h="102">
                <a:moveTo>
                  <a:pt x="14" y="102"/>
                </a:moveTo>
                <a:lnTo>
                  <a:pt x="14" y="0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21" name="table 21"/>
          <p:cNvGraphicFramePr>
            <a:graphicFrameLocks noGrp="1"/>
          </p:cNvGraphicFramePr>
          <p:nvPr/>
        </p:nvGraphicFramePr>
        <p:xfrm>
          <a:off x="5056632" y="1652016"/>
          <a:ext cx="2041525" cy="1642745"/>
        </p:xfrm>
        <a:graphic>
          <a:graphicData uri="http://schemas.openxmlformats.org/drawingml/2006/table">
            <a:tbl>
              <a:tblPr/>
              <a:tblGrid>
                <a:gridCol w="2041525"/>
              </a:tblGrid>
              <a:tr h="16363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307110" indent="-209574" algn="l" rtl="0" eaLnBrk="0">
                        <a:lnSpc>
                          <a:spcPct val="113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900" b="1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void </a:t>
                      </a:r>
                      <a:r>
                        <a:rPr sz="1900" b="1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proc(){ </a:t>
                      </a:r>
                      <a:r>
                        <a:rPr sz="1900" b="1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...</a:t>
                      </a:r>
                    </a:p>
                    <a:p>
                      <a:pPr indent="307110" algn="l" rtl="0" eaLnBrk="0">
                        <a:lnSpc>
                          <a:spcPct val="92000"/>
                        </a:lnSpc>
                        <a:spcBef>
                          <a:spcPts val="303"/>
                        </a:spcBef>
                        <a:tabLst/>
                      </a:pPr>
                      <a:r>
                        <a:rPr sz="1900" b="1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...</a:t>
                      </a:r>
                    </a:p>
                    <a:p>
                      <a:pPr indent="307179" algn="l" rtl="0" eaLnBrk="0">
                        <a:lnSpc>
                          <a:spcPct val="74000"/>
                        </a:lnSpc>
                        <a:spcBef>
                          <a:spcPts val="288"/>
                        </a:spcBef>
                        <a:tabLst/>
                      </a:pPr>
                      <a:r>
                        <a:rPr sz="1900" b="1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ourier New"/>
                          <a:ea typeface="Courier New"/>
                          <a:cs typeface="Courier New"/>
                        </a:rPr>
                        <a:t>...</a:t>
                      </a:r>
                    </a:p>
                    <a:p>
                      <a:pPr indent="139278" algn="l" rtl="0" eaLnBrk="0">
                        <a:lnSpc>
                          <a:spcPts val="2402"/>
                        </a:lnSpc>
                        <a:tabLst/>
                      </a:pPr>
                      <a:endParaRPr lang="Courier New" altLang="Courier New" sz="1900" dirty="0"/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2"/>
          <p:cNvSpPr/>
          <p:nvPr/>
        </p:nvSpPr>
        <p:spPr>
          <a:xfrm>
            <a:off x="556832" y="336053"/>
            <a:ext cx="3056254" cy="5645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107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8000"/>
              </a:lnSpc>
              <a:tabLst/>
            </a:pPr>
            <a:r>
              <a:rPr sz="36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C语言的发展 </a:t>
            </a:r>
            <a:endParaRPr lang="Meiryo" altLang="Meiryo" sz="3600" dirty="0"/>
          </a:p>
        </p:txBody>
      </p:sp>
      <p:sp>
        <p:nvSpPr>
          <p:cNvPr id="23" name="path"/>
          <p:cNvSpPr/>
          <p:nvPr/>
        </p:nvSpPr>
        <p:spPr>
          <a:xfrm>
            <a:off x="3298190" y="3172967"/>
            <a:ext cx="1554225" cy="408432"/>
          </a:xfrm>
          <a:custGeom>
            <a:avLst/>
            <a:gdLst/>
            <a:ahLst/>
            <a:cxnLst/>
            <a:rect l="0" t="0" r="0" b="0"/>
            <a:pathLst>
              <a:path w="2447" h="643">
                <a:moveTo>
                  <a:pt x="0" y="14"/>
                </a:moveTo>
                <a:lnTo>
                  <a:pt x="2433" y="14"/>
                </a:lnTo>
                <a:lnTo>
                  <a:pt x="2433" y="116"/>
                </a:lnTo>
                <a:moveTo>
                  <a:pt x="2433" y="270"/>
                </a:moveTo>
                <a:lnTo>
                  <a:pt x="2433" y="628"/>
                </a:lnTo>
                <a:lnTo>
                  <a:pt x="0" y="628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" name="textbox 24"/>
          <p:cNvSpPr/>
          <p:nvPr/>
        </p:nvSpPr>
        <p:spPr>
          <a:xfrm>
            <a:off x="2335142" y="3245360"/>
            <a:ext cx="2367279" cy="3206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21"/>
              </a:lnSpc>
              <a:tabLst/>
            </a:pPr>
            <a:r>
              <a:rPr sz="1900" spc="7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标准库中的函数 </a:t>
            </a:r>
            <a:endParaRPr lang="Meiryo UI" altLang="Meiryo UI" sz="1900" dirty="0"/>
          </a:p>
        </p:txBody>
      </p:sp>
      <p:sp>
        <p:nvSpPr>
          <p:cNvPr id="25" name="path"/>
          <p:cNvSpPr/>
          <p:nvPr/>
        </p:nvSpPr>
        <p:spPr>
          <a:xfrm>
            <a:off x="2185416" y="3247136"/>
            <a:ext cx="2666999" cy="97535"/>
          </a:xfrm>
          <a:custGeom>
            <a:avLst/>
            <a:gdLst/>
            <a:ahLst/>
            <a:cxnLst/>
            <a:rect l="0" t="0" r="0" b="0"/>
            <a:pathLst>
              <a:path w="4199" h="153">
                <a:moveTo>
                  <a:pt x="4185" y="0"/>
                </a:moveTo>
                <a:lnTo>
                  <a:pt x="4185" y="153"/>
                </a:lnTo>
                <a:moveTo>
                  <a:pt x="14" y="153"/>
                </a:moveTo>
                <a:lnTo>
                  <a:pt x="14" y="0"/>
                </a:lnTo>
              </a:path>
            </a:pathLst>
          </a:custGeom>
          <a:noFill/>
          <a:ln w="18287" cap="flat">
            <a:round/>
            <a:solidFill>
              <a:srgbClr val="00000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" name="textbox 26"/>
          <p:cNvSpPr/>
          <p:nvPr/>
        </p:nvSpPr>
        <p:spPr>
          <a:xfrm>
            <a:off x="844499" y="1402015"/>
            <a:ext cx="754380" cy="306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7"/>
              </a:lnSpc>
              <a:tabLst/>
            </a:pP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main.c </a:t>
            </a:r>
            <a:endParaRPr lang="Meiryo UI" altLang="Meiryo UI" sz="1800" dirty="0"/>
          </a:p>
        </p:txBody>
      </p:sp>
      <p:sp>
        <p:nvSpPr>
          <p:cNvPr id="27" name="textbox 27"/>
          <p:cNvSpPr/>
          <p:nvPr/>
        </p:nvSpPr>
        <p:spPr>
          <a:xfrm>
            <a:off x="5082463" y="1402664"/>
            <a:ext cx="689609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35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6000"/>
              </a:lnSpc>
              <a:tabLst/>
            </a:pP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proc.c </a:t>
            </a:r>
            <a:endParaRPr lang="Meiryo UI" altLang="Meiryo UI" sz="1800" dirty="0"/>
          </a:p>
        </p:txBody>
      </p:sp>
      <p:sp>
        <p:nvSpPr>
          <p:cNvPr id="28" name="textbox 28"/>
          <p:cNvSpPr/>
          <p:nvPr/>
        </p:nvSpPr>
        <p:spPr>
          <a:xfrm>
            <a:off x="8458428" y="6275476"/>
            <a:ext cx="151129" cy="306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7"/>
              </a:lnSpc>
              <a:tabLst/>
            </a:pPr>
            <a:endParaRPr lang="Meiryo" altLang="Meiryo" sz="17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/>
          <p:nvPr/>
        </p:nvSpPr>
        <p:spPr>
          <a:xfrm>
            <a:off x="556832" y="336053"/>
            <a:ext cx="5799454" cy="5651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967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8000"/>
              </a:lnSpc>
              <a:tabLst/>
            </a:pPr>
            <a:r>
              <a:rPr sz="36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C，直到程序开始 </a:t>
            </a:r>
            <a:endParaRPr lang="Meiryo" altLang="Meiryo" sz="3600" dirty="0"/>
          </a:p>
        </p:txBody>
      </p:sp>
      <p:sp>
        <p:nvSpPr>
          <p:cNvPr id="30" name="rect"/>
          <p:cNvSpPr/>
          <p:nvPr/>
        </p:nvSpPr>
        <p:spPr>
          <a:xfrm>
            <a:off x="999743" y="3605784"/>
            <a:ext cx="3325367" cy="399287"/>
          </a:xfrm>
          <a:prstGeom prst="rect">
            <a:avLst/>
          </a:prstGeom>
          <a:solidFill>
            <a:srgbClr val="FFFFCC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1" name="table 31"/>
          <p:cNvGraphicFramePr>
            <a:graphicFrameLocks noGrp="1"/>
          </p:cNvGraphicFramePr>
          <p:nvPr/>
        </p:nvGraphicFramePr>
        <p:xfrm>
          <a:off x="990599" y="3442716"/>
          <a:ext cx="3343275" cy="570864"/>
        </p:xfrm>
        <a:graphic>
          <a:graphicData uri="http://schemas.openxmlformats.org/drawingml/2006/table">
            <a:tbl>
              <a:tblPr/>
              <a:tblGrid>
                <a:gridCol w="3343275"/>
              </a:tblGrid>
              <a:tr h="5549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247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9144" algn="l" rtl="0" eaLnBrk="0">
                        <a:lnSpc>
                          <a:spcPts val="2325"/>
                        </a:lnSpc>
                        <a:tabLst>
                          <a:tab pos="129539" algn="l"/>
                        </a:tabLst>
                      </a:pPr>
                      <a:r>
                        <a:rPr sz="1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对象：机器语言模块 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rect"/>
          <p:cNvSpPr/>
          <p:nvPr/>
        </p:nvSpPr>
        <p:spPr>
          <a:xfrm>
            <a:off x="2191511" y="4483608"/>
            <a:ext cx="941832" cy="432815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" name="rect"/>
          <p:cNvSpPr/>
          <p:nvPr/>
        </p:nvSpPr>
        <p:spPr>
          <a:xfrm>
            <a:off x="2182367" y="4474464"/>
            <a:ext cx="960120" cy="451103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" name="rect"/>
          <p:cNvSpPr/>
          <p:nvPr/>
        </p:nvSpPr>
        <p:spPr>
          <a:xfrm>
            <a:off x="4486655" y="3605784"/>
            <a:ext cx="3325367" cy="399287"/>
          </a:xfrm>
          <a:prstGeom prst="rect">
            <a:avLst/>
          </a:prstGeom>
          <a:solidFill>
            <a:srgbClr val="FFFFCC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5" name="table 35"/>
          <p:cNvGraphicFramePr>
            <a:graphicFrameLocks noGrp="1"/>
          </p:cNvGraphicFramePr>
          <p:nvPr/>
        </p:nvGraphicFramePr>
        <p:xfrm>
          <a:off x="4477511" y="3442716"/>
          <a:ext cx="3343275" cy="570864"/>
        </p:xfrm>
        <a:graphic>
          <a:graphicData uri="http://schemas.openxmlformats.org/drawingml/2006/table">
            <a:tbl>
              <a:tblPr/>
              <a:tblGrid>
                <a:gridCol w="3343275"/>
              </a:tblGrid>
              <a:tr h="5549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247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9144" algn="l" rtl="0" eaLnBrk="0">
                        <a:lnSpc>
                          <a:spcPts val="2325"/>
                        </a:lnSpc>
                        <a:tabLst>
                          <a:tab pos="130175" algn="l"/>
                        </a:tabLst>
                      </a:pPr>
                      <a:r>
                        <a:rPr sz="1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对象：机器语言模块 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table 36"/>
          <p:cNvGraphicFramePr>
            <a:graphicFrameLocks noGrp="1"/>
          </p:cNvGraphicFramePr>
          <p:nvPr/>
        </p:nvGraphicFramePr>
        <p:xfrm>
          <a:off x="5084064" y="4489703"/>
          <a:ext cx="3465194" cy="420370"/>
        </p:xfrm>
        <a:graphic>
          <a:graphicData uri="http://schemas.openxmlformats.org/drawingml/2006/table">
            <a:tbl>
              <a:tblPr/>
              <a:tblGrid>
                <a:gridCol w="3465194"/>
              </a:tblGrid>
              <a:tr h="4044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54769" algn="l" rtl="0" eaLnBrk="0">
                        <a:lnSpc>
                          <a:spcPts val="2319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可执行文件：机器语言程序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24327" y="3993133"/>
            <a:ext cx="3529583" cy="581660"/>
          </a:xfrm>
          <a:prstGeom prst="rect">
            <a:avLst/>
          </a:prstGeom>
        </p:spPr>
      </p:pic>
      <p:graphicFrame>
        <p:nvGraphicFramePr>
          <p:cNvPr id="38" name="table 38"/>
          <p:cNvGraphicFramePr>
            <a:graphicFrameLocks noGrp="1"/>
          </p:cNvGraphicFramePr>
          <p:nvPr/>
        </p:nvGraphicFramePr>
        <p:xfrm>
          <a:off x="533400" y="5379720"/>
          <a:ext cx="3319145" cy="417194"/>
        </p:xfrm>
        <a:graphic>
          <a:graphicData uri="http://schemas.openxmlformats.org/drawingml/2006/table">
            <a:tbl>
              <a:tblPr/>
              <a:tblGrid>
                <a:gridCol w="3319145"/>
              </a:tblGrid>
              <a:tr h="4013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48361" algn="l" rtl="0" eaLnBrk="0">
                        <a:lnSpc>
                          <a:spcPts val="2352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对象：图书馆例程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9"/>
          <p:cNvGraphicFramePr>
            <a:graphicFrameLocks noGrp="1"/>
          </p:cNvGraphicFramePr>
          <p:nvPr/>
        </p:nvGraphicFramePr>
        <p:xfrm>
          <a:off x="1353311" y="2435352"/>
          <a:ext cx="2620645" cy="417195"/>
        </p:xfrm>
        <a:graphic>
          <a:graphicData uri="http://schemas.openxmlformats.org/drawingml/2006/table">
            <a:tbl>
              <a:tblPr/>
              <a:tblGrid>
                <a:gridCol w="2620645"/>
              </a:tblGrid>
              <a:tr h="4013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31910" algn="l" rtl="0" eaLnBrk="0">
                        <a:lnSpc>
                          <a:spcPts val="2345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汇编语言程序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40"/>
          <p:cNvGraphicFramePr>
            <a:graphicFrameLocks noGrp="1"/>
          </p:cNvGraphicFramePr>
          <p:nvPr/>
        </p:nvGraphicFramePr>
        <p:xfrm>
          <a:off x="4840223" y="2435352"/>
          <a:ext cx="2620644" cy="417195"/>
        </p:xfrm>
        <a:graphic>
          <a:graphicData uri="http://schemas.openxmlformats.org/drawingml/2006/table">
            <a:tbl>
              <a:tblPr/>
              <a:tblGrid>
                <a:gridCol w="2620644"/>
              </a:tblGrid>
              <a:tr h="4013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32798" algn="l" rtl="0" eaLnBrk="0">
                        <a:lnSpc>
                          <a:spcPts val="2345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汇编语言程序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1" name="textbox 41"/>
          <p:cNvSpPr/>
          <p:nvPr/>
        </p:nvSpPr>
        <p:spPr>
          <a:xfrm>
            <a:off x="2169667" y="4567558"/>
            <a:ext cx="2938779" cy="3251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58"/>
              </a:lnSpc>
              <a:tabLst>
                <a:tab pos="250190" algn="l"/>
              </a:tabLst>
            </a:pPr>
            <a:r>
              <a:rPr sz="1900" spc="2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链接器   </a:t>
            </a:r>
            <a:endParaRPr lang="Meiryo UI" altLang="Meiryo UI" sz="1900" dirty="0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134867" y="4660392"/>
            <a:ext cx="1960499" cy="82295"/>
          </a:xfrm>
          <a:prstGeom prst="rect">
            <a:avLst/>
          </a:prstGeom>
        </p:spPr>
      </p:pic>
      <p:sp>
        <p:nvSpPr>
          <p:cNvPr id="43" name="rect"/>
          <p:cNvSpPr/>
          <p:nvPr/>
        </p:nvSpPr>
        <p:spPr>
          <a:xfrm>
            <a:off x="1880616" y="3008376"/>
            <a:ext cx="1563624" cy="432815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" name="rect"/>
          <p:cNvSpPr/>
          <p:nvPr/>
        </p:nvSpPr>
        <p:spPr>
          <a:xfrm>
            <a:off x="1871472" y="2999232"/>
            <a:ext cx="1581912" cy="451103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" name="rect"/>
          <p:cNvSpPr/>
          <p:nvPr/>
        </p:nvSpPr>
        <p:spPr>
          <a:xfrm>
            <a:off x="5367528" y="3008376"/>
            <a:ext cx="1563623" cy="432815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" name="rect"/>
          <p:cNvSpPr/>
          <p:nvPr/>
        </p:nvSpPr>
        <p:spPr>
          <a:xfrm>
            <a:off x="5358384" y="2999232"/>
            <a:ext cx="1581911" cy="451103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7" name="rect"/>
          <p:cNvSpPr/>
          <p:nvPr/>
        </p:nvSpPr>
        <p:spPr>
          <a:xfrm>
            <a:off x="1892807" y="1847088"/>
            <a:ext cx="1542287" cy="432816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" name="rect"/>
          <p:cNvSpPr/>
          <p:nvPr/>
        </p:nvSpPr>
        <p:spPr>
          <a:xfrm>
            <a:off x="1883663" y="1837944"/>
            <a:ext cx="1560575" cy="451104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" name="rect"/>
          <p:cNvSpPr/>
          <p:nvPr/>
        </p:nvSpPr>
        <p:spPr>
          <a:xfrm>
            <a:off x="5379720" y="1847088"/>
            <a:ext cx="1539239" cy="432816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0" name="rect"/>
          <p:cNvSpPr/>
          <p:nvPr/>
        </p:nvSpPr>
        <p:spPr>
          <a:xfrm>
            <a:off x="5370576" y="1837944"/>
            <a:ext cx="1557527" cy="451104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51" name="table 51"/>
          <p:cNvGraphicFramePr>
            <a:graphicFrameLocks noGrp="1"/>
          </p:cNvGraphicFramePr>
          <p:nvPr/>
        </p:nvGraphicFramePr>
        <p:xfrm>
          <a:off x="1993392" y="1274064"/>
          <a:ext cx="1340485" cy="420370"/>
        </p:xfrm>
        <a:graphic>
          <a:graphicData uri="http://schemas.openxmlformats.org/drawingml/2006/table">
            <a:tbl>
              <a:tblPr/>
              <a:tblGrid>
                <a:gridCol w="1340485"/>
              </a:tblGrid>
              <a:tr h="4044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21112" algn="l" rtl="0" eaLnBrk="0">
                        <a:lnSpc>
                          <a:spcPts val="2352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方案C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2"/>
          <p:cNvGraphicFramePr>
            <a:graphicFrameLocks noGrp="1"/>
          </p:cNvGraphicFramePr>
          <p:nvPr/>
        </p:nvGraphicFramePr>
        <p:xfrm>
          <a:off x="5480304" y="1274064"/>
          <a:ext cx="1340484" cy="420370"/>
        </p:xfrm>
        <a:graphic>
          <a:graphicData uri="http://schemas.openxmlformats.org/drawingml/2006/table">
            <a:tbl>
              <a:tblPr/>
              <a:tblGrid>
                <a:gridCol w="1340484"/>
              </a:tblGrid>
              <a:tr h="4044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122001" algn="l" rtl="0" eaLnBrk="0">
                        <a:lnSpc>
                          <a:spcPts val="2352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方案C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3" name="rect"/>
          <p:cNvSpPr/>
          <p:nvPr/>
        </p:nvSpPr>
        <p:spPr>
          <a:xfrm>
            <a:off x="6288023" y="5215128"/>
            <a:ext cx="1057656" cy="432816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4" name="rect"/>
          <p:cNvSpPr/>
          <p:nvPr/>
        </p:nvSpPr>
        <p:spPr>
          <a:xfrm>
            <a:off x="6278879" y="5205983"/>
            <a:ext cx="1075944" cy="451104"/>
          </a:xfrm>
          <a:prstGeom prst="rect">
            <a:avLst/>
          </a:prstGeom>
          <a:solidFill>
            <a:srgbClr val="DAEDEF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" name="textbox 55"/>
          <p:cNvSpPr/>
          <p:nvPr/>
        </p:nvSpPr>
        <p:spPr>
          <a:xfrm>
            <a:off x="1858772" y="3091804"/>
            <a:ext cx="1607819" cy="3257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61"/>
              </a:lnSpc>
              <a:tabLst>
                <a:tab pos="342900" algn="l"/>
              </a:tabLst>
            </a:pP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装配员    </a:t>
            </a:r>
            <a:endParaRPr lang="Meiryo UI" altLang="Meiryo UI" sz="1900" dirty="0"/>
          </a:p>
        </p:txBody>
      </p:sp>
      <p:sp>
        <p:nvSpPr>
          <p:cNvPr id="56" name="textbox 56"/>
          <p:cNvSpPr/>
          <p:nvPr/>
        </p:nvSpPr>
        <p:spPr>
          <a:xfrm>
            <a:off x="5345684" y="3091804"/>
            <a:ext cx="1607819" cy="3257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61"/>
              </a:lnSpc>
              <a:tabLst>
                <a:tab pos="343534" algn="l"/>
              </a:tabLst>
            </a:pP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装配员    </a:t>
            </a:r>
            <a:endParaRPr lang="Meiryo UI" altLang="Meiryo UI" sz="1900" dirty="0"/>
          </a:p>
        </p:txBody>
      </p:sp>
      <p:sp>
        <p:nvSpPr>
          <p:cNvPr id="57" name="textbox 57"/>
          <p:cNvSpPr/>
          <p:nvPr/>
        </p:nvSpPr>
        <p:spPr>
          <a:xfrm>
            <a:off x="1870963" y="1931672"/>
            <a:ext cx="1586230" cy="3251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58"/>
              </a:lnSpc>
              <a:tabLst>
                <a:tab pos="334645" algn="l"/>
              </a:tabLst>
            </a:pP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编译器    </a:t>
            </a:r>
            <a:endParaRPr lang="Meiryo UI" altLang="Meiryo UI" sz="1900" dirty="0"/>
          </a:p>
        </p:txBody>
      </p:sp>
      <p:sp>
        <p:nvSpPr>
          <p:cNvPr id="58" name="textbox 58"/>
          <p:cNvSpPr/>
          <p:nvPr/>
        </p:nvSpPr>
        <p:spPr>
          <a:xfrm>
            <a:off x="5357876" y="1931672"/>
            <a:ext cx="1583055" cy="3251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58"/>
              </a:lnSpc>
              <a:tabLst>
                <a:tab pos="335279" algn="l"/>
              </a:tabLst>
            </a:pP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编译器    </a:t>
            </a:r>
            <a:endParaRPr lang="Meiryo UI" altLang="Meiryo UI" sz="1900" dirty="0"/>
          </a:p>
        </p:txBody>
      </p:sp>
      <p:sp>
        <p:nvSpPr>
          <p:cNvPr id="59" name="rect"/>
          <p:cNvSpPr/>
          <p:nvPr/>
        </p:nvSpPr>
        <p:spPr>
          <a:xfrm>
            <a:off x="6464808" y="5949695"/>
            <a:ext cx="707136" cy="399288"/>
          </a:xfrm>
          <a:prstGeom prst="rect">
            <a:avLst/>
          </a:prstGeom>
          <a:solidFill>
            <a:srgbClr val="FFFFCC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60" name="table 60"/>
          <p:cNvGraphicFramePr>
            <a:graphicFrameLocks noGrp="1"/>
          </p:cNvGraphicFramePr>
          <p:nvPr/>
        </p:nvGraphicFramePr>
        <p:xfrm>
          <a:off x="6455664" y="5940552"/>
          <a:ext cx="725169" cy="417194"/>
        </p:xfrm>
        <a:graphic>
          <a:graphicData uri="http://schemas.openxmlformats.org/drawingml/2006/table">
            <a:tbl>
              <a:tblPr/>
              <a:tblGrid>
                <a:gridCol w="725169"/>
              </a:tblGrid>
              <a:tr h="4013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500" dirty="0"/>
                    </a:p>
                    <a:p>
                      <a:pPr indent="9144" algn="l" rtl="0" eaLnBrk="0">
                        <a:lnSpc>
                          <a:spcPts val="2368"/>
                        </a:lnSpc>
                        <a:spcBef>
                          <a:spcPts val="1"/>
                        </a:spcBef>
                        <a:tabLst>
                          <a:tab pos="114935" algn="l"/>
                        </a:tabLst>
                      </a:pPr>
                      <a:r>
                        <a:rPr sz="19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 UI"/>
                          <a:ea typeface="Meiryo UI"/>
                          <a:cs typeface="Meiryo UI"/>
                        </a:rPr>
                        <a:t>记忆  </a:t>
                      </a:r>
                      <a:endParaRPr lang="Meiryo UI" altLang="Meiryo UI" sz="19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textbox 61"/>
          <p:cNvSpPr/>
          <p:nvPr/>
        </p:nvSpPr>
        <p:spPr>
          <a:xfrm>
            <a:off x="6266179" y="5301236"/>
            <a:ext cx="1101725" cy="3251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58"/>
              </a:lnSpc>
              <a:tabLst>
                <a:tab pos="285750" algn="l"/>
              </a:tabLst>
            </a:pP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装载机   </a:t>
            </a:r>
            <a:endParaRPr lang="Meiryo UI" altLang="Meiryo UI" sz="1900" dirty="0"/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183383" y="4917947"/>
            <a:ext cx="480441" cy="481964"/>
          </a:xfrm>
          <a:prstGeom prst="rect">
            <a:avLst/>
          </a:prstGeom>
        </p:spPr>
      </p:pic>
      <p:sp>
        <p:nvSpPr>
          <p:cNvPr id="63" name="textbox 63"/>
          <p:cNvSpPr/>
          <p:nvPr/>
        </p:nvSpPr>
        <p:spPr>
          <a:xfrm>
            <a:off x="2869189" y="5799415"/>
            <a:ext cx="974089" cy="3194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311"/>
              </a:lnSpc>
              <a:tabLst/>
            </a:pPr>
            <a:r>
              <a:rPr sz="1800" spc="-1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x.a, </a:t>
            </a:r>
            <a:r>
              <a:rPr sz="1800" spc="-1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x.so </a:t>
            </a:r>
            <a:r>
              <a:rPr sz="1800" spc="-1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/>
            </a:r>
            <a:endParaRPr lang="Meiryo UI" altLang="Meiryo UI" sz="1800" dirty="0"/>
          </a:p>
        </p:txBody>
      </p:sp>
      <p:sp>
        <p:nvSpPr>
          <p:cNvPr id="64" name="textbox 64"/>
          <p:cNvSpPr/>
          <p:nvPr/>
        </p:nvSpPr>
        <p:spPr>
          <a:xfrm>
            <a:off x="3581577" y="3356686"/>
            <a:ext cx="774065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4"/>
              </a:lnSpc>
              <a:tabLst/>
            </a:pPr>
            <a:r>
              <a:rPr sz="1800" spc="-3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main.o </a:t>
            </a:r>
            <a:endParaRPr lang="Meiryo UI" altLang="Meiryo UI" sz="1800" dirty="0"/>
          </a:p>
        </p:txBody>
      </p:sp>
      <p:sp>
        <p:nvSpPr>
          <p:cNvPr id="65" name="textbox 65"/>
          <p:cNvSpPr/>
          <p:nvPr/>
        </p:nvSpPr>
        <p:spPr>
          <a:xfrm>
            <a:off x="3395903" y="1447114"/>
            <a:ext cx="753744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4"/>
              </a:lnSpc>
              <a:tabLst/>
            </a:pPr>
            <a:r>
              <a:rPr sz="1800" spc="-3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main.c </a:t>
            </a:r>
            <a:endParaRPr lang="Meiryo UI" altLang="Meiryo UI" sz="1800" dirty="0"/>
          </a:p>
        </p:txBody>
      </p:sp>
      <p:sp>
        <p:nvSpPr>
          <p:cNvPr id="66" name="textbox 66"/>
          <p:cNvSpPr/>
          <p:nvPr/>
        </p:nvSpPr>
        <p:spPr>
          <a:xfrm>
            <a:off x="3987241" y="2614865"/>
            <a:ext cx="752475" cy="306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7"/>
              </a:lnSpc>
              <a:tabLst/>
            </a:pPr>
            <a:r>
              <a:rPr sz="1800" spc="-3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主要的.s </a:t>
            </a:r>
            <a:endParaRPr lang="Meiryo UI" altLang="Meiryo UI" sz="1800" dirty="0"/>
          </a:p>
        </p:txBody>
      </p:sp>
      <p:sp>
        <p:nvSpPr>
          <p:cNvPr id="67" name="textbox 67"/>
          <p:cNvSpPr/>
          <p:nvPr/>
        </p:nvSpPr>
        <p:spPr>
          <a:xfrm>
            <a:off x="7068236" y="3365576"/>
            <a:ext cx="709294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33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6000"/>
              </a:lnSpc>
              <a:tabLst/>
            </a:pPr>
            <a:r>
              <a:rPr sz="1800" spc="-3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proc.o </a:t>
            </a:r>
            <a:endParaRPr lang="Meiryo UI" altLang="Meiryo UI" sz="1800" dirty="0"/>
          </a:p>
        </p:txBody>
      </p:sp>
      <p:sp>
        <p:nvSpPr>
          <p:cNvPr id="68" name="textbox 68"/>
          <p:cNvSpPr/>
          <p:nvPr/>
        </p:nvSpPr>
        <p:spPr>
          <a:xfrm>
            <a:off x="6882562" y="1456004"/>
            <a:ext cx="689609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35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6000"/>
              </a:lnSpc>
              <a:tabLst/>
            </a:pPr>
            <a:r>
              <a:rPr sz="1800" spc="-3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proc.c </a:t>
            </a:r>
            <a:endParaRPr lang="Meiryo UI" altLang="Meiryo UI" sz="1800" dirty="0"/>
          </a:p>
        </p:txBody>
      </p:sp>
      <p:sp>
        <p:nvSpPr>
          <p:cNvPr id="69" name="textbox 69"/>
          <p:cNvSpPr/>
          <p:nvPr/>
        </p:nvSpPr>
        <p:spPr>
          <a:xfrm>
            <a:off x="7473874" y="2624277"/>
            <a:ext cx="687705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35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6000"/>
              </a:lnSpc>
              <a:tabLst/>
            </a:pPr>
            <a:r>
              <a:rPr sz="1800" spc="-3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进程.s </a:t>
            </a:r>
            <a:endParaRPr lang="Meiryo UI" altLang="Meiryo UI" sz="1800" dirty="0"/>
          </a:p>
        </p:txBody>
      </p:sp>
      <p:sp>
        <p:nvSpPr>
          <p:cNvPr id="70" name="textbox 70"/>
          <p:cNvSpPr/>
          <p:nvPr/>
        </p:nvSpPr>
        <p:spPr>
          <a:xfrm>
            <a:off x="7963509" y="4251655"/>
            <a:ext cx="593090" cy="305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4"/>
              </a:lnSpc>
              <a:tabLst/>
            </a:pPr>
            <a:r>
              <a:rPr sz="1800" spc="-20" dirty="0">
                <a:solidFill>
                  <a:srgbClr val="00B050">
                    <a:alpha val="100000"/>
                  </a:srgbClr>
                </a:solidFill>
                <a:latin typeface="Meiryo UI"/>
                <a:ea typeface="Meiryo UI"/>
                <a:cs typeface="Meiryo UI"/>
              </a:rPr>
              <a:t>a.out </a:t>
            </a:r>
            <a:endParaRPr lang="Meiryo UI" altLang="Meiryo UI" sz="1800" dirty="0"/>
          </a:p>
        </p:txBody>
      </p:sp>
      <p:sp>
        <p:nvSpPr>
          <p:cNvPr id="71" name="textbox 71"/>
          <p:cNvSpPr/>
          <p:nvPr/>
        </p:nvSpPr>
        <p:spPr>
          <a:xfrm>
            <a:off x="8459113" y="6275476"/>
            <a:ext cx="150495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182"/>
              </a:lnSpc>
              <a:tabLst/>
            </a:pPr>
            <a:endParaRPr lang="Meiryo" altLang="Meiryo" sz="1700" dirty="0"/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778752" y="4902708"/>
            <a:ext cx="82295" cy="316864"/>
          </a:xfrm>
          <a:prstGeom prst="rect">
            <a:avLst/>
          </a:prstGeom>
        </p:spPr>
      </p:pic>
      <p:pic>
        <p:nvPicPr>
          <p:cNvPr id="73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778752" y="5649467"/>
            <a:ext cx="82295" cy="299872"/>
          </a:xfrm>
          <a:prstGeom prst="rect">
            <a:avLst/>
          </a:prstGeom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624327" y="1687067"/>
            <a:ext cx="82296" cy="163576"/>
          </a:xfrm>
          <a:prstGeom prst="rect">
            <a:avLst/>
          </a:prstGeom>
        </p:spPr>
      </p:pic>
      <p:pic>
        <p:nvPicPr>
          <p:cNvPr id="75" name="picture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624327" y="2281428"/>
            <a:ext cx="82296" cy="163576"/>
          </a:xfrm>
          <a:prstGeom prst="rect">
            <a:avLst/>
          </a:prstGeom>
        </p:spPr>
      </p:pic>
      <p:pic>
        <p:nvPicPr>
          <p:cNvPr id="76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624327" y="2845308"/>
            <a:ext cx="82296" cy="163576"/>
          </a:xfrm>
          <a:prstGeom prst="rect">
            <a:avLst/>
          </a:prstGeom>
        </p:spPr>
      </p:pic>
      <p:pic>
        <p:nvPicPr>
          <p:cNvPr id="77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2624327" y="3442716"/>
            <a:ext cx="82296" cy="163575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6111240" y="2281428"/>
            <a:ext cx="82295" cy="163576"/>
          </a:xfrm>
          <a:prstGeom prst="rect">
            <a:avLst/>
          </a:prstGeom>
        </p:spPr>
      </p:pic>
      <p:pic>
        <p:nvPicPr>
          <p:cNvPr id="79" name="picture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6111240" y="2845308"/>
            <a:ext cx="82295" cy="163576"/>
          </a:xfrm>
          <a:prstGeom prst="rect">
            <a:avLst/>
          </a:prstGeom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6111240" y="1687067"/>
            <a:ext cx="82295" cy="163576"/>
          </a:xfrm>
          <a:prstGeom prst="rect">
            <a:avLst/>
          </a:prstGeom>
        </p:spPr>
      </p:pic>
      <p:pic>
        <p:nvPicPr>
          <p:cNvPr id="81" name="picture 8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6111240" y="3442716"/>
            <a:ext cx="82295" cy="1635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2"/>
          <p:cNvSpPr/>
          <p:nvPr/>
        </p:nvSpPr>
        <p:spPr>
          <a:xfrm>
            <a:off x="535940" y="336053"/>
            <a:ext cx="6782434" cy="56565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100" dirty="0"/>
          </a:p>
          <a:p>
            <a:pPr indent="55095" algn="l" rtl="0" eaLnBrk="0">
              <a:lnSpc>
                <a:spcPct val="99000"/>
              </a:lnSpc>
              <a:spcBef>
                <a:spcPts val="1"/>
              </a:spcBef>
              <a:tabLst/>
            </a:pPr>
            <a:r>
              <a:rPr sz="3600" spc="-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编译器 </a:t>
            </a:r>
            <a:endParaRPr lang="Meiryo" altLang="Meiryo" sz="36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marL="386671" indent="-133179" algn="l" rtl="0" eaLnBrk="0">
              <a:lnSpc>
                <a:spcPct val="93000"/>
              </a:lnSpc>
              <a:spcBef>
                <a:spcPts val="849"/>
              </a:spcBef>
              <a:tabLst>
                <a:tab pos="393065" algn="l"/>
              </a:tabLst>
            </a:pPr>
            <a:r>
              <a:rPr sz="28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将源代码转换为汇编代码</a:t>
            </a:r>
            <a:r>
              <a:rPr sz="28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（编译）。 </a:t>
            </a:r>
            <a:r>
              <a:rPr sz="28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2800" dirty="0"/>
          </a:p>
          <a:p>
            <a:pPr indent="253491" algn="l" rtl="0" eaLnBrk="0">
              <a:lnSpc>
                <a:spcPct val="99000"/>
              </a:lnSpc>
              <a:spcBef>
                <a:spcPts val="1136"/>
              </a:spcBef>
              <a:tabLst>
                <a:tab pos="385445" algn="l"/>
              </a:tabLst>
            </a:pPr>
            <a:r>
              <a:rPr sz="28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汇编代码 </a:t>
            </a:r>
            <a:endParaRPr lang="Meiryo" altLang="Meiryo" sz="2800" dirty="0"/>
          </a:p>
          <a:p>
            <a:pPr marL="778611" indent="-104495" algn="l" rtl="0" eaLnBrk="0">
              <a:lnSpc>
                <a:spcPct val="93000"/>
              </a:lnSpc>
              <a:spcBef>
                <a:spcPts val="635"/>
              </a:spcBef>
              <a:tabLst>
                <a:tab pos="75882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可由机器解释的代码的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符号表示。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2400" dirty="0"/>
          </a:p>
          <a:p>
            <a:pPr indent="674115" algn="l" rtl="0" eaLnBrk="0">
              <a:lnSpc>
                <a:spcPct val="86000"/>
              </a:lnSpc>
              <a:spcBef>
                <a:spcPts val="980"/>
              </a:spcBef>
              <a:tabLst>
                <a:tab pos="781050" algn="l"/>
              </a:tabLst>
            </a:pP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(基本上)机器对机器的翻译 </a:t>
            </a:r>
            <a:endParaRPr lang="Meiryo" altLang="Meiryo" sz="2400" dirty="0"/>
          </a:p>
          <a:p>
            <a:pPr marL="761242" indent="-87126" algn="l" rtl="0" eaLnBrk="0">
              <a:lnSpc>
                <a:spcPct val="99000"/>
              </a:lnSpc>
              <a:spcBef>
                <a:spcPts val="984"/>
              </a:spcBef>
              <a:tabLst>
                <a:tab pos="780415" algn="l"/>
              </a:tabLst>
            </a:pP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汇编代码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可能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包含伪指令 </a:t>
            </a:r>
            <a:endParaRPr lang="Meiryo" altLang="Meiryo" sz="2400" dirty="0"/>
          </a:p>
          <a:p>
            <a:pPr indent="1103883" algn="l" rtl="0" eaLnBrk="0">
              <a:lnSpc>
                <a:spcPts val="2324"/>
              </a:lnSpc>
              <a:spcBef>
                <a:spcPts val="549"/>
              </a:spcBef>
              <a:tabLst>
                <a:tab pos="1159510" algn="l"/>
              </a:tabLst>
            </a:pPr>
            <a:r>
              <a:rPr sz="1900" spc="9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伪指令：汇编语言的指令集包括 </a:t>
            </a:r>
            <a:endParaRPr lang="Meiryo" altLang="Meiryo" sz="1900" dirty="0"/>
          </a:p>
          <a:p>
            <a:pPr marL="1166960" indent="-6825" algn="l" rtl="0" eaLnBrk="0">
              <a:lnSpc>
                <a:spcPct val="98000"/>
              </a:lnSpc>
              <a:spcBef>
                <a:spcPts val="61"/>
              </a:spcBef>
              <a:tabLst/>
            </a:pPr>
            <a:r>
              <a:rPr sz="1900" spc="9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不包括在内，但为简单起见提供。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例如，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blt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（分支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小于）。 </a:t>
            </a:r>
            <a:r>
              <a:rPr sz="1900" spc="9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1900" dirty="0"/>
          </a:p>
          <a:p>
            <a:pPr indent="1839028" algn="l" rtl="0" eaLnBrk="0">
              <a:lnSpc>
                <a:spcPct val="91000"/>
              </a:lnSpc>
              <a:spcBef>
                <a:spcPts val="336"/>
              </a:spcBef>
              <a:tabLst/>
            </a:pPr>
            <a:r>
              <a:rPr sz="1900" spc="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移动</a:t>
            </a:r>
            <a:r>
              <a:rPr sz="1900" spc="6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（在寄存器之间复制数据 </a:t>
            </a:r>
            <a:endParaRPr lang="Meiryo" altLang="Meiryo" sz="1900" dirty="0"/>
          </a:p>
        </p:txBody>
      </p:sp>
      <p:pic>
        <p:nvPicPr>
          <p:cNvPr id="83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63039" y="4858130"/>
            <a:ext cx="176783" cy="176783"/>
          </a:xfrm>
          <a:prstGeom prst="rect">
            <a:avLst/>
          </a:prstGeom>
        </p:spPr>
      </p:pic>
      <p:pic>
        <p:nvPicPr>
          <p:cNvPr id="84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5839" y="4071746"/>
            <a:ext cx="204216" cy="213360"/>
          </a:xfrm>
          <a:prstGeom prst="rect">
            <a:avLst/>
          </a:prstGeom>
        </p:spPr>
      </p:pic>
      <p:pic>
        <p:nvPicPr>
          <p:cNvPr id="85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5839" y="3632834"/>
            <a:ext cx="204216" cy="213360"/>
          </a:xfrm>
          <a:prstGeom prst="rect">
            <a:avLst/>
          </a:prstGeom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5839" y="2828163"/>
            <a:ext cx="204216" cy="213359"/>
          </a:xfrm>
          <a:prstGeom prst="rect">
            <a:avLst/>
          </a:prstGeom>
        </p:spPr>
      </p:pic>
      <p:pic>
        <p:nvPicPr>
          <p:cNvPr id="87" name="pictur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48640" y="2337434"/>
            <a:ext cx="240791" cy="249935"/>
          </a:xfrm>
          <a:prstGeom prst="rect">
            <a:avLst/>
          </a:prstGeom>
        </p:spPr>
      </p:pic>
      <p:pic>
        <p:nvPicPr>
          <p:cNvPr id="88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48640" y="1398651"/>
            <a:ext cx="240791" cy="249935"/>
          </a:xfrm>
          <a:prstGeom prst="rect">
            <a:avLst/>
          </a:prstGeom>
        </p:spPr>
      </p:pic>
      <p:sp>
        <p:nvSpPr>
          <p:cNvPr id="89" name="textbox 89"/>
          <p:cNvSpPr/>
          <p:nvPr/>
        </p:nvSpPr>
        <p:spPr>
          <a:xfrm>
            <a:off x="8449055" y="6275476"/>
            <a:ext cx="160654" cy="3092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31"/>
              </a:lnSpc>
              <a:tabLst/>
            </a:pPr>
            <a:endParaRPr lang="Meiryo" altLang="Meiryo" sz="18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 90"/>
          <p:cNvGraphicFramePr>
            <a:graphicFrameLocks noGrp="1"/>
          </p:cNvGraphicFramePr>
          <p:nvPr/>
        </p:nvGraphicFramePr>
        <p:xfrm>
          <a:off x="115824" y="115823"/>
          <a:ext cx="8912225" cy="6616700"/>
        </p:xfrm>
        <a:graphic>
          <a:graphicData uri="http://schemas.openxmlformats.org/drawingml/2006/table">
            <a:tbl>
              <a:tblPr/>
              <a:tblGrid>
                <a:gridCol w="8912225"/>
              </a:tblGrid>
              <a:tr h="6604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462"/>
                        </a:lnSpc>
                        <a:tabLst/>
                      </a:pPr>
                      <a:endParaRPr lang="Arial" altLang="Arial" sz="100" dirty="0"/>
                    </a:p>
                    <a:p>
                      <a:pPr indent="453708" algn="l" rtl="0" eaLnBrk="0">
                        <a:lnSpc>
                          <a:spcPct val="98000"/>
                        </a:lnSpc>
                        <a:tabLst/>
                      </a:pPr>
                      <a:r>
                        <a:rPr sz="36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讲座内容 </a:t>
                      </a:r>
                      <a:endParaRPr lang="Meiryo" altLang="Meiryo" sz="36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1000" dirty="0"/>
                    </a:p>
                    <a:p>
                      <a:pPr indent="779167" algn="l" rtl="0" eaLnBrk="0">
                        <a:lnSpc>
                          <a:spcPct val="100000"/>
                        </a:lnSpc>
                        <a:spcBef>
                          <a:spcPts val="941"/>
                        </a:spcBef>
                        <a:tabLst/>
                      </a:pPr>
                      <a:r>
                        <a:rPr sz="31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指令的执行 </a:t>
                      </a:r>
                      <a:endParaRPr lang="Meiryo" altLang="Meiryo" sz="3100" dirty="0"/>
                    </a:p>
                    <a:p>
                      <a:pPr indent="1130807" algn="l" rtl="0" eaLnBrk="0">
                        <a:lnSpc>
                          <a:spcPct val="84000"/>
                        </a:lnSpc>
                        <a:spcBef>
                          <a:spcPts val="776"/>
                        </a:spcBef>
                        <a:tabLst>
                          <a:tab pos="1209039" algn="l"/>
                        </a:tabLst>
                      </a:pPr>
                      <a:r>
                        <a:rPr sz="280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编译器 </a:t>
                      </a:r>
                      <a:endParaRPr lang="Meiryo" altLang="Meiryo" sz="2800" dirty="0"/>
                    </a:p>
                    <a:p>
                      <a:pPr indent="1204954" algn="l" rtl="0" eaLnBrk="0">
                        <a:lnSpc>
                          <a:spcPts val="3875"/>
                        </a:lnSpc>
                        <a:spcBef>
                          <a:spcPts val="699"/>
                        </a:spcBef>
                        <a:tabLst/>
                      </a:pPr>
                      <a:r>
                        <a:rPr sz="280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装配员 </a:t>
                      </a:r>
                      <a:endParaRPr lang="Meiryo" altLang="Meiryo" sz="2800" dirty="0"/>
                    </a:p>
                    <a:p>
                      <a:pPr indent="1130807" algn="l" rtl="0" eaLnBrk="0">
                        <a:lnSpc>
                          <a:spcPct val="100000"/>
                        </a:lnSpc>
                        <a:spcBef>
                          <a:spcPts val="673"/>
                        </a:spcBef>
                        <a:tabLst>
                          <a:tab pos="1241425" algn="l"/>
                        </a:tabLst>
                      </a:pPr>
                      <a:r>
                        <a:rPr sz="280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链接器 </a:t>
                      </a:r>
                      <a:endParaRPr lang="Meiryo" altLang="Meiryo" sz="2800" dirty="0"/>
                    </a:p>
                    <a:p>
                      <a:pPr indent="1130807" algn="l" rtl="0" eaLnBrk="0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1214755" algn="l"/>
                        </a:tabLst>
                      </a:pPr>
                      <a:r>
                        <a:rPr sz="280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装载机 </a:t>
                      </a:r>
                      <a:endParaRPr lang="Meiryo" altLang="Meiryo" sz="2800" dirty="0"/>
                    </a:p>
                    <a:p>
                      <a:pPr marL="787274" indent="8513" algn="l" rtl="0" eaLnBrk="0">
                        <a:lnSpc>
                          <a:spcPct val="102000"/>
                        </a:lnSpc>
                        <a:spcBef>
                          <a:spcPts val="774"/>
                        </a:spcBef>
                        <a:tabLst/>
                      </a:pPr>
                      <a:r>
                        <a:rPr sz="31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将C语言</a:t>
                      </a:r>
                      <a:r>
                        <a:rPr sz="31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程序转换</a:t>
                      </a:r>
                      <a:r>
                        <a:rPr sz="31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为汇编代码 </a:t>
                      </a:r>
                      <a:endParaRPr lang="Meiryo" altLang="Meiryo" sz="3100" dirty="0"/>
                    </a:p>
                    <a:p>
                      <a:pPr indent="1192486" algn="l" rtl="0" eaLnBrk="0">
                        <a:lnSpc>
                          <a:spcPct val="87000"/>
                        </a:lnSpc>
                        <a:spcBef>
                          <a:spcPts val="760"/>
                        </a:spcBef>
                        <a:tabLst/>
                      </a:pPr>
                      <a:r>
                        <a:rPr sz="2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以</a:t>
                      </a:r>
                      <a:r>
                        <a:rPr sz="2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交换、</a:t>
                      </a:r>
                      <a:r>
                        <a:rPr sz="2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eiryo"/>
                          <a:ea typeface="Meiryo"/>
                          <a:cs typeface="Meiryo"/>
                        </a:rPr>
                        <a:t>排序为例 </a:t>
                      </a:r>
                      <a:endParaRPr lang="Meiryo" altLang="Meiryo" sz="28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1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5092827"/>
            <a:ext cx="240791" cy="249936"/>
          </a:xfrm>
          <a:prstGeom prst="rect">
            <a:avLst/>
          </a:prstGeom>
        </p:spPr>
      </p:pic>
      <p:pic>
        <p:nvPicPr>
          <p:cNvPr id="92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4044315"/>
            <a:ext cx="280415" cy="283463"/>
          </a:xfrm>
          <a:prstGeom prst="rect">
            <a:avLst/>
          </a:prstGeom>
        </p:spPr>
      </p:pic>
      <p:pic>
        <p:nvPicPr>
          <p:cNvPr id="93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3507866"/>
            <a:ext cx="240791" cy="249936"/>
          </a:xfrm>
          <a:prstGeom prst="rect">
            <a:avLst/>
          </a:prstGeom>
        </p:spPr>
      </p:pic>
      <p:pic>
        <p:nvPicPr>
          <p:cNvPr id="94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2995803"/>
            <a:ext cx="240791" cy="249935"/>
          </a:xfrm>
          <a:prstGeom prst="rect">
            <a:avLst/>
          </a:prstGeom>
        </p:spPr>
      </p:pic>
      <p:pic>
        <p:nvPicPr>
          <p:cNvPr id="95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27304" y="2317836"/>
            <a:ext cx="719327" cy="500207"/>
          </a:xfrm>
          <a:prstGeom prst="rect">
            <a:avLst/>
          </a:prstGeom>
        </p:spPr>
      </p:pic>
      <p:pic>
        <p:nvPicPr>
          <p:cNvPr id="96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5839" y="1971675"/>
            <a:ext cx="240791" cy="249935"/>
          </a:xfrm>
          <a:prstGeom prst="rect">
            <a:avLst/>
          </a:prstGeom>
        </p:spPr>
      </p:pic>
      <p:pic>
        <p:nvPicPr>
          <p:cNvPr id="97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8640" y="1410842"/>
            <a:ext cx="280415" cy="283464"/>
          </a:xfrm>
          <a:prstGeom prst="rect">
            <a:avLst/>
          </a:prstGeom>
        </p:spPr>
      </p:pic>
      <p:sp>
        <p:nvSpPr>
          <p:cNvPr id="98" name="textbox 98"/>
          <p:cNvSpPr/>
          <p:nvPr/>
        </p:nvSpPr>
        <p:spPr>
          <a:xfrm>
            <a:off x="8461400" y="6275476"/>
            <a:ext cx="148589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182"/>
              </a:lnSpc>
              <a:tabLst/>
            </a:pPr>
            <a:endParaRPr lang="Meiryo" altLang="Meiryo" sz="17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9"/>
          <p:cNvSpPr/>
          <p:nvPr/>
        </p:nvSpPr>
        <p:spPr>
          <a:xfrm>
            <a:off x="535940" y="336053"/>
            <a:ext cx="7809865" cy="48920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100" dirty="0"/>
          </a:p>
          <a:p>
            <a:pPr indent="49147" algn="l" rtl="0" eaLnBrk="0">
              <a:lnSpc>
                <a:spcPct val="99000"/>
              </a:lnSpc>
              <a:spcBef>
                <a:spcPts val="1"/>
              </a:spcBef>
              <a:tabLst/>
            </a:pPr>
            <a:r>
              <a:rPr sz="36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装配员 </a:t>
            </a:r>
            <a:endParaRPr lang="Meiryo" altLang="Meiryo" sz="36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marL="386671" indent="-133179" algn="l" rtl="0" eaLnBrk="0">
              <a:lnSpc>
                <a:spcPct val="93000"/>
              </a:lnSpc>
              <a:spcBef>
                <a:spcPts val="846"/>
              </a:spcBef>
              <a:tabLst>
                <a:tab pos="385445" algn="l"/>
              </a:tabLst>
            </a:pPr>
            <a:r>
              <a:rPr sz="28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将汇编代码转换为机器语言</a:t>
            </a:r>
            <a:r>
              <a:rPr sz="28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（汇编）。 </a:t>
            </a:r>
            <a:r>
              <a:rPr sz="28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2800" dirty="0"/>
          </a:p>
          <a:p>
            <a:pPr indent="674115" algn="l" rtl="0" eaLnBrk="0">
              <a:lnSpc>
                <a:spcPct val="86000"/>
              </a:lnSpc>
              <a:spcBef>
                <a:spcPts val="1059"/>
              </a:spcBef>
              <a:tabLst>
                <a:tab pos="770255" algn="l"/>
              </a:tabLst>
            </a:pP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输出到对象文件（目标文件）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（见下文）。 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2400" dirty="0"/>
          </a:p>
          <a:p>
            <a:pPr marL="372406" indent="-118914" algn="l" rtl="0" eaLnBrk="0">
              <a:lnSpc>
                <a:spcPct val="93000"/>
              </a:lnSpc>
              <a:spcBef>
                <a:spcPts val="1053"/>
              </a:spcBef>
              <a:tabLst>
                <a:tab pos="361950" algn="l"/>
              </a:tabLst>
            </a:pP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用实际指令取代伪指令，例如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，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blt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$t0,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$t1,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Label </a:t>
            </a: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2800" dirty="0"/>
          </a:p>
          <a:p>
            <a:pPr indent="1297749" algn="l" rtl="0" eaLnBrk="0">
              <a:lnSpc>
                <a:spcPct val="89000"/>
              </a:lnSpc>
              <a:spcBef>
                <a:spcPts val="449"/>
              </a:spcBef>
              <a:tabLst/>
            </a:pP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→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slt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$t2,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$t0,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$t1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2800" dirty="0"/>
          </a:p>
          <a:p>
            <a:pPr indent="1801630" algn="l" rtl="0" eaLnBrk="0">
              <a:lnSpc>
                <a:spcPct val="88000"/>
              </a:lnSpc>
              <a:spcBef>
                <a:spcPts val="403"/>
              </a:spcBef>
              <a:tabLst/>
            </a:pP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bne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$t2,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$zero,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Label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2800" dirty="0"/>
          </a:p>
          <a:p>
            <a:pPr indent="1317023" algn="l" rtl="0" eaLnBrk="0">
              <a:lnSpc>
                <a:spcPct val="95000"/>
              </a:lnSpc>
              <a:spcBef>
                <a:spcPts val="6"/>
              </a:spcBef>
              <a:tabLst/>
            </a:pP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移动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$t0,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$t1 </a:t>
            </a:r>
            <a:r>
              <a:rPr sz="28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2800" dirty="0"/>
          </a:p>
          <a:p>
            <a:pPr indent="1334316" algn="l" rtl="0" eaLnBrk="0">
              <a:lnSpc>
                <a:spcPts val="3527"/>
              </a:lnSpc>
              <a:tabLst/>
            </a:pPr>
            <a:r>
              <a:rPr sz="2800" spc="-4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→ </a:t>
            </a:r>
            <a:r>
              <a:rPr sz="2800" spc="-4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添加</a:t>
            </a:r>
            <a:r>
              <a:rPr sz="2800" spc="-4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$t0, </a:t>
            </a:r>
            <a:r>
              <a:rPr sz="2800" spc="-4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$zero, </a:t>
            </a:r>
            <a:r>
              <a:rPr sz="2800" spc="-4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$t1 </a:t>
            </a:r>
            <a:r>
              <a:rPr sz="2800" spc="-4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2800" dirty="0"/>
          </a:p>
        </p:txBody>
      </p:sp>
      <p:pic>
        <p:nvPicPr>
          <p:cNvPr id="100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2759202"/>
            <a:ext cx="240791" cy="249935"/>
          </a:xfrm>
          <a:prstGeom prst="rect">
            <a:avLst/>
          </a:prstGeom>
        </p:spPr>
      </p:pic>
      <p:pic>
        <p:nvPicPr>
          <p:cNvPr id="101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5839" y="2298954"/>
            <a:ext cx="204216" cy="213359"/>
          </a:xfrm>
          <a:prstGeom prst="rect">
            <a:avLst/>
          </a:prstGeom>
        </p:spPr>
      </p:pic>
      <p:pic>
        <p:nvPicPr>
          <p:cNvPr id="102" name="picture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1381505"/>
            <a:ext cx="240791" cy="249935"/>
          </a:xfrm>
          <a:prstGeom prst="rect">
            <a:avLst/>
          </a:prstGeom>
        </p:spPr>
      </p:pic>
      <p:sp>
        <p:nvSpPr>
          <p:cNvPr id="103" name="textbox 103"/>
          <p:cNvSpPr/>
          <p:nvPr/>
        </p:nvSpPr>
        <p:spPr>
          <a:xfrm>
            <a:off x="8449055" y="6275476"/>
            <a:ext cx="160654" cy="3092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31"/>
              </a:lnSpc>
              <a:tabLst/>
            </a:pPr>
            <a:endParaRPr lang="Meiryo" altLang="Meiryo" sz="18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4"/>
          <p:cNvSpPr/>
          <p:nvPr/>
        </p:nvSpPr>
        <p:spPr>
          <a:xfrm>
            <a:off x="535940" y="336053"/>
            <a:ext cx="6779894" cy="14173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100" dirty="0"/>
          </a:p>
          <a:p>
            <a:pPr indent="49147" algn="l" rtl="0" eaLnBrk="0">
              <a:lnSpc>
                <a:spcPct val="99000"/>
              </a:lnSpc>
              <a:spcBef>
                <a:spcPts val="1"/>
              </a:spcBef>
              <a:tabLst/>
            </a:pPr>
            <a:r>
              <a:rPr sz="36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装配员 </a:t>
            </a:r>
            <a:endParaRPr lang="Meiryo" altLang="Meiryo" sz="36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700" dirty="0"/>
          </a:p>
          <a:p>
            <a:pPr indent="253491" algn="l" rtl="0" eaLnBrk="0">
              <a:lnSpc>
                <a:spcPct val="98000"/>
              </a:lnSpc>
              <a:spcBef>
                <a:spcPts val="6"/>
              </a:spcBef>
              <a:tabLst>
                <a:tab pos="362584" algn="l"/>
              </a:tabLst>
            </a:pPr>
            <a:r>
              <a:rPr sz="28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将远端分支转换为分支+跳跃 </a:t>
            </a:r>
            <a:endParaRPr lang="Meiryo" altLang="Meiryo" sz="2800" dirty="0"/>
          </a:p>
        </p:txBody>
      </p:sp>
      <p:pic>
        <p:nvPicPr>
          <p:cNvPr id="105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1398651"/>
            <a:ext cx="240791" cy="249935"/>
          </a:xfrm>
          <a:prstGeom prst="rect">
            <a:avLst/>
          </a:prstGeom>
        </p:spPr>
      </p:pic>
      <p:pic>
        <p:nvPicPr>
          <p:cNvPr id="106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678935" y="1840991"/>
            <a:ext cx="5266944" cy="1584960"/>
          </a:xfrm>
          <a:prstGeom prst="rect">
            <a:avLst/>
          </a:prstGeom>
        </p:spPr>
      </p:pic>
      <p:sp>
        <p:nvSpPr>
          <p:cNvPr id="107" name="textbox 107"/>
          <p:cNvSpPr/>
          <p:nvPr/>
        </p:nvSpPr>
        <p:spPr>
          <a:xfrm>
            <a:off x="535940" y="4229159"/>
            <a:ext cx="6261100" cy="8870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389"/>
              </a:lnSpc>
              <a:tabLst/>
            </a:pPr>
            <a:endParaRPr lang="Arial" altLang="Arial" sz="100" dirty="0"/>
          </a:p>
          <a:p>
            <a:pPr indent="253491" algn="l" rtl="0" eaLnBrk="0">
              <a:lnSpc>
                <a:spcPct val="99000"/>
              </a:lnSpc>
              <a:tabLst>
                <a:tab pos="382904" algn="l"/>
              </a:tabLst>
            </a:pPr>
            <a:r>
              <a:rPr sz="28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生成一个符号表 </a:t>
            </a:r>
            <a:endParaRPr lang="Meiryo" altLang="Meiryo" sz="2800" dirty="0"/>
          </a:p>
          <a:p>
            <a:pPr indent="674115" algn="l" rtl="0" eaLnBrk="0">
              <a:lnSpc>
                <a:spcPct val="98000"/>
              </a:lnSpc>
              <a:spcBef>
                <a:spcPts val="634"/>
              </a:spcBef>
              <a:tabLst>
                <a:tab pos="787400" algn="l"/>
              </a:tabLst>
            </a:pP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管理标签名称和指令地址之间的对应关系 </a:t>
            </a:r>
            <a:endParaRPr lang="Meiryo" altLang="Meiryo" sz="2400" dirty="0"/>
          </a:p>
        </p:txBody>
      </p:sp>
      <p:pic>
        <p:nvPicPr>
          <p:cNvPr id="108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05839" y="4809363"/>
            <a:ext cx="204216" cy="213360"/>
          </a:xfrm>
          <a:prstGeom prst="rect">
            <a:avLst/>
          </a:prstGeom>
        </p:spPr>
      </p:pic>
      <p:pic>
        <p:nvPicPr>
          <p:cNvPr id="109" name="pictur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8640" y="4318634"/>
            <a:ext cx="240791" cy="249936"/>
          </a:xfrm>
          <a:prstGeom prst="rect">
            <a:avLst/>
          </a:prstGeom>
        </p:spPr>
      </p:pic>
      <p:sp>
        <p:nvSpPr>
          <p:cNvPr id="110" name="textbox 110"/>
          <p:cNvSpPr/>
          <p:nvPr/>
        </p:nvSpPr>
        <p:spPr>
          <a:xfrm>
            <a:off x="559013" y="2600708"/>
            <a:ext cx="2588895" cy="10109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421"/>
              </a:lnSpc>
              <a:tabLst/>
            </a:pPr>
            <a:endParaRPr lang="Arial" altLang="Arial" sz="100" dirty="0"/>
          </a:p>
          <a:p>
            <a:pPr indent="526041" algn="l" rtl="0" eaLnBrk="0">
              <a:lnSpc>
                <a:spcPct val="92000"/>
              </a:lnSpc>
              <a:tabLst/>
            </a:pPr>
            <a:r>
              <a:rPr sz="19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BNE </a:t>
            </a:r>
            <a:r>
              <a:rPr sz="19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$S0, </a:t>
            </a:r>
            <a:r>
              <a:rPr sz="19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$S1, </a:t>
            </a:r>
            <a:r>
              <a:rPr sz="19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L2 </a:t>
            </a:r>
            <a:r>
              <a:rPr sz="19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1900" dirty="0"/>
          </a:p>
          <a:p>
            <a:pPr indent="495418" algn="l" rtl="0" eaLnBrk="0">
              <a:lnSpc>
                <a:spcPct val="87000"/>
              </a:lnSpc>
              <a:spcBef>
                <a:spcPts val="784"/>
              </a:spcBef>
              <a:tabLst/>
            </a:pP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j 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L1 </a:t>
            </a:r>
            <a:endParaRPr lang="Meiryo" altLang="Meiryo" sz="1900" dirty="0"/>
          </a:p>
          <a:p>
            <a:pPr indent="12700" algn="l" rtl="0" eaLnBrk="0">
              <a:lnSpc>
                <a:spcPts val="2882"/>
              </a:lnSpc>
              <a:tabLst/>
            </a:pPr>
            <a:r>
              <a:rPr sz="19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L2 </a:t>
            </a:r>
            <a:r>
              <a:rPr sz="19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: </a:t>
            </a:r>
            <a:r>
              <a:rPr sz="1900" spc="-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1900" dirty="0"/>
          </a:p>
        </p:txBody>
      </p:sp>
      <p:sp>
        <p:nvSpPr>
          <p:cNvPr id="111" name="textbox 111"/>
          <p:cNvSpPr/>
          <p:nvPr/>
        </p:nvSpPr>
        <p:spPr>
          <a:xfrm>
            <a:off x="660874" y="1868935"/>
            <a:ext cx="2075179" cy="3022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79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0000"/>
              </a:lnSpc>
              <a:tabLst/>
            </a:pPr>
            <a:r>
              <a:rPr sz="19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被问及</a:t>
            </a:r>
            <a:r>
              <a:rPr sz="19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$S0, </a:t>
            </a:r>
            <a:r>
              <a:rPr sz="19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$S1, </a:t>
            </a:r>
            <a:r>
              <a:rPr sz="19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L1 </a:t>
            </a:r>
            <a:r>
              <a:rPr sz="19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1900" dirty="0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1470147" y="2212847"/>
            <a:ext cx="442984" cy="306303"/>
            <a:chOff x="0" y="0"/>
            <a:chExt cx="442984" cy="306303"/>
          </a:xfrm>
        </p:grpSpPr>
        <p:sp>
          <p:nvSpPr>
            <p:cNvPr id="112" name="path"/>
            <p:cNvSpPr/>
            <p:nvPr/>
          </p:nvSpPr>
          <p:spPr>
            <a:xfrm>
              <a:off x="5084" y="9144"/>
              <a:ext cx="432815" cy="289559"/>
            </a:xfrm>
            <a:custGeom>
              <a:avLst/>
              <a:gdLst/>
              <a:ahLst/>
              <a:cxnLst/>
              <a:rect l="0" t="0" r="0" b="0"/>
              <a:pathLst>
                <a:path w="681" h="455">
                  <a:moveTo>
                    <a:pt x="0" y="227"/>
                  </a:moveTo>
                  <a:lnTo>
                    <a:pt x="170" y="227"/>
                  </a:lnTo>
                  <a:lnTo>
                    <a:pt x="170" y="0"/>
                  </a:lnTo>
                  <a:lnTo>
                    <a:pt x="511" y="0"/>
                  </a:lnTo>
                  <a:lnTo>
                    <a:pt x="511" y="227"/>
                  </a:lnTo>
                  <a:lnTo>
                    <a:pt x="681" y="227"/>
                  </a:lnTo>
                  <a:lnTo>
                    <a:pt x="340" y="455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rgbClr val="DAEDEF">
                <a:alpha val="100000"/>
              </a:srgbClr>
            </a:solidFill>
            <a:ln cap="flat">
              <a:miter lim="0"/>
              <a:noFill/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3" name="path"/>
            <p:cNvSpPr/>
            <p:nvPr/>
          </p:nvSpPr>
          <p:spPr>
            <a:xfrm>
              <a:off x="0" y="0"/>
              <a:ext cx="442984" cy="306303"/>
            </a:xfrm>
            <a:custGeom>
              <a:avLst/>
              <a:gdLst/>
              <a:ahLst/>
              <a:cxnLst/>
              <a:rect l="0" t="0" r="0" b="0"/>
              <a:pathLst>
                <a:path w="697" h="482">
                  <a:moveTo>
                    <a:pt x="8" y="242"/>
                  </a:moveTo>
                  <a:lnTo>
                    <a:pt x="178" y="242"/>
                  </a:lnTo>
                  <a:lnTo>
                    <a:pt x="178" y="14"/>
                  </a:lnTo>
                  <a:lnTo>
                    <a:pt x="519" y="14"/>
                  </a:lnTo>
                  <a:lnTo>
                    <a:pt x="519" y="242"/>
                  </a:lnTo>
                  <a:lnTo>
                    <a:pt x="689" y="242"/>
                  </a:lnTo>
                  <a:lnTo>
                    <a:pt x="348" y="470"/>
                  </a:lnTo>
                  <a:lnTo>
                    <a:pt x="8" y="242"/>
                  </a:lnTo>
                  <a:close/>
                </a:path>
              </a:pathLst>
            </a:custGeom>
            <a:noFill/>
            <a:ln w="18287" cap="flat">
              <a:miter lim="1000000"/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textbox 114"/>
          <p:cNvSpPr/>
          <p:nvPr/>
        </p:nvSpPr>
        <p:spPr>
          <a:xfrm>
            <a:off x="8457742" y="6275476"/>
            <a:ext cx="152400" cy="306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2207"/>
              </a:lnSpc>
              <a:tabLst/>
            </a:pPr>
            <a:endParaRPr lang="Meiryo" altLang="Meiryo" sz="1700" dirty="0"/>
          </a:p>
        </p:txBody>
      </p:sp>
    </p:spTree>
  </p:cSld>
  <p:clrMapOvr>
    <a:masterClrMapping/>
  </p:clrMapOvr>
</p:sld>
</file>

<file path=ppt/slides/slide9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5"/>
          <p:cNvSpPr/>
          <p:nvPr/>
        </p:nvSpPr>
        <p:spPr>
          <a:xfrm>
            <a:off x="535940" y="336053"/>
            <a:ext cx="8074025" cy="61937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100" dirty="0"/>
          </a:p>
          <a:p>
            <a:pPr indent="49147" algn="l" rtl="0" eaLnBrk="0">
              <a:lnSpc>
                <a:spcPct val="99000"/>
              </a:lnSpc>
              <a:spcBef>
                <a:spcPts val="1"/>
              </a:spcBef>
              <a:tabLst/>
            </a:pPr>
            <a:r>
              <a:rPr sz="3600" spc="-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装配员 </a:t>
            </a:r>
            <a:endParaRPr lang="Meiryo" altLang="Meiryo" sz="36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indent="253491" algn="l" rtl="0" eaLnBrk="0">
              <a:lnSpc>
                <a:spcPct val="99000"/>
              </a:lnSpc>
              <a:spcBef>
                <a:spcPts val="845"/>
              </a:spcBef>
              <a:tabLst>
                <a:tab pos="373379" algn="l"/>
              </a:tabLst>
            </a:pPr>
            <a:r>
              <a:rPr sz="28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对象文件的生成 </a:t>
            </a:r>
            <a:endParaRPr lang="Meiryo" altLang="Meiryo" sz="2800" dirty="0"/>
          </a:p>
          <a:p>
            <a:pPr indent="674115" algn="l" rtl="0" eaLnBrk="0">
              <a:lnSpc>
                <a:spcPct val="90000"/>
              </a:lnSpc>
              <a:spcBef>
                <a:spcPts val="637"/>
              </a:spcBef>
              <a:tabLst>
                <a:tab pos="764540" algn="l"/>
              </a:tabLst>
            </a:pPr>
            <a:r>
              <a:rPr sz="2400" spc="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它由以下6个部分组成</a:t>
            </a:r>
            <a:r>
              <a:rPr sz="1900" spc="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（针对UNIX）： 1. </a:t>
            </a:r>
            <a:r>
              <a:rPr sz="2400" spc="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1900" dirty="0"/>
          </a:p>
          <a:p>
            <a:pPr indent="1103883" algn="l" rtl="0" eaLnBrk="0">
              <a:lnSpc>
                <a:spcPct val="90000"/>
              </a:lnSpc>
              <a:spcBef>
                <a:spcPts val="797"/>
              </a:spcBef>
              <a:tabLst>
                <a:tab pos="1167130" algn="l"/>
              </a:tabLst>
            </a:pP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对象</a:t>
            </a: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文件</a:t>
            </a: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头 </a:t>
            </a: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1900" dirty="0"/>
          </a:p>
          <a:p>
            <a:pPr indent="1398617" algn="l" rtl="0" eaLnBrk="0">
              <a:lnSpc>
                <a:spcPct val="99000"/>
              </a:lnSpc>
              <a:spcBef>
                <a:spcPts val="725"/>
              </a:spcBef>
              <a:tabLst/>
            </a:pPr>
            <a:r>
              <a:rPr sz="16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- 表示文本段、静态数据段的大小 </a:t>
            </a:r>
            <a:endParaRPr lang="Meiryo" altLang="Meiryo" sz="1600" dirty="0"/>
          </a:p>
          <a:p>
            <a:pPr indent="1103883" algn="l" rtl="0" eaLnBrk="0">
              <a:lnSpc>
                <a:spcPct val="90000"/>
              </a:lnSpc>
              <a:spcBef>
                <a:spcPts val="504"/>
              </a:spcBef>
              <a:tabLst>
                <a:tab pos="1167130" algn="l"/>
              </a:tabLst>
            </a:pP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文本</a:t>
            </a: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部分 </a:t>
            </a:r>
            <a:r>
              <a:rPr sz="1900" spc="5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1900" dirty="0"/>
          </a:p>
          <a:p>
            <a:pPr indent="1398617" algn="l" rtl="0" eaLnBrk="0">
              <a:lnSpc>
                <a:spcPct val="98000"/>
              </a:lnSpc>
              <a:spcBef>
                <a:spcPts val="742"/>
              </a:spcBef>
              <a:tabLst/>
            </a:pPr>
            <a:r>
              <a:rPr sz="16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- 机器语言程序代码 </a:t>
            </a:r>
            <a:endParaRPr lang="Meiryo" altLang="Meiryo" sz="1600" dirty="0"/>
          </a:p>
          <a:p>
            <a:pPr indent="1103883" algn="l" rtl="0" eaLnBrk="0">
              <a:lnSpc>
                <a:spcPct val="90000"/>
              </a:lnSpc>
              <a:spcBef>
                <a:spcPts val="511"/>
              </a:spcBef>
              <a:tabLst>
                <a:tab pos="1162050" algn="l"/>
              </a:tabLst>
            </a:pPr>
            <a:r>
              <a:rPr sz="1900" spc="4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静态数据</a:t>
            </a:r>
            <a:r>
              <a:rPr sz="1900" spc="4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段 </a:t>
            </a:r>
            <a:r>
              <a:rPr sz="1900" spc="4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1900" dirty="0"/>
          </a:p>
          <a:p>
            <a:pPr indent="1398617" algn="l" rtl="0" eaLnBrk="0">
              <a:lnSpc>
                <a:spcPct val="98000"/>
              </a:lnSpc>
              <a:spcBef>
                <a:spcPts val="738"/>
              </a:spcBef>
              <a:tabLst/>
            </a:pPr>
            <a:r>
              <a:rPr sz="16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- 执行期间要分配的数据 </a:t>
            </a:r>
            <a:endParaRPr lang="Meiryo" altLang="Meiryo" sz="1600" dirty="0"/>
          </a:p>
          <a:p>
            <a:pPr indent="1103883" algn="l" rtl="0" eaLnBrk="0">
              <a:lnSpc>
                <a:spcPct val="90000"/>
              </a:lnSpc>
              <a:spcBef>
                <a:spcPts val="525"/>
              </a:spcBef>
              <a:tabLst>
                <a:tab pos="1202055" algn="l"/>
              </a:tabLst>
            </a:pP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搬迁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信息 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1900" dirty="0"/>
          </a:p>
          <a:p>
            <a:pPr marL="1614351" indent="-215734" algn="l" rtl="0" eaLnBrk="0">
              <a:lnSpc>
                <a:spcPct val="99000"/>
              </a:lnSpc>
              <a:spcBef>
                <a:spcPts val="733"/>
              </a:spcBef>
              <a:tabLst/>
            </a:pPr>
            <a:r>
              <a:rPr sz="16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- </a:t>
            </a:r>
            <a:r>
              <a:rPr sz="1600" spc="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表示一个指令或数据字</a:t>
            </a:r>
            <a:r>
              <a:rPr sz="16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，它取决于程序被加载到内存的绝对地址。 </a:t>
            </a:r>
            <a:endParaRPr lang="Meiryo" altLang="Meiryo" sz="1600" dirty="0"/>
          </a:p>
          <a:p>
            <a:pPr indent="1103883" algn="l" rtl="0" eaLnBrk="0">
              <a:lnSpc>
                <a:spcPct val="91000"/>
              </a:lnSpc>
              <a:spcBef>
                <a:spcPts val="498"/>
              </a:spcBef>
              <a:tabLst>
                <a:tab pos="1174114" algn="l"/>
              </a:tabLst>
            </a:pPr>
            <a:r>
              <a:rPr sz="1900" spc="4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符号表 </a:t>
            </a:r>
            <a:endParaRPr lang="Meiryo" altLang="Meiryo" sz="1900" dirty="0"/>
          </a:p>
          <a:p>
            <a:pPr indent="1398617" algn="l" rtl="0" eaLnBrk="0">
              <a:lnSpc>
                <a:spcPct val="87000"/>
              </a:lnSpc>
              <a:spcBef>
                <a:spcPts val="723"/>
              </a:spcBef>
              <a:tabLst/>
            </a:pPr>
            <a:r>
              <a:rPr sz="16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- 保留未定义的标签（包括外部引用）。 </a:t>
            </a:r>
            <a:endParaRPr lang="Meiryo" altLang="Meiryo" sz="1600" dirty="0"/>
          </a:p>
          <a:p>
            <a:pPr indent="1103883" algn="l" rtl="0" eaLnBrk="0">
              <a:lnSpc>
                <a:spcPct val="90000"/>
              </a:lnSpc>
              <a:spcBef>
                <a:spcPts val="732"/>
              </a:spcBef>
              <a:tabLst>
                <a:tab pos="1165860" algn="l"/>
              </a:tabLst>
            </a:pPr>
            <a:r>
              <a:rPr sz="1900" spc="4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调试信息 </a:t>
            </a:r>
            <a:endParaRPr lang="Meiryo" altLang="Meiryo" sz="19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600" dirty="0"/>
          </a:p>
          <a:p>
            <a:pPr indent="1398617" algn="l" rtl="0" eaLnBrk="0">
              <a:lnSpc>
                <a:spcPts val="2929"/>
              </a:lnSpc>
              <a:spcBef>
                <a:spcPts val="2"/>
              </a:spcBef>
              <a:tabLst/>
            </a:pPr>
            <a:r>
              <a:rPr sz="16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- 关于编译的信息。由调试器等使用 </a:t>
            </a:r>
            <a:r>
              <a:rPr sz="2700" spc="-10" baseline="-35873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>8 </a:t>
            </a:r>
            <a:r>
              <a:rPr sz="1600" spc="-10" dirty="0">
                <a:solidFill>
                  <a:srgbClr val="000000">
                    <a:alpha val="100000"/>
                  </a:srgbClr>
                </a:solidFill>
                <a:latin typeface="Meiryo"/>
                <a:ea typeface="Meiryo"/>
                <a:cs typeface="Meiryo"/>
              </a:rPr>
              <a:t/>
            </a:r>
            <a:endParaRPr lang="Meiryo" altLang="Meiryo" sz="1754" dirty="0"/>
          </a:p>
        </p:txBody>
      </p:sp>
      <p:pic>
        <p:nvPicPr>
          <p:cNvPr id="116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63039" y="5845670"/>
            <a:ext cx="176783" cy="176783"/>
          </a:xfrm>
          <a:prstGeom prst="rect">
            <a:avLst/>
          </a:prstGeom>
        </p:spPr>
      </p:pic>
      <p:pic>
        <p:nvPicPr>
          <p:cNvPr id="117" name="picture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63039" y="5187315"/>
            <a:ext cx="176783" cy="176784"/>
          </a:xfrm>
          <a:prstGeom prst="rect">
            <a:avLst/>
          </a:prstGeom>
        </p:spPr>
      </p:pic>
      <p:pic>
        <p:nvPicPr>
          <p:cNvPr id="118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63039" y="4285106"/>
            <a:ext cx="176783" cy="176783"/>
          </a:xfrm>
          <a:prstGeom prst="rect">
            <a:avLst/>
          </a:prstGeom>
        </p:spPr>
      </p:pic>
      <p:pic>
        <p:nvPicPr>
          <p:cNvPr id="119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63039" y="3626739"/>
            <a:ext cx="176783" cy="176783"/>
          </a:xfrm>
          <a:prstGeom prst="rect">
            <a:avLst/>
          </a:prstGeom>
        </p:spPr>
      </p:pic>
      <p:pic>
        <p:nvPicPr>
          <p:cNvPr id="120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63039" y="2968371"/>
            <a:ext cx="176783" cy="176784"/>
          </a:xfrm>
          <a:prstGeom prst="rect">
            <a:avLst/>
          </a:prstGeom>
        </p:spPr>
      </p:pic>
      <p:pic>
        <p:nvPicPr>
          <p:cNvPr id="121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63039" y="2310002"/>
            <a:ext cx="176783" cy="176784"/>
          </a:xfrm>
          <a:prstGeom prst="rect">
            <a:avLst/>
          </a:prstGeom>
        </p:spPr>
      </p:pic>
      <p:pic>
        <p:nvPicPr>
          <p:cNvPr id="122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5839" y="1889379"/>
            <a:ext cx="204216" cy="213359"/>
          </a:xfrm>
          <a:prstGeom prst="rect">
            <a:avLst/>
          </a:prstGeom>
        </p:spPr>
      </p:pic>
      <p:pic>
        <p:nvPicPr>
          <p:cNvPr id="123" name="pictur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48640" y="1398651"/>
            <a:ext cx="240791" cy="249935"/>
          </a:xfrm>
          <a:prstGeom prst="rect">
            <a:avLst/>
          </a:prstGeom>
        </p:spPr>
      </p:pic>
    </p:spTree>
  </p:cSld>
  <p:clrMapOvr>
    <a:masterClrMapping/>
  </p:clrMapOvr>
</p:sld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E94486CC-9CD1-11EB-B3E1-52540006F7B4}" pid="2" name="CRO">
    <vt:lpwstr>wqlLaW5nc29mdCBQREYgdG8gV1BTIDc1Qg</vt:lpwstr>
  </op:property>
  <op:property fmtid="{E94486CC-9CD1-11EB-B3E1-52540006F7B4}" pid="3" name="Created">
    <vt:filetime>2021-10-20T16:03:40</vt:filetime>
  </op:property>
</op:Properties>
</file>