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1.xml" ContentType="application/vnd.openxmlformats-officedocument.presentationml.slide+xml"/>
  <Override PartName="/ppt/slides/slide22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55.xml" ContentType="application/vnd.openxmlformats-officedocument.presentationml.slide+xml"/>
  <Override PartName="/ppt/slides/slide66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9.xml" ContentType="application/vnd.openxmlformats-officedocument.presentationml.slide+xml"/>
  <Override PartName="/ppt/slides/slide1010.xml" ContentType="application/vnd.openxmlformats-officedocument.presentationml.slide+xml"/>
  <Override PartName="/ppt/slides/slide1111.xml" ContentType="application/vnd.openxmlformats-officedocument.presentationml.slide+xml"/>
  <Override PartName="/ppt/slides/slide1212.xml" ContentType="application/vnd.openxmlformats-officedocument.presentationml.slide+xml"/>
  <Override PartName="/ppt/slides/slide1313.xml" ContentType="application/vnd.openxmlformats-officedocument.presentationml.slide+xml"/>
  <Override PartName="/ppt/slides/slide1414.xml" ContentType="application/vnd.openxmlformats-officedocument.presentationml.slide+xml"/>
  <Override PartName="/ppt/slides/slide1515.xml" ContentType="application/vnd.openxmlformats-officedocument.presentationml.slide+xml"/>
  <Override PartName="/ppt/slides/slide1616.xml" ContentType="application/vnd.openxmlformats-officedocument.presentationml.slide+xml"/>
  <Override PartName="/ppt/slides/slide1717.xml" ContentType="application/vnd.openxmlformats-officedocument.presentationml.slide+xml"/>
  <Override PartName="/ppt/slides/slide1818.xml" ContentType="application/vnd.openxmlformats-officedocument.presentationml.slide+xml"/>
  <Override PartName="/ppt/slides/slide1919.xml" ContentType="application/vnd.openxmlformats-officedocument.presentationml.slide+xml"/>
  <Override PartName="/ppt/slides/slide2020.xml" ContentType="application/vnd.openxmlformats-officedocument.presentationml.slide+xml"/>
  <Override PartName="/ppt/slides/slide2121.xml" ContentType="application/vnd.openxmlformats-officedocument.presentationml.slide+xml"/>
  <Override PartName="/ppt/slides/slide2222.xml" ContentType="application/vnd.openxmlformats-officedocument.presentationml.slide+xml"/>
  <Override PartName="/ppt/slides/slide2323.xml" ContentType="application/vnd.openxmlformats-officedocument.presentationml.slide+xml"/>
  <Override PartName="/ppt/slides/slide2424.xml" ContentType="application/vnd.openxmlformats-officedocument.presentationml.slide+xml"/>
  <Override PartName="/ppt/slides/slide2525.xml" ContentType="application/vnd.openxmlformats-officedocument.presentationml.slide+xml"/>
  <Override PartName="/ppt/slides/slide2626.xml" ContentType="application/vnd.openxmlformats-officedocument.presentationml.slide+xml"/>
  <Override PartName="/ppt/slides/slide2727.xml" ContentType="application/vnd.openxmlformats-officedocument.presentationml.slide+xml"/>
  <Override PartName="/ppt/slides/slide2828.xml" ContentType="application/vnd.openxmlformats-officedocument.presentationml.slide+xml"/>
  <Override PartName="/ppt/slides/slide2929.xml" ContentType="application/vnd.openxmlformats-officedocument.presentationml.slide+xml"/>
  <Override PartName="/ppt/slides/slide3030.xml" ContentType="application/vnd.openxmlformats-officedocument.presentationml.slide+xml"/>
  <Override PartName="/ppt/slides/slide3131.xml" ContentType="application/vnd.openxmlformats-officedocument.presentationml.slide+xml"/>
  <Override PartName="/ppt/slides/slide3232.xml" ContentType="application/vnd.openxmlformats-officedocument.presentationml.slid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s/slide3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2" /><Relationship Type="http://schemas.openxmlformats.org/package/2006/relationships/metadata/core-properties" Target="/docProps/core.xml" Id="rId3" /><Relationship Type="http://schemas.openxmlformats.org/officeDocument/2006/relationships/custom-properties" Target="/docProps/custom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8" r:id="Rc9b72dc8de9c44b8" DeepLBanner="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/>
  <p:modifyVerifier cryptProviderType="rsaAES" cryptAlgorithmClass="hash" cryptAlgorithmType="typeAny" cryptAlgorithmSid="14" spinCount="100000" saltData="rLc289m98e2nu1rZwxn8RQ==" hashData="jl31I+FZfeL3Da0RWjDsWJ2KAcjcNQYNNNRC5PJm8VIGc75Z01xRsS7AMK0y6Q/BGsMylPB72fPI5Y8B5FFi7w==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Relationship Type="http://schemas.openxmlformats.org/officeDocument/2006/relationships/theme" Target="/ppt/theme/theme11.xml" Id="rId2" /><Relationship Type="http://schemas.openxmlformats.org/officeDocument/2006/relationships/viewProps" Target="/ppt/viewProps.xml" Id="rId3" /><Relationship Type="http://schemas.openxmlformats.org/officeDocument/2006/relationships/presProps" Target="/ppt/presProps.xml" Id="rId4" /><Relationship Type="http://schemas.openxmlformats.org/officeDocument/2006/relationships/tableStyles" Target="/ppt/tableStyles.xml" Id="rId5" /><Relationship Type="http://schemas.openxmlformats.org/officeDocument/2006/relationships/slide" Target="/ppt/slides/slide11.xml" Id="rId6" /><Relationship Type="http://schemas.openxmlformats.org/officeDocument/2006/relationships/slide" Target="/ppt/slides/slide22.xml" Id="rId7" /><Relationship Type="http://schemas.openxmlformats.org/officeDocument/2006/relationships/slide" Target="/ppt/slides/slide33.xml" Id="rId8" /><Relationship Type="http://schemas.openxmlformats.org/officeDocument/2006/relationships/slide" Target="/ppt/slides/slide44.xml" Id="rId9" /><Relationship Type="http://schemas.openxmlformats.org/officeDocument/2006/relationships/slide" Target="/ppt/slides/slide55.xml" Id="rId10" /><Relationship Type="http://schemas.openxmlformats.org/officeDocument/2006/relationships/slide" Target="/ppt/slides/slide66.xml" Id="rId11" /><Relationship Type="http://schemas.openxmlformats.org/officeDocument/2006/relationships/slide" Target="/ppt/slides/slide77.xml" Id="rId12" /><Relationship Type="http://schemas.openxmlformats.org/officeDocument/2006/relationships/slide" Target="/ppt/slides/slide88.xml" Id="rId13" /><Relationship Type="http://schemas.openxmlformats.org/officeDocument/2006/relationships/slide" Target="/ppt/slides/slide99.xml" Id="rId14" /><Relationship Type="http://schemas.openxmlformats.org/officeDocument/2006/relationships/slide" Target="/ppt/slides/slide1010.xml" Id="rId15" /><Relationship Type="http://schemas.openxmlformats.org/officeDocument/2006/relationships/slide" Target="/ppt/slides/slide1111.xml" Id="rId16" /><Relationship Type="http://schemas.openxmlformats.org/officeDocument/2006/relationships/slide" Target="/ppt/slides/slide1212.xml" Id="rId17" /><Relationship Type="http://schemas.openxmlformats.org/officeDocument/2006/relationships/slide" Target="/ppt/slides/slide1313.xml" Id="rId18" /><Relationship Type="http://schemas.openxmlformats.org/officeDocument/2006/relationships/slide" Target="/ppt/slides/slide1414.xml" Id="rId19" /><Relationship Type="http://schemas.openxmlformats.org/officeDocument/2006/relationships/slide" Target="/ppt/slides/slide1515.xml" Id="rId20" /><Relationship Type="http://schemas.openxmlformats.org/officeDocument/2006/relationships/slide" Target="/ppt/slides/slide1616.xml" Id="rId21" /><Relationship Type="http://schemas.openxmlformats.org/officeDocument/2006/relationships/slide" Target="/ppt/slides/slide1717.xml" Id="rId22" /><Relationship Type="http://schemas.openxmlformats.org/officeDocument/2006/relationships/slide" Target="/ppt/slides/slide1818.xml" Id="rId23" /><Relationship Type="http://schemas.openxmlformats.org/officeDocument/2006/relationships/slide" Target="/ppt/slides/slide1919.xml" Id="rId24" /><Relationship Type="http://schemas.openxmlformats.org/officeDocument/2006/relationships/slide" Target="/ppt/slides/slide2020.xml" Id="rId25" /><Relationship Type="http://schemas.openxmlformats.org/officeDocument/2006/relationships/slide" Target="/ppt/slides/slide2121.xml" Id="rId26" /><Relationship Type="http://schemas.openxmlformats.org/officeDocument/2006/relationships/slide" Target="/ppt/slides/slide2222.xml" Id="rId27" /><Relationship Type="http://schemas.openxmlformats.org/officeDocument/2006/relationships/slide" Target="/ppt/slides/slide2323.xml" Id="rId28" /><Relationship Type="http://schemas.openxmlformats.org/officeDocument/2006/relationships/slide" Target="/ppt/slides/slide2424.xml" Id="rId29" /><Relationship Type="http://schemas.openxmlformats.org/officeDocument/2006/relationships/slide" Target="/ppt/slides/slide2525.xml" Id="rId30" /><Relationship Type="http://schemas.openxmlformats.org/officeDocument/2006/relationships/slide" Target="/ppt/slides/slide2626.xml" Id="rId31" /><Relationship Type="http://schemas.openxmlformats.org/officeDocument/2006/relationships/slide" Target="/ppt/slides/slide2727.xml" Id="rId32" /><Relationship Type="http://schemas.openxmlformats.org/officeDocument/2006/relationships/slide" Target="/ppt/slides/slide2828.xml" Id="rId33" /><Relationship Type="http://schemas.openxmlformats.org/officeDocument/2006/relationships/slide" Target="/ppt/slides/slide2929.xml" Id="rId34" /><Relationship Type="http://schemas.openxmlformats.org/officeDocument/2006/relationships/slide" Target="/ppt/slides/slide3030.xml" Id="rId35" /><Relationship Type="http://schemas.openxmlformats.org/officeDocument/2006/relationships/slide" Target="/ppt/slides/slide3131.xml" Id="rId36" /><Relationship Type="http://schemas.openxmlformats.org/officeDocument/2006/relationships/slide" Target="/ppt/slides/slide3232.xml" Id="rId37" /><Relationship Type="http://schemas.openxmlformats.org/officeDocument/2006/relationships/slide" Target="/ppt/slides/slide34.xml" Id="Rc9b72dc8de9c44b8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57984" y="1949577"/>
            <a:ext cx="4828031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Yu Gothic"/>
                <a:cs typeface="Yu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48664" y="4015740"/>
            <a:ext cx="7446670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Yu Gothic"/>
                <a:cs typeface="Yu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114"/>
              <a:t>#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Yu Gothic"/>
                <a:cs typeface="Yu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Yu Gothic"/>
                <a:cs typeface="Yu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114"/>
              <a:t>#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Yu Gothic"/>
                <a:cs typeface="Yu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Yu Gothic"/>
                <a:cs typeface="Yu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114"/>
              <a:t>#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Yu Gothic"/>
                <a:cs typeface="Yu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Yu Gothic"/>
                <a:cs typeface="Yu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114"/>
              <a:t>#</a:t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Yu Gothic"/>
                <a:cs typeface="Yu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 spc="114"/>
              <a:t>#</a:t>
            </a:fld>
          </a:p>
        </p:txBody>
      </p:sp>
    </p:spTree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Relationship Type="http://schemas.openxmlformats.org/officeDocument/2006/relationships/slideLayout" Target="/ppt/slideLayouts/slideLayout22.xml" Id="rId2" /><Relationship Type="http://schemas.openxmlformats.org/officeDocument/2006/relationships/slideLayout" Target="/ppt/slideLayouts/slideLayout33.xml" Id="rId3" /><Relationship Type="http://schemas.openxmlformats.org/officeDocument/2006/relationships/slideLayout" Target="/ppt/slideLayouts/slideLayout44.xml" Id="rId4" /><Relationship Type="http://schemas.openxmlformats.org/officeDocument/2006/relationships/slideLayout" Target="/ppt/slideLayouts/slideLayout55.xml" Id="rId5" /><Relationship Type="http://schemas.openxmlformats.org/officeDocument/2006/relationships/theme" Target="/ppt/theme/theme11.xml" Id="rId6" /><Relationship Type="http://schemas.openxmlformats.org/officeDocument/2006/relationships/image" Target="/ppt/media/image1.png" Id="rId7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8055" y="999744"/>
            <a:ext cx="5288280" cy="73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44" y="280238"/>
            <a:ext cx="807151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Yu Gothic"/>
                <a:cs typeface="Yu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850" y="1424686"/>
            <a:ext cx="8248650" cy="229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3542" y="6233857"/>
            <a:ext cx="363220" cy="368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Yu Gothic"/>
                <a:cs typeface="Yu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114" dirty="0"/>
              <a:t>#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0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_rels/slide11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5.xml" Id="rId1" /></Relationships>
</file>

<file path=ppt/slides/_rels/slide12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13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14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15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16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44.png" Id="rId3" /></Relationships>
</file>

<file path=ppt/slides/_rels/slide17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5.xml" Id="rId1" /></Relationships>
</file>

<file path=ppt/slides/_rels/slide18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19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0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1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55.png" Id="rId3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2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Relationship Type="http://schemas.openxmlformats.org/officeDocument/2006/relationships/image" Target="/ppt/media/image1.png" Id="rId2" /><Relationship Type="http://schemas.openxmlformats.org/officeDocument/2006/relationships/image" Target="/ppt/media/image22.png" Id="rId3" /><Relationship Type="http://schemas.openxmlformats.org/officeDocument/2006/relationships/image" Target="/ppt/media/image66.png" Id="rId4" /></Relationships>
</file>

<file path=ppt/slides/_rels/slide23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/Relationships>
</file>

<file path=ppt/slides/_rels/slide24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25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77.png" Id="rId2" /></Relationships>
</file>

<file path=ppt/slides/_rels/slide26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/Relationships>
</file>

<file path=ppt/slides/_rels/slide27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/Relationships>
</file>

<file path=ppt/slides/_rels/slide28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/Relationships>
</file>

<file path=ppt/slides/_rels/slide29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Relationship Type="http://schemas.openxmlformats.org/officeDocument/2006/relationships/image" Target="/ppt/media/image33.png" Id="rId3" /></Relationships>
</file>

<file path=ppt/slides/_rels/slide30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31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5.xml" Id="rId1" /></Relationships>
</file>

<file path=ppt/slides/_rels/slide32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308dba078a894d59" /><Relationship Type="http://schemas.openxmlformats.org/officeDocument/2006/relationships/hyperlink" Target="https://www.deepl.com/pro?cta=edit-document" TargetMode="External" Id="Rc61ed1e173004a8a" /><Relationship Type="http://schemas.openxmlformats.org/officeDocument/2006/relationships/image" Target="/ppt/media/image8.png" Id="R3099b06570fa4abf" /></Relationships>
</file>

<file path=ppt/slides/_rels/slide4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5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5.xml" Id="rId1" /></Relationships>
</file>

<file path=ppt/slides/_rels/slide6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/Relationships>
</file>

<file path=ppt/slides/_rels/slide7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8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_rels/slide9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1" /><Relationship Type="http://schemas.openxmlformats.org/officeDocument/2006/relationships/image" Target="/ppt/media/image22.png" Id="rId2" /></Relationships>
</file>

<file path=ppt/slides/slide10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确认问题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268" y="1159494"/>
            <a:ext cx="7946390" cy="480695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9"/>
              </a:spcBef>
              <a:tabLst>
                <a:tab pos="2364105" algn="l"/>
                <a:tab pos="5123180" algn="l"/>
              </a:tabLst>
            </a:pPr>
            <a:r>
              <a:rPr sz="3200" spc="-10" dirty="0">
                <a:latin typeface="Yu Gothic"/>
                <a:cs typeface="Yu Gothic"/>
              </a:rPr>
              <a:t>计算</a:t>
            </a:r>
            <a:r>
              <a:rPr sz="3150" spc="240" baseline="-19841" dirty="0">
                <a:latin typeface="Yu Gothic"/>
                <a:cs typeface="Yu Gothic"/>
              </a:rPr>
              <a:t>010101012 </a:t>
            </a:r>
            <a:r>
              <a:rPr sz="3200" spc="15" dirty="0">
                <a:latin typeface="Yu Gothic"/>
                <a:cs typeface="Yu Gothic"/>
              </a:rPr>
              <a:t>&amp; </a:t>
            </a:r>
            <a:r>
              <a:rPr sz="3150" spc="240" baseline="-19841" dirty="0">
                <a:latin typeface="Yu Gothic"/>
                <a:cs typeface="Yu Gothic"/>
              </a:rPr>
              <a:t>111100002。</a:t>
            </a:r>
            <a:endParaRPr sz="3200">
              <a:latin typeface="Yu Gothic"/>
              <a:cs typeface="Yu Gothic"/>
            </a:endParaRPr>
          </a:p>
          <a:p>
            <a:pPr marL="38100">
              <a:lnSpc>
                <a:spcPct val="100000"/>
              </a:lnSpc>
              <a:spcBef>
                <a:spcPts val="770"/>
              </a:spcBef>
              <a:tabLst>
                <a:tab pos="2364105" algn="l"/>
                <a:tab pos="5007610" algn="l"/>
              </a:tabLst>
            </a:pPr>
            <a:r>
              <a:rPr sz="3200" spc="-10" dirty="0">
                <a:latin typeface="Yu Gothic"/>
                <a:cs typeface="Yu Gothic"/>
              </a:rPr>
              <a:t>计算 </a:t>
            </a:r>
            <a:r>
              <a:rPr sz="3150" spc="232" baseline="-19841" dirty="0">
                <a:latin typeface="Yu Gothic"/>
                <a:cs typeface="Yu Gothic"/>
              </a:rPr>
              <a:t>010101012 </a:t>
            </a:r>
            <a:r>
              <a:rPr sz="3200" spc="180" dirty="0">
                <a:latin typeface="Yu Gothic"/>
                <a:cs typeface="Yu Gothic"/>
              </a:rPr>
              <a:t>| </a:t>
            </a:r>
            <a:r>
              <a:rPr sz="3150" spc="232" baseline="-19841" dirty="0">
                <a:latin typeface="Yu Gothic"/>
                <a:cs typeface="Yu Gothic"/>
              </a:rPr>
              <a:t>111100002</a:t>
            </a:r>
            <a:r>
              <a:rPr sz="3200" spc="-10" dirty="0">
                <a:latin typeface="Yu Gothic"/>
                <a:cs typeface="Yu Gothic"/>
              </a:rPr>
              <a:t>。</a:t>
            </a:r>
            <a:endParaRPr sz="3200">
              <a:latin typeface="Yu Gothic"/>
              <a:cs typeface="Yu Gothic"/>
            </a:endParaRPr>
          </a:p>
          <a:p>
            <a:pPr marL="38100">
              <a:lnSpc>
                <a:spcPct val="100000"/>
              </a:lnSpc>
              <a:spcBef>
                <a:spcPts val="770"/>
              </a:spcBef>
              <a:tabLst>
                <a:tab pos="3897629" algn="l"/>
              </a:tabLst>
            </a:pPr>
            <a:r>
              <a:rPr sz="3200" spc="-10" dirty="0">
                <a:latin typeface="Yu Gothic"/>
                <a:cs typeface="Yu Gothic"/>
              </a:rPr>
              <a:t>寄存器</a:t>
            </a:r>
            <a:r>
              <a:rPr sz="3200" spc="90" dirty="0">
                <a:latin typeface="Yu Gothic"/>
                <a:cs typeface="Yu Gothic"/>
              </a:rPr>
              <a:t>$s0</a:t>
            </a:r>
            <a:r>
              <a:rPr sz="3200" spc="-10" dirty="0">
                <a:latin typeface="Yu Gothic"/>
                <a:cs typeface="Yu Gothic"/>
              </a:rPr>
              <a:t>里有</a:t>
            </a:r>
            <a:r>
              <a:rPr sz="3150" spc="232" baseline="-19841" dirty="0">
                <a:latin typeface="Yu Gothic"/>
                <a:cs typeface="Yu Gothic"/>
              </a:rPr>
              <a:t>1510</a:t>
            </a:r>
            <a:r>
              <a:rPr sz="3200" spc="-10" dirty="0">
                <a:latin typeface="Yu Gothic"/>
                <a:cs typeface="Yu Gothic"/>
              </a:rPr>
              <a:t>。</a:t>
            </a:r>
            <a:endParaRPr sz="3200">
              <a:latin typeface="Yu Gothic"/>
              <a:cs typeface="Yu Gothic"/>
            </a:endParaRPr>
          </a:p>
          <a:p>
            <a:pPr marL="38100">
              <a:lnSpc>
                <a:spcPts val="3829"/>
              </a:lnSpc>
              <a:spcBef>
                <a:spcPts val="30"/>
              </a:spcBef>
            </a:pPr>
            <a:r>
              <a:rPr sz="3200" spc="-10" dirty="0">
                <a:latin typeface="Yu Gothic"/>
                <a:cs typeface="Yu Gothic"/>
              </a:rPr>
              <a:t>如果</a:t>
            </a:r>
            <a:r>
              <a:rPr sz="3200" spc="-10" dirty="0">
                <a:latin typeface="Yu Gothic"/>
                <a:cs typeface="Yu Gothic"/>
              </a:rPr>
              <a:t>指令</a:t>
            </a:r>
            <a:r>
              <a:rPr sz="3200" b="1" spc="-5" dirty="0">
                <a:latin typeface="Courier New"/>
                <a:cs typeface="Courier New"/>
              </a:rPr>
              <a:t>sll </a:t>
            </a:r>
            <a:r>
              <a:rPr sz="3200" b="1" spc="-10" dirty="0">
                <a:latin typeface="Courier New"/>
                <a:cs typeface="Courier New"/>
              </a:rPr>
              <a:t>$s0</a:t>
            </a:r>
            <a:r>
              <a:rPr sz="3200" b="1" spc="-5" dirty="0">
                <a:latin typeface="Courier New"/>
                <a:cs typeface="Courier New"/>
              </a:rPr>
              <a:t>, </a:t>
            </a:r>
            <a:r>
              <a:rPr sz="3200" b="1" spc="-10" dirty="0">
                <a:latin typeface="Courier New"/>
                <a:cs typeface="Courier New"/>
              </a:rPr>
              <a:t>$s0</a:t>
            </a:r>
            <a:r>
              <a:rPr sz="3200" b="1" spc="-5" dirty="0">
                <a:latin typeface="Courier New"/>
                <a:cs typeface="Courier New"/>
              </a:rPr>
              <a:t>, </a:t>
            </a:r>
            <a:r>
              <a:rPr sz="3200" b="1" spc="-5" dirty="0">
                <a:latin typeface="Courier New"/>
                <a:cs typeface="Courier New"/>
              </a:rPr>
              <a:t>2被</a:t>
            </a:r>
            <a:r>
              <a:rPr sz="3200" spc="-10" dirty="0">
                <a:latin typeface="Yu Gothic"/>
                <a:cs typeface="Yu Gothic"/>
              </a:rPr>
              <a:t>执行，那么</a:t>
            </a:r>
            <a:endParaRPr sz="3200">
              <a:latin typeface="Yu Gothic"/>
              <a:cs typeface="Yu Gothic"/>
            </a:endParaRPr>
          </a:p>
          <a:p>
            <a:pPr marL="38100">
              <a:lnSpc>
                <a:spcPts val="3829"/>
              </a:lnSpc>
            </a:pPr>
            <a:r>
              <a:rPr sz="3200" spc="100" dirty="0">
                <a:latin typeface="Yu Gothic"/>
                <a:cs typeface="Yu Gothic"/>
              </a:rPr>
              <a:t>$s0</a:t>
            </a:r>
            <a:r>
              <a:rPr sz="3200" dirty="0">
                <a:latin typeface="Yu Gothic"/>
                <a:cs typeface="Yu Gothic"/>
              </a:rPr>
              <a:t>的内容</a:t>
            </a:r>
            <a:r>
              <a:rPr sz="3200" spc="-10" dirty="0">
                <a:latin typeface="Yu Gothic"/>
                <a:cs typeface="Yu Gothic"/>
              </a:rPr>
              <a:t>将是什么，</a:t>
            </a:r>
            <a:r>
              <a:rPr sz="3200" spc="-10" dirty="0">
                <a:latin typeface="Yu Gothic"/>
                <a:cs typeface="Yu Gothic"/>
              </a:rPr>
              <a:t>用</a:t>
            </a:r>
            <a:r>
              <a:rPr sz="3200" spc="-10" dirty="0">
                <a:latin typeface="Yu Gothic"/>
                <a:cs typeface="Yu Gothic"/>
              </a:rPr>
              <a:t>二进制</a:t>
            </a:r>
            <a:r>
              <a:rPr sz="3200" spc="-10" dirty="0">
                <a:latin typeface="Yu Gothic"/>
                <a:cs typeface="Yu Gothic"/>
              </a:rPr>
              <a:t>回答</a:t>
            </a:r>
            <a:r>
              <a:rPr sz="3200" spc="-10" dirty="0">
                <a:latin typeface="Yu Gothic"/>
                <a:cs typeface="Yu Gothic"/>
              </a:rPr>
              <a:t>。</a:t>
            </a:r>
            <a:endParaRPr sz="3200">
              <a:latin typeface="Yu Gothic"/>
              <a:cs typeface="Yu Gothic"/>
            </a:endParaRPr>
          </a:p>
          <a:p>
            <a:pPr marL="38100">
              <a:lnSpc>
                <a:spcPct val="100000"/>
              </a:lnSpc>
              <a:spcBef>
                <a:spcPts val="770"/>
              </a:spcBef>
              <a:tabLst>
                <a:tab pos="3824604" algn="l"/>
              </a:tabLst>
            </a:pPr>
            <a:r>
              <a:rPr sz="3200" spc="-10" dirty="0">
                <a:latin typeface="Yu Gothic"/>
                <a:cs typeface="Yu Gothic"/>
              </a:rPr>
              <a:t>寄存器</a:t>
            </a:r>
            <a:r>
              <a:rPr sz="3200" spc="105" dirty="0">
                <a:latin typeface="Yu Gothic"/>
                <a:cs typeface="Yu Gothic"/>
              </a:rPr>
              <a:t>$s0被</a:t>
            </a:r>
            <a:r>
              <a:rPr sz="3200" spc="-15" dirty="0">
                <a:latin typeface="Yu Gothic"/>
                <a:cs typeface="Yu Gothic"/>
              </a:rPr>
              <a:t>填充</a:t>
            </a:r>
            <a:r>
              <a:rPr sz="3200" spc="-10" dirty="0">
                <a:latin typeface="Yu Gothic"/>
                <a:cs typeface="Yu Gothic"/>
              </a:rPr>
              <a:t>为</a:t>
            </a:r>
            <a:r>
              <a:rPr sz="3150" spc="240" baseline="-19841" dirty="0">
                <a:latin typeface="Yu Gothic"/>
                <a:cs typeface="Yu Gothic"/>
              </a:rPr>
              <a:t>-210</a:t>
            </a:r>
            <a:r>
              <a:rPr sz="3200" spc="-10" dirty="0">
                <a:latin typeface="Yu Gothic"/>
                <a:cs typeface="Yu Gothic"/>
              </a:rPr>
              <a:t>。</a:t>
            </a:r>
            <a:endParaRPr sz="3200">
              <a:latin typeface="Yu Gothic"/>
              <a:cs typeface="Yu Gothic"/>
            </a:endParaRPr>
          </a:p>
          <a:p>
            <a:pPr marL="38100">
              <a:lnSpc>
                <a:spcPts val="3829"/>
              </a:lnSpc>
              <a:spcBef>
                <a:spcPts val="25"/>
              </a:spcBef>
            </a:pPr>
            <a:r>
              <a:rPr sz="3200" spc="-10" dirty="0">
                <a:latin typeface="Yu Gothic"/>
                <a:cs typeface="Yu Gothic"/>
              </a:rPr>
              <a:t>执行</a:t>
            </a:r>
            <a:r>
              <a:rPr sz="3200" spc="-10" dirty="0">
                <a:latin typeface="Yu Gothic"/>
                <a:cs typeface="Yu Gothic"/>
              </a:rPr>
              <a:t>指令</a:t>
            </a:r>
            <a:r>
              <a:rPr sz="3200" b="1" dirty="0">
                <a:latin typeface="Courier New"/>
                <a:cs typeface="Courier New"/>
              </a:rPr>
              <a:t>sra </a:t>
            </a:r>
            <a:r>
              <a:rPr sz="3200" b="1" dirty="0">
                <a:latin typeface="Courier New"/>
                <a:cs typeface="Courier New"/>
              </a:rPr>
              <a:t>$s0, </a:t>
            </a:r>
            <a:r>
              <a:rPr sz="3200" b="1" spc="-5" dirty="0">
                <a:latin typeface="Courier New"/>
                <a:cs typeface="Courier New"/>
              </a:rPr>
              <a:t>$s0, </a:t>
            </a:r>
            <a:r>
              <a:rPr sz="3200" b="1" spc="-5" dirty="0">
                <a:latin typeface="Courier New"/>
                <a:cs typeface="Courier New"/>
              </a:rPr>
              <a:t>1，</a:t>
            </a:r>
            <a:r>
              <a:rPr sz="3200" spc="-10" dirty="0">
                <a:latin typeface="Yu Gothic"/>
                <a:cs typeface="Yu Gothic"/>
              </a:rPr>
              <a:t>我们可以</a:t>
            </a:r>
            <a:r>
              <a:rPr sz="3200" spc="10" dirty="0">
                <a:latin typeface="Yu Gothic"/>
                <a:cs typeface="Yu Gothic"/>
              </a:rPr>
              <a:t>得到</a:t>
            </a:r>
            <a:endParaRPr sz="3200">
              <a:latin typeface="Yu Gothic"/>
              <a:cs typeface="Yu Gothic"/>
            </a:endParaRPr>
          </a:p>
          <a:p>
            <a:pPr marL="38100">
              <a:lnSpc>
                <a:spcPts val="3829"/>
              </a:lnSpc>
            </a:pPr>
            <a:r>
              <a:rPr sz="3200" spc="100" dirty="0">
                <a:latin typeface="Yu Gothic"/>
                <a:cs typeface="Yu Gothic"/>
              </a:rPr>
              <a:t>$s0</a:t>
            </a:r>
            <a:r>
              <a:rPr sz="3200" dirty="0">
                <a:latin typeface="Yu Gothic"/>
                <a:cs typeface="Yu Gothic"/>
              </a:rPr>
              <a:t>的内容</a:t>
            </a:r>
            <a:r>
              <a:rPr sz="3200" spc="-10" dirty="0">
                <a:latin typeface="Yu Gothic"/>
                <a:cs typeface="Yu Gothic"/>
              </a:rPr>
              <a:t>将是什么，</a:t>
            </a:r>
            <a:r>
              <a:rPr sz="3200" spc="-10" dirty="0">
                <a:latin typeface="Yu Gothic"/>
                <a:cs typeface="Yu Gothic"/>
              </a:rPr>
              <a:t>用</a:t>
            </a:r>
            <a:r>
              <a:rPr sz="3200" spc="-10" dirty="0">
                <a:latin typeface="Yu Gothic"/>
                <a:cs typeface="Yu Gothic"/>
              </a:rPr>
              <a:t>二进制</a:t>
            </a:r>
            <a:r>
              <a:rPr sz="3200" spc="-10" dirty="0">
                <a:latin typeface="Yu Gothic"/>
                <a:cs typeface="Yu Gothic"/>
              </a:rPr>
              <a:t>回答</a:t>
            </a:r>
            <a:r>
              <a:rPr sz="3200" spc="-10" dirty="0">
                <a:latin typeface="Yu Gothic"/>
                <a:cs typeface="Yu Gothic"/>
              </a:rPr>
              <a:t>。</a:t>
            </a:r>
            <a:endParaRPr sz="3200">
              <a:latin typeface="Yu Gothic"/>
              <a:cs typeface="Yu Gothic"/>
            </a:endParaRPr>
          </a:p>
          <a:p>
            <a:pPr marL="38100">
              <a:lnSpc>
                <a:spcPct val="100000"/>
              </a:lnSpc>
            </a:pPr>
            <a:r>
              <a:rPr sz="3200" spc="35" dirty="0">
                <a:latin typeface="Yu Gothic"/>
                <a:cs typeface="Yu Gothic"/>
              </a:rPr>
              <a:t>sra是一条</a:t>
            </a:r>
            <a:r>
              <a:rPr sz="3200" spc="-15" dirty="0">
                <a:latin typeface="Yu Gothic"/>
                <a:cs typeface="Yu Gothic"/>
              </a:rPr>
              <a:t>右移算术</a:t>
            </a:r>
            <a:r>
              <a:rPr sz="3200" spc="-15" dirty="0">
                <a:latin typeface="Yu Gothic"/>
                <a:cs typeface="Yu Gothic"/>
              </a:rPr>
              <a:t>指令</a:t>
            </a:r>
            <a:r>
              <a:rPr sz="3200" spc="-15" dirty="0">
                <a:latin typeface="Yu Gothic"/>
                <a:cs typeface="Yu Gothic"/>
              </a:rPr>
              <a:t>。</a:t>
            </a:r>
            <a:endParaRPr sz="3200">
              <a:latin typeface="Yu Gothic"/>
              <a:cs typeface="Yu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2019680"/>
            <a:ext cx="233679" cy="2362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2604897"/>
            <a:ext cx="233679" cy="2362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4165472"/>
            <a:ext cx="233679" cy="23621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114" dirty="0">
                <a:latin typeface="Yu Gothic"/>
                <a:cs typeface="Yu Gothic"/>
              </a:rPr>
              <a:t>9</a:t>
            </a:r>
            <a:endParaRPr sz="180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计算机结构理论 </a:t>
            </a:r>
            <a:r>
              <a:rPr dirty="0"/>
              <a:t>(</a:t>
            </a:r>
            <a:r>
              <a:rPr spc="225" dirty="0"/>
              <a:t>10</a:t>
            </a:r>
            <a:r>
              <a:rPr dirty="0"/>
              <a:t>)</a:t>
            </a:r>
          </a:p>
          <a:p>
            <a:pPr marL="635" algn="ctr">
              <a:lnSpc>
                <a:spcPct val="100000"/>
              </a:lnSpc>
            </a:pPr>
            <a:r>
              <a:rPr dirty="0"/>
              <a:t>-进行</a:t>
            </a:r>
            <a:r>
              <a:rPr spc="-5" dirty="0"/>
              <a:t>算术运算 </a:t>
            </a:r>
            <a:r>
              <a:rPr spc="15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664" y="4015740"/>
            <a:ext cx="7446009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1335" marR="5080" indent="-3049270">
              <a:lnSpc>
                <a:spcPct val="150100"/>
              </a:lnSpc>
              <a:spcBef>
                <a:spcPts val="100"/>
              </a:spcBef>
            </a:pPr>
            <a:r>
              <a:rPr sz="2400" dirty="0">
                <a:latin typeface="Yu Gothic"/>
                <a:cs typeface="Yu Gothic"/>
              </a:rPr>
              <a:t>Takayuki </a:t>
            </a:r>
            <a:r>
              <a:rPr sz="2400" dirty="0">
                <a:latin typeface="Yu Gothic"/>
                <a:cs typeface="Yu Gothic"/>
              </a:rPr>
              <a:t>Omori, </a:t>
            </a:r>
            <a:r>
              <a:rPr sz="2400" dirty="0">
                <a:latin typeface="Yu Gothic"/>
                <a:cs typeface="Yu Gothic"/>
              </a:rPr>
              <a:t>大连理工大学</a:t>
            </a:r>
            <a:r>
              <a:rPr sz="2400" dirty="0">
                <a:latin typeface="Yu Gothic"/>
                <a:cs typeface="Yu Gothic"/>
              </a:rPr>
              <a:t>国际信息与软件学院</a:t>
            </a:r>
            <a:r>
              <a:rPr sz="2400" dirty="0">
                <a:latin typeface="Yu Gothic"/>
                <a:cs typeface="Yu Gothic"/>
              </a:rPr>
              <a:t>和立命馆大学</a:t>
            </a:r>
            <a:endParaRPr sz="240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1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114" dirty="0"/>
              <a:t>10</a:t>
            </a:r>
          </a:p>
        </p:txBody>
      </p:sp>
    </p:spTree>
  </p:cSld>
  <p:clrMapOvr>
    <a:masterClrMapping/>
  </p:clrMapOvr>
</p:sld>
</file>

<file path=ppt/slides/slide1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611759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2C2C89"/>
                </a:solidFill>
              </a:rPr>
              <a:t>审查</a:t>
            </a:r>
            <a:r>
              <a:rPr sz="2800" spc="40" dirty="0"/>
              <a:t>轮班</a:t>
            </a:r>
            <a:r>
              <a:rPr sz="2800" spc="80" dirty="0"/>
              <a:t>操作 </a:t>
            </a:r>
            <a:r>
              <a:rPr sz="2800" spc="10" dirty="0">
                <a:solidFill>
                  <a:srgbClr val="2C2C89"/>
                </a:solidFill>
              </a:rPr>
              <a:t/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444" y="4692141"/>
            <a:ext cx="5513070" cy="1331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38575" algn="l"/>
              </a:tabLst>
            </a:pPr>
            <a:r>
              <a:rPr sz="2000" spc="175" dirty="0">
                <a:latin typeface="Yu Gothic"/>
                <a:cs typeface="Yu Gothic"/>
              </a:rPr>
              <a:t>000011002</a:t>
            </a:r>
            <a:r>
              <a:rPr sz="2800" spc="225" dirty="0">
                <a:latin typeface="Yu Gothic"/>
                <a:cs typeface="Yu Gothic"/>
              </a:rPr>
              <a:t> =</a:t>
            </a:r>
            <a:r>
              <a:rPr sz="2800" spc="195" dirty="0">
                <a:latin typeface="Yu Gothic"/>
                <a:cs typeface="Yu Gothic"/>
              </a:rPr>
              <a:t> 8+4</a:t>
            </a:r>
            <a:r>
              <a:rPr sz="2800" spc="225" dirty="0">
                <a:latin typeface="Yu Gothic"/>
                <a:cs typeface="Yu Gothic"/>
              </a:rPr>
              <a:t> =</a:t>
            </a:r>
            <a:r>
              <a:rPr sz="2000" spc="160" dirty="0">
                <a:latin typeface="Yu Gothic"/>
                <a:cs typeface="Yu Gothic"/>
              </a:rPr>
              <a:t> 1210</a:t>
            </a:r>
            <a:endParaRPr sz="2000">
              <a:latin typeface="Yu Gothic"/>
              <a:cs typeface="Yu Gothic"/>
            </a:endParaRPr>
          </a:p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2800" spc="185" dirty="0">
                <a:latin typeface="SimSun"/>
                <a:cs typeface="SimSun"/>
              </a:rPr>
              <a:t>1/2</a:t>
            </a:r>
            <a:r>
              <a:rPr sz="2800" spc="5" dirty="0">
                <a:latin typeface="SimSun"/>
                <a:cs typeface="SimSun"/>
              </a:rPr>
              <a:t>次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4079875" algn="l"/>
              </a:tabLst>
            </a:pPr>
            <a:r>
              <a:rPr sz="2000" spc="175" dirty="0">
                <a:latin typeface="Yu Gothic"/>
                <a:cs typeface="Yu Gothic"/>
              </a:rPr>
              <a:t>000001102</a:t>
            </a:r>
            <a:r>
              <a:rPr sz="2800" spc="229" dirty="0">
                <a:latin typeface="Yu Gothic"/>
                <a:cs typeface="Yu Gothic"/>
              </a:rPr>
              <a:t> =</a:t>
            </a:r>
            <a:r>
              <a:rPr sz="2800" spc="195" dirty="0">
                <a:latin typeface="Yu Gothic"/>
                <a:cs typeface="Yu Gothic"/>
              </a:rPr>
              <a:t> 4+2</a:t>
            </a:r>
            <a:r>
              <a:rPr sz="2800" spc="229" dirty="0">
                <a:latin typeface="Yu Gothic"/>
                <a:cs typeface="Yu Gothic"/>
              </a:rPr>
              <a:t> =</a:t>
            </a:r>
            <a:r>
              <a:rPr sz="2000" spc="150" dirty="0">
                <a:latin typeface="Yu Gothic"/>
                <a:cs typeface="Yu Gothic"/>
              </a:rPr>
              <a:t> 610</a:t>
            </a:r>
            <a:endParaRPr sz="2000">
              <a:latin typeface="Yu Gothic"/>
              <a:cs typeface="Yu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6716" y="2284729"/>
            <a:ext cx="1517650" cy="434975"/>
          </a:xfrm>
          <a:custGeom>
            <a:avLst/>
            <a:gdLst/>
            <a:ahLst/>
            <a:cxnLst/>
            <a:rect l="l" t="t" r="r" b="b"/>
            <a:pathLst>
              <a:path w="1517650" h="434975">
                <a:moveTo>
                  <a:pt x="221742" y="5588"/>
                </a:moveTo>
                <a:lnTo>
                  <a:pt x="210312" y="0"/>
                </a:lnTo>
                <a:lnTo>
                  <a:pt x="28384" y="363816"/>
                </a:lnTo>
                <a:lnTo>
                  <a:pt x="0" y="349631"/>
                </a:lnTo>
                <a:lnTo>
                  <a:pt x="0" y="434848"/>
                </a:lnTo>
                <a:lnTo>
                  <a:pt x="68160" y="383667"/>
                </a:lnTo>
                <a:lnTo>
                  <a:pt x="62560" y="380873"/>
                </a:lnTo>
                <a:lnTo>
                  <a:pt x="39763" y="369493"/>
                </a:lnTo>
                <a:lnTo>
                  <a:pt x="221742" y="5588"/>
                </a:lnTo>
                <a:close/>
              </a:path>
              <a:path w="1517650" h="434975">
                <a:moveTo>
                  <a:pt x="438150" y="5588"/>
                </a:moveTo>
                <a:lnTo>
                  <a:pt x="426720" y="0"/>
                </a:lnTo>
                <a:lnTo>
                  <a:pt x="244805" y="363816"/>
                </a:lnTo>
                <a:lnTo>
                  <a:pt x="216408" y="349631"/>
                </a:lnTo>
                <a:lnTo>
                  <a:pt x="216408" y="434848"/>
                </a:lnTo>
                <a:lnTo>
                  <a:pt x="284607" y="383667"/>
                </a:lnTo>
                <a:lnTo>
                  <a:pt x="279006" y="380873"/>
                </a:lnTo>
                <a:lnTo>
                  <a:pt x="256146" y="369468"/>
                </a:lnTo>
                <a:lnTo>
                  <a:pt x="438150" y="5588"/>
                </a:lnTo>
                <a:close/>
              </a:path>
              <a:path w="1517650" h="434975">
                <a:moveTo>
                  <a:pt x="654558" y="5588"/>
                </a:moveTo>
                <a:lnTo>
                  <a:pt x="643128" y="0"/>
                </a:lnTo>
                <a:lnTo>
                  <a:pt x="461213" y="363816"/>
                </a:lnTo>
                <a:lnTo>
                  <a:pt x="432816" y="349631"/>
                </a:lnTo>
                <a:lnTo>
                  <a:pt x="432816" y="434848"/>
                </a:lnTo>
                <a:lnTo>
                  <a:pt x="501015" y="383667"/>
                </a:lnTo>
                <a:lnTo>
                  <a:pt x="495414" y="380873"/>
                </a:lnTo>
                <a:lnTo>
                  <a:pt x="472554" y="369468"/>
                </a:lnTo>
                <a:lnTo>
                  <a:pt x="654558" y="5588"/>
                </a:lnTo>
                <a:close/>
              </a:path>
              <a:path w="1517650" h="434975">
                <a:moveTo>
                  <a:pt x="870966" y="5588"/>
                </a:moveTo>
                <a:lnTo>
                  <a:pt x="859536" y="0"/>
                </a:lnTo>
                <a:lnTo>
                  <a:pt x="677621" y="363816"/>
                </a:lnTo>
                <a:lnTo>
                  <a:pt x="649224" y="349631"/>
                </a:lnTo>
                <a:lnTo>
                  <a:pt x="649224" y="434848"/>
                </a:lnTo>
                <a:lnTo>
                  <a:pt x="717423" y="383667"/>
                </a:lnTo>
                <a:lnTo>
                  <a:pt x="711822" y="380873"/>
                </a:lnTo>
                <a:lnTo>
                  <a:pt x="688962" y="369468"/>
                </a:lnTo>
                <a:lnTo>
                  <a:pt x="870966" y="5588"/>
                </a:lnTo>
                <a:close/>
              </a:path>
              <a:path w="1517650" h="434975">
                <a:moveTo>
                  <a:pt x="1087374" y="5588"/>
                </a:moveTo>
                <a:lnTo>
                  <a:pt x="1075944" y="0"/>
                </a:lnTo>
                <a:lnTo>
                  <a:pt x="894029" y="363816"/>
                </a:lnTo>
                <a:lnTo>
                  <a:pt x="865632" y="349631"/>
                </a:lnTo>
                <a:lnTo>
                  <a:pt x="865632" y="434848"/>
                </a:lnTo>
                <a:lnTo>
                  <a:pt x="933831" y="383667"/>
                </a:lnTo>
                <a:lnTo>
                  <a:pt x="928230" y="380873"/>
                </a:lnTo>
                <a:lnTo>
                  <a:pt x="905370" y="369468"/>
                </a:lnTo>
                <a:lnTo>
                  <a:pt x="1087374" y="5588"/>
                </a:lnTo>
                <a:close/>
              </a:path>
              <a:path w="1517650" h="434975">
                <a:moveTo>
                  <a:pt x="1300734" y="5588"/>
                </a:moveTo>
                <a:lnTo>
                  <a:pt x="1289304" y="0"/>
                </a:lnTo>
                <a:lnTo>
                  <a:pt x="1107389" y="363816"/>
                </a:lnTo>
                <a:lnTo>
                  <a:pt x="1078992" y="349631"/>
                </a:lnTo>
                <a:lnTo>
                  <a:pt x="1078992" y="434848"/>
                </a:lnTo>
                <a:lnTo>
                  <a:pt x="1147191" y="383667"/>
                </a:lnTo>
                <a:lnTo>
                  <a:pt x="1141590" y="380873"/>
                </a:lnTo>
                <a:lnTo>
                  <a:pt x="1118730" y="369468"/>
                </a:lnTo>
                <a:lnTo>
                  <a:pt x="1300734" y="5588"/>
                </a:lnTo>
                <a:close/>
              </a:path>
              <a:path w="1517650" h="434975">
                <a:moveTo>
                  <a:pt x="1517142" y="5588"/>
                </a:moveTo>
                <a:lnTo>
                  <a:pt x="1505712" y="0"/>
                </a:lnTo>
                <a:lnTo>
                  <a:pt x="1323797" y="363816"/>
                </a:lnTo>
                <a:lnTo>
                  <a:pt x="1295400" y="349631"/>
                </a:lnTo>
                <a:lnTo>
                  <a:pt x="1295400" y="434848"/>
                </a:lnTo>
                <a:lnTo>
                  <a:pt x="1363599" y="383667"/>
                </a:lnTo>
                <a:lnTo>
                  <a:pt x="1357998" y="380873"/>
                </a:lnTo>
                <a:lnTo>
                  <a:pt x="1335138" y="369468"/>
                </a:lnTo>
                <a:lnTo>
                  <a:pt x="1517142" y="55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2432304" y="3130550"/>
            <a:ext cx="1896110" cy="1353185"/>
            <a:chOff x="2432304" y="3130550"/>
            <a:chExt cx="1896110" cy="1353185"/>
          </a:xfrm>
        </p:grpSpPr>
        <p:sp>
          <p:nvSpPr>
            <p:cNvPr id="7" name="object 7"/>
            <p:cNvSpPr/>
            <p:nvPr/>
          </p:nvSpPr>
          <p:spPr>
            <a:xfrm>
              <a:off x="2444496" y="3142741"/>
              <a:ext cx="1871980" cy="1329055"/>
            </a:xfrm>
            <a:custGeom>
              <a:avLst/>
              <a:gdLst/>
              <a:ahLst/>
              <a:cxnLst/>
              <a:rect l="l" t="t" r="r" b="b"/>
              <a:pathLst>
                <a:path w="1871979" h="1329054">
                  <a:moveTo>
                    <a:pt x="300990" y="0"/>
                  </a:moveTo>
                  <a:lnTo>
                    <a:pt x="311912" y="466090"/>
                  </a:lnTo>
                  <a:lnTo>
                    <a:pt x="0" y="466090"/>
                  </a:lnTo>
                  <a:lnTo>
                    <a:pt x="0" y="1328674"/>
                  </a:lnTo>
                  <a:lnTo>
                    <a:pt x="1871471" y="1328674"/>
                  </a:lnTo>
                  <a:lnTo>
                    <a:pt x="1871471" y="466090"/>
                  </a:lnTo>
                  <a:lnTo>
                    <a:pt x="779780" y="466090"/>
                  </a:lnTo>
                  <a:lnTo>
                    <a:pt x="30099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44496" y="3142741"/>
              <a:ext cx="1871980" cy="1329055"/>
            </a:xfrm>
            <a:custGeom>
              <a:avLst/>
              <a:gdLst/>
              <a:ahLst/>
              <a:cxnLst/>
              <a:rect l="l" t="t" r="r" b="b"/>
              <a:pathLst>
                <a:path w="1871979" h="1329054">
                  <a:moveTo>
                    <a:pt x="0" y="466090"/>
                  </a:moveTo>
                  <a:lnTo>
                    <a:pt x="311912" y="466090"/>
                  </a:lnTo>
                  <a:lnTo>
                    <a:pt x="300990" y="0"/>
                  </a:lnTo>
                  <a:lnTo>
                    <a:pt x="779780" y="466090"/>
                  </a:lnTo>
                  <a:lnTo>
                    <a:pt x="1871471" y="466090"/>
                  </a:lnTo>
                  <a:lnTo>
                    <a:pt x="1871471" y="609854"/>
                  </a:lnTo>
                  <a:lnTo>
                    <a:pt x="1871471" y="825500"/>
                  </a:lnTo>
                  <a:lnTo>
                    <a:pt x="1871471" y="1328674"/>
                  </a:lnTo>
                  <a:lnTo>
                    <a:pt x="779780" y="1328674"/>
                  </a:lnTo>
                  <a:lnTo>
                    <a:pt x="311912" y="1328674"/>
                  </a:lnTo>
                  <a:lnTo>
                    <a:pt x="0" y="1328674"/>
                  </a:lnTo>
                  <a:lnTo>
                    <a:pt x="0" y="825500"/>
                  </a:lnTo>
                  <a:lnTo>
                    <a:pt x="0" y="609854"/>
                  </a:lnTo>
                  <a:lnTo>
                    <a:pt x="0" y="466090"/>
                  </a:lnTo>
                  <a:close/>
                </a:path>
              </a:pathLst>
            </a:custGeom>
            <a:ln w="24384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605277" y="3663772"/>
            <a:ext cx="154876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5" dirty="0">
                <a:latin typeface="SimSun"/>
                <a:cs typeface="SimSun"/>
              </a:rPr>
              <a:t>最小有效位</a:t>
            </a:r>
            <a:endParaRPr sz="2400">
              <a:latin typeface="SimSun"/>
              <a:cs typeface="SimSun"/>
            </a:endParaRPr>
          </a:p>
          <a:p>
            <a:pPr marL="33655">
              <a:lnSpc>
                <a:spcPct val="100000"/>
              </a:lnSpc>
              <a:spcBef>
                <a:spcPts val="5"/>
              </a:spcBef>
            </a:pPr>
            <a:r>
              <a:rPr sz="2400" spc="-425" dirty="0">
                <a:latin typeface="SimSun"/>
                <a:cs typeface="SimSun"/>
              </a:rPr>
              <a:t>被</a:t>
            </a:r>
            <a:r>
              <a:rPr sz="2400" spc="-290" dirty="0">
                <a:latin typeface="SimSun"/>
                <a:cs typeface="SimSun"/>
              </a:rPr>
              <a:t>填充</a:t>
            </a:r>
            <a:r>
              <a:rPr sz="2400" spc="-440" dirty="0">
                <a:latin typeface="SimSun"/>
                <a:cs typeface="SimSun"/>
              </a:rPr>
              <a:t>为</a:t>
            </a:r>
            <a:r>
              <a:rPr sz="2400" spc="285" dirty="0">
                <a:latin typeface="SimSun"/>
                <a:cs typeface="SimSun"/>
              </a:rPr>
              <a:t>0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7263" y="3117088"/>
            <a:ext cx="1896110" cy="1369695"/>
            <a:chOff x="207263" y="3117088"/>
            <a:chExt cx="1896110" cy="1369695"/>
          </a:xfrm>
        </p:grpSpPr>
        <p:sp>
          <p:nvSpPr>
            <p:cNvPr id="11" name="object 11"/>
            <p:cNvSpPr/>
            <p:nvPr/>
          </p:nvSpPr>
          <p:spPr>
            <a:xfrm>
              <a:off x="219455" y="3129280"/>
              <a:ext cx="1871980" cy="1345565"/>
            </a:xfrm>
            <a:custGeom>
              <a:avLst/>
              <a:gdLst/>
              <a:ahLst/>
              <a:cxnLst/>
              <a:rect l="l" t="t" r="r" b="b"/>
              <a:pathLst>
                <a:path w="1871980" h="1345564">
                  <a:moveTo>
                    <a:pt x="824496" y="0"/>
                  </a:moveTo>
                  <a:lnTo>
                    <a:pt x="311912" y="482600"/>
                  </a:lnTo>
                  <a:lnTo>
                    <a:pt x="0" y="482600"/>
                  </a:lnTo>
                  <a:lnTo>
                    <a:pt x="0" y="1345184"/>
                  </a:lnTo>
                  <a:lnTo>
                    <a:pt x="1871471" y="1345184"/>
                  </a:lnTo>
                  <a:lnTo>
                    <a:pt x="1871471" y="482600"/>
                  </a:lnTo>
                  <a:lnTo>
                    <a:pt x="779780" y="482600"/>
                  </a:lnTo>
                  <a:lnTo>
                    <a:pt x="824496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9455" y="3129280"/>
              <a:ext cx="1871980" cy="1345565"/>
            </a:xfrm>
            <a:custGeom>
              <a:avLst/>
              <a:gdLst/>
              <a:ahLst/>
              <a:cxnLst/>
              <a:rect l="l" t="t" r="r" b="b"/>
              <a:pathLst>
                <a:path w="1871980" h="1345564">
                  <a:moveTo>
                    <a:pt x="0" y="482600"/>
                  </a:moveTo>
                  <a:lnTo>
                    <a:pt x="311912" y="482600"/>
                  </a:lnTo>
                  <a:lnTo>
                    <a:pt x="824496" y="0"/>
                  </a:lnTo>
                  <a:lnTo>
                    <a:pt x="779780" y="482600"/>
                  </a:lnTo>
                  <a:lnTo>
                    <a:pt x="1871471" y="482600"/>
                  </a:lnTo>
                  <a:lnTo>
                    <a:pt x="1871471" y="626364"/>
                  </a:lnTo>
                  <a:lnTo>
                    <a:pt x="1871471" y="842010"/>
                  </a:lnTo>
                  <a:lnTo>
                    <a:pt x="1871471" y="1345184"/>
                  </a:lnTo>
                  <a:lnTo>
                    <a:pt x="779780" y="1345184"/>
                  </a:lnTo>
                  <a:lnTo>
                    <a:pt x="311912" y="1345184"/>
                  </a:lnTo>
                  <a:lnTo>
                    <a:pt x="0" y="1345184"/>
                  </a:lnTo>
                  <a:lnTo>
                    <a:pt x="0" y="842010"/>
                  </a:lnTo>
                  <a:lnTo>
                    <a:pt x="0" y="626364"/>
                  </a:lnTo>
                  <a:lnTo>
                    <a:pt x="0" y="482600"/>
                  </a:lnTo>
                  <a:close/>
                </a:path>
              </a:pathLst>
            </a:custGeom>
            <a:ln w="24383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80491" y="3667125"/>
            <a:ext cx="1548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2400" spc="-570" dirty="0">
                <a:latin typeface="SimSun"/>
                <a:cs typeface="SimSun"/>
              </a:rPr>
              <a:t>丢弃</a:t>
            </a:r>
            <a:r>
              <a:rPr sz="2400" spc="-180" dirty="0">
                <a:latin typeface="SimSun"/>
                <a:cs typeface="SimSun"/>
              </a:rPr>
              <a:t>最重要的</a:t>
            </a:r>
            <a:r>
              <a:rPr sz="2400" spc="-720" dirty="0">
                <a:latin typeface="SimSun"/>
                <a:cs typeface="SimSun"/>
              </a:rPr>
              <a:t>位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0668" y="1152491"/>
            <a:ext cx="6363970" cy="201739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0" dirty="0">
                <a:latin typeface="Yu Gothic"/>
                <a:cs typeface="Yu Gothic"/>
              </a:rPr>
              <a:t>将二进制数的位向左或向右移动的操作</a:t>
            </a:r>
            <a:endParaRPr sz="3200">
              <a:latin typeface="Yu Gothic"/>
              <a:cs typeface="Yu Gothic"/>
            </a:endParaRPr>
          </a:p>
          <a:p>
            <a:pPr marL="125095">
              <a:lnSpc>
                <a:spcPts val="3354"/>
              </a:lnSpc>
              <a:spcBef>
                <a:spcPts val="740"/>
              </a:spcBef>
              <a:tabLst>
                <a:tab pos="3950335" algn="l"/>
              </a:tabLst>
            </a:pPr>
            <a:r>
              <a:rPr sz="2000" spc="175" dirty="0">
                <a:latin typeface="Yu Gothic"/>
                <a:cs typeface="Yu Gothic"/>
              </a:rPr>
              <a:t>000011002</a:t>
            </a:r>
            <a:r>
              <a:rPr sz="2800" spc="225" dirty="0">
                <a:latin typeface="Yu Gothic"/>
                <a:cs typeface="Yu Gothic"/>
              </a:rPr>
              <a:t> =</a:t>
            </a:r>
            <a:r>
              <a:rPr sz="2800" spc="200" dirty="0">
                <a:latin typeface="Yu Gothic"/>
                <a:cs typeface="Yu Gothic"/>
              </a:rPr>
              <a:t> 8+4</a:t>
            </a:r>
            <a:r>
              <a:rPr sz="2800" spc="225" dirty="0">
                <a:latin typeface="Yu Gothic"/>
                <a:cs typeface="Yu Gothic"/>
              </a:rPr>
              <a:t> =</a:t>
            </a:r>
            <a:r>
              <a:rPr sz="2000" spc="165" dirty="0">
                <a:latin typeface="Yu Gothic"/>
                <a:cs typeface="Yu Gothic"/>
              </a:rPr>
              <a:t> 1210</a:t>
            </a:r>
            <a:endParaRPr sz="2000">
              <a:latin typeface="Yu Gothic"/>
              <a:cs typeface="Yu Gothic"/>
            </a:endParaRPr>
          </a:p>
          <a:p>
            <a:pPr marR="1170940" algn="r">
              <a:lnSpc>
                <a:spcPts val="3354"/>
              </a:lnSpc>
            </a:pPr>
            <a:r>
              <a:rPr sz="2800" spc="10" dirty="0">
                <a:latin typeface="SimSun"/>
                <a:cs typeface="SimSun"/>
              </a:rPr>
              <a:t>双人</a:t>
            </a:r>
            <a:endParaRPr sz="2800">
              <a:latin typeface="SimSun"/>
              <a:cs typeface="SimSun"/>
            </a:endParaRPr>
          </a:p>
          <a:p>
            <a:pPr marL="125095">
              <a:lnSpc>
                <a:spcPct val="100000"/>
              </a:lnSpc>
              <a:spcBef>
                <a:spcPts val="200"/>
              </a:spcBef>
            </a:pPr>
            <a:r>
              <a:rPr sz="2000" spc="175" dirty="0">
                <a:latin typeface="Yu Gothic"/>
                <a:cs typeface="Yu Gothic"/>
              </a:rPr>
              <a:t>000110002</a:t>
            </a:r>
            <a:r>
              <a:rPr sz="2800" spc="229" dirty="0">
                <a:latin typeface="Yu Gothic"/>
                <a:cs typeface="Yu Gothic"/>
              </a:rPr>
              <a:t> =</a:t>
            </a:r>
            <a:r>
              <a:rPr sz="2800" spc="200" dirty="0">
                <a:latin typeface="Yu Gothic"/>
                <a:cs typeface="Yu Gothic"/>
              </a:rPr>
              <a:t> 16+8</a:t>
            </a:r>
            <a:r>
              <a:rPr sz="2800" spc="229" dirty="0">
                <a:latin typeface="Yu Gothic"/>
                <a:cs typeface="Yu Gothic"/>
              </a:rPr>
              <a:t> =</a:t>
            </a:r>
            <a:r>
              <a:rPr sz="2000" spc="165" dirty="0">
                <a:latin typeface="Yu Gothic"/>
                <a:cs typeface="Yu Gothic"/>
              </a:rPr>
              <a:t> 2410</a:t>
            </a:r>
            <a:endParaRPr sz="2000">
              <a:latin typeface="Yu Gothic"/>
              <a:cs typeface="Yu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959096" y="2313432"/>
            <a:ext cx="384175" cy="378460"/>
            <a:chOff x="4959096" y="2313432"/>
            <a:chExt cx="384175" cy="378460"/>
          </a:xfrm>
        </p:grpSpPr>
        <p:sp>
          <p:nvSpPr>
            <p:cNvPr id="16" name="object 16"/>
            <p:cNvSpPr/>
            <p:nvPr/>
          </p:nvSpPr>
          <p:spPr>
            <a:xfrm>
              <a:off x="4971288" y="2325624"/>
              <a:ext cx="360045" cy="353695"/>
            </a:xfrm>
            <a:custGeom>
              <a:avLst/>
              <a:gdLst/>
              <a:ahLst/>
              <a:cxnLst/>
              <a:rect l="l" t="t" r="r" b="b"/>
              <a:pathLst>
                <a:path w="360045" h="353694">
                  <a:moveTo>
                    <a:pt x="269748" y="0"/>
                  </a:moveTo>
                  <a:lnTo>
                    <a:pt x="89915" y="0"/>
                  </a:lnTo>
                  <a:lnTo>
                    <a:pt x="89915" y="176784"/>
                  </a:lnTo>
                  <a:lnTo>
                    <a:pt x="0" y="176784"/>
                  </a:lnTo>
                  <a:lnTo>
                    <a:pt x="179832" y="353567"/>
                  </a:lnTo>
                  <a:lnTo>
                    <a:pt x="359663" y="176784"/>
                  </a:lnTo>
                  <a:lnTo>
                    <a:pt x="269748" y="176784"/>
                  </a:lnTo>
                  <a:lnTo>
                    <a:pt x="269748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971288" y="2325624"/>
              <a:ext cx="360045" cy="353695"/>
            </a:xfrm>
            <a:custGeom>
              <a:avLst/>
              <a:gdLst/>
              <a:ahLst/>
              <a:cxnLst/>
              <a:rect l="l" t="t" r="r" b="b"/>
              <a:pathLst>
                <a:path w="360045" h="353694">
                  <a:moveTo>
                    <a:pt x="0" y="176784"/>
                  </a:moveTo>
                  <a:lnTo>
                    <a:pt x="89915" y="176784"/>
                  </a:lnTo>
                  <a:lnTo>
                    <a:pt x="89915" y="0"/>
                  </a:lnTo>
                  <a:lnTo>
                    <a:pt x="269748" y="0"/>
                  </a:lnTo>
                  <a:lnTo>
                    <a:pt x="269748" y="176784"/>
                  </a:lnTo>
                  <a:lnTo>
                    <a:pt x="359663" y="176784"/>
                  </a:lnTo>
                  <a:lnTo>
                    <a:pt x="179832" y="353567"/>
                  </a:lnTo>
                  <a:lnTo>
                    <a:pt x="0" y="176784"/>
                  </a:lnTo>
                  <a:close/>
                </a:path>
              </a:pathLst>
            </a:custGeom>
            <a:ln w="24384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5004815" y="5184647"/>
            <a:ext cx="384175" cy="375285"/>
            <a:chOff x="5004815" y="5184647"/>
            <a:chExt cx="384175" cy="375285"/>
          </a:xfrm>
        </p:grpSpPr>
        <p:sp>
          <p:nvSpPr>
            <p:cNvPr id="19" name="object 19"/>
            <p:cNvSpPr/>
            <p:nvPr/>
          </p:nvSpPr>
          <p:spPr>
            <a:xfrm>
              <a:off x="5017007" y="5196839"/>
              <a:ext cx="360045" cy="350520"/>
            </a:xfrm>
            <a:custGeom>
              <a:avLst/>
              <a:gdLst/>
              <a:ahLst/>
              <a:cxnLst/>
              <a:rect l="l" t="t" r="r" b="b"/>
              <a:pathLst>
                <a:path w="360045" h="350520">
                  <a:moveTo>
                    <a:pt x="269747" y="0"/>
                  </a:moveTo>
                  <a:lnTo>
                    <a:pt x="89915" y="0"/>
                  </a:lnTo>
                  <a:lnTo>
                    <a:pt x="89915" y="175260"/>
                  </a:lnTo>
                  <a:lnTo>
                    <a:pt x="0" y="175260"/>
                  </a:lnTo>
                  <a:lnTo>
                    <a:pt x="179831" y="350520"/>
                  </a:lnTo>
                  <a:lnTo>
                    <a:pt x="359663" y="175260"/>
                  </a:lnTo>
                  <a:lnTo>
                    <a:pt x="269747" y="175260"/>
                  </a:lnTo>
                  <a:lnTo>
                    <a:pt x="269747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017007" y="5196839"/>
              <a:ext cx="360045" cy="350520"/>
            </a:xfrm>
            <a:custGeom>
              <a:avLst/>
              <a:gdLst/>
              <a:ahLst/>
              <a:cxnLst/>
              <a:rect l="l" t="t" r="r" b="b"/>
              <a:pathLst>
                <a:path w="360045" h="350520">
                  <a:moveTo>
                    <a:pt x="0" y="175260"/>
                  </a:moveTo>
                  <a:lnTo>
                    <a:pt x="89915" y="175260"/>
                  </a:lnTo>
                  <a:lnTo>
                    <a:pt x="89915" y="0"/>
                  </a:lnTo>
                  <a:lnTo>
                    <a:pt x="269747" y="0"/>
                  </a:lnTo>
                  <a:lnTo>
                    <a:pt x="269747" y="175260"/>
                  </a:lnTo>
                  <a:lnTo>
                    <a:pt x="359663" y="175260"/>
                  </a:lnTo>
                  <a:lnTo>
                    <a:pt x="179831" y="350520"/>
                  </a:lnTo>
                  <a:lnTo>
                    <a:pt x="0" y="175260"/>
                  </a:lnTo>
                  <a:close/>
                </a:path>
              </a:pathLst>
            </a:custGeom>
            <a:ln w="24384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1141336" y="5147564"/>
            <a:ext cx="1492885" cy="448945"/>
          </a:xfrm>
          <a:custGeom>
            <a:avLst/>
            <a:gdLst/>
            <a:ahLst/>
            <a:cxnLst/>
            <a:rect l="l" t="t" r="r" b="b"/>
            <a:pathLst>
              <a:path w="1492885" h="448945">
                <a:moveTo>
                  <a:pt x="196354" y="363855"/>
                </a:moveTo>
                <a:lnTo>
                  <a:pt x="166979" y="375983"/>
                </a:lnTo>
                <a:lnTo>
                  <a:pt x="11734" y="0"/>
                </a:lnTo>
                <a:lnTo>
                  <a:pt x="0" y="4826"/>
                </a:lnTo>
                <a:lnTo>
                  <a:pt x="155295" y="380809"/>
                </a:lnTo>
                <a:lnTo>
                  <a:pt x="125933" y="392938"/>
                </a:lnTo>
                <a:lnTo>
                  <a:pt x="190258" y="448881"/>
                </a:lnTo>
                <a:lnTo>
                  <a:pt x="194284" y="392557"/>
                </a:lnTo>
                <a:lnTo>
                  <a:pt x="196354" y="363855"/>
                </a:lnTo>
                <a:close/>
              </a:path>
              <a:path w="1492885" h="448945">
                <a:moveTo>
                  <a:pt x="412381" y="363855"/>
                </a:moveTo>
                <a:lnTo>
                  <a:pt x="383006" y="375983"/>
                </a:lnTo>
                <a:lnTo>
                  <a:pt x="227723" y="0"/>
                </a:lnTo>
                <a:lnTo>
                  <a:pt x="216039" y="4826"/>
                </a:lnTo>
                <a:lnTo>
                  <a:pt x="371322" y="380796"/>
                </a:lnTo>
                <a:lnTo>
                  <a:pt x="341896" y="392938"/>
                </a:lnTo>
                <a:lnTo>
                  <a:pt x="406285" y="448881"/>
                </a:lnTo>
                <a:lnTo>
                  <a:pt x="410311" y="392557"/>
                </a:lnTo>
                <a:lnTo>
                  <a:pt x="412381" y="363855"/>
                </a:lnTo>
                <a:close/>
              </a:path>
              <a:path w="1492885" h="448945">
                <a:moveTo>
                  <a:pt x="628408" y="363855"/>
                </a:moveTo>
                <a:lnTo>
                  <a:pt x="599033" y="375983"/>
                </a:lnTo>
                <a:lnTo>
                  <a:pt x="443750" y="0"/>
                </a:lnTo>
                <a:lnTo>
                  <a:pt x="432066" y="4826"/>
                </a:lnTo>
                <a:lnTo>
                  <a:pt x="587349" y="380796"/>
                </a:lnTo>
                <a:lnTo>
                  <a:pt x="557923" y="392938"/>
                </a:lnTo>
                <a:lnTo>
                  <a:pt x="622312" y="448881"/>
                </a:lnTo>
                <a:lnTo>
                  <a:pt x="626338" y="392557"/>
                </a:lnTo>
                <a:lnTo>
                  <a:pt x="628408" y="363855"/>
                </a:lnTo>
                <a:close/>
              </a:path>
              <a:path w="1492885" h="448945">
                <a:moveTo>
                  <a:pt x="844435" y="363855"/>
                </a:moveTo>
                <a:lnTo>
                  <a:pt x="815060" y="375983"/>
                </a:lnTo>
                <a:lnTo>
                  <a:pt x="659777" y="0"/>
                </a:lnTo>
                <a:lnTo>
                  <a:pt x="648093" y="4826"/>
                </a:lnTo>
                <a:lnTo>
                  <a:pt x="803376" y="380796"/>
                </a:lnTo>
                <a:lnTo>
                  <a:pt x="773950" y="392938"/>
                </a:lnTo>
                <a:lnTo>
                  <a:pt x="838339" y="448881"/>
                </a:lnTo>
                <a:lnTo>
                  <a:pt x="842365" y="392557"/>
                </a:lnTo>
                <a:lnTo>
                  <a:pt x="844435" y="363855"/>
                </a:lnTo>
                <a:close/>
              </a:path>
              <a:path w="1492885" h="448945">
                <a:moveTo>
                  <a:pt x="1060462" y="363855"/>
                </a:moveTo>
                <a:lnTo>
                  <a:pt x="1031087" y="375983"/>
                </a:lnTo>
                <a:lnTo>
                  <a:pt x="875804" y="0"/>
                </a:lnTo>
                <a:lnTo>
                  <a:pt x="864120" y="4826"/>
                </a:lnTo>
                <a:lnTo>
                  <a:pt x="1019403" y="380796"/>
                </a:lnTo>
                <a:lnTo>
                  <a:pt x="989977" y="392938"/>
                </a:lnTo>
                <a:lnTo>
                  <a:pt x="1054366" y="448881"/>
                </a:lnTo>
                <a:lnTo>
                  <a:pt x="1058392" y="392557"/>
                </a:lnTo>
                <a:lnTo>
                  <a:pt x="1060462" y="363855"/>
                </a:lnTo>
                <a:close/>
              </a:path>
              <a:path w="1492885" h="448945">
                <a:moveTo>
                  <a:pt x="1276489" y="363855"/>
                </a:moveTo>
                <a:lnTo>
                  <a:pt x="1247114" y="375983"/>
                </a:lnTo>
                <a:lnTo>
                  <a:pt x="1091831" y="0"/>
                </a:lnTo>
                <a:lnTo>
                  <a:pt x="1080147" y="4826"/>
                </a:lnTo>
                <a:lnTo>
                  <a:pt x="1235430" y="380796"/>
                </a:lnTo>
                <a:lnTo>
                  <a:pt x="1206004" y="392938"/>
                </a:lnTo>
                <a:lnTo>
                  <a:pt x="1270393" y="448881"/>
                </a:lnTo>
                <a:lnTo>
                  <a:pt x="1274419" y="392557"/>
                </a:lnTo>
                <a:lnTo>
                  <a:pt x="1276489" y="363855"/>
                </a:lnTo>
                <a:close/>
              </a:path>
              <a:path w="1492885" h="448945">
                <a:moveTo>
                  <a:pt x="1492516" y="363855"/>
                </a:moveTo>
                <a:lnTo>
                  <a:pt x="1463141" y="375983"/>
                </a:lnTo>
                <a:lnTo>
                  <a:pt x="1307858" y="0"/>
                </a:lnTo>
                <a:lnTo>
                  <a:pt x="1296174" y="4826"/>
                </a:lnTo>
                <a:lnTo>
                  <a:pt x="1451457" y="380796"/>
                </a:lnTo>
                <a:lnTo>
                  <a:pt x="1422031" y="392938"/>
                </a:lnTo>
                <a:lnTo>
                  <a:pt x="1486420" y="448881"/>
                </a:lnTo>
                <a:lnTo>
                  <a:pt x="1490446" y="392557"/>
                </a:lnTo>
                <a:lnTo>
                  <a:pt x="1492516" y="3638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114" dirty="0"/>
              <a:t>11</a:t>
            </a:r>
          </a:p>
        </p:txBody>
      </p:sp>
    </p:spTree>
  </p:cSld>
  <p:clrMapOvr>
    <a:masterClrMapping/>
  </p:clrMapOvr>
</p:sld>
</file>

<file path=ppt/slides/slide1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611759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2C2C89"/>
                </a:solidFill>
              </a:rPr>
              <a:t>审查</a:t>
            </a:r>
            <a:r>
              <a:rPr sz="2800" spc="40" dirty="0"/>
              <a:t>轮班</a:t>
            </a:r>
            <a:r>
              <a:rPr sz="2800" spc="80" dirty="0"/>
              <a:t>操作 </a:t>
            </a:r>
            <a:r>
              <a:rPr sz="2800" spc="10" dirty="0">
                <a:solidFill>
                  <a:srgbClr val="2C2C89"/>
                </a:solidFill>
              </a:rPr>
              <a:t/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084323" y="3140150"/>
            <a:ext cx="53733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185795" algn="l"/>
              </a:tabLst>
            </a:pPr>
            <a:r>
              <a:rPr sz="2000" spc="175" dirty="0">
                <a:latin typeface="Yu Gothic"/>
                <a:cs typeface="Yu Gothic"/>
              </a:rPr>
              <a:t>100000002 </a:t>
            </a:r>
            <a:r>
              <a:rPr sz="2800" spc="229" dirty="0">
                <a:latin typeface="Yu Gothic"/>
                <a:cs typeface="Yu Gothic"/>
              </a:rPr>
              <a:t>= </a:t>
            </a:r>
            <a:r>
              <a:rPr sz="2800" spc="190" dirty="0">
                <a:latin typeface="Yu Gothic"/>
                <a:cs typeface="Yu Gothic"/>
              </a:rPr>
              <a:t>128 </a:t>
            </a:r>
            <a:r>
              <a:rPr sz="2800" spc="229" dirty="0">
                <a:latin typeface="Yu Gothic"/>
                <a:cs typeface="Yu Gothic"/>
              </a:rPr>
              <a:t>= </a:t>
            </a:r>
            <a:r>
              <a:rPr sz="2000" spc="165" dirty="0">
                <a:latin typeface="Yu Gothic"/>
                <a:cs typeface="Yu Gothic"/>
              </a:rPr>
              <a:t>12810</a:t>
            </a:r>
            <a:endParaRPr sz="2000">
              <a:latin typeface="Yu Gothic"/>
              <a:cs typeface="Yu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4323" y="4896992"/>
            <a:ext cx="42456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45130" algn="l"/>
              </a:tabLst>
            </a:pPr>
            <a:r>
              <a:rPr sz="2000" spc="175" dirty="0">
                <a:latin typeface="Yu Gothic"/>
                <a:cs typeface="Yu Gothic"/>
              </a:rPr>
              <a:t>000001002 </a:t>
            </a:r>
            <a:r>
              <a:rPr sz="2800" spc="225" dirty="0">
                <a:latin typeface="Yu Gothic"/>
                <a:cs typeface="Yu Gothic"/>
              </a:rPr>
              <a:t>= </a:t>
            </a:r>
            <a:r>
              <a:rPr sz="2800" spc="185" dirty="0">
                <a:latin typeface="Yu Gothic"/>
                <a:cs typeface="Yu Gothic"/>
              </a:rPr>
              <a:t>4 </a:t>
            </a:r>
            <a:r>
              <a:rPr sz="2800" spc="225" dirty="0">
                <a:latin typeface="Yu Gothic"/>
                <a:cs typeface="Yu Gothic"/>
              </a:rPr>
              <a:t>= </a:t>
            </a:r>
            <a:r>
              <a:rPr sz="2000" spc="150" dirty="0">
                <a:latin typeface="Yu Gothic"/>
                <a:cs typeface="Yu Gothic"/>
              </a:rPr>
              <a:t>410</a:t>
            </a:r>
            <a:endParaRPr sz="2000">
              <a:latin typeface="Yu Gothic"/>
              <a:cs typeface="Yu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8276" y="2708401"/>
            <a:ext cx="1517650" cy="434975"/>
          </a:xfrm>
          <a:custGeom>
            <a:avLst/>
            <a:gdLst/>
            <a:ahLst/>
            <a:cxnLst/>
            <a:rect l="l" t="t" r="r" b="b"/>
            <a:pathLst>
              <a:path w="1517650" h="434975">
                <a:moveTo>
                  <a:pt x="221742" y="5588"/>
                </a:moveTo>
                <a:lnTo>
                  <a:pt x="210312" y="0"/>
                </a:lnTo>
                <a:lnTo>
                  <a:pt x="28397" y="363816"/>
                </a:lnTo>
                <a:lnTo>
                  <a:pt x="0" y="349631"/>
                </a:lnTo>
                <a:lnTo>
                  <a:pt x="0" y="434848"/>
                </a:lnTo>
                <a:lnTo>
                  <a:pt x="68199" y="383667"/>
                </a:lnTo>
                <a:lnTo>
                  <a:pt x="62598" y="380873"/>
                </a:lnTo>
                <a:lnTo>
                  <a:pt x="39738" y="369468"/>
                </a:lnTo>
                <a:lnTo>
                  <a:pt x="221742" y="5588"/>
                </a:lnTo>
                <a:close/>
              </a:path>
              <a:path w="1517650" h="434975">
                <a:moveTo>
                  <a:pt x="438150" y="5588"/>
                </a:moveTo>
                <a:lnTo>
                  <a:pt x="426720" y="0"/>
                </a:lnTo>
                <a:lnTo>
                  <a:pt x="244805" y="363816"/>
                </a:lnTo>
                <a:lnTo>
                  <a:pt x="216408" y="349631"/>
                </a:lnTo>
                <a:lnTo>
                  <a:pt x="216408" y="434848"/>
                </a:lnTo>
                <a:lnTo>
                  <a:pt x="284607" y="383667"/>
                </a:lnTo>
                <a:lnTo>
                  <a:pt x="279006" y="380873"/>
                </a:lnTo>
                <a:lnTo>
                  <a:pt x="256146" y="369468"/>
                </a:lnTo>
                <a:lnTo>
                  <a:pt x="438150" y="5588"/>
                </a:lnTo>
                <a:close/>
              </a:path>
              <a:path w="1517650" h="434975">
                <a:moveTo>
                  <a:pt x="654558" y="5588"/>
                </a:moveTo>
                <a:lnTo>
                  <a:pt x="643128" y="0"/>
                </a:lnTo>
                <a:lnTo>
                  <a:pt x="461213" y="363816"/>
                </a:lnTo>
                <a:lnTo>
                  <a:pt x="432816" y="349631"/>
                </a:lnTo>
                <a:lnTo>
                  <a:pt x="432816" y="434848"/>
                </a:lnTo>
                <a:lnTo>
                  <a:pt x="501015" y="383667"/>
                </a:lnTo>
                <a:lnTo>
                  <a:pt x="495414" y="380873"/>
                </a:lnTo>
                <a:lnTo>
                  <a:pt x="472554" y="369468"/>
                </a:lnTo>
                <a:lnTo>
                  <a:pt x="654558" y="5588"/>
                </a:lnTo>
                <a:close/>
              </a:path>
              <a:path w="1517650" h="434975">
                <a:moveTo>
                  <a:pt x="867918" y="5588"/>
                </a:moveTo>
                <a:lnTo>
                  <a:pt x="856488" y="0"/>
                </a:lnTo>
                <a:lnTo>
                  <a:pt x="674573" y="363816"/>
                </a:lnTo>
                <a:lnTo>
                  <a:pt x="646176" y="349631"/>
                </a:lnTo>
                <a:lnTo>
                  <a:pt x="646176" y="434848"/>
                </a:lnTo>
                <a:lnTo>
                  <a:pt x="714375" y="383667"/>
                </a:lnTo>
                <a:lnTo>
                  <a:pt x="708774" y="380873"/>
                </a:lnTo>
                <a:lnTo>
                  <a:pt x="685914" y="369468"/>
                </a:lnTo>
                <a:lnTo>
                  <a:pt x="867918" y="5588"/>
                </a:lnTo>
                <a:close/>
              </a:path>
              <a:path w="1517650" h="434975">
                <a:moveTo>
                  <a:pt x="1084326" y="5588"/>
                </a:moveTo>
                <a:lnTo>
                  <a:pt x="1072896" y="0"/>
                </a:lnTo>
                <a:lnTo>
                  <a:pt x="890981" y="363816"/>
                </a:lnTo>
                <a:lnTo>
                  <a:pt x="862584" y="349631"/>
                </a:lnTo>
                <a:lnTo>
                  <a:pt x="862584" y="434848"/>
                </a:lnTo>
                <a:lnTo>
                  <a:pt x="930783" y="383667"/>
                </a:lnTo>
                <a:lnTo>
                  <a:pt x="925182" y="380873"/>
                </a:lnTo>
                <a:lnTo>
                  <a:pt x="902322" y="369468"/>
                </a:lnTo>
                <a:lnTo>
                  <a:pt x="1084326" y="5588"/>
                </a:lnTo>
                <a:close/>
              </a:path>
              <a:path w="1517650" h="434975">
                <a:moveTo>
                  <a:pt x="1300734" y="5588"/>
                </a:moveTo>
                <a:lnTo>
                  <a:pt x="1289304" y="0"/>
                </a:lnTo>
                <a:lnTo>
                  <a:pt x="1107389" y="363816"/>
                </a:lnTo>
                <a:lnTo>
                  <a:pt x="1078979" y="349631"/>
                </a:lnTo>
                <a:lnTo>
                  <a:pt x="1078979" y="434848"/>
                </a:lnTo>
                <a:lnTo>
                  <a:pt x="1147191" y="383667"/>
                </a:lnTo>
                <a:lnTo>
                  <a:pt x="1141590" y="380873"/>
                </a:lnTo>
                <a:lnTo>
                  <a:pt x="1118730" y="369468"/>
                </a:lnTo>
                <a:lnTo>
                  <a:pt x="1300734" y="5588"/>
                </a:lnTo>
                <a:close/>
              </a:path>
              <a:path w="1517650" h="434975">
                <a:moveTo>
                  <a:pt x="1517142" y="5588"/>
                </a:moveTo>
                <a:lnTo>
                  <a:pt x="1505712" y="0"/>
                </a:lnTo>
                <a:lnTo>
                  <a:pt x="1323797" y="363816"/>
                </a:lnTo>
                <a:lnTo>
                  <a:pt x="1295400" y="349631"/>
                </a:lnTo>
                <a:lnTo>
                  <a:pt x="1295400" y="434848"/>
                </a:lnTo>
                <a:lnTo>
                  <a:pt x="1363599" y="383667"/>
                </a:lnTo>
                <a:lnTo>
                  <a:pt x="1357998" y="380873"/>
                </a:lnTo>
                <a:lnTo>
                  <a:pt x="1335138" y="369468"/>
                </a:lnTo>
                <a:lnTo>
                  <a:pt x="1517142" y="55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34173" y="2712796"/>
            <a:ext cx="17424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15" dirty="0">
                <a:latin typeface="SimSun"/>
                <a:cs typeface="SimSun"/>
              </a:rPr>
              <a:t>未</a:t>
            </a:r>
            <a:r>
              <a:rPr sz="2400" spc="-340" dirty="0">
                <a:latin typeface="SimSun"/>
                <a:cs typeface="SimSun"/>
              </a:rPr>
              <a:t>翻倍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818" y="1258265"/>
            <a:ext cx="7371715" cy="1457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4525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Yu Gothic"/>
                <a:cs typeface="Yu Gothic"/>
              </a:rPr>
              <a:t>注意左、右边缘</a:t>
            </a:r>
            <a:endParaRPr sz="3200">
              <a:latin typeface="Yu Gothic"/>
              <a:cs typeface="Yu Gothic"/>
            </a:endParaRPr>
          </a:p>
          <a:p>
            <a:pPr marL="50800">
              <a:lnSpc>
                <a:spcPct val="100000"/>
              </a:lnSpc>
              <a:spcBef>
                <a:spcPts val="4079"/>
              </a:spcBef>
              <a:tabLst>
                <a:tab pos="6334125" algn="l"/>
              </a:tabLst>
            </a:pPr>
            <a:r>
              <a:rPr sz="4200" spc="-442" baseline="-39682" dirty="0">
                <a:latin typeface="SimSun"/>
                <a:cs typeface="SimSun"/>
              </a:rPr>
              <a:t>向</a:t>
            </a:r>
            <a:r>
              <a:rPr sz="4200" spc="-450" baseline="-39682" dirty="0">
                <a:latin typeface="SimSun"/>
                <a:cs typeface="SimSun"/>
              </a:rPr>
              <a:t>左</a:t>
            </a:r>
            <a:r>
              <a:rPr sz="4200" spc="525" baseline="-39682" dirty="0">
                <a:latin typeface="SimSun"/>
                <a:cs typeface="SimSun"/>
              </a:rPr>
              <a:t>1</a:t>
            </a:r>
            <a:r>
              <a:rPr sz="4200" spc="-1222" baseline="-39682" dirty="0">
                <a:latin typeface="SimSun"/>
                <a:cs typeface="SimSun"/>
              </a:rPr>
              <a:t>位 </a:t>
            </a:r>
            <a:r>
              <a:rPr sz="2000" spc="175" dirty="0">
                <a:latin typeface="Yu Gothic"/>
                <a:cs typeface="Yu Gothic"/>
              </a:rPr>
              <a:t>110000002 </a:t>
            </a:r>
            <a:r>
              <a:rPr sz="2800" spc="229" dirty="0">
                <a:latin typeface="Yu Gothic"/>
                <a:cs typeface="Yu Gothic"/>
              </a:rPr>
              <a:t>= </a:t>
            </a:r>
            <a:r>
              <a:rPr sz="2800" spc="195" dirty="0">
                <a:latin typeface="Yu Gothic"/>
                <a:cs typeface="Yu Gothic"/>
              </a:rPr>
              <a:t>128+64 </a:t>
            </a:r>
            <a:r>
              <a:rPr sz="2800" spc="229" dirty="0">
                <a:latin typeface="Yu Gothic"/>
                <a:cs typeface="Yu Gothic"/>
              </a:rPr>
              <a:t>= </a:t>
            </a:r>
            <a:r>
              <a:rPr sz="2000" spc="170" dirty="0">
                <a:latin typeface="Yu Gothic"/>
                <a:cs typeface="Yu Gothic"/>
              </a:rPr>
              <a:t>19210</a:t>
            </a:r>
            <a:endParaRPr sz="2000">
              <a:latin typeface="Yu Gothic"/>
              <a:cs typeface="Yu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96456" y="2740151"/>
            <a:ext cx="384175" cy="375285"/>
            <a:chOff x="6696456" y="2740151"/>
            <a:chExt cx="384175" cy="375285"/>
          </a:xfrm>
        </p:grpSpPr>
        <p:sp>
          <p:nvSpPr>
            <p:cNvPr id="9" name="object 9"/>
            <p:cNvSpPr/>
            <p:nvPr/>
          </p:nvSpPr>
          <p:spPr>
            <a:xfrm>
              <a:off x="6708648" y="2752343"/>
              <a:ext cx="360045" cy="350520"/>
            </a:xfrm>
            <a:custGeom>
              <a:avLst/>
              <a:gdLst/>
              <a:ahLst/>
              <a:cxnLst/>
              <a:rect l="l" t="t" r="r" b="b"/>
              <a:pathLst>
                <a:path w="360045" h="350519">
                  <a:moveTo>
                    <a:pt x="269748" y="0"/>
                  </a:moveTo>
                  <a:lnTo>
                    <a:pt x="89916" y="0"/>
                  </a:lnTo>
                  <a:lnTo>
                    <a:pt x="89916" y="175259"/>
                  </a:lnTo>
                  <a:lnTo>
                    <a:pt x="0" y="175259"/>
                  </a:lnTo>
                  <a:lnTo>
                    <a:pt x="179831" y="350519"/>
                  </a:lnTo>
                  <a:lnTo>
                    <a:pt x="359663" y="175259"/>
                  </a:lnTo>
                  <a:lnTo>
                    <a:pt x="269748" y="175259"/>
                  </a:lnTo>
                  <a:lnTo>
                    <a:pt x="269748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708648" y="2752343"/>
              <a:ext cx="360045" cy="350520"/>
            </a:xfrm>
            <a:custGeom>
              <a:avLst/>
              <a:gdLst/>
              <a:ahLst/>
              <a:cxnLst/>
              <a:rect l="l" t="t" r="r" b="b"/>
              <a:pathLst>
                <a:path w="360045" h="350519">
                  <a:moveTo>
                    <a:pt x="0" y="175259"/>
                  </a:moveTo>
                  <a:lnTo>
                    <a:pt x="89916" y="175259"/>
                  </a:lnTo>
                  <a:lnTo>
                    <a:pt x="89916" y="0"/>
                  </a:lnTo>
                  <a:lnTo>
                    <a:pt x="269748" y="0"/>
                  </a:lnTo>
                  <a:lnTo>
                    <a:pt x="269748" y="175259"/>
                  </a:lnTo>
                  <a:lnTo>
                    <a:pt x="359663" y="175259"/>
                  </a:lnTo>
                  <a:lnTo>
                    <a:pt x="179831" y="350519"/>
                  </a:lnTo>
                  <a:lnTo>
                    <a:pt x="0" y="175259"/>
                  </a:lnTo>
                  <a:close/>
                </a:path>
              </a:pathLst>
            </a:custGeom>
            <a:ln w="24384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634733" y="4672329"/>
            <a:ext cx="168528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SimSun"/>
                <a:cs typeface="SimSun"/>
              </a:rPr>
              <a:t>(</a:t>
            </a:r>
            <a:r>
              <a:rPr sz="2400" spc="-350" dirty="0">
                <a:latin typeface="SimSun"/>
                <a:cs typeface="SimSun"/>
              </a:rPr>
              <a:t>四舍五入</a:t>
            </a:r>
            <a:r>
              <a:rPr sz="2400" spc="-345" dirty="0">
                <a:latin typeface="SimSun"/>
                <a:cs typeface="SimSun"/>
              </a:rPr>
              <a:t>到</a:t>
            </a:r>
            <a:r>
              <a:rPr sz="2400" spc="-150" dirty="0">
                <a:latin typeface="SimSun"/>
                <a:cs typeface="SimSun"/>
              </a:rPr>
              <a:t>最接近的整数</a:t>
            </a:r>
            <a:r>
              <a:rPr sz="2400" spc="-145" dirty="0">
                <a:latin typeface="SimSun"/>
                <a:cs typeface="SimSun"/>
              </a:rPr>
              <a:t>)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73496" y="4483608"/>
            <a:ext cx="387350" cy="375285"/>
            <a:chOff x="5873496" y="4483608"/>
            <a:chExt cx="387350" cy="375285"/>
          </a:xfrm>
        </p:grpSpPr>
        <p:sp>
          <p:nvSpPr>
            <p:cNvPr id="13" name="object 13"/>
            <p:cNvSpPr/>
            <p:nvPr/>
          </p:nvSpPr>
          <p:spPr>
            <a:xfrm>
              <a:off x="5885688" y="4495800"/>
              <a:ext cx="363220" cy="350520"/>
            </a:xfrm>
            <a:custGeom>
              <a:avLst/>
              <a:gdLst/>
              <a:ahLst/>
              <a:cxnLst/>
              <a:rect l="l" t="t" r="r" b="b"/>
              <a:pathLst>
                <a:path w="363220" h="350520">
                  <a:moveTo>
                    <a:pt x="272034" y="0"/>
                  </a:moveTo>
                  <a:lnTo>
                    <a:pt x="90677" y="0"/>
                  </a:lnTo>
                  <a:lnTo>
                    <a:pt x="90677" y="175260"/>
                  </a:lnTo>
                  <a:lnTo>
                    <a:pt x="0" y="175260"/>
                  </a:lnTo>
                  <a:lnTo>
                    <a:pt x="181356" y="350519"/>
                  </a:lnTo>
                  <a:lnTo>
                    <a:pt x="362712" y="175260"/>
                  </a:lnTo>
                  <a:lnTo>
                    <a:pt x="272034" y="175260"/>
                  </a:lnTo>
                  <a:lnTo>
                    <a:pt x="272034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885688" y="4495800"/>
              <a:ext cx="363220" cy="350520"/>
            </a:xfrm>
            <a:custGeom>
              <a:avLst/>
              <a:gdLst/>
              <a:ahLst/>
              <a:cxnLst/>
              <a:rect l="l" t="t" r="r" b="b"/>
              <a:pathLst>
                <a:path w="363220" h="350520">
                  <a:moveTo>
                    <a:pt x="0" y="175260"/>
                  </a:moveTo>
                  <a:lnTo>
                    <a:pt x="90677" y="175260"/>
                  </a:lnTo>
                  <a:lnTo>
                    <a:pt x="90677" y="0"/>
                  </a:lnTo>
                  <a:lnTo>
                    <a:pt x="272034" y="0"/>
                  </a:lnTo>
                  <a:lnTo>
                    <a:pt x="272034" y="175260"/>
                  </a:lnTo>
                  <a:lnTo>
                    <a:pt x="362712" y="175260"/>
                  </a:lnTo>
                  <a:lnTo>
                    <a:pt x="181356" y="350519"/>
                  </a:lnTo>
                  <a:lnTo>
                    <a:pt x="0" y="175260"/>
                  </a:lnTo>
                  <a:close/>
                </a:path>
              </a:pathLst>
            </a:custGeom>
            <a:ln w="24383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2197862" y="4465573"/>
            <a:ext cx="1492885" cy="448945"/>
          </a:xfrm>
          <a:custGeom>
            <a:avLst/>
            <a:gdLst/>
            <a:ahLst/>
            <a:cxnLst/>
            <a:rect l="l" t="t" r="r" b="b"/>
            <a:pathLst>
              <a:path w="1492885" h="448945">
                <a:moveTo>
                  <a:pt x="196342" y="363855"/>
                </a:moveTo>
                <a:lnTo>
                  <a:pt x="167081" y="375958"/>
                </a:lnTo>
                <a:lnTo>
                  <a:pt x="11811" y="0"/>
                </a:lnTo>
                <a:lnTo>
                  <a:pt x="0" y="4826"/>
                </a:lnTo>
                <a:lnTo>
                  <a:pt x="155295" y="380822"/>
                </a:lnTo>
                <a:lnTo>
                  <a:pt x="125984" y="392938"/>
                </a:lnTo>
                <a:lnTo>
                  <a:pt x="190246" y="448818"/>
                </a:lnTo>
                <a:lnTo>
                  <a:pt x="194271" y="392557"/>
                </a:lnTo>
                <a:lnTo>
                  <a:pt x="196342" y="363855"/>
                </a:lnTo>
                <a:close/>
              </a:path>
              <a:path w="1492885" h="448945">
                <a:moveTo>
                  <a:pt x="412369" y="363855"/>
                </a:moveTo>
                <a:lnTo>
                  <a:pt x="383108" y="375958"/>
                </a:lnTo>
                <a:lnTo>
                  <a:pt x="227838" y="0"/>
                </a:lnTo>
                <a:lnTo>
                  <a:pt x="216027" y="4826"/>
                </a:lnTo>
                <a:lnTo>
                  <a:pt x="371322" y="380822"/>
                </a:lnTo>
                <a:lnTo>
                  <a:pt x="342011" y="392938"/>
                </a:lnTo>
                <a:lnTo>
                  <a:pt x="406273" y="448818"/>
                </a:lnTo>
                <a:lnTo>
                  <a:pt x="410298" y="392557"/>
                </a:lnTo>
                <a:lnTo>
                  <a:pt x="412369" y="363855"/>
                </a:lnTo>
                <a:close/>
              </a:path>
              <a:path w="1492885" h="448945">
                <a:moveTo>
                  <a:pt x="628396" y="363855"/>
                </a:moveTo>
                <a:lnTo>
                  <a:pt x="599135" y="375958"/>
                </a:lnTo>
                <a:lnTo>
                  <a:pt x="443865" y="0"/>
                </a:lnTo>
                <a:lnTo>
                  <a:pt x="432054" y="4826"/>
                </a:lnTo>
                <a:lnTo>
                  <a:pt x="587349" y="380822"/>
                </a:lnTo>
                <a:lnTo>
                  <a:pt x="558038" y="392938"/>
                </a:lnTo>
                <a:lnTo>
                  <a:pt x="622300" y="448818"/>
                </a:lnTo>
                <a:lnTo>
                  <a:pt x="626325" y="392557"/>
                </a:lnTo>
                <a:lnTo>
                  <a:pt x="628396" y="363855"/>
                </a:lnTo>
                <a:close/>
              </a:path>
              <a:path w="1492885" h="448945">
                <a:moveTo>
                  <a:pt x="844423" y="363855"/>
                </a:moveTo>
                <a:lnTo>
                  <a:pt x="815162" y="375958"/>
                </a:lnTo>
                <a:lnTo>
                  <a:pt x="659892" y="0"/>
                </a:lnTo>
                <a:lnTo>
                  <a:pt x="648081" y="4826"/>
                </a:lnTo>
                <a:lnTo>
                  <a:pt x="803376" y="380822"/>
                </a:lnTo>
                <a:lnTo>
                  <a:pt x="774065" y="392938"/>
                </a:lnTo>
                <a:lnTo>
                  <a:pt x="838327" y="448818"/>
                </a:lnTo>
                <a:lnTo>
                  <a:pt x="842352" y="392557"/>
                </a:lnTo>
                <a:lnTo>
                  <a:pt x="844423" y="363855"/>
                </a:lnTo>
                <a:close/>
              </a:path>
              <a:path w="1492885" h="448945">
                <a:moveTo>
                  <a:pt x="1060450" y="363855"/>
                </a:moveTo>
                <a:lnTo>
                  <a:pt x="1031087" y="375996"/>
                </a:lnTo>
                <a:lnTo>
                  <a:pt x="875919" y="0"/>
                </a:lnTo>
                <a:lnTo>
                  <a:pt x="864108" y="4826"/>
                </a:lnTo>
                <a:lnTo>
                  <a:pt x="1019403" y="380822"/>
                </a:lnTo>
                <a:lnTo>
                  <a:pt x="990092" y="392938"/>
                </a:lnTo>
                <a:lnTo>
                  <a:pt x="1054341" y="448818"/>
                </a:lnTo>
                <a:lnTo>
                  <a:pt x="1058379" y="392557"/>
                </a:lnTo>
                <a:lnTo>
                  <a:pt x="1060450" y="363855"/>
                </a:lnTo>
                <a:close/>
              </a:path>
              <a:path w="1492885" h="448945">
                <a:moveTo>
                  <a:pt x="1276477" y="363855"/>
                </a:moveTo>
                <a:lnTo>
                  <a:pt x="1247114" y="375996"/>
                </a:lnTo>
                <a:lnTo>
                  <a:pt x="1091946" y="0"/>
                </a:lnTo>
                <a:lnTo>
                  <a:pt x="1080135" y="4826"/>
                </a:lnTo>
                <a:lnTo>
                  <a:pt x="1235430" y="380822"/>
                </a:lnTo>
                <a:lnTo>
                  <a:pt x="1206119" y="392938"/>
                </a:lnTo>
                <a:lnTo>
                  <a:pt x="1270381" y="448818"/>
                </a:lnTo>
                <a:lnTo>
                  <a:pt x="1274406" y="392557"/>
                </a:lnTo>
                <a:lnTo>
                  <a:pt x="1276477" y="363855"/>
                </a:lnTo>
                <a:close/>
              </a:path>
              <a:path w="1492885" h="448945">
                <a:moveTo>
                  <a:pt x="1492504" y="363855"/>
                </a:moveTo>
                <a:lnTo>
                  <a:pt x="1463141" y="375996"/>
                </a:lnTo>
                <a:lnTo>
                  <a:pt x="1307973" y="0"/>
                </a:lnTo>
                <a:lnTo>
                  <a:pt x="1296162" y="4826"/>
                </a:lnTo>
                <a:lnTo>
                  <a:pt x="1451457" y="380822"/>
                </a:lnTo>
                <a:lnTo>
                  <a:pt x="1422146" y="392938"/>
                </a:lnTo>
                <a:lnTo>
                  <a:pt x="1486408" y="448818"/>
                </a:lnTo>
                <a:lnTo>
                  <a:pt x="1490433" y="392557"/>
                </a:lnTo>
                <a:lnTo>
                  <a:pt x="1492504" y="3638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69443" y="4018610"/>
            <a:ext cx="72370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653405" algn="l"/>
                <a:tab pos="6377305" algn="l"/>
              </a:tabLst>
            </a:pPr>
            <a:r>
              <a:rPr sz="4200" spc="-442" baseline="-31746" dirty="0">
                <a:latin typeface="SimSun"/>
                <a:cs typeface="SimSun"/>
              </a:rPr>
              <a:t>向右</a:t>
            </a:r>
            <a:r>
              <a:rPr sz="4200" spc="525" baseline="-31746" dirty="0">
                <a:latin typeface="SimSun"/>
                <a:cs typeface="SimSun"/>
              </a:rPr>
              <a:t>1</a:t>
            </a:r>
            <a:r>
              <a:rPr sz="4200" spc="-1222" baseline="-31746" dirty="0">
                <a:latin typeface="SimSun"/>
                <a:cs typeface="SimSun"/>
              </a:rPr>
              <a:t>位 </a:t>
            </a:r>
            <a:r>
              <a:rPr sz="2000" spc="120" dirty="0">
                <a:latin typeface="Yu Gothic"/>
                <a:cs typeface="Yu Gothic"/>
              </a:rPr>
              <a:t>000010012 </a:t>
            </a:r>
            <a:r>
              <a:rPr sz="2800" spc="225" dirty="0">
                <a:latin typeface="Yu Gothic"/>
                <a:cs typeface="Yu Gothic"/>
              </a:rPr>
              <a:t>= </a:t>
            </a:r>
            <a:r>
              <a:rPr sz="2800" spc="204" dirty="0">
                <a:latin typeface="Yu Gothic"/>
                <a:cs typeface="Yu Gothic"/>
              </a:rPr>
              <a:t>8+1 </a:t>
            </a:r>
            <a:r>
              <a:rPr sz="2800" spc="225" dirty="0">
                <a:latin typeface="Yu Gothic"/>
                <a:cs typeface="Yu Gothic"/>
              </a:rPr>
              <a:t>= </a:t>
            </a:r>
            <a:r>
              <a:rPr sz="2000" spc="120" dirty="0">
                <a:latin typeface="Yu Gothic"/>
                <a:cs typeface="Yu Gothic"/>
              </a:rPr>
              <a:t>910 </a:t>
            </a:r>
            <a:r>
              <a:rPr sz="3600" spc="217" baseline="-42824" dirty="0">
                <a:latin typeface="SimSun"/>
                <a:cs typeface="SimSun"/>
              </a:rPr>
              <a:t>1/2</a:t>
            </a:r>
            <a:r>
              <a:rPr sz="3600" baseline="-42824" dirty="0">
                <a:latin typeface="SimSun"/>
                <a:cs typeface="SimSun"/>
              </a:rPr>
              <a:t>次</a:t>
            </a:r>
            <a:endParaRPr sz="3600" baseline="-42824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6918" y="2946273"/>
            <a:ext cx="8115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860" dirty="0">
                <a:latin typeface="SimSun"/>
                <a:cs typeface="SimSun"/>
              </a:rPr>
              <a:t>轮班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843" y="4650181"/>
            <a:ext cx="81216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860" dirty="0">
                <a:latin typeface="SimSun"/>
                <a:cs typeface="SimSun"/>
              </a:rPr>
              <a:t>轮班</a:t>
            </a:r>
            <a:endParaRPr sz="2800">
              <a:latin typeface="SimSun"/>
              <a:cs typeface="SimSu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114" dirty="0"/>
              <a:t>12</a:t>
            </a:r>
          </a:p>
        </p:txBody>
      </p:sp>
    </p:spTree>
  </p:cSld>
  <p:clrMapOvr>
    <a:masterClrMapping/>
  </p:clrMapOvr>
</p:sld>
</file>

<file path=ppt/slides/slide1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18071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算术</a:t>
            </a:r>
            <a:r>
              <a:rPr dirty="0"/>
              <a:t>转移</a:t>
            </a:r>
            <a:r>
              <a:rPr sz="2800" spc="5" dirty="0">
                <a:solidFill>
                  <a:srgbClr val="2C2C89"/>
                </a:solidFill>
              </a:rPr>
              <a:t>审查 </a:t>
            </a:r>
            <a:r>
              <a:rPr spc="-5" dirty="0"/>
              <a:t/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80668" y="1152491"/>
            <a:ext cx="2863215" cy="11391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Yu Gothic"/>
                <a:cs typeface="Yu Gothic"/>
              </a:rPr>
              <a:t>签署的案例</a:t>
            </a:r>
            <a:endParaRPr sz="3200">
              <a:latin typeface="Yu Gothic"/>
              <a:cs typeface="Yu Gothic"/>
            </a:endParaRPr>
          </a:p>
          <a:p>
            <a:pPr marL="4114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Yu Gothic"/>
                <a:cs typeface="Yu Gothic"/>
              </a:rPr>
              <a:t>算术移位</a:t>
            </a:r>
            <a:endParaRPr sz="2800">
              <a:latin typeface="Yu Gothic"/>
              <a:cs typeface="Yu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82620" y="2788996"/>
            <a:ext cx="3172460" cy="13322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175" dirty="0">
                <a:latin typeface="Yu Gothic"/>
                <a:cs typeface="Yu Gothic"/>
              </a:rPr>
              <a:t>111110002 </a:t>
            </a:r>
            <a:r>
              <a:rPr sz="2800" spc="229" dirty="0">
                <a:latin typeface="Yu Gothic"/>
                <a:cs typeface="Yu Gothic"/>
              </a:rPr>
              <a:t>= </a:t>
            </a:r>
            <a:r>
              <a:rPr sz="2000" spc="114" dirty="0">
                <a:latin typeface="Yu Gothic"/>
                <a:cs typeface="Yu Gothic"/>
              </a:rPr>
              <a:t>-810</a:t>
            </a:r>
            <a:endParaRPr sz="200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3554"/>
              </a:spcBef>
            </a:pPr>
            <a:r>
              <a:rPr sz="2000" spc="175" dirty="0">
                <a:latin typeface="Yu Gothic"/>
                <a:cs typeface="Yu Gothic"/>
              </a:rPr>
              <a:t>111111002 </a:t>
            </a:r>
            <a:r>
              <a:rPr sz="2800" spc="225" dirty="0">
                <a:latin typeface="Yu Gothic"/>
                <a:cs typeface="Yu Gothic"/>
              </a:rPr>
              <a:t>= </a:t>
            </a:r>
            <a:r>
              <a:rPr sz="2000" spc="114" dirty="0">
                <a:latin typeface="Yu Gothic"/>
                <a:cs typeface="Yu Gothic"/>
              </a:rPr>
              <a:t>-410</a:t>
            </a:r>
            <a:endParaRPr sz="2000">
              <a:latin typeface="Yu Gothic"/>
              <a:cs typeface="Yu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latin typeface="Yu Gothic"/>
                <a:cs typeface="Yu Gothic"/>
              </a:rPr>
              <a:t>13</a:t>
            </a:r>
            <a:endParaRPr sz="1800">
              <a:latin typeface="Yu Gothic"/>
              <a:cs typeface="Yu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7821" y="3031058"/>
            <a:ext cx="159766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-295" dirty="0">
                <a:latin typeface="SimSun"/>
                <a:cs typeface="SimSun"/>
              </a:rPr>
              <a:t>向</a:t>
            </a:r>
            <a:r>
              <a:rPr sz="2800" spc="-300" dirty="0">
                <a:latin typeface="SimSun"/>
                <a:cs typeface="SimSun"/>
              </a:rPr>
              <a:t>右</a:t>
            </a:r>
            <a:r>
              <a:rPr sz="2800" spc="-860" dirty="0">
                <a:latin typeface="SimSun"/>
                <a:cs typeface="SimSun"/>
              </a:rPr>
              <a:t>偏移</a:t>
            </a:r>
            <a:r>
              <a:rPr sz="2800" spc="-610" dirty="0">
                <a:latin typeface="SimSun"/>
                <a:cs typeface="SimSun"/>
              </a:rPr>
              <a:t>一点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746" y="5157038"/>
            <a:ext cx="159766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-295" dirty="0">
                <a:latin typeface="SimSun"/>
                <a:cs typeface="SimSun"/>
              </a:rPr>
              <a:t>向</a:t>
            </a:r>
            <a:r>
              <a:rPr sz="2800" spc="-300" dirty="0">
                <a:latin typeface="SimSun"/>
                <a:cs typeface="SimSun"/>
              </a:rPr>
              <a:t>左</a:t>
            </a:r>
            <a:r>
              <a:rPr sz="2800" spc="-860" dirty="0">
                <a:latin typeface="SimSun"/>
                <a:cs typeface="SimSun"/>
              </a:rPr>
              <a:t>偏移了</a:t>
            </a:r>
            <a:r>
              <a:rPr sz="2800" spc="-610" dirty="0">
                <a:latin typeface="SimSun"/>
                <a:cs typeface="SimSun"/>
              </a:rPr>
              <a:t>一点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12948" y="5341873"/>
            <a:ext cx="1304290" cy="434975"/>
          </a:xfrm>
          <a:custGeom>
            <a:avLst/>
            <a:gdLst/>
            <a:ahLst/>
            <a:cxnLst/>
            <a:rect l="l" t="t" r="r" b="b"/>
            <a:pathLst>
              <a:path w="1304289" h="434975">
                <a:moveTo>
                  <a:pt x="221742" y="5588"/>
                </a:moveTo>
                <a:lnTo>
                  <a:pt x="210312" y="0"/>
                </a:lnTo>
                <a:lnTo>
                  <a:pt x="28409" y="363842"/>
                </a:lnTo>
                <a:lnTo>
                  <a:pt x="0" y="349643"/>
                </a:lnTo>
                <a:lnTo>
                  <a:pt x="0" y="434835"/>
                </a:lnTo>
                <a:lnTo>
                  <a:pt x="68199" y="383717"/>
                </a:lnTo>
                <a:lnTo>
                  <a:pt x="62522" y="380885"/>
                </a:lnTo>
                <a:lnTo>
                  <a:pt x="39725" y="369506"/>
                </a:lnTo>
                <a:lnTo>
                  <a:pt x="221742" y="5588"/>
                </a:lnTo>
                <a:close/>
              </a:path>
              <a:path w="1304289" h="434975">
                <a:moveTo>
                  <a:pt x="438150" y="5588"/>
                </a:moveTo>
                <a:lnTo>
                  <a:pt x="426720" y="0"/>
                </a:lnTo>
                <a:lnTo>
                  <a:pt x="244817" y="363842"/>
                </a:lnTo>
                <a:lnTo>
                  <a:pt x="216408" y="349643"/>
                </a:lnTo>
                <a:lnTo>
                  <a:pt x="216408" y="434835"/>
                </a:lnTo>
                <a:lnTo>
                  <a:pt x="284594" y="383717"/>
                </a:lnTo>
                <a:lnTo>
                  <a:pt x="278930" y="380885"/>
                </a:lnTo>
                <a:lnTo>
                  <a:pt x="256133" y="369506"/>
                </a:lnTo>
                <a:lnTo>
                  <a:pt x="438150" y="5588"/>
                </a:lnTo>
                <a:close/>
              </a:path>
              <a:path w="1304289" h="434975">
                <a:moveTo>
                  <a:pt x="654558" y="5588"/>
                </a:moveTo>
                <a:lnTo>
                  <a:pt x="643128" y="0"/>
                </a:lnTo>
                <a:lnTo>
                  <a:pt x="461225" y="363842"/>
                </a:lnTo>
                <a:lnTo>
                  <a:pt x="432816" y="349643"/>
                </a:lnTo>
                <a:lnTo>
                  <a:pt x="432816" y="434835"/>
                </a:lnTo>
                <a:lnTo>
                  <a:pt x="501015" y="383717"/>
                </a:lnTo>
                <a:lnTo>
                  <a:pt x="495338" y="380885"/>
                </a:lnTo>
                <a:lnTo>
                  <a:pt x="472541" y="369506"/>
                </a:lnTo>
                <a:lnTo>
                  <a:pt x="654558" y="5588"/>
                </a:lnTo>
                <a:close/>
              </a:path>
              <a:path w="1304289" h="434975">
                <a:moveTo>
                  <a:pt x="870966" y="5588"/>
                </a:moveTo>
                <a:lnTo>
                  <a:pt x="859536" y="0"/>
                </a:lnTo>
                <a:lnTo>
                  <a:pt x="677633" y="363842"/>
                </a:lnTo>
                <a:lnTo>
                  <a:pt x="649224" y="349643"/>
                </a:lnTo>
                <a:lnTo>
                  <a:pt x="649224" y="434835"/>
                </a:lnTo>
                <a:lnTo>
                  <a:pt x="717423" y="383717"/>
                </a:lnTo>
                <a:lnTo>
                  <a:pt x="711746" y="380885"/>
                </a:lnTo>
                <a:lnTo>
                  <a:pt x="688949" y="369506"/>
                </a:lnTo>
                <a:lnTo>
                  <a:pt x="870966" y="5588"/>
                </a:lnTo>
                <a:close/>
              </a:path>
              <a:path w="1304289" h="434975">
                <a:moveTo>
                  <a:pt x="1087374" y="5588"/>
                </a:moveTo>
                <a:lnTo>
                  <a:pt x="1075944" y="0"/>
                </a:lnTo>
                <a:lnTo>
                  <a:pt x="894041" y="363842"/>
                </a:lnTo>
                <a:lnTo>
                  <a:pt x="865632" y="349643"/>
                </a:lnTo>
                <a:lnTo>
                  <a:pt x="865632" y="434835"/>
                </a:lnTo>
                <a:lnTo>
                  <a:pt x="933831" y="383717"/>
                </a:lnTo>
                <a:lnTo>
                  <a:pt x="928154" y="380885"/>
                </a:lnTo>
                <a:lnTo>
                  <a:pt x="905357" y="369506"/>
                </a:lnTo>
                <a:lnTo>
                  <a:pt x="1087374" y="5588"/>
                </a:lnTo>
                <a:close/>
              </a:path>
              <a:path w="1304289" h="434975">
                <a:moveTo>
                  <a:pt x="1303782" y="5588"/>
                </a:moveTo>
                <a:lnTo>
                  <a:pt x="1292352" y="0"/>
                </a:lnTo>
                <a:lnTo>
                  <a:pt x="1110449" y="363842"/>
                </a:lnTo>
                <a:lnTo>
                  <a:pt x="1082040" y="349643"/>
                </a:lnTo>
                <a:lnTo>
                  <a:pt x="1082040" y="434835"/>
                </a:lnTo>
                <a:lnTo>
                  <a:pt x="1150239" y="383717"/>
                </a:lnTo>
                <a:lnTo>
                  <a:pt x="1144562" y="380885"/>
                </a:lnTo>
                <a:lnTo>
                  <a:pt x="1121765" y="369506"/>
                </a:lnTo>
                <a:lnTo>
                  <a:pt x="1303782" y="55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61488" y="3251453"/>
            <a:ext cx="1530985" cy="452120"/>
          </a:xfrm>
          <a:custGeom>
            <a:avLst/>
            <a:gdLst/>
            <a:ahLst/>
            <a:cxnLst/>
            <a:rect l="l" t="t" r="r" b="b"/>
            <a:pathLst>
              <a:path w="1530985" h="452120">
                <a:moveTo>
                  <a:pt x="234823" y="363982"/>
                </a:moveTo>
                <a:lnTo>
                  <a:pt x="205447" y="376110"/>
                </a:lnTo>
                <a:lnTo>
                  <a:pt x="50165" y="0"/>
                </a:lnTo>
                <a:lnTo>
                  <a:pt x="38354" y="4953"/>
                </a:lnTo>
                <a:lnTo>
                  <a:pt x="38506" y="5334"/>
                </a:lnTo>
                <a:lnTo>
                  <a:pt x="31750" y="5334"/>
                </a:lnTo>
                <a:lnTo>
                  <a:pt x="31750" y="375539"/>
                </a:lnTo>
                <a:lnTo>
                  <a:pt x="0" y="375539"/>
                </a:lnTo>
                <a:lnTo>
                  <a:pt x="38100" y="451739"/>
                </a:lnTo>
                <a:lnTo>
                  <a:pt x="69850" y="388239"/>
                </a:lnTo>
                <a:lnTo>
                  <a:pt x="76200" y="375539"/>
                </a:lnTo>
                <a:lnTo>
                  <a:pt x="44450" y="375539"/>
                </a:lnTo>
                <a:lnTo>
                  <a:pt x="44450" y="19723"/>
                </a:lnTo>
                <a:lnTo>
                  <a:pt x="193649" y="380974"/>
                </a:lnTo>
                <a:lnTo>
                  <a:pt x="164338" y="393065"/>
                </a:lnTo>
                <a:lnTo>
                  <a:pt x="228600" y="448945"/>
                </a:lnTo>
                <a:lnTo>
                  <a:pt x="232714" y="392684"/>
                </a:lnTo>
                <a:lnTo>
                  <a:pt x="234823" y="363982"/>
                </a:lnTo>
                <a:close/>
              </a:path>
              <a:path w="1530985" h="452120">
                <a:moveTo>
                  <a:pt x="450850" y="363982"/>
                </a:moveTo>
                <a:lnTo>
                  <a:pt x="421474" y="376110"/>
                </a:lnTo>
                <a:lnTo>
                  <a:pt x="266192" y="0"/>
                </a:lnTo>
                <a:lnTo>
                  <a:pt x="254381" y="4953"/>
                </a:lnTo>
                <a:lnTo>
                  <a:pt x="409676" y="380974"/>
                </a:lnTo>
                <a:lnTo>
                  <a:pt x="380365" y="393065"/>
                </a:lnTo>
                <a:lnTo>
                  <a:pt x="444627" y="448945"/>
                </a:lnTo>
                <a:lnTo>
                  <a:pt x="448741" y="392684"/>
                </a:lnTo>
                <a:lnTo>
                  <a:pt x="450850" y="363982"/>
                </a:lnTo>
                <a:close/>
              </a:path>
              <a:path w="1530985" h="452120">
                <a:moveTo>
                  <a:pt x="666877" y="363982"/>
                </a:moveTo>
                <a:lnTo>
                  <a:pt x="637501" y="376110"/>
                </a:lnTo>
                <a:lnTo>
                  <a:pt x="482219" y="0"/>
                </a:lnTo>
                <a:lnTo>
                  <a:pt x="470408" y="4953"/>
                </a:lnTo>
                <a:lnTo>
                  <a:pt x="625703" y="380974"/>
                </a:lnTo>
                <a:lnTo>
                  <a:pt x="596392" y="393065"/>
                </a:lnTo>
                <a:lnTo>
                  <a:pt x="660654" y="448945"/>
                </a:lnTo>
                <a:lnTo>
                  <a:pt x="664768" y="392684"/>
                </a:lnTo>
                <a:lnTo>
                  <a:pt x="666877" y="363982"/>
                </a:lnTo>
                <a:close/>
              </a:path>
              <a:path w="1530985" h="452120">
                <a:moveTo>
                  <a:pt x="882904" y="363982"/>
                </a:moveTo>
                <a:lnTo>
                  <a:pt x="853528" y="376110"/>
                </a:lnTo>
                <a:lnTo>
                  <a:pt x="698246" y="0"/>
                </a:lnTo>
                <a:lnTo>
                  <a:pt x="686435" y="4953"/>
                </a:lnTo>
                <a:lnTo>
                  <a:pt x="841730" y="380974"/>
                </a:lnTo>
                <a:lnTo>
                  <a:pt x="812419" y="393065"/>
                </a:lnTo>
                <a:lnTo>
                  <a:pt x="876681" y="448945"/>
                </a:lnTo>
                <a:lnTo>
                  <a:pt x="880795" y="392684"/>
                </a:lnTo>
                <a:lnTo>
                  <a:pt x="882904" y="363982"/>
                </a:lnTo>
                <a:close/>
              </a:path>
              <a:path w="1530985" h="452120">
                <a:moveTo>
                  <a:pt x="1098931" y="363982"/>
                </a:moveTo>
                <a:lnTo>
                  <a:pt x="1069555" y="376110"/>
                </a:lnTo>
                <a:lnTo>
                  <a:pt x="914273" y="0"/>
                </a:lnTo>
                <a:lnTo>
                  <a:pt x="902462" y="4953"/>
                </a:lnTo>
                <a:lnTo>
                  <a:pt x="1057757" y="380974"/>
                </a:lnTo>
                <a:lnTo>
                  <a:pt x="1028446" y="393065"/>
                </a:lnTo>
                <a:lnTo>
                  <a:pt x="1092708" y="448945"/>
                </a:lnTo>
                <a:lnTo>
                  <a:pt x="1096822" y="392684"/>
                </a:lnTo>
                <a:lnTo>
                  <a:pt x="1098931" y="363982"/>
                </a:lnTo>
                <a:close/>
              </a:path>
              <a:path w="1530985" h="452120">
                <a:moveTo>
                  <a:pt x="1314958" y="363982"/>
                </a:moveTo>
                <a:lnTo>
                  <a:pt x="1285582" y="376110"/>
                </a:lnTo>
                <a:lnTo>
                  <a:pt x="1130300" y="0"/>
                </a:lnTo>
                <a:lnTo>
                  <a:pt x="1118489" y="4953"/>
                </a:lnTo>
                <a:lnTo>
                  <a:pt x="1273784" y="380974"/>
                </a:lnTo>
                <a:lnTo>
                  <a:pt x="1244473" y="393065"/>
                </a:lnTo>
                <a:lnTo>
                  <a:pt x="1308735" y="448945"/>
                </a:lnTo>
                <a:lnTo>
                  <a:pt x="1312849" y="392684"/>
                </a:lnTo>
                <a:lnTo>
                  <a:pt x="1314958" y="363982"/>
                </a:lnTo>
                <a:close/>
              </a:path>
              <a:path w="1530985" h="452120">
                <a:moveTo>
                  <a:pt x="1530858" y="363982"/>
                </a:moveTo>
                <a:lnTo>
                  <a:pt x="1501597" y="376085"/>
                </a:lnTo>
                <a:lnTo>
                  <a:pt x="1346327" y="0"/>
                </a:lnTo>
                <a:lnTo>
                  <a:pt x="1334516" y="4953"/>
                </a:lnTo>
                <a:lnTo>
                  <a:pt x="1489811" y="380949"/>
                </a:lnTo>
                <a:lnTo>
                  <a:pt x="1460500" y="393065"/>
                </a:lnTo>
                <a:lnTo>
                  <a:pt x="1524762" y="448945"/>
                </a:lnTo>
                <a:lnTo>
                  <a:pt x="1528787" y="392684"/>
                </a:lnTo>
                <a:lnTo>
                  <a:pt x="1530858" y="3639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61488" y="5338571"/>
            <a:ext cx="76200" cy="447040"/>
          </a:xfrm>
          <a:custGeom>
            <a:avLst/>
            <a:gdLst/>
            <a:ahLst/>
            <a:cxnLst/>
            <a:rect l="l" t="t" r="r" b="b"/>
            <a:pathLst>
              <a:path w="76200" h="447039">
                <a:moveTo>
                  <a:pt x="31750" y="370268"/>
                </a:moveTo>
                <a:lnTo>
                  <a:pt x="0" y="370268"/>
                </a:lnTo>
                <a:lnTo>
                  <a:pt x="38100" y="446468"/>
                </a:lnTo>
                <a:lnTo>
                  <a:pt x="69850" y="382968"/>
                </a:lnTo>
                <a:lnTo>
                  <a:pt x="31750" y="382968"/>
                </a:lnTo>
                <a:lnTo>
                  <a:pt x="31750" y="370268"/>
                </a:lnTo>
                <a:close/>
              </a:path>
              <a:path w="76200" h="447039">
                <a:moveTo>
                  <a:pt x="44450" y="0"/>
                </a:moveTo>
                <a:lnTo>
                  <a:pt x="31750" y="0"/>
                </a:lnTo>
                <a:lnTo>
                  <a:pt x="31750" y="382968"/>
                </a:lnTo>
                <a:lnTo>
                  <a:pt x="44450" y="382968"/>
                </a:lnTo>
                <a:lnTo>
                  <a:pt x="44450" y="0"/>
                </a:lnTo>
                <a:close/>
              </a:path>
              <a:path w="76200" h="447039">
                <a:moveTo>
                  <a:pt x="76200" y="370268"/>
                </a:moveTo>
                <a:lnTo>
                  <a:pt x="44450" y="370268"/>
                </a:lnTo>
                <a:lnTo>
                  <a:pt x="44450" y="382968"/>
                </a:lnTo>
                <a:lnTo>
                  <a:pt x="69850" y="382968"/>
                </a:lnTo>
                <a:lnTo>
                  <a:pt x="76200" y="3702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682620" y="4911293"/>
            <a:ext cx="3394710" cy="1698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175" dirty="0">
                <a:latin typeface="Yu Gothic"/>
                <a:cs typeface="Yu Gothic"/>
              </a:rPr>
              <a:t>111110002 </a:t>
            </a:r>
            <a:r>
              <a:rPr sz="2800" spc="229" dirty="0">
                <a:latin typeface="Yu Gothic"/>
                <a:cs typeface="Yu Gothic"/>
              </a:rPr>
              <a:t>= </a:t>
            </a:r>
            <a:r>
              <a:rPr sz="2000" spc="114" dirty="0">
                <a:latin typeface="Yu Gothic"/>
                <a:cs typeface="Yu Gothic"/>
              </a:rPr>
              <a:t>-810</a:t>
            </a:r>
            <a:endParaRPr sz="200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3554"/>
              </a:spcBef>
            </a:pPr>
            <a:r>
              <a:rPr sz="2000" spc="175" dirty="0">
                <a:latin typeface="Yu Gothic"/>
                <a:cs typeface="Yu Gothic"/>
              </a:rPr>
              <a:t>111100002 </a:t>
            </a:r>
            <a:r>
              <a:rPr sz="2800" spc="225" dirty="0">
                <a:latin typeface="Yu Gothic"/>
                <a:cs typeface="Yu Gothic"/>
              </a:rPr>
              <a:t>= </a:t>
            </a:r>
            <a:r>
              <a:rPr sz="2000" spc="130" dirty="0">
                <a:latin typeface="Yu Gothic"/>
                <a:cs typeface="Yu Gothic"/>
              </a:rPr>
              <a:t>-1610</a:t>
            </a:r>
            <a:endParaRPr sz="2000">
              <a:latin typeface="Yu Gothic"/>
              <a:cs typeface="Yu Gothic"/>
            </a:endParaRPr>
          </a:p>
          <a:p>
            <a:pPr marL="73660">
              <a:lnSpc>
                <a:spcPct val="100000"/>
              </a:lnSpc>
              <a:spcBef>
                <a:spcPts val="730"/>
              </a:spcBef>
            </a:pPr>
            <a:r>
              <a:rPr sz="1800" spc="-290" dirty="0">
                <a:solidFill>
                  <a:srgbClr val="BEBEBE"/>
                </a:solidFill>
                <a:latin typeface="SimSun"/>
                <a:cs typeface="SimSun"/>
              </a:rPr>
              <a:t>它</a:t>
            </a:r>
            <a:r>
              <a:rPr sz="1800" spc="-295" dirty="0">
                <a:solidFill>
                  <a:srgbClr val="BEBEBE"/>
                </a:solidFill>
                <a:latin typeface="SimSun"/>
                <a:cs typeface="SimSun"/>
              </a:rPr>
              <a:t>可以</a:t>
            </a:r>
            <a:r>
              <a:rPr sz="1800" spc="-390" dirty="0">
                <a:solidFill>
                  <a:srgbClr val="BEBEBE"/>
                </a:solidFill>
                <a:latin typeface="SimSun"/>
                <a:cs typeface="SimSun"/>
              </a:rPr>
              <a:t>被看作</a:t>
            </a:r>
            <a:r>
              <a:rPr sz="1800" spc="-290" dirty="0">
                <a:solidFill>
                  <a:srgbClr val="BEBEBE"/>
                </a:solidFill>
                <a:latin typeface="SimSun"/>
                <a:cs typeface="SimSun"/>
              </a:rPr>
              <a:t>是一种逻辑上的左移</a:t>
            </a:r>
            <a:r>
              <a:rPr sz="1800" dirty="0">
                <a:solidFill>
                  <a:srgbClr val="BEBEBE"/>
                </a:solidFill>
                <a:latin typeface="SimSun"/>
                <a:cs typeface="SimSun"/>
              </a:rPr>
              <a:t>。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18071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逻辑性</a:t>
            </a:r>
            <a:r>
              <a:rPr dirty="0"/>
              <a:t>转变</a:t>
            </a:r>
            <a:r>
              <a:rPr sz="2800" spc="5" dirty="0">
                <a:solidFill>
                  <a:srgbClr val="2C2C89"/>
                </a:solidFill>
              </a:rPr>
              <a:t>回顾 </a:t>
            </a:r>
            <a:r>
              <a:rPr spc="-5" dirty="0"/>
              <a:t/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80668" y="1152491"/>
            <a:ext cx="2863215" cy="113919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Yu Gothic"/>
                <a:cs typeface="Yu Gothic"/>
              </a:rPr>
              <a:t>无符号案例</a:t>
            </a:r>
            <a:endParaRPr sz="3200">
              <a:latin typeface="Yu Gothic"/>
              <a:cs typeface="Yu Gothic"/>
            </a:endParaRPr>
          </a:p>
          <a:p>
            <a:pPr marL="411480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latin typeface="Yu Gothic"/>
                <a:cs typeface="Yu Gothic"/>
              </a:rPr>
              <a:t>逻辑性转变</a:t>
            </a:r>
            <a:endParaRPr sz="2800">
              <a:latin typeface="Yu Gothic"/>
              <a:cs typeface="Yu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82620" y="2788996"/>
            <a:ext cx="3462020" cy="13322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175" dirty="0">
                <a:latin typeface="Yu Gothic"/>
                <a:cs typeface="Yu Gothic"/>
              </a:rPr>
              <a:t>111110002 </a:t>
            </a:r>
            <a:r>
              <a:rPr sz="2800" spc="229" dirty="0">
                <a:latin typeface="Yu Gothic"/>
                <a:cs typeface="Yu Gothic"/>
              </a:rPr>
              <a:t>= </a:t>
            </a:r>
            <a:r>
              <a:rPr sz="2000" spc="165" dirty="0">
                <a:latin typeface="Yu Gothic"/>
                <a:cs typeface="Yu Gothic"/>
              </a:rPr>
              <a:t>24810</a:t>
            </a:r>
            <a:endParaRPr sz="200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3554"/>
              </a:spcBef>
            </a:pPr>
            <a:r>
              <a:rPr sz="2000" spc="175" dirty="0">
                <a:latin typeface="Yu Gothic"/>
                <a:cs typeface="Yu Gothic"/>
              </a:rPr>
              <a:t>011111002 </a:t>
            </a:r>
            <a:r>
              <a:rPr sz="2800" spc="225" dirty="0">
                <a:latin typeface="Yu Gothic"/>
                <a:cs typeface="Yu Gothic"/>
              </a:rPr>
              <a:t>= </a:t>
            </a:r>
            <a:r>
              <a:rPr sz="2000" spc="170" dirty="0">
                <a:latin typeface="Yu Gothic"/>
                <a:cs typeface="Yu Gothic"/>
              </a:rPr>
              <a:t>12410</a:t>
            </a:r>
            <a:endParaRPr sz="2000">
              <a:latin typeface="Yu Gothic"/>
              <a:cs typeface="Yu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2620" y="4911293"/>
            <a:ext cx="3462020" cy="13322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175" dirty="0">
                <a:latin typeface="Yu Gothic"/>
                <a:cs typeface="Yu Gothic"/>
              </a:rPr>
              <a:t>011110002 </a:t>
            </a:r>
            <a:r>
              <a:rPr sz="2800" spc="229" dirty="0">
                <a:latin typeface="Yu Gothic"/>
                <a:cs typeface="Yu Gothic"/>
              </a:rPr>
              <a:t>= </a:t>
            </a:r>
            <a:r>
              <a:rPr sz="2000" spc="165" dirty="0">
                <a:latin typeface="Yu Gothic"/>
                <a:cs typeface="Yu Gothic"/>
              </a:rPr>
              <a:t>12010</a:t>
            </a:r>
            <a:endParaRPr sz="200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3554"/>
              </a:spcBef>
            </a:pPr>
            <a:r>
              <a:rPr sz="2000" spc="175" dirty="0">
                <a:latin typeface="Yu Gothic"/>
                <a:cs typeface="Yu Gothic"/>
              </a:rPr>
              <a:t>111100002 </a:t>
            </a:r>
            <a:r>
              <a:rPr sz="2800" spc="225" dirty="0">
                <a:latin typeface="Yu Gothic"/>
                <a:cs typeface="Yu Gothic"/>
              </a:rPr>
              <a:t>= </a:t>
            </a:r>
            <a:r>
              <a:rPr sz="2000" spc="170" dirty="0">
                <a:latin typeface="Yu Gothic"/>
                <a:cs typeface="Yu Gothic"/>
              </a:rPr>
              <a:t>24010</a:t>
            </a:r>
            <a:endParaRPr sz="2000">
              <a:latin typeface="Yu Gothic"/>
              <a:cs typeface="Yu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7821" y="3031058"/>
            <a:ext cx="159766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-295" dirty="0">
                <a:latin typeface="SimSun"/>
                <a:cs typeface="SimSun"/>
              </a:rPr>
              <a:t>向</a:t>
            </a:r>
            <a:r>
              <a:rPr sz="2800" spc="-300" dirty="0">
                <a:latin typeface="SimSun"/>
                <a:cs typeface="SimSun"/>
              </a:rPr>
              <a:t>右</a:t>
            </a:r>
            <a:r>
              <a:rPr sz="2800" spc="-860" dirty="0">
                <a:latin typeface="SimSun"/>
                <a:cs typeface="SimSun"/>
              </a:rPr>
              <a:t>偏移</a:t>
            </a:r>
            <a:r>
              <a:rPr sz="2800" spc="-610" dirty="0">
                <a:latin typeface="SimSun"/>
                <a:cs typeface="SimSun"/>
              </a:rPr>
              <a:t>一点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746" y="5093665"/>
            <a:ext cx="159766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-295" dirty="0">
                <a:latin typeface="SimSun"/>
                <a:cs typeface="SimSun"/>
              </a:rPr>
              <a:t>向</a:t>
            </a:r>
            <a:r>
              <a:rPr sz="2800" spc="-300" dirty="0">
                <a:latin typeface="SimSun"/>
                <a:cs typeface="SimSun"/>
              </a:rPr>
              <a:t>左</a:t>
            </a:r>
            <a:r>
              <a:rPr sz="2800" spc="-860" dirty="0">
                <a:latin typeface="SimSun"/>
                <a:cs typeface="SimSun"/>
              </a:rPr>
              <a:t>偏移了</a:t>
            </a:r>
            <a:r>
              <a:rPr sz="2800" spc="-610" dirty="0">
                <a:latin typeface="SimSun"/>
                <a:cs typeface="SimSun"/>
              </a:rPr>
              <a:t>一点</a:t>
            </a:r>
            <a:endParaRPr sz="2800">
              <a:latin typeface="SimSun"/>
              <a:cs typeface="SimSu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799588" y="5351017"/>
            <a:ext cx="1517650" cy="438150"/>
            <a:chOff x="2799588" y="5351017"/>
            <a:chExt cx="1517650" cy="438150"/>
          </a:xfrm>
        </p:grpSpPr>
        <p:sp>
          <p:nvSpPr>
            <p:cNvPr id="11" name="object 11"/>
            <p:cNvSpPr/>
            <p:nvPr/>
          </p:nvSpPr>
          <p:spPr>
            <a:xfrm>
              <a:off x="3012948" y="5354065"/>
              <a:ext cx="1304290" cy="434975"/>
            </a:xfrm>
            <a:custGeom>
              <a:avLst/>
              <a:gdLst/>
              <a:ahLst/>
              <a:cxnLst/>
              <a:rect l="l" t="t" r="r" b="b"/>
              <a:pathLst>
                <a:path w="1304289" h="434975">
                  <a:moveTo>
                    <a:pt x="221742" y="5588"/>
                  </a:moveTo>
                  <a:lnTo>
                    <a:pt x="210312" y="0"/>
                  </a:lnTo>
                  <a:lnTo>
                    <a:pt x="28409" y="363855"/>
                  </a:lnTo>
                  <a:lnTo>
                    <a:pt x="0" y="349643"/>
                  </a:lnTo>
                  <a:lnTo>
                    <a:pt x="0" y="434835"/>
                  </a:lnTo>
                  <a:lnTo>
                    <a:pt x="68199" y="383730"/>
                  </a:lnTo>
                  <a:lnTo>
                    <a:pt x="62496" y="380885"/>
                  </a:lnTo>
                  <a:lnTo>
                    <a:pt x="39725" y="369506"/>
                  </a:lnTo>
                  <a:lnTo>
                    <a:pt x="221742" y="5588"/>
                  </a:lnTo>
                  <a:close/>
                </a:path>
                <a:path w="1304289" h="434975">
                  <a:moveTo>
                    <a:pt x="438150" y="5588"/>
                  </a:moveTo>
                  <a:lnTo>
                    <a:pt x="426720" y="0"/>
                  </a:lnTo>
                  <a:lnTo>
                    <a:pt x="244817" y="363855"/>
                  </a:lnTo>
                  <a:lnTo>
                    <a:pt x="216408" y="349643"/>
                  </a:lnTo>
                  <a:lnTo>
                    <a:pt x="216408" y="434835"/>
                  </a:lnTo>
                  <a:lnTo>
                    <a:pt x="284594" y="383730"/>
                  </a:lnTo>
                  <a:lnTo>
                    <a:pt x="278904" y="380885"/>
                  </a:lnTo>
                  <a:lnTo>
                    <a:pt x="256133" y="369506"/>
                  </a:lnTo>
                  <a:lnTo>
                    <a:pt x="438150" y="5588"/>
                  </a:lnTo>
                  <a:close/>
                </a:path>
                <a:path w="1304289" h="434975">
                  <a:moveTo>
                    <a:pt x="654558" y="5588"/>
                  </a:moveTo>
                  <a:lnTo>
                    <a:pt x="643128" y="0"/>
                  </a:lnTo>
                  <a:lnTo>
                    <a:pt x="461225" y="363855"/>
                  </a:lnTo>
                  <a:lnTo>
                    <a:pt x="432816" y="349643"/>
                  </a:lnTo>
                  <a:lnTo>
                    <a:pt x="432816" y="434835"/>
                  </a:lnTo>
                  <a:lnTo>
                    <a:pt x="501015" y="383730"/>
                  </a:lnTo>
                  <a:lnTo>
                    <a:pt x="495312" y="380885"/>
                  </a:lnTo>
                  <a:lnTo>
                    <a:pt x="472541" y="369506"/>
                  </a:lnTo>
                  <a:lnTo>
                    <a:pt x="654558" y="5588"/>
                  </a:lnTo>
                  <a:close/>
                </a:path>
                <a:path w="1304289" h="434975">
                  <a:moveTo>
                    <a:pt x="870966" y="5588"/>
                  </a:moveTo>
                  <a:lnTo>
                    <a:pt x="859536" y="0"/>
                  </a:lnTo>
                  <a:lnTo>
                    <a:pt x="677633" y="363855"/>
                  </a:lnTo>
                  <a:lnTo>
                    <a:pt x="649224" y="349643"/>
                  </a:lnTo>
                  <a:lnTo>
                    <a:pt x="649224" y="434835"/>
                  </a:lnTo>
                  <a:lnTo>
                    <a:pt x="717423" y="383730"/>
                  </a:lnTo>
                  <a:lnTo>
                    <a:pt x="711720" y="380885"/>
                  </a:lnTo>
                  <a:lnTo>
                    <a:pt x="688949" y="369506"/>
                  </a:lnTo>
                  <a:lnTo>
                    <a:pt x="870966" y="5588"/>
                  </a:lnTo>
                  <a:close/>
                </a:path>
                <a:path w="1304289" h="434975">
                  <a:moveTo>
                    <a:pt x="1087374" y="5588"/>
                  </a:moveTo>
                  <a:lnTo>
                    <a:pt x="1075944" y="0"/>
                  </a:lnTo>
                  <a:lnTo>
                    <a:pt x="894041" y="363855"/>
                  </a:lnTo>
                  <a:lnTo>
                    <a:pt x="865632" y="349643"/>
                  </a:lnTo>
                  <a:lnTo>
                    <a:pt x="865632" y="434835"/>
                  </a:lnTo>
                  <a:lnTo>
                    <a:pt x="933831" y="383730"/>
                  </a:lnTo>
                  <a:lnTo>
                    <a:pt x="928128" y="380885"/>
                  </a:lnTo>
                  <a:lnTo>
                    <a:pt x="905357" y="369506"/>
                  </a:lnTo>
                  <a:lnTo>
                    <a:pt x="1087374" y="5588"/>
                  </a:lnTo>
                  <a:close/>
                </a:path>
                <a:path w="1304289" h="434975">
                  <a:moveTo>
                    <a:pt x="1303782" y="5588"/>
                  </a:moveTo>
                  <a:lnTo>
                    <a:pt x="1292352" y="0"/>
                  </a:lnTo>
                  <a:lnTo>
                    <a:pt x="1110449" y="363855"/>
                  </a:lnTo>
                  <a:lnTo>
                    <a:pt x="1082040" y="349643"/>
                  </a:lnTo>
                  <a:lnTo>
                    <a:pt x="1082040" y="434835"/>
                  </a:lnTo>
                  <a:lnTo>
                    <a:pt x="1150239" y="383730"/>
                  </a:lnTo>
                  <a:lnTo>
                    <a:pt x="1144536" y="380885"/>
                  </a:lnTo>
                  <a:lnTo>
                    <a:pt x="1121765" y="369506"/>
                  </a:lnTo>
                  <a:lnTo>
                    <a:pt x="1303782" y="55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99588" y="5351017"/>
              <a:ext cx="222250" cy="434975"/>
            </a:xfrm>
            <a:custGeom>
              <a:avLst/>
              <a:gdLst/>
              <a:ahLst/>
              <a:cxnLst/>
              <a:rect l="l" t="t" r="r" b="b"/>
              <a:pathLst>
                <a:path w="222250" h="434975">
                  <a:moveTo>
                    <a:pt x="0" y="349643"/>
                  </a:moveTo>
                  <a:lnTo>
                    <a:pt x="0" y="434835"/>
                  </a:lnTo>
                  <a:lnTo>
                    <a:pt x="68199" y="383717"/>
                  </a:lnTo>
                  <a:lnTo>
                    <a:pt x="62530" y="380885"/>
                  </a:lnTo>
                  <a:lnTo>
                    <a:pt x="34036" y="380885"/>
                  </a:lnTo>
                  <a:lnTo>
                    <a:pt x="22732" y="375208"/>
                  </a:lnTo>
                  <a:lnTo>
                    <a:pt x="28416" y="363841"/>
                  </a:lnTo>
                  <a:lnTo>
                    <a:pt x="0" y="349643"/>
                  </a:lnTo>
                  <a:close/>
                </a:path>
                <a:path w="222250" h="434975">
                  <a:moveTo>
                    <a:pt x="28416" y="363841"/>
                  </a:moveTo>
                  <a:lnTo>
                    <a:pt x="22732" y="375208"/>
                  </a:lnTo>
                  <a:lnTo>
                    <a:pt x="34036" y="380885"/>
                  </a:lnTo>
                  <a:lnTo>
                    <a:pt x="39732" y="369495"/>
                  </a:lnTo>
                  <a:lnTo>
                    <a:pt x="28416" y="363841"/>
                  </a:lnTo>
                  <a:close/>
                </a:path>
                <a:path w="222250" h="434975">
                  <a:moveTo>
                    <a:pt x="39732" y="369495"/>
                  </a:moveTo>
                  <a:lnTo>
                    <a:pt x="34036" y="380885"/>
                  </a:lnTo>
                  <a:lnTo>
                    <a:pt x="62530" y="380885"/>
                  </a:lnTo>
                  <a:lnTo>
                    <a:pt x="39732" y="369495"/>
                  </a:lnTo>
                  <a:close/>
                </a:path>
                <a:path w="222250" h="434975">
                  <a:moveTo>
                    <a:pt x="210312" y="0"/>
                  </a:moveTo>
                  <a:lnTo>
                    <a:pt x="28416" y="363841"/>
                  </a:lnTo>
                  <a:lnTo>
                    <a:pt x="39732" y="369495"/>
                  </a:lnTo>
                  <a:lnTo>
                    <a:pt x="221742" y="5587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2799842" y="3251453"/>
            <a:ext cx="1492885" cy="448945"/>
          </a:xfrm>
          <a:custGeom>
            <a:avLst/>
            <a:gdLst/>
            <a:ahLst/>
            <a:cxnLst/>
            <a:rect l="l" t="t" r="r" b="b"/>
            <a:pathLst>
              <a:path w="1492885" h="448945">
                <a:moveTo>
                  <a:pt x="196469" y="363982"/>
                </a:moveTo>
                <a:lnTo>
                  <a:pt x="167093" y="376110"/>
                </a:lnTo>
                <a:lnTo>
                  <a:pt x="11811" y="0"/>
                </a:lnTo>
                <a:lnTo>
                  <a:pt x="0" y="4953"/>
                </a:lnTo>
                <a:lnTo>
                  <a:pt x="155295" y="380974"/>
                </a:lnTo>
                <a:lnTo>
                  <a:pt x="125984" y="393065"/>
                </a:lnTo>
                <a:lnTo>
                  <a:pt x="190246" y="448945"/>
                </a:lnTo>
                <a:lnTo>
                  <a:pt x="194360" y="392684"/>
                </a:lnTo>
                <a:lnTo>
                  <a:pt x="196469" y="363982"/>
                </a:lnTo>
                <a:close/>
              </a:path>
              <a:path w="1492885" h="448945">
                <a:moveTo>
                  <a:pt x="412496" y="363982"/>
                </a:moveTo>
                <a:lnTo>
                  <a:pt x="383120" y="376110"/>
                </a:lnTo>
                <a:lnTo>
                  <a:pt x="227838" y="0"/>
                </a:lnTo>
                <a:lnTo>
                  <a:pt x="216027" y="4953"/>
                </a:lnTo>
                <a:lnTo>
                  <a:pt x="371322" y="380974"/>
                </a:lnTo>
                <a:lnTo>
                  <a:pt x="342011" y="393065"/>
                </a:lnTo>
                <a:lnTo>
                  <a:pt x="406273" y="448945"/>
                </a:lnTo>
                <a:lnTo>
                  <a:pt x="410387" y="392684"/>
                </a:lnTo>
                <a:lnTo>
                  <a:pt x="412496" y="363982"/>
                </a:lnTo>
                <a:close/>
              </a:path>
              <a:path w="1492885" h="448945">
                <a:moveTo>
                  <a:pt x="628523" y="363982"/>
                </a:moveTo>
                <a:lnTo>
                  <a:pt x="599147" y="376110"/>
                </a:lnTo>
                <a:lnTo>
                  <a:pt x="443865" y="0"/>
                </a:lnTo>
                <a:lnTo>
                  <a:pt x="432054" y="4953"/>
                </a:lnTo>
                <a:lnTo>
                  <a:pt x="587349" y="380974"/>
                </a:lnTo>
                <a:lnTo>
                  <a:pt x="558038" y="393065"/>
                </a:lnTo>
                <a:lnTo>
                  <a:pt x="622300" y="448945"/>
                </a:lnTo>
                <a:lnTo>
                  <a:pt x="626414" y="392684"/>
                </a:lnTo>
                <a:lnTo>
                  <a:pt x="628523" y="363982"/>
                </a:lnTo>
                <a:close/>
              </a:path>
              <a:path w="1492885" h="448945">
                <a:moveTo>
                  <a:pt x="844550" y="363982"/>
                </a:moveTo>
                <a:lnTo>
                  <a:pt x="815174" y="376110"/>
                </a:lnTo>
                <a:lnTo>
                  <a:pt x="659892" y="0"/>
                </a:lnTo>
                <a:lnTo>
                  <a:pt x="648081" y="4953"/>
                </a:lnTo>
                <a:lnTo>
                  <a:pt x="803376" y="380974"/>
                </a:lnTo>
                <a:lnTo>
                  <a:pt x="774065" y="393065"/>
                </a:lnTo>
                <a:lnTo>
                  <a:pt x="838327" y="448945"/>
                </a:lnTo>
                <a:lnTo>
                  <a:pt x="842441" y="392684"/>
                </a:lnTo>
                <a:lnTo>
                  <a:pt x="844550" y="363982"/>
                </a:lnTo>
                <a:close/>
              </a:path>
              <a:path w="1492885" h="448945">
                <a:moveTo>
                  <a:pt x="1060577" y="363982"/>
                </a:moveTo>
                <a:lnTo>
                  <a:pt x="1031201" y="376110"/>
                </a:lnTo>
                <a:lnTo>
                  <a:pt x="875919" y="0"/>
                </a:lnTo>
                <a:lnTo>
                  <a:pt x="864108" y="4953"/>
                </a:lnTo>
                <a:lnTo>
                  <a:pt x="1019403" y="380974"/>
                </a:lnTo>
                <a:lnTo>
                  <a:pt x="990092" y="393065"/>
                </a:lnTo>
                <a:lnTo>
                  <a:pt x="1054354" y="448945"/>
                </a:lnTo>
                <a:lnTo>
                  <a:pt x="1058468" y="392684"/>
                </a:lnTo>
                <a:lnTo>
                  <a:pt x="1060577" y="363982"/>
                </a:lnTo>
                <a:close/>
              </a:path>
              <a:path w="1492885" h="448945">
                <a:moveTo>
                  <a:pt x="1276604" y="363982"/>
                </a:moveTo>
                <a:lnTo>
                  <a:pt x="1247228" y="376110"/>
                </a:lnTo>
                <a:lnTo>
                  <a:pt x="1091946" y="0"/>
                </a:lnTo>
                <a:lnTo>
                  <a:pt x="1080135" y="4953"/>
                </a:lnTo>
                <a:lnTo>
                  <a:pt x="1235430" y="380974"/>
                </a:lnTo>
                <a:lnTo>
                  <a:pt x="1206119" y="393065"/>
                </a:lnTo>
                <a:lnTo>
                  <a:pt x="1270381" y="448945"/>
                </a:lnTo>
                <a:lnTo>
                  <a:pt x="1274495" y="392684"/>
                </a:lnTo>
                <a:lnTo>
                  <a:pt x="1276604" y="363982"/>
                </a:lnTo>
                <a:close/>
              </a:path>
              <a:path w="1492885" h="448945">
                <a:moveTo>
                  <a:pt x="1492504" y="363982"/>
                </a:moveTo>
                <a:lnTo>
                  <a:pt x="1463243" y="376085"/>
                </a:lnTo>
                <a:lnTo>
                  <a:pt x="1307973" y="0"/>
                </a:lnTo>
                <a:lnTo>
                  <a:pt x="1296162" y="4953"/>
                </a:lnTo>
                <a:lnTo>
                  <a:pt x="1451457" y="380949"/>
                </a:lnTo>
                <a:lnTo>
                  <a:pt x="1422146" y="393065"/>
                </a:lnTo>
                <a:lnTo>
                  <a:pt x="1486408" y="448945"/>
                </a:lnTo>
                <a:lnTo>
                  <a:pt x="1490433" y="392684"/>
                </a:lnTo>
                <a:lnTo>
                  <a:pt x="1492504" y="3639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6085332" y="3075432"/>
            <a:ext cx="2388235" cy="887094"/>
            <a:chOff x="6085332" y="3075432"/>
            <a:chExt cx="2388235" cy="887094"/>
          </a:xfrm>
        </p:grpSpPr>
        <p:sp>
          <p:nvSpPr>
            <p:cNvPr id="15" name="object 15"/>
            <p:cNvSpPr/>
            <p:nvPr/>
          </p:nvSpPr>
          <p:spPr>
            <a:xfrm>
              <a:off x="6097524" y="3087624"/>
              <a:ext cx="2364105" cy="862965"/>
            </a:xfrm>
            <a:custGeom>
              <a:avLst/>
              <a:gdLst/>
              <a:ahLst/>
              <a:cxnLst/>
              <a:rect l="l" t="t" r="r" b="b"/>
              <a:pathLst>
                <a:path w="2364104" h="862964">
                  <a:moveTo>
                    <a:pt x="2363724" y="0"/>
                  </a:moveTo>
                  <a:lnTo>
                    <a:pt x="489203" y="0"/>
                  </a:lnTo>
                  <a:lnTo>
                    <a:pt x="489203" y="143763"/>
                  </a:lnTo>
                  <a:lnTo>
                    <a:pt x="0" y="355473"/>
                  </a:lnTo>
                  <a:lnTo>
                    <a:pt x="489203" y="359410"/>
                  </a:lnTo>
                  <a:lnTo>
                    <a:pt x="489203" y="862583"/>
                  </a:lnTo>
                  <a:lnTo>
                    <a:pt x="2363724" y="862583"/>
                  </a:lnTo>
                  <a:lnTo>
                    <a:pt x="2363724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097524" y="3087624"/>
              <a:ext cx="2364105" cy="862965"/>
            </a:xfrm>
            <a:custGeom>
              <a:avLst/>
              <a:gdLst/>
              <a:ahLst/>
              <a:cxnLst/>
              <a:rect l="l" t="t" r="r" b="b"/>
              <a:pathLst>
                <a:path w="2364104" h="862964">
                  <a:moveTo>
                    <a:pt x="489203" y="0"/>
                  </a:moveTo>
                  <a:lnTo>
                    <a:pt x="801624" y="0"/>
                  </a:lnTo>
                  <a:lnTo>
                    <a:pt x="1270253" y="0"/>
                  </a:lnTo>
                  <a:lnTo>
                    <a:pt x="2363724" y="0"/>
                  </a:lnTo>
                  <a:lnTo>
                    <a:pt x="2363724" y="143763"/>
                  </a:lnTo>
                  <a:lnTo>
                    <a:pt x="2363724" y="359410"/>
                  </a:lnTo>
                  <a:lnTo>
                    <a:pt x="2363724" y="862583"/>
                  </a:lnTo>
                  <a:lnTo>
                    <a:pt x="1270253" y="862583"/>
                  </a:lnTo>
                  <a:lnTo>
                    <a:pt x="801624" y="862583"/>
                  </a:lnTo>
                  <a:lnTo>
                    <a:pt x="489203" y="862583"/>
                  </a:lnTo>
                  <a:lnTo>
                    <a:pt x="489203" y="359410"/>
                  </a:lnTo>
                  <a:lnTo>
                    <a:pt x="0" y="355473"/>
                  </a:lnTo>
                  <a:lnTo>
                    <a:pt x="489203" y="143763"/>
                  </a:lnTo>
                  <a:lnTo>
                    <a:pt x="489203" y="0"/>
                  </a:lnTo>
                  <a:close/>
                </a:path>
              </a:pathLst>
            </a:custGeom>
            <a:ln w="24383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788022" y="3141675"/>
            <a:ext cx="14757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35" dirty="0">
                <a:latin typeface="SimSun"/>
                <a:cs typeface="SimSun"/>
              </a:rPr>
              <a:t>符号</a:t>
            </a:r>
            <a:r>
              <a:rPr sz="2400" spc="-850" dirty="0">
                <a:latin typeface="SimSun"/>
                <a:cs typeface="SimSun"/>
              </a:rPr>
              <a:t>位</a:t>
            </a:r>
            <a:r>
              <a:rPr sz="2400" spc="-590" dirty="0"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  <a:p>
            <a:pPr marL="67310">
              <a:lnSpc>
                <a:spcPct val="100000"/>
              </a:lnSpc>
              <a:spcBef>
                <a:spcPts val="5"/>
              </a:spcBef>
            </a:pPr>
            <a:r>
              <a:rPr sz="2400" spc="-445" dirty="0">
                <a:latin typeface="SimSun"/>
                <a:cs typeface="SimSun"/>
              </a:rPr>
              <a:t>未</a:t>
            </a:r>
            <a:r>
              <a:rPr sz="2400" spc="-235" dirty="0">
                <a:latin typeface="SimSun"/>
                <a:cs typeface="SimSun"/>
              </a:rPr>
              <a:t>考虑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114" dirty="0"/>
              <a:t>14</a:t>
            </a:r>
          </a:p>
        </p:txBody>
      </p:sp>
    </p:spTree>
  </p:cSld>
  <p:clrMapOvr>
    <a:masterClrMapping/>
  </p:clrMapOvr>
</p:sld>
</file>

<file path=ppt/slides/slide1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确认问题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261313"/>
            <a:ext cx="6916420" cy="9975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10"/>
              </a:spcBef>
            </a:pPr>
            <a:r>
              <a:rPr sz="3200" spc="150" dirty="0">
                <a:latin typeface="Yu Gothic"/>
                <a:cs typeface="Yu Gothic"/>
              </a:rPr>
              <a:t>(</a:t>
            </a:r>
            <a:r>
              <a:rPr sz="3200" spc="210" dirty="0">
                <a:latin typeface="Yu Gothic"/>
                <a:cs typeface="Yu Gothic"/>
              </a:rPr>
              <a:t>1</a:t>
            </a:r>
            <a:r>
              <a:rPr sz="3200" spc="150" dirty="0">
                <a:latin typeface="Yu Gothic"/>
                <a:cs typeface="Yu Gothic"/>
              </a:rPr>
              <a:t>) </a:t>
            </a:r>
            <a:r>
              <a:rPr sz="3200" spc="-10" dirty="0">
                <a:latin typeface="Yu Gothic"/>
                <a:cs typeface="Yu Gothic"/>
              </a:rPr>
              <a:t>将</a:t>
            </a:r>
            <a:r>
              <a:rPr sz="3200" spc="-5" dirty="0">
                <a:latin typeface="Yu Gothic"/>
                <a:cs typeface="Yu Gothic"/>
              </a:rPr>
              <a:t>指令</a:t>
            </a:r>
            <a:r>
              <a:rPr sz="3200" b="1" spc="-5" dirty="0">
                <a:latin typeface="Courier New"/>
                <a:cs typeface="Courier New"/>
              </a:rPr>
              <a:t>addi </a:t>
            </a:r>
            <a:r>
              <a:rPr sz="3200" b="1" dirty="0">
                <a:latin typeface="Courier New"/>
                <a:cs typeface="Courier New"/>
              </a:rPr>
              <a:t>$s0</a:t>
            </a:r>
            <a:r>
              <a:rPr sz="3200" b="1" spc="-5" dirty="0">
                <a:latin typeface="Courier New"/>
                <a:cs typeface="Courier New"/>
              </a:rPr>
              <a:t>, </a:t>
            </a:r>
            <a:r>
              <a:rPr sz="3200" b="1" spc="-10" dirty="0">
                <a:latin typeface="Courier New"/>
                <a:cs typeface="Courier New"/>
              </a:rPr>
              <a:t>$zero</a:t>
            </a:r>
            <a:r>
              <a:rPr sz="3200" b="1" spc="-5" dirty="0">
                <a:latin typeface="Courier New"/>
                <a:cs typeface="Courier New"/>
              </a:rPr>
              <a:t>, </a:t>
            </a:r>
            <a:r>
              <a:rPr sz="3200" b="1" spc="-5" dirty="0">
                <a:latin typeface="Courier New"/>
                <a:cs typeface="Courier New"/>
              </a:rPr>
              <a:t>-1</a:t>
            </a:r>
            <a:r>
              <a:rPr sz="3200" spc="-10" dirty="0">
                <a:latin typeface="Yu Gothic"/>
                <a:cs typeface="Yu Gothic"/>
              </a:rPr>
              <a:t>放入机器语言。</a:t>
            </a:r>
            <a:endParaRPr sz="3200">
              <a:latin typeface="Yu Gothic"/>
              <a:cs typeface="Yu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7513"/>
            <a:ext cx="233679" cy="2362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0668" y="4673549"/>
            <a:ext cx="655002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170" dirty="0">
                <a:latin typeface="Yu Gothic"/>
                <a:cs typeface="Yu Gothic"/>
              </a:rPr>
              <a:t>(2) </a:t>
            </a:r>
            <a:r>
              <a:rPr sz="3200" spc="-10" dirty="0">
                <a:latin typeface="Yu Gothic"/>
                <a:cs typeface="Yu Gothic"/>
              </a:rPr>
              <a:t>用</a:t>
            </a:r>
            <a:r>
              <a:rPr sz="3200" spc="204" dirty="0">
                <a:latin typeface="Yu Gothic"/>
                <a:cs typeface="Yu Gothic"/>
              </a:rPr>
              <a:t>二进制</a:t>
            </a:r>
            <a:r>
              <a:rPr sz="3200" spc="-10" dirty="0">
                <a:latin typeface="Yu Gothic"/>
                <a:cs typeface="Yu Gothic"/>
              </a:rPr>
              <a:t>显示</a:t>
            </a:r>
            <a:r>
              <a:rPr sz="3200" spc="100" dirty="0">
                <a:latin typeface="Yu Gothic"/>
                <a:cs typeface="Yu Gothic"/>
              </a:rPr>
              <a:t>$s0由于</a:t>
            </a:r>
            <a:r>
              <a:rPr sz="3200" spc="170" dirty="0">
                <a:latin typeface="Yu Gothic"/>
                <a:cs typeface="Yu Gothic"/>
              </a:rPr>
              <a:t>(1)</a:t>
            </a:r>
            <a:r>
              <a:rPr sz="3200" spc="-10" dirty="0">
                <a:latin typeface="Yu Gothic"/>
                <a:cs typeface="Yu Gothic"/>
              </a:rPr>
              <a:t>中的指令</a:t>
            </a:r>
            <a:r>
              <a:rPr sz="3200" spc="-20" dirty="0">
                <a:latin typeface="Yu Gothic"/>
                <a:cs typeface="Yu Gothic"/>
              </a:rPr>
              <a:t>而</a:t>
            </a:r>
            <a:r>
              <a:rPr sz="3200" spc="-10" dirty="0">
                <a:latin typeface="Yu Gothic"/>
                <a:cs typeface="Yu Gothic"/>
              </a:rPr>
              <a:t>发生的</a:t>
            </a:r>
            <a:r>
              <a:rPr sz="3200" spc="-10" dirty="0">
                <a:latin typeface="Yu Gothic"/>
                <a:cs typeface="Yu Gothic"/>
              </a:rPr>
              <a:t>结果</a:t>
            </a:r>
            <a:r>
              <a:rPr sz="3200" spc="-5" dirty="0">
                <a:latin typeface="Yu Gothic"/>
                <a:cs typeface="Yu Gothic"/>
              </a:rPr>
              <a:t>。</a:t>
            </a:r>
            <a:endParaRPr sz="3200">
              <a:latin typeface="Yu Gothic"/>
              <a:cs typeface="Yu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4848225"/>
            <a:ext cx="233679" cy="2362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58795" y="2351532"/>
            <a:ext cx="6339840" cy="15697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30"/>
              </a:spcBef>
            </a:pPr>
            <a:r>
              <a:rPr sz="2400" b="1" spc="-5" dirty="0">
                <a:latin typeface="Courier New"/>
                <a:cs typeface="Courier New"/>
              </a:rPr>
              <a:t>addi</a:t>
            </a:r>
            <a:r>
              <a:rPr sz="2400" spc="-340" dirty="0">
                <a:latin typeface="SimSun"/>
                <a:cs typeface="SimSun"/>
              </a:rPr>
              <a:t>是</a:t>
            </a:r>
            <a:r>
              <a:rPr sz="2400" spc="-245" dirty="0">
                <a:latin typeface="SimSun"/>
                <a:cs typeface="SimSun"/>
              </a:rPr>
              <a:t>I</a:t>
            </a:r>
            <a:r>
              <a:rPr sz="2400" spc="-145" dirty="0">
                <a:latin typeface="SimSun"/>
                <a:cs typeface="SimSun"/>
              </a:rPr>
              <a:t>格式的，</a:t>
            </a:r>
            <a:r>
              <a:rPr sz="2400" spc="190" dirty="0">
                <a:latin typeface="SimSun"/>
                <a:cs typeface="SimSun"/>
              </a:rPr>
              <a:t>操作码</a:t>
            </a:r>
            <a:r>
              <a:rPr sz="2400" spc="-335" dirty="0">
                <a:latin typeface="SimSun"/>
                <a:cs typeface="SimSun"/>
              </a:rPr>
              <a:t>是</a:t>
            </a:r>
            <a:r>
              <a:rPr sz="2400" spc="345" baseline="-20833" dirty="0">
                <a:latin typeface="SimSun"/>
                <a:cs typeface="SimSun"/>
              </a:rPr>
              <a:t>816</a:t>
            </a:r>
            <a:endParaRPr sz="2400" baseline="-20833">
              <a:latin typeface="SimSun"/>
              <a:cs typeface="SimSun"/>
            </a:endParaRPr>
          </a:p>
          <a:p>
            <a:pPr marL="88900">
              <a:lnSpc>
                <a:spcPct val="100000"/>
              </a:lnSpc>
              <a:spcBef>
                <a:spcPts val="219"/>
              </a:spcBef>
            </a:pPr>
            <a:r>
              <a:rPr sz="2400" spc="140" dirty="0">
                <a:latin typeface="SimSun"/>
                <a:cs typeface="SimSun"/>
              </a:rPr>
              <a:t>$s0</a:t>
            </a:r>
            <a:r>
              <a:rPr sz="2400" spc="-340" dirty="0">
                <a:latin typeface="SimSun"/>
                <a:cs typeface="SimSun"/>
              </a:rPr>
              <a:t>是</a:t>
            </a:r>
            <a:r>
              <a:rPr sz="2400" dirty="0">
                <a:latin typeface="SimSun"/>
                <a:cs typeface="SimSun"/>
              </a:rPr>
              <a:t>数字</a:t>
            </a:r>
            <a:r>
              <a:rPr sz="2400" spc="300" baseline="-20833" dirty="0">
                <a:latin typeface="SimSun"/>
                <a:cs typeface="SimSun"/>
              </a:rPr>
              <a:t>1016</a:t>
            </a:r>
            <a:r>
              <a:rPr sz="2400" spc="-365" dirty="0">
                <a:latin typeface="SimSun"/>
                <a:cs typeface="SimSun"/>
              </a:rPr>
              <a:t>，</a:t>
            </a:r>
            <a:r>
              <a:rPr sz="2400" spc="60" dirty="0">
                <a:latin typeface="SimSun"/>
                <a:cs typeface="SimSun"/>
              </a:rPr>
              <a:t>$zero</a:t>
            </a:r>
            <a:r>
              <a:rPr sz="2400" spc="-340" dirty="0">
                <a:latin typeface="SimSun"/>
                <a:cs typeface="SimSun"/>
              </a:rPr>
              <a:t>是</a:t>
            </a:r>
            <a:r>
              <a:rPr sz="2400" dirty="0">
                <a:latin typeface="SimSun"/>
                <a:cs typeface="SimSun"/>
              </a:rPr>
              <a:t>数字</a:t>
            </a:r>
            <a:r>
              <a:rPr sz="2400" spc="300" baseline="-20833" dirty="0">
                <a:latin typeface="SimSun"/>
                <a:cs typeface="SimSun"/>
              </a:rPr>
              <a:t>016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8648" y="3215639"/>
            <a:ext cx="5705856" cy="51694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114" dirty="0"/>
              <a:t>15</a:t>
            </a:r>
          </a:p>
        </p:txBody>
      </p:sp>
    </p:spTree>
  </p:cSld>
  <p:clrMapOvr>
    <a:masterClrMapping/>
  </p:clrMapOvr>
</p:sld>
</file>

<file path=ppt/slides/slide1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114" dirty="0"/>
              <a:t>16</a:t>
            </a:r>
          </a:p>
        </p:txBody>
      </p:sp>
    </p:spTree>
  </p:cSld>
  <p:clrMapOvr>
    <a:masterClrMapping/>
  </p:clrMapOvr>
</p:sld>
</file>

<file path=ppt/slides/slide18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37959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二进制</a:t>
            </a:r>
            <a:r>
              <a:rPr spc="-5" dirty="0"/>
              <a:t>数</a:t>
            </a:r>
            <a:r>
              <a:rPr dirty="0"/>
              <a:t>的</a:t>
            </a:r>
            <a:r>
              <a:rPr spc="-5" dirty="0"/>
              <a:t>符号</a:t>
            </a:r>
            <a:r>
              <a:rPr dirty="0"/>
              <a:t>扩展 </a:t>
            </a:r>
            <a:r>
              <a:rPr sz="2800" spc="10" dirty="0">
                <a:solidFill>
                  <a:srgbClr val="2C2C89"/>
                </a:solidFill>
              </a:rPr>
              <a:t>回顾 </a:t>
            </a:r>
            <a:r>
              <a:rPr spc="225" dirty="0"/>
              <a:t/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75562" y="3598131"/>
          <a:ext cx="5476240" cy="2625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0945"/>
                <a:gridCol w="4264659"/>
              </a:tblGrid>
              <a:tr h="5926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spc="85" dirty="0">
                          <a:latin typeface="Yu Gothic"/>
                          <a:cs typeface="Yu Gothic"/>
                        </a:rPr>
                        <a:t>8位</a:t>
                      </a:r>
                      <a:endParaRPr sz="3200">
                        <a:latin typeface="Yu Gothic"/>
                        <a:cs typeface="Yu Gothic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spc="204" dirty="0">
                          <a:latin typeface="Yu Gothic"/>
                          <a:cs typeface="Yu Gothic"/>
                        </a:rPr>
                        <a:t>00001111</a:t>
                      </a:r>
                      <a:endParaRPr sz="3200">
                        <a:latin typeface="Yu Gothic"/>
                        <a:cs typeface="Yu Gothic"/>
                      </a:endParaRPr>
                    </a:p>
                  </a:txBody>
                  <a:tcPr marL="0" marR="0" marT="23495" marB="0"/>
                </a:tc>
              </a:tr>
              <a:tr h="72017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200" spc="110" dirty="0">
                          <a:latin typeface="Yu Gothic"/>
                          <a:cs typeface="Yu Gothic"/>
                        </a:rPr>
                        <a:t>16位</a:t>
                      </a:r>
                      <a:endParaRPr sz="3200">
                        <a:latin typeface="Yu Gothic"/>
                        <a:cs typeface="Yu Gothic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200" spc="204" dirty="0">
                          <a:latin typeface="Yu Gothic"/>
                          <a:cs typeface="Yu Gothic"/>
                        </a:rPr>
                        <a:t>0000000000001111</a:t>
                      </a:r>
                      <a:endParaRPr sz="3200">
                        <a:latin typeface="Yu Gothic"/>
                        <a:cs typeface="Yu Gothic"/>
                      </a:endParaRPr>
                    </a:p>
                  </a:txBody>
                  <a:tcPr marL="0" marR="0" marT="6985" marB="0"/>
                </a:tc>
              </a:tr>
              <a:tr h="7206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3200" spc="85" dirty="0">
                          <a:latin typeface="Yu Gothic"/>
                          <a:cs typeface="Yu Gothic"/>
                        </a:rPr>
                        <a:t>8位</a:t>
                      </a:r>
                      <a:endParaRPr sz="3200">
                        <a:latin typeface="Yu Gothic"/>
                        <a:cs typeface="Yu Gothic"/>
                      </a:endParaRPr>
                    </a:p>
                  </a:txBody>
                  <a:tcPr marL="0" marR="0" marT="15113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3200" spc="204" dirty="0">
                          <a:latin typeface="Yu Gothic"/>
                          <a:cs typeface="Yu Gothic"/>
                        </a:rPr>
                        <a:t>11110001</a:t>
                      </a:r>
                      <a:endParaRPr sz="3200">
                        <a:latin typeface="Yu Gothic"/>
                        <a:cs typeface="Yu Gothic"/>
                      </a:endParaRPr>
                    </a:p>
                  </a:txBody>
                  <a:tcPr marL="0" marR="0" marT="151130" marB="0"/>
                </a:tc>
              </a:tr>
              <a:tr h="5921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200" spc="110" dirty="0">
                          <a:latin typeface="Yu Gothic"/>
                          <a:cs typeface="Yu Gothic"/>
                        </a:rPr>
                        <a:t>16位</a:t>
                      </a:r>
                      <a:endParaRPr sz="3200">
                        <a:latin typeface="Yu Gothic"/>
                        <a:cs typeface="Yu Gothic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200" spc="204" dirty="0">
                          <a:latin typeface="Yu Gothic"/>
                          <a:cs typeface="Yu Gothic"/>
                        </a:rPr>
                        <a:t>1111111111110001</a:t>
                      </a:r>
                      <a:endParaRPr sz="3200">
                        <a:latin typeface="Yu Gothic"/>
                        <a:cs typeface="Yu Gothic"/>
                      </a:endParaRPr>
                    </a:p>
                  </a:txBody>
                  <a:tcPr marL="0" marR="0" marT="6985" marB="0"/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1407286"/>
            <a:ext cx="170179" cy="177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1824863"/>
            <a:ext cx="147320" cy="1473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658" y="2211958"/>
            <a:ext cx="170179" cy="177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572" y="2995295"/>
            <a:ext cx="147320" cy="14731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0668" y="1188887"/>
            <a:ext cx="7106920" cy="318960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dirty="0">
                <a:latin typeface="Yu Gothic"/>
                <a:cs typeface="Yu Gothic"/>
              </a:rPr>
              <a:t>如何用更多的比特数来表示相同的数值</a:t>
            </a:r>
            <a:endParaRPr sz="2400">
              <a:latin typeface="Yu Gothic"/>
              <a:cs typeface="Yu Gothic"/>
            </a:endParaRPr>
          </a:p>
          <a:p>
            <a:pPr marL="411480">
              <a:lnSpc>
                <a:spcPct val="100000"/>
              </a:lnSpc>
              <a:spcBef>
                <a:spcPts val="550"/>
              </a:spcBef>
            </a:pPr>
            <a:r>
              <a:rPr sz="2000" spc="130" dirty="0">
                <a:latin typeface="Yu Gothic"/>
                <a:cs typeface="Yu Gothic"/>
              </a:rPr>
              <a:t>例如，</a:t>
            </a:r>
            <a:r>
              <a:rPr sz="2000" spc="-10" dirty="0">
                <a:latin typeface="Yu Gothic"/>
                <a:cs typeface="Yu Gothic"/>
              </a:rPr>
              <a:t>8位</a:t>
            </a:r>
            <a:r>
              <a:rPr sz="2000" spc="-10" dirty="0">
                <a:latin typeface="Yu Gothic"/>
                <a:cs typeface="Yu Gothic"/>
              </a:rPr>
              <a:t>二进制</a:t>
            </a:r>
            <a:r>
              <a:rPr sz="2000" spc="815" dirty="0">
                <a:latin typeface="Yu Gothic"/>
                <a:cs typeface="Yu Gothic"/>
              </a:rPr>
              <a:t>到</a:t>
            </a:r>
            <a:r>
              <a:rPr sz="2000" spc="-15" dirty="0">
                <a:latin typeface="Yu Gothic"/>
                <a:cs typeface="Yu Gothic"/>
              </a:rPr>
              <a:t>16位</a:t>
            </a:r>
            <a:r>
              <a:rPr sz="2000" spc="-10" dirty="0">
                <a:latin typeface="Yu Gothic"/>
                <a:cs typeface="Yu Gothic"/>
              </a:rPr>
              <a:t>二进制</a:t>
            </a:r>
            <a:endParaRPr sz="200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spc="-5" dirty="0">
                <a:latin typeface="Yu Gothic"/>
                <a:cs typeface="Yu Gothic"/>
              </a:rPr>
              <a:t>新值的高位被原值的最重要位所取代</a:t>
            </a:r>
            <a:endParaRPr sz="240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Yu Gothic"/>
                <a:cs typeface="Yu Gothic"/>
              </a:rPr>
              <a:t>只要把它埋了就行</a:t>
            </a:r>
            <a:r>
              <a:rPr sz="2400" spc="-15" dirty="0">
                <a:latin typeface="Yu Gothic"/>
                <a:cs typeface="Yu Gothic"/>
              </a:rPr>
              <a:t>。</a:t>
            </a:r>
            <a:endParaRPr sz="2400">
              <a:latin typeface="Yu Gothic"/>
              <a:cs typeface="Yu Gothic"/>
            </a:endParaRPr>
          </a:p>
          <a:p>
            <a:pPr marL="411480">
              <a:lnSpc>
                <a:spcPct val="100000"/>
              </a:lnSpc>
              <a:spcBef>
                <a:spcPts val="540"/>
              </a:spcBef>
            </a:pPr>
            <a:r>
              <a:rPr sz="2000" spc="-10" dirty="0">
                <a:latin typeface="Yu Gothic"/>
                <a:cs typeface="Yu Gothic"/>
              </a:rPr>
              <a:t>负数</a:t>
            </a:r>
            <a:r>
              <a:rPr sz="2000" spc="-15" dirty="0">
                <a:latin typeface="Yu Gothic"/>
                <a:cs typeface="Yu Gothic"/>
              </a:rPr>
              <a:t>被</a:t>
            </a:r>
            <a:r>
              <a:rPr sz="2000" spc="-10" dirty="0">
                <a:latin typeface="Yu Gothic"/>
                <a:cs typeface="Yu Gothic"/>
              </a:rPr>
              <a:t>假定为有一个</a:t>
            </a:r>
            <a:r>
              <a:rPr sz="2000" spc="130" dirty="0">
                <a:latin typeface="Yu Gothic"/>
                <a:cs typeface="Yu Gothic"/>
              </a:rPr>
              <a:t>二</a:t>
            </a:r>
            <a:r>
              <a:rPr sz="2000" spc="-10" dirty="0">
                <a:latin typeface="Yu Gothic"/>
                <a:cs typeface="Yu Gothic"/>
              </a:rPr>
              <a:t>的补数表示</a:t>
            </a:r>
            <a:endParaRPr sz="2000">
              <a:latin typeface="Yu Gothic"/>
              <a:cs typeface="Yu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800">
              <a:latin typeface="Yu Gothic"/>
              <a:cs typeface="Yu Gothic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spc="165" dirty="0">
                <a:latin typeface="Yu Gothic"/>
                <a:cs typeface="Yu Gothic"/>
              </a:rPr>
              <a:t>1510</a:t>
            </a:r>
            <a:endParaRPr sz="1800">
              <a:latin typeface="Yu Gothic"/>
              <a:cs typeface="Yu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114" dirty="0"/>
              <a:t>17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69657" y="5330444"/>
            <a:ext cx="99504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125" dirty="0">
                <a:latin typeface="Yu Gothic"/>
                <a:cs typeface="Yu Gothic"/>
              </a:rPr>
              <a:t>-1510</a:t>
            </a:r>
            <a:endParaRPr sz="180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19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讲座内容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016630"/>
            <a:ext cx="200659" cy="208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0668" y="1152491"/>
            <a:ext cx="6016625" cy="216344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Yu Gothic"/>
                <a:cs typeface="Yu Gothic"/>
              </a:rPr>
              <a:t>进行算术运算</a:t>
            </a:r>
            <a:endParaRPr sz="3200">
              <a:latin typeface="Yu Gothic"/>
              <a:cs typeface="Yu Gothic"/>
            </a:endParaRPr>
          </a:p>
          <a:p>
            <a:pPr marL="365760" marR="5080" indent="45085">
              <a:lnSpc>
                <a:spcPct val="120100"/>
              </a:lnSpc>
              <a:spcBef>
                <a:spcPts val="65"/>
              </a:spcBef>
            </a:pPr>
            <a:r>
              <a:rPr sz="2800" spc="195" dirty="0">
                <a:latin typeface="Yu Gothic"/>
                <a:cs typeface="Yu Gothic"/>
              </a:rPr>
              <a:t>二进制</a:t>
            </a:r>
            <a:r>
              <a:rPr sz="2800" spc="5" dirty="0">
                <a:latin typeface="Yu Gothic"/>
                <a:cs typeface="Yu Gothic"/>
              </a:rPr>
              <a:t>加法、减法</a:t>
            </a:r>
            <a:r>
              <a:rPr sz="2800" spc="-15" dirty="0">
                <a:latin typeface="Yu Gothic"/>
                <a:cs typeface="Yu Gothic"/>
              </a:rPr>
              <a:t>、</a:t>
            </a:r>
            <a:r>
              <a:rPr sz="2800" spc="15" dirty="0">
                <a:latin typeface="Yu Gothic"/>
                <a:cs typeface="Yu Gothic"/>
              </a:rPr>
              <a:t>AND/OR</a:t>
            </a:r>
            <a:r>
              <a:rPr sz="2800" spc="5" dirty="0">
                <a:latin typeface="Yu Gothic"/>
                <a:cs typeface="Yu Gothic"/>
              </a:rPr>
              <a:t>操作 </a:t>
            </a:r>
            <a:r>
              <a:rPr sz="2800" spc="5" dirty="0">
                <a:latin typeface="Yu Gothic"/>
                <a:cs typeface="Yu Gothic"/>
              </a:rPr>
              <a:t>移位操作、符号扩展</a:t>
            </a:r>
            <a:endParaRPr sz="2800">
              <a:latin typeface="Yu Gothic"/>
              <a:cs typeface="Yu Gothic"/>
            </a:endParaRPr>
          </a:p>
          <a:p>
            <a:pPr marL="411480">
              <a:lnSpc>
                <a:spcPct val="100000"/>
              </a:lnSpc>
              <a:spcBef>
                <a:spcPts val="670"/>
              </a:spcBef>
            </a:pPr>
            <a:r>
              <a:rPr sz="2800" spc="10" dirty="0">
                <a:latin typeface="Yu Gothic"/>
                <a:cs typeface="Yu Gothic"/>
              </a:rPr>
              <a:t>算术</a:t>
            </a:r>
            <a:r>
              <a:rPr sz="2800" spc="-80" dirty="0">
                <a:latin typeface="Yu Gothic"/>
                <a:cs typeface="Yu Gothic"/>
              </a:rPr>
              <a:t>单元</a:t>
            </a:r>
            <a:r>
              <a:rPr sz="2800" spc="85" dirty="0">
                <a:latin typeface="Yu Gothic"/>
                <a:cs typeface="Yu Gothic"/>
              </a:rPr>
              <a:t>（</a:t>
            </a:r>
            <a:r>
              <a:rPr sz="2800" spc="-80" dirty="0">
                <a:latin typeface="Yu Gothic"/>
                <a:cs typeface="Yu Gothic"/>
              </a:rPr>
              <a:t>ALU</a:t>
            </a:r>
            <a:endParaRPr sz="2800">
              <a:latin typeface="Yu Gothic"/>
              <a:cs typeface="Yu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5823" y="115823"/>
            <a:ext cx="8912860" cy="6617334"/>
            <a:chOff x="115823" y="115823"/>
            <a:chExt cx="8912860" cy="6617334"/>
          </a:xfrm>
        </p:grpSpPr>
        <p:sp>
          <p:nvSpPr>
            <p:cNvPr id="8" name="object 8"/>
            <p:cNvSpPr/>
            <p:nvPr/>
          </p:nvSpPr>
          <p:spPr>
            <a:xfrm>
              <a:off x="115823" y="115823"/>
              <a:ext cx="8912860" cy="6617334"/>
            </a:xfrm>
            <a:custGeom>
              <a:avLst/>
              <a:gdLst/>
              <a:ahLst/>
              <a:cxnLst/>
              <a:rect l="l" t="t" r="r" b="b"/>
              <a:pathLst>
                <a:path w="8912860" h="6617334">
                  <a:moveTo>
                    <a:pt x="8848344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7"/>
                  </a:lnTo>
                  <a:lnTo>
                    <a:pt x="0" y="6553200"/>
                  </a:lnTo>
                  <a:lnTo>
                    <a:pt x="5029" y="6578111"/>
                  </a:lnTo>
                  <a:lnTo>
                    <a:pt x="18745" y="6598457"/>
                  </a:lnTo>
                  <a:lnTo>
                    <a:pt x="39090" y="6612175"/>
                  </a:lnTo>
                  <a:lnTo>
                    <a:pt x="64008" y="6617206"/>
                  </a:lnTo>
                  <a:lnTo>
                    <a:pt x="8848344" y="6617206"/>
                  </a:lnTo>
                  <a:lnTo>
                    <a:pt x="8873239" y="6612175"/>
                  </a:lnTo>
                  <a:lnTo>
                    <a:pt x="8893587" y="6598457"/>
                  </a:lnTo>
                  <a:lnTo>
                    <a:pt x="8907315" y="6578111"/>
                  </a:lnTo>
                  <a:lnTo>
                    <a:pt x="8912352" y="6553200"/>
                  </a:lnTo>
                  <a:lnTo>
                    <a:pt x="8912352" y="6540398"/>
                  </a:lnTo>
                  <a:lnTo>
                    <a:pt x="76809" y="6540398"/>
                  </a:lnTo>
                  <a:lnTo>
                    <a:pt x="76809" y="76834"/>
                  </a:lnTo>
                  <a:lnTo>
                    <a:pt x="8912352" y="76834"/>
                  </a:lnTo>
                  <a:lnTo>
                    <a:pt x="8912352" y="64007"/>
                  </a:lnTo>
                  <a:lnTo>
                    <a:pt x="8907315" y="39112"/>
                  </a:lnTo>
                  <a:lnTo>
                    <a:pt x="8893587" y="18764"/>
                  </a:lnTo>
                  <a:lnTo>
                    <a:pt x="8873239" y="5036"/>
                  </a:lnTo>
                  <a:lnTo>
                    <a:pt x="8848344" y="0"/>
                  </a:lnTo>
                  <a:close/>
                </a:path>
                <a:path w="8912860" h="6617334">
                  <a:moveTo>
                    <a:pt x="8912352" y="76834"/>
                  </a:moveTo>
                  <a:lnTo>
                    <a:pt x="8835517" y="76834"/>
                  </a:lnTo>
                  <a:lnTo>
                    <a:pt x="8835517" y="6540398"/>
                  </a:lnTo>
                  <a:lnTo>
                    <a:pt x="8912352" y="6540398"/>
                  </a:lnTo>
                  <a:lnTo>
                    <a:pt x="8912352" y="76834"/>
                  </a:lnTo>
                  <a:close/>
                </a:path>
                <a:path w="8912860" h="6617334">
                  <a:moveTo>
                    <a:pt x="8809990" y="102361"/>
                  </a:moveTo>
                  <a:lnTo>
                    <a:pt x="102412" y="102361"/>
                  </a:lnTo>
                  <a:lnTo>
                    <a:pt x="102412" y="6514795"/>
                  </a:lnTo>
                  <a:lnTo>
                    <a:pt x="8809990" y="6514795"/>
                  </a:lnTo>
                  <a:lnTo>
                    <a:pt x="8809990" y="6489192"/>
                  </a:lnTo>
                  <a:lnTo>
                    <a:pt x="128016" y="6489192"/>
                  </a:lnTo>
                  <a:lnTo>
                    <a:pt x="128016" y="128016"/>
                  </a:lnTo>
                  <a:lnTo>
                    <a:pt x="8809990" y="128016"/>
                  </a:lnTo>
                  <a:lnTo>
                    <a:pt x="8809990" y="102361"/>
                  </a:lnTo>
                  <a:close/>
                </a:path>
                <a:path w="8912860" h="6617334">
                  <a:moveTo>
                    <a:pt x="8809990" y="128016"/>
                  </a:moveTo>
                  <a:lnTo>
                    <a:pt x="8784336" y="128016"/>
                  </a:lnTo>
                  <a:lnTo>
                    <a:pt x="8784336" y="6489192"/>
                  </a:lnTo>
                  <a:lnTo>
                    <a:pt x="8809990" y="6489192"/>
                  </a:lnTo>
                  <a:lnTo>
                    <a:pt x="8809990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9496" y="2843784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201168" y="0"/>
                  </a:moveTo>
                  <a:lnTo>
                    <a:pt x="201168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201168" y="363474"/>
                  </a:lnTo>
                  <a:lnTo>
                    <a:pt x="201168" y="484631"/>
                  </a:lnTo>
                  <a:lnTo>
                    <a:pt x="402336" y="2423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9496" y="2843784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0" y="121157"/>
                  </a:moveTo>
                  <a:lnTo>
                    <a:pt x="201168" y="121157"/>
                  </a:lnTo>
                  <a:lnTo>
                    <a:pt x="201168" y="0"/>
                  </a:lnTo>
                  <a:lnTo>
                    <a:pt x="402336" y="242315"/>
                  </a:lnTo>
                  <a:lnTo>
                    <a:pt x="201168" y="484631"/>
                  </a:lnTo>
                  <a:lnTo>
                    <a:pt x="201168" y="363474"/>
                  </a:lnTo>
                  <a:lnTo>
                    <a:pt x="0" y="363474"/>
                  </a:lnTo>
                  <a:lnTo>
                    <a:pt x="0" y="121157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114" dirty="0"/>
              <a:t>18</a:t>
            </a:r>
          </a:p>
        </p:txBody>
      </p:sp>
    </p:spTree>
  </p:cSld>
  <p:clrMapOvr>
    <a:masterClrMapping/>
  </p:clrMapOvr>
</p:sld>
</file>

<file path=ppt/slides/slide20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45974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算术和逻辑单元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208" y="2019680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208" y="2604897"/>
            <a:ext cx="233679" cy="2362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latin typeface="Yu Gothic"/>
                <a:cs typeface="Yu Gothic"/>
              </a:rPr>
              <a:t>19</a:t>
            </a:r>
            <a:endParaRPr sz="1800">
              <a:latin typeface="Yu Gothic"/>
              <a:cs typeface="Yu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46703" y="4044696"/>
            <a:ext cx="1149350" cy="2155190"/>
          </a:xfrm>
          <a:custGeom>
            <a:avLst/>
            <a:gdLst/>
            <a:ahLst/>
            <a:cxnLst/>
            <a:rect l="l" t="t" r="r" b="b"/>
            <a:pathLst>
              <a:path w="1149350" h="2155190">
                <a:moveTo>
                  <a:pt x="0" y="2154935"/>
                </a:moveTo>
                <a:lnTo>
                  <a:pt x="0" y="1436623"/>
                </a:lnTo>
                <a:lnTo>
                  <a:pt x="599059" y="1071879"/>
                </a:lnTo>
                <a:lnTo>
                  <a:pt x="4063" y="712723"/>
                </a:lnTo>
                <a:lnTo>
                  <a:pt x="4063" y="0"/>
                </a:lnTo>
                <a:lnTo>
                  <a:pt x="1149096" y="712723"/>
                </a:lnTo>
                <a:lnTo>
                  <a:pt x="1149096" y="1436623"/>
                </a:lnTo>
                <a:lnTo>
                  <a:pt x="0" y="215493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969765" y="4972939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9" dirty="0">
                <a:latin typeface="SimSun"/>
                <a:cs typeface="SimSun"/>
              </a:rPr>
              <a:t>ALU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3612" y="1159494"/>
            <a:ext cx="5325110" cy="384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 marR="5080" indent="-399415">
              <a:lnSpc>
                <a:spcPct val="120100"/>
              </a:lnSpc>
              <a:spcBef>
                <a:spcPts val="100"/>
              </a:spcBef>
            </a:pPr>
            <a:r>
              <a:rPr sz="3200" spc="-30" dirty="0">
                <a:latin typeface="Yu Gothic"/>
                <a:cs typeface="Yu Gothic"/>
              </a:rPr>
              <a:t>ALU</a:t>
            </a:r>
            <a:r>
              <a:rPr sz="3200" spc="80" dirty="0">
                <a:latin typeface="Yu Gothic"/>
                <a:cs typeface="Yu Gothic"/>
              </a:rPr>
              <a:t>（算术</a:t>
            </a:r>
            <a:r>
              <a:rPr sz="3200" spc="40" dirty="0">
                <a:latin typeface="Yu Gothic"/>
                <a:cs typeface="Yu Gothic"/>
              </a:rPr>
              <a:t>逻辑</a:t>
            </a:r>
            <a:r>
              <a:rPr sz="3200" spc="80" dirty="0">
                <a:latin typeface="Yu Gothic"/>
                <a:cs typeface="Yu Gothic"/>
              </a:rPr>
              <a:t>单元）</a:t>
            </a:r>
            <a:r>
              <a:rPr sz="3200" spc="-10" dirty="0">
                <a:latin typeface="Yu Gothic"/>
                <a:cs typeface="Yu Gothic"/>
              </a:rPr>
              <a:t>算术运算</a:t>
            </a:r>
            <a:r>
              <a:rPr sz="3200" spc="150" dirty="0">
                <a:latin typeface="Yu Gothic"/>
                <a:cs typeface="Yu Gothic"/>
              </a:rPr>
              <a:t>（</a:t>
            </a:r>
            <a:r>
              <a:rPr sz="3200" spc="-10" dirty="0">
                <a:latin typeface="Yu Gothic"/>
                <a:cs typeface="Yu Gothic"/>
              </a:rPr>
              <a:t>加、</a:t>
            </a:r>
            <a:r>
              <a:rPr sz="3200" spc="-15" dirty="0">
                <a:latin typeface="Yu Gothic"/>
                <a:cs typeface="Yu Gothic"/>
              </a:rPr>
              <a:t>减）</a:t>
            </a:r>
            <a:r>
              <a:rPr sz="3200" spc="165" dirty="0">
                <a:latin typeface="Yu Gothic"/>
                <a:cs typeface="Yu Gothic"/>
              </a:rPr>
              <a:t>。</a:t>
            </a:r>
            <a:endParaRPr sz="3200">
              <a:latin typeface="Yu Gothic"/>
              <a:cs typeface="Yu Gothic"/>
            </a:endParaRPr>
          </a:p>
          <a:p>
            <a:pPr marL="12700" marR="968375" indent="466090">
              <a:lnSpc>
                <a:spcPts val="4610"/>
              </a:lnSpc>
              <a:spcBef>
                <a:spcPts val="280"/>
              </a:spcBef>
            </a:pPr>
            <a:r>
              <a:rPr sz="3200" spc="-10" dirty="0">
                <a:latin typeface="Yu Gothic"/>
                <a:cs typeface="Yu Gothic"/>
              </a:rPr>
              <a:t>进行逻辑运算</a:t>
            </a:r>
            <a:r>
              <a:rPr sz="3200" spc="100" dirty="0">
                <a:latin typeface="Yu Gothic"/>
                <a:cs typeface="Yu Gothic"/>
              </a:rPr>
              <a:t>（AND、</a:t>
            </a:r>
            <a:r>
              <a:rPr sz="3200" spc="90" dirty="0">
                <a:latin typeface="Yu Gothic"/>
                <a:cs typeface="Yu Gothic"/>
              </a:rPr>
              <a:t>OR）</a:t>
            </a:r>
            <a:r>
              <a:rPr sz="3200" spc="-10" dirty="0">
                <a:latin typeface="Yu Gothic"/>
                <a:cs typeface="Yu Gothic"/>
              </a:rPr>
              <a:t>等。</a:t>
            </a:r>
            <a:endParaRPr sz="3200">
              <a:latin typeface="Yu Gothic"/>
              <a:cs typeface="Yu Gothic"/>
            </a:endParaRPr>
          </a:p>
          <a:p>
            <a:pPr marL="2701925">
              <a:lnSpc>
                <a:spcPct val="100000"/>
              </a:lnSpc>
              <a:spcBef>
                <a:spcPts val="1714"/>
              </a:spcBef>
            </a:pPr>
            <a:r>
              <a:rPr sz="1800" spc="270" dirty="0">
                <a:latin typeface="SimSun"/>
                <a:cs typeface="SimSun"/>
              </a:rPr>
              <a:t>ALU</a:t>
            </a:r>
            <a:r>
              <a:rPr sz="1800" dirty="0">
                <a:latin typeface="SimSun"/>
                <a:cs typeface="SimSun"/>
              </a:rPr>
              <a:t>操作</a:t>
            </a:r>
            <a:endParaRPr sz="1800">
              <a:latin typeface="SimSun"/>
              <a:cs typeface="SimSun"/>
            </a:endParaRPr>
          </a:p>
          <a:p>
            <a:pPr marR="1463675" algn="ctr">
              <a:lnSpc>
                <a:spcPct val="100000"/>
              </a:lnSpc>
              <a:spcBef>
                <a:spcPts val="1710"/>
              </a:spcBef>
            </a:pPr>
            <a:r>
              <a:rPr sz="1800" spc="140" dirty="0">
                <a:latin typeface="SimSun"/>
                <a:cs typeface="SimSun"/>
              </a:rPr>
              <a:t>a</a:t>
            </a:r>
            <a:endParaRPr sz="1800">
              <a:latin typeface="SimSun"/>
              <a:cs typeface="SimSun"/>
            </a:endParaRPr>
          </a:p>
          <a:p>
            <a:pPr marR="294005" algn="r">
              <a:lnSpc>
                <a:spcPct val="100000"/>
              </a:lnSpc>
              <a:spcBef>
                <a:spcPts val="1465"/>
              </a:spcBef>
            </a:pPr>
            <a:r>
              <a:rPr sz="1800" spc="-250" dirty="0">
                <a:latin typeface="SimSun"/>
                <a:cs typeface="SimSun"/>
              </a:rPr>
              <a:t>零</a:t>
            </a:r>
            <a:r>
              <a:rPr sz="1800" dirty="0">
                <a:latin typeface="SimSun"/>
                <a:cs typeface="SimSun"/>
              </a:rPr>
              <a:t>判断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1030" y="5691327"/>
            <a:ext cx="165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latin typeface="SimSun"/>
                <a:cs typeface="SimSun"/>
              </a:rPr>
              <a:t>b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2563" y="4958588"/>
            <a:ext cx="1273175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7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结果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ts val="2070"/>
              </a:lnSpc>
            </a:pPr>
            <a:r>
              <a:rPr sz="1800" spc="-415" dirty="0">
                <a:latin typeface="SimSun"/>
                <a:cs typeface="SimSun"/>
              </a:rPr>
              <a:t>溢出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4229" y="6197295"/>
            <a:ext cx="1189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30" dirty="0">
                <a:latin typeface="SimSun"/>
                <a:cs typeface="SimSun"/>
              </a:rPr>
              <a:t>拎出来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40736" y="4062983"/>
            <a:ext cx="2153285" cy="2120265"/>
          </a:xfrm>
          <a:custGeom>
            <a:avLst/>
            <a:gdLst/>
            <a:ahLst/>
            <a:cxnLst/>
            <a:rect l="l" t="t" r="r" b="b"/>
            <a:pathLst>
              <a:path w="2153285" h="2120265">
                <a:moveTo>
                  <a:pt x="504063" y="1780032"/>
                </a:moveTo>
                <a:lnTo>
                  <a:pt x="485775" y="1770888"/>
                </a:lnTo>
                <a:lnTo>
                  <a:pt x="427863" y="1741932"/>
                </a:lnTo>
                <a:lnTo>
                  <a:pt x="427863" y="1770888"/>
                </a:lnTo>
                <a:lnTo>
                  <a:pt x="0" y="1770888"/>
                </a:lnTo>
                <a:lnTo>
                  <a:pt x="0" y="1789176"/>
                </a:lnTo>
                <a:lnTo>
                  <a:pt x="427863" y="1789176"/>
                </a:lnTo>
                <a:lnTo>
                  <a:pt x="427863" y="1818132"/>
                </a:lnTo>
                <a:lnTo>
                  <a:pt x="485775" y="1789176"/>
                </a:lnTo>
                <a:lnTo>
                  <a:pt x="504063" y="1780032"/>
                </a:lnTo>
                <a:close/>
              </a:path>
              <a:path w="2153285" h="2120265">
                <a:moveTo>
                  <a:pt x="504063" y="359664"/>
                </a:moveTo>
                <a:lnTo>
                  <a:pt x="485775" y="350520"/>
                </a:lnTo>
                <a:lnTo>
                  <a:pt x="427863" y="321564"/>
                </a:lnTo>
                <a:lnTo>
                  <a:pt x="427863" y="350520"/>
                </a:lnTo>
                <a:lnTo>
                  <a:pt x="0" y="350520"/>
                </a:lnTo>
                <a:lnTo>
                  <a:pt x="0" y="368808"/>
                </a:lnTo>
                <a:lnTo>
                  <a:pt x="427863" y="368808"/>
                </a:lnTo>
                <a:lnTo>
                  <a:pt x="427863" y="397764"/>
                </a:lnTo>
                <a:lnTo>
                  <a:pt x="485775" y="368808"/>
                </a:lnTo>
                <a:lnTo>
                  <a:pt x="504063" y="359664"/>
                </a:lnTo>
                <a:close/>
              </a:path>
              <a:path w="2153285" h="2120265">
                <a:moveTo>
                  <a:pt x="1168908" y="2044052"/>
                </a:moveTo>
                <a:lnTo>
                  <a:pt x="1139952" y="2044052"/>
                </a:lnTo>
                <a:lnTo>
                  <a:pt x="1139952" y="1740408"/>
                </a:lnTo>
                <a:lnTo>
                  <a:pt x="1121664" y="1740408"/>
                </a:lnTo>
                <a:lnTo>
                  <a:pt x="1121664" y="2044052"/>
                </a:lnTo>
                <a:lnTo>
                  <a:pt x="1092708" y="2044052"/>
                </a:lnTo>
                <a:lnTo>
                  <a:pt x="1130808" y="2120252"/>
                </a:lnTo>
                <a:lnTo>
                  <a:pt x="1162558" y="2056752"/>
                </a:lnTo>
                <a:lnTo>
                  <a:pt x="1168908" y="2044052"/>
                </a:lnTo>
                <a:close/>
              </a:path>
              <a:path w="2153285" h="2120265">
                <a:moveTo>
                  <a:pt x="1168908" y="303657"/>
                </a:moveTo>
                <a:lnTo>
                  <a:pt x="1139952" y="303657"/>
                </a:lnTo>
                <a:lnTo>
                  <a:pt x="1139952" y="0"/>
                </a:lnTo>
                <a:lnTo>
                  <a:pt x="1121664" y="0"/>
                </a:lnTo>
                <a:lnTo>
                  <a:pt x="1121664" y="303657"/>
                </a:lnTo>
                <a:lnTo>
                  <a:pt x="1092708" y="303657"/>
                </a:lnTo>
                <a:lnTo>
                  <a:pt x="1130808" y="379857"/>
                </a:lnTo>
                <a:lnTo>
                  <a:pt x="1162558" y="316357"/>
                </a:lnTo>
                <a:lnTo>
                  <a:pt x="1168908" y="303657"/>
                </a:lnTo>
                <a:close/>
              </a:path>
              <a:path w="2153285" h="2120265">
                <a:moveTo>
                  <a:pt x="2146935" y="1051560"/>
                </a:moveTo>
                <a:lnTo>
                  <a:pt x="2128647" y="1042416"/>
                </a:lnTo>
                <a:lnTo>
                  <a:pt x="2070735" y="1013460"/>
                </a:lnTo>
                <a:lnTo>
                  <a:pt x="2070735" y="1042416"/>
                </a:lnTo>
                <a:lnTo>
                  <a:pt x="1642872" y="1042416"/>
                </a:lnTo>
                <a:lnTo>
                  <a:pt x="1642872" y="1060704"/>
                </a:lnTo>
                <a:lnTo>
                  <a:pt x="2070735" y="1060704"/>
                </a:lnTo>
                <a:lnTo>
                  <a:pt x="2070735" y="1089660"/>
                </a:lnTo>
                <a:lnTo>
                  <a:pt x="2128647" y="1060704"/>
                </a:lnTo>
                <a:lnTo>
                  <a:pt x="2146935" y="1051560"/>
                </a:lnTo>
                <a:close/>
              </a:path>
              <a:path w="2153285" h="2120265">
                <a:moveTo>
                  <a:pt x="2153031" y="1310640"/>
                </a:moveTo>
                <a:lnTo>
                  <a:pt x="2134743" y="1301496"/>
                </a:lnTo>
                <a:lnTo>
                  <a:pt x="2076831" y="1272540"/>
                </a:lnTo>
                <a:lnTo>
                  <a:pt x="2076831" y="1301496"/>
                </a:lnTo>
                <a:lnTo>
                  <a:pt x="1648968" y="1301496"/>
                </a:lnTo>
                <a:lnTo>
                  <a:pt x="1648968" y="1319784"/>
                </a:lnTo>
                <a:lnTo>
                  <a:pt x="2076831" y="1319784"/>
                </a:lnTo>
                <a:lnTo>
                  <a:pt x="2076831" y="1348740"/>
                </a:lnTo>
                <a:lnTo>
                  <a:pt x="2134743" y="1319784"/>
                </a:lnTo>
                <a:lnTo>
                  <a:pt x="2153031" y="1310640"/>
                </a:lnTo>
                <a:close/>
              </a:path>
              <a:path w="2153285" h="2120265">
                <a:moveTo>
                  <a:pt x="2153031" y="801624"/>
                </a:moveTo>
                <a:lnTo>
                  <a:pt x="2134743" y="792480"/>
                </a:lnTo>
                <a:lnTo>
                  <a:pt x="2076831" y="763524"/>
                </a:lnTo>
                <a:lnTo>
                  <a:pt x="2076831" y="792480"/>
                </a:lnTo>
                <a:lnTo>
                  <a:pt x="1648968" y="792480"/>
                </a:lnTo>
                <a:lnTo>
                  <a:pt x="1648968" y="810768"/>
                </a:lnTo>
                <a:lnTo>
                  <a:pt x="2076831" y="810768"/>
                </a:lnTo>
                <a:lnTo>
                  <a:pt x="2076831" y="839724"/>
                </a:lnTo>
                <a:lnTo>
                  <a:pt x="2134743" y="810768"/>
                </a:lnTo>
                <a:lnTo>
                  <a:pt x="2153031" y="801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2258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逻辑操作的实现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37689" y="2343721"/>
            <a:ext cx="3460115" cy="2110105"/>
            <a:chOff x="1837689" y="2343721"/>
            <a:chExt cx="3460115" cy="2110105"/>
          </a:xfrm>
        </p:grpSpPr>
        <p:sp>
          <p:nvSpPr>
            <p:cNvPr id="5" name="object 5"/>
            <p:cNvSpPr/>
            <p:nvPr/>
          </p:nvSpPr>
          <p:spPr>
            <a:xfrm>
              <a:off x="2834639" y="2356103"/>
              <a:ext cx="1009015" cy="932815"/>
            </a:xfrm>
            <a:custGeom>
              <a:avLst/>
              <a:gdLst/>
              <a:ahLst/>
              <a:cxnLst/>
              <a:rect l="l" t="t" r="r" b="b"/>
              <a:pathLst>
                <a:path w="1009014" h="932814">
                  <a:moveTo>
                    <a:pt x="0" y="0"/>
                  </a:moveTo>
                  <a:lnTo>
                    <a:pt x="504444" y="0"/>
                  </a:lnTo>
                  <a:lnTo>
                    <a:pt x="553031" y="2134"/>
                  </a:lnTo>
                  <a:lnTo>
                    <a:pt x="600311" y="8408"/>
                  </a:lnTo>
                  <a:lnTo>
                    <a:pt x="646071" y="18626"/>
                  </a:lnTo>
                  <a:lnTo>
                    <a:pt x="690101" y="32593"/>
                  </a:lnTo>
                  <a:lnTo>
                    <a:pt x="732189" y="50112"/>
                  </a:lnTo>
                  <a:lnTo>
                    <a:pt x="772124" y="70989"/>
                  </a:lnTo>
                  <a:lnTo>
                    <a:pt x="809694" y="95028"/>
                  </a:lnTo>
                  <a:lnTo>
                    <a:pt x="844689" y="122034"/>
                  </a:lnTo>
                  <a:lnTo>
                    <a:pt x="876897" y="151811"/>
                  </a:lnTo>
                  <a:lnTo>
                    <a:pt x="906107" y="184164"/>
                  </a:lnTo>
                  <a:lnTo>
                    <a:pt x="932108" y="218897"/>
                  </a:lnTo>
                  <a:lnTo>
                    <a:pt x="954688" y="255816"/>
                  </a:lnTo>
                  <a:lnTo>
                    <a:pt x="973637" y="294724"/>
                  </a:lnTo>
                  <a:lnTo>
                    <a:pt x="988742" y="335426"/>
                  </a:lnTo>
                  <a:lnTo>
                    <a:pt x="999793" y="377727"/>
                  </a:lnTo>
                  <a:lnTo>
                    <a:pt x="1006579" y="421431"/>
                  </a:lnTo>
                  <a:lnTo>
                    <a:pt x="1008888" y="466344"/>
                  </a:lnTo>
                  <a:lnTo>
                    <a:pt x="1006579" y="511256"/>
                  </a:lnTo>
                  <a:lnTo>
                    <a:pt x="999793" y="554960"/>
                  </a:lnTo>
                  <a:lnTo>
                    <a:pt x="988742" y="597261"/>
                  </a:lnTo>
                  <a:lnTo>
                    <a:pt x="973637" y="637963"/>
                  </a:lnTo>
                  <a:lnTo>
                    <a:pt x="954688" y="676871"/>
                  </a:lnTo>
                  <a:lnTo>
                    <a:pt x="932108" y="713790"/>
                  </a:lnTo>
                  <a:lnTo>
                    <a:pt x="906107" y="748523"/>
                  </a:lnTo>
                  <a:lnTo>
                    <a:pt x="876897" y="780876"/>
                  </a:lnTo>
                  <a:lnTo>
                    <a:pt x="844689" y="810653"/>
                  </a:lnTo>
                  <a:lnTo>
                    <a:pt x="809694" y="837659"/>
                  </a:lnTo>
                  <a:lnTo>
                    <a:pt x="772124" y="861698"/>
                  </a:lnTo>
                  <a:lnTo>
                    <a:pt x="732189" y="882575"/>
                  </a:lnTo>
                  <a:lnTo>
                    <a:pt x="690101" y="900094"/>
                  </a:lnTo>
                  <a:lnTo>
                    <a:pt x="646071" y="914061"/>
                  </a:lnTo>
                  <a:lnTo>
                    <a:pt x="600311" y="924279"/>
                  </a:lnTo>
                  <a:lnTo>
                    <a:pt x="553031" y="930553"/>
                  </a:lnTo>
                  <a:lnTo>
                    <a:pt x="504444" y="932688"/>
                  </a:lnTo>
                  <a:lnTo>
                    <a:pt x="0" y="932688"/>
                  </a:lnTo>
                  <a:lnTo>
                    <a:pt x="0" y="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51659" y="2607563"/>
              <a:ext cx="3006090" cy="1831975"/>
            </a:xfrm>
            <a:custGeom>
              <a:avLst/>
              <a:gdLst/>
              <a:ahLst/>
              <a:cxnLst/>
              <a:rect l="l" t="t" r="r" b="b"/>
              <a:pathLst>
                <a:path w="3006090" h="1831975">
                  <a:moveTo>
                    <a:pt x="983233" y="0"/>
                  </a:moveTo>
                  <a:lnTo>
                    <a:pt x="0" y="0"/>
                  </a:lnTo>
                </a:path>
                <a:path w="3006090" h="1831975">
                  <a:moveTo>
                    <a:pt x="983995" y="466344"/>
                  </a:moveTo>
                  <a:lnTo>
                    <a:pt x="280415" y="466344"/>
                  </a:lnTo>
                </a:path>
                <a:path w="3006090" h="1831975">
                  <a:moveTo>
                    <a:pt x="1993391" y="216408"/>
                  </a:moveTo>
                  <a:lnTo>
                    <a:pt x="2499487" y="216408"/>
                  </a:lnTo>
                  <a:lnTo>
                    <a:pt x="2499487" y="474472"/>
                  </a:lnTo>
                  <a:lnTo>
                    <a:pt x="3005709" y="474472"/>
                  </a:lnTo>
                </a:path>
                <a:path w="3006090" h="1831975">
                  <a:moveTo>
                    <a:pt x="900683" y="896112"/>
                  </a:moveTo>
                  <a:lnTo>
                    <a:pt x="962619" y="910398"/>
                  </a:lnTo>
                  <a:lnTo>
                    <a:pt x="1018923" y="950920"/>
                  </a:lnTo>
                  <a:lnTo>
                    <a:pt x="1044374" y="979925"/>
                  </a:lnTo>
                  <a:lnTo>
                    <a:pt x="1067712" y="1014174"/>
                  </a:lnTo>
                  <a:lnTo>
                    <a:pt x="1088702" y="1053230"/>
                  </a:lnTo>
                  <a:lnTo>
                    <a:pt x="1107107" y="1096655"/>
                  </a:lnTo>
                  <a:lnTo>
                    <a:pt x="1122693" y="1144011"/>
                  </a:lnTo>
                  <a:lnTo>
                    <a:pt x="1135225" y="1194859"/>
                  </a:lnTo>
                  <a:lnTo>
                    <a:pt x="1144467" y="1248762"/>
                  </a:lnTo>
                  <a:lnTo>
                    <a:pt x="1150185" y="1305282"/>
                  </a:lnTo>
                  <a:lnTo>
                    <a:pt x="1152144" y="1363980"/>
                  </a:lnTo>
                  <a:lnTo>
                    <a:pt x="1150185" y="1422677"/>
                  </a:lnTo>
                  <a:lnTo>
                    <a:pt x="1144467" y="1479197"/>
                  </a:lnTo>
                  <a:lnTo>
                    <a:pt x="1135225" y="1533100"/>
                  </a:lnTo>
                  <a:lnTo>
                    <a:pt x="1122693" y="1583948"/>
                  </a:lnTo>
                  <a:lnTo>
                    <a:pt x="1107107" y="1631304"/>
                  </a:lnTo>
                  <a:lnTo>
                    <a:pt x="1088702" y="1674729"/>
                  </a:lnTo>
                  <a:lnTo>
                    <a:pt x="1067712" y="1713785"/>
                  </a:lnTo>
                  <a:lnTo>
                    <a:pt x="1044374" y="1748034"/>
                  </a:lnTo>
                  <a:lnTo>
                    <a:pt x="1018923" y="1777039"/>
                  </a:lnTo>
                  <a:lnTo>
                    <a:pt x="962619" y="1817561"/>
                  </a:lnTo>
                  <a:lnTo>
                    <a:pt x="900683" y="1831848"/>
                  </a:lnTo>
                  <a:lnTo>
                    <a:pt x="897763" y="1831848"/>
                  </a:lnTo>
                  <a:lnTo>
                    <a:pt x="894841" y="1831721"/>
                  </a:lnTo>
                  <a:lnTo>
                    <a:pt x="891794" y="1831594"/>
                  </a:lnTo>
                </a:path>
                <a:path w="3006090" h="1831975">
                  <a:moveTo>
                    <a:pt x="937259" y="896112"/>
                  </a:moveTo>
                  <a:lnTo>
                    <a:pt x="1000971" y="897029"/>
                  </a:lnTo>
                  <a:lnTo>
                    <a:pt x="1063628" y="899745"/>
                  </a:lnTo>
                  <a:lnTo>
                    <a:pt x="1125114" y="904205"/>
                  </a:lnTo>
                  <a:lnTo>
                    <a:pt x="1185310" y="910354"/>
                  </a:lnTo>
                  <a:lnTo>
                    <a:pt x="1244099" y="918138"/>
                  </a:lnTo>
                  <a:lnTo>
                    <a:pt x="1301363" y="927502"/>
                  </a:lnTo>
                  <a:lnTo>
                    <a:pt x="1356983" y="938391"/>
                  </a:lnTo>
                  <a:lnTo>
                    <a:pt x="1410842" y="950751"/>
                  </a:lnTo>
                  <a:lnTo>
                    <a:pt x="1462821" y="964527"/>
                  </a:lnTo>
                  <a:lnTo>
                    <a:pt x="1512804" y="979664"/>
                  </a:lnTo>
                  <a:lnTo>
                    <a:pt x="1560671" y="996109"/>
                  </a:lnTo>
                  <a:lnTo>
                    <a:pt x="1606304" y="1013806"/>
                  </a:lnTo>
                  <a:lnTo>
                    <a:pt x="1649587" y="1032700"/>
                  </a:lnTo>
                  <a:lnTo>
                    <a:pt x="1690400" y="1052737"/>
                  </a:lnTo>
                  <a:lnTo>
                    <a:pt x="1728626" y="1073863"/>
                  </a:lnTo>
                  <a:lnTo>
                    <a:pt x="1764147" y="1096023"/>
                  </a:lnTo>
                  <a:lnTo>
                    <a:pt x="1796845" y="1119161"/>
                  </a:lnTo>
                  <a:lnTo>
                    <a:pt x="1826602" y="1143224"/>
                  </a:lnTo>
                  <a:lnTo>
                    <a:pt x="1876821" y="1193905"/>
                  </a:lnTo>
                  <a:lnTo>
                    <a:pt x="1913860" y="1247629"/>
                  </a:lnTo>
                  <a:lnTo>
                    <a:pt x="1936775" y="1303958"/>
                  </a:lnTo>
                  <a:lnTo>
                    <a:pt x="1944624" y="1362456"/>
                  </a:lnTo>
                  <a:lnTo>
                    <a:pt x="1944385" y="1372645"/>
                  </a:lnTo>
                  <a:lnTo>
                    <a:pt x="1943671" y="1382823"/>
                  </a:lnTo>
                  <a:lnTo>
                    <a:pt x="1942480" y="1392977"/>
                  </a:lnTo>
                  <a:lnTo>
                    <a:pt x="1940814" y="1403096"/>
                  </a:lnTo>
                </a:path>
                <a:path w="3006090" h="1831975">
                  <a:moveTo>
                    <a:pt x="927988" y="1831340"/>
                  </a:moveTo>
                  <a:lnTo>
                    <a:pt x="991947" y="1831751"/>
                  </a:lnTo>
                  <a:lnTo>
                    <a:pt x="1054987" y="1830190"/>
                  </a:lnTo>
                  <a:lnTo>
                    <a:pt x="1116975" y="1826716"/>
                  </a:lnTo>
                  <a:lnTo>
                    <a:pt x="1177775" y="1821387"/>
                  </a:lnTo>
                  <a:lnTo>
                    <a:pt x="1237256" y="1814263"/>
                  </a:lnTo>
                  <a:lnTo>
                    <a:pt x="1295282" y="1805401"/>
                  </a:lnTo>
                  <a:lnTo>
                    <a:pt x="1351721" y="1794862"/>
                  </a:lnTo>
                  <a:lnTo>
                    <a:pt x="1406438" y="1782703"/>
                  </a:lnTo>
                  <a:lnTo>
                    <a:pt x="1459300" y="1768984"/>
                  </a:lnTo>
                  <a:lnTo>
                    <a:pt x="1510173" y="1753764"/>
                  </a:lnTo>
                  <a:lnTo>
                    <a:pt x="1558923" y="1737101"/>
                  </a:lnTo>
                  <a:lnTo>
                    <a:pt x="1605416" y="1719054"/>
                  </a:lnTo>
                  <a:lnTo>
                    <a:pt x="1649519" y="1699683"/>
                  </a:lnTo>
                  <a:lnTo>
                    <a:pt x="1691097" y="1679046"/>
                  </a:lnTo>
                  <a:lnTo>
                    <a:pt x="1730018" y="1657201"/>
                  </a:lnTo>
                  <a:lnTo>
                    <a:pt x="1766147" y="1634208"/>
                  </a:lnTo>
                  <a:lnTo>
                    <a:pt x="1799350" y="1610126"/>
                  </a:lnTo>
                  <a:lnTo>
                    <a:pt x="1829494" y="1585014"/>
                  </a:lnTo>
                  <a:lnTo>
                    <a:pt x="1880070" y="1531932"/>
                  </a:lnTo>
                  <a:lnTo>
                    <a:pt x="1916803" y="1475435"/>
                  </a:lnTo>
                  <a:lnTo>
                    <a:pt x="1938624" y="1415994"/>
                  </a:lnTo>
                  <a:lnTo>
                    <a:pt x="1944346" y="1375620"/>
                  </a:lnTo>
                  <a:lnTo>
                    <a:pt x="1944655" y="1365948"/>
                  </a:lnTo>
                  <a:lnTo>
                    <a:pt x="1944536" y="1356276"/>
                  </a:lnTo>
                  <a:lnTo>
                    <a:pt x="1943989" y="1346581"/>
                  </a:lnTo>
                </a:path>
                <a:path w="3006090" h="1831975">
                  <a:moveTo>
                    <a:pt x="1128140" y="1136904"/>
                  </a:moveTo>
                  <a:lnTo>
                    <a:pt x="481583" y="1136904"/>
                  </a:lnTo>
                </a:path>
                <a:path w="3006090" h="1831975">
                  <a:moveTo>
                    <a:pt x="1127252" y="1606296"/>
                  </a:moveTo>
                  <a:lnTo>
                    <a:pt x="0" y="1606296"/>
                  </a:lnTo>
                </a:path>
                <a:path w="3006090" h="1831975">
                  <a:moveTo>
                    <a:pt x="1950719" y="1359789"/>
                  </a:moveTo>
                  <a:lnTo>
                    <a:pt x="2477769" y="1359789"/>
                  </a:lnTo>
                  <a:lnTo>
                    <a:pt x="2477769" y="1152144"/>
                  </a:lnTo>
                  <a:lnTo>
                    <a:pt x="3004819" y="1152144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856988" y="2714243"/>
              <a:ext cx="426720" cy="1442085"/>
            </a:xfrm>
            <a:custGeom>
              <a:avLst/>
              <a:gdLst/>
              <a:ahLst/>
              <a:cxnLst/>
              <a:rect l="l" t="t" r="r" b="b"/>
              <a:pathLst>
                <a:path w="426720" h="1442085">
                  <a:moveTo>
                    <a:pt x="0" y="0"/>
                  </a:moveTo>
                  <a:lnTo>
                    <a:pt x="0" y="1441703"/>
                  </a:lnTo>
                  <a:lnTo>
                    <a:pt x="426720" y="1057020"/>
                  </a:lnTo>
                  <a:lnTo>
                    <a:pt x="426720" y="384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56988" y="2714243"/>
              <a:ext cx="426720" cy="1442085"/>
            </a:xfrm>
            <a:custGeom>
              <a:avLst/>
              <a:gdLst/>
              <a:ahLst/>
              <a:cxnLst/>
              <a:rect l="l" t="t" r="r" b="b"/>
              <a:pathLst>
                <a:path w="426720" h="1442085">
                  <a:moveTo>
                    <a:pt x="0" y="0"/>
                  </a:moveTo>
                  <a:lnTo>
                    <a:pt x="426720" y="384682"/>
                  </a:lnTo>
                  <a:lnTo>
                    <a:pt x="426720" y="1057020"/>
                  </a:lnTo>
                  <a:lnTo>
                    <a:pt x="0" y="1441703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922782" y="3157473"/>
            <a:ext cx="316230" cy="535305"/>
          </a:xfrm>
          <a:prstGeom prst="rect">
            <a:avLst/>
          </a:prstGeom>
        </p:spPr>
        <p:txBody>
          <a:bodyPr vert="vert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800" dirty="0">
                <a:latin typeface="SimSun"/>
                <a:cs typeface="SimSun"/>
              </a:rPr>
              <a:t>MUX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41220" y="2616707"/>
            <a:ext cx="182880" cy="1585595"/>
          </a:xfrm>
          <a:custGeom>
            <a:avLst/>
            <a:gdLst/>
            <a:ahLst/>
            <a:cxnLst/>
            <a:rect l="l" t="t" r="r" b="b"/>
            <a:pathLst>
              <a:path w="182880" h="1585595">
                <a:moveTo>
                  <a:pt x="182880" y="0"/>
                </a:moveTo>
                <a:lnTo>
                  <a:pt x="182880" y="1137411"/>
                </a:lnTo>
              </a:path>
              <a:path w="182880" h="1585595">
                <a:moveTo>
                  <a:pt x="0" y="448055"/>
                </a:moveTo>
                <a:lnTo>
                  <a:pt x="0" y="1585467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26870" y="4058234"/>
            <a:ext cx="589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1645" algn="l"/>
              </a:tabLst>
            </a:pPr>
            <a:r>
              <a:rPr sz="1800" spc="-15" dirty="0">
                <a:latin typeface="Yu Gothic"/>
                <a:cs typeface="Yu Gothic"/>
              </a:rPr>
              <a:t>B </a:t>
            </a:r>
            <a:r>
              <a:rPr sz="2700" spc="802" baseline="1543" dirty="0">
                <a:latin typeface="MS UI Gothic"/>
                <a:cs typeface="MS UI Gothic"/>
              </a:rPr>
              <a:t>-.</a:t>
            </a:r>
            <a:endParaRPr sz="2700" baseline="1543">
              <a:latin typeface="MS UI Gothic"/>
              <a:cs typeface="MS UI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27764" y="3859593"/>
            <a:ext cx="3169920" cy="2242820"/>
            <a:chOff x="5227764" y="3859593"/>
            <a:chExt cx="3169920" cy="2242820"/>
          </a:xfrm>
        </p:grpSpPr>
        <p:sp>
          <p:nvSpPr>
            <p:cNvPr id="13" name="object 13"/>
            <p:cNvSpPr/>
            <p:nvPr/>
          </p:nvSpPr>
          <p:spPr>
            <a:xfrm>
              <a:off x="5236972" y="3868800"/>
              <a:ext cx="3151505" cy="2224405"/>
            </a:xfrm>
            <a:custGeom>
              <a:avLst/>
              <a:gdLst/>
              <a:ahLst/>
              <a:cxnLst/>
              <a:rect l="l" t="t" r="r" b="b"/>
              <a:pathLst>
                <a:path w="3151504" h="2224404">
                  <a:moveTo>
                    <a:pt x="0" y="0"/>
                  </a:moveTo>
                  <a:lnTo>
                    <a:pt x="639063" y="252094"/>
                  </a:lnTo>
                  <a:lnTo>
                    <a:pt x="136651" y="252094"/>
                  </a:lnTo>
                  <a:lnTo>
                    <a:pt x="136651" y="2224151"/>
                  </a:lnTo>
                  <a:lnTo>
                    <a:pt x="3151124" y="2224151"/>
                  </a:lnTo>
                  <a:lnTo>
                    <a:pt x="3151124" y="252094"/>
                  </a:lnTo>
                  <a:lnTo>
                    <a:pt x="1392681" y="2520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236972" y="3868800"/>
              <a:ext cx="3151505" cy="2224405"/>
            </a:xfrm>
            <a:custGeom>
              <a:avLst/>
              <a:gdLst/>
              <a:ahLst/>
              <a:cxnLst/>
              <a:rect l="l" t="t" r="r" b="b"/>
              <a:pathLst>
                <a:path w="3151504" h="2224404">
                  <a:moveTo>
                    <a:pt x="136651" y="252094"/>
                  </a:moveTo>
                  <a:lnTo>
                    <a:pt x="639063" y="252094"/>
                  </a:lnTo>
                  <a:lnTo>
                    <a:pt x="0" y="0"/>
                  </a:lnTo>
                  <a:lnTo>
                    <a:pt x="1392681" y="252094"/>
                  </a:lnTo>
                  <a:lnTo>
                    <a:pt x="3151124" y="252094"/>
                  </a:lnTo>
                  <a:lnTo>
                    <a:pt x="3151124" y="580771"/>
                  </a:lnTo>
                  <a:lnTo>
                    <a:pt x="3151124" y="1073785"/>
                  </a:lnTo>
                  <a:lnTo>
                    <a:pt x="3151124" y="2224151"/>
                  </a:lnTo>
                  <a:lnTo>
                    <a:pt x="1392681" y="2224151"/>
                  </a:lnTo>
                  <a:lnTo>
                    <a:pt x="639063" y="2224151"/>
                  </a:lnTo>
                  <a:lnTo>
                    <a:pt x="136651" y="2224151"/>
                  </a:lnTo>
                  <a:lnTo>
                    <a:pt x="136651" y="1073785"/>
                  </a:lnTo>
                  <a:lnTo>
                    <a:pt x="136651" y="580771"/>
                  </a:lnTo>
                  <a:lnTo>
                    <a:pt x="136651" y="25209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657850" y="4181601"/>
            <a:ext cx="24479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75" dirty="0">
                <a:latin typeface="SimSun"/>
                <a:cs typeface="SimSun"/>
              </a:rPr>
              <a:t>复用器</a:t>
            </a:r>
            <a:r>
              <a:rPr sz="2000" spc="-140" dirty="0">
                <a:latin typeface="SimSun"/>
                <a:cs typeface="SimSun"/>
              </a:rPr>
              <a:t>（</a:t>
            </a:r>
            <a:r>
              <a:rPr sz="2000" spc="-125" dirty="0">
                <a:latin typeface="SimSun"/>
                <a:cs typeface="SimSun"/>
              </a:rPr>
              <a:t>选择器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056632" y="2414016"/>
            <a:ext cx="3078480" cy="3594100"/>
            <a:chOff x="5056632" y="2414016"/>
            <a:chExt cx="3078480" cy="359410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6336" y="4559808"/>
              <a:ext cx="2398775" cy="14477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070348" y="2427732"/>
              <a:ext cx="12065" cy="480059"/>
            </a:xfrm>
            <a:custGeom>
              <a:avLst/>
              <a:gdLst/>
              <a:ahLst/>
              <a:cxnLst/>
              <a:rect l="l" t="t" r="r" b="b"/>
              <a:pathLst>
                <a:path w="12064" h="480060">
                  <a:moveTo>
                    <a:pt x="11556" y="0"/>
                  </a:moveTo>
                  <a:lnTo>
                    <a:pt x="0" y="480059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80668" y="1258265"/>
            <a:ext cx="4867275" cy="2132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Yu Gothic"/>
                <a:cs typeface="Yu Gothic"/>
              </a:rPr>
              <a:t>实现</a:t>
            </a:r>
            <a:r>
              <a:rPr sz="3200" spc="25" dirty="0">
                <a:latin typeface="Yu Gothic"/>
                <a:cs typeface="Yu Gothic"/>
              </a:rPr>
              <a:t>AND</a:t>
            </a:r>
            <a:r>
              <a:rPr sz="3200" spc="-15" dirty="0">
                <a:latin typeface="Yu Gothic"/>
                <a:cs typeface="Yu Gothic"/>
              </a:rPr>
              <a:t>和</a:t>
            </a:r>
            <a:r>
              <a:rPr sz="3200" spc="60" dirty="0">
                <a:latin typeface="Yu Gothic"/>
                <a:cs typeface="Yu Gothic"/>
              </a:rPr>
              <a:t>OR操作</a:t>
            </a:r>
            <a:endParaRPr sz="3200">
              <a:latin typeface="Yu Gothic"/>
              <a:cs typeface="Yu Gothic"/>
            </a:endParaRPr>
          </a:p>
          <a:p>
            <a:pPr marR="185420" algn="r">
              <a:lnSpc>
                <a:spcPct val="100000"/>
              </a:lnSpc>
              <a:spcBef>
                <a:spcPts val="3265"/>
              </a:spcBef>
            </a:pPr>
            <a:r>
              <a:rPr sz="1800" spc="-50" dirty="0">
                <a:latin typeface="Yu Gothic"/>
                <a:cs typeface="Yu Gothic"/>
              </a:rPr>
              <a:t>MUX</a:t>
            </a:r>
            <a:r>
              <a:rPr sz="1800" spc="-5" dirty="0">
                <a:latin typeface="Yu Gothic"/>
                <a:cs typeface="Yu Gothic"/>
              </a:rPr>
              <a:t>控制</a:t>
            </a:r>
            <a:endParaRPr sz="1800">
              <a:latin typeface="Yu Gothic"/>
              <a:cs typeface="Yu Gothic"/>
            </a:endParaRPr>
          </a:p>
          <a:p>
            <a:pPr marL="774700">
              <a:lnSpc>
                <a:spcPct val="100000"/>
              </a:lnSpc>
              <a:spcBef>
                <a:spcPts val="160"/>
              </a:spcBef>
              <a:tabLst>
                <a:tab pos="1390015" algn="l"/>
              </a:tabLst>
            </a:pPr>
            <a:r>
              <a:rPr sz="1800" spc="50" dirty="0">
                <a:latin typeface="Yu Gothic"/>
                <a:cs typeface="Yu Gothic"/>
              </a:rPr>
              <a:t>A </a:t>
            </a:r>
            <a:r>
              <a:rPr sz="2700" spc="802" baseline="1543" dirty="0">
                <a:latin typeface="MS UI Gothic"/>
                <a:cs typeface="MS UI Gothic"/>
              </a:rPr>
              <a:t>- A</a:t>
            </a:r>
            <a:endParaRPr sz="2700" baseline="1543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MS UI Gothic"/>
              <a:cs typeface="MS UI Gothic"/>
            </a:endParaRPr>
          </a:p>
          <a:p>
            <a:pPr marR="5080" algn="r">
              <a:lnSpc>
                <a:spcPct val="100000"/>
              </a:lnSpc>
            </a:pPr>
            <a:endParaRPr sz="1800">
              <a:latin typeface="Yu Gothic"/>
              <a:cs typeface="Yu Gothic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114" dirty="0"/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讲座内容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1992502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016630"/>
            <a:ext cx="200659" cy="208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0668" y="1152491"/>
            <a:ext cx="6016625" cy="216344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200" spc="-15" dirty="0">
                <a:latin typeface="Yu Gothic"/>
                <a:cs typeface="Yu Gothic"/>
              </a:rPr>
              <a:t>进行算术运算</a:t>
            </a:r>
            <a:endParaRPr sz="3200">
              <a:latin typeface="Yu Gothic"/>
              <a:cs typeface="Yu Gothic"/>
            </a:endParaRPr>
          </a:p>
          <a:p>
            <a:pPr marL="365760" marR="5080" indent="45085">
              <a:lnSpc>
                <a:spcPct val="120100"/>
              </a:lnSpc>
              <a:spcBef>
                <a:spcPts val="65"/>
              </a:spcBef>
            </a:pPr>
            <a:r>
              <a:rPr sz="2800" spc="195" dirty="0">
                <a:latin typeface="Yu Gothic"/>
                <a:cs typeface="Yu Gothic"/>
              </a:rPr>
              <a:t>二进制</a:t>
            </a:r>
            <a:r>
              <a:rPr sz="2800" spc="5" dirty="0">
                <a:latin typeface="Yu Gothic"/>
                <a:cs typeface="Yu Gothic"/>
              </a:rPr>
              <a:t>加法、减法</a:t>
            </a:r>
            <a:r>
              <a:rPr sz="2800" spc="-15" dirty="0">
                <a:latin typeface="Yu Gothic"/>
                <a:cs typeface="Yu Gothic"/>
              </a:rPr>
              <a:t>、</a:t>
            </a:r>
            <a:r>
              <a:rPr sz="2800" spc="15" dirty="0">
                <a:latin typeface="Yu Gothic"/>
                <a:cs typeface="Yu Gothic"/>
              </a:rPr>
              <a:t>AND/OR</a:t>
            </a:r>
            <a:r>
              <a:rPr sz="2800" spc="5" dirty="0">
                <a:latin typeface="Yu Gothic"/>
                <a:cs typeface="Yu Gothic"/>
              </a:rPr>
              <a:t>操作 </a:t>
            </a:r>
            <a:r>
              <a:rPr sz="2800" spc="5" dirty="0">
                <a:latin typeface="Yu Gothic"/>
                <a:cs typeface="Yu Gothic"/>
              </a:rPr>
              <a:t>移位操作、符号扩展</a:t>
            </a:r>
            <a:endParaRPr sz="2800">
              <a:latin typeface="Yu Gothic"/>
              <a:cs typeface="Yu Gothic"/>
            </a:endParaRPr>
          </a:p>
          <a:p>
            <a:pPr marL="411480">
              <a:lnSpc>
                <a:spcPct val="100000"/>
              </a:lnSpc>
              <a:spcBef>
                <a:spcPts val="670"/>
              </a:spcBef>
            </a:pPr>
            <a:r>
              <a:rPr sz="2800" spc="10" dirty="0">
                <a:latin typeface="Yu Gothic"/>
                <a:cs typeface="Yu Gothic"/>
              </a:rPr>
              <a:t>算术</a:t>
            </a:r>
            <a:r>
              <a:rPr sz="2800" spc="-80" dirty="0">
                <a:latin typeface="Yu Gothic"/>
                <a:cs typeface="Yu Gothic"/>
              </a:rPr>
              <a:t>单元</a:t>
            </a:r>
            <a:r>
              <a:rPr sz="2800" spc="85" dirty="0">
                <a:latin typeface="Yu Gothic"/>
                <a:cs typeface="Yu Gothic"/>
              </a:rPr>
              <a:t>（</a:t>
            </a:r>
            <a:r>
              <a:rPr sz="2800" spc="-80" dirty="0">
                <a:latin typeface="Yu Gothic"/>
                <a:cs typeface="Yu Gothic"/>
              </a:rPr>
              <a:t>ALU</a:t>
            </a:r>
            <a:endParaRPr sz="2800">
              <a:latin typeface="Yu Gothic"/>
              <a:cs typeface="Yu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5823" y="115823"/>
            <a:ext cx="8912860" cy="6617334"/>
            <a:chOff x="115823" y="115823"/>
            <a:chExt cx="8912860" cy="6617334"/>
          </a:xfrm>
        </p:grpSpPr>
        <p:sp>
          <p:nvSpPr>
            <p:cNvPr id="8" name="object 8"/>
            <p:cNvSpPr/>
            <p:nvPr/>
          </p:nvSpPr>
          <p:spPr>
            <a:xfrm>
              <a:off x="115823" y="115823"/>
              <a:ext cx="8912860" cy="6617334"/>
            </a:xfrm>
            <a:custGeom>
              <a:avLst/>
              <a:gdLst/>
              <a:ahLst/>
              <a:cxnLst/>
              <a:rect l="l" t="t" r="r" b="b"/>
              <a:pathLst>
                <a:path w="8912860" h="6617334">
                  <a:moveTo>
                    <a:pt x="8848344" y="0"/>
                  </a:moveTo>
                  <a:lnTo>
                    <a:pt x="64008" y="0"/>
                  </a:lnTo>
                  <a:lnTo>
                    <a:pt x="39090" y="5036"/>
                  </a:lnTo>
                  <a:lnTo>
                    <a:pt x="18745" y="18764"/>
                  </a:lnTo>
                  <a:lnTo>
                    <a:pt x="5029" y="39112"/>
                  </a:lnTo>
                  <a:lnTo>
                    <a:pt x="0" y="64007"/>
                  </a:lnTo>
                  <a:lnTo>
                    <a:pt x="0" y="6553200"/>
                  </a:lnTo>
                  <a:lnTo>
                    <a:pt x="5029" y="6578111"/>
                  </a:lnTo>
                  <a:lnTo>
                    <a:pt x="18745" y="6598457"/>
                  </a:lnTo>
                  <a:lnTo>
                    <a:pt x="39090" y="6612175"/>
                  </a:lnTo>
                  <a:lnTo>
                    <a:pt x="64008" y="6617206"/>
                  </a:lnTo>
                  <a:lnTo>
                    <a:pt x="8848344" y="6617206"/>
                  </a:lnTo>
                  <a:lnTo>
                    <a:pt x="8873239" y="6612175"/>
                  </a:lnTo>
                  <a:lnTo>
                    <a:pt x="8893587" y="6598457"/>
                  </a:lnTo>
                  <a:lnTo>
                    <a:pt x="8907315" y="6578111"/>
                  </a:lnTo>
                  <a:lnTo>
                    <a:pt x="8912352" y="6553200"/>
                  </a:lnTo>
                  <a:lnTo>
                    <a:pt x="8912352" y="6540398"/>
                  </a:lnTo>
                  <a:lnTo>
                    <a:pt x="76809" y="6540398"/>
                  </a:lnTo>
                  <a:lnTo>
                    <a:pt x="76809" y="76834"/>
                  </a:lnTo>
                  <a:lnTo>
                    <a:pt x="8912352" y="76834"/>
                  </a:lnTo>
                  <a:lnTo>
                    <a:pt x="8912352" y="64007"/>
                  </a:lnTo>
                  <a:lnTo>
                    <a:pt x="8907315" y="39112"/>
                  </a:lnTo>
                  <a:lnTo>
                    <a:pt x="8893587" y="18764"/>
                  </a:lnTo>
                  <a:lnTo>
                    <a:pt x="8873239" y="5036"/>
                  </a:lnTo>
                  <a:lnTo>
                    <a:pt x="8848344" y="0"/>
                  </a:lnTo>
                  <a:close/>
                </a:path>
                <a:path w="8912860" h="6617334">
                  <a:moveTo>
                    <a:pt x="8912352" y="76834"/>
                  </a:moveTo>
                  <a:lnTo>
                    <a:pt x="8835517" y="76834"/>
                  </a:lnTo>
                  <a:lnTo>
                    <a:pt x="8835517" y="6540398"/>
                  </a:lnTo>
                  <a:lnTo>
                    <a:pt x="8912352" y="6540398"/>
                  </a:lnTo>
                  <a:lnTo>
                    <a:pt x="8912352" y="76834"/>
                  </a:lnTo>
                  <a:close/>
                </a:path>
                <a:path w="8912860" h="6617334">
                  <a:moveTo>
                    <a:pt x="8809990" y="102361"/>
                  </a:moveTo>
                  <a:lnTo>
                    <a:pt x="102412" y="102361"/>
                  </a:lnTo>
                  <a:lnTo>
                    <a:pt x="102412" y="6514795"/>
                  </a:lnTo>
                  <a:lnTo>
                    <a:pt x="8809990" y="6514795"/>
                  </a:lnTo>
                  <a:lnTo>
                    <a:pt x="8809990" y="6489192"/>
                  </a:lnTo>
                  <a:lnTo>
                    <a:pt x="128016" y="6489192"/>
                  </a:lnTo>
                  <a:lnTo>
                    <a:pt x="128016" y="128016"/>
                  </a:lnTo>
                  <a:lnTo>
                    <a:pt x="8809990" y="128016"/>
                  </a:lnTo>
                  <a:lnTo>
                    <a:pt x="8809990" y="102361"/>
                  </a:lnTo>
                  <a:close/>
                </a:path>
                <a:path w="8912860" h="6617334">
                  <a:moveTo>
                    <a:pt x="8809990" y="128016"/>
                  </a:moveTo>
                  <a:lnTo>
                    <a:pt x="8784336" y="128016"/>
                  </a:lnTo>
                  <a:lnTo>
                    <a:pt x="8784336" y="6489192"/>
                  </a:lnTo>
                  <a:lnTo>
                    <a:pt x="8809990" y="6489192"/>
                  </a:lnTo>
                  <a:lnTo>
                    <a:pt x="8809990" y="128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9496" y="1822703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201168" y="0"/>
                  </a:moveTo>
                  <a:lnTo>
                    <a:pt x="201168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201168" y="363474"/>
                  </a:lnTo>
                  <a:lnTo>
                    <a:pt x="201168" y="484632"/>
                  </a:lnTo>
                  <a:lnTo>
                    <a:pt x="402336" y="242316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9496" y="1822703"/>
              <a:ext cx="402590" cy="485140"/>
            </a:xfrm>
            <a:custGeom>
              <a:avLst/>
              <a:gdLst/>
              <a:ahLst/>
              <a:cxnLst/>
              <a:rect l="l" t="t" r="r" b="b"/>
              <a:pathLst>
                <a:path w="402590" h="485139">
                  <a:moveTo>
                    <a:pt x="0" y="121158"/>
                  </a:moveTo>
                  <a:lnTo>
                    <a:pt x="201168" y="121158"/>
                  </a:lnTo>
                  <a:lnTo>
                    <a:pt x="201168" y="0"/>
                  </a:lnTo>
                  <a:lnTo>
                    <a:pt x="402336" y="242316"/>
                  </a:lnTo>
                  <a:lnTo>
                    <a:pt x="201168" y="484632"/>
                  </a:lnTo>
                  <a:lnTo>
                    <a:pt x="201168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114" dirty="0">
                <a:latin typeface="Yu Gothic"/>
                <a:cs typeface="Yu Gothic"/>
              </a:rPr>
              <a:t>1</a:t>
            </a:r>
            <a:endParaRPr sz="180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22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055" y="999744"/>
            <a:ext cx="5288280" cy="731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6244" y="280238"/>
            <a:ext cx="4424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Yu Gothic"/>
                <a:cs typeface="Yu Gothic"/>
              </a:rPr>
              <a:t>1位加法器的实现</a:t>
            </a:r>
            <a:endParaRPr sz="3600">
              <a:latin typeface="Yu Gothic"/>
              <a:cs typeface="Yu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668" y="1258265"/>
            <a:ext cx="54127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Yu Gothic"/>
                <a:cs typeface="Yu Gothic"/>
              </a:rPr>
              <a:t>所有的</a:t>
            </a:r>
            <a:r>
              <a:rPr sz="3200" spc="-10" dirty="0">
                <a:latin typeface="Yu Gothic"/>
                <a:cs typeface="Yu Gothic"/>
              </a:rPr>
              <a:t>加法器</a:t>
            </a:r>
            <a:r>
              <a:rPr sz="2400" spc="125" dirty="0">
                <a:latin typeface="Yu Gothic"/>
                <a:cs typeface="Yu Gothic"/>
              </a:rPr>
              <a:t>（</a:t>
            </a:r>
            <a:r>
              <a:rPr sz="2400" dirty="0">
                <a:latin typeface="Yu Gothic"/>
                <a:cs typeface="Yu Gothic"/>
              </a:rPr>
              <a:t>包括</a:t>
            </a:r>
            <a:r>
              <a:rPr sz="2400" spc="-5" dirty="0">
                <a:latin typeface="Yu Gothic"/>
                <a:cs typeface="Yu Gothic"/>
              </a:rPr>
              <a:t>从低位结转</a:t>
            </a:r>
            <a:r>
              <a:rPr sz="2400" spc="125" dirty="0">
                <a:latin typeface="Yu Gothic"/>
                <a:cs typeface="Yu Gothic"/>
              </a:rPr>
              <a:t>）。</a:t>
            </a:r>
            <a:endParaRPr sz="2400">
              <a:latin typeface="Yu Gothic"/>
              <a:cs typeface="Yu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639" y="1810511"/>
            <a:ext cx="6665976" cy="490118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114" dirty="0"/>
              <a:t>21</a:t>
            </a:r>
          </a:p>
        </p:txBody>
      </p:sp>
    </p:spTree>
  </p:cSld>
  <p:clrMapOvr>
    <a:masterClrMapping/>
  </p:clrMapOvr>
</p:sld>
</file>

<file path=ppt/slides/slide2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595503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能够</a:t>
            </a:r>
            <a:r>
              <a:rPr spc="5" dirty="0"/>
              <a:t>进行</a:t>
            </a:r>
            <a:r>
              <a:rPr spc="-5" dirty="0"/>
              <a:t>逻辑运算和加法的</a:t>
            </a:r>
            <a:r>
              <a:rPr spc="-25" dirty="0"/>
              <a:t>ALU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44370" y="2206561"/>
            <a:ext cx="3456940" cy="2106930"/>
            <a:chOff x="1944370" y="2206561"/>
            <a:chExt cx="3456940" cy="2106930"/>
          </a:xfrm>
        </p:grpSpPr>
        <p:sp>
          <p:nvSpPr>
            <p:cNvPr id="4" name="object 4"/>
            <p:cNvSpPr/>
            <p:nvPr/>
          </p:nvSpPr>
          <p:spPr>
            <a:xfrm>
              <a:off x="2938272" y="2218943"/>
              <a:ext cx="1009015" cy="932815"/>
            </a:xfrm>
            <a:custGeom>
              <a:avLst/>
              <a:gdLst/>
              <a:ahLst/>
              <a:cxnLst/>
              <a:rect l="l" t="t" r="r" b="b"/>
              <a:pathLst>
                <a:path w="1009014" h="932814">
                  <a:moveTo>
                    <a:pt x="0" y="0"/>
                  </a:moveTo>
                  <a:lnTo>
                    <a:pt x="504443" y="0"/>
                  </a:lnTo>
                  <a:lnTo>
                    <a:pt x="553031" y="2134"/>
                  </a:lnTo>
                  <a:lnTo>
                    <a:pt x="600311" y="8408"/>
                  </a:lnTo>
                  <a:lnTo>
                    <a:pt x="646071" y="18626"/>
                  </a:lnTo>
                  <a:lnTo>
                    <a:pt x="690101" y="32593"/>
                  </a:lnTo>
                  <a:lnTo>
                    <a:pt x="732189" y="50112"/>
                  </a:lnTo>
                  <a:lnTo>
                    <a:pt x="772124" y="70989"/>
                  </a:lnTo>
                  <a:lnTo>
                    <a:pt x="809694" y="95028"/>
                  </a:lnTo>
                  <a:lnTo>
                    <a:pt x="844689" y="122034"/>
                  </a:lnTo>
                  <a:lnTo>
                    <a:pt x="876897" y="151811"/>
                  </a:lnTo>
                  <a:lnTo>
                    <a:pt x="906107" y="184164"/>
                  </a:lnTo>
                  <a:lnTo>
                    <a:pt x="932108" y="218897"/>
                  </a:lnTo>
                  <a:lnTo>
                    <a:pt x="954688" y="255816"/>
                  </a:lnTo>
                  <a:lnTo>
                    <a:pt x="973637" y="294724"/>
                  </a:lnTo>
                  <a:lnTo>
                    <a:pt x="988742" y="335426"/>
                  </a:lnTo>
                  <a:lnTo>
                    <a:pt x="999793" y="377727"/>
                  </a:lnTo>
                  <a:lnTo>
                    <a:pt x="1006579" y="421431"/>
                  </a:lnTo>
                  <a:lnTo>
                    <a:pt x="1008888" y="466343"/>
                  </a:lnTo>
                  <a:lnTo>
                    <a:pt x="1006579" y="511256"/>
                  </a:lnTo>
                  <a:lnTo>
                    <a:pt x="999793" y="554960"/>
                  </a:lnTo>
                  <a:lnTo>
                    <a:pt x="988742" y="597261"/>
                  </a:lnTo>
                  <a:lnTo>
                    <a:pt x="973637" y="637963"/>
                  </a:lnTo>
                  <a:lnTo>
                    <a:pt x="954688" y="676871"/>
                  </a:lnTo>
                  <a:lnTo>
                    <a:pt x="932108" y="713790"/>
                  </a:lnTo>
                  <a:lnTo>
                    <a:pt x="906107" y="748523"/>
                  </a:lnTo>
                  <a:lnTo>
                    <a:pt x="876897" y="780876"/>
                  </a:lnTo>
                  <a:lnTo>
                    <a:pt x="844689" y="810653"/>
                  </a:lnTo>
                  <a:lnTo>
                    <a:pt x="809694" y="837659"/>
                  </a:lnTo>
                  <a:lnTo>
                    <a:pt x="772124" y="861698"/>
                  </a:lnTo>
                  <a:lnTo>
                    <a:pt x="732189" y="882575"/>
                  </a:lnTo>
                  <a:lnTo>
                    <a:pt x="690101" y="900094"/>
                  </a:lnTo>
                  <a:lnTo>
                    <a:pt x="646071" y="914061"/>
                  </a:lnTo>
                  <a:lnTo>
                    <a:pt x="600311" y="924279"/>
                  </a:lnTo>
                  <a:lnTo>
                    <a:pt x="553031" y="930553"/>
                  </a:lnTo>
                  <a:lnTo>
                    <a:pt x="504443" y="932688"/>
                  </a:lnTo>
                  <a:lnTo>
                    <a:pt x="0" y="932688"/>
                  </a:lnTo>
                  <a:lnTo>
                    <a:pt x="0" y="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58340" y="2467355"/>
              <a:ext cx="3008630" cy="1831975"/>
            </a:xfrm>
            <a:custGeom>
              <a:avLst/>
              <a:gdLst/>
              <a:ahLst/>
              <a:cxnLst/>
              <a:rect l="l" t="t" r="r" b="b"/>
              <a:pathLst>
                <a:path w="3008629" h="1831975">
                  <a:moveTo>
                    <a:pt x="983234" y="0"/>
                  </a:moveTo>
                  <a:lnTo>
                    <a:pt x="0" y="0"/>
                  </a:lnTo>
                </a:path>
                <a:path w="3008629" h="1831975">
                  <a:moveTo>
                    <a:pt x="980948" y="469392"/>
                  </a:moveTo>
                  <a:lnTo>
                    <a:pt x="277368" y="469392"/>
                  </a:lnTo>
                </a:path>
                <a:path w="3008629" h="1831975">
                  <a:moveTo>
                    <a:pt x="1990344" y="219456"/>
                  </a:moveTo>
                  <a:lnTo>
                    <a:pt x="2496439" y="219456"/>
                  </a:lnTo>
                  <a:lnTo>
                    <a:pt x="2496439" y="477520"/>
                  </a:lnTo>
                  <a:lnTo>
                    <a:pt x="3002661" y="477520"/>
                  </a:lnTo>
                </a:path>
                <a:path w="3008629" h="1831975">
                  <a:moveTo>
                    <a:pt x="899160" y="896112"/>
                  </a:moveTo>
                  <a:lnTo>
                    <a:pt x="961444" y="910398"/>
                  </a:lnTo>
                  <a:lnTo>
                    <a:pt x="1018080" y="950920"/>
                  </a:lnTo>
                  <a:lnTo>
                    <a:pt x="1043686" y="979925"/>
                  </a:lnTo>
                  <a:lnTo>
                    <a:pt x="1067169" y="1014174"/>
                  </a:lnTo>
                  <a:lnTo>
                    <a:pt x="1088289" y="1053230"/>
                  </a:lnTo>
                  <a:lnTo>
                    <a:pt x="1106812" y="1096655"/>
                  </a:lnTo>
                  <a:lnTo>
                    <a:pt x="1122499" y="1144011"/>
                  </a:lnTo>
                  <a:lnTo>
                    <a:pt x="1135112" y="1194859"/>
                  </a:lnTo>
                  <a:lnTo>
                    <a:pt x="1144416" y="1248762"/>
                  </a:lnTo>
                  <a:lnTo>
                    <a:pt x="1150172" y="1305282"/>
                  </a:lnTo>
                  <a:lnTo>
                    <a:pt x="1152144" y="1363980"/>
                  </a:lnTo>
                  <a:lnTo>
                    <a:pt x="1150172" y="1422677"/>
                  </a:lnTo>
                  <a:lnTo>
                    <a:pt x="1144416" y="1479197"/>
                  </a:lnTo>
                  <a:lnTo>
                    <a:pt x="1135112" y="1533100"/>
                  </a:lnTo>
                  <a:lnTo>
                    <a:pt x="1122499" y="1583948"/>
                  </a:lnTo>
                  <a:lnTo>
                    <a:pt x="1106812" y="1631304"/>
                  </a:lnTo>
                  <a:lnTo>
                    <a:pt x="1088289" y="1674729"/>
                  </a:lnTo>
                  <a:lnTo>
                    <a:pt x="1067169" y="1713785"/>
                  </a:lnTo>
                  <a:lnTo>
                    <a:pt x="1043686" y="1748034"/>
                  </a:lnTo>
                  <a:lnTo>
                    <a:pt x="1018080" y="1777039"/>
                  </a:lnTo>
                  <a:lnTo>
                    <a:pt x="961444" y="1817561"/>
                  </a:lnTo>
                  <a:lnTo>
                    <a:pt x="899160" y="1831848"/>
                  </a:lnTo>
                  <a:lnTo>
                    <a:pt x="896239" y="1831848"/>
                  </a:lnTo>
                  <a:lnTo>
                    <a:pt x="893318" y="1831721"/>
                  </a:lnTo>
                  <a:lnTo>
                    <a:pt x="890270" y="1831594"/>
                  </a:lnTo>
                </a:path>
                <a:path w="3008629" h="1831975">
                  <a:moveTo>
                    <a:pt x="934212" y="896112"/>
                  </a:moveTo>
                  <a:lnTo>
                    <a:pt x="997923" y="897029"/>
                  </a:lnTo>
                  <a:lnTo>
                    <a:pt x="1060580" y="899745"/>
                  </a:lnTo>
                  <a:lnTo>
                    <a:pt x="1122066" y="904205"/>
                  </a:lnTo>
                  <a:lnTo>
                    <a:pt x="1182262" y="910354"/>
                  </a:lnTo>
                  <a:lnTo>
                    <a:pt x="1241051" y="918138"/>
                  </a:lnTo>
                  <a:lnTo>
                    <a:pt x="1298315" y="927502"/>
                  </a:lnTo>
                  <a:lnTo>
                    <a:pt x="1353935" y="938391"/>
                  </a:lnTo>
                  <a:lnTo>
                    <a:pt x="1407794" y="950751"/>
                  </a:lnTo>
                  <a:lnTo>
                    <a:pt x="1459773" y="964527"/>
                  </a:lnTo>
                  <a:lnTo>
                    <a:pt x="1509756" y="979664"/>
                  </a:lnTo>
                  <a:lnTo>
                    <a:pt x="1557623" y="996109"/>
                  </a:lnTo>
                  <a:lnTo>
                    <a:pt x="1603256" y="1013806"/>
                  </a:lnTo>
                  <a:lnTo>
                    <a:pt x="1646539" y="1032700"/>
                  </a:lnTo>
                  <a:lnTo>
                    <a:pt x="1687352" y="1052737"/>
                  </a:lnTo>
                  <a:lnTo>
                    <a:pt x="1725578" y="1073863"/>
                  </a:lnTo>
                  <a:lnTo>
                    <a:pt x="1761099" y="1096023"/>
                  </a:lnTo>
                  <a:lnTo>
                    <a:pt x="1793797" y="1119161"/>
                  </a:lnTo>
                  <a:lnTo>
                    <a:pt x="1823554" y="1143224"/>
                  </a:lnTo>
                  <a:lnTo>
                    <a:pt x="1873773" y="1193905"/>
                  </a:lnTo>
                  <a:lnTo>
                    <a:pt x="1910812" y="1247629"/>
                  </a:lnTo>
                  <a:lnTo>
                    <a:pt x="1933727" y="1303958"/>
                  </a:lnTo>
                  <a:lnTo>
                    <a:pt x="1941576" y="1362456"/>
                  </a:lnTo>
                  <a:lnTo>
                    <a:pt x="1941337" y="1372645"/>
                  </a:lnTo>
                  <a:lnTo>
                    <a:pt x="1940623" y="1382823"/>
                  </a:lnTo>
                  <a:lnTo>
                    <a:pt x="1939432" y="1392977"/>
                  </a:lnTo>
                  <a:lnTo>
                    <a:pt x="1937765" y="1403096"/>
                  </a:lnTo>
                </a:path>
                <a:path w="3008629" h="1831975">
                  <a:moveTo>
                    <a:pt x="926465" y="1831340"/>
                  </a:moveTo>
                  <a:lnTo>
                    <a:pt x="990318" y="1831752"/>
                  </a:lnTo>
                  <a:lnTo>
                    <a:pt x="1053255" y="1830192"/>
                  </a:lnTo>
                  <a:lnTo>
                    <a:pt x="1115142" y="1826721"/>
                  </a:lnTo>
                  <a:lnTo>
                    <a:pt x="1175846" y="1821395"/>
                  </a:lnTo>
                  <a:lnTo>
                    <a:pt x="1235232" y="1814275"/>
                  </a:lnTo>
                  <a:lnTo>
                    <a:pt x="1293167" y="1805418"/>
                  </a:lnTo>
                  <a:lnTo>
                    <a:pt x="1349518" y="1794883"/>
                  </a:lnTo>
                  <a:lnTo>
                    <a:pt x="1404151" y="1782730"/>
                  </a:lnTo>
                  <a:lnTo>
                    <a:pt x="1456932" y="1769016"/>
                  </a:lnTo>
                  <a:lnTo>
                    <a:pt x="1507728" y="1753800"/>
                  </a:lnTo>
                  <a:lnTo>
                    <a:pt x="1556405" y="1737142"/>
                  </a:lnTo>
                  <a:lnTo>
                    <a:pt x="1602829" y="1719100"/>
                  </a:lnTo>
                  <a:lnTo>
                    <a:pt x="1646867" y="1699732"/>
                  </a:lnTo>
                  <a:lnTo>
                    <a:pt x="1688386" y="1679098"/>
                  </a:lnTo>
                  <a:lnTo>
                    <a:pt x="1727250" y="1657256"/>
                  </a:lnTo>
                  <a:lnTo>
                    <a:pt x="1763328" y="1634265"/>
                  </a:lnTo>
                  <a:lnTo>
                    <a:pt x="1796485" y="1610183"/>
                  </a:lnTo>
                  <a:lnTo>
                    <a:pt x="1826587" y="1585069"/>
                  </a:lnTo>
                  <a:lnTo>
                    <a:pt x="1877095" y="1531981"/>
                  </a:lnTo>
                  <a:lnTo>
                    <a:pt x="1913782" y="1475471"/>
                  </a:lnTo>
                  <a:lnTo>
                    <a:pt x="1935579" y="1416008"/>
                  </a:lnTo>
                  <a:lnTo>
                    <a:pt x="1941298" y="1375675"/>
                  </a:lnTo>
                  <a:lnTo>
                    <a:pt x="1941607" y="1366012"/>
                  </a:lnTo>
                  <a:lnTo>
                    <a:pt x="1941488" y="1356348"/>
                  </a:lnTo>
                  <a:lnTo>
                    <a:pt x="1940940" y="1346708"/>
                  </a:lnTo>
                </a:path>
                <a:path w="3008629" h="1831975">
                  <a:moveTo>
                    <a:pt x="1125093" y="1139952"/>
                  </a:moveTo>
                  <a:lnTo>
                    <a:pt x="478536" y="1139952"/>
                  </a:lnTo>
                </a:path>
                <a:path w="3008629" h="1831975">
                  <a:moveTo>
                    <a:pt x="1127252" y="1606296"/>
                  </a:moveTo>
                  <a:lnTo>
                    <a:pt x="0" y="1606296"/>
                  </a:lnTo>
                </a:path>
                <a:path w="3008629" h="1831975">
                  <a:moveTo>
                    <a:pt x="1956815" y="1359789"/>
                  </a:moveTo>
                  <a:lnTo>
                    <a:pt x="2482596" y="1359789"/>
                  </a:lnTo>
                  <a:lnTo>
                    <a:pt x="2482596" y="826008"/>
                  </a:lnTo>
                  <a:lnTo>
                    <a:pt x="3008376" y="826008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60620" y="2577083"/>
              <a:ext cx="426720" cy="1438910"/>
            </a:xfrm>
            <a:custGeom>
              <a:avLst/>
              <a:gdLst/>
              <a:ahLst/>
              <a:cxnLst/>
              <a:rect l="l" t="t" r="r" b="b"/>
              <a:pathLst>
                <a:path w="426720" h="1438910">
                  <a:moveTo>
                    <a:pt x="0" y="0"/>
                  </a:moveTo>
                  <a:lnTo>
                    <a:pt x="0" y="1438655"/>
                  </a:lnTo>
                  <a:lnTo>
                    <a:pt x="426719" y="1053972"/>
                  </a:lnTo>
                  <a:lnTo>
                    <a:pt x="426719" y="384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60620" y="2577083"/>
              <a:ext cx="426720" cy="1438910"/>
            </a:xfrm>
            <a:custGeom>
              <a:avLst/>
              <a:gdLst/>
              <a:ahLst/>
              <a:cxnLst/>
              <a:rect l="l" t="t" r="r" b="b"/>
              <a:pathLst>
                <a:path w="426720" h="1438910">
                  <a:moveTo>
                    <a:pt x="0" y="0"/>
                  </a:moveTo>
                  <a:lnTo>
                    <a:pt x="426719" y="384682"/>
                  </a:lnTo>
                  <a:lnTo>
                    <a:pt x="426719" y="1053972"/>
                  </a:lnTo>
                  <a:lnTo>
                    <a:pt x="0" y="1438655"/>
                  </a:lnTo>
                  <a:lnTo>
                    <a:pt x="0" y="0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747266" y="2315666"/>
            <a:ext cx="180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Yu Gothic"/>
                <a:cs typeface="Yu Gothic"/>
              </a:rPr>
              <a:t>A</a:t>
            </a:r>
            <a:endParaRPr sz="1800">
              <a:latin typeface="Yu Gothic"/>
              <a:cs typeface="Yu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8448" y="3156915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Yu Gothic"/>
                <a:cs typeface="Yu Gothic"/>
              </a:rPr>
              <a:t>结果</a:t>
            </a:r>
            <a:endParaRPr sz="1800">
              <a:latin typeface="Yu Gothic"/>
              <a:cs typeface="Yu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6668" y="3018789"/>
            <a:ext cx="316230" cy="535305"/>
          </a:xfrm>
          <a:prstGeom prst="rect">
            <a:avLst/>
          </a:prstGeom>
        </p:spPr>
        <p:txBody>
          <a:bodyPr vert="vert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800" dirty="0">
                <a:latin typeface="SimSun"/>
                <a:cs typeface="SimSun"/>
              </a:rPr>
              <a:t>MUX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44851" y="2479548"/>
            <a:ext cx="3593465" cy="2974340"/>
          </a:xfrm>
          <a:custGeom>
            <a:avLst/>
            <a:gdLst/>
            <a:ahLst/>
            <a:cxnLst/>
            <a:rect l="l" t="t" r="r" b="b"/>
            <a:pathLst>
              <a:path w="3593465" h="2974340">
                <a:moveTo>
                  <a:pt x="3142488" y="810767"/>
                </a:moveTo>
                <a:lnTo>
                  <a:pt x="3593465" y="810767"/>
                </a:lnTo>
              </a:path>
              <a:path w="3593465" h="2974340">
                <a:moveTo>
                  <a:pt x="182880" y="0"/>
                </a:moveTo>
                <a:lnTo>
                  <a:pt x="182880" y="2325878"/>
                </a:lnTo>
              </a:path>
              <a:path w="3593465" h="2974340">
                <a:moveTo>
                  <a:pt x="0" y="448055"/>
                </a:moveTo>
                <a:lnTo>
                  <a:pt x="0" y="2973832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62326" y="230809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30" dirty="0">
                <a:latin typeface="MS UI Gothic"/>
                <a:cs typeface="MS UI Gothic"/>
              </a:rPr>
              <a:t>-</a:t>
            </a:r>
            <a:endParaRPr sz="1800">
              <a:latin typeface="MS UI Gothic"/>
              <a:cs typeface="MS UI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73979" y="2287523"/>
            <a:ext cx="12065" cy="480059"/>
          </a:xfrm>
          <a:custGeom>
            <a:avLst/>
            <a:gdLst/>
            <a:ahLst/>
            <a:cxnLst/>
            <a:rect l="l" t="t" r="r" b="b"/>
            <a:pathLst>
              <a:path w="12064" h="480060">
                <a:moveTo>
                  <a:pt x="11557" y="0"/>
                </a:moveTo>
                <a:lnTo>
                  <a:pt x="0" y="48006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666744" y="4587240"/>
            <a:ext cx="972819" cy="1064260"/>
          </a:xfrm>
          <a:prstGeom prst="rect">
            <a:avLst/>
          </a:prstGeom>
          <a:ln w="24383">
            <a:solidFill>
              <a:srgbClr val="000000"/>
            </a:solidFill>
          </a:ln>
        </p:spPr>
        <p:txBody>
          <a:bodyPr vert="horz" wrap="square" lIns="0" tIns="25844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035"/>
              </a:spcBef>
            </a:pPr>
            <a:r>
              <a:rPr sz="1800" spc="-250" dirty="0">
                <a:latin typeface="SimSun"/>
                <a:cs typeface="SimSun"/>
              </a:rPr>
              <a:t>全程</a:t>
            </a:r>
            <a:endParaRPr sz="1800">
              <a:latin typeface="SimSun"/>
              <a:cs typeface="SimSu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105" dirty="0">
                <a:latin typeface="SimSun"/>
                <a:cs typeface="SimSun"/>
              </a:rPr>
              <a:t>加法器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35707" y="2071116"/>
            <a:ext cx="2728595" cy="3380740"/>
          </a:xfrm>
          <a:custGeom>
            <a:avLst/>
            <a:gdLst/>
            <a:ahLst/>
            <a:cxnLst/>
            <a:rect l="l" t="t" r="r" b="b"/>
            <a:pathLst>
              <a:path w="2728595" h="3380740">
                <a:moveTo>
                  <a:pt x="1432687" y="2734056"/>
                </a:moveTo>
                <a:lnTo>
                  <a:pt x="201168" y="2734056"/>
                </a:lnTo>
              </a:path>
              <a:path w="2728595" h="3380740">
                <a:moveTo>
                  <a:pt x="1440053" y="3380232"/>
                </a:moveTo>
                <a:lnTo>
                  <a:pt x="0" y="3380232"/>
                </a:lnTo>
              </a:path>
              <a:path w="2728595" h="3380740">
                <a:moveTo>
                  <a:pt x="1926336" y="0"/>
                </a:moveTo>
                <a:lnTo>
                  <a:pt x="1926336" y="2525776"/>
                </a:lnTo>
              </a:path>
              <a:path w="2728595" h="3380740">
                <a:moveTo>
                  <a:pt x="2404872" y="3048254"/>
                </a:moveTo>
                <a:lnTo>
                  <a:pt x="2566670" y="3048254"/>
                </a:lnTo>
                <a:lnTo>
                  <a:pt x="2566670" y="1581912"/>
                </a:lnTo>
                <a:lnTo>
                  <a:pt x="2728341" y="1581912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730755" y="3451605"/>
            <a:ext cx="77089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530" dirty="0">
                <a:latin typeface="MS UI Gothic"/>
                <a:cs typeface="MS UI Gothic"/>
              </a:rPr>
              <a:t>-</a:t>
            </a:r>
            <a:endParaRPr sz="18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  <a:tabLst>
                <a:tab pos="461645" algn="l"/>
              </a:tabLst>
            </a:pPr>
            <a:r>
              <a:rPr sz="1800" spc="-15" dirty="0">
                <a:latin typeface="Yu Gothic"/>
                <a:cs typeface="Yu Gothic"/>
              </a:rPr>
              <a:t>B </a:t>
            </a:r>
            <a:r>
              <a:rPr sz="2700" spc="794" baseline="1543" dirty="0">
                <a:latin typeface="MS UI Gothic"/>
                <a:cs typeface="MS UI Gothic"/>
              </a:rPr>
              <a:t>-.</a:t>
            </a:r>
            <a:endParaRPr sz="2700" baseline="1543">
              <a:latin typeface="MS UI Gothic"/>
              <a:cs typeface="MS UI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55947" y="5652515"/>
            <a:ext cx="0" cy="305435"/>
          </a:xfrm>
          <a:custGeom>
            <a:avLst/>
            <a:gdLst/>
            <a:ahLst/>
            <a:cxnLst/>
            <a:rect l="l" t="t" r="r" b="b"/>
            <a:pathLst>
              <a:path w="0" h="305435">
                <a:moveTo>
                  <a:pt x="0" y="0"/>
                </a:moveTo>
                <a:lnTo>
                  <a:pt x="0" y="30513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007611" y="1769490"/>
            <a:ext cx="1663700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75"/>
              </a:lnSpc>
              <a:spcBef>
                <a:spcPts val="100"/>
              </a:spcBef>
            </a:pPr>
            <a:r>
              <a:rPr sz="1400" spc="5" dirty="0">
                <a:latin typeface="Yu Gothic"/>
                <a:cs typeface="Yu Gothic"/>
              </a:rPr>
              <a:t>琴琴</a:t>
            </a:r>
            <a:endParaRPr sz="1400">
              <a:latin typeface="Yu Gothic"/>
              <a:cs typeface="Yu Gothic"/>
            </a:endParaRPr>
          </a:p>
          <a:p>
            <a:pPr marL="683895">
              <a:lnSpc>
                <a:spcPts val="2075"/>
              </a:lnSpc>
            </a:pPr>
            <a:r>
              <a:rPr sz="1800" spc="30" dirty="0">
                <a:latin typeface="Yu Gothic"/>
                <a:cs typeface="Yu Gothic"/>
              </a:rPr>
              <a:t>MUX</a:t>
            </a:r>
            <a:r>
              <a:rPr sz="1800" dirty="0">
                <a:latin typeface="Yu Gothic"/>
                <a:cs typeface="Yu Gothic"/>
              </a:rPr>
              <a:t>控制</a:t>
            </a:r>
            <a:endParaRPr sz="1800">
              <a:latin typeface="Yu Gothic"/>
              <a:cs typeface="Yu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06088" y="5942177"/>
            <a:ext cx="457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Yu Gothic"/>
                <a:cs typeface="Yu Gothic"/>
              </a:rPr>
              <a:t>Cout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79008" y="4584191"/>
            <a:ext cx="3014980" cy="1097280"/>
          </a:xfrm>
          <a:custGeom>
            <a:avLst/>
            <a:gdLst/>
            <a:ahLst/>
            <a:cxnLst/>
            <a:rect l="l" t="t" r="r" b="b"/>
            <a:pathLst>
              <a:path w="3014979" h="1097279">
                <a:moveTo>
                  <a:pt x="0" y="225551"/>
                </a:moveTo>
                <a:lnTo>
                  <a:pt x="502412" y="225551"/>
                </a:lnTo>
                <a:lnTo>
                  <a:pt x="25145" y="0"/>
                </a:lnTo>
                <a:lnTo>
                  <a:pt x="1256030" y="225551"/>
                </a:lnTo>
                <a:lnTo>
                  <a:pt x="3014471" y="225551"/>
                </a:lnTo>
                <a:lnTo>
                  <a:pt x="3014471" y="370839"/>
                </a:lnTo>
                <a:lnTo>
                  <a:pt x="3014471" y="588771"/>
                </a:lnTo>
                <a:lnTo>
                  <a:pt x="3014471" y="1097279"/>
                </a:lnTo>
                <a:lnTo>
                  <a:pt x="1256030" y="1097279"/>
                </a:lnTo>
                <a:lnTo>
                  <a:pt x="502412" y="1097279"/>
                </a:lnTo>
                <a:lnTo>
                  <a:pt x="0" y="1097279"/>
                </a:lnTo>
                <a:lnTo>
                  <a:pt x="0" y="588771"/>
                </a:lnTo>
                <a:lnTo>
                  <a:pt x="0" y="370839"/>
                </a:lnTo>
                <a:lnTo>
                  <a:pt x="0" y="225551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926963" y="4929885"/>
            <a:ext cx="272034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0"/>
              </a:spcBef>
            </a:pPr>
            <a:r>
              <a:rPr sz="2000" spc="-875" dirty="0">
                <a:latin typeface="SimSun"/>
                <a:cs typeface="SimSun"/>
              </a:rPr>
              <a:t>如果</a:t>
            </a:r>
            <a:r>
              <a:rPr sz="2000" spc="-385" dirty="0">
                <a:latin typeface="SimSun"/>
                <a:cs typeface="SimSun"/>
              </a:rPr>
              <a:t>我们</a:t>
            </a:r>
            <a:r>
              <a:rPr sz="2000" spc="-390" dirty="0">
                <a:latin typeface="SimSun"/>
                <a:cs typeface="SimSun"/>
              </a:rPr>
              <a:t>把</a:t>
            </a:r>
            <a:r>
              <a:rPr sz="2000" spc="-229" dirty="0">
                <a:latin typeface="SimSun"/>
                <a:cs typeface="SimSun"/>
              </a:rPr>
              <a:t>这个</a:t>
            </a:r>
            <a:endParaRPr sz="20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</a:pPr>
            <a:r>
              <a:rPr sz="2000" spc="-250" dirty="0">
                <a:latin typeface="SimSun"/>
                <a:cs typeface="SimSun"/>
              </a:rPr>
              <a:t>启用</a:t>
            </a:r>
            <a:r>
              <a:rPr sz="2000" spc="-715" dirty="0">
                <a:latin typeface="SimSun"/>
                <a:cs typeface="SimSun"/>
              </a:rPr>
              <a:t>n</a:t>
            </a:r>
            <a:r>
              <a:rPr sz="2000" spc="-130" dirty="0">
                <a:latin typeface="SimSun"/>
                <a:cs typeface="SimSun"/>
              </a:rPr>
              <a:t>位操作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114" dirty="0"/>
              <a:t>22</a:t>
            </a:r>
          </a:p>
        </p:txBody>
      </p:sp>
    </p:spTree>
  </p:cSld>
  <p:clrMapOvr>
    <a:masterClrMapping/>
  </p:clrMapOvr>
</p:sld>
</file>

<file path=ppt/slides/slide2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27686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减法器的实现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3553078"/>
            <a:ext cx="200659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905" y="4065142"/>
            <a:ext cx="200659" cy="208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0668" y="1258265"/>
            <a:ext cx="7325359" cy="3107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Yu Gothic"/>
                <a:cs typeface="Yu Gothic"/>
              </a:rPr>
              <a:t>"取</a:t>
            </a:r>
            <a:r>
              <a:rPr sz="3200" spc="-15" dirty="0">
                <a:latin typeface="Yu Gothic"/>
                <a:cs typeface="Yu Gothic"/>
              </a:rPr>
              <a:t>输入值</a:t>
            </a:r>
            <a:r>
              <a:rPr sz="3200" spc="-10" dirty="0">
                <a:latin typeface="Yu Gothic"/>
                <a:cs typeface="Yu Gothic"/>
              </a:rPr>
              <a:t>的</a:t>
            </a:r>
            <a:r>
              <a:rPr sz="3200" spc="204" dirty="0">
                <a:latin typeface="Yu Gothic"/>
                <a:cs typeface="Yu Gothic"/>
              </a:rPr>
              <a:t>2</a:t>
            </a:r>
            <a:r>
              <a:rPr sz="3200" spc="-10" dirty="0">
                <a:latin typeface="Yu Gothic"/>
                <a:cs typeface="Yu Gothic"/>
              </a:rPr>
              <a:t>的补数</a:t>
            </a:r>
            <a:r>
              <a:rPr sz="3200" spc="-15" dirty="0">
                <a:latin typeface="Yu Gothic"/>
                <a:cs typeface="Yu Gothic"/>
              </a:rPr>
              <a:t>"。</a:t>
            </a:r>
            <a:endParaRPr sz="320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</a:pPr>
            <a:r>
              <a:rPr sz="3200" spc="10" dirty="0">
                <a:latin typeface="Yu Gothic"/>
                <a:cs typeface="Yu Gothic"/>
              </a:rPr>
              <a:t>我们</a:t>
            </a:r>
            <a:r>
              <a:rPr sz="3200" spc="-10" dirty="0">
                <a:latin typeface="Yu Gothic"/>
                <a:cs typeface="Yu Gothic"/>
              </a:rPr>
              <a:t>可以</a:t>
            </a:r>
            <a:r>
              <a:rPr sz="3200" spc="-10" dirty="0">
                <a:latin typeface="Yu Gothic"/>
                <a:cs typeface="Yu Gothic"/>
              </a:rPr>
              <a:t>引入一个可以指定的控制信号。</a:t>
            </a:r>
            <a:endParaRPr sz="320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1664" dirty="0">
                <a:latin typeface="Yu Gothic"/>
                <a:cs typeface="Yu Gothic"/>
              </a:rPr>
              <a:t>* </a:t>
            </a:r>
            <a:r>
              <a:rPr sz="3200" spc="-10" dirty="0">
                <a:latin typeface="Yu Gothic"/>
                <a:cs typeface="Yu Gothic"/>
              </a:rPr>
              <a:t>其余的由加法器添加</a:t>
            </a:r>
            <a:endParaRPr sz="3200">
              <a:latin typeface="Yu Gothic"/>
              <a:cs typeface="Yu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Yu Gothic"/>
              <a:cs typeface="Yu Gothic"/>
            </a:endParaRPr>
          </a:p>
          <a:p>
            <a:pPr marL="411480">
              <a:lnSpc>
                <a:spcPct val="100000"/>
              </a:lnSpc>
              <a:spcBef>
                <a:spcPts val="5"/>
              </a:spcBef>
            </a:pPr>
            <a:r>
              <a:rPr sz="2800" spc="10" dirty="0">
                <a:latin typeface="Yu Gothic"/>
                <a:cs typeface="Yu Gothic"/>
              </a:rPr>
              <a:t>每个比特都被反转</a:t>
            </a:r>
            <a:endParaRPr sz="2800">
              <a:latin typeface="Yu Gothic"/>
              <a:cs typeface="Yu Gothic"/>
            </a:endParaRPr>
          </a:p>
          <a:p>
            <a:pPr marL="411480">
              <a:lnSpc>
                <a:spcPct val="100000"/>
              </a:lnSpc>
              <a:spcBef>
                <a:spcPts val="670"/>
              </a:spcBef>
            </a:pPr>
            <a:r>
              <a:rPr sz="2800" spc="5" dirty="0">
                <a:latin typeface="Yu Gothic"/>
                <a:cs typeface="Yu Gothic"/>
              </a:rPr>
              <a:t>最小有效</a:t>
            </a:r>
            <a:r>
              <a:rPr sz="2800" spc="5" dirty="0">
                <a:latin typeface="Yu Gothic"/>
                <a:cs typeface="Yu Gothic"/>
              </a:rPr>
              <a:t>位加</a:t>
            </a:r>
            <a:r>
              <a:rPr sz="2800" spc="190" dirty="0">
                <a:latin typeface="Yu Gothic"/>
                <a:cs typeface="Yu Gothic"/>
              </a:rPr>
              <a:t>1</a:t>
            </a:r>
            <a:endParaRPr sz="2800">
              <a:latin typeface="Yu Gothic"/>
              <a:cs typeface="Yu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114" dirty="0"/>
              <a:t>23</a:t>
            </a:r>
          </a:p>
        </p:txBody>
      </p:sp>
    </p:spTree>
  </p:cSld>
  <p:clrMapOvr>
    <a:masterClrMapping/>
  </p:clrMapOvr>
</p:sld>
</file>

<file path=ppt/slides/slide2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73406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加法和减法中溢出的确定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424686"/>
          <a:ext cx="8248650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7200"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运作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-690" dirty="0">
                          <a:latin typeface="SimSun"/>
                          <a:cs typeface="SimSun"/>
                        </a:rPr>
                        <a:t>操作员</a:t>
                      </a:r>
                      <a:r>
                        <a:rPr sz="2400" spc="425" dirty="0">
                          <a:latin typeface="SimSun"/>
                          <a:cs typeface="SimSun"/>
                        </a:rPr>
                        <a:t>A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-695" dirty="0">
                          <a:latin typeface="SimSun"/>
                          <a:cs typeface="SimSun"/>
                        </a:rPr>
                        <a:t>运营商</a:t>
                      </a:r>
                      <a:r>
                        <a:rPr sz="2400" spc="409" dirty="0">
                          <a:latin typeface="SimSun"/>
                          <a:cs typeface="SimSun"/>
                        </a:rPr>
                        <a:t>B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结果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016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525" dirty="0">
                          <a:latin typeface="SimSun"/>
                          <a:cs typeface="SimSun"/>
                        </a:rPr>
                        <a:t>A+B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-5" dirty="0">
                          <a:latin typeface="SimSun"/>
                          <a:cs typeface="SimSun"/>
                        </a:rPr>
                        <a:t>非负数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-5" dirty="0">
                          <a:latin typeface="SimSun"/>
                          <a:cs typeface="SimSun"/>
                        </a:rPr>
                        <a:t>非负数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负面的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016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520" dirty="0">
                          <a:latin typeface="SimSun"/>
                          <a:cs typeface="SimSun"/>
                        </a:rPr>
                        <a:t>A+B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负面的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负面的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非负数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5628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229" dirty="0">
                          <a:latin typeface="SimSun"/>
                          <a:cs typeface="SimSun"/>
                        </a:rPr>
                        <a:t>A-B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非负数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负面的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负面的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5628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235" dirty="0">
                          <a:latin typeface="SimSun"/>
                          <a:cs typeface="SimSun"/>
                        </a:rPr>
                        <a:t>A-B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负面的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SimSun"/>
                          <a:cs typeface="SimSun"/>
                        </a:rPr>
                        <a:t>非负数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SimSun"/>
                          <a:cs typeface="SimSun"/>
                        </a:rPr>
                        <a:t>非负数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80643" y="3826586"/>
            <a:ext cx="57492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245" dirty="0">
                <a:latin typeface="SimSun"/>
                <a:cs typeface="SimSun"/>
              </a:rPr>
              <a:t>在实践中</a:t>
            </a:r>
            <a:r>
              <a:rPr sz="3200" spc="-505" dirty="0">
                <a:latin typeface="SimSun"/>
                <a:cs typeface="SimSun"/>
              </a:rPr>
              <a:t>，</a:t>
            </a:r>
            <a:r>
              <a:rPr sz="3200" spc="-105" dirty="0">
                <a:latin typeface="SimSun"/>
                <a:cs typeface="SimSun"/>
              </a:rPr>
              <a:t>确定</a:t>
            </a:r>
            <a:r>
              <a:rPr sz="3200" spc="-3245" dirty="0">
                <a:latin typeface="SimSun"/>
                <a:cs typeface="SimSun"/>
              </a:rPr>
              <a:t>以下内容要容易</a:t>
            </a:r>
            <a:r>
              <a:rPr sz="3200" spc="-1180" dirty="0">
                <a:latin typeface="SimSun"/>
                <a:cs typeface="SimSun"/>
              </a:rPr>
              <a:t>得多</a:t>
            </a:r>
            <a:endParaRPr sz="3200">
              <a:latin typeface="SimSun"/>
              <a:cs typeface="SimSu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17209" y="4665146"/>
            <a:ext cx="5327650" cy="2030095"/>
            <a:chOff x="2817209" y="4665146"/>
            <a:chExt cx="5327650" cy="20300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7209" y="4665146"/>
              <a:ext cx="2744342" cy="20300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29326" y="5285232"/>
              <a:ext cx="2606040" cy="866140"/>
            </a:xfrm>
            <a:custGeom>
              <a:avLst/>
              <a:gdLst/>
              <a:ahLst/>
              <a:cxnLst/>
              <a:rect l="l" t="t" r="r" b="b"/>
              <a:pathLst>
                <a:path w="2606040" h="866139">
                  <a:moveTo>
                    <a:pt x="2605785" y="0"/>
                  </a:moveTo>
                  <a:lnTo>
                    <a:pt x="517906" y="0"/>
                  </a:lnTo>
                  <a:lnTo>
                    <a:pt x="517906" y="144272"/>
                  </a:lnTo>
                  <a:lnTo>
                    <a:pt x="0" y="398653"/>
                  </a:lnTo>
                  <a:lnTo>
                    <a:pt x="517906" y="360680"/>
                  </a:lnTo>
                  <a:lnTo>
                    <a:pt x="517906" y="865632"/>
                  </a:lnTo>
                  <a:lnTo>
                    <a:pt x="2605785" y="865632"/>
                  </a:lnTo>
                  <a:lnTo>
                    <a:pt x="26057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29326" y="5285232"/>
              <a:ext cx="2606040" cy="866140"/>
            </a:xfrm>
            <a:custGeom>
              <a:avLst/>
              <a:gdLst/>
              <a:ahLst/>
              <a:cxnLst/>
              <a:rect l="l" t="t" r="r" b="b"/>
              <a:pathLst>
                <a:path w="2606040" h="866139">
                  <a:moveTo>
                    <a:pt x="517906" y="0"/>
                  </a:moveTo>
                  <a:lnTo>
                    <a:pt x="865886" y="0"/>
                  </a:lnTo>
                  <a:lnTo>
                    <a:pt x="1387855" y="0"/>
                  </a:lnTo>
                  <a:lnTo>
                    <a:pt x="2605785" y="0"/>
                  </a:lnTo>
                  <a:lnTo>
                    <a:pt x="2605785" y="144272"/>
                  </a:lnTo>
                  <a:lnTo>
                    <a:pt x="2605785" y="360680"/>
                  </a:lnTo>
                  <a:lnTo>
                    <a:pt x="2605785" y="865632"/>
                  </a:lnTo>
                  <a:lnTo>
                    <a:pt x="1387855" y="865632"/>
                  </a:lnTo>
                  <a:lnTo>
                    <a:pt x="865886" y="865632"/>
                  </a:lnTo>
                  <a:lnTo>
                    <a:pt x="517906" y="865632"/>
                  </a:lnTo>
                  <a:lnTo>
                    <a:pt x="517906" y="360680"/>
                  </a:lnTo>
                  <a:lnTo>
                    <a:pt x="0" y="398653"/>
                  </a:lnTo>
                  <a:lnTo>
                    <a:pt x="517906" y="144272"/>
                  </a:lnTo>
                  <a:lnTo>
                    <a:pt x="517906" y="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415785" y="5402986"/>
            <a:ext cx="135763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90"/>
              </a:spcBef>
            </a:pPr>
            <a:r>
              <a:rPr sz="2000" spc="-130" dirty="0">
                <a:latin typeface="SimSun"/>
                <a:cs typeface="SimSun"/>
              </a:rPr>
              <a:t>这</a:t>
            </a:r>
            <a:r>
              <a:rPr sz="2000" spc="-330" dirty="0">
                <a:latin typeface="SimSun"/>
                <a:cs typeface="SimSun"/>
              </a:rPr>
              <a:t>并不</a:t>
            </a:r>
            <a:r>
              <a:rPr sz="2000" spc="-330" dirty="0">
                <a:latin typeface="SimSun"/>
                <a:cs typeface="SimSun"/>
              </a:rPr>
              <a:t>都是</a:t>
            </a:r>
            <a:r>
              <a:rPr sz="2000" spc="-130" dirty="0">
                <a:latin typeface="SimSun"/>
                <a:cs typeface="SimSun"/>
              </a:rPr>
              <a:t>为了结果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114" dirty="0"/>
              <a:t>24</a:t>
            </a:r>
          </a:p>
        </p:txBody>
      </p:sp>
    </p:spTree>
  </p:cSld>
  <p:clrMapOvr>
    <a:masterClrMapping/>
  </p:clrMapOvr>
</p:sld>
</file>

<file path=ppt/slides/slide2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57673" y="3919473"/>
            <a:ext cx="3096260" cy="579755"/>
            <a:chOff x="4757673" y="3919473"/>
            <a:chExt cx="3096260" cy="579755"/>
          </a:xfrm>
        </p:grpSpPr>
        <p:sp>
          <p:nvSpPr>
            <p:cNvPr id="3" name="object 3"/>
            <p:cNvSpPr/>
            <p:nvPr/>
          </p:nvSpPr>
          <p:spPr>
            <a:xfrm>
              <a:off x="5428487" y="4014215"/>
              <a:ext cx="329565" cy="475615"/>
            </a:xfrm>
            <a:custGeom>
              <a:avLst/>
              <a:gdLst/>
              <a:ahLst/>
              <a:cxnLst/>
              <a:rect l="l" t="t" r="r" b="b"/>
              <a:pathLst>
                <a:path w="329564" h="475614">
                  <a:moveTo>
                    <a:pt x="0" y="237743"/>
                  </a:moveTo>
                  <a:lnTo>
                    <a:pt x="4345" y="183226"/>
                  </a:lnTo>
                  <a:lnTo>
                    <a:pt x="16724" y="133183"/>
                  </a:lnTo>
                  <a:lnTo>
                    <a:pt x="36149" y="89040"/>
                  </a:lnTo>
                  <a:lnTo>
                    <a:pt x="61635" y="52224"/>
                  </a:lnTo>
                  <a:lnTo>
                    <a:pt x="92195" y="24161"/>
                  </a:lnTo>
                  <a:lnTo>
                    <a:pt x="126843" y="6278"/>
                  </a:lnTo>
                  <a:lnTo>
                    <a:pt x="164591" y="0"/>
                  </a:lnTo>
                  <a:lnTo>
                    <a:pt x="202340" y="6278"/>
                  </a:lnTo>
                  <a:lnTo>
                    <a:pt x="236988" y="24161"/>
                  </a:lnTo>
                  <a:lnTo>
                    <a:pt x="267548" y="52224"/>
                  </a:lnTo>
                  <a:lnTo>
                    <a:pt x="293034" y="89040"/>
                  </a:lnTo>
                  <a:lnTo>
                    <a:pt x="312459" y="133183"/>
                  </a:lnTo>
                  <a:lnTo>
                    <a:pt x="324838" y="183226"/>
                  </a:lnTo>
                  <a:lnTo>
                    <a:pt x="329184" y="237743"/>
                  </a:lnTo>
                  <a:lnTo>
                    <a:pt x="324838" y="292261"/>
                  </a:lnTo>
                  <a:lnTo>
                    <a:pt x="312459" y="342304"/>
                  </a:lnTo>
                  <a:lnTo>
                    <a:pt x="293034" y="386447"/>
                  </a:lnTo>
                  <a:lnTo>
                    <a:pt x="267548" y="423263"/>
                  </a:lnTo>
                  <a:lnTo>
                    <a:pt x="236988" y="451326"/>
                  </a:lnTo>
                  <a:lnTo>
                    <a:pt x="202340" y="469209"/>
                  </a:lnTo>
                  <a:lnTo>
                    <a:pt x="164591" y="475487"/>
                  </a:lnTo>
                  <a:lnTo>
                    <a:pt x="126843" y="469209"/>
                  </a:lnTo>
                  <a:lnTo>
                    <a:pt x="92195" y="451326"/>
                  </a:lnTo>
                  <a:lnTo>
                    <a:pt x="61635" y="423263"/>
                  </a:lnTo>
                  <a:lnTo>
                    <a:pt x="36149" y="386447"/>
                  </a:lnTo>
                  <a:lnTo>
                    <a:pt x="16724" y="342304"/>
                  </a:lnTo>
                  <a:lnTo>
                    <a:pt x="4345" y="292261"/>
                  </a:lnTo>
                  <a:lnTo>
                    <a:pt x="0" y="23774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771643" y="3933443"/>
              <a:ext cx="3068320" cy="0"/>
            </a:xfrm>
            <a:custGeom>
              <a:avLst/>
              <a:gdLst/>
              <a:ahLst/>
              <a:cxnLst/>
              <a:rect l="l" t="t" r="r" b="b"/>
              <a:pathLst>
                <a:path w="3068320" h="0">
                  <a:moveTo>
                    <a:pt x="0" y="0"/>
                  </a:moveTo>
                  <a:lnTo>
                    <a:pt x="3067811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73406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加法和减法中溢出的确定</a:t>
            </a:r>
          </a:p>
        </p:txBody>
      </p:sp>
      <p:sp>
        <p:nvSpPr>
          <p:cNvPr id="6" name="object 6"/>
          <p:cNvSpPr/>
          <p:nvPr/>
        </p:nvSpPr>
        <p:spPr>
          <a:xfrm>
            <a:off x="324611" y="3933444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 h="0">
                <a:moveTo>
                  <a:pt x="0" y="0"/>
                </a:moveTo>
                <a:lnTo>
                  <a:pt x="306781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2437" y="3408375"/>
            <a:ext cx="3124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229" dirty="0">
                <a:latin typeface="Yu Gothic"/>
                <a:cs typeface="Yu Gothic"/>
              </a:rPr>
              <a:t>+</a:t>
            </a:r>
            <a:endParaRPr sz="2800">
              <a:latin typeface="Yu Gothic"/>
              <a:cs typeface="Yu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504" y="2232263"/>
            <a:ext cx="3851275" cy="11785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R="2055495" algn="ctr">
              <a:lnSpc>
                <a:spcPct val="100000"/>
              </a:lnSpc>
              <a:spcBef>
                <a:spcPts val="800"/>
              </a:spcBef>
            </a:pPr>
            <a:r>
              <a:rPr sz="3200" spc="-10" dirty="0">
                <a:latin typeface="Yu Gothic"/>
                <a:cs typeface="Yu Gothic"/>
              </a:rPr>
              <a:t>阳性+阳性</a:t>
            </a:r>
            <a:endParaRPr sz="3200">
              <a:latin typeface="Yu Gothic"/>
              <a:cs typeface="Yu Gothic"/>
            </a:endParaRPr>
          </a:p>
          <a:p>
            <a:pPr marL="930910" algn="ctr">
              <a:lnSpc>
                <a:spcPct val="100000"/>
              </a:lnSpc>
              <a:spcBef>
                <a:spcPts val="695"/>
              </a:spcBef>
              <a:tabLst>
                <a:tab pos="3319145" algn="l"/>
              </a:tabLst>
            </a:pPr>
            <a:r>
              <a:rPr sz="3200" spc="210" dirty="0">
                <a:latin typeface="Yu Gothic"/>
                <a:cs typeface="Yu Gothic"/>
              </a:rPr>
              <a:t>00111111 </a:t>
            </a:r>
            <a:r>
              <a:rPr sz="3200" spc="210" dirty="0">
                <a:solidFill>
                  <a:srgbClr val="00AF50"/>
                </a:solidFill>
                <a:latin typeface="Yu Gothic"/>
                <a:cs typeface="Yu Gothic"/>
              </a:rPr>
              <a:t>63</a:t>
            </a:r>
            <a:endParaRPr sz="3200">
              <a:latin typeface="Yu Gothic"/>
              <a:cs typeface="Yu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0208" y="3324463"/>
            <a:ext cx="3169285" cy="11728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75"/>
              </a:spcBef>
              <a:tabLst>
                <a:tab pos="2639695" algn="l"/>
              </a:tabLst>
            </a:pPr>
            <a:r>
              <a:rPr sz="3200" spc="210" dirty="0">
                <a:latin typeface="Yu Gothic"/>
                <a:cs typeface="Yu Gothic"/>
              </a:rPr>
              <a:t>00000011 </a:t>
            </a:r>
            <a:r>
              <a:rPr sz="3200" spc="200" dirty="0">
                <a:solidFill>
                  <a:srgbClr val="00AF50"/>
                </a:solidFill>
                <a:latin typeface="Yu Gothic"/>
                <a:cs typeface="Yu Gothic"/>
              </a:rPr>
              <a:t>3</a:t>
            </a:r>
            <a:endParaRPr sz="3200">
              <a:latin typeface="Yu Gothic"/>
              <a:cs typeface="Yu Gothic"/>
            </a:endParaRPr>
          </a:p>
          <a:p>
            <a:pPr marR="5080" algn="r">
              <a:lnSpc>
                <a:spcPct val="100000"/>
              </a:lnSpc>
              <a:spcBef>
                <a:spcPts val="675"/>
              </a:spcBef>
              <a:tabLst>
                <a:tab pos="2636520" algn="l"/>
              </a:tabLst>
            </a:pPr>
            <a:r>
              <a:rPr sz="3200" spc="200" dirty="0">
                <a:latin typeface="Yu Gothic"/>
                <a:cs typeface="Yu Gothic"/>
              </a:rPr>
              <a:t>001000010 </a:t>
            </a:r>
            <a:r>
              <a:rPr sz="3200" spc="204" dirty="0">
                <a:solidFill>
                  <a:srgbClr val="00AF50"/>
                </a:solidFill>
                <a:latin typeface="Yu Gothic"/>
                <a:cs typeface="Yu Gothic"/>
              </a:rPr>
              <a:t>66</a:t>
            </a:r>
            <a:endParaRPr sz="3200">
              <a:latin typeface="Yu Gothic"/>
              <a:cs typeface="Yu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5652" y="1129283"/>
            <a:ext cx="6090285" cy="10763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88900" marR="158750">
              <a:lnSpc>
                <a:spcPct val="100000"/>
              </a:lnSpc>
              <a:spcBef>
                <a:spcPts val="365"/>
              </a:spcBef>
            </a:pPr>
            <a:r>
              <a:rPr sz="3200" spc="-325" dirty="0">
                <a:latin typeface="SimSun"/>
                <a:cs typeface="SimSun"/>
              </a:rPr>
              <a:t>使用</a:t>
            </a:r>
            <a:r>
              <a:rPr sz="3200" spc="-590" dirty="0">
                <a:latin typeface="SimSun"/>
                <a:cs typeface="SimSun"/>
              </a:rPr>
              <a:t>二进制</a:t>
            </a:r>
            <a:r>
              <a:rPr sz="3200" spc="-305" dirty="0">
                <a:latin typeface="SimSun"/>
                <a:cs typeface="SimSun"/>
              </a:rPr>
              <a:t>补码，</a:t>
            </a:r>
            <a:r>
              <a:rPr sz="3200" spc="-495" dirty="0">
                <a:latin typeface="SimSun"/>
                <a:cs typeface="SimSun"/>
              </a:rPr>
              <a:t>减法</a:t>
            </a:r>
            <a:r>
              <a:rPr sz="3200" spc="-505" dirty="0">
                <a:latin typeface="SimSun"/>
                <a:cs typeface="SimSun"/>
              </a:rPr>
              <a:t>可以</a:t>
            </a:r>
            <a:r>
              <a:rPr sz="3200" spc="-495" dirty="0">
                <a:latin typeface="SimSun"/>
                <a:cs typeface="SimSun"/>
              </a:rPr>
              <a:t>被视为</a:t>
            </a:r>
            <a:r>
              <a:rPr sz="3200" spc="-495" dirty="0">
                <a:latin typeface="SimSun"/>
                <a:cs typeface="SimSun"/>
              </a:rPr>
              <a:t>加法，</a:t>
            </a:r>
            <a:r>
              <a:rPr sz="3200" spc="-590" dirty="0">
                <a:latin typeface="SimSun"/>
                <a:cs typeface="SimSun"/>
              </a:rPr>
              <a:t>所以</a:t>
            </a:r>
            <a:r>
              <a:rPr sz="3200" spc="-130" dirty="0">
                <a:latin typeface="SimSun"/>
                <a:cs typeface="SimSun"/>
              </a:rPr>
              <a:t>只考虑</a:t>
            </a:r>
            <a:r>
              <a:rPr sz="3200" spc="-430" dirty="0">
                <a:latin typeface="SimSun"/>
                <a:cs typeface="SimSun"/>
              </a:rPr>
              <a:t>加法。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31619" y="2955035"/>
            <a:ext cx="0" cy="1503680"/>
          </a:xfrm>
          <a:custGeom>
            <a:avLst/>
            <a:gdLst/>
            <a:ahLst/>
            <a:cxnLst/>
            <a:rect l="l" t="t" r="r" b="b"/>
            <a:pathLst>
              <a:path w="0" h="1503679">
                <a:moveTo>
                  <a:pt x="0" y="1503426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849748" y="3408375"/>
            <a:ext cx="3124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229" dirty="0">
                <a:latin typeface="Yu Gothic"/>
                <a:cs typeface="Yu Gothic"/>
              </a:rPr>
              <a:t>+</a:t>
            </a:r>
            <a:endParaRPr sz="2800">
              <a:latin typeface="Yu Gothic"/>
              <a:cs typeface="Yu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7485" y="2232263"/>
            <a:ext cx="3850004" cy="11785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R="2054225" algn="ctr">
              <a:lnSpc>
                <a:spcPct val="100000"/>
              </a:lnSpc>
              <a:spcBef>
                <a:spcPts val="800"/>
              </a:spcBef>
            </a:pPr>
            <a:r>
              <a:rPr sz="3200" spc="-15" dirty="0">
                <a:latin typeface="Yu Gothic"/>
                <a:cs typeface="Yu Gothic"/>
              </a:rPr>
              <a:t>阴性+阳性</a:t>
            </a:r>
            <a:endParaRPr sz="3200">
              <a:latin typeface="Yu Gothic"/>
              <a:cs typeface="Yu Gothic"/>
            </a:endParaRPr>
          </a:p>
          <a:p>
            <a:pPr marL="931544" algn="ctr">
              <a:lnSpc>
                <a:spcPct val="100000"/>
              </a:lnSpc>
              <a:spcBef>
                <a:spcPts val="695"/>
              </a:spcBef>
              <a:tabLst>
                <a:tab pos="3141345" algn="l"/>
              </a:tabLst>
            </a:pPr>
            <a:r>
              <a:rPr sz="3200" spc="204" dirty="0">
                <a:latin typeface="Yu Gothic"/>
                <a:cs typeface="Yu Gothic"/>
              </a:rPr>
              <a:t>11000001 </a:t>
            </a:r>
            <a:r>
              <a:rPr sz="3200" spc="135" dirty="0">
                <a:solidFill>
                  <a:srgbClr val="00AF50"/>
                </a:solidFill>
                <a:latin typeface="Yu Gothic"/>
                <a:cs typeface="Yu Gothic"/>
              </a:rPr>
              <a:t>-63</a:t>
            </a:r>
            <a:endParaRPr sz="3200">
              <a:latin typeface="Yu Gothic"/>
              <a:cs typeface="Yu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57190" y="3324463"/>
            <a:ext cx="3168015" cy="11728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75"/>
              </a:spcBef>
              <a:tabLst>
                <a:tab pos="2461260" algn="l"/>
              </a:tabLst>
            </a:pPr>
            <a:r>
              <a:rPr sz="3200" spc="204" dirty="0">
                <a:latin typeface="Yu Gothic"/>
                <a:cs typeface="Yu Gothic"/>
              </a:rPr>
              <a:t>11111101 </a:t>
            </a:r>
            <a:r>
              <a:rPr sz="3200" spc="95" dirty="0">
                <a:solidFill>
                  <a:srgbClr val="00AF50"/>
                </a:solidFill>
                <a:latin typeface="Yu Gothic"/>
                <a:cs typeface="Yu Gothic"/>
              </a:rPr>
              <a:t>-3</a:t>
            </a:r>
            <a:endParaRPr sz="3200">
              <a:latin typeface="Yu Gothic"/>
              <a:cs typeface="Yu Gothic"/>
            </a:endParaRPr>
          </a:p>
          <a:p>
            <a:pPr marR="5715" algn="r">
              <a:lnSpc>
                <a:spcPct val="100000"/>
              </a:lnSpc>
              <a:spcBef>
                <a:spcPts val="675"/>
              </a:spcBef>
              <a:tabLst>
                <a:tab pos="2458720" algn="l"/>
              </a:tabLst>
            </a:pPr>
            <a:r>
              <a:rPr sz="3200" spc="200" dirty="0">
                <a:latin typeface="Yu Gothic"/>
                <a:cs typeface="Yu Gothic"/>
              </a:rPr>
              <a:t>110111110 </a:t>
            </a:r>
            <a:r>
              <a:rPr sz="3200" spc="204" dirty="0">
                <a:solidFill>
                  <a:srgbClr val="00AF50"/>
                </a:solidFill>
                <a:latin typeface="Yu Gothic"/>
                <a:cs typeface="Yu Gothic"/>
              </a:rPr>
              <a:t>-66</a:t>
            </a:r>
            <a:endParaRPr sz="3200">
              <a:latin typeface="Yu Gothic"/>
              <a:cs typeface="Yu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46447" y="2955035"/>
            <a:ext cx="1633855" cy="1610995"/>
            <a:chOff x="4346447" y="2955035"/>
            <a:chExt cx="1633855" cy="1610995"/>
          </a:xfrm>
        </p:grpSpPr>
        <p:sp>
          <p:nvSpPr>
            <p:cNvPr id="16" name="object 16"/>
            <p:cNvSpPr/>
            <p:nvPr/>
          </p:nvSpPr>
          <p:spPr>
            <a:xfrm>
              <a:off x="5975603" y="2955035"/>
              <a:ext cx="0" cy="1503680"/>
            </a:xfrm>
            <a:custGeom>
              <a:avLst/>
              <a:gdLst/>
              <a:ahLst/>
              <a:cxnLst/>
              <a:rect l="l" t="t" r="r" b="b"/>
              <a:pathLst>
                <a:path w="0" h="1503679">
                  <a:moveTo>
                    <a:pt x="0" y="1503426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355591" y="4187951"/>
              <a:ext cx="1120775" cy="368935"/>
            </a:xfrm>
            <a:custGeom>
              <a:avLst/>
              <a:gdLst/>
              <a:ahLst/>
              <a:cxnLst/>
              <a:rect l="l" t="t" r="r" b="b"/>
              <a:pathLst>
                <a:path w="1120775" h="368935">
                  <a:moveTo>
                    <a:pt x="801624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801624" y="368808"/>
                  </a:lnTo>
                  <a:lnTo>
                    <a:pt x="801624" y="153670"/>
                  </a:lnTo>
                  <a:lnTo>
                    <a:pt x="1120394" y="95123"/>
                  </a:lnTo>
                  <a:lnTo>
                    <a:pt x="801624" y="61468"/>
                  </a:lnTo>
                  <a:lnTo>
                    <a:pt x="801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355591" y="4187951"/>
              <a:ext cx="1120775" cy="368935"/>
            </a:xfrm>
            <a:custGeom>
              <a:avLst/>
              <a:gdLst/>
              <a:ahLst/>
              <a:cxnLst/>
              <a:rect l="l" t="t" r="r" b="b"/>
              <a:pathLst>
                <a:path w="1120775" h="368935">
                  <a:moveTo>
                    <a:pt x="0" y="0"/>
                  </a:moveTo>
                  <a:lnTo>
                    <a:pt x="467613" y="0"/>
                  </a:lnTo>
                  <a:lnTo>
                    <a:pt x="668020" y="0"/>
                  </a:lnTo>
                  <a:lnTo>
                    <a:pt x="801624" y="0"/>
                  </a:lnTo>
                  <a:lnTo>
                    <a:pt x="801624" y="61468"/>
                  </a:lnTo>
                  <a:lnTo>
                    <a:pt x="1120394" y="95123"/>
                  </a:lnTo>
                  <a:lnTo>
                    <a:pt x="801624" y="153670"/>
                  </a:lnTo>
                  <a:lnTo>
                    <a:pt x="801624" y="368808"/>
                  </a:lnTo>
                  <a:lnTo>
                    <a:pt x="668020" y="368808"/>
                  </a:lnTo>
                  <a:lnTo>
                    <a:pt x="467613" y="368808"/>
                  </a:lnTo>
                  <a:lnTo>
                    <a:pt x="0" y="368808"/>
                  </a:lnTo>
                  <a:lnTo>
                    <a:pt x="0" y="153670"/>
                  </a:lnTo>
                  <a:lnTo>
                    <a:pt x="0" y="61468"/>
                  </a:lnTo>
                  <a:lnTo>
                    <a:pt x="0" y="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489450" y="4210558"/>
            <a:ext cx="5314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SimSun"/>
                <a:cs typeface="SimSun"/>
              </a:rPr>
              <a:t>忽略不计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114" dirty="0"/>
              <a:t>25</a:t>
            </a:r>
          </a:p>
        </p:txBody>
      </p:sp>
    </p:spTree>
  </p:cSld>
  <p:clrMapOvr>
    <a:masterClrMapping/>
  </p:clrMapOvr>
</p:sld>
</file>

<file path=ppt/slides/slide2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93665" y="4163314"/>
            <a:ext cx="3096260" cy="579755"/>
            <a:chOff x="4693665" y="4163314"/>
            <a:chExt cx="3096260" cy="579755"/>
          </a:xfrm>
        </p:grpSpPr>
        <p:sp>
          <p:nvSpPr>
            <p:cNvPr id="3" name="object 3"/>
            <p:cNvSpPr/>
            <p:nvPr/>
          </p:nvSpPr>
          <p:spPr>
            <a:xfrm>
              <a:off x="5364479" y="4255008"/>
              <a:ext cx="329565" cy="478790"/>
            </a:xfrm>
            <a:custGeom>
              <a:avLst/>
              <a:gdLst/>
              <a:ahLst/>
              <a:cxnLst/>
              <a:rect l="l" t="t" r="r" b="b"/>
              <a:pathLst>
                <a:path w="329564" h="478789">
                  <a:moveTo>
                    <a:pt x="0" y="239268"/>
                  </a:moveTo>
                  <a:lnTo>
                    <a:pt x="4345" y="184386"/>
                  </a:lnTo>
                  <a:lnTo>
                    <a:pt x="16724" y="134016"/>
                  </a:lnTo>
                  <a:lnTo>
                    <a:pt x="36149" y="89591"/>
                  </a:lnTo>
                  <a:lnTo>
                    <a:pt x="61635" y="52544"/>
                  </a:lnTo>
                  <a:lnTo>
                    <a:pt x="92195" y="24308"/>
                  </a:lnTo>
                  <a:lnTo>
                    <a:pt x="126843" y="6315"/>
                  </a:lnTo>
                  <a:lnTo>
                    <a:pt x="164592" y="0"/>
                  </a:lnTo>
                  <a:lnTo>
                    <a:pt x="202340" y="6315"/>
                  </a:lnTo>
                  <a:lnTo>
                    <a:pt x="236988" y="24308"/>
                  </a:lnTo>
                  <a:lnTo>
                    <a:pt x="267548" y="52544"/>
                  </a:lnTo>
                  <a:lnTo>
                    <a:pt x="293034" y="89591"/>
                  </a:lnTo>
                  <a:lnTo>
                    <a:pt x="312459" y="134016"/>
                  </a:lnTo>
                  <a:lnTo>
                    <a:pt x="324838" y="184386"/>
                  </a:lnTo>
                  <a:lnTo>
                    <a:pt x="329184" y="239268"/>
                  </a:lnTo>
                  <a:lnTo>
                    <a:pt x="324838" y="294109"/>
                  </a:lnTo>
                  <a:lnTo>
                    <a:pt x="312459" y="344463"/>
                  </a:lnTo>
                  <a:lnTo>
                    <a:pt x="293034" y="388891"/>
                  </a:lnTo>
                  <a:lnTo>
                    <a:pt x="267548" y="425951"/>
                  </a:lnTo>
                  <a:lnTo>
                    <a:pt x="236988" y="454205"/>
                  </a:lnTo>
                  <a:lnTo>
                    <a:pt x="202340" y="472213"/>
                  </a:lnTo>
                  <a:lnTo>
                    <a:pt x="164592" y="478536"/>
                  </a:lnTo>
                  <a:lnTo>
                    <a:pt x="126843" y="472213"/>
                  </a:lnTo>
                  <a:lnTo>
                    <a:pt x="92195" y="454205"/>
                  </a:lnTo>
                  <a:lnTo>
                    <a:pt x="61635" y="425951"/>
                  </a:lnTo>
                  <a:lnTo>
                    <a:pt x="36149" y="388891"/>
                  </a:lnTo>
                  <a:lnTo>
                    <a:pt x="16724" y="344463"/>
                  </a:lnTo>
                  <a:lnTo>
                    <a:pt x="4345" y="294109"/>
                  </a:lnTo>
                  <a:lnTo>
                    <a:pt x="0" y="23926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707635" y="4177284"/>
              <a:ext cx="3068320" cy="0"/>
            </a:xfrm>
            <a:custGeom>
              <a:avLst/>
              <a:gdLst/>
              <a:ahLst/>
              <a:cxnLst/>
              <a:rect l="l" t="t" r="r" b="b"/>
              <a:pathLst>
                <a:path w="3068320" h="0">
                  <a:moveTo>
                    <a:pt x="0" y="0"/>
                  </a:moveTo>
                  <a:lnTo>
                    <a:pt x="3067812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73406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加法和减法中溢出的确定</a:t>
            </a:r>
          </a:p>
        </p:txBody>
      </p:sp>
      <p:sp>
        <p:nvSpPr>
          <p:cNvPr id="6" name="object 6"/>
          <p:cNvSpPr/>
          <p:nvPr/>
        </p:nvSpPr>
        <p:spPr>
          <a:xfrm>
            <a:off x="324611" y="4177284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 h="0">
                <a:moveTo>
                  <a:pt x="0" y="0"/>
                </a:moveTo>
                <a:lnTo>
                  <a:pt x="306781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2437" y="3650945"/>
            <a:ext cx="3124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229" dirty="0">
                <a:latin typeface="Yu Gothic"/>
                <a:cs typeface="Yu Gothic"/>
              </a:rPr>
              <a:t>+</a:t>
            </a:r>
            <a:endParaRPr sz="2800">
              <a:latin typeface="Yu Gothic"/>
              <a:cs typeface="Yu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504" y="2474334"/>
            <a:ext cx="3851275" cy="117919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R="2055495" algn="ctr">
              <a:lnSpc>
                <a:spcPct val="100000"/>
              </a:lnSpc>
              <a:spcBef>
                <a:spcPts val="800"/>
              </a:spcBef>
            </a:pPr>
            <a:r>
              <a:rPr sz="3200" spc="-10" dirty="0">
                <a:latin typeface="Yu Gothic"/>
                <a:cs typeface="Yu Gothic"/>
              </a:rPr>
              <a:t>阳性+阳性</a:t>
            </a:r>
            <a:endParaRPr sz="3200">
              <a:latin typeface="Yu Gothic"/>
              <a:cs typeface="Yu Gothic"/>
            </a:endParaRPr>
          </a:p>
          <a:p>
            <a:pPr marL="930910" algn="ctr">
              <a:lnSpc>
                <a:spcPct val="100000"/>
              </a:lnSpc>
              <a:spcBef>
                <a:spcPts val="700"/>
              </a:spcBef>
              <a:tabLst>
                <a:tab pos="3319145" algn="l"/>
              </a:tabLst>
            </a:pPr>
            <a:r>
              <a:rPr sz="3200" spc="210" dirty="0">
                <a:latin typeface="Yu Gothic"/>
                <a:cs typeface="Yu Gothic"/>
              </a:rPr>
              <a:t>00111111 </a:t>
            </a:r>
            <a:r>
              <a:rPr sz="3200" spc="210" dirty="0">
                <a:solidFill>
                  <a:srgbClr val="00AF50"/>
                </a:solidFill>
                <a:latin typeface="Yu Gothic"/>
                <a:cs typeface="Yu Gothic"/>
              </a:rPr>
              <a:t>63</a:t>
            </a:r>
            <a:endParaRPr sz="3200">
              <a:latin typeface="Yu Gothic"/>
              <a:cs typeface="Yu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0208" y="3566906"/>
            <a:ext cx="3169285" cy="11728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75"/>
              </a:spcBef>
              <a:tabLst>
                <a:tab pos="2639695" algn="l"/>
              </a:tabLst>
            </a:pPr>
            <a:r>
              <a:rPr sz="3200" spc="210" dirty="0">
                <a:latin typeface="Yu Gothic"/>
                <a:cs typeface="Yu Gothic"/>
              </a:rPr>
              <a:t>00000011 </a:t>
            </a:r>
            <a:r>
              <a:rPr sz="3200" spc="200" dirty="0">
                <a:solidFill>
                  <a:srgbClr val="00AF50"/>
                </a:solidFill>
                <a:latin typeface="Yu Gothic"/>
                <a:cs typeface="Yu Gothic"/>
              </a:rPr>
              <a:t>3</a:t>
            </a:r>
            <a:endParaRPr sz="3200">
              <a:latin typeface="Yu Gothic"/>
              <a:cs typeface="Yu Gothic"/>
            </a:endParaRPr>
          </a:p>
          <a:p>
            <a:pPr marR="5715" algn="r">
              <a:lnSpc>
                <a:spcPct val="100000"/>
              </a:lnSpc>
              <a:spcBef>
                <a:spcPts val="680"/>
              </a:spcBef>
              <a:tabLst>
                <a:tab pos="2636520" algn="l"/>
              </a:tabLst>
            </a:pPr>
            <a:r>
              <a:rPr sz="3200" spc="200" dirty="0">
                <a:latin typeface="Yu Gothic"/>
                <a:cs typeface="Yu Gothic"/>
              </a:rPr>
              <a:t>001000010 </a:t>
            </a:r>
            <a:r>
              <a:rPr sz="3200" spc="204" dirty="0">
                <a:solidFill>
                  <a:srgbClr val="00AF50"/>
                </a:solidFill>
                <a:latin typeface="Yu Gothic"/>
                <a:cs typeface="Yu Gothic"/>
              </a:rPr>
              <a:t>66</a:t>
            </a:r>
            <a:endParaRPr sz="3200">
              <a:latin typeface="Yu Gothic"/>
              <a:cs typeface="Yu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6420" y="1202436"/>
            <a:ext cx="5184775" cy="10763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3200" spc="-1135" dirty="0">
                <a:latin typeface="SimSun"/>
                <a:cs typeface="SimSun"/>
              </a:rPr>
              <a:t>晋升</a:t>
            </a:r>
            <a:r>
              <a:rPr sz="3200" spc="-229" dirty="0">
                <a:latin typeface="SimSun"/>
                <a:cs typeface="SimSun"/>
              </a:rPr>
              <a:t>到</a:t>
            </a:r>
            <a:r>
              <a:rPr sz="3200" spc="-245" dirty="0">
                <a:latin typeface="SimSun"/>
                <a:cs typeface="SimSun"/>
              </a:rPr>
              <a:t>最高级别</a:t>
            </a:r>
            <a:endParaRPr sz="3200">
              <a:latin typeface="SimSun"/>
              <a:cs typeface="SimSu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SimSun"/>
                <a:cs typeface="SimSun"/>
              </a:rPr>
              <a:t>专注</a:t>
            </a:r>
            <a:r>
              <a:rPr sz="3200" spc="-710" dirty="0">
                <a:latin typeface="SimSun"/>
                <a:cs typeface="SimSun"/>
              </a:rPr>
              <a:t>于</a:t>
            </a:r>
            <a:r>
              <a:rPr sz="3200" spc="-320" dirty="0">
                <a:latin typeface="SimSun"/>
                <a:cs typeface="SimSun"/>
              </a:rPr>
              <a:t>从</a:t>
            </a:r>
            <a:r>
              <a:rPr sz="3200" spc="-325" dirty="0">
                <a:latin typeface="SimSun"/>
                <a:cs typeface="SimSun"/>
              </a:rPr>
              <a:t>顶部</a:t>
            </a:r>
            <a:r>
              <a:rPr sz="3200" spc="-590" dirty="0">
                <a:latin typeface="SimSun"/>
                <a:cs typeface="SimSun"/>
              </a:rPr>
              <a:t>向上</a:t>
            </a:r>
            <a:r>
              <a:rPr sz="3200" spc="-590" dirty="0">
                <a:latin typeface="SimSun"/>
                <a:cs typeface="SimSun"/>
              </a:rPr>
              <a:t>移动</a:t>
            </a:r>
            <a:endParaRPr sz="3200">
              <a:latin typeface="SimSun"/>
              <a:cs typeface="SimSu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91323" y="3195827"/>
            <a:ext cx="624840" cy="1775460"/>
            <a:chOff x="1091323" y="3195827"/>
            <a:chExt cx="624840" cy="1775460"/>
          </a:xfrm>
        </p:grpSpPr>
        <p:sp>
          <p:nvSpPr>
            <p:cNvPr id="12" name="object 12"/>
            <p:cNvSpPr/>
            <p:nvPr/>
          </p:nvSpPr>
          <p:spPr>
            <a:xfrm>
              <a:off x="1531619" y="3195827"/>
              <a:ext cx="0" cy="1503680"/>
            </a:xfrm>
            <a:custGeom>
              <a:avLst/>
              <a:gdLst/>
              <a:ahLst/>
              <a:cxnLst/>
              <a:rect l="l" t="t" r="r" b="b"/>
              <a:pathLst>
                <a:path w="0" h="1503679">
                  <a:moveTo>
                    <a:pt x="0" y="1503426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02206" y="4672583"/>
              <a:ext cx="168910" cy="287020"/>
            </a:xfrm>
            <a:custGeom>
              <a:avLst/>
              <a:gdLst/>
              <a:ahLst/>
              <a:cxnLst/>
              <a:rect l="l" t="t" r="r" b="b"/>
              <a:pathLst>
                <a:path w="168909" h="287020">
                  <a:moveTo>
                    <a:pt x="68453" y="0"/>
                  </a:moveTo>
                  <a:lnTo>
                    <a:pt x="0" y="71628"/>
                  </a:lnTo>
                  <a:lnTo>
                    <a:pt x="35814" y="71628"/>
                  </a:lnTo>
                  <a:lnTo>
                    <a:pt x="45939" y="142800"/>
                  </a:lnTo>
                  <a:lnTo>
                    <a:pt x="61698" y="201845"/>
                  </a:lnTo>
                  <a:lnTo>
                    <a:pt x="81930" y="246792"/>
                  </a:lnTo>
                  <a:lnTo>
                    <a:pt x="105475" y="275674"/>
                  </a:lnTo>
                  <a:lnTo>
                    <a:pt x="131172" y="286522"/>
                  </a:lnTo>
                  <a:lnTo>
                    <a:pt x="157861" y="277368"/>
                  </a:lnTo>
                  <a:lnTo>
                    <a:pt x="161544" y="274701"/>
                  </a:lnTo>
                  <a:lnTo>
                    <a:pt x="165100" y="271399"/>
                  </a:lnTo>
                  <a:lnTo>
                    <a:pt x="168656" y="267589"/>
                  </a:lnTo>
                  <a:lnTo>
                    <a:pt x="147429" y="235612"/>
                  </a:lnTo>
                  <a:lnTo>
                    <a:pt x="129714" y="190849"/>
                  </a:lnTo>
                  <a:lnTo>
                    <a:pt x="116167" y="135465"/>
                  </a:lnTo>
                  <a:lnTo>
                    <a:pt x="107442" y="71628"/>
                  </a:lnTo>
                  <a:lnTo>
                    <a:pt x="143256" y="71628"/>
                  </a:lnTo>
                  <a:lnTo>
                    <a:pt x="684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5048" y="4672583"/>
              <a:ext cx="172085" cy="287020"/>
            </a:xfrm>
            <a:custGeom>
              <a:avLst/>
              <a:gdLst/>
              <a:ahLst/>
              <a:cxnLst/>
              <a:rect l="l" t="t" r="r" b="b"/>
              <a:pathLst>
                <a:path w="172085" h="287020">
                  <a:moveTo>
                    <a:pt x="171831" y="0"/>
                  </a:moveTo>
                  <a:lnTo>
                    <a:pt x="100202" y="0"/>
                  </a:lnTo>
                  <a:lnTo>
                    <a:pt x="97558" y="65696"/>
                  </a:lnTo>
                  <a:lnTo>
                    <a:pt x="90023" y="126003"/>
                  </a:lnTo>
                  <a:lnTo>
                    <a:pt x="78199" y="179201"/>
                  </a:lnTo>
                  <a:lnTo>
                    <a:pt x="62685" y="223570"/>
                  </a:lnTo>
                  <a:lnTo>
                    <a:pt x="44080" y="257391"/>
                  </a:lnTo>
                  <a:lnTo>
                    <a:pt x="0" y="286512"/>
                  </a:lnTo>
                  <a:lnTo>
                    <a:pt x="71628" y="286512"/>
                  </a:lnTo>
                  <a:lnTo>
                    <a:pt x="115708" y="257391"/>
                  </a:lnTo>
                  <a:lnTo>
                    <a:pt x="134313" y="223570"/>
                  </a:lnTo>
                  <a:lnTo>
                    <a:pt x="149827" y="179201"/>
                  </a:lnTo>
                  <a:lnTo>
                    <a:pt x="161651" y="126003"/>
                  </a:lnTo>
                  <a:lnTo>
                    <a:pt x="169186" y="65696"/>
                  </a:lnTo>
                  <a:lnTo>
                    <a:pt x="171831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02206" y="4672583"/>
              <a:ext cx="304800" cy="287020"/>
            </a:xfrm>
            <a:custGeom>
              <a:avLst/>
              <a:gdLst/>
              <a:ahLst/>
              <a:cxnLst/>
              <a:rect l="l" t="t" r="r" b="b"/>
              <a:pathLst>
                <a:path w="304800" h="287020">
                  <a:moveTo>
                    <a:pt x="168656" y="267589"/>
                  </a:moveTo>
                  <a:lnTo>
                    <a:pt x="147429" y="235612"/>
                  </a:lnTo>
                  <a:lnTo>
                    <a:pt x="129714" y="190849"/>
                  </a:lnTo>
                  <a:lnTo>
                    <a:pt x="116167" y="135465"/>
                  </a:lnTo>
                  <a:lnTo>
                    <a:pt x="107442" y="71628"/>
                  </a:lnTo>
                  <a:lnTo>
                    <a:pt x="143256" y="71628"/>
                  </a:lnTo>
                  <a:lnTo>
                    <a:pt x="68453" y="0"/>
                  </a:lnTo>
                  <a:lnTo>
                    <a:pt x="0" y="71628"/>
                  </a:lnTo>
                  <a:lnTo>
                    <a:pt x="35814" y="71628"/>
                  </a:lnTo>
                  <a:lnTo>
                    <a:pt x="45904" y="142548"/>
                  </a:lnTo>
                  <a:lnTo>
                    <a:pt x="61738" y="201911"/>
                  </a:lnTo>
                  <a:lnTo>
                    <a:pt x="82228" y="247302"/>
                  </a:lnTo>
                  <a:lnTo>
                    <a:pt x="106291" y="276307"/>
                  </a:lnTo>
                  <a:lnTo>
                    <a:pt x="132842" y="286512"/>
                  </a:lnTo>
                  <a:lnTo>
                    <a:pt x="204470" y="286512"/>
                  </a:lnTo>
                  <a:lnTo>
                    <a:pt x="248550" y="257391"/>
                  </a:lnTo>
                  <a:lnTo>
                    <a:pt x="267155" y="223570"/>
                  </a:lnTo>
                  <a:lnTo>
                    <a:pt x="282669" y="179201"/>
                  </a:lnTo>
                  <a:lnTo>
                    <a:pt x="294493" y="126003"/>
                  </a:lnTo>
                  <a:lnTo>
                    <a:pt x="302028" y="65696"/>
                  </a:lnTo>
                  <a:lnTo>
                    <a:pt x="304673" y="0"/>
                  </a:lnTo>
                  <a:lnTo>
                    <a:pt x="233044" y="0"/>
                  </a:lnTo>
                  <a:lnTo>
                    <a:pt x="230400" y="65696"/>
                  </a:lnTo>
                  <a:lnTo>
                    <a:pt x="222865" y="126003"/>
                  </a:lnTo>
                  <a:lnTo>
                    <a:pt x="211041" y="179201"/>
                  </a:lnTo>
                  <a:lnTo>
                    <a:pt x="195527" y="223570"/>
                  </a:lnTo>
                  <a:lnTo>
                    <a:pt x="176922" y="257391"/>
                  </a:lnTo>
                  <a:lnTo>
                    <a:pt x="155827" y="278945"/>
                  </a:lnTo>
                  <a:lnTo>
                    <a:pt x="132842" y="286512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00467" y="4675631"/>
              <a:ext cx="168910" cy="287020"/>
            </a:xfrm>
            <a:custGeom>
              <a:avLst/>
              <a:gdLst/>
              <a:ahLst/>
              <a:cxnLst/>
              <a:rect l="l" t="t" r="r" b="b"/>
              <a:pathLst>
                <a:path w="168909" h="287020">
                  <a:moveTo>
                    <a:pt x="68440" y="0"/>
                  </a:moveTo>
                  <a:lnTo>
                    <a:pt x="0" y="71628"/>
                  </a:lnTo>
                  <a:lnTo>
                    <a:pt x="35814" y="71628"/>
                  </a:lnTo>
                  <a:lnTo>
                    <a:pt x="45936" y="142800"/>
                  </a:lnTo>
                  <a:lnTo>
                    <a:pt x="61699" y="201845"/>
                  </a:lnTo>
                  <a:lnTo>
                    <a:pt x="81938" y="246792"/>
                  </a:lnTo>
                  <a:lnTo>
                    <a:pt x="105491" y="275674"/>
                  </a:lnTo>
                  <a:lnTo>
                    <a:pt x="131195" y="286522"/>
                  </a:lnTo>
                  <a:lnTo>
                    <a:pt x="157886" y="277368"/>
                  </a:lnTo>
                  <a:lnTo>
                    <a:pt x="161531" y="274701"/>
                  </a:lnTo>
                  <a:lnTo>
                    <a:pt x="165125" y="271399"/>
                  </a:lnTo>
                  <a:lnTo>
                    <a:pt x="168643" y="267589"/>
                  </a:lnTo>
                  <a:lnTo>
                    <a:pt x="147441" y="235612"/>
                  </a:lnTo>
                  <a:lnTo>
                    <a:pt x="129722" y="190849"/>
                  </a:lnTo>
                  <a:lnTo>
                    <a:pt x="116163" y="135465"/>
                  </a:lnTo>
                  <a:lnTo>
                    <a:pt x="107442" y="71628"/>
                  </a:lnTo>
                  <a:lnTo>
                    <a:pt x="143256" y="71628"/>
                  </a:lnTo>
                  <a:lnTo>
                    <a:pt x="684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33296" y="4675631"/>
              <a:ext cx="172085" cy="287020"/>
            </a:xfrm>
            <a:custGeom>
              <a:avLst/>
              <a:gdLst/>
              <a:ahLst/>
              <a:cxnLst/>
              <a:rect l="l" t="t" r="r" b="b"/>
              <a:pathLst>
                <a:path w="172084" h="287020">
                  <a:moveTo>
                    <a:pt x="171831" y="0"/>
                  </a:moveTo>
                  <a:lnTo>
                    <a:pt x="100203" y="0"/>
                  </a:lnTo>
                  <a:lnTo>
                    <a:pt x="97558" y="65696"/>
                  </a:lnTo>
                  <a:lnTo>
                    <a:pt x="90023" y="126003"/>
                  </a:lnTo>
                  <a:lnTo>
                    <a:pt x="78199" y="179201"/>
                  </a:lnTo>
                  <a:lnTo>
                    <a:pt x="62685" y="223570"/>
                  </a:lnTo>
                  <a:lnTo>
                    <a:pt x="44080" y="257391"/>
                  </a:lnTo>
                  <a:lnTo>
                    <a:pt x="0" y="286512"/>
                  </a:lnTo>
                  <a:lnTo>
                    <a:pt x="71628" y="286512"/>
                  </a:lnTo>
                  <a:lnTo>
                    <a:pt x="115708" y="257391"/>
                  </a:lnTo>
                  <a:lnTo>
                    <a:pt x="134313" y="223570"/>
                  </a:lnTo>
                  <a:lnTo>
                    <a:pt x="149827" y="179201"/>
                  </a:lnTo>
                  <a:lnTo>
                    <a:pt x="161651" y="126003"/>
                  </a:lnTo>
                  <a:lnTo>
                    <a:pt x="169186" y="65696"/>
                  </a:lnTo>
                  <a:lnTo>
                    <a:pt x="171831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00467" y="4675631"/>
              <a:ext cx="304800" cy="287020"/>
            </a:xfrm>
            <a:custGeom>
              <a:avLst/>
              <a:gdLst/>
              <a:ahLst/>
              <a:cxnLst/>
              <a:rect l="l" t="t" r="r" b="b"/>
              <a:pathLst>
                <a:path w="304800" h="287020">
                  <a:moveTo>
                    <a:pt x="168643" y="267589"/>
                  </a:moveTo>
                  <a:lnTo>
                    <a:pt x="147441" y="235612"/>
                  </a:lnTo>
                  <a:lnTo>
                    <a:pt x="129722" y="190849"/>
                  </a:lnTo>
                  <a:lnTo>
                    <a:pt x="116163" y="135465"/>
                  </a:lnTo>
                  <a:lnTo>
                    <a:pt x="107442" y="71628"/>
                  </a:lnTo>
                  <a:lnTo>
                    <a:pt x="143256" y="71628"/>
                  </a:lnTo>
                  <a:lnTo>
                    <a:pt x="68440" y="0"/>
                  </a:lnTo>
                  <a:lnTo>
                    <a:pt x="0" y="71628"/>
                  </a:lnTo>
                  <a:lnTo>
                    <a:pt x="35814" y="71628"/>
                  </a:lnTo>
                  <a:lnTo>
                    <a:pt x="45901" y="142548"/>
                  </a:lnTo>
                  <a:lnTo>
                    <a:pt x="61735" y="201911"/>
                  </a:lnTo>
                  <a:lnTo>
                    <a:pt x="82228" y="247302"/>
                  </a:lnTo>
                  <a:lnTo>
                    <a:pt x="106289" y="276307"/>
                  </a:lnTo>
                  <a:lnTo>
                    <a:pt x="132829" y="286512"/>
                  </a:lnTo>
                  <a:lnTo>
                    <a:pt x="204457" y="286512"/>
                  </a:lnTo>
                  <a:lnTo>
                    <a:pt x="248537" y="257391"/>
                  </a:lnTo>
                  <a:lnTo>
                    <a:pt x="267142" y="223570"/>
                  </a:lnTo>
                  <a:lnTo>
                    <a:pt x="282656" y="179201"/>
                  </a:lnTo>
                  <a:lnTo>
                    <a:pt x="294481" y="126003"/>
                  </a:lnTo>
                  <a:lnTo>
                    <a:pt x="302015" y="65696"/>
                  </a:lnTo>
                  <a:lnTo>
                    <a:pt x="304660" y="0"/>
                  </a:lnTo>
                  <a:lnTo>
                    <a:pt x="233032" y="0"/>
                  </a:lnTo>
                  <a:lnTo>
                    <a:pt x="230387" y="65696"/>
                  </a:lnTo>
                  <a:lnTo>
                    <a:pt x="222853" y="126003"/>
                  </a:lnTo>
                  <a:lnTo>
                    <a:pt x="211028" y="179201"/>
                  </a:lnTo>
                  <a:lnTo>
                    <a:pt x="195514" y="223570"/>
                  </a:lnTo>
                  <a:lnTo>
                    <a:pt x="176909" y="257391"/>
                  </a:lnTo>
                  <a:lnTo>
                    <a:pt x="155814" y="278945"/>
                  </a:lnTo>
                  <a:lnTo>
                    <a:pt x="132829" y="286512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786121" y="3652266"/>
            <a:ext cx="3124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25" dirty="0">
                <a:latin typeface="Yu Gothic"/>
                <a:cs typeface="Yu Gothic"/>
              </a:rPr>
              <a:t>+</a:t>
            </a:r>
            <a:endParaRPr sz="2800">
              <a:latin typeface="Yu Gothic"/>
              <a:cs typeface="Yu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14113" y="2476414"/>
            <a:ext cx="3850640" cy="11772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R="2054225" algn="ctr">
              <a:lnSpc>
                <a:spcPct val="100000"/>
              </a:lnSpc>
              <a:spcBef>
                <a:spcPts val="795"/>
              </a:spcBef>
            </a:pPr>
            <a:r>
              <a:rPr sz="3200" spc="-10" dirty="0">
                <a:latin typeface="Yu Gothic"/>
                <a:cs typeface="Yu Gothic"/>
              </a:rPr>
              <a:t>阴性+阳性</a:t>
            </a:r>
            <a:endParaRPr sz="3200">
              <a:latin typeface="Yu Gothic"/>
              <a:cs typeface="Yu Gothic"/>
            </a:endParaRPr>
          </a:p>
          <a:p>
            <a:pPr marL="930910" algn="ctr">
              <a:lnSpc>
                <a:spcPct val="100000"/>
              </a:lnSpc>
              <a:spcBef>
                <a:spcPts val="695"/>
              </a:spcBef>
              <a:tabLst>
                <a:tab pos="3140710" algn="l"/>
              </a:tabLst>
            </a:pPr>
            <a:r>
              <a:rPr sz="3200" spc="210" dirty="0">
                <a:latin typeface="Yu Gothic"/>
                <a:cs typeface="Yu Gothic"/>
              </a:rPr>
              <a:t>11000001 </a:t>
            </a:r>
            <a:r>
              <a:rPr sz="3200" spc="140" dirty="0">
                <a:solidFill>
                  <a:srgbClr val="00AF50"/>
                </a:solidFill>
                <a:latin typeface="Yu Gothic"/>
                <a:cs typeface="Yu Gothic"/>
              </a:rPr>
              <a:t>-63</a:t>
            </a:r>
            <a:endParaRPr sz="3200">
              <a:latin typeface="Yu Gothic"/>
              <a:cs typeface="Yu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93816" y="3566917"/>
            <a:ext cx="3168015" cy="117411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80"/>
              </a:spcBef>
              <a:tabLst>
                <a:tab pos="2461260" algn="l"/>
              </a:tabLst>
            </a:pPr>
            <a:r>
              <a:rPr sz="3200" spc="210" dirty="0">
                <a:latin typeface="Yu Gothic"/>
                <a:cs typeface="Yu Gothic"/>
              </a:rPr>
              <a:t>11111101 </a:t>
            </a:r>
            <a:r>
              <a:rPr sz="3200" spc="95" dirty="0">
                <a:solidFill>
                  <a:srgbClr val="00AF50"/>
                </a:solidFill>
                <a:latin typeface="Yu Gothic"/>
                <a:cs typeface="Yu Gothic"/>
              </a:rPr>
              <a:t>-3</a:t>
            </a:r>
            <a:endParaRPr sz="3200">
              <a:latin typeface="Yu Gothic"/>
              <a:cs typeface="Yu Gothic"/>
            </a:endParaRPr>
          </a:p>
          <a:p>
            <a:pPr marR="5080" algn="r">
              <a:lnSpc>
                <a:spcPct val="100000"/>
              </a:lnSpc>
              <a:spcBef>
                <a:spcPts val="680"/>
              </a:spcBef>
              <a:tabLst>
                <a:tab pos="2458720" algn="l"/>
              </a:tabLst>
            </a:pPr>
            <a:r>
              <a:rPr sz="3200" spc="200" dirty="0">
                <a:latin typeface="Yu Gothic"/>
                <a:cs typeface="Yu Gothic"/>
              </a:rPr>
              <a:t>110111110 </a:t>
            </a:r>
            <a:r>
              <a:rPr sz="3200" spc="204" dirty="0">
                <a:solidFill>
                  <a:srgbClr val="00AF50"/>
                </a:solidFill>
                <a:latin typeface="Yu Gothic"/>
                <a:cs typeface="Yu Gothic"/>
              </a:rPr>
              <a:t>-66</a:t>
            </a:r>
            <a:endParaRPr sz="3200">
              <a:latin typeface="Yu Gothic"/>
              <a:cs typeface="Yu 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456046" y="3198876"/>
            <a:ext cx="621665" cy="1781810"/>
            <a:chOff x="5456046" y="3198876"/>
            <a:chExt cx="621665" cy="1781810"/>
          </a:xfrm>
        </p:grpSpPr>
        <p:sp>
          <p:nvSpPr>
            <p:cNvPr id="23" name="object 23"/>
            <p:cNvSpPr/>
            <p:nvPr/>
          </p:nvSpPr>
          <p:spPr>
            <a:xfrm>
              <a:off x="5911595" y="3198876"/>
              <a:ext cx="0" cy="1503680"/>
            </a:xfrm>
            <a:custGeom>
              <a:avLst/>
              <a:gdLst/>
              <a:ahLst/>
              <a:cxnLst/>
              <a:rect l="l" t="t" r="r" b="b"/>
              <a:pathLst>
                <a:path w="0" h="1503679">
                  <a:moveTo>
                    <a:pt x="0" y="1503426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766942" y="4681728"/>
              <a:ext cx="167640" cy="287020"/>
            </a:xfrm>
            <a:custGeom>
              <a:avLst/>
              <a:gdLst/>
              <a:ahLst/>
              <a:cxnLst/>
              <a:rect l="l" t="t" r="r" b="b"/>
              <a:pathLst>
                <a:path w="167639" h="287020">
                  <a:moveTo>
                    <a:pt x="68453" y="0"/>
                  </a:moveTo>
                  <a:lnTo>
                    <a:pt x="0" y="71628"/>
                  </a:lnTo>
                  <a:lnTo>
                    <a:pt x="35814" y="71628"/>
                  </a:lnTo>
                  <a:lnTo>
                    <a:pt x="45771" y="142800"/>
                  </a:lnTo>
                  <a:lnTo>
                    <a:pt x="61289" y="201845"/>
                  </a:lnTo>
                  <a:lnTo>
                    <a:pt x="81216" y="246792"/>
                  </a:lnTo>
                  <a:lnTo>
                    <a:pt x="104403" y="275674"/>
                  </a:lnTo>
                  <a:lnTo>
                    <a:pt x="129699" y="286522"/>
                  </a:lnTo>
                  <a:lnTo>
                    <a:pt x="155956" y="277368"/>
                  </a:lnTo>
                  <a:lnTo>
                    <a:pt x="159766" y="274574"/>
                  </a:lnTo>
                  <a:lnTo>
                    <a:pt x="163449" y="271145"/>
                  </a:lnTo>
                  <a:lnTo>
                    <a:pt x="167132" y="266954"/>
                  </a:lnTo>
                  <a:lnTo>
                    <a:pt x="146429" y="234880"/>
                  </a:lnTo>
                  <a:lnTo>
                    <a:pt x="129143" y="190198"/>
                  </a:lnTo>
                  <a:lnTo>
                    <a:pt x="115929" y="135062"/>
                  </a:lnTo>
                  <a:lnTo>
                    <a:pt x="107442" y="71628"/>
                  </a:lnTo>
                  <a:lnTo>
                    <a:pt x="143256" y="71628"/>
                  </a:lnTo>
                  <a:lnTo>
                    <a:pt x="684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898260" y="4681728"/>
              <a:ext cx="170815" cy="287020"/>
            </a:xfrm>
            <a:custGeom>
              <a:avLst/>
              <a:gdLst/>
              <a:ahLst/>
              <a:cxnLst/>
              <a:rect l="l" t="t" r="r" b="b"/>
              <a:pathLst>
                <a:path w="170814" h="287020">
                  <a:moveTo>
                    <a:pt x="170306" y="0"/>
                  </a:moveTo>
                  <a:lnTo>
                    <a:pt x="98678" y="0"/>
                  </a:lnTo>
                  <a:lnTo>
                    <a:pt x="96071" y="65696"/>
                  </a:lnTo>
                  <a:lnTo>
                    <a:pt x="88646" y="126003"/>
                  </a:lnTo>
                  <a:lnTo>
                    <a:pt x="76995" y="179201"/>
                  </a:lnTo>
                  <a:lnTo>
                    <a:pt x="61712" y="223570"/>
                  </a:lnTo>
                  <a:lnTo>
                    <a:pt x="43389" y="257391"/>
                  </a:lnTo>
                  <a:lnTo>
                    <a:pt x="0" y="286512"/>
                  </a:lnTo>
                  <a:lnTo>
                    <a:pt x="71627" y="286512"/>
                  </a:lnTo>
                  <a:lnTo>
                    <a:pt x="115017" y="257391"/>
                  </a:lnTo>
                  <a:lnTo>
                    <a:pt x="133340" y="223570"/>
                  </a:lnTo>
                  <a:lnTo>
                    <a:pt x="148623" y="179201"/>
                  </a:lnTo>
                  <a:lnTo>
                    <a:pt x="160274" y="126003"/>
                  </a:lnTo>
                  <a:lnTo>
                    <a:pt x="167699" y="65696"/>
                  </a:lnTo>
                  <a:lnTo>
                    <a:pt x="170306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766942" y="4681728"/>
              <a:ext cx="301625" cy="287020"/>
            </a:xfrm>
            <a:custGeom>
              <a:avLst/>
              <a:gdLst/>
              <a:ahLst/>
              <a:cxnLst/>
              <a:rect l="l" t="t" r="r" b="b"/>
              <a:pathLst>
                <a:path w="301625" h="287020">
                  <a:moveTo>
                    <a:pt x="167132" y="266954"/>
                  </a:moveTo>
                  <a:lnTo>
                    <a:pt x="146429" y="234880"/>
                  </a:lnTo>
                  <a:lnTo>
                    <a:pt x="129143" y="190198"/>
                  </a:lnTo>
                  <a:lnTo>
                    <a:pt x="115929" y="135062"/>
                  </a:lnTo>
                  <a:lnTo>
                    <a:pt x="107442" y="71628"/>
                  </a:lnTo>
                  <a:lnTo>
                    <a:pt x="143256" y="71628"/>
                  </a:lnTo>
                  <a:lnTo>
                    <a:pt x="68453" y="0"/>
                  </a:lnTo>
                  <a:lnTo>
                    <a:pt x="0" y="71628"/>
                  </a:lnTo>
                  <a:lnTo>
                    <a:pt x="35814" y="71628"/>
                  </a:lnTo>
                  <a:lnTo>
                    <a:pt x="45722" y="142548"/>
                  </a:lnTo>
                  <a:lnTo>
                    <a:pt x="61311" y="201911"/>
                  </a:lnTo>
                  <a:lnTo>
                    <a:pt x="81497" y="247302"/>
                  </a:lnTo>
                  <a:lnTo>
                    <a:pt x="105194" y="276307"/>
                  </a:lnTo>
                  <a:lnTo>
                    <a:pt x="131318" y="286512"/>
                  </a:lnTo>
                  <a:lnTo>
                    <a:pt x="202946" y="286512"/>
                  </a:lnTo>
                  <a:lnTo>
                    <a:pt x="246335" y="257391"/>
                  </a:lnTo>
                  <a:lnTo>
                    <a:pt x="264658" y="223570"/>
                  </a:lnTo>
                  <a:lnTo>
                    <a:pt x="279941" y="179201"/>
                  </a:lnTo>
                  <a:lnTo>
                    <a:pt x="291592" y="126003"/>
                  </a:lnTo>
                  <a:lnTo>
                    <a:pt x="299017" y="65696"/>
                  </a:lnTo>
                  <a:lnTo>
                    <a:pt x="301625" y="0"/>
                  </a:lnTo>
                  <a:lnTo>
                    <a:pt x="229997" y="0"/>
                  </a:lnTo>
                  <a:lnTo>
                    <a:pt x="227389" y="65696"/>
                  </a:lnTo>
                  <a:lnTo>
                    <a:pt x="219964" y="126003"/>
                  </a:lnTo>
                  <a:lnTo>
                    <a:pt x="208313" y="179201"/>
                  </a:lnTo>
                  <a:lnTo>
                    <a:pt x="193030" y="223570"/>
                  </a:lnTo>
                  <a:lnTo>
                    <a:pt x="174707" y="257391"/>
                  </a:lnTo>
                  <a:lnTo>
                    <a:pt x="153939" y="278945"/>
                  </a:lnTo>
                  <a:lnTo>
                    <a:pt x="131318" y="286512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465190" y="4684776"/>
              <a:ext cx="167640" cy="287020"/>
            </a:xfrm>
            <a:custGeom>
              <a:avLst/>
              <a:gdLst/>
              <a:ahLst/>
              <a:cxnLst/>
              <a:rect l="l" t="t" r="r" b="b"/>
              <a:pathLst>
                <a:path w="167639" h="287020">
                  <a:moveTo>
                    <a:pt x="68453" y="0"/>
                  </a:moveTo>
                  <a:lnTo>
                    <a:pt x="0" y="71628"/>
                  </a:lnTo>
                  <a:lnTo>
                    <a:pt x="35813" y="71628"/>
                  </a:lnTo>
                  <a:lnTo>
                    <a:pt x="45771" y="142800"/>
                  </a:lnTo>
                  <a:lnTo>
                    <a:pt x="61289" y="201845"/>
                  </a:lnTo>
                  <a:lnTo>
                    <a:pt x="81216" y="246792"/>
                  </a:lnTo>
                  <a:lnTo>
                    <a:pt x="104403" y="275674"/>
                  </a:lnTo>
                  <a:lnTo>
                    <a:pt x="129699" y="286522"/>
                  </a:lnTo>
                  <a:lnTo>
                    <a:pt x="155956" y="277368"/>
                  </a:lnTo>
                  <a:lnTo>
                    <a:pt x="159766" y="274574"/>
                  </a:lnTo>
                  <a:lnTo>
                    <a:pt x="163449" y="271144"/>
                  </a:lnTo>
                  <a:lnTo>
                    <a:pt x="167132" y="266954"/>
                  </a:lnTo>
                  <a:lnTo>
                    <a:pt x="146429" y="234880"/>
                  </a:lnTo>
                  <a:lnTo>
                    <a:pt x="129143" y="190198"/>
                  </a:lnTo>
                  <a:lnTo>
                    <a:pt x="115929" y="135062"/>
                  </a:lnTo>
                  <a:lnTo>
                    <a:pt x="107442" y="71628"/>
                  </a:lnTo>
                  <a:lnTo>
                    <a:pt x="143256" y="71628"/>
                  </a:lnTo>
                  <a:lnTo>
                    <a:pt x="684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596508" y="4684776"/>
              <a:ext cx="170815" cy="287020"/>
            </a:xfrm>
            <a:custGeom>
              <a:avLst/>
              <a:gdLst/>
              <a:ahLst/>
              <a:cxnLst/>
              <a:rect l="l" t="t" r="r" b="b"/>
              <a:pathLst>
                <a:path w="170814" h="287020">
                  <a:moveTo>
                    <a:pt x="170306" y="0"/>
                  </a:moveTo>
                  <a:lnTo>
                    <a:pt x="98678" y="0"/>
                  </a:lnTo>
                  <a:lnTo>
                    <a:pt x="96071" y="65696"/>
                  </a:lnTo>
                  <a:lnTo>
                    <a:pt x="88646" y="126003"/>
                  </a:lnTo>
                  <a:lnTo>
                    <a:pt x="76995" y="179201"/>
                  </a:lnTo>
                  <a:lnTo>
                    <a:pt x="61712" y="223570"/>
                  </a:lnTo>
                  <a:lnTo>
                    <a:pt x="43389" y="257391"/>
                  </a:lnTo>
                  <a:lnTo>
                    <a:pt x="0" y="286512"/>
                  </a:lnTo>
                  <a:lnTo>
                    <a:pt x="71627" y="286512"/>
                  </a:lnTo>
                  <a:lnTo>
                    <a:pt x="115017" y="257391"/>
                  </a:lnTo>
                  <a:lnTo>
                    <a:pt x="133340" y="223570"/>
                  </a:lnTo>
                  <a:lnTo>
                    <a:pt x="148623" y="179201"/>
                  </a:lnTo>
                  <a:lnTo>
                    <a:pt x="160274" y="126003"/>
                  </a:lnTo>
                  <a:lnTo>
                    <a:pt x="167699" y="65696"/>
                  </a:lnTo>
                  <a:lnTo>
                    <a:pt x="170306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465190" y="4684776"/>
              <a:ext cx="301625" cy="287020"/>
            </a:xfrm>
            <a:custGeom>
              <a:avLst/>
              <a:gdLst/>
              <a:ahLst/>
              <a:cxnLst/>
              <a:rect l="l" t="t" r="r" b="b"/>
              <a:pathLst>
                <a:path w="301625" h="287020">
                  <a:moveTo>
                    <a:pt x="167132" y="266954"/>
                  </a:moveTo>
                  <a:lnTo>
                    <a:pt x="146429" y="234880"/>
                  </a:lnTo>
                  <a:lnTo>
                    <a:pt x="129143" y="190198"/>
                  </a:lnTo>
                  <a:lnTo>
                    <a:pt x="115929" y="135062"/>
                  </a:lnTo>
                  <a:lnTo>
                    <a:pt x="107442" y="71628"/>
                  </a:lnTo>
                  <a:lnTo>
                    <a:pt x="143256" y="71628"/>
                  </a:lnTo>
                  <a:lnTo>
                    <a:pt x="68453" y="0"/>
                  </a:lnTo>
                  <a:lnTo>
                    <a:pt x="0" y="71628"/>
                  </a:lnTo>
                  <a:lnTo>
                    <a:pt x="35813" y="71628"/>
                  </a:lnTo>
                  <a:lnTo>
                    <a:pt x="45722" y="142548"/>
                  </a:lnTo>
                  <a:lnTo>
                    <a:pt x="61311" y="201911"/>
                  </a:lnTo>
                  <a:lnTo>
                    <a:pt x="81497" y="247302"/>
                  </a:lnTo>
                  <a:lnTo>
                    <a:pt x="105194" y="276307"/>
                  </a:lnTo>
                  <a:lnTo>
                    <a:pt x="131318" y="286512"/>
                  </a:lnTo>
                  <a:lnTo>
                    <a:pt x="202946" y="286512"/>
                  </a:lnTo>
                  <a:lnTo>
                    <a:pt x="246335" y="257391"/>
                  </a:lnTo>
                  <a:lnTo>
                    <a:pt x="264658" y="223570"/>
                  </a:lnTo>
                  <a:lnTo>
                    <a:pt x="279941" y="179201"/>
                  </a:lnTo>
                  <a:lnTo>
                    <a:pt x="291592" y="126003"/>
                  </a:lnTo>
                  <a:lnTo>
                    <a:pt x="299017" y="65696"/>
                  </a:lnTo>
                  <a:lnTo>
                    <a:pt x="301625" y="0"/>
                  </a:lnTo>
                  <a:lnTo>
                    <a:pt x="229997" y="0"/>
                  </a:lnTo>
                  <a:lnTo>
                    <a:pt x="227389" y="65696"/>
                  </a:lnTo>
                  <a:lnTo>
                    <a:pt x="219964" y="126003"/>
                  </a:lnTo>
                  <a:lnTo>
                    <a:pt x="208313" y="179201"/>
                  </a:lnTo>
                  <a:lnTo>
                    <a:pt x="193030" y="223570"/>
                  </a:lnTo>
                  <a:lnTo>
                    <a:pt x="174707" y="257391"/>
                  </a:lnTo>
                  <a:lnTo>
                    <a:pt x="153939" y="278945"/>
                  </a:lnTo>
                  <a:lnTo>
                    <a:pt x="131318" y="286512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116279" y="4906467"/>
            <a:ext cx="58610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200" dirty="0">
                <a:solidFill>
                  <a:srgbClr val="FF0000"/>
                </a:solidFill>
                <a:latin typeface="Yu Gothic"/>
                <a:cs typeface="Yu Gothic"/>
              </a:rPr>
              <a:t>00</a:t>
            </a:r>
            <a:endParaRPr sz="3200">
              <a:latin typeface="Yu Gothic"/>
              <a:cs typeface="Yu Gothic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114" dirty="0"/>
              <a:t>26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483733" y="4905197"/>
            <a:ext cx="5854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200" dirty="0">
                <a:solidFill>
                  <a:srgbClr val="FF0000"/>
                </a:solidFill>
                <a:latin typeface="Yu Gothic"/>
                <a:cs typeface="Yu Gothic"/>
              </a:rPr>
              <a:t>11</a:t>
            </a:r>
            <a:endParaRPr sz="320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28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73406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加法和减法中溢出的确定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8942" y="6247587"/>
            <a:ext cx="31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latin typeface="Yu Gothic"/>
                <a:cs typeface="Yu Gothic"/>
              </a:rPr>
              <a:t>27</a:t>
            </a:r>
            <a:endParaRPr sz="1800">
              <a:latin typeface="Yu Gothic"/>
              <a:cs typeface="Yu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4611" y="3345179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 h="0">
                <a:moveTo>
                  <a:pt x="0" y="0"/>
                </a:moveTo>
                <a:lnTo>
                  <a:pt x="306781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2437" y="2817622"/>
            <a:ext cx="3124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25" dirty="0">
                <a:latin typeface="Yu Gothic"/>
                <a:cs typeface="Yu Gothic"/>
              </a:rPr>
              <a:t>+</a:t>
            </a:r>
            <a:endParaRPr sz="2800">
              <a:latin typeface="Yu Gothic"/>
              <a:cs typeface="Yu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35067" y="3357371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 h="0">
                <a:moveTo>
                  <a:pt x="0" y="0"/>
                </a:moveTo>
                <a:lnTo>
                  <a:pt x="306781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13553" y="2817622"/>
            <a:ext cx="3124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25" dirty="0">
                <a:latin typeface="Yu Gothic"/>
                <a:cs typeface="Yu Gothic"/>
              </a:rPr>
              <a:t>+</a:t>
            </a:r>
            <a:endParaRPr sz="2800">
              <a:latin typeface="Yu Gothic"/>
              <a:cs typeface="Yu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427" y="1129283"/>
            <a:ext cx="7927975" cy="5245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60"/>
              </a:spcBef>
            </a:pPr>
            <a:r>
              <a:rPr sz="2800" spc="5" dirty="0">
                <a:latin typeface="SimSun"/>
                <a:cs typeface="SimSun"/>
              </a:rPr>
              <a:t>专注</a:t>
            </a:r>
            <a:r>
              <a:rPr sz="2800" spc="-625" dirty="0">
                <a:latin typeface="SimSun"/>
                <a:cs typeface="SimSun"/>
              </a:rPr>
              <a:t>于</a:t>
            </a:r>
            <a:r>
              <a:rPr sz="2800" spc="-114" dirty="0">
                <a:latin typeface="SimSun"/>
                <a:cs typeface="SimSun"/>
              </a:rPr>
              <a:t>向</a:t>
            </a:r>
            <a:r>
              <a:rPr sz="2800" spc="-125" dirty="0">
                <a:latin typeface="SimSun"/>
                <a:cs typeface="SimSun"/>
              </a:rPr>
              <a:t>最高级别</a:t>
            </a:r>
            <a:r>
              <a:rPr sz="2800" spc="-1050" dirty="0">
                <a:latin typeface="SimSun"/>
                <a:cs typeface="SimSun"/>
              </a:rPr>
              <a:t>迈进</a:t>
            </a:r>
            <a:r>
              <a:rPr sz="2800" spc="-470" dirty="0">
                <a:latin typeface="SimSun"/>
                <a:cs typeface="SimSun"/>
              </a:rPr>
              <a:t>和</a:t>
            </a:r>
            <a:r>
              <a:rPr sz="2800" spc="-605" dirty="0">
                <a:latin typeface="SimSun"/>
                <a:cs typeface="SimSun"/>
              </a:rPr>
              <a:t>从</a:t>
            </a:r>
            <a:r>
              <a:rPr sz="2800" spc="-165" dirty="0">
                <a:latin typeface="SimSun"/>
                <a:cs typeface="SimSun"/>
              </a:rPr>
              <a:t>最高级别</a:t>
            </a:r>
            <a:r>
              <a:rPr sz="2800" spc="-1030" dirty="0">
                <a:latin typeface="SimSun"/>
                <a:cs typeface="SimSun"/>
              </a:rPr>
              <a:t>迈进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504" y="1641770"/>
            <a:ext cx="4163695" cy="11772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R="2367280" algn="ctr">
              <a:lnSpc>
                <a:spcPct val="100000"/>
              </a:lnSpc>
              <a:spcBef>
                <a:spcPts val="795"/>
              </a:spcBef>
            </a:pPr>
            <a:r>
              <a:rPr sz="3200" spc="-10" dirty="0">
                <a:latin typeface="Yu Gothic"/>
                <a:cs typeface="Yu Gothic"/>
              </a:rPr>
              <a:t>阳性+阳性</a:t>
            </a:r>
            <a:endParaRPr sz="3200">
              <a:latin typeface="Yu Gothic"/>
              <a:cs typeface="Yu Gothic"/>
            </a:endParaRPr>
          </a:p>
          <a:p>
            <a:pPr marL="930910" algn="ctr">
              <a:lnSpc>
                <a:spcPct val="100000"/>
              </a:lnSpc>
              <a:spcBef>
                <a:spcPts val="695"/>
              </a:spcBef>
              <a:tabLst>
                <a:tab pos="3377565" algn="l"/>
              </a:tabLst>
            </a:pPr>
            <a:r>
              <a:rPr sz="3200" spc="210" dirty="0">
                <a:latin typeface="Yu Gothic"/>
                <a:cs typeface="Yu Gothic"/>
              </a:rPr>
              <a:t>01111111 </a:t>
            </a:r>
            <a:r>
              <a:rPr sz="3200" spc="210" dirty="0">
                <a:solidFill>
                  <a:srgbClr val="00AF50"/>
                </a:solidFill>
                <a:latin typeface="Yu Gothic"/>
                <a:cs typeface="Yu Gothic"/>
              </a:rPr>
              <a:t>127</a:t>
            </a:r>
            <a:endParaRPr sz="3200">
              <a:latin typeface="Yu Gothic"/>
              <a:cs typeface="Yu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1290" y="1641770"/>
            <a:ext cx="4051935" cy="11772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R="2256155" algn="ctr">
              <a:lnSpc>
                <a:spcPct val="100000"/>
              </a:lnSpc>
              <a:spcBef>
                <a:spcPts val="795"/>
              </a:spcBef>
            </a:pPr>
            <a:r>
              <a:rPr sz="3200" spc="-10" dirty="0">
                <a:latin typeface="Yu Gothic"/>
                <a:cs typeface="Yu Gothic"/>
              </a:rPr>
              <a:t>阴性+阳性</a:t>
            </a:r>
            <a:endParaRPr sz="3200">
              <a:latin typeface="Yu Gothic"/>
              <a:cs typeface="Yu Gothic"/>
            </a:endParaRPr>
          </a:p>
          <a:p>
            <a:pPr marL="931544" algn="ctr">
              <a:lnSpc>
                <a:spcPct val="100000"/>
              </a:lnSpc>
              <a:spcBef>
                <a:spcPts val="695"/>
              </a:spcBef>
            </a:pPr>
            <a:r>
              <a:rPr sz="3200" spc="204" dirty="0">
                <a:latin typeface="Yu Gothic"/>
                <a:cs typeface="Yu Gothic"/>
              </a:rPr>
              <a:t>10000001 </a:t>
            </a:r>
            <a:r>
              <a:rPr sz="3200" spc="155" dirty="0">
                <a:solidFill>
                  <a:srgbClr val="00AF50"/>
                </a:solidFill>
                <a:latin typeface="Yu Gothic"/>
                <a:cs typeface="Yu Gothic"/>
              </a:rPr>
              <a:t>-127</a:t>
            </a:r>
            <a:endParaRPr sz="3200">
              <a:latin typeface="Yu Gothic"/>
              <a:cs typeface="Yu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0208" y="2732908"/>
            <a:ext cx="3482975" cy="117348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80"/>
              </a:spcBef>
              <a:tabLst>
                <a:tab pos="2953385" algn="l"/>
              </a:tabLst>
            </a:pPr>
            <a:r>
              <a:rPr sz="3200" spc="210" dirty="0">
                <a:latin typeface="Yu Gothic"/>
                <a:cs typeface="Yu Gothic"/>
              </a:rPr>
              <a:t>00000011 </a:t>
            </a:r>
            <a:r>
              <a:rPr sz="3200" spc="200" dirty="0">
                <a:solidFill>
                  <a:srgbClr val="00AF50"/>
                </a:solidFill>
                <a:latin typeface="Yu Gothic"/>
                <a:cs typeface="Yu Gothic"/>
              </a:rPr>
              <a:t>3</a:t>
            </a:r>
            <a:endParaRPr sz="3200">
              <a:latin typeface="Yu Gothic"/>
              <a:cs typeface="Yu Gothic"/>
            </a:endParaRPr>
          </a:p>
          <a:p>
            <a:pPr marR="8890" algn="r">
              <a:lnSpc>
                <a:spcPct val="100000"/>
              </a:lnSpc>
              <a:spcBef>
                <a:spcPts val="675"/>
              </a:spcBef>
              <a:tabLst>
                <a:tab pos="2517140" algn="l"/>
              </a:tabLst>
            </a:pPr>
            <a:r>
              <a:rPr sz="3200" spc="200" dirty="0">
                <a:latin typeface="Yu Gothic"/>
                <a:cs typeface="Yu Gothic"/>
              </a:rPr>
              <a:t>010000010 </a:t>
            </a:r>
            <a:r>
              <a:rPr sz="3200" spc="204" dirty="0">
                <a:solidFill>
                  <a:srgbClr val="00AF50"/>
                </a:solidFill>
                <a:latin typeface="Yu Gothic"/>
                <a:cs typeface="Yu Gothic"/>
              </a:rPr>
              <a:t>-126</a:t>
            </a:r>
            <a:endParaRPr sz="3200">
              <a:latin typeface="Yu Gothic"/>
              <a:cs typeface="Yu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20995" y="2739374"/>
            <a:ext cx="3383915" cy="116078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R="12700" algn="r">
              <a:lnSpc>
                <a:spcPct val="100000"/>
              </a:lnSpc>
              <a:spcBef>
                <a:spcPts val="730"/>
              </a:spcBef>
              <a:tabLst>
                <a:tab pos="2669540" algn="l"/>
              </a:tabLst>
            </a:pPr>
            <a:r>
              <a:rPr sz="3200" spc="204" dirty="0">
                <a:latin typeface="Yu Gothic"/>
                <a:cs typeface="Yu Gothic"/>
              </a:rPr>
              <a:t>11111101 </a:t>
            </a:r>
            <a:r>
              <a:rPr sz="3200" spc="100" dirty="0">
                <a:solidFill>
                  <a:srgbClr val="00AF50"/>
                </a:solidFill>
                <a:latin typeface="Yu Gothic"/>
                <a:cs typeface="Yu Gothic"/>
              </a:rPr>
              <a:t>-3</a:t>
            </a:r>
            <a:endParaRPr sz="3200">
              <a:latin typeface="Yu Gothic"/>
              <a:cs typeface="Yu Gothic"/>
            </a:endParaRPr>
          </a:p>
          <a:p>
            <a:pPr marR="5080" algn="r">
              <a:lnSpc>
                <a:spcPct val="100000"/>
              </a:lnSpc>
              <a:spcBef>
                <a:spcPts val="630"/>
              </a:spcBef>
              <a:tabLst>
                <a:tab pos="2599055" algn="l"/>
              </a:tabLst>
            </a:pPr>
            <a:r>
              <a:rPr sz="3200" spc="200" dirty="0">
                <a:latin typeface="Yu Gothic"/>
                <a:cs typeface="Yu Gothic"/>
              </a:rPr>
              <a:t>101111110 </a:t>
            </a:r>
            <a:r>
              <a:rPr sz="3200" spc="204" dirty="0">
                <a:solidFill>
                  <a:srgbClr val="00AF50"/>
                </a:solidFill>
                <a:latin typeface="Yu Gothic"/>
                <a:cs typeface="Yu Gothic"/>
              </a:rPr>
              <a:t>126</a:t>
            </a:r>
            <a:endParaRPr sz="3200">
              <a:latin typeface="Yu Gothic"/>
              <a:cs typeface="Yu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91298" y="2363723"/>
            <a:ext cx="624840" cy="1775460"/>
            <a:chOff x="1091298" y="2363723"/>
            <a:chExt cx="624840" cy="1775460"/>
          </a:xfrm>
        </p:grpSpPr>
        <p:sp>
          <p:nvSpPr>
            <p:cNvPr id="14" name="object 14"/>
            <p:cNvSpPr/>
            <p:nvPr/>
          </p:nvSpPr>
          <p:spPr>
            <a:xfrm>
              <a:off x="1531620" y="2363723"/>
              <a:ext cx="0" cy="1503680"/>
            </a:xfrm>
            <a:custGeom>
              <a:avLst/>
              <a:gdLst/>
              <a:ahLst/>
              <a:cxnLst/>
              <a:rect l="l" t="t" r="r" b="b"/>
              <a:pathLst>
                <a:path w="0" h="1503679">
                  <a:moveTo>
                    <a:pt x="0" y="1503426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02207" y="3837431"/>
              <a:ext cx="168910" cy="290195"/>
            </a:xfrm>
            <a:custGeom>
              <a:avLst/>
              <a:gdLst/>
              <a:ahLst/>
              <a:cxnLst/>
              <a:rect l="l" t="t" r="r" b="b"/>
              <a:pathLst>
                <a:path w="168909" h="290195">
                  <a:moveTo>
                    <a:pt x="69215" y="0"/>
                  </a:moveTo>
                  <a:lnTo>
                    <a:pt x="0" y="72390"/>
                  </a:lnTo>
                  <a:lnTo>
                    <a:pt x="36195" y="72390"/>
                  </a:lnTo>
                  <a:lnTo>
                    <a:pt x="46246" y="144323"/>
                  </a:lnTo>
                  <a:lnTo>
                    <a:pt x="61914" y="203990"/>
                  </a:lnTo>
                  <a:lnTo>
                    <a:pt x="82042" y="249412"/>
                  </a:lnTo>
                  <a:lnTo>
                    <a:pt x="105471" y="278609"/>
                  </a:lnTo>
                  <a:lnTo>
                    <a:pt x="131045" y="289604"/>
                  </a:lnTo>
                  <a:lnTo>
                    <a:pt x="157606" y="280416"/>
                  </a:lnTo>
                  <a:lnTo>
                    <a:pt x="161417" y="277495"/>
                  </a:lnTo>
                  <a:lnTo>
                    <a:pt x="165100" y="273939"/>
                  </a:lnTo>
                  <a:lnTo>
                    <a:pt x="168783" y="269748"/>
                  </a:lnTo>
                  <a:lnTo>
                    <a:pt x="147964" y="237339"/>
                  </a:lnTo>
                  <a:lnTo>
                    <a:pt x="130540" y="192214"/>
                  </a:lnTo>
                  <a:lnTo>
                    <a:pt x="117187" y="136517"/>
                  </a:lnTo>
                  <a:lnTo>
                    <a:pt x="108584" y="72390"/>
                  </a:lnTo>
                  <a:lnTo>
                    <a:pt x="144780" y="72390"/>
                  </a:lnTo>
                  <a:lnTo>
                    <a:pt x="69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34795" y="3837431"/>
              <a:ext cx="172085" cy="289560"/>
            </a:xfrm>
            <a:custGeom>
              <a:avLst/>
              <a:gdLst/>
              <a:ahLst/>
              <a:cxnLst/>
              <a:rect l="l" t="t" r="r" b="b"/>
              <a:pathLst>
                <a:path w="172085" h="289560">
                  <a:moveTo>
                    <a:pt x="172085" y="0"/>
                  </a:moveTo>
                  <a:lnTo>
                    <a:pt x="99694" y="0"/>
                  </a:lnTo>
                  <a:lnTo>
                    <a:pt x="97065" y="66385"/>
                  </a:lnTo>
                  <a:lnTo>
                    <a:pt x="89572" y="127329"/>
                  </a:lnTo>
                  <a:lnTo>
                    <a:pt x="77811" y="181093"/>
                  </a:lnTo>
                  <a:lnTo>
                    <a:pt x="62378" y="225938"/>
                  </a:lnTo>
                  <a:lnTo>
                    <a:pt x="43868" y="260124"/>
                  </a:lnTo>
                  <a:lnTo>
                    <a:pt x="0" y="289560"/>
                  </a:lnTo>
                  <a:lnTo>
                    <a:pt x="72390" y="289560"/>
                  </a:lnTo>
                  <a:lnTo>
                    <a:pt x="116258" y="260124"/>
                  </a:lnTo>
                  <a:lnTo>
                    <a:pt x="134768" y="225938"/>
                  </a:lnTo>
                  <a:lnTo>
                    <a:pt x="150201" y="181093"/>
                  </a:lnTo>
                  <a:lnTo>
                    <a:pt x="161962" y="127329"/>
                  </a:lnTo>
                  <a:lnTo>
                    <a:pt x="169455" y="66385"/>
                  </a:lnTo>
                  <a:lnTo>
                    <a:pt x="172085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02207" y="3837431"/>
              <a:ext cx="304800" cy="289560"/>
            </a:xfrm>
            <a:custGeom>
              <a:avLst/>
              <a:gdLst/>
              <a:ahLst/>
              <a:cxnLst/>
              <a:rect l="l" t="t" r="r" b="b"/>
              <a:pathLst>
                <a:path w="304800" h="289560">
                  <a:moveTo>
                    <a:pt x="168783" y="269748"/>
                  </a:moveTo>
                  <a:lnTo>
                    <a:pt x="147964" y="237339"/>
                  </a:lnTo>
                  <a:lnTo>
                    <a:pt x="130540" y="192214"/>
                  </a:lnTo>
                  <a:lnTo>
                    <a:pt x="117187" y="136517"/>
                  </a:lnTo>
                  <a:lnTo>
                    <a:pt x="108584" y="72390"/>
                  </a:lnTo>
                  <a:lnTo>
                    <a:pt x="144780" y="72390"/>
                  </a:lnTo>
                  <a:lnTo>
                    <a:pt x="69215" y="0"/>
                  </a:lnTo>
                  <a:lnTo>
                    <a:pt x="0" y="72390"/>
                  </a:lnTo>
                  <a:lnTo>
                    <a:pt x="36195" y="72390"/>
                  </a:lnTo>
                  <a:lnTo>
                    <a:pt x="46207" y="144085"/>
                  </a:lnTo>
                  <a:lnTo>
                    <a:pt x="61950" y="204081"/>
                  </a:lnTo>
                  <a:lnTo>
                    <a:pt x="82326" y="249948"/>
                  </a:lnTo>
                  <a:lnTo>
                    <a:pt x="106238" y="279251"/>
                  </a:lnTo>
                  <a:lnTo>
                    <a:pt x="132587" y="289560"/>
                  </a:lnTo>
                  <a:lnTo>
                    <a:pt x="204978" y="289560"/>
                  </a:lnTo>
                  <a:lnTo>
                    <a:pt x="248846" y="260124"/>
                  </a:lnTo>
                  <a:lnTo>
                    <a:pt x="267356" y="225938"/>
                  </a:lnTo>
                  <a:lnTo>
                    <a:pt x="282789" y="181093"/>
                  </a:lnTo>
                  <a:lnTo>
                    <a:pt x="294550" y="127329"/>
                  </a:lnTo>
                  <a:lnTo>
                    <a:pt x="302043" y="66385"/>
                  </a:lnTo>
                  <a:lnTo>
                    <a:pt x="304673" y="0"/>
                  </a:lnTo>
                  <a:lnTo>
                    <a:pt x="232282" y="0"/>
                  </a:lnTo>
                  <a:lnTo>
                    <a:pt x="229653" y="66385"/>
                  </a:lnTo>
                  <a:lnTo>
                    <a:pt x="222160" y="127329"/>
                  </a:lnTo>
                  <a:lnTo>
                    <a:pt x="210399" y="181093"/>
                  </a:lnTo>
                  <a:lnTo>
                    <a:pt x="194966" y="225938"/>
                  </a:lnTo>
                  <a:lnTo>
                    <a:pt x="176456" y="260124"/>
                  </a:lnTo>
                  <a:lnTo>
                    <a:pt x="155465" y="281911"/>
                  </a:lnTo>
                  <a:lnTo>
                    <a:pt x="132587" y="28956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00442" y="3840479"/>
              <a:ext cx="168910" cy="290195"/>
            </a:xfrm>
            <a:custGeom>
              <a:avLst/>
              <a:gdLst/>
              <a:ahLst/>
              <a:cxnLst/>
              <a:rect l="l" t="t" r="r" b="b"/>
              <a:pathLst>
                <a:path w="168909" h="290195">
                  <a:moveTo>
                    <a:pt x="69227" y="0"/>
                  </a:moveTo>
                  <a:lnTo>
                    <a:pt x="0" y="72390"/>
                  </a:lnTo>
                  <a:lnTo>
                    <a:pt x="36194" y="72390"/>
                  </a:lnTo>
                  <a:lnTo>
                    <a:pt x="46261" y="144323"/>
                  </a:lnTo>
                  <a:lnTo>
                    <a:pt x="61936" y="203990"/>
                  </a:lnTo>
                  <a:lnTo>
                    <a:pt x="82061" y="249412"/>
                  </a:lnTo>
                  <a:lnTo>
                    <a:pt x="105479" y="278609"/>
                  </a:lnTo>
                  <a:lnTo>
                    <a:pt x="131034" y="289604"/>
                  </a:lnTo>
                  <a:lnTo>
                    <a:pt x="157568" y="280416"/>
                  </a:lnTo>
                  <a:lnTo>
                    <a:pt x="161404" y="277495"/>
                  </a:lnTo>
                  <a:lnTo>
                    <a:pt x="165176" y="273939"/>
                  </a:lnTo>
                  <a:lnTo>
                    <a:pt x="168859" y="269748"/>
                  </a:lnTo>
                  <a:lnTo>
                    <a:pt x="147977" y="237339"/>
                  </a:lnTo>
                  <a:lnTo>
                    <a:pt x="130535" y="192214"/>
                  </a:lnTo>
                  <a:lnTo>
                    <a:pt x="117186" y="136517"/>
                  </a:lnTo>
                  <a:lnTo>
                    <a:pt x="108584" y="72390"/>
                  </a:lnTo>
                  <a:lnTo>
                    <a:pt x="144780" y="72390"/>
                  </a:lnTo>
                  <a:lnTo>
                    <a:pt x="69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33106" y="3840479"/>
              <a:ext cx="172085" cy="289560"/>
            </a:xfrm>
            <a:custGeom>
              <a:avLst/>
              <a:gdLst/>
              <a:ahLst/>
              <a:cxnLst/>
              <a:rect l="l" t="t" r="r" b="b"/>
              <a:pathLst>
                <a:path w="172084" h="289560">
                  <a:moveTo>
                    <a:pt x="172021" y="0"/>
                  </a:moveTo>
                  <a:lnTo>
                    <a:pt x="99631" y="0"/>
                  </a:lnTo>
                  <a:lnTo>
                    <a:pt x="97001" y="66385"/>
                  </a:lnTo>
                  <a:lnTo>
                    <a:pt x="89510" y="127329"/>
                  </a:lnTo>
                  <a:lnTo>
                    <a:pt x="77752" y="181093"/>
                  </a:lnTo>
                  <a:lnTo>
                    <a:pt x="62326" y="225938"/>
                  </a:lnTo>
                  <a:lnTo>
                    <a:pt x="43828" y="260124"/>
                  </a:lnTo>
                  <a:lnTo>
                    <a:pt x="0" y="289560"/>
                  </a:lnTo>
                  <a:lnTo>
                    <a:pt x="72326" y="289560"/>
                  </a:lnTo>
                  <a:lnTo>
                    <a:pt x="116195" y="260124"/>
                  </a:lnTo>
                  <a:lnTo>
                    <a:pt x="134704" y="225938"/>
                  </a:lnTo>
                  <a:lnTo>
                    <a:pt x="150137" y="181093"/>
                  </a:lnTo>
                  <a:lnTo>
                    <a:pt x="161898" y="127329"/>
                  </a:lnTo>
                  <a:lnTo>
                    <a:pt x="169391" y="66385"/>
                  </a:lnTo>
                  <a:lnTo>
                    <a:pt x="172021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00442" y="3840479"/>
              <a:ext cx="304800" cy="289560"/>
            </a:xfrm>
            <a:custGeom>
              <a:avLst/>
              <a:gdLst/>
              <a:ahLst/>
              <a:cxnLst/>
              <a:rect l="l" t="t" r="r" b="b"/>
              <a:pathLst>
                <a:path w="304800" h="289560">
                  <a:moveTo>
                    <a:pt x="168859" y="269748"/>
                  </a:moveTo>
                  <a:lnTo>
                    <a:pt x="147977" y="237339"/>
                  </a:lnTo>
                  <a:lnTo>
                    <a:pt x="130535" y="192214"/>
                  </a:lnTo>
                  <a:lnTo>
                    <a:pt x="117186" y="136517"/>
                  </a:lnTo>
                  <a:lnTo>
                    <a:pt x="108584" y="72390"/>
                  </a:lnTo>
                  <a:lnTo>
                    <a:pt x="144780" y="72390"/>
                  </a:lnTo>
                  <a:lnTo>
                    <a:pt x="69227" y="0"/>
                  </a:lnTo>
                  <a:lnTo>
                    <a:pt x="0" y="72390"/>
                  </a:lnTo>
                  <a:lnTo>
                    <a:pt x="36194" y="72390"/>
                  </a:lnTo>
                  <a:lnTo>
                    <a:pt x="46226" y="144085"/>
                  </a:lnTo>
                  <a:lnTo>
                    <a:pt x="61973" y="204081"/>
                  </a:lnTo>
                  <a:lnTo>
                    <a:pt x="82352" y="249948"/>
                  </a:lnTo>
                  <a:lnTo>
                    <a:pt x="106277" y="279251"/>
                  </a:lnTo>
                  <a:lnTo>
                    <a:pt x="132664" y="289560"/>
                  </a:lnTo>
                  <a:lnTo>
                    <a:pt x="204990" y="289560"/>
                  </a:lnTo>
                  <a:lnTo>
                    <a:pt x="248859" y="260124"/>
                  </a:lnTo>
                  <a:lnTo>
                    <a:pt x="267369" y="225938"/>
                  </a:lnTo>
                  <a:lnTo>
                    <a:pt x="282802" y="181093"/>
                  </a:lnTo>
                  <a:lnTo>
                    <a:pt x="294562" y="127329"/>
                  </a:lnTo>
                  <a:lnTo>
                    <a:pt x="302055" y="66385"/>
                  </a:lnTo>
                  <a:lnTo>
                    <a:pt x="304685" y="0"/>
                  </a:lnTo>
                  <a:lnTo>
                    <a:pt x="232295" y="0"/>
                  </a:lnTo>
                  <a:lnTo>
                    <a:pt x="229665" y="66385"/>
                  </a:lnTo>
                  <a:lnTo>
                    <a:pt x="222174" y="127329"/>
                  </a:lnTo>
                  <a:lnTo>
                    <a:pt x="210417" y="181093"/>
                  </a:lnTo>
                  <a:lnTo>
                    <a:pt x="194991" y="225938"/>
                  </a:lnTo>
                  <a:lnTo>
                    <a:pt x="176492" y="260124"/>
                  </a:lnTo>
                  <a:lnTo>
                    <a:pt x="155518" y="281911"/>
                  </a:lnTo>
                  <a:lnTo>
                    <a:pt x="132664" y="28956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5486527" y="2363723"/>
            <a:ext cx="624840" cy="1784985"/>
            <a:chOff x="5486527" y="2363723"/>
            <a:chExt cx="624840" cy="1784985"/>
          </a:xfrm>
        </p:grpSpPr>
        <p:sp>
          <p:nvSpPr>
            <p:cNvPr id="22" name="object 22"/>
            <p:cNvSpPr/>
            <p:nvPr/>
          </p:nvSpPr>
          <p:spPr>
            <a:xfrm>
              <a:off x="5935980" y="2363723"/>
              <a:ext cx="0" cy="1503680"/>
            </a:xfrm>
            <a:custGeom>
              <a:avLst/>
              <a:gdLst/>
              <a:ahLst/>
              <a:cxnLst/>
              <a:rect l="l" t="t" r="r" b="b"/>
              <a:pathLst>
                <a:path w="0" h="1503679">
                  <a:moveTo>
                    <a:pt x="0" y="1503426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97423" y="3846575"/>
              <a:ext cx="168910" cy="287020"/>
            </a:xfrm>
            <a:custGeom>
              <a:avLst/>
              <a:gdLst/>
              <a:ahLst/>
              <a:cxnLst/>
              <a:rect l="l" t="t" r="r" b="b"/>
              <a:pathLst>
                <a:path w="168910" h="287020">
                  <a:moveTo>
                    <a:pt x="68452" y="0"/>
                  </a:moveTo>
                  <a:lnTo>
                    <a:pt x="0" y="71628"/>
                  </a:lnTo>
                  <a:lnTo>
                    <a:pt x="35813" y="71628"/>
                  </a:lnTo>
                  <a:lnTo>
                    <a:pt x="45939" y="142800"/>
                  </a:lnTo>
                  <a:lnTo>
                    <a:pt x="61698" y="201845"/>
                  </a:lnTo>
                  <a:lnTo>
                    <a:pt x="81930" y="246792"/>
                  </a:lnTo>
                  <a:lnTo>
                    <a:pt x="105475" y="275674"/>
                  </a:lnTo>
                  <a:lnTo>
                    <a:pt x="131172" y="286522"/>
                  </a:lnTo>
                  <a:lnTo>
                    <a:pt x="157861" y="277368"/>
                  </a:lnTo>
                  <a:lnTo>
                    <a:pt x="161543" y="274700"/>
                  </a:lnTo>
                  <a:lnTo>
                    <a:pt x="165100" y="271399"/>
                  </a:lnTo>
                  <a:lnTo>
                    <a:pt x="168655" y="267588"/>
                  </a:lnTo>
                  <a:lnTo>
                    <a:pt x="147429" y="235612"/>
                  </a:lnTo>
                  <a:lnTo>
                    <a:pt x="129714" y="190849"/>
                  </a:lnTo>
                  <a:lnTo>
                    <a:pt x="116167" y="135465"/>
                  </a:lnTo>
                  <a:lnTo>
                    <a:pt x="107441" y="71628"/>
                  </a:lnTo>
                  <a:lnTo>
                    <a:pt x="143255" y="71628"/>
                  </a:lnTo>
                  <a:lnTo>
                    <a:pt x="68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930265" y="3846575"/>
              <a:ext cx="172085" cy="287020"/>
            </a:xfrm>
            <a:custGeom>
              <a:avLst/>
              <a:gdLst/>
              <a:ahLst/>
              <a:cxnLst/>
              <a:rect l="l" t="t" r="r" b="b"/>
              <a:pathLst>
                <a:path w="172085" h="287020">
                  <a:moveTo>
                    <a:pt x="171831" y="0"/>
                  </a:moveTo>
                  <a:lnTo>
                    <a:pt x="100202" y="0"/>
                  </a:lnTo>
                  <a:lnTo>
                    <a:pt x="97558" y="65696"/>
                  </a:lnTo>
                  <a:lnTo>
                    <a:pt x="90023" y="126003"/>
                  </a:lnTo>
                  <a:lnTo>
                    <a:pt x="78199" y="179201"/>
                  </a:lnTo>
                  <a:lnTo>
                    <a:pt x="62685" y="223570"/>
                  </a:lnTo>
                  <a:lnTo>
                    <a:pt x="44080" y="257391"/>
                  </a:lnTo>
                  <a:lnTo>
                    <a:pt x="0" y="286512"/>
                  </a:lnTo>
                  <a:lnTo>
                    <a:pt x="71627" y="286512"/>
                  </a:lnTo>
                  <a:lnTo>
                    <a:pt x="115708" y="257391"/>
                  </a:lnTo>
                  <a:lnTo>
                    <a:pt x="134313" y="223570"/>
                  </a:lnTo>
                  <a:lnTo>
                    <a:pt x="149827" y="179201"/>
                  </a:lnTo>
                  <a:lnTo>
                    <a:pt x="161651" y="126003"/>
                  </a:lnTo>
                  <a:lnTo>
                    <a:pt x="169186" y="65696"/>
                  </a:lnTo>
                  <a:lnTo>
                    <a:pt x="171831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97423" y="3846575"/>
              <a:ext cx="304800" cy="287020"/>
            </a:xfrm>
            <a:custGeom>
              <a:avLst/>
              <a:gdLst/>
              <a:ahLst/>
              <a:cxnLst/>
              <a:rect l="l" t="t" r="r" b="b"/>
              <a:pathLst>
                <a:path w="304800" h="287020">
                  <a:moveTo>
                    <a:pt x="168655" y="267588"/>
                  </a:moveTo>
                  <a:lnTo>
                    <a:pt x="147429" y="235612"/>
                  </a:lnTo>
                  <a:lnTo>
                    <a:pt x="129714" y="190849"/>
                  </a:lnTo>
                  <a:lnTo>
                    <a:pt x="116167" y="135465"/>
                  </a:lnTo>
                  <a:lnTo>
                    <a:pt x="107441" y="71628"/>
                  </a:lnTo>
                  <a:lnTo>
                    <a:pt x="143255" y="71628"/>
                  </a:lnTo>
                  <a:lnTo>
                    <a:pt x="68452" y="0"/>
                  </a:lnTo>
                  <a:lnTo>
                    <a:pt x="0" y="71628"/>
                  </a:lnTo>
                  <a:lnTo>
                    <a:pt x="35813" y="71628"/>
                  </a:lnTo>
                  <a:lnTo>
                    <a:pt x="45904" y="142548"/>
                  </a:lnTo>
                  <a:lnTo>
                    <a:pt x="61738" y="201911"/>
                  </a:lnTo>
                  <a:lnTo>
                    <a:pt x="82228" y="247302"/>
                  </a:lnTo>
                  <a:lnTo>
                    <a:pt x="106291" y="276307"/>
                  </a:lnTo>
                  <a:lnTo>
                    <a:pt x="132841" y="286512"/>
                  </a:lnTo>
                  <a:lnTo>
                    <a:pt x="204469" y="286512"/>
                  </a:lnTo>
                  <a:lnTo>
                    <a:pt x="248550" y="257391"/>
                  </a:lnTo>
                  <a:lnTo>
                    <a:pt x="267155" y="223570"/>
                  </a:lnTo>
                  <a:lnTo>
                    <a:pt x="282669" y="179201"/>
                  </a:lnTo>
                  <a:lnTo>
                    <a:pt x="294493" y="126003"/>
                  </a:lnTo>
                  <a:lnTo>
                    <a:pt x="302028" y="65696"/>
                  </a:lnTo>
                  <a:lnTo>
                    <a:pt x="304673" y="0"/>
                  </a:lnTo>
                  <a:lnTo>
                    <a:pt x="233044" y="0"/>
                  </a:lnTo>
                  <a:lnTo>
                    <a:pt x="230400" y="65696"/>
                  </a:lnTo>
                  <a:lnTo>
                    <a:pt x="222865" y="126003"/>
                  </a:lnTo>
                  <a:lnTo>
                    <a:pt x="211041" y="179201"/>
                  </a:lnTo>
                  <a:lnTo>
                    <a:pt x="195527" y="223570"/>
                  </a:lnTo>
                  <a:lnTo>
                    <a:pt x="176922" y="257391"/>
                  </a:lnTo>
                  <a:lnTo>
                    <a:pt x="155827" y="278945"/>
                  </a:lnTo>
                  <a:lnTo>
                    <a:pt x="132841" y="286512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495671" y="3849623"/>
              <a:ext cx="168910" cy="290195"/>
            </a:xfrm>
            <a:custGeom>
              <a:avLst/>
              <a:gdLst/>
              <a:ahLst/>
              <a:cxnLst/>
              <a:rect l="l" t="t" r="r" b="b"/>
              <a:pathLst>
                <a:path w="168910" h="290195">
                  <a:moveTo>
                    <a:pt x="69214" y="0"/>
                  </a:moveTo>
                  <a:lnTo>
                    <a:pt x="0" y="72389"/>
                  </a:lnTo>
                  <a:lnTo>
                    <a:pt x="36194" y="72389"/>
                  </a:lnTo>
                  <a:lnTo>
                    <a:pt x="46246" y="144323"/>
                  </a:lnTo>
                  <a:lnTo>
                    <a:pt x="61914" y="203990"/>
                  </a:lnTo>
                  <a:lnTo>
                    <a:pt x="82041" y="249412"/>
                  </a:lnTo>
                  <a:lnTo>
                    <a:pt x="105471" y="278609"/>
                  </a:lnTo>
                  <a:lnTo>
                    <a:pt x="131045" y="289604"/>
                  </a:lnTo>
                  <a:lnTo>
                    <a:pt x="157606" y="280415"/>
                  </a:lnTo>
                  <a:lnTo>
                    <a:pt x="161416" y="277494"/>
                  </a:lnTo>
                  <a:lnTo>
                    <a:pt x="165100" y="273938"/>
                  </a:lnTo>
                  <a:lnTo>
                    <a:pt x="168782" y="269748"/>
                  </a:lnTo>
                  <a:lnTo>
                    <a:pt x="147964" y="237339"/>
                  </a:lnTo>
                  <a:lnTo>
                    <a:pt x="130540" y="192214"/>
                  </a:lnTo>
                  <a:lnTo>
                    <a:pt x="117187" y="136517"/>
                  </a:lnTo>
                  <a:lnTo>
                    <a:pt x="108584" y="72389"/>
                  </a:lnTo>
                  <a:lnTo>
                    <a:pt x="144779" y="72389"/>
                  </a:lnTo>
                  <a:lnTo>
                    <a:pt x="692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628259" y="3849623"/>
              <a:ext cx="172085" cy="289560"/>
            </a:xfrm>
            <a:custGeom>
              <a:avLst/>
              <a:gdLst/>
              <a:ahLst/>
              <a:cxnLst/>
              <a:rect l="l" t="t" r="r" b="b"/>
              <a:pathLst>
                <a:path w="172085" h="289560">
                  <a:moveTo>
                    <a:pt x="172085" y="0"/>
                  </a:moveTo>
                  <a:lnTo>
                    <a:pt x="99694" y="0"/>
                  </a:lnTo>
                  <a:lnTo>
                    <a:pt x="97065" y="66385"/>
                  </a:lnTo>
                  <a:lnTo>
                    <a:pt x="89572" y="127329"/>
                  </a:lnTo>
                  <a:lnTo>
                    <a:pt x="77811" y="181093"/>
                  </a:lnTo>
                  <a:lnTo>
                    <a:pt x="62378" y="225938"/>
                  </a:lnTo>
                  <a:lnTo>
                    <a:pt x="43868" y="260124"/>
                  </a:lnTo>
                  <a:lnTo>
                    <a:pt x="0" y="289559"/>
                  </a:lnTo>
                  <a:lnTo>
                    <a:pt x="72389" y="289559"/>
                  </a:lnTo>
                  <a:lnTo>
                    <a:pt x="116258" y="260124"/>
                  </a:lnTo>
                  <a:lnTo>
                    <a:pt x="134768" y="225938"/>
                  </a:lnTo>
                  <a:lnTo>
                    <a:pt x="150201" y="181093"/>
                  </a:lnTo>
                  <a:lnTo>
                    <a:pt x="161962" y="127329"/>
                  </a:lnTo>
                  <a:lnTo>
                    <a:pt x="169455" y="66385"/>
                  </a:lnTo>
                  <a:lnTo>
                    <a:pt x="172085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495671" y="3849623"/>
              <a:ext cx="304800" cy="289560"/>
            </a:xfrm>
            <a:custGeom>
              <a:avLst/>
              <a:gdLst/>
              <a:ahLst/>
              <a:cxnLst/>
              <a:rect l="l" t="t" r="r" b="b"/>
              <a:pathLst>
                <a:path w="304800" h="289560">
                  <a:moveTo>
                    <a:pt x="168782" y="269748"/>
                  </a:moveTo>
                  <a:lnTo>
                    <a:pt x="147964" y="237339"/>
                  </a:lnTo>
                  <a:lnTo>
                    <a:pt x="130540" y="192214"/>
                  </a:lnTo>
                  <a:lnTo>
                    <a:pt x="117187" y="136517"/>
                  </a:lnTo>
                  <a:lnTo>
                    <a:pt x="108584" y="72389"/>
                  </a:lnTo>
                  <a:lnTo>
                    <a:pt x="144779" y="72389"/>
                  </a:lnTo>
                  <a:lnTo>
                    <a:pt x="69214" y="0"/>
                  </a:lnTo>
                  <a:lnTo>
                    <a:pt x="0" y="72389"/>
                  </a:lnTo>
                  <a:lnTo>
                    <a:pt x="36194" y="72389"/>
                  </a:lnTo>
                  <a:lnTo>
                    <a:pt x="46207" y="144085"/>
                  </a:lnTo>
                  <a:lnTo>
                    <a:pt x="61950" y="204081"/>
                  </a:lnTo>
                  <a:lnTo>
                    <a:pt x="82326" y="249948"/>
                  </a:lnTo>
                  <a:lnTo>
                    <a:pt x="106238" y="279251"/>
                  </a:lnTo>
                  <a:lnTo>
                    <a:pt x="132587" y="289559"/>
                  </a:lnTo>
                  <a:lnTo>
                    <a:pt x="204977" y="289559"/>
                  </a:lnTo>
                  <a:lnTo>
                    <a:pt x="248846" y="260124"/>
                  </a:lnTo>
                  <a:lnTo>
                    <a:pt x="267356" y="225938"/>
                  </a:lnTo>
                  <a:lnTo>
                    <a:pt x="282789" y="181093"/>
                  </a:lnTo>
                  <a:lnTo>
                    <a:pt x="294550" y="127329"/>
                  </a:lnTo>
                  <a:lnTo>
                    <a:pt x="302043" y="66385"/>
                  </a:lnTo>
                  <a:lnTo>
                    <a:pt x="304673" y="0"/>
                  </a:lnTo>
                  <a:lnTo>
                    <a:pt x="232282" y="0"/>
                  </a:lnTo>
                  <a:lnTo>
                    <a:pt x="229653" y="66385"/>
                  </a:lnTo>
                  <a:lnTo>
                    <a:pt x="222160" y="127329"/>
                  </a:lnTo>
                  <a:lnTo>
                    <a:pt x="210399" y="181093"/>
                  </a:lnTo>
                  <a:lnTo>
                    <a:pt x="194966" y="225938"/>
                  </a:lnTo>
                  <a:lnTo>
                    <a:pt x="176456" y="260124"/>
                  </a:lnTo>
                  <a:lnTo>
                    <a:pt x="155465" y="281911"/>
                  </a:lnTo>
                  <a:lnTo>
                    <a:pt x="132587" y="289559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1249680" y="4572634"/>
            <a:ext cx="4559935" cy="810260"/>
            <a:chOff x="1249680" y="4572634"/>
            <a:chExt cx="4559935" cy="810260"/>
          </a:xfrm>
        </p:grpSpPr>
        <p:sp>
          <p:nvSpPr>
            <p:cNvPr id="30" name="object 30"/>
            <p:cNvSpPr/>
            <p:nvPr/>
          </p:nvSpPr>
          <p:spPr>
            <a:xfrm>
              <a:off x="1258824" y="4581778"/>
              <a:ext cx="4541520" cy="791845"/>
            </a:xfrm>
            <a:custGeom>
              <a:avLst/>
              <a:gdLst/>
              <a:ahLst/>
              <a:cxnLst/>
              <a:rect l="l" t="t" r="r" b="b"/>
              <a:pathLst>
                <a:path w="4541520" h="791845">
                  <a:moveTo>
                    <a:pt x="375919" y="0"/>
                  </a:moveTo>
                  <a:lnTo>
                    <a:pt x="756919" y="285877"/>
                  </a:lnTo>
                  <a:lnTo>
                    <a:pt x="0" y="285877"/>
                  </a:lnTo>
                  <a:lnTo>
                    <a:pt x="0" y="791845"/>
                  </a:lnTo>
                  <a:lnTo>
                    <a:pt x="4541520" y="791845"/>
                  </a:lnTo>
                  <a:lnTo>
                    <a:pt x="4541520" y="285877"/>
                  </a:lnTo>
                  <a:lnTo>
                    <a:pt x="1892300" y="285877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258824" y="4581778"/>
              <a:ext cx="4541520" cy="791845"/>
            </a:xfrm>
            <a:custGeom>
              <a:avLst/>
              <a:gdLst/>
              <a:ahLst/>
              <a:cxnLst/>
              <a:rect l="l" t="t" r="r" b="b"/>
              <a:pathLst>
                <a:path w="4541520" h="791845">
                  <a:moveTo>
                    <a:pt x="0" y="285877"/>
                  </a:moveTo>
                  <a:lnTo>
                    <a:pt x="756919" y="285877"/>
                  </a:lnTo>
                  <a:lnTo>
                    <a:pt x="375919" y="0"/>
                  </a:lnTo>
                  <a:lnTo>
                    <a:pt x="1892300" y="285877"/>
                  </a:lnTo>
                  <a:lnTo>
                    <a:pt x="4541520" y="285877"/>
                  </a:lnTo>
                  <a:lnTo>
                    <a:pt x="4541520" y="370205"/>
                  </a:lnTo>
                  <a:lnTo>
                    <a:pt x="4541520" y="496697"/>
                  </a:lnTo>
                  <a:lnTo>
                    <a:pt x="4541520" y="791845"/>
                  </a:lnTo>
                  <a:lnTo>
                    <a:pt x="1892300" y="791845"/>
                  </a:lnTo>
                  <a:lnTo>
                    <a:pt x="756919" y="791845"/>
                  </a:lnTo>
                  <a:lnTo>
                    <a:pt x="0" y="791845"/>
                  </a:lnTo>
                  <a:lnTo>
                    <a:pt x="0" y="496697"/>
                  </a:lnTo>
                  <a:lnTo>
                    <a:pt x="0" y="370205"/>
                  </a:lnTo>
                  <a:lnTo>
                    <a:pt x="0" y="28587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116279" y="4078046"/>
            <a:ext cx="5959475" cy="2480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20235" algn="l"/>
              </a:tabLst>
            </a:pPr>
            <a:r>
              <a:rPr sz="3200" spc="420" dirty="0">
                <a:solidFill>
                  <a:srgbClr val="FF0000"/>
                </a:solidFill>
                <a:latin typeface="Yu Gothic"/>
                <a:cs typeface="Yu Gothic"/>
              </a:rPr>
              <a:t>01 </a:t>
            </a:r>
            <a:r>
              <a:rPr sz="3200" spc="420" dirty="0">
                <a:solidFill>
                  <a:srgbClr val="FF0000"/>
                </a:solidFill>
                <a:latin typeface="Yu Gothic"/>
                <a:cs typeface="Yu Gothic"/>
              </a:rPr>
              <a:t>10</a:t>
            </a:r>
            <a:endParaRPr sz="3200">
              <a:latin typeface="Yu Gothic"/>
              <a:cs typeface="Yu Gothic"/>
            </a:endParaRPr>
          </a:p>
          <a:p>
            <a:pPr marL="857250">
              <a:lnSpc>
                <a:spcPct val="100000"/>
              </a:lnSpc>
              <a:spcBef>
                <a:spcPts val="2625"/>
              </a:spcBef>
            </a:pPr>
            <a:r>
              <a:rPr sz="2800" spc="-550" dirty="0">
                <a:latin typeface="SimSun"/>
                <a:cs typeface="SimSun"/>
              </a:rPr>
              <a:t>不同的和</a:t>
            </a:r>
            <a:r>
              <a:rPr sz="2800" spc="-620" dirty="0">
                <a:latin typeface="SimSun"/>
                <a:cs typeface="SimSun"/>
              </a:rPr>
              <a:t>溢出的</a:t>
            </a:r>
            <a:endParaRPr sz="2800">
              <a:latin typeface="SimSun"/>
              <a:cs typeface="SimSun"/>
            </a:endParaRPr>
          </a:p>
          <a:p>
            <a:pPr marL="234950">
              <a:lnSpc>
                <a:spcPct val="100000"/>
              </a:lnSpc>
              <a:spcBef>
                <a:spcPts val="2780"/>
              </a:spcBef>
            </a:pPr>
            <a:r>
              <a:rPr sz="2800" spc="10" dirty="0">
                <a:latin typeface="SimSun"/>
                <a:cs typeface="SimSun"/>
              </a:rPr>
              <a:t>可以</a:t>
            </a:r>
            <a:r>
              <a:rPr sz="2800" spc="-335" dirty="0">
                <a:latin typeface="SimSun"/>
                <a:cs typeface="SimSun"/>
              </a:rPr>
              <a:t>通过</a:t>
            </a:r>
            <a:r>
              <a:rPr sz="2800" b="1" spc="-15" dirty="0">
                <a:latin typeface="Microsoft YaHei UI"/>
                <a:cs typeface="Microsoft YaHei UI"/>
              </a:rPr>
              <a:t>比较</a:t>
            </a:r>
            <a:r>
              <a:rPr sz="2800" spc="-550" dirty="0">
                <a:latin typeface="SimSun"/>
                <a:cs typeface="SimSun"/>
              </a:rPr>
              <a:t>两个</a:t>
            </a:r>
            <a:r>
              <a:rPr sz="2800" spc="-665" dirty="0">
                <a:latin typeface="SimSun"/>
                <a:cs typeface="SimSun"/>
              </a:rPr>
              <a:t>比特</a:t>
            </a:r>
            <a:r>
              <a:rPr sz="2800" spc="-350" dirty="0">
                <a:latin typeface="SimSun"/>
                <a:cs typeface="SimSun"/>
              </a:rPr>
              <a:t>来</a:t>
            </a:r>
            <a:r>
              <a:rPr sz="2800" spc="10" dirty="0">
                <a:latin typeface="SimSun"/>
                <a:cs typeface="SimSun"/>
              </a:rPr>
              <a:t>确定</a:t>
            </a:r>
            <a:endParaRPr sz="2800">
              <a:latin typeface="SimSun"/>
              <a:cs typeface="SimSun"/>
            </a:endParaRPr>
          </a:p>
          <a:p>
            <a:pPr marL="234950">
              <a:lnSpc>
                <a:spcPct val="100000"/>
              </a:lnSpc>
              <a:spcBef>
                <a:spcPts val="5"/>
              </a:spcBef>
            </a:pPr>
            <a:r>
              <a:rPr sz="2800" spc="1410" dirty="0">
                <a:latin typeface="SimSun"/>
                <a:cs typeface="SimSun"/>
              </a:rPr>
              <a:t>* </a:t>
            </a:r>
            <a:r>
              <a:rPr sz="2800" spc="-660" dirty="0">
                <a:latin typeface="SimSun"/>
                <a:cs typeface="SimSun"/>
              </a:rPr>
              <a:t>可以使用</a:t>
            </a:r>
            <a:r>
              <a:rPr sz="2800" spc="515" dirty="0">
                <a:latin typeface="SimSun"/>
                <a:cs typeface="SimSun"/>
              </a:rPr>
              <a:t>XOR</a:t>
            </a:r>
            <a:r>
              <a:rPr sz="2800" spc="-610" dirty="0">
                <a:latin typeface="SimSun"/>
                <a:cs typeface="SimSun"/>
              </a:rPr>
              <a:t>门</a:t>
            </a:r>
            <a:r>
              <a:rPr sz="2800" spc="-180" dirty="0">
                <a:latin typeface="SimSun"/>
                <a:cs typeface="SimSun"/>
              </a:rPr>
              <a:t>（</a:t>
            </a:r>
            <a:r>
              <a:rPr sz="2800" spc="10" dirty="0">
                <a:latin typeface="SimSun"/>
                <a:cs typeface="SimSun"/>
              </a:rPr>
              <a:t>排他性</a:t>
            </a:r>
            <a:r>
              <a:rPr sz="2800" spc="10" dirty="0">
                <a:latin typeface="SimSun"/>
                <a:cs typeface="SimSun"/>
              </a:rPr>
              <a:t>逻辑</a:t>
            </a:r>
            <a:r>
              <a:rPr sz="2800" dirty="0">
                <a:latin typeface="SimSun"/>
                <a:cs typeface="SimSun"/>
              </a:rPr>
              <a:t>或</a:t>
            </a:r>
            <a:r>
              <a:rPr sz="2800" spc="-180" dirty="0">
                <a:latin typeface="SimSun"/>
                <a:cs typeface="SimSun"/>
              </a:rPr>
              <a:t>）。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9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709422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MIPS</a:t>
            </a:r>
            <a:r>
              <a:rPr spc="-5" dirty="0"/>
              <a:t>中的溢出支持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1419478"/>
            <a:ext cx="200660" cy="2082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2358263"/>
            <a:ext cx="200660" cy="208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3699383"/>
            <a:ext cx="170179" cy="177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4162678"/>
            <a:ext cx="200660" cy="208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858" y="4650359"/>
            <a:ext cx="170179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0668" y="1264361"/>
            <a:ext cx="7501890" cy="4942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288925">
              <a:lnSpc>
                <a:spcPct val="100000"/>
              </a:lnSpc>
              <a:spcBef>
                <a:spcPts val="110"/>
              </a:spcBef>
            </a:pPr>
            <a:r>
              <a:rPr sz="2800" spc="10" dirty="0">
                <a:latin typeface="Yu Gothic"/>
                <a:cs typeface="Yu Gothic"/>
              </a:rPr>
              <a:t>加法</a:t>
            </a:r>
            <a:r>
              <a:rPr sz="2800" spc="100" dirty="0">
                <a:latin typeface="Yu Gothic"/>
                <a:cs typeface="Yu Gothic"/>
              </a:rPr>
              <a:t>（add）</a:t>
            </a:r>
            <a:r>
              <a:rPr sz="2800" spc="5" dirty="0">
                <a:latin typeface="Yu Gothic"/>
                <a:cs typeface="Yu Gothic"/>
              </a:rPr>
              <a:t>、即时</a:t>
            </a:r>
            <a:r>
              <a:rPr sz="2800" spc="10" dirty="0">
                <a:latin typeface="Yu Gothic"/>
                <a:cs typeface="Yu Gothic"/>
              </a:rPr>
              <a:t>加法</a:t>
            </a:r>
            <a:r>
              <a:rPr sz="2800" spc="75" dirty="0">
                <a:latin typeface="Yu Gothic"/>
                <a:cs typeface="Yu Gothic"/>
              </a:rPr>
              <a:t>（addi）</a:t>
            </a:r>
            <a:r>
              <a:rPr sz="2800" spc="5" dirty="0">
                <a:latin typeface="Yu Gothic"/>
                <a:cs typeface="Yu Gothic"/>
              </a:rPr>
              <a:t>和</a:t>
            </a:r>
            <a:r>
              <a:rPr sz="2800" spc="-15" dirty="0">
                <a:latin typeface="Yu Gothic"/>
                <a:cs typeface="Yu Gothic"/>
              </a:rPr>
              <a:t>减法</a:t>
            </a:r>
            <a:r>
              <a:rPr sz="2800" spc="80" dirty="0">
                <a:latin typeface="Yu Gothic"/>
                <a:cs typeface="Yu Gothic"/>
              </a:rPr>
              <a:t>（sub）</a:t>
            </a:r>
            <a:r>
              <a:rPr sz="2800" spc="5" dirty="0">
                <a:latin typeface="Yu Gothic"/>
                <a:cs typeface="Yu Gothic"/>
              </a:rPr>
              <a:t>的</a:t>
            </a:r>
            <a:r>
              <a:rPr sz="2800" spc="5" dirty="0">
                <a:latin typeface="Yu Gothic"/>
                <a:cs typeface="Yu Gothic"/>
              </a:rPr>
              <a:t>溢出异常</a:t>
            </a:r>
            <a:endParaRPr sz="2800">
              <a:latin typeface="Yu Gothic"/>
              <a:cs typeface="Yu Gothic"/>
            </a:endParaRPr>
          </a:p>
          <a:p>
            <a:pPr marL="12700" marR="965200">
              <a:lnSpc>
                <a:spcPct val="100000"/>
              </a:lnSpc>
              <a:spcBef>
                <a:spcPts val="675"/>
              </a:spcBef>
            </a:pPr>
            <a:r>
              <a:rPr sz="2800" spc="5" dirty="0">
                <a:latin typeface="Yu Gothic"/>
                <a:cs typeface="Yu Gothic"/>
              </a:rPr>
              <a:t>无符号</a:t>
            </a:r>
            <a:r>
              <a:rPr sz="2800" spc="10" dirty="0">
                <a:latin typeface="Yu Gothic"/>
                <a:cs typeface="Yu Gothic"/>
              </a:rPr>
              <a:t>加法</a:t>
            </a:r>
            <a:r>
              <a:rPr sz="2800" spc="135" dirty="0">
                <a:latin typeface="Yu Gothic"/>
                <a:cs typeface="Yu Gothic"/>
              </a:rPr>
              <a:t>（</a:t>
            </a:r>
            <a:r>
              <a:rPr sz="2800" spc="70" dirty="0">
                <a:latin typeface="Yu Gothic"/>
                <a:cs typeface="Yu Gothic"/>
              </a:rPr>
              <a:t>adddu</a:t>
            </a:r>
            <a:r>
              <a:rPr sz="2800" spc="135" dirty="0">
                <a:latin typeface="Yu Gothic"/>
                <a:cs typeface="Yu Gothic"/>
              </a:rPr>
              <a:t>）</a:t>
            </a:r>
            <a:r>
              <a:rPr sz="2800" spc="5" dirty="0">
                <a:latin typeface="Yu Gothic"/>
                <a:cs typeface="Yu Gothic"/>
              </a:rPr>
              <a:t>、</a:t>
            </a:r>
            <a:r>
              <a:rPr sz="2800" spc="10" dirty="0">
                <a:latin typeface="Yu Gothic"/>
                <a:cs typeface="Yu Gothic"/>
              </a:rPr>
              <a:t>无符号</a:t>
            </a:r>
            <a:r>
              <a:rPr sz="2800" spc="-25" dirty="0">
                <a:latin typeface="Yu Gothic"/>
                <a:cs typeface="Yu Gothic"/>
              </a:rPr>
              <a:t>即时</a:t>
            </a:r>
            <a:r>
              <a:rPr sz="2800" spc="5" dirty="0">
                <a:latin typeface="Yu Gothic"/>
                <a:cs typeface="Yu Gothic"/>
              </a:rPr>
              <a:t>加法</a:t>
            </a:r>
            <a:r>
              <a:rPr sz="2800" spc="80" dirty="0">
                <a:latin typeface="Yu Gothic"/>
                <a:cs typeface="Yu Gothic"/>
              </a:rPr>
              <a:t>（addiu）</a:t>
            </a:r>
            <a:r>
              <a:rPr sz="2800" spc="5" dirty="0">
                <a:latin typeface="Yu Gothic"/>
                <a:cs typeface="Yu Gothic"/>
              </a:rPr>
              <a:t>和无符号</a:t>
            </a:r>
            <a:r>
              <a:rPr sz="2800" spc="10" dirty="0">
                <a:latin typeface="Yu Gothic"/>
                <a:cs typeface="Yu Gothic"/>
              </a:rPr>
              <a:t>减法</a:t>
            </a:r>
            <a:r>
              <a:rPr sz="2800" spc="85" dirty="0">
                <a:latin typeface="Yu Gothic"/>
                <a:cs typeface="Yu Gothic"/>
              </a:rPr>
              <a:t>（subu）</a:t>
            </a:r>
            <a:r>
              <a:rPr sz="2800" spc="-20" dirty="0">
                <a:latin typeface="Yu Gothic"/>
                <a:cs typeface="Yu Gothic"/>
              </a:rPr>
              <a:t>可以通过以下方式执行</a:t>
            </a:r>
            <a:endParaRPr sz="280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5" dirty="0">
                <a:latin typeface="Yu Gothic"/>
                <a:cs typeface="Yu Gothic"/>
              </a:rPr>
              <a:t>溢出</a:t>
            </a:r>
            <a:r>
              <a:rPr sz="2800" spc="5" dirty="0">
                <a:latin typeface="Yu Gothic"/>
                <a:cs typeface="Yu Gothic"/>
              </a:rPr>
              <a:t>不会</a:t>
            </a:r>
            <a:r>
              <a:rPr sz="2800" spc="-25" dirty="0">
                <a:latin typeface="Yu Gothic"/>
                <a:cs typeface="Yu Gothic"/>
              </a:rPr>
              <a:t>导致</a:t>
            </a:r>
            <a:r>
              <a:rPr sz="2800" spc="5" dirty="0">
                <a:latin typeface="Yu Gothic"/>
                <a:cs typeface="Yu Gothic"/>
              </a:rPr>
              <a:t>异常</a:t>
            </a:r>
            <a:endParaRPr sz="2800">
              <a:latin typeface="Yu Gothic"/>
              <a:cs typeface="Yu Gothic"/>
            </a:endParaRPr>
          </a:p>
          <a:p>
            <a:pPr marR="64769" algn="r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Yu Gothic"/>
                <a:cs typeface="Yu Gothic"/>
              </a:rPr>
              <a:t>通常情况下，无符号整数被用于内存地址</a:t>
            </a:r>
            <a:endParaRPr sz="2400">
              <a:latin typeface="Yu Gothic"/>
              <a:cs typeface="Yu Gothic"/>
            </a:endParaRPr>
          </a:p>
          <a:p>
            <a:pPr marR="5080" algn="r">
              <a:lnSpc>
                <a:spcPct val="100000"/>
              </a:lnSpc>
              <a:spcBef>
                <a:spcPts val="610"/>
              </a:spcBef>
            </a:pPr>
            <a:r>
              <a:rPr sz="2800" spc="5" dirty="0">
                <a:latin typeface="Yu Gothic"/>
                <a:cs typeface="Yu Gothic"/>
              </a:rPr>
              <a:t>溢出</a:t>
            </a:r>
            <a:r>
              <a:rPr sz="2800" spc="5" dirty="0">
                <a:latin typeface="Yu Gothic"/>
                <a:cs typeface="Yu Gothic"/>
              </a:rPr>
              <a:t>是否</a:t>
            </a:r>
            <a:r>
              <a:rPr sz="2800" spc="-20" dirty="0">
                <a:latin typeface="Yu Gothic"/>
                <a:cs typeface="Yu Gothic"/>
              </a:rPr>
              <a:t>被</a:t>
            </a:r>
            <a:r>
              <a:rPr sz="2800" spc="5" dirty="0">
                <a:latin typeface="Yu Gothic"/>
                <a:cs typeface="Yu Gothic"/>
              </a:rPr>
              <a:t>识别</a:t>
            </a:r>
            <a:r>
              <a:rPr sz="2800" spc="10" dirty="0">
                <a:latin typeface="Yu Gothic"/>
                <a:cs typeface="Yu Gothic"/>
              </a:rPr>
              <a:t>取决于情况</a:t>
            </a:r>
            <a:endParaRPr sz="2800">
              <a:latin typeface="Yu Gothic"/>
              <a:cs typeface="Yu Gothic"/>
            </a:endParaRPr>
          </a:p>
          <a:p>
            <a:pPr marL="411480" marR="675005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Yu Gothic"/>
                <a:cs typeface="Yu Gothic"/>
              </a:rPr>
              <a:t>根据情况</a:t>
            </a:r>
            <a:r>
              <a:rPr sz="2400" dirty="0">
                <a:latin typeface="Yu Gothic"/>
                <a:cs typeface="Yu Gothic"/>
              </a:rPr>
              <a:t>选择要</a:t>
            </a:r>
            <a:r>
              <a:rPr sz="2400" dirty="0">
                <a:latin typeface="Yu Gothic"/>
                <a:cs typeface="Yu Gothic"/>
              </a:rPr>
              <a:t>识别或忽略的</a:t>
            </a:r>
            <a:r>
              <a:rPr sz="2400" dirty="0">
                <a:latin typeface="Yu Gothic"/>
                <a:cs typeface="Yu Gothic"/>
              </a:rPr>
              <a:t>命令</a:t>
            </a:r>
            <a:endParaRPr sz="2400">
              <a:latin typeface="Yu Gothic"/>
              <a:cs typeface="Yu Gothic"/>
            </a:endParaRPr>
          </a:p>
          <a:p>
            <a:pPr marL="12700" marR="1155065">
              <a:lnSpc>
                <a:spcPct val="100000"/>
              </a:lnSpc>
              <a:spcBef>
                <a:spcPts val="610"/>
              </a:spcBef>
            </a:pPr>
            <a:r>
              <a:rPr sz="2800" spc="5" dirty="0">
                <a:latin typeface="Yu Gothic"/>
                <a:cs typeface="Yu Gothic"/>
              </a:rPr>
              <a:t>异常程序</a:t>
            </a:r>
            <a:r>
              <a:rPr sz="2800" spc="-10" dirty="0">
                <a:latin typeface="Yu Gothic"/>
                <a:cs typeface="Yu Gothic"/>
              </a:rPr>
              <a:t>计数器</a:t>
            </a:r>
            <a:r>
              <a:rPr sz="2800" spc="140" dirty="0">
                <a:latin typeface="Yu Gothic"/>
                <a:cs typeface="Yu Gothic"/>
              </a:rPr>
              <a:t>（</a:t>
            </a:r>
            <a:r>
              <a:rPr sz="2800" spc="-90" dirty="0">
                <a:latin typeface="Yu Gothic"/>
                <a:cs typeface="Yu Gothic"/>
              </a:rPr>
              <a:t>EPC</a:t>
            </a:r>
            <a:r>
              <a:rPr sz="2800" spc="140" dirty="0">
                <a:latin typeface="Yu Gothic"/>
                <a:cs typeface="Yu Gothic"/>
              </a:rPr>
              <a:t>）</a:t>
            </a:r>
            <a:r>
              <a:rPr sz="2800" spc="5" dirty="0">
                <a:latin typeface="Yu Gothic"/>
                <a:cs typeface="Yu Gothic"/>
              </a:rPr>
              <a:t>存储了导致</a:t>
            </a:r>
            <a:r>
              <a:rPr sz="2800" spc="-25" dirty="0">
                <a:latin typeface="Yu Gothic"/>
                <a:cs typeface="Yu Gothic"/>
              </a:rPr>
              <a:t>异常</a:t>
            </a:r>
            <a:r>
              <a:rPr sz="2800" spc="5" dirty="0">
                <a:latin typeface="Yu Gothic"/>
                <a:cs typeface="Yu Gothic"/>
              </a:rPr>
              <a:t>的</a:t>
            </a:r>
            <a:r>
              <a:rPr sz="2800" spc="5" dirty="0">
                <a:latin typeface="Yu Gothic"/>
                <a:cs typeface="Yu Gothic"/>
              </a:rPr>
              <a:t>指令的</a:t>
            </a:r>
            <a:r>
              <a:rPr sz="2800" spc="-25" dirty="0">
                <a:latin typeface="Yu Gothic"/>
                <a:cs typeface="Yu Gothic"/>
              </a:rPr>
              <a:t>地址。</a:t>
            </a:r>
            <a:endParaRPr sz="2800">
              <a:latin typeface="Yu Gothic"/>
              <a:cs typeface="Yu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5" y="5479402"/>
            <a:ext cx="200660" cy="20828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114" dirty="0"/>
              <a:t>28</a:t>
            </a:r>
          </a:p>
        </p:txBody>
      </p:sp>
    </p:spTree>
  </p:cSld>
  <p:clrMapOvr>
    <a:masterClrMapping/>
  </p:clrMapOvr>
</p:sld>
</file>

<file path=ppt/slides/slide30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确认问题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258265"/>
            <a:ext cx="7325359" cy="2073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105" dirty="0">
                <a:latin typeface="Yu Gothic"/>
                <a:cs typeface="Yu Gothic"/>
              </a:rPr>
              <a:t>CPU中执行</a:t>
            </a:r>
            <a:r>
              <a:rPr sz="3200" spc="-15" dirty="0">
                <a:latin typeface="Yu Gothic"/>
                <a:cs typeface="Yu Gothic"/>
              </a:rPr>
              <a:t>各种</a:t>
            </a:r>
            <a:r>
              <a:rPr sz="3200" spc="10" dirty="0">
                <a:latin typeface="Yu Gothic"/>
                <a:cs typeface="Yu Gothic"/>
              </a:rPr>
              <a:t>算术</a:t>
            </a:r>
            <a:r>
              <a:rPr sz="3200" spc="10" dirty="0">
                <a:latin typeface="Yu Gothic"/>
                <a:cs typeface="Yu Gothic"/>
              </a:rPr>
              <a:t>运算</a:t>
            </a:r>
            <a:r>
              <a:rPr sz="3200" spc="-15" dirty="0">
                <a:latin typeface="Yu Gothic"/>
                <a:cs typeface="Yu Gothic"/>
              </a:rPr>
              <a:t>的</a:t>
            </a:r>
            <a:r>
              <a:rPr sz="3200" spc="-10" dirty="0">
                <a:latin typeface="Yu Gothic"/>
                <a:cs typeface="Yu Gothic"/>
              </a:rPr>
              <a:t>电路被</a:t>
            </a:r>
            <a:r>
              <a:rPr sz="3200" spc="-10" dirty="0">
                <a:latin typeface="Yu Gothic"/>
                <a:cs typeface="Yu Gothic"/>
              </a:rPr>
              <a:t>称为</a:t>
            </a:r>
            <a:r>
              <a:rPr sz="3200" spc="170" dirty="0">
                <a:solidFill>
                  <a:srgbClr val="FF0000"/>
                </a:solidFill>
                <a:latin typeface="Yu Gothic"/>
                <a:cs typeface="Yu Gothic"/>
              </a:rPr>
              <a:t>（1）。</a:t>
            </a:r>
            <a:endParaRPr sz="3200">
              <a:latin typeface="Yu Gothic"/>
              <a:cs typeface="Yu Gothic"/>
            </a:endParaRPr>
          </a:p>
          <a:p>
            <a:pPr marL="12700" marR="120650">
              <a:lnSpc>
                <a:spcPct val="100000"/>
              </a:lnSpc>
              <a:spcBef>
                <a:spcPts val="770"/>
              </a:spcBef>
            </a:pPr>
            <a:r>
              <a:rPr sz="3200" spc="-15" dirty="0">
                <a:latin typeface="Yu Gothic"/>
                <a:cs typeface="Yu Gothic"/>
              </a:rPr>
              <a:t>为了</a:t>
            </a:r>
            <a:r>
              <a:rPr sz="3200" spc="-10" dirty="0">
                <a:latin typeface="Yu Gothic"/>
                <a:cs typeface="Yu Gothic"/>
              </a:rPr>
              <a:t>确定</a:t>
            </a:r>
            <a:r>
              <a:rPr sz="3200" spc="-10" dirty="0">
                <a:latin typeface="Yu Gothic"/>
                <a:cs typeface="Yu Gothic"/>
              </a:rPr>
              <a:t>加法和减法中的溢出，我们</a:t>
            </a:r>
            <a:r>
              <a:rPr sz="3200" spc="-10" dirty="0">
                <a:latin typeface="Yu Gothic"/>
                <a:cs typeface="Yu Gothic"/>
              </a:rPr>
              <a:t>只需要看</a:t>
            </a:r>
            <a:r>
              <a:rPr sz="3200" spc="-15" dirty="0">
                <a:latin typeface="Yu Gothic"/>
                <a:cs typeface="Yu Gothic"/>
              </a:rPr>
              <a:t>一下</a:t>
            </a:r>
            <a:r>
              <a:rPr sz="3200" spc="170" dirty="0">
                <a:solidFill>
                  <a:srgbClr val="FF0000"/>
                </a:solidFill>
                <a:latin typeface="Yu Gothic"/>
                <a:cs typeface="Yu Gothic"/>
              </a:rPr>
              <a:t>（2）</a:t>
            </a:r>
            <a:r>
              <a:rPr sz="3200" spc="-15" dirty="0">
                <a:latin typeface="Yu Gothic"/>
                <a:cs typeface="Yu Gothic"/>
              </a:rPr>
              <a:t>和</a:t>
            </a:r>
            <a:r>
              <a:rPr sz="3200" spc="170" dirty="0">
                <a:solidFill>
                  <a:srgbClr val="FF0000"/>
                </a:solidFill>
                <a:latin typeface="Yu Gothic"/>
                <a:cs typeface="Yu Gothic"/>
              </a:rPr>
              <a:t>（3）。</a:t>
            </a:r>
            <a:endParaRPr sz="3200">
              <a:latin typeface="Yu Gothic"/>
              <a:cs typeface="Yu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2507360"/>
            <a:ext cx="233679" cy="23621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114" dirty="0"/>
              <a:t>29</a:t>
            </a:r>
          </a:p>
        </p:txBody>
      </p:sp>
    </p:spTree>
  </p:cSld>
  <p:clrMapOvr>
    <a:masterClrMapping/>
  </p:clrMapOvr>
</p:sld>
</file>

<file path=ppt/slides/slide3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114" dirty="0"/>
              <a:t>30</a:t>
            </a:r>
          </a:p>
        </p:txBody>
      </p:sp>
    </p:spTree>
  </p:cSld>
  <p:clrMapOvr>
    <a:masterClrMapping/>
  </p:clrMapOvr>
</p:sld>
</file>

<file path=ppt/slides/slide3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参考文献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152491"/>
            <a:ext cx="7373620" cy="383857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5095" marR="5080" indent="-113030">
              <a:lnSpc>
                <a:spcPct val="119700"/>
              </a:lnSpc>
              <a:spcBef>
                <a:spcPts val="170"/>
              </a:spcBef>
            </a:pPr>
            <a:r>
              <a:rPr sz="3200" spc="-15" dirty="0">
                <a:latin typeface="Yu Gothic"/>
                <a:cs typeface="Yu Gothic"/>
              </a:rPr>
              <a:t>计算机的组成和</a:t>
            </a:r>
            <a:r>
              <a:rPr sz="3200" spc="-10" dirty="0">
                <a:latin typeface="Yu Gothic"/>
                <a:cs typeface="Yu Gothic"/>
              </a:rPr>
              <a:t>设计</a:t>
            </a:r>
            <a:r>
              <a:rPr sz="3200" spc="-10" dirty="0">
                <a:latin typeface="Yu Gothic"/>
                <a:cs typeface="Yu Gothic"/>
              </a:rPr>
              <a:t>》，</a:t>
            </a:r>
            <a:r>
              <a:rPr sz="3200" spc="-10" dirty="0">
                <a:latin typeface="Yu Gothic"/>
                <a:cs typeface="Yu Gothic"/>
              </a:rPr>
              <a:t>第五版，</a:t>
            </a:r>
            <a:r>
              <a:rPr sz="2800" spc="70" dirty="0">
                <a:latin typeface="Yu Gothic"/>
                <a:cs typeface="Yu Gothic"/>
              </a:rPr>
              <a:t>David </a:t>
            </a:r>
            <a:r>
              <a:rPr sz="2800" spc="80" dirty="0">
                <a:latin typeface="Yu Gothic"/>
                <a:cs typeface="Yu Gothic"/>
              </a:rPr>
              <a:t>A. Patterson和</a:t>
            </a:r>
            <a:r>
              <a:rPr sz="2800" spc="105" dirty="0">
                <a:latin typeface="Yu Gothic"/>
                <a:cs typeface="Yu Gothic"/>
              </a:rPr>
              <a:t>John </a:t>
            </a:r>
            <a:r>
              <a:rPr sz="2800" spc="70" dirty="0">
                <a:latin typeface="Yu Gothic"/>
                <a:cs typeface="Yu Gothic"/>
              </a:rPr>
              <a:t>L. </a:t>
            </a:r>
            <a:r>
              <a:rPr sz="2800" spc="55" dirty="0">
                <a:latin typeface="Yu Gothic"/>
                <a:cs typeface="Yu Gothic"/>
              </a:rPr>
              <a:t>Hennessy</a:t>
            </a:r>
            <a:r>
              <a:rPr sz="2800" spc="5" dirty="0">
                <a:latin typeface="Yu Gothic"/>
                <a:cs typeface="Yu Gothic"/>
              </a:rPr>
              <a:t>的作品，成田光昭</a:t>
            </a:r>
            <a:r>
              <a:rPr sz="2800" spc="5" dirty="0">
                <a:latin typeface="Yu Gothic"/>
                <a:cs typeface="Yu Gothic"/>
              </a:rPr>
              <a:t>翻译，日经</a:t>
            </a:r>
            <a:r>
              <a:rPr sz="2800" spc="-95" dirty="0">
                <a:latin typeface="Yu Gothic"/>
                <a:cs typeface="Yu Gothic"/>
              </a:rPr>
              <a:t>商务</a:t>
            </a:r>
            <a:r>
              <a:rPr sz="2800" spc="5" dirty="0">
                <a:latin typeface="Yu Gothic"/>
                <a:cs typeface="Yu Gothic"/>
              </a:rPr>
              <a:t>出版社。</a:t>
            </a:r>
            <a:endParaRPr sz="280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200" spc="-15" dirty="0">
                <a:latin typeface="Yu Gothic"/>
                <a:cs typeface="Yu Gothic"/>
              </a:rPr>
              <a:t>计算机配置与</a:t>
            </a:r>
            <a:r>
              <a:rPr sz="3200" spc="-10" dirty="0">
                <a:latin typeface="Yu Gothic"/>
                <a:cs typeface="Yu Gothic"/>
              </a:rPr>
              <a:t>设计</a:t>
            </a:r>
            <a:r>
              <a:rPr sz="3200" spc="-15" dirty="0">
                <a:latin typeface="Yu Gothic"/>
                <a:cs typeface="Yu Gothic"/>
              </a:rPr>
              <a:t>，</a:t>
            </a:r>
            <a:r>
              <a:rPr sz="3200" spc="-10" dirty="0">
                <a:latin typeface="Yu Gothic"/>
                <a:cs typeface="Yu Gothic"/>
              </a:rPr>
              <a:t>第五版</a:t>
            </a:r>
            <a:endParaRPr sz="3200">
              <a:latin typeface="Yu Gothic"/>
              <a:cs typeface="Yu Gothic"/>
            </a:endParaRPr>
          </a:p>
          <a:p>
            <a:pPr marL="125095" marR="5080">
              <a:lnSpc>
                <a:spcPct val="120100"/>
              </a:lnSpc>
              <a:spcBef>
                <a:spcPts val="60"/>
              </a:spcBef>
            </a:pPr>
            <a:r>
              <a:rPr sz="2800" spc="75" dirty="0">
                <a:latin typeface="Yu Gothic"/>
                <a:cs typeface="Yu Gothic"/>
              </a:rPr>
              <a:t>David </a:t>
            </a:r>
            <a:r>
              <a:rPr sz="2800" spc="80" dirty="0">
                <a:latin typeface="Yu Gothic"/>
                <a:cs typeface="Yu Gothic"/>
              </a:rPr>
              <a:t>A. Patterson 和 </a:t>
            </a:r>
            <a:r>
              <a:rPr sz="2800" spc="105" dirty="0">
                <a:latin typeface="Yu Gothic"/>
                <a:cs typeface="Yu Gothic"/>
              </a:rPr>
              <a:t>John </a:t>
            </a:r>
            <a:r>
              <a:rPr sz="2800" spc="75" dirty="0">
                <a:latin typeface="Yu Gothic"/>
                <a:cs typeface="Yu Gothic"/>
              </a:rPr>
              <a:t>L. </a:t>
            </a:r>
            <a:r>
              <a:rPr sz="2800" spc="60" dirty="0">
                <a:latin typeface="Yu Gothic"/>
                <a:cs typeface="Yu Gothic"/>
              </a:rPr>
              <a:t>Hennessy </a:t>
            </a:r>
            <a:r>
              <a:rPr sz="2800" spc="5" dirty="0">
                <a:latin typeface="Yu Gothic"/>
                <a:cs typeface="Yu Gothic"/>
              </a:rPr>
              <a:t>著，成田</a:t>
            </a:r>
            <a:r>
              <a:rPr sz="2800" spc="5" dirty="0">
                <a:latin typeface="Yu Gothic"/>
                <a:cs typeface="Yu Gothic"/>
              </a:rPr>
              <a:t>光昭译，日经</a:t>
            </a:r>
            <a:r>
              <a:rPr sz="2800" spc="-95" dirty="0">
                <a:latin typeface="Yu Gothic"/>
                <a:cs typeface="Yu Gothic"/>
              </a:rPr>
              <a:t>商务出版社</a:t>
            </a:r>
            <a:r>
              <a:rPr sz="2800" spc="5" dirty="0">
                <a:latin typeface="Yu Gothic"/>
                <a:cs typeface="Yu Gothic"/>
              </a:rPr>
              <a:t>。</a:t>
            </a:r>
            <a:endParaRPr sz="280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200" spc="-10" dirty="0">
                <a:latin typeface="Yu Gothic"/>
                <a:cs typeface="Yu Gothic"/>
              </a:rPr>
              <a:t>山下茂，</a:t>
            </a:r>
            <a:r>
              <a:rPr sz="3200" spc="-10" dirty="0">
                <a:latin typeface="Yu Gothic"/>
                <a:cs typeface="Yu Gothic"/>
              </a:rPr>
              <a:t>《计算机配置1》讲座材料</a:t>
            </a:r>
            <a:endParaRPr sz="3200">
              <a:latin typeface="Yu Gothic"/>
              <a:cs typeface="Yu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3043808"/>
            <a:ext cx="233679" cy="2362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4653153"/>
            <a:ext cx="233679" cy="23622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114" dirty="0"/>
              <a:t>31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46519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二进制</a:t>
            </a:r>
            <a:r>
              <a:rPr spc="-5" dirty="0"/>
              <a:t>数</a:t>
            </a:r>
            <a:r>
              <a:rPr dirty="0"/>
              <a:t>的加法</a:t>
            </a:r>
            <a:r>
              <a:rPr sz="2800" spc="10" dirty="0">
                <a:solidFill>
                  <a:srgbClr val="2C2C89"/>
                </a:solidFill>
              </a:rPr>
              <a:t>复习 </a:t>
            </a:r>
            <a:r>
              <a:rPr spc="225" dirty="0"/>
              <a:t/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12209" y="1964893"/>
            <a:ext cx="1071880" cy="3598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165" dirty="0">
                <a:latin typeface="Yu Gothic"/>
                <a:cs typeface="Yu Gothic"/>
              </a:rPr>
              <a:t>1510</a:t>
            </a:r>
            <a:endParaRPr sz="1800">
              <a:latin typeface="Yu Gothic"/>
              <a:cs typeface="Yu Gothic"/>
            </a:endParaRPr>
          </a:p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z="1800" spc="150" dirty="0">
                <a:latin typeface="Yu Gothic"/>
                <a:cs typeface="Yu Gothic"/>
              </a:rPr>
              <a:t>210</a:t>
            </a:r>
            <a:endParaRPr sz="180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spc="165" dirty="0">
                <a:latin typeface="Yu Gothic"/>
                <a:cs typeface="Yu Gothic"/>
              </a:rPr>
              <a:t>1710</a:t>
            </a:r>
            <a:endParaRPr sz="180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3440"/>
              </a:spcBef>
            </a:pPr>
            <a:r>
              <a:rPr sz="1800" spc="125" dirty="0">
                <a:latin typeface="Yu Gothic"/>
                <a:cs typeface="Yu Gothic"/>
              </a:rPr>
              <a:t>12610</a:t>
            </a:r>
            <a:endParaRPr sz="1800">
              <a:latin typeface="Yu Gothic"/>
              <a:cs typeface="Yu Gothic"/>
            </a:endParaRPr>
          </a:p>
          <a:p>
            <a:pPr marL="15875">
              <a:lnSpc>
                <a:spcPct val="100000"/>
              </a:lnSpc>
              <a:spcBef>
                <a:spcPts val="110"/>
              </a:spcBef>
            </a:pPr>
            <a:r>
              <a:rPr sz="1800" spc="150" dirty="0">
                <a:latin typeface="Yu Gothic"/>
                <a:cs typeface="Yu Gothic"/>
              </a:rPr>
              <a:t>210</a:t>
            </a:r>
            <a:endParaRPr sz="180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spc="125" dirty="0">
                <a:latin typeface="Yu Gothic"/>
                <a:cs typeface="Yu Gothic"/>
              </a:rPr>
              <a:t>12810</a:t>
            </a:r>
            <a:endParaRPr sz="1800">
              <a:latin typeface="Yu Gothic"/>
              <a:cs typeface="Yu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6453" y="2579573"/>
            <a:ext cx="9321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425" dirty="0">
                <a:latin typeface="SimSun"/>
                <a:cs typeface="SimSun"/>
              </a:rPr>
              <a:t>正确的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27320" y="5339460"/>
            <a:ext cx="3450590" cy="826769"/>
          </a:xfrm>
          <a:custGeom>
            <a:avLst/>
            <a:gdLst/>
            <a:ahLst/>
            <a:cxnLst/>
            <a:rect l="l" t="t" r="r" b="b"/>
            <a:pathLst>
              <a:path w="3450590" h="826770">
                <a:moveTo>
                  <a:pt x="0" y="177419"/>
                </a:moveTo>
                <a:lnTo>
                  <a:pt x="575055" y="177419"/>
                </a:lnTo>
                <a:lnTo>
                  <a:pt x="1474597" y="0"/>
                </a:lnTo>
                <a:lnTo>
                  <a:pt x="1437639" y="177419"/>
                </a:lnTo>
                <a:lnTo>
                  <a:pt x="3450335" y="177419"/>
                </a:lnTo>
                <a:lnTo>
                  <a:pt x="3450335" y="285622"/>
                </a:lnTo>
                <a:lnTo>
                  <a:pt x="3450335" y="447928"/>
                </a:lnTo>
                <a:lnTo>
                  <a:pt x="3450335" y="826643"/>
                </a:lnTo>
                <a:lnTo>
                  <a:pt x="1437639" y="826643"/>
                </a:lnTo>
                <a:lnTo>
                  <a:pt x="575055" y="826643"/>
                </a:lnTo>
                <a:lnTo>
                  <a:pt x="0" y="826643"/>
                </a:lnTo>
                <a:lnTo>
                  <a:pt x="0" y="447928"/>
                </a:lnTo>
                <a:lnTo>
                  <a:pt x="0" y="285622"/>
                </a:lnTo>
                <a:lnTo>
                  <a:pt x="0" y="177419"/>
                </a:lnTo>
                <a:close/>
              </a:path>
            </a:pathLst>
          </a:custGeom>
          <a:ln w="24384">
            <a:solidFill>
              <a:srgbClr val="88A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56453" y="4453839"/>
            <a:ext cx="3930650" cy="1706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310" dirty="0">
                <a:latin typeface="SimSun"/>
                <a:cs typeface="SimSun"/>
              </a:rPr>
              <a:t>溢出</a:t>
            </a:r>
            <a:endParaRPr sz="2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2800" spc="-180" dirty="0">
                <a:latin typeface="SimSun"/>
                <a:cs typeface="SimSun"/>
              </a:rPr>
              <a:t>(</a:t>
            </a:r>
            <a:r>
              <a:rPr sz="2800" spc="-500" dirty="0">
                <a:latin typeface="SimSun"/>
                <a:cs typeface="SimSun"/>
              </a:rPr>
              <a:t>溢出</a:t>
            </a:r>
            <a:r>
              <a:rPr sz="2800" spc="10" dirty="0">
                <a:latin typeface="SimSun"/>
                <a:cs typeface="SimSun"/>
              </a:rPr>
              <a:t>：溢出)</a:t>
            </a:r>
            <a:endParaRPr sz="2800">
              <a:latin typeface="SimSun"/>
              <a:cs typeface="SimSun"/>
            </a:endParaRPr>
          </a:p>
          <a:p>
            <a:pPr marL="484505" marR="816610" indent="100330">
              <a:lnSpc>
                <a:spcPct val="100000"/>
              </a:lnSpc>
              <a:spcBef>
                <a:spcPts val="1705"/>
              </a:spcBef>
            </a:pPr>
            <a:r>
              <a:rPr sz="2000" spc="-530" dirty="0">
                <a:latin typeface="SimSun"/>
                <a:cs typeface="SimSun"/>
              </a:rPr>
              <a:t>如何</a:t>
            </a:r>
            <a:r>
              <a:rPr sz="2000" spc="-459" dirty="0">
                <a:latin typeface="SimSun"/>
                <a:cs typeface="SimSun"/>
              </a:rPr>
              <a:t>做到这一点</a:t>
            </a:r>
            <a:r>
              <a:rPr sz="2000" spc="-484" dirty="0">
                <a:latin typeface="SimSun"/>
                <a:cs typeface="SimSun"/>
              </a:rPr>
              <a:t>，取决于</a:t>
            </a:r>
            <a:r>
              <a:rPr sz="2000" spc="-285" dirty="0">
                <a:latin typeface="SimSun"/>
                <a:cs typeface="SimSun"/>
              </a:rPr>
              <a:t>编程语言等。</a:t>
            </a:r>
            <a:endParaRPr sz="200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43712" y="5577344"/>
            <a:ext cx="2402205" cy="887730"/>
            <a:chOff x="743712" y="5577344"/>
            <a:chExt cx="2402205" cy="887730"/>
          </a:xfrm>
        </p:grpSpPr>
        <p:sp>
          <p:nvSpPr>
            <p:cNvPr id="9" name="object 9"/>
            <p:cNvSpPr/>
            <p:nvPr/>
          </p:nvSpPr>
          <p:spPr>
            <a:xfrm>
              <a:off x="755904" y="5589536"/>
              <a:ext cx="2377440" cy="863600"/>
            </a:xfrm>
            <a:custGeom>
              <a:avLst/>
              <a:gdLst/>
              <a:ahLst/>
              <a:cxnLst/>
              <a:rect l="l" t="t" r="r" b="b"/>
              <a:pathLst>
                <a:path w="2377440" h="863600">
                  <a:moveTo>
                    <a:pt x="1043177" y="0"/>
                  </a:moveTo>
                  <a:lnTo>
                    <a:pt x="396239" y="372351"/>
                  </a:lnTo>
                  <a:lnTo>
                    <a:pt x="0" y="372351"/>
                  </a:lnTo>
                  <a:lnTo>
                    <a:pt x="0" y="863079"/>
                  </a:lnTo>
                  <a:lnTo>
                    <a:pt x="2377440" y="863079"/>
                  </a:lnTo>
                  <a:lnTo>
                    <a:pt x="2377440" y="372351"/>
                  </a:lnTo>
                  <a:lnTo>
                    <a:pt x="990600" y="372351"/>
                  </a:lnTo>
                  <a:lnTo>
                    <a:pt x="10431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55904" y="5589536"/>
              <a:ext cx="2377440" cy="863600"/>
            </a:xfrm>
            <a:custGeom>
              <a:avLst/>
              <a:gdLst/>
              <a:ahLst/>
              <a:cxnLst/>
              <a:rect l="l" t="t" r="r" b="b"/>
              <a:pathLst>
                <a:path w="2377440" h="863600">
                  <a:moveTo>
                    <a:pt x="0" y="372351"/>
                  </a:moveTo>
                  <a:lnTo>
                    <a:pt x="396239" y="372351"/>
                  </a:lnTo>
                  <a:lnTo>
                    <a:pt x="1043177" y="0"/>
                  </a:lnTo>
                  <a:lnTo>
                    <a:pt x="990600" y="372351"/>
                  </a:lnTo>
                  <a:lnTo>
                    <a:pt x="2377440" y="372351"/>
                  </a:lnTo>
                  <a:lnTo>
                    <a:pt x="2377440" y="454139"/>
                  </a:lnTo>
                  <a:lnTo>
                    <a:pt x="2377440" y="576821"/>
                  </a:lnTo>
                  <a:lnTo>
                    <a:pt x="2377440" y="863079"/>
                  </a:lnTo>
                  <a:lnTo>
                    <a:pt x="990600" y="863079"/>
                  </a:lnTo>
                  <a:lnTo>
                    <a:pt x="396239" y="863079"/>
                  </a:lnTo>
                  <a:lnTo>
                    <a:pt x="0" y="863079"/>
                  </a:lnTo>
                  <a:lnTo>
                    <a:pt x="0" y="576821"/>
                  </a:lnTo>
                  <a:lnTo>
                    <a:pt x="0" y="454139"/>
                  </a:lnTo>
                  <a:lnTo>
                    <a:pt x="0" y="372351"/>
                  </a:lnTo>
                  <a:close/>
                </a:path>
              </a:pathLst>
            </a:custGeom>
            <a:ln w="24384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11911" y="1041043"/>
            <a:ext cx="2987040" cy="542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7419" marR="5080" indent="-366395">
              <a:lnSpc>
                <a:spcPct val="144300"/>
              </a:lnSpc>
              <a:spcBef>
                <a:spcPts val="100"/>
              </a:spcBef>
            </a:pPr>
            <a:r>
              <a:rPr sz="3200" spc="210" dirty="0">
                <a:latin typeface="Yu Gothic"/>
                <a:cs typeface="Yu Gothic"/>
              </a:rPr>
              <a:t>正数</a:t>
            </a:r>
            <a:r>
              <a:rPr sz="3200" spc="-15" dirty="0">
                <a:latin typeface="Yu Gothic"/>
                <a:cs typeface="Yu Gothic"/>
              </a:rPr>
              <a:t>+正数 </a:t>
            </a:r>
            <a:r>
              <a:rPr sz="3200" spc="210" dirty="0">
                <a:latin typeface="Yu Gothic"/>
                <a:cs typeface="Yu Gothic"/>
              </a:rPr>
              <a:t>00001111</a:t>
            </a:r>
            <a:endParaRPr sz="3200">
              <a:latin typeface="Yu Gothic"/>
              <a:cs typeface="Yu Gothic"/>
            </a:endParaRPr>
          </a:p>
          <a:p>
            <a:pPr marR="5080" algn="r">
              <a:lnSpc>
                <a:spcPct val="100000"/>
              </a:lnSpc>
              <a:spcBef>
                <a:spcPts val="200"/>
              </a:spcBef>
              <a:tabLst>
                <a:tab pos="934719" algn="l"/>
              </a:tabLst>
            </a:pPr>
            <a:r>
              <a:rPr sz="3200" u="heavy" spc="210" dirty="0">
                <a:uFill>
                  <a:solidFill>
                    <a:srgbClr val="000000"/>
                  </a:solidFill>
                </a:uFill>
                <a:latin typeface="Yu Gothic"/>
                <a:cs typeface="Yu Gothic"/>
              </a:rPr>
              <a:t> </a:t>
            </a:r>
            <a:r>
              <a:rPr sz="3200" u="heavy" spc="250" dirty="0">
                <a:uFill>
                  <a:solidFill>
                    <a:srgbClr val="000000"/>
                  </a:solidFill>
                </a:uFill>
                <a:latin typeface="Yu Gothic"/>
                <a:cs typeface="Yu Gothic"/>
              </a:rPr>
              <a:t>+ </a:t>
            </a:r>
            <a:r>
              <a:rPr sz="3200" u="heavy" spc="210" dirty="0">
                <a:uFill>
                  <a:solidFill>
                    <a:srgbClr val="000000"/>
                  </a:solidFill>
                </a:uFill>
                <a:latin typeface="Yu Gothic"/>
                <a:cs typeface="Yu Gothic"/>
              </a:rPr>
              <a:t>00000010</a:t>
            </a:r>
            <a:endParaRPr sz="3200">
              <a:latin typeface="Yu Gothic"/>
              <a:cs typeface="Yu Gothic"/>
            </a:endParaRPr>
          </a:p>
          <a:p>
            <a:pPr marR="5080" algn="r">
              <a:lnSpc>
                <a:spcPct val="100000"/>
              </a:lnSpc>
              <a:spcBef>
                <a:spcPts val="630"/>
              </a:spcBef>
            </a:pPr>
            <a:r>
              <a:rPr sz="3200" spc="210" dirty="0">
                <a:latin typeface="Yu Gothic"/>
                <a:cs typeface="Yu Gothic"/>
              </a:rPr>
              <a:t>00010001</a:t>
            </a:r>
            <a:endParaRPr sz="3200">
              <a:latin typeface="Yu Gothic"/>
              <a:cs typeface="Yu Gothic"/>
            </a:endParaRPr>
          </a:p>
          <a:p>
            <a:pPr marR="5080" algn="r">
              <a:lnSpc>
                <a:spcPct val="100000"/>
              </a:lnSpc>
              <a:spcBef>
                <a:spcPts val="3440"/>
              </a:spcBef>
            </a:pPr>
            <a:r>
              <a:rPr sz="3200" spc="210" dirty="0">
                <a:latin typeface="Yu Gothic"/>
                <a:cs typeface="Yu Gothic"/>
              </a:rPr>
              <a:t>01111110</a:t>
            </a:r>
            <a:endParaRPr sz="3200">
              <a:latin typeface="Yu Gothic"/>
              <a:cs typeface="Yu Gothic"/>
            </a:endParaRPr>
          </a:p>
          <a:p>
            <a:pPr marR="5080" algn="r">
              <a:lnSpc>
                <a:spcPct val="100000"/>
              </a:lnSpc>
              <a:spcBef>
                <a:spcPts val="200"/>
              </a:spcBef>
              <a:tabLst>
                <a:tab pos="934719" algn="l"/>
              </a:tabLst>
            </a:pPr>
            <a:r>
              <a:rPr sz="3200" u="heavy" spc="210" dirty="0">
                <a:uFill>
                  <a:solidFill>
                    <a:srgbClr val="000000"/>
                  </a:solidFill>
                </a:uFill>
                <a:latin typeface="Yu Gothic"/>
                <a:cs typeface="Yu Gothic"/>
              </a:rPr>
              <a:t> </a:t>
            </a:r>
            <a:r>
              <a:rPr sz="3200" u="heavy" spc="245" dirty="0">
                <a:uFill>
                  <a:solidFill>
                    <a:srgbClr val="000000"/>
                  </a:solidFill>
                </a:uFill>
                <a:latin typeface="Yu Gothic"/>
                <a:cs typeface="Yu Gothic"/>
              </a:rPr>
              <a:t>+ </a:t>
            </a:r>
            <a:r>
              <a:rPr sz="3200" u="heavy" spc="210" dirty="0">
                <a:uFill>
                  <a:solidFill>
                    <a:srgbClr val="000000"/>
                  </a:solidFill>
                </a:uFill>
                <a:latin typeface="Yu Gothic"/>
                <a:cs typeface="Yu Gothic"/>
              </a:rPr>
              <a:t>00000010</a:t>
            </a:r>
            <a:endParaRPr sz="3200">
              <a:latin typeface="Yu Gothic"/>
              <a:cs typeface="Yu Gothic"/>
            </a:endParaRPr>
          </a:p>
          <a:p>
            <a:pPr marR="5080" algn="r">
              <a:lnSpc>
                <a:spcPct val="100000"/>
              </a:lnSpc>
              <a:spcBef>
                <a:spcPts val="630"/>
              </a:spcBef>
            </a:pPr>
            <a:r>
              <a:rPr sz="3200" spc="210" dirty="0">
                <a:latin typeface="Yu Gothic"/>
                <a:cs typeface="Yu Gothic"/>
              </a:rPr>
              <a:t>10000000</a:t>
            </a:r>
            <a:endParaRPr sz="3200">
              <a:latin typeface="Yu Gothic"/>
              <a:cs typeface="Yu Gothic"/>
            </a:endParaRPr>
          </a:p>
          <a:p>
            <a:pPr marL="669925">
              <a:lnSpc>
                <a:spcPct val="100000"/>
              </a:lnSpc>
              <a:spcBef>
                <a:spcPts val="3320"/>
              </a:spcBef>
            </a:pPr>
            <a:r>
              <a:rPr sz="3200" spc="-605" dirty="0">
                <a:latin typeface="SimSun"/>
                <a:cs typeface="SimSun"/>
              </a:rPr>
              <a:t>这是</a:t>
            </a:r>
            <a:r>
              <a:rPr sz="3200" spc="385" dirty="0">
                <a:latin typeface="SimSun"/>
                <a:cs typeface="SimSun"/>
              </a:rPr>
              <a:t>-128</a:t>
            </a:r>
            <a:endParaRPr sz="3200">
              <a:latin typeface="SimSun"/>
              <a:cs typeface="SimSu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1645" y="5964135"/>
            <a:ext cx="448945" cy="450215"/>
            <a:chOff x="211645" y="5964135"/>
            <a:chExt cx="448945" cy="450215"/>
          </a:xfrm>
        </p:grpSpPr>
        <p:sp>
          <p:nvSpPr>
            <p:cNvPr id="13" name="object 13"/>
            <p:cNvSpPr/>
            <p:nvPr/>
          </p:nvSpPr>
          <p:spPr>
            <a:xfrm>
              <a:off x="223837" y="5976327"/>
              <a:ext cx="424180" cy="425450"/>
            </a:xfrm>
            <a:custGeom>
              <a:avLst/>
              <a:gdLst/>
              <a:ahLst/>
              <a:cxnLst/>
              <a:rect l="l" t="t" r="r" b="b"/>
              <a:pathLst>
                <a:path w="424180" h="425450">
                  <a:moveTo>
                    <a:pt x="342112" y="0"/>
                  </a:moveTo>
                  <a:lnTo>
                    <a:pt x="212026" y="130695"/>
                  </a:lnTo>
                  <a:lnTo>
                    <a:pt x="81940" y="0"/>
                  </a:lnTo>
                  <a:lnTo>
                    <a:pt x="0" y="81559"/>
                  </a:lnTo>
                  <a:lnTo>
                    <a:pt x="130467" y="212636"/>
                  </a:lnTo>
                  <a:lnTo>
                    <a:pt x="0" y="343700"/>
                  </a:lnTo>
                  <a:lnTo>
                    <a:pt x="81940" y="425272"/>
                  </a:lnTo>
                  <a:lnTo>
                    <a:pt x="212026" y="294576"/>
                  </a:lnTo>
                  <a:lnTo>
                    <a:pt x="342112" y="425272"/>
                  </a:lnTo>
                  <a:lnTo>
                    <a:pt x="424053" y="343700"/>
                  </a:lnTo>
                  <a:lnTo>
                    <a:pt x="293585" y="212636"/>
                  </a:lnTo>
                  <a:lnTo>
                    <a:pt x="424053" y="81559"/>
                  </a:lnTo>
                  <a:lnTo>
                    <a:pt x="3421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3837" y="5976327"/>
              <a:ext cx="424180" cy="425450"/>
            </a:xfrm>
            <a:custGeom>
              <a:avLst/>
              <a:gdLst/>
              <a:ahLst/>
              <a:cxnLst/>
              <a:rect l="l" t="t" r="r" b="b"/>
              <a:pathLst>
                <a:path w="424180" h="425450">
                  <a:moveTo>
                    <a:pt x="0" y="81559"/>
                  </a:moveTo>
                  <a:lnTo>
                    <a:pt x="81940" y="0"/>
                  </a:lnTo>
                  <a:lnTo>
                    <a:pt x="212026" y="130695"/>
                  </a:lnTo>
                  <a:lnTo>
                    <a:pt x="342112" y="0"/>
                  </a:lnTo>
                  <a:lnTo>
                    <a:pt x="424053" y="81559"/>
                  </a:lnTo>
                  <a:lnTo>
                    <a:pt x="293585" y="212636"/>
                  </a:lnTo>
                  <a:lnTo>
                    <a:pt x="424053" y="343700"/>
                  </a:lnTo>
                  <a:lnTo>
                    <a:pt x="342112" y="425272"/>
                  </a:lnTo>
                  <a:lnTo>
                    <a:pt x="212026" y="294576"/>
                  </a:lnTo>
                  <a:lnTo>
                    <a:pt x="81940" y="425272"/>
                  </a:lnTo>
                  <a:lnTo>
                    <a:pt x="0" y="343700"/>
                  </a:lnTo>
                  <a:lnTo>
                    <a:pt x="130467" y="212636"/>
                  </a:lnTo>
                  <a:lnTo>
                    <a:pt x="0" y="81559"/>
                  </a:lnTo>
                  <a:close/>
                </a:path>
              </a:pathLst>
            </a:custGeom>
            <a:ln w="2438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114" dirty="0">
                <a:latin typeface="Yu Gothic"/>
                <a:cs typeface="Yu Gothic"/>
              </a:rPr>
              <a:t>2</a:t>
            </a:r>
            <a:endParaRPr sz="180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296CD-A63C-4D4F-AAD6-347B6E792551}"/>
              </a:ext>
            </a:extLst>
          </p:cNvPr>
          <p:cNvSpPr txBox="1"/>
          <p:nvPr/>
        </p:nvSpPr>
        <p:spPr>
          <a:xfrm>
            <a:off x="289301" y="2779889"/>
            <a:ext cx="622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0F2B46"/>
                </a:solidFill>
                <a:latin typeface="Helvetica" pitchFamily="2" charset="0"/>
              </a:rPr>
              <a:t>订阅DeepL Pro以编辑此演示文稿。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699B-AA79-2E42-83E3-ACBDD53F87D8}"/>
              </a:ext>
            </a:extLst>
          </p:cNvPr>
          <p:cNvSpPr txBox="1"/>
          <p:nvPr/>
        </p:nvSpPr>
        <p:spPr>
          <a:xfrm>
            <a:off x="289301" y="3241554"/>
            <a:ext cx="488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访问</a:t>
            </a:r>
            <a:r>
              <a:rPr lang="de-DE" noProof="1">
                <a:solidFill>
                  <a:srgbClr val="006494"/>
                </a:solidFill>
                <a:latin typeface="Helvetica" pitchFamily="2" charset="0"/>
                <a:hlinkClick r:id="Rc61ed1e173004a8a"/>
              </a:rPr>
              <a:t>www.DeepL.com/pro</a:t>
            </a:r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，了解更多信息。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65485-E747-EF46-84F2-5C5CB0F90C9B}"/>
              </a:ext>
            </a:extLst>
          </p:cNvPr>
          <p:cNvPicPr>
            <a:picLocks noChangeAspect="1"/>
          </p:cNvPicPr>
          <p:nvPr/>
        </p:nvPicPr>
        <p:blipFill>
          <a:blip r:embed="R3099b06570fa4abf"/>
          <a:stretch>
            <a:fillRect/>
          </a:stretch>
        </p:blipFill>
        <p:spPr>
          <a:xfrm>
            <a:off x="400512" y="1215557"/>
            <a:ext cx="261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4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1854200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确认问题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268" y="1258265"/>
            <a:ext cx="7728584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150" spc="307" baseline="-19841" dirty="0">
                <a:latin typeface="Yu Gothic"/>
                <a:cs typeface="Yu Gothic"/>
              </a:rPr>
              <a:t>000111102+000100102</a:t>
            </a:r>
            <a:r>
              <a:rPr sz="3200" spc="-10" dirty="0">
                <a:latin typeface="Yu Gothic"/>
                <a:cs typeface="Yu Gothic"/>
              </a:rPr>
              <a:t>.</a:t>
            </a:r>
            <a:endParaRPr sz="3200">
              <a:latin typeface="Yu Gothic"/>
              <a:cs typeface="Yu Gothic"/>
            </a:endParaRPr>
          </a:p>
          <a:p>
            <a:pPr marL="38100">
              <a:lnSpc>
                <a:spcPct val="100000"/>
              </a:lnSpc>
            </a:pPr>
            <a:r>
              <a:rPr sz="3200" spc="204" dirty="0">
                <a:latin typeface="Yu Gothic"/>
                <a:cs typeface="Yu Gothic"/>
              </a:rPr>
              <a:t>用二进制</a:t>
            </a:r>
            <a:r>
              <a:rPr sz="3200" spc="-10" dirty="0">
                <a:latin typeface="Yu Gothic"/>
                <a:cs typeface="Yu Gothic"/>
              </a:rPr>
              <a:t>笔画计算</a:t>
            </a:r>
            <a:r>
              <a:rPr sz="3200" spc="-25" dirty="0">
                <a:latin typeface="Yu Gothic"/>
                <a:cs typeface="Yu Gothic"/>
              </a:rPr>
              <a:t>，</a:t>
            </a:r>
            <a:r>
              <a:rPr sz="3200" spc="-10" dirty="0">
                <a:latin typeface="Yu Gothic"/>
                <a:cs typeface="Yu Gothic"/>
              </a:rPr>
              <a:t>用十进制回答。</a:t>
            </a:r>
            <a:endParaRPr sz="3200">
              <a:latin typeface="Yu Gothic"/>
              <a:cs typeface="Yu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268" y="3502609"/>
            <a:ext cx="639318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733290" algn="l"/>
              </a:tabLst>
            </a:pPr>
            <a:r>
              <a:rPr sz="3150" spc="284" baseline="-19841" dirty="0">
                <a:latin typeface="Yu Gothic"/>
                <a:cs typeface="Yu Gothic"/>
              </a:rPr>
              <a:t>011001102-000110002</a:t>
            </a:r>
            <a:r>
              <a:rPr sz="3200" spc="-15" dirty="0">
                <a:latin typeface="Yu Gothic"/>
                <a:cs typeface="Yu Gothic"/>
              </a:rPr>
              <a:t>的结果</a:t>
            </a:r>
            <a:endParaRPr sz="3200">
              <a:latin typeface="Yu Gothic"/>
              <a:cs typeface="Yu Gothic"/>
            </a:endParaRPr>
          </a:p>
          <a:p>
            <a:pPr marL="38100">
              <a:lnSpc>
                <a:spcPct val="100000"/>
              </a:lnSpc>
            </a:pPr>
            <a:r>
              <a:rPr sz="3200" spc="-10" dirty="0">
                <a:latin typeface="Yu Gothic"/>
                <a:cs typeface="Yu Gothic"/>
              </a:rPr>
              <a:t>答案是十进制的。</a:t>
            </a:r>
            <a:endParaRPr sz="3200">
              <a:latin typeface="Yu Gothic"/>
              <a:cs typeface="Yu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3677792"/>
            <a:ext cx="233679" cy="23621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114" dirty="0">
                <a:latin typeface="Yu Gothic"/>
                <a:cs typeface="Yu Gothic"/>
              </a:rPr>
              <a:t>3</a:t>
            </a:r>
            <a:endParaRPr sz="180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114" dirty="0">
                <a:latin typeface="Yu Gothic"/>
                <a:cs typeface="Yu Gothic"/>
              </a:rPr>
              <a:t>4</a:t>
            </a:r>
            <a:endParaRPr sz="180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659574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二进制</a:t>
            </a:r>
            <a:r>
              <a:rPr spc="-5" dirty="0"/>
              <a:t>数</a:t>
            </a:r>
            <a:r>
              <a:rPr dirty="0"/>
              <a:t>的</a:t>
            </a:r>
            <a:r>
              <a:rPr spc="-5" dirty="0"/>
              <a:t>负数</a:t>
            </a:r>
            <a:r>
              <a:rPr dirty="0"/>
              <a:t>表示</a:t>
            </a:r>
            <a:r>
              <a:rPr spc="120" dirty="0"/>
              <a:t>--2的</a:t>
            </a:r>
            <a:r>
              <a:rPr spc="-5" dirty="0"/>
              <a:t>补码</a:t>
            </a:r>
            <a:r>
              <a:rPr spc="15" dirty="0"/>
              <a:t>--</a:t>
            </a:r>
            <a:r>
              <a:rPr sz="2800" spc="5" dirty="0">
                <a:solidFill>
                  <a:srgbClr val="2C2C89"/>
                </a:solidFill>
              </a:rPr>
              <a:t>回顾 </a:t>
            </a:r>
            <a:r>
              <a:rPr spc="225" dirty="0"/>
              <a:t/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442197" y="6247587"/>
            <a:ext cx="16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latin typeface="Yu Gothic"/>
                <a:cs typeface="Yu Gothic"/>
              </a:rPr>
              <a:t>5</a:t>
            </a:r>
            <a:endParaRPr sz="1800">
              <a:latin typeface="Yu Gothic"/>
              <a:cs typeface="Yu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61586" y="1478407"/>
          <a:ext cx="2923540" cy="4585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245"/>
                <a:gridCol w="1452245"/>
              </a:tblGrid>
              <a:tr h="457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小数点后的数字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285" dirty="0">
                          <a:latin typeface="SimSun"/>
                          <a:cs typeface="SimSun"/>
                        </a:rPr>
                        <a:t>二进制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数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8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-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7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285" dirty="0">
                          <a:latin typeface="SimSun"/>
                          <a:cs typeface="SimSun"/>
                        </a:rPr>
                        <a:t>0111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6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285" dirty="0">
                          <a:latin typeface="SimSun"/>
                          <a:cs typeface="SimSun"/>
                        </a:rPr>
                        <a:t>0110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5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285" dirty="0">
                          <a:latin typeface="SimSun"/>
                          <a:cs typeface="SimSun"/>
                        </a:rPr>
                        <a:t>0101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4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285" dirty="0">
                          <a:latin typeface="SimSun"/>
                          <a:cs typeface="SimSun"/>
                        </a:rPr>
                        <a:t>0100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3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285" dirty="0">
                          <a:latin typeface="SimSun"/>
                          <a:cs typeface="SimSun"/>
                        </a:rPr>
                        <a:t>0011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2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285" dirty="0">
                          <a:latin typeface="SimSun"/>
                          <a:cs typeface="SimSun"/>
                        </a:rPr>
                        <a:t>0010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2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1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285" dirty="0">
                          <a:latin typeface="SimSun"/>
                          <a:cs typeface="SimSun"/>
                        </a:rPr>
                        <a:t>0001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0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spc="285" dirty="0">
                          <a:latin typeface="SimSun"/>
                          <a:cs typeface="SimSun"/>
                        </a:rPr>
                        <a:t>0000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758305" y="1905000"/>
            <a:ext cx="2218055" cy="887094"/>
            <a:chOff x="6758305" y="1905000"/>
            <a:chExt cx="2218055" cy="887094"/>
          </a:xfrm>
        </p:grpSpPr>
        <p:sp>
          <p:nvSpPr>
            <p:cNvPr id="6" name="object 6"/>
            <p:cNvSpPr/>
            <p:nvPr/>
          </p:nvSpPr>
          <p:spPr>
            <a:xfrm>
              <a:off x="6770497" y="1917191"/>
              <a:ext cx="2193925" cy="862965"/>
            </a:xfrm>
            <a:custGeom>
              <a:avLst/>
              <a:gdLst/>
              <a:ahLst/>
              <a:cxnLst/>
              <a:rect l="l" t="t" r="r" b="b"/>
              <a:pathLst>
                <a:path w="2193925" h="862964">
                  <a:moveTo>
                    <a:pt x="2193671" y="0"/>
                  </a:moveTo>
                  <a:lnTo>
                    <a:pt x="322199" y="0"/>
                  </a:lnTo>
                  <a:lnTo>
                    <a:pt x="322199" y="143763"/>
                  </a:lnTo>
                  <a:lnTo>
                    <a:pt x="0" y="313944"/>
                  </a:lnTo>
                  <a:lnTo>
                    <a:pt x="322199" y="359410"/>
                  </a:lnTo>
                  <a:lnTo>
                    <a:pt x="322199" y="862584"/>
                  </a:lnTo>
                  <a:lnTo>
                    <a:pt x="2193671" y="862584"/>
                  </a:lnTo>
                  <a:lnTo>
                    <a:pt x="2193671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70497" y="1917191"/>
              <a:ext cx="2193925" cy="862965"/>
            </a:xfrm>
            <a:custGeom>
              <a:avLst/>
              <a:gdLst/>
              <a:ahLst/>
              <a:cxnLst/>
              <a:rect l="l" t="t" r="r" b="b"/>
              <a:pathLst>
                <a:path w="2193925" h="862964">
                  <a:moveTo>
                    <a:pt x="322199" y="0"/>
                  </a:moveTo>
                  <a:lnTo>
                    <a:pt x="634110" y="0"/>
                  </a:lnTo>
                  <a:lnTo>
                    <a:pt x="1101978" y="0"/>
                  </a:lnTo>
                  <a:lnTo>
                    <a:pt x="2193671" y="0"/>
                  </a:lnTo>
                  <a:lnTo>
                    <a:pt x="2193671" y="143763"/>
                  </a:lnTo>
                  <a:lnTo>
                    <a:pt x="2193671" y="359410"/>
                  </a:lnTo>
                  <a:lnTo>
                    <a:pt x="2193671" y="862584"/>
                  </a:lnTo>
                  <a:lnTo>
                    <a:pt x="1101978" y="862584"/>
                  </a:lnTo>
                  <a:lnTo>
                    <a:pt x="634110" y="862584"/>
                  </a:lnTo>
                  <a:lnTo>
                    <a:pt x="322199" y="862584"/>
                  </a:lnTo>
                  <a:lnTo>
                    <a:pt x="322199" y="359410"/>
                  </a:lnTo>
                  <a:lnTo>
                    <a:pt x="0" y="313944"/>
                  </a:lnTo>
                  <a:lnTo>
                    <a:pt x="322199" y="143763"/>
                  </a:lnTo>
                  <a:lnTo>
                    <a:pt x="322199" y="0"/>
                  </a:lnTo>
                  <a:close/>
                </a:path>
              </a:pathLst>
            </a:custGeom>
            <a:ln w="24383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255891" y="1971547"/>
            <a:ext cx="15494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0"/>
              </a:spcBef>
            </a:pPr>
            <a:r>
              <a:rPr sz="2400" spc="-580" dirty="0">
                <a:latin typeface="SimSun"/>
                <a:cs typeface="SimSun"/>
              </a:rPr>
              <a:t>不能</a:t>
            </a:r>
            <a:r>
              <a:rPr sz="2400" spc="-350" dirty="0">
                <a:latin typeface="SimSun"/>
                <a:cs typeface="SimSun"/>
              </a:rPr>
              <a:t>用</a:t>
            </a:r>
            <a:r>
              <a:rPr sz="2400" spc="285" dirty="0">
                <a:latin typeface="SimSun"/>
                <a:cs typeface="SimSun"/>
              </a:rPr>
              <a:t>4</a:t>
            </a:r>
            <a:r>
              <a:rPr sz="2400" spc="-580" dirty="0">
                <a:latin typeface="SimSun"/>
                <a:cs typeface="SimSun"/>
              </a:rPr>
              <a:t>比特</a:t>
            </a:r>
            <a:r>
              <a:rPr sz="2400" spc="-5" dirty="0">
                <a:latin typeface="SimSun"/>
                <a:cs typeface="SimSun"/>
              </a:rPr>
              <a:t>表示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7822" y="6240271"/>
            <a:ext cx="1561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Yu Gothic"/>
                <a:cs typeface="Yu Gothic"/>
              </a:rPr>
              <a:t>1</a:t>
            </a:r>
            <a:r>
              <a:rPr sz="2400" dirty="0">
                <a:latin typeface="Yu Gothic"/>
                <a:cs typeface="Yu Gothic"/>
              </a:rPr>
              <a:t>的补数</a:t>
            </a:r>
            <a:r>
              <a:rPr sz="2400" spc="160" dirty="0">
                <a:latin typeface="Yu Gothic"/>
                <a:cs typeface="Yu Gothic"/>
              </a:rPr>
              <a:t>+1</a:t>
            </a:r>
            <a:endParaRPr sz="2400">
              <a:latin typeface="Yu Gothic"/>
              <a:cs typeface="Yu Gothic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93241" y="1478407"/>
          <a:ext cx="2923540" cy="4585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245"/>
                <a:gridCol w="1452245"/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小数点后的数字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spc="285" dirty="0">
                          <a:latin typeface="SimSun"/>
                          <a:cs typeface="SimSun"/>
                        </a:rPr>
                        <a:t>二进制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数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70" dirty="0">
                          <a:latin typeface="SimSun"/>
                          <a:cs typeface="SimSun"/>
                        </a:rPr>
                        <a:t>-8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285" dirty="0">
                          <a:latin typeface="SimSun"/>
                          <a:cs typeface="SimSun"/>
                        </a:rPr>
                        <a:t>1000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70" dirty="0">
                          <a:latin typeface="SimSun"/>
                          <a:cs typeface="SimSun"/>
                        </a:rPr>
                        <a:t>-7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285" dirty="0">
                          <a:latin typeface="SimSun"/>
                          <a:cs typeface="SimSun"/>
                        </a:rPr>
                        <a:t>1001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70" dirty="0">
                          <a:latin typeface="SimSun"/>
                          <a:cs typeface="SimSun"/>
                        </a:rPr>
                        <a:t>-6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285" dirty="0">
                          <a:latin typeface="SimSun"/>
                          <a:cs typeface="SimSun"/>
                        </a:rPr>
                        <a:t>1010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70" dirty="0">
                          <a:latin typeface="SimSun"/>
                          <a:cs typeface="SimSun"/>
                        </a:rPr>
                        <a:t>-5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285" dirty="0">
                          <a:latin typeface="SimSun"/>
                          <a:cs typeface="SimSun"/>
                        </a:rPr>
                        <a:t>1011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70" dirty="0">
                          <a:latin typeface="SimSun"/>
                          <a:cs typeface="SimSun"/>
                        </a:rPr>
                        <a:t>-4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285" dirty="0">
                          <a:latin typeface="SimSun"/>
                          <a:cs typeface="SimSun"/>
                        </a:rPr>
                        <a:t>1100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70" dirty="0">
                          <a:latin typeface="SimSun"/>
                          <a:cs typeface="SimSun"/>
                        </a:rPr>
                        <a:t>-3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285" dirty="0">
                          <a:latin typeface="SimSun"/>
                          <a:cs typeface="SimSun"/>
                        </a:rPr>
                        <a:t>1101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70" dirty="0">
                          <a:latin typeface="SimSun"/>
                          <a:cs typeface="SimSun"/>
                        </a:rPr>
                        <a:t>-2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285" dirty="0">
                          <a:latin typeface="SimSun"/>
                          <a:cs typeface="SimSun"/>
                        </a:rPr>
                        <a:t>1110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70" dirty="0">
                          <a:latin typeface="SimSun"/>
                          <a:cs typeface="SimSun"/>
                        </a:rPr>
                        <a:t>-1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spc="285" dirty="0">
                          <a:latin typeface="SimSun"/>
                          <a:cs typeface="SimSun"/>
                        </a:rPr>
                        <a:t>1111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spc="70" dirty="0">
                          <a:latin typeface="SimSun"/>
                          <a:cs typeface="SimSun"/>
                        </a:rPr>
                        <a:t>-0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400" spc="285" dirty="0">
                          <a:latin typeface="SimSun"/>
                          <a:cs typeface="SimSun"/>
                        </a:rPr>
                        <a:t>0000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46519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二进制</a:t>
            </a:r>
            <a:r>
              <a:rPr spc="-5" dirty="0"/>
              <a:t>数</a:t>
            </a:r>
            <a:r>
              <a:rPr dirty="0"/>
              <a:t>的</a:t>
            </a:r>
            <a:r>
              <a:rPr spc="-5" dirty="0"/>
              <a:t>减法</a:t>
            </a:r>
            <a:r>
              <a:rPr sz="2800" spc="10" dirty="0">
                <a:solidFill>
                  <a:srgbClr val="2C2C89"/>
                </a:solidFill>
              </a:rPr>
              <a:t>复习 </a:t>
            </a:r>
            <a:r>
              <a:rPr spc="225" dirty="0"/>
              <a:t/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442197" y="6247587"/>
            <a:ext cx="16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latin typeface="Yu Gothic"/>
                <a:cs typeface="Yu Gothic"/>
              </a:rPr>
              <a:t>6</a:t>
            </a:r>
            <a:endParaRPr sz="1800">
              <a:latin typeface="Yu Gothic"/>
              <a:cs typeface="Yu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668" y="1258265"/>
            <a:ext cx="46304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Yu Gothic"/>
                <a:cs typeface="Yu Gothic"/>
              </a:rPr>
              <a:t>我们可以做</a:t>
            </a:r>
            <a:r>
              <a:rPr sz="3200" spc="-15" dirty="0">
                <a:latin typeface="Yu Gothic"/>
                <a:cs typeface="Yu Gothic"/>
              </a:rPr>
              <a:t>正数+</a:t>
            </a:r>
            <a:r>
              <a:rPr sz="3200" spc="-10" dirty="0">
                <a:latin typeface="Yu Gothic"/>
                <a:cs typeface="Yu Gothic"/>
              </a:rPr>
              <a:t>负数</a:t>
            </a:r>
            <a:endParaRPr sz="3200">
              <a:latin typeface="Yu Gothic"/>
              <a:cs typeface="Yu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08495" y="2436113"/>
            <a:ext cx="9321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09" dirty="0">
                <a:latin typeface="SimSun"/>
                <a:cs typeface="SimSun"/>
              </a:rPr>
              <a:t>正确的</a:t>
            </a:r>
            <a:endParaRPr sz="2800">
              <a:latin typeface="SimSun"/>
              <a:cs typeface="SimSu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0455" y="2982214"/>
            <a:ext cx="4203700" cy="1035050"/>
            <a:chOff x="600455" y="2982214"/>
            <a:chExt cx="4203700" cy="1035050"/>
          </a:xfrm>
        </p:grpSpPr>
        <p:sp>
          <p:nvSpPr>
            <p:cNvPr id="8" name="object 8"/>
            <p:cNvSpPr/>
            <p:nvPr/>
          </p:nvSpPr>
          <p:spPr>
            <a:xfrm>
              <a:off x="612647" y="2994406"/>
              <a:ext cx="4178935" cy="1010919"/>
            </a:xfrm>
            <a:custGeom>
              <a:avLst/>
              <a:gdLst/>
              <a:ahLst/>
              <a:cxnLst/>
              <a:rect l="l" t="t" r="r" b="b"/>
              <a:pathLst>
                <a:path w="4178935" h="1010920">
                  <a:moveTo>
                    <a:pt x="2000631" y="0"/>
                  </a:moveTo>
                  <a:lnTo>
                    <a:pt x="696468" y="519938"/>
                  </a:lnTo>
                  <a:lnTo>
                    <a:pt x="0" y="519938"/>
                  </a:lnTo>
                  <a:lnTo>
                    <a:pt x="0" y="1010666"/>
                  </a:lnTo>
                  <a:lnTo>
                    <a:pt x="4178807" y="1010666"/>
                  </a:lnTo>
                  <a:lnTo>
                    <a:pt x="4178807" y="519938"/>
                  </a:lnTo>
                  <a:lnTo>
                    <a:pt x="1741170" y="519938"/>
                  </a:lnTo>
                  <a:lnTo>
                    <a:pt x="20006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2647" y="2994406"/>
              <a:ext cx="4178935" cy="1010919"/>
            </a:xfrm>
            <a:custGeom>
              <a:avLst/>
              <a:gdLst/>
              <a:ahLst/>
              <a:cxnLst/>
              <a:rect l="l" t="t" r="r" b="b"/>
              <a:pathLst>
                <a:path w="4178935" h="1010920">
                  <a:moveTo>
                    <a:pt x="0" y="519938"/>
                  </a:moveTo>
                  <a:lnTo>
                    <a:pt x="696468" y="519938"/>
                  </a:lnTo>
                  <a:lnTo>
                    <a:pt x="2000631" y="0"/>
                  </a:lnTo>
                  <a:lnTo>
                    <a:pt x="1741170" y="519938"/>
                  </a:lnTo>
                  <a:lnTo>
                    <a:pt x="4178807" y="519938"/>
                  </a:lnTo>
                  <a:lnTo>
                    <a:pt x="4178807" y="601726"/>
                  </a:lnTo>
                  <a:lnTo>
                    <a:pt x="4178807" y="724408"/>
                  </a:lnTo>
                  <a:lnTo>
                    <a:pt x="4178807" y="1010666"/>
                  </a:lnTo>
                  <a:lnTo>
                    <a:pt x="1741170" y="1010666"/>
                  </a:lnTo>
                  <a:lnTo>
                    <a:pt x="696468" y="1010666"/>
                  </a:lnTo>
                  <a:lnTo>
                    <a:pt x="0" y="1010666"/>
                  </a:lnTo>
                  <a:lnTo>
                    <a:pt x="0" y="724408"/>
                  </a:lnTo>
                  <a:lnTo>
                    <a:pt x="0" y="601726"/>
                  </a:lnTo>
                  <a:lnTo>
                    <a:pt x="0" y="519938"/>
                  </a:lnTo>
                  <a:close/>
                </a:path>
              </a:pathLst>
            </a:custGeom>
            <a:ln w="24384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34339" y="1820621"/>
            <a:ext cx="5228590" cy="4030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85420" algn="r">
              <a:lnSpc>
                <a:spcPct val="100000"/>
              </a:lnSpc>
              <a:spcBef>
                <a:spcPts val="95"/>
              </a:spcBef>
              <a:tabLst>
                <a:tab pos="2465070" algn="l"/>
              </a:tabLst>
            </a:pPr>
            <a:r>
              <a:rPr sz="3200" spc="204" dirty="0">
                <a:latin typeface="Yu Gothic"/>
                <a:cs typeface="Yu Gothic"/>
              </a:rPr>
              <a:t>00001111 </a:t>
            </a:r>
            <a:r>
              <a:rPr sz="1800" spc="165" dirty="0">
                <a:latin typeface="Yu Gothic"/>
                <a:cs typeface="Yu Gothic"/>
              </a:rPr>
              <a:t>1510</a:t>
            </a:r>
            <a:endParaRPr sz="1800">
              <a:latin typeface="Yu Gothic"/>
              <a:cs typeface="Yu Gothic"/>
            </a:endParaRPr>
          </a:p>
          <a:p>
            <a:pPr marR="257810" algn="r">
              <a:lnSpc>
                <a:spcPct val="100000"/>
              </a:lnSpc>
              <a:spcBef>
                <a:spcPts val="175"/>
              </a:spcBef>
              <a:tabLst>
                <a:tab pos="933450" algn="l"/>
                <a:tab pos="3402329" algn="l"/>
              </a:tabLst>
            </a:pPr>
            <a:r>
              <a:rPr sz="3200" u="heavy" spc="204" dirty="0">
                <a:uFill>
                  <a:solidFill>
                    <a:srgbClr val="000000"/>
                  </a:solidFill>
                </a:uFill>
                <a:latin typeface="Yu Gothic"/>
                <a:cs typeface="Yu Gothic"/>
              </a:rPr>
              <a:t> </a:t>
            </a:r>
            <a:r>
              <a:rPr sz="3200" u="heavy" spc="250" dirty="0">
                <a:uFill>
                  <a:solidFill>
                    <a:srgbClr val="000000"/>
                  </a:solidFill>
                </a:uFill>
                <a:latin typeface="Yu Gothic"/>
                <a:cs typeface="Yu Gothic"/>
              </a:rPr>
              <a:t>+ </a:t>
            </a:r>
            <a:r>
              <a:rPr sz="3200" u="heavy" spc="204" dirty="0">
                <a:uFill>
                  <a:solidFill>
                    <a:srgbClr val="000000"/>
                  </a:solidFill>
                </a:uFill>
                <a:latin typeface="Yu Gothic"/>
                <a:cs typeface="Yu Gothic"/>
              </a:rPr>
              <a:t>11111110 </a:t>
            </a:r>
            <a:r>
              <a:rPr sz="2700" spc="165" baseline="1543" dirty="0">
                <a:latin typeface="Yu Gothic"/>
                <a:cs typeface="Yu Gothic"/>
              </a:rPr>
              <a:t>-210</a:t>
            </a:r>
            <a:endParaRPr sz="2700" baseline="1543">
              <a:latin typeface="Yu Gothic"/>
              <a:cs typeface="Yu Gothic"/>
            </a:endParaRPr>
          </a:p>
          <a:p>
            <a:pPr marR="185420" algn="r">
              <a:lnSpc>
                <a:spcPct val="100000"/>
              </a:lnSpc>
              <a:spcBef>
                <a:spcPts val="655"/>
              </a:spcBef>
              <a:tabLst>
                <a:tab pos="2465070" algn="l"/>
              </a:tabLst>
            </a:pPr>
            <a:r>
              <a:rPr sz="3200" spc="204" dirty="0">
                <a:latin typeface="Yu Gothic"/>
                <a:cs typeface="Yu Gothic"/>
              </a:rPr>
              <a:t>00001101 </a:t>
            </a:r>
            <a:r>
              <a:rPr sz="1800" spc="165" dirty="0">
                <a:latin typeface="Yu Gothic"/>
                <a:cs typeface="Yu Gothic"/>
              </a:rPr>
              <a:t>1310</a:t>
            </a:r>
            <a:endParaRPr sz="180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spc="-10" dirty="0">
                <a:latin typeface="SimSun"/>
                <a:cs typeface="SimSun"/>
              </a:rPr>
              <a:t>忽略</a:t>
            </a:r>
            <a:r>
              <a:rPr sz="3200" spc="-865" dirty="0">
                <a:latin typeface="SimSun"/>
                <a:cs typeface="SimSun"/>
              </a:rPr>
              <a:t>这里的</a:t>
            </a:r>
            <a:r>
              <a:rPr sz="3200" spc="-830" dirty="0">
                <a:latin typeface="SimSun"/>
                <a:cs typeface="SimSun"/>
              </a:rPr>
              <a:t>结转</a:t>
            </a:r>
            <a:r>
              <a:rPr sz="3200" spc="-825" dirty="0">
                <a:latin typeface="SimSun"/>
                <a:cs typeface="SimSun"/>
              </a:rPr>
              <a:t>问题</a:t>
            </a:r>
            <a:endParaRPr sz="3200">
              <a:latin typeface="SimSun"/>
              <a:cs typeface="SimSun"/>
            </a:endParaRPr>
          </a:p>
          <a:p>
            <a:pPr marL="1583690" algn="ctr">
              <a:lnSpc>
                <a:spcPct val="100000"/>
              </a:lnSpc>
              <a:spcBef>
                <a:spcPts val="2070"/>
              </a:spcBef>
              <a:tabLst>
                <a:tab pos="4048760" algn="l"/>
              </a:tabLst>
            </a:pPr>
            <a:r>
              <a:rPr sz="3200" spc="204" dirty="0">
                <a:latin typeface="Yu Gothic"/>
                <a:cs typeface="Yu Gothic"/>
              </a:rPr>
              <a:t>00001111 </a:t>
            </a:r>
            <a:r>
              <a:rPr sz="1800" spc="165" dirty="0">
                <a:latin typeface="Yu Gothic"/>
                <a:cs typeface="Yu Gothic"/>
              </a:rPr>
              <a:t>1510</a:t>
            </a:r>
            <a:endParaRPr sz="1800">
              <a:latin typeface="Yu Gothic"/>
              <a:cs typeface="Yu Gothic"/>
            </a:endParaRPr>
          </a:p>
          <a:p>
            <a:pPr marL="830580" algn="ctr">
              <a:lnSpc>
                <a:spcPct val="100000"/>
              </a:lnSpc>
              <a:spcBef>
                <a:spcPts val="175"/>
              </a:spcBef>
              <a:tabLst>
                <a:tab pos="1764030" algn="l"/>
                <a:tab pos="4232910" algn="l"/>
              </a:tabLst>
            </a:pPr>
            <a:r>
              <a:rPr sz="3200" u="heavy" spc="204" dirty="0">
                <a:uFill>
                  <a:solidFill>
                    <a:srgbClr val="000000"/>
                  </a:solidFill>
                </a:uFill>
                <a:latin typeface="Yu Gothic"/>
                <a:cs typeface="Yu Gothic"/>
              </a:rPr>
              <a:t> </a:t>
            </a:r>
            <a:r>
              <a:rPr sz="3200" u="heavy" spc="250" dirty="0">
                <a:uFill>
                  <a:solidFill>
                    <a:srgbClr val="000000"/>
                  </a:solidFill>
                </a:uFill>
                <a:latin typeface="Yu Gothic"/>
                <a:cs typeface="Yu Gothic"/>
              </a:rPr>
              <a:t>+ </a:t>
            </a:r>
            <a:r>
              <a:rPr sz="3200" u="heavy" spc="204" dirty="0">
                <a:uFill>
                  <a:solidFill>
                    <a:srgbClr val="000000"/>
                  </a:solidFill>
                </a:uFill>
                <a:latin typeface="Yu Gothic"/>
                <a:cs typeface="Yu Gothic"/>
              </a:rPr>
              <a:t>11101101 </a:t>
            </a:r>
            <a:r>
              <a:rPr sz="2700" spc="195" baseline="1543" dirty="0">
                <a:latin typeface="Yu Gothic"/>
                <a:cs typeface="Yu Gothic"/>
              </a:rPr>
              <a:t>-1910</a:t>
            </a:r>
            <a:endParaRPr sz="2700" baseline="1543">
              <a:latin typeface="Yu Gothic"/>
              <a:cs typeface="Yu Gothic"/>
            </a:endParaRPr>
          </a:p>
          <a:p>
            <a:pPr marL="1507490" algn="ctr">
              <a:lnSpc>
                <a:spcPct val="100000"/>
              </a:lnSpc>
              <a:spcBef>
                <a:spcPts val="655"/>
              </a:spcBef>
              <a:tabLst>
                <a:tab pos="3972560" algn="l"/>
              </a:tabLst>
            </a:pPr>
            <a:r>
              <a:rPr sz="3200" spc="204" dirty="0">
                <a:latin typeface="Yu Gothic"/>
                <a:cs typeface="Yu Gothic"/>
              </a:rPr>
              <a:t>11111100 </a:t>
            </a:r>
            <a:r>
              <a:rPr sz="1800" spc="114" dirty="0">
                <a:latin typeface="Yu Gothic"/>
                <a:cs typeface="Yu Gothic"/>
              </a:rPr>
              <a:t>-410</a:t>
            </a:r>
            <a:endParaRPr sz="1800">
              <a:latin typeface="Yu Gothic"/>
              <a:cs typeface="Yu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8495" y="4809185"/>
            <a:ext cx="9321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425" dirty="0">
                <a:latin typeface="SimSun"/>
                <a:cs typeface="SimSun"/>
              </a:rPr>
              <a:t>正确的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612" y="6182055"/>
            <a:ext cx="62236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50" dirty="0">
                <a:latin typeface="SimSun"/>
                <a:cs typeface="SimSun"/>
              </a:rPr>
              <a:t>正数</a:t>
            </a:r>
            <a:r>
              <a:rPr sz="2800" spc="5" dirty="0">
                <a:latin typeface="SimSun"/>
                <a:cs typeface="SimSun"/>
              </a:rPr>
              <a:t>+</a:t>
            </a:r>
            <a:r>
              <a:rPr sz="2800" spc="-250" dirty="0">
                <a:latin typeface="SimSun"/>
                <a:cs typeface="SimSun"/>
              </a:rPr>
              <a:t>负数</a:t>
            </a:r>
            <a:r>
              <a:rPr sz="2800" spc="-459" dirty="0">
                <a:latin typeface="SimSun"/>
                <a:cs typeface="SimSun"/>
              </a:rPr>
              <a:t>不会</a:t>
            </a:r>
            <a:r>
              <a:rPr sz="2800" spc="-150" dirty="0">
                <a:latin typeface="SimSun"/>
                <a:cs typeface="SimSun"/>
              </a:rPr>
              <a:t>导致</a:t>
            </a:r>
            <a:r>
              <a:rPr sz="2800" spc="-520" dirty="0">
                <a:latin typeface="SimSun"/>
                <a:cs typeface="SimSun"/>
              </a:rPr>
              <a:t>溢出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346519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二进制</a:t>
            </a:r>
            <a:r>
              <a:rPr spc="-5" dirty="0"/>
              <a:t>数</a:t>
            </a:r>
            <a:r>
              <a:rPr dirty="0"/>
              <a:t>的</a:t>
            </a:r>
            <a:r>
              <a:rPr spc="-5" dirty="0"/>
              <a:t>减法</a:t>
            </a:r>
            <a:r>
              <a:rPr sz="2800" spc="10" dirty="0">
                <a:solidFill>
                  <a:srgbClr val="2C2C89"/>
                </a:solidFill>
              </a:rPr>
              <a:t>复习 </a:t>
            </a:r>
            <a:r>
              <a:rPr spc="225" dirty="0"/>
              <a:t/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442197" y="6247587"/>
            <a:ext cx="16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latin typeface="Yu Gothic"/>
                <a:cs typeface="Yu Gothic"/>
              </a:rPr>
              <a:t>7</a:t>
            </a:r>
            <a:endParaRPr sz="1800">
              <a:latin typeface="Yu Gothic"/>
              <a:cs typeface="Yu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668" y="1182735"/>
            <a:ext cx="5178425" cy="223139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R="1757045" algn="ctr">
              <a:lnSpc>
                <a:spcPct val="100000"/>
              </a:lnSpc>
              <a:spcBef>
                <a:spcPts val="690"/>
              </a:spcBef>
            </a:pPr>
            <a:r>
              <a:rPr sz="3200" spc="-15" dirty="0">
                <a:latin typeface="Yu Gothic"/>
                <a:cs typeface="Yu Gothic"/>
              </a:rPr>
              <a:t>负数+</a:t>
            </a:r>
            <a:r>
              <a:rPr sz="3200" spc="-10" dirty="0">
                <a:latin typeface="Yu Gothic"/>
                <a:cs typeface="Yu Gothic"/>
              </a:rPr>
              <a:t>负数</a:t>
            </a:r>
            <a:endParaRPr sz="3200">
              <a:latin typeface="Yu Gothic"/>
              <a:cs typeface="Yu Gothic"/>
            </a:endParaRPr>
          </a:p>
          <a:p>
            <a:pPr marL="1717675" algn="ctr">
              <a:lnSpc>
                <a:spcPct val="100000"/>
              </a:lnSpc>
              <a:spcBef>
                <a:spcPts val="585"/>
              </a:spcBef>
              <a:tabLst>
                <a:tab pos="4182745" algn="l"/>
              </a:tabLst>
            </a:pPr>
            <a:r>
              <a:rPr sz="3200" spc="204" dirty="0">
                <a:latin typeface="Yu Gothic"/>
                <a:cs typeface="Yu Gothic"/>
              </a:rPr>
              <a:t>11110001 </a:t>
            </a:r>
            <a:r>
              <a:rPr sz="1800" spc="130" dirty="0">
                <a:latin typeface="Yu Gothic"/>
                <a:cs typeface="Yu Gothic"/>
              </a:rPr>
              <a:t>-1510</a:t>
            </a:r>
            <a:endParaRPr sz="1800">
              <a:latin typeface="Yu Gothic"/>
              <a:cs typeface="Yu Gothic"/>
            </a:endParaRPr>
          </a:p>
          <a:p>
            <a:pPr marL="534670" algn="ctr">
              <a:lnSpc>
                <a:spcPct val="100000"/>
              </a:lnSpc>
              <a:spcBef>
                <a:spcPts val="175"/>
              </a:spcBef>
              <a:tabLst>
                <a:tab pos="1468755" algn="l"/>
                <a:tab pos="3937635" algn="l"/>
              </a:tabLst>
            </a:pPr>
            <a:r>
              <a:rPr sz="3200" u="heavy" spc="204" dirty="0">
                <a:uFill>
                  <a:solidFill>
                    <a:srgbClr val="000000"/>
                  </a:solidFill>
                </a:uFill>
                <a:latin typeface="Yu Gothic"/>
                <a:cs typeface="Yu Gothic"/>
              </a:rPr>
              <a:t> </a:t>
            </a:r>
            <a:r>
              <a:rPr sz="3200" u="heavy" spc="250" dirty="0">
                <a:uFill>
                  <a:solidFill>
                    <a:srgbClr val="000000"/>
                  </a:solidFill>
                </a:uFill>
                <a:latin typeface="Yu Gothic"/>
                <a:cs typeface="Yu Gothic"/>
              </a:rPr>
              <a:t>+ </a:t>
            </a:r>
            <a:r>
              <a:rPr sz="3200" u="heavy" spc="204" dirty="0">
                <a:uFill>
                  <a:solidFill>
                    <a:srgbClr val="000000"/>
                  </a:solidFill>
                </a:uFill>
                <a:latin typeface="Yu Gothic"/>
                <a:cs typeface="Yu Gothic"/>
              </a:rPr>
              <a:t>11111110 </a:t>
            </a:r>
            <a:r>
              <a:rPr sz="2700" spc="165" baseline="1543" dirty="0">
                <a:latin typeface="Yu Gothic"/>
                <a:cs typeface="Yu Gothic"/>
              </a:rPr>
              <a:t>-210</a:t>
            </a:r>
            <a:endParaRPr sz="2700" baseline="1543">
              <a:latin typeface="Yu Gothic"/>
              <a:cs typeface="Yu Gothic"/>
            </a:endParaRPr>
          </a:p>
          <a:p>
            <a:pPr marL="1717675" algn="ctr">
              <a:lnSpc>
                <a:spcPct val="100000"/>
              </a:lnSpc>
              <a:spcBef>
                <a:spcPts val="655"/>
              </a:spcBef>
              <a:tabLst>
                <a:tab pos="4182745" algn="l"/>
              </a:tabLst>
            </a:pPr>
            <a:r>
              <a:rPr sz="3200" spc="204" dirty="0">
                <a:latin typeface="Yu Gothic"/>
                <a:cs typeface="Yu Gothic"/>
              </a:rPr>
              <a:t>11101111 </a:t>
            </a:r>
            <a:r>
              <a:rPr sz="1800" spc="130" dirty="0">
                <a:latin typeface="Yu Gothic"/>
                <a:cs typeface="Yu Gothic"/>
              </a:rPr>
              <a:t>-1710</a:t>
            </a:r>
            <a:endParaRPr sz="1800">
              <a:latin typeface="Yu Gothic"/>
              <a:cs typeface="Yu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08495" y="2436113"/>
            <a:ext cx="9321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09" dirty="0">
                <a:latin typeface="SimSun"/>
                <a:cs typeface="SimSun"/>
              </a:rPr>
              <a:t>正确的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8495" y="4809185"/>
            <a:ext cx="197738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620" dirty="0">
                <a:latin typeface="SimSun"/>
                <a:cs typeface="SimSun"/>
              </a:rPr>
              <a:t>溢出</a:t>
            </a:r>
            <a:endParaRPr sz="280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55520" y="5782855"/>
            <a:ext cx="2402205" cy="700405"/>
            <a:chOff x="2255520" y="5782855"/>
            <a:chExt cx="2402205" cy="700405"/>
          </a:xfrm>
        </p:grpSpPr>
        <p:sp>
          <p:nvSpPr>
            <p:cNvPr id="9" name="object 9"/>
            <p:cNvSpPr/>
            <p:nvPr/>
          </p:nvSpPr>
          <p:spPr>
            <a:xfrm>
              <a:off x="2267712" y="5795047"/>
              <a:ext cx="2377440" cy="676275"/>
            </a:xfrm>
            <a:custGeom>
              <a:avLst/>
              <a:gdLst/>
              <a:ahLst/>
              <a:cxnLst/>
              <a:rect l="l" t="t" r="r" b="b"/>
              <a:pathLst>
                <a:path w="2377440" h="676275">
                  <a:moveTo>
                    <a:pt x="1034923" y="0"/>
                  </a:moveTo>
                  <a:lnTo>
                    <a:pt x="396239" y="188175"/>
                  </a:lnTo>
                  <a:lnTo>
                    <a:pt x="0" y="188175"/>
                  </a:lnTo>
                  <a:lnTo>
                    <a:pt x="0" y="675855"/>
                  </a:lnTo>
                  <a:lnTo>
                    <a:pt x="2377440" y="675855"/>
                  </a:lnTo>
                  <a:lnTo>
                    <a:pt x="2377440" y="188175"/>
                  </a:lnTo>
                  <a:lnTo>
                    <a:pt x="990600" y="188175"/>
                  </a:lnTo>
                  <a:lnTo>
                    <a:pt x="10349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67712" y="5795047"/>
              <a:ext cx="2377440" cy="676275"/>
            </a:xfrm>
            <a:custGeom>
              <a:avLst/>
              <a:gdLst/>
              <a:ahLst/>
              <a:cxnLst/>
              <a:rect l="l" t="t" r="r" b="b"/>
              <a:pathLst>
                <a:path w="2377440" h="676275">
                  <a:moveTo>
                    <a:pt x="0" y="188175"/>
                  </a:moveTo>
                  <a:lnTo>
                    <a:pt x="396239" y="188175"/>
                  </a:lnTo>
                  <a:lnTo>
                    <a:pt x="1034923" y="0"/>
                  </a:lnTo>
                  <a:lnTo>
                    <a:pt x="990600" y="188175"/>
                  </a:lnTo>
                  <a:lnTo>
                    <a:pt x="2377440" y="188175"/>
                  </a:lnTo>
                  <a:lnTo>
                    <a:pt x="2377440" y="269455"/>
                  </a:lnTo>
                  <a:lnTo>
                    <a:pt x="2377440" y="391375"/>
                  </a:lnTo>
                  <a:lnTo>
                    <a:pt x="2377440" y="675855"/>
                  </a:lnTo>
                  <a:lnTo>
                    <a:pt x="990600" y="675855"/>
                  </a:lnTo>
                  <a:lnTo>
                    <a:pt x="396239" y="675855"/>
                  </a:lnTo>
                  <a:lnTo>
                    <a:pt x="0" y="675855"/>
                  </a:lnTo>
                  <a:lnTo>
                    <a:pt x="0" y="391375"/>
                  </a:lnTo>
                  <a:lnTo>
                    <a:pt x="0" y="269455"/>
                  </a:lnTo>
                  <a:lnTo>
                    <a:pt x="0" y="188175"/>
                  </a:lnTo>
                  <a:close/>
                </a:path>
              </a:pathLst>
            </a:custGeom>
            <a:ln w="24384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665223" y="4258132"/>
            <a:ext cx="4646930" cy="2230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3450" algn="ctr">
              <a:lnSpc>
                <a:spcPct val="100000"/>
              </a:lnSpc>
              <a:spcBef>
                <a:spcPts val="95"/>
              </a:spcBef>
              <a:tabLst>
                <a:tab pos="3398520" algn="l"/>
              </a:tabLst>
            </a:pPr>
            <a:r>
              <a:rPr sz="3200" spc="204" dirty="0">
                <a:latin typeface="Yu Gothic"/>
                <a:cs typeface="Yu Gothic"/>
              </a:rPr>
              <a:t>10000011 </a:t>
            </a:r>
            <a:r>
              <a:rPr sz="1800" spc="145" dirty="0">
                <a:latin typeface="Yu Gothic"/>
                <a:cs typeface="Yu Gothic"/>
              </a:rPr>
              <a:t>-12510</a:t>
            </a:r>
            <a:endParaRPr sz="1800">
              <a:latin typeface="Yu Gothic"/>
              <a:cs typeface="Yu Gothic"/>
            </a:endParaRPr>
          </a:p>
          <a:p>
            <a:pPr marR="494665" algn="ctr">
              <a:lnSpc>
                <a:spcPct val="100000"/>
              </a:lnSpc>
              <a:spcBef>
                <a:spcPts val="175"/>
              </a:spcBef>
              <a:tabLst>
                <a:tab pos="933450" algn="l"/>
                <a:tab pos="3402329" algn="l"/>
              </a:tabLst>
            </a:pPr>
            <a:r>
              <a:rPr sz="3200" u="heavy" spc="204" dirty="0">
                <a:uFill>
                  <a:solidFill>
                    <a:srgbClr val="000000"/>
                  </a:solidFill>
                </a:uFill>
                <a:latin typeface="Yu Gothic"/>
                <a:cs typeface="Yu Gothic"/>
              </a:rPr>
              <a:t> </a:t>
            </a:r>
            <a:r>
              <a:rPr sz="3200" u="heavy" spc="250" dirty="0">
                <a:uFill>
                  <a:solidFill>
                    <a:srgbClr val="000000"/>
                  </a:solidFill>
                </a:uFill>
                <a:latin typeface="Yu Gothic"/>
                <a:cs typeface="Yu Gothic"/>
              </a:rPr>
              <a:t>+ </a:t>
            </a:r>
            <a:r>
              <a:rPr sz="3200" u="heavy" spc="204" dirty="0">
                <a:uFill>
                  <a:solidFill>
                    <a:srgbClr val="000000"/>
                  </a:solidFill>
                </a:uFill>
                <a:latin typeface="Yu Gothic"/>
                <a:cs typeface="Yu Gothic"/>
              </a:rPr>
              <a:t>11111100 </a:t>
            </a:r>
            <a:r>
              <a:rPr sz="2700" spc="172" baseline="1543" dirty="0">
                <a:latin typeface="Yu Gothic"/>
                <a:cs typeface="Yu Gothic"/>
              </a:rPr>
              <a:t>-410</a:t>
            </a:r>
            <a:endParaRPr sz="2700" baseline="1543">
              <a:latin typeface="Yu Gothic"/>
              <a:cs typeface="Yu Gothic"/>
            </a:endParaRPr>
          </a:p>
          <a:p>
            <a:pPr marL="933450" algn="ctr">
              <a:lnSpc>
                <a:spcPct val="100000"/>
              </a:lnSpc>
              <a:spcBef>
                <a:spcPts val="650"/>
              </a:spcBef>
              <a:tabLst>
                <a:tab pos="3398520" algn="l"/>
              </a:tabLst>
            </a:pPr>
            <a:r>
              <a:rPr sz="3200" spc="204" dirty="0">
                <a:latin typeface="Yu Gothic"/>
                <a:cs typeface="Yu Gothic"/>
              </a:rPr>
              <a:t>01111111 -</a:t>
            </a:r>
            <a:r>
              <a:rPr sz="1800" spc="145" dirty="0">
                <a:latin typeface="Yu Gothic"/>
                <a:cs typeface="Yu Gothic"/>
              </a:rPr>
              <a:t>12910</a:t>
            </a:r>
            <a:endParaRPr sz="1800">
              <a:latin typeface="Yu Gothic"/>
              <a:cs typeface="Yu Gothic"/>
            </a:endParaRPr>
          </a:p>
          <a:p>
            <a:pPr marL="917575">
              <a:lnSpc>
                <a:spcPct val="100000"/>
              </a:lnSpc>
              <a:spcBef>
                <a:spcPts val="1180"/>
              </a:spcBef>
            </a:pPr>
            <a:r>
              <a:rPr sz="3200" spc="-605" dirty="0">
                <a:latin typeface="SimSun"/>
                <a:cs typeface="SimSun"/>
              </a:rPr>
              <a:t>这是</a:t>
            </a:r>
            <a:r>
              <a:rPr sz="3200" spc="385" dirty="0">
                <a:latin typeface="SimSun"/>
                <a:cs typeface="SimSun"/>
              </a:rPr>
              <a:t>127</a:t>
            </a:r>
            <a:endParaRPr sz="3200">
              <a:latin typeface="SimSun"/>
              <a:cs typeface="SimSu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23389" y="5982423"/>
            <a:ext cx="448945" cy="450215"/>
            <a:chOff x="1723389" y="5982423"/>
            <a:chExt cx="448945" cy="450215"/>
          </a:xfrm>
        </p:grpSpPr>
        <p:sp>
          <p:nvSpPr>
            <p:cNvPr id="13" name="object 13"/>
            <p:cNvSpPr/>
            <p:nvPr/>
          </p:nvSpPr>
          <p:spPr>
            <a:xfrm>
              <a:off x="1735581" y="5994615"/>
              <a:ext cx="424180" cy="425450"/>
            </a:xfrm>
            <a:custGeom>
              <a:avLst/>
              <a:gdLst/>
              <a:ahLst/>
              <a:cxnLst/>
              <a:rect l="l" t="t" r="r" b="b"/>
              <a:pathLst>
                <a:path w="424180" h="425450">
                  <a:moveTo>
                    <a:pt x="342138" y="0"/>
                  </a:moveTo>
                  <a:lnTo>
                    <a:pt x="212090" y="130695"/>
                  </a:lnTo>
                  <a:lnTo>
                    <a:pt x="82042" y="0"/>
                  </a:lnTo>
                  <a:lnTo>
                    <a:pt x="0" y="81559"/>
                  </a:lnTo>
                  <a:lnTo>
                    <a:pt x="130556" y="212636"/>
                  </a:lnTo>
                  <a:lnTo>
                    <a:pt x="0" y="343700"/>
                  </a:lnTo>
                  <a:lnTo>
                    <a:pt x="82042" y="425272"/>
                  </a:lnTo>
                  <a:lnTo>
                    <a:pt x="212090" y="294576"/>
                  </a:lnTo>
                  <a:lnTo>
                    <a:pt x="342138" y="425272"/>
                  </a:lnTo>
                  <a:lnTo>
                    <a:pt x="424180" y="343700"/>
                  </a:lnTo>
                  <a:lnTo>
                    <a:pt x="293624" y="212636"/>
                  </a:lnTo>
                  <a:lnTo>
                    <a:pt x="424180" y="81559"/>
                  </a:lnTo>
                  <a:lnTo>
                    <a:pt x="34213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35581" y="5994615"/>
              <a:ext cx="424180" cy="425450"/>
            </a:xfrm>
            <a:custGeom>
              <a:avLst/>
              <a:gdLst/>
              <a:ahLst/>
              <a:cxnLst/>
              <a:rect l="l" t="t" r="r" b="b"/>
              <a:pathLst>
                <a:path w="424180" h="425450">
                  <a:moveTo>
                    <a:pt x="0" y="81559"/>
                  </a:moveTo>
                  <a:lnTo>
                    <a:pt x="82042" y="0"/>
                  </a:lnTo>
                  <a:lnTo>
                    <a:pt x="212090" y="130695"/>
                  </a:lnTo>
                  <a:lnTo>
                    <a:pt x="342138" y="0"/>
                  </a:lnTo>
                  <a:lnTo>
                    <a:pt x="424180" y="81559"/>
                  </a:lnTo>
                  <a:lnTo>
                    <a:pt x="293624" y="212636"/>
                  </a:lnTo>
                  <a:lnTo>
                    <a:pt x="424180" y="343700"/>
                  </a:lnTo>
                  <a:lnTo>
                    <a:pt x="342138" y="425272"/>
                  </a:lnTo>
                  <a:lnTo>
                    <a:pt x="212090" y="294576"/>
                  </a:lnTo>
                  <a:lnTo>
                    <a:pt x="82042" y="425272"/>
                  </a:lnTo>
                  <a:lnTo>
                    <a:pt x="0" y="343700"/>
                  </a:lnTo>
                  <a:lnTo>
                    <a:pt x="130556" y="212636"/>
                  </a:lnTo>
                  <a:lnTo>
                    <a:pt x="0" y="81559"/>
                  </a:lnTo>
                  <a:close/>
                </a:path>
              </a:pathLst>
            </a:custGeom>
            <a:ln w="2438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80238"/>
            <a:ext cx="2906395" cy="574675"/>
          </a:xfrm>
          <a:prstGeom prst="rect"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AND, </a:t>
            </a:r>
            <a:r>
              <a:rPr spc="70" dirty="0"/>
              <a:t>OR</a:t>
            </a:r>
            <a:r>
              <a:rPr spc="-5" dirty="0"/>
              <a:t>操作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" y="1258265"/>
            <a:ext cx="1717675" cy="152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30" dirty="0">
                <a:latin typeface="Yu Gothic"/>
                <a:cs typeface="Yu Gothic"/>
              </a:rPr>
              <a:t>和</a:t>
            </a:r>
            <a:r>
              <a:rPr sz="3200" spc="-15" dirty="0">
                <a:latin typeface="Yu Gothic"/>
                <a:cs typeface="Yu Gothic"/>
              </a:rPr>
              <a:t>操作</a:t>
            </a:r>
            <a:endParaRPr sz="3200">
              <a:latin typeface="Yu Gothic"/>
              <a:cs typeface="Yu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Yu Gothic"/>
              <a:cs typeface="Yu Gothic"/>
            </a:endParaRPr>
          </a:p>
          <a:p>
            <a:pPr marL="885825">
              <a:lnSpc>
                <a:spcPct val="100000"/>
              </a:lnSpc>
            </a:pPr>
            <a:r>
              <a:rPr sz="2800" spc="25" dirty="0">
                <a:latin typeface="Yu Gothic"/>
                <a:cs typeface="Yu Gothic"/>
              </a:rPr>
              <a:t>&amp;.</a:t>
            </a:r>
            <a:endParaRPr sz="2800">
              <a:latin typeface="Yu Gothic"/>
              <a:cs typeface="Yu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8" y="1434464"/>
            <a:ext cx="233679" cy="2362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98801" y="1791258"/>
            <a:ext cx="2049780" cy="10515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3200" spc="204" dirty="0">
                <a:latin typeface="Yu Gothic"/>
                <a:cs typeface="Yu Gothic"/>
              </a:rPr>
              <a:t>11110001</a:t>
            </a:r>
            <a:endParaRPr sz="320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3200" spc="204" dirty="0">
                <a:latin typeface="Yu Gothic"/>
                <a:cs typeface="Yu Gothic"/>
              </a:rPr>
              <a:t>00110110</a:t>
            </a:r>
            <a:endParaRPr sz="3200">
              <a:latin typeface="Yu Gothic"/>
              <a:cs typeface="Yu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8801" y="2898089"/>
            <a:ext cx="20497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204" dirty="0">
                <a:latin typeface="Yu Gothic"/>
                <a:cs typeface="Yu Gothic"/>
              </a:rPr>
              <a:t>00110000</a:t>
            </a:r>
            <a:endParaRPr sz="3200">
              <a:latin typeface="Yu Gothic"/>
              <a:cs typeface="Yu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7923" y="2854451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 h="0">
                <a:moveTo>
                  <a:pt x="0" y="0"/>
                </a:moveTo>
                <a:lnTo>
                  <a:pt x="306781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81583" y="3626942"/>
            <a:ext cx="1422400" cy="152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60" dirty="0">
                <a:latin typeface="Yu Gothic"/>
                <a:cs typeface="Yu Gothic"/>
              </a:rPr>
              <a:t>OR</a:t>
            </a:r>
            <a:r>
              <a:rPr sz="3200" spc="-10" dirty="0">
                <a:latin typeface="Yu Gothic"/>
                <a:cs typeface="Yu Gothic"/>
              </a:rPr>
              <a:t>操作</a:t>
            </a:r>
            <a:endParaRPr sz="3200">
              <a:latin typeface="Yu Gothic"/>
              <a:cs typeface="Yu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Yu Gothic"/>
              <a:cs typeface="Yu Gothic"/>
            </a:endParaRPr>
          </a:p>
          <a:p>
            <a:pPr marL="885825">
              <a:lnSpc>
                <a:spcPct val="100000"/>
              </a:lnSpc>
            </a:pPr>
            <a:r>
              <a:rPr sz="2800" spc="165" dirty="0">
                <a:latin typeface="Yu Gothic"/>
                <a:cs typeface="Yu Gothic"/>
              </a:rPr>
              <a:t>ǞǞǞ</a:t>
            </a:r>
            <a:endParaRPr sz="2800">
              <a:latin typeface="Yu Gothic"/>
              <a:cs typeface="Yu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820" y="3801998"/>
            <a:ext cx="233679" cy="2362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99435" y="4160062"/>
            <a:ext cx="2052320" cy="10515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3200" spc="210" dirty="0">
                <a:latin typeface="Yu Gothic"/>
                <a:cs typeface="Yu Gothic"/>
              </a:rPr>
              <a:t>11110001</a:t>
            </a:r>
            <a:endParaRPr sz="320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3200" spc="210" dirty="0">
                <a:latin typeface="Yu Gothic"/>
                <a:cs typeface="Yu Gothic"/>
              </a:rPr>
              <a:t>00110110</a:t>
            </a:r>
            <a:endParaRPr sz="3200">
              <a:latin typeface="Yu Gothic"/>
              <a:cs typeface="Yu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9435" y="5266740"/>
            <a:ext cx="20523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210" dirty="0">
                <a:latin typeface="Yu Gothic"/>
                <a:cs typeface="Yu Gothic"/>
              </a:rPr>
              <a:t>11110111</a:t>
            </a:r>
            <a:endParaRPr sz="3200">
              <a:latin typeface="Yu Gothic"/>
              <a:cs typeface="Yu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77923" y="5222747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 h="0">
                <a:moveTo>
                  <a:pt x="0" y="0"/>
                </a:moveTo>
                <a:lnTo>
                  <a:pt x="306781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416797" y="6233857"/>
            <a:ext cx="218440" cy="368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114" dirty="0">
                <a:latin typeface="Yu Gothic"/>
                <a:cs typeface="Yu Gothic"/>
              </a:rPr>
              <a:t>8</a:t>
            </a:r>
            <a:endParaRPr sz="1800">
              <a:latin typeface="Yu Gothic"/>
              <a:cs typeface="Yu Gothic"/>
            </a:endParaRPr>
          </a:p>
        </p:txBody>
      </p:sp>
    </p:spTree>
  </p:cSld>
  <p:clrMapOvr>
    <a:masterClrMapping/>
  </p:clrMapOvr>
</p:sld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Application>Microsoft Office PowerPoint</ap:Application>
  <ap:PresentationFormat>On-screen Show (4:3)</ap:PresentationFormat>
  <ap:ScaleCrop>false</ap:ScaleCrop>
  <ap:LinksUpToDate>false</ap:LinksUpToDate>
  <ap:SharedDoc>false</ap:SharedDoc>
  <ap:HyperlinksChanged>false</ap:HyperlinksChanged>
  <ap:AppVersion>12.0000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tak</dc:creator>
  <dc:title>スライド 1</dc:title>
  <dcterms:created xsi:type="dcterms:W3CDTF">2021-10-21T13:30:04Z</dcterms:created>
  <dcterms:modified xsi:type="dcterms:W3CDTF">2021-10-21T13:30:04Z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2021-10-21T00:00:00Z</vt:filetime>
  </property>
</Properties>
</file>