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55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9.xml" ContentType="application/vnd.openxmlformats-officedocument.presentationml.slide+xml"/>
  <Override PartName="/ppt/slides/slide1010.xml" ContentType="application/vnd.openxmlformats-officedocument.presentationml.slide+xml"/>
  <Override PartName="/ppt/slides/slide1111.xml" ContentType="application/vnd.openxmlformats-officedocument.presentationml.slide+xml"/>
  <Override PartName="/ppt/slides/slide1212.xml" ContentType="application/vnd.openxmlformats-officedocument.presentationml.slide+xml"/>
  <Override PartName="/ppt/slides/slide1313.xml" ContentType="application/vnd.openxmlformats-officedocument.presentationml.slide+xml"/>
  <Override PartName="/ppt/slides/slide1414.xml" ContentType="application/vnd.openxmlformats-officedocument.presentationml.slide+xml"/>
  <Override PartName="/ppt/slides/slide1515.xml" ContentType="application/vnd.openxmlformats-officedocument.presentationml.slide+xml"/>
  <Override PartName="/ppt/slides/slide1616.xml" ContentType="application/vnd.openxmlformats-officedocument.presentationml.slide+xml"/>
  <Override PartName="/ppt/slides/slide1717.xml" ContentType="application/vnd.openxmlformats-officedocument.presentationml.slide+xml"/>
  <Override PartName="/ppt/slides/slide1818.xml" ContentType="application/vnd.openxmlformats-officedocument.presentationml.slide+xml"/>
  <Override PartName="/ppt/slides/slide1919.xml" ContentType="application/vnd.openxmlformats-officedocument.presentationml.slide+xml"/>
  <Override PartName="/ppt/slides/slide2020.xml" ContentType="application/vnd.openxmlformats-officedocument.presentationml.slide+xml"/>
  <Override PartName="/ppt/slides/slide2121.xml" ContentType="application/vnd.openxmlformats-officedocument.presentationml.slide+xml"/>
  <Override PartName="/ppt/slides/slide2222.xml" ContentType="application/vnd.openxmlformats-officedocument.presentationml.slide+xml"/>
  <Override PartName="/ppt/slides/slide2323.xml" ContentType="application/vnd.openxmlformats-officedocument.presentationml.slide+xml"/>
  <Override PartName="/ppt/slides/slide2424.xml" ContentType="application/vnd.openxmlformats-officedocument.presentationml.slide+xml"/>
  <Override PartName="/ppt/slides/slide2525.xml" ContentType="application/vnd.openxmlformats-officedocument.presentationml.slide+xml"/>
  <Override PartName="/ppt/slides/slide2626.xml" ContentType="application/vnd.openxmlformats-officedocument.presentationml.slide+xml"/>
  <Override PartName="/ppt/slides/slide2727.xml" ContentType="application/vnd.openxmlformats-officedocument.presentationml.slide+xml"/>
  <Override PartName="/ppt/slides/slide2828.xml" ContentType="application/vnd.openxmlformats-officedocument.presentationml.slide+xml"/>
  <Override PartName="/ppt/slides/slide2929.xml" ContentType="application/vnd.openxmlformats-officedocument.presentationml.slide+xml"/>
  <Override PartName="/ppt/slides/slide3030.xml" ContentType="application/vnd.openxmlformats-officedocument.presentationml.slide+xml"/>
  <Override PartName="/ppt/slides/slide3131.xml" ContentType="application/vnd.openxmlformats-officedocument.presentationml.slide+xml"/>
  <Override PartName="/ppt/slides/slide3232.xml" ContentType="application/vnd.openxmlformats-officedocument.presentationml.slide+xml"/>
  <Override PartName="/ppt/slides/slide3333.xml" ContentType="application/vnd.openxmlformats-officedocument.presentationml.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s/slide3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2" /><Relationship Type="http://schemas.openxmlformats.org/package/2006/relationships/metadata/core-properties" Target="/docProps/core.xml" Id="rId3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13d6f7aa9ab74da1" DeepLBanner="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Relationship Type="http://schemas.openxmlformats.org/officeDocument/2006/relationships/theme" Target="/ppt/theme/theme11.xml" Id="rId2" /><Relationship Type="http://schemas.openxmlformats.org/officeDocument/2006/relationships/viewProps" Target="/ppt/viewProps.xml" Id="rId3" /><Relationship Type="http://schemas.openxmlformats.org/officeDocument/2006/relationships/presProps" Target="/ppt/presProps.xml" Id="rId4" /><Relationship Type="http://schemas.openxmlformats.org/officeDocument/2006/relationships/tableStyles" Target="/ppt/tableStyles.xml" Id="rId5" /><Relationship Type="http://schemas.openxmlformats.org/officeDocument/2006/relationships/slide" Target="/ppt/slides/slide11.xml" Id="rId6" /><Relationship Type="http://schemas.openxmlformats.org/officeDocument/2006/relationships/slide" Target="/ppt/slides/slide22.xml" Id="rId7" /><Relationship Type="http://schemas.openxmlformats.org/officeDocument/2006/relationships/slide" Target="/ppt/slides/slide33.xml" Id="rId8" /><Relationship Type="http://schemas.openxmlformats.org/officeDocument/2006/relationships/slide" Target="/ppt/slides/slide44.xml" Id="rId9" /><Relationship Type="http://schemas.openxmlformats.org/officeDocument/2006/relationships/slide" Target="/ppt/slides/slide55.xml" Id="rId10" /><Relationship Type="http://schemas.openxmlformats.org/officeDocument/2006/relationships/slide" Target="/ppt/slides/slide66.xml" Id="rId11" /><Relationship Type="http://schemas.openxmlformats.org/officeDocument/2006/relationships/slide" Target="/ppt/slides/slide77.xml" Id="rId12" /><Relationship Type="http://schemas.openxmlformats.org/officeDocument/2006/relationships/slide" Target="/ppt/slides/slide88.xml" Id="rId13" /><Relationship Type="http://schemas.openxmlformats.org/officeDocument/2006/relationships/slide" Target="/ppt/slides/slide99.xml" Id="rId14" /><Relationship Type="http://schemas.openxmlformats.org/officeDocument/2006/relationships/slide" Target="/ppt/slides/slide1010.xml" Id="rId15" /><Relationship Type="http://schemas.openxmlformats.org/officeDocument/2006/relationships/slide" Target="/ppt/slides/slide1111.xml" Id="rId16" /><Relationship Type="http://schemas.openxmlformats.org/officeDocument/2006/relationships/slide" Target="/ppt/slides/slide1212.xml" Id="rId17" /><Relationship Type="http://schemas.openxmlformats.org/officeDocument/2006/relationships/slide" Target="/ppt/slides/slide1313.xml" Id="rId18" /><Relationship Type="http://schemas.openxmlformats.org/officeDocument/2006/relationships/slide" Target="/ppt/slides/slide1414.xml" Id="rId19" /><Relationship Type="http://schemas.openxmlformats.org/officeDocument/2006/relationships/slide" Target="/ppt/slides/slide1515.xml" Id="rId20" /><Relationship Type="http://schemas.openxmlformats.org/officeDocument/2006/relationships/slide" Target="/ppt/slides/slide1616.xml" Id="rId21" /><Relationship Type="http://schemas.openxmlformats.org/officeDocument/2006/relationships/slide" Target="/ppt/slides/slide1717.xml" Id="rId22" /><Relationship Type="http://schemas.openxmlformats.org/officeDocument/2006/relationships/slide" Target="/ppt/slides/slide1818.xml" Id="rId23" /><Relationship Type="http://schemas.openxmlformats.org/officeDocument/2006/relationships/slide" Target="/ppt/slides/slide1919.xml" Id="rId24" /><Relationship Type="http://schemas.openxmlformats.org/officeDocument/2006/relationships/slide" Target="/ppt/slides/slide2020.xml" Id="rId25" /><Relationship Type="http://schemas.openxmlformats.org/officeDocument/2006/relationships/slide" Target="/ppt/slides/slide2121.xml" Id="rId26" /><Relationship Type="http://schemas.openxmlformats.org/officeDocument/2006/relationships/slide" Target="/ppt/slides/slide2222.xml" Id="rId27" /><Relationship Type="http://schemas.openxmlformats.org/officeDocument/2006/relationships/slide" Target="/ppt/slides/slide2323.xml" Id="rId28" /><Relationship Type="http://schemas.openxmlformats.org/officeDocument/2006/relationships/slide" Target="/ppt/slides/slide2424.xml" Id="rId29" /><Relationship Type="http://schemas.openxmlformats.org/officeDocument/2006/relationships/slide" Target="/ppt/slides/slide2525.xml" Id="rId30" /><Relationship Type="http://schemas.openxmlformats.org/officeDocument/2006/relationships/slide" Target="/ppt/slides/slide2626.xml" Id="rId31" /><Relationship Type="http://schemas.openxmlformats.org/officeDocument/2006/relationships/slide" Target="/ppt/slides/slide2727.xml" Id="rId32" /><Relationship Type="http://schemas.openxmlformats.org/officeDocument/2006/relationships/slide" Target="/ppt/slides/slide2828.xml" Id="rId33" /><Relationship Type="http://schemas.openxmlformats.org/officeDocument/2006/relationships/slide" Target="/ppt/slides/slide2929.xml" Id="rId34" /><Relationship Type="http://schemas.openxmlformats.org/officeDocument/2006/relationships/slide" Target="/ppt/slides/slide3030.xml" Id="rId35" /><Relationship Type="http://schemas.openxmlformats.org/officeDocument/2006/relationships/slide" Target="/ppt/slides/slide3131.xml" Id="rId36" /><Relationship Type="http://schemas.openxmlformats.org/officeDocument/2006/relationships/slide" Target="/ppt/slides/slide3232.xml" Id="rId37" /><Relationship Type="http://schemas.openxmlformats.org/officeDocument/2006/relationships/slide" Target="/ppt/slides/slide3333.xml" Id="rId38" /><Relationship Type="http://schemas.openxmlformats.org/officeDocument/2006/relationships/slide" Target="/ppt/slides/slide34.xml" Id="R13d6f7aa9ab74da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7984" y="1949577"/>
            <a:ext cx="482803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48664" y="4015740"/>
            <a:ext cx="744667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44.xml" Id="rId4" /><Relationship Type="http://schemas.openxmlformats.org/officeDocument/2006/relationships/slideLayout" Target="/ppt/slideLayouts/slideLayout55.xml" Id="rId5" /><Relationship Type="http://schemas.openxmlformats.org/officeDocument/2006/relationships/theme" Target="/ppt/theme/theme11.xml" Id="rId6" /><Relationship Type="http://schemas.openxmlformats.org/officeDocument/2006/relationships/image" Target="/ppt/media/image1.png" Id="rId7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055" y="999744"/>
            <a:ext cx="5288280" cy="73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80238"/>
            <a:ext cx="80715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164" y="2414523"/>
            <a:ext cx="7613015" cy="314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3542" y="6233857"/>
            <a:ext cx="363220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60" dirty="0"/>
              <a:t>#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0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1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66.png" Id="rId2" /></Relationships>
</file>

<file path=ppt/slides/_rels/slide12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77.png" Id="rId3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66.png" Id="rId2" /></Relationships>
</file>

<file path=ppt/slides/_rels/slide14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15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16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7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8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88.png" Id="rId4" /></Relationships>
</file>

<file path=ppt/slides/_rels/slide19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20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99.png" Id="rId2" /></Relationships>
</file>

<file path=ppt/slides/_rels/slide21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99.png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2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99.png" Id="rId2" /></Relationships>
</file>

<file path=ppt/slides/_rels/slide23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1010.png" Id="rId3" /></Relationships>
</file>

<file path=ppt/slides/_rels/slide24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25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111.png" Id="rId2" /></Relationships>
</file>

<file path=ppt/slides/_rels/slide26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111.png" Id="rId2" /></Relationships>
</file>

<file path=ppt/slides/_rels/slide27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111.png" Id="rId2" /></Relationships>
</file>

<file path=ppt/slides/_rels/slide28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29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30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1212.png" Id="rId3" /></Relationships>
</file>

<file path=ppt/slides/_rels/slide31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1111.png" Id="rId3" /><Relationship Type="http://schemas.openxmlformats.org/officeDocument/2006/relationships/image" Target="/ppt/media/image66.png" Id="rId4" /></Relationships>
</file>

<file path=ppt/slides/_rels/slide32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33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9aae046c1cb943df" /><Relationship Type="http://schemas.openxmlformats.org/officeDocument/2006/relationships/hyperlink" Target="https://www.deepl.com/pro?cta=edit-document" TargetMode="External" Id="R3faedb9f5a43438b" /><Relationship Type="http://schemas.openxmlformats.org/officeDocument/2006/relationships/image" Target="/ppt/media/image13.png" Id="Rf33deec4f62e4fe2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44.png" Id="rId2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55.png" Id="rId2" /></Relationships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乘法电路的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dirty="0"/>
              <a:t>第三版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4208" y="3058667"/>
            <a:ext cx="2170430" cy="2308860"/>
            <a:chOff x="1414208" y="3058667"/>
            <a:chExt cx="2170430" cy="2308860"/>
          </a:xfrm>
        </p:grpSpPr>
        <p:sp>
          <p:nvSpPr>
            <p:cNvPr id="4" name="object 4"/>
            <p:cNvSpPr/>
            <p:nvPr/>
          </p:nvSpPr>
          <p:spPr>
            <a:xfrm>
              <a:off x="1423416" y="3724655"/>
              <a:ext cx="2152015" cy="1149350"/>
            </a:xfrm>
            <a:custGeom>
              <a:avLst/>
              <a:gdLst/>
              <a:ahLst/>
              <a:cxnLst/>
              <a:rect l="l" t="t" r="r" b="b"/>
              <a:pathLst>
                <a:path w="2152015" h="1149350">
                  <a:moveTo>
                    <a:pt x="0" y="0"/>
                  </a:moveTo>
                  <a:lnTo>
                    <a:pt x="717296" y="0"/>
                  </a:lnTo>
                  <a:lnTo>
                    <a:pt x="1081532" y="599059"/>
                  </a:lnTo>
                  <a:lnTo>
                    <a:pt x="1440180" y="4064"/>
                  </a:lnTo>
                  <a:lnTo>
                    <a:pt x="2151888" y="4064"/>
                  </a:lnTo>
                  <a:lnTo>
                    <a:pt x="1440180" y="1149096"/>
                  </a:lnTo>
                  <a:lnTo>
                    <a:pt x="717296" y="1149096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50592" y="3058667"/>
              <a:ext cx="1109980" cy="2308860"/>
            </a:xfrm>
            <a:custGeom>
              <a:avLst/>
              <a:gdLst/>
              <a:ahLst/>
              <a:cxnLst/>
              <a:rect l="l" t="t" r="r" b="b"/>
              <a:pathLst>
                <a:path w="1109979" h="2308860">
                  <a:moveTo>
                    <a:pt x="118872" y="2189607"/>
                  </a:moveTo>
                  <a:lnTo>
                    <a:pt x="79248" y="2189607"/>
                  </a:lnTo>
                  <a:lnTo>
                    <a:pt x="79248" y="1804416"/>
                  </a:lnTo>
                  <a:lnTo>
                    <a:pt x="39624" y="1804416"/>
                  </a:lnTo>
                  <a:lnTo>
                    <a:pt x="39624" y="2189607"/>
                  </a:lnTo>
                  <a:lnTo>
                    <a:pt x="0" y="2189607"/>
                  </a:lnTo>
                  <a:lnTo>
                    <a:pt x="59436" y="2308479"/>
                  </a:lnTo>
                  <a:lnTo>
                    <a:pt x="108966" y="2209419"/>
                  </a:lnTo>
                  <a:lnTo>
                    <a:pt x="118872" y="2189607"/>
                  </a:lnTo>
                  <a:close/>
                </a:path>
                <a:path w="1109979" h="2308860">
                  <a:moveTo>
                    <a:pt x="810768" y="546481"/>
                  </a:moveTo>
                  <a:lnTo>
                    <a:pt x="771144" y="546481"/>
                  </a:lnTo>
                  <a:lnTo>
                    <a:pt x="771144" y="0"/>
                  </a:lnTo>
                  <a:lnTo>
                    <a:pt x="731520" y="0"/>
                  </a:lnTo>
                  <a:lnTo>
                    <a:pt x="731520" y="546481"/>
                  </a:lnTo>
                  <a:lnTo>
                    <a:pt x="691896" y="546481"/>
                  </a:lnTo>
                  <a:lnTo>
                    <a:pt x="751332" y="665353"/>
                  </a:lnTo>
                  <a:lnTo>
                    <a:pt x="800849" y="566293"/>
                  </a:lnTo>
                  <a:lnTo>
                    <a:pt x="810768" y="546481"/>
                  </a:lnTo>
                  <a:close/>
                </a:path>
                <a:path w="1109979" h="2308860">
                  <a:moveTo>
                    <a:pt x="1109853" y="1272540"/>
                  </a:moveTo>
                  <a:lnTo>
                    <a:pt x="848868" y="1272540"/>
                  </a:lnTo>
                  <a:lnTo>
                    <a:pt x="848868" y="1232916"/>
                  </a:lnTo>
                  <a:lnTo>
                    <a:pt x="729996" y="1292352"/>
                  </a:lnTo>
                  <a:lnTo>
                    <a:pt x="848868" y="1351788"/>
                  </a:lnTo>
                  <a:lnTo>
                    <a:pt x="848868" y="1312164"/>
                  </a:lnTo>
                  <a:lnTo>
                    <a:pt x="1109853" y="1312164"/>
                  </a:lnTo>
                  <a:lnTo>
                    <a:pt x="1109853" y="1272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889504" y="2276855"/>
            <a:ext cx="2420620" cy="78041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870"/>
              </a:spcBef>
            </a:pPr>
            <a:r>
              <a:rPr sz="2000" spc="-10" dirty="0">
                <a:latin typeface="Microsoft YaHei UI"/>
                <a:cs typeface="Microsoft YaHei UI"/>
              </a:rPr>
              <a:t>乘法器</a:t>
            </a:r>
            <a:r>
              <a:rPr sz="2000" spc="60" dirty="0">
                <a:latin typeface="Microsoft YaHei UI"/>
                <a:cs typeface="Microsoft YaHei UI"/>
              </a:rPr>
              <a:t>（32位</a:t>
            </a:r>
            <a:endParaRPr sz="2000">
              <a:latin typeface="Microsoft YaHei UI"/>
              <a:cs typeface="Microsoft YaHei U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5319" y="3061716"/>
          <a:ext cx="3103245" cy="3354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/>
                <a:gridCol w="1212850"/>
                <a:gridCol w="1210309"/>
              </a:tblGrid>
              <a:tr h="23241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611630" marR="913765" indent="-60960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32位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ALU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780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680"/>
                        </a:spcBef>
                        <a:tabLst>
                          <a:tab pos="1483360" algn="l"/>
                        </a:tabLst>
                      </a:pPr>
                      <a:r>
                        <a:rPr sz="2000" b="1" spc="-15" dirty="0">
                          <a:latin typeface="Microsoft YaHei UI"/>
                          <a:cs typeface="Microsoft YaHei UI"/>
                        </a:rPr>
                        <a:t>产品</a:t>
                      </a:r>
                      <a:r>
                        <a:rPr sz="2000" b="1" spc="120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2000" b="1" spc="-10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2000" spc="-405" dirty="0">
                          <a:latin typeface="Microsoft YaHei UI"/>
                          <a:cs typeface="Microsoft YaHei UI"/>
                        </a:rPr>
                        <a:t>右移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tabLst>
                          <a:tab pos="1407160" algn="l"/>
                        </a:tabLst>
                      </a:pPr>
                      <a:r>
                        <a:rPr sz="2000" spc="60" dirty="0">
                          <a:latin typeface="Microsoft YaHei UI"/>
                          <a:cs typeface="Microsoft YaHei UI"/>
                        </a:rPr>
                        <a:t>(64位)</a:t>
                      </a:r>
                      <a:r>
                        <a:rPr sz="2000" spc="-125" dirty="0">
                          <a:latin typeface="Microsoft YaHei UI"/>
                          <a:cs typeface="Microsoft YaHei UI"/>
                        </a:rPr>
                        <a:t>写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22932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663440" y="5385815"/>
            <a:ext cx="1978660" cy="780415"/>
          </a:xfrm>
          <a:custGeom>
            <a:avLst/>
            <a:gdLst/>
            <a:ahLst/>
            <a:cxnLst/>
            <a:rect l="l" t="t" r="r" b="b"/>
            <a:pathLst>
              <a:path w="1978659" h="780414">
                <a:moveTo>
                  <a:pt x="0" y="390144"/>
                </a:moveTo>
                <a:lnTo>
                  <a:pt x="9029" y="337193"/>
                </a:lnTo>
                <a:lnTo>
                  <a:pt x="35332" y="286411"/>
                </a:lnTo>
                <a:lnTo>
                  <a:pt x="77729" y="238261"/>
                </a:lnTo>
                <a:lnTo>
                  <a:pt x="135043" y="193209"/>
                </a:lnTo>
                <a:lnTo>
                  <a:pt x="168925" y="171989"/>
                </a:lnTo>
                <a:lnTo>
                  <a:pt x="206093" y="151718"/>
                </a:lnTo>
                <a:lnTo>
                  <a:pt x="246402" y="132452"/>
                </a:lnTo>
                <a:lnTo>
                  <a:pt x="289702" y="114252"/>
                </a:lnTo>
                <a:lnTo>
                  <a:pt x="335848" y="97174"/>
                </a:lnTo>
                <a:lnTo>
                  <a:pt x="384691" y="81276"/>
                </a:lnTo>
                <a:lnTo>
                  <a:pt x="436085" y="66617"/>
                </a:lnTo>
                <a:lnTo>
                  <a:pt x="489881" y="53255"/>
                </a:lnTo>
                <a:lnTo>
                  <a:pt x="545933" y="41247"/>
                </a:lnTo>
                <a:lnTo>
                  <a:pt x="604093" y="30652"/>
                </a:lnTo>
                <a:lnTo>
                  <a:pt x="664214" y="21528"/>
                </a:lnTo>
                <a:lnTo>
                  <a:pt x="726148" y="13932"/>
                </a:lnTo>
                <a:lnTo>
                  <a:pt x="789749" y="7924"/>
                </a:lnTo>
                <a:lnTo>
                  <a:pt x="854869" y="3560"/>
                </a:lnTo>
                <a:lnTo>
                  <a:pt x="921360" y="899"/>
                </a:lnTo>
                <a:lnTo>
                  <a:pt x="989076" y="0"/>
                </a:lnTo>
                <a:lnTo>
                  <a:pt x="1056791" y="899"/>
                </a:lnTo>
                <a:lnTo>
                  <a:pt x="1123282" y="3560"/>
                </a:lnTo>
                <a:lnTo>
                  <a:pt x="1188402" y="7924"/>
                </a:lnTo>
                <a:lnTo>
                  <a:pt x="1252003" y="13932"/>
                </a:lnTo>
                <a:lnTo>
                  <a:pt x="1313937" y="21528"/>
                </a:lnTo>
                <a:lnTo>
                  <a:pt x="1374058" y="30652"/>
                </a:lnTo>
                <a:lnTo>
                  <a:pt x="1432218" y="41247"/>
                </a:lnTo>
                <a:lnTo>
                  <a:pt x="1488270" y="53255"/>
                </a:lnTo>
                <a:lnTo>
                  <a:pt x="1542066" y="66617"/>
                </a:lnTo>
                <a:lnTo>
                  <a:pt x="1593460" y="81276"/>
                </a:lnTo>
                <a:lnTo>
                  <a:pt x="1642303" y="97174"/>
                </a:lnTo>
                <a:lnTo>
                  <a:pt x="1688449" y="114252"/>
                </a:lnTo>
                <a:lnTo>
                  <a:pt x="1731749" y="132452"/>
                </a:lnTo>
                <a:lnTo>
                  <a:pt x="1772058" y="151718"/>
                </a:lnTo>
                <a:lnTo>
                  <a:pt x="1809226" y="171989"/>
                </a:lnTo>
                <a:lnTo>
                  <a:pt x="1843108" y="193209"/>
                </a:lnTo>
                <a:lnTo>
                  <a:pt x="1900422" y="238261"/>
                </a:lnTo>
                <a:lnTo>
                  <a:pt x="1942819" y="286411"/>
                </a:lnTo>
                <a:lnTo>
                  <a:pt x="1969122" y="337193"/>
                </a:lnTo>
                <a:lnTo>
                  <a:pt x="1978152" y="390144"/>
                </a:lnTo>
                <a:lnTo>
                  <a:pt x="1975870" y="416855"/>
                </a:lnTo>
                <a:lnTo>
                  <a:pt x="1958056" y="468770"/>
                </a:lnTo>
                <a:lnTo>
                  <a:pt x="1923558" y="518289"/>
                </a:lnTo>
                <a:lnTo>
                  <a:pt x="1873556" y="564946"/>
                </a:lnTo>
                <a:lnTo>
                  <a:pt x="1809226" y="608276"/>
                </a:lnTo>
                <a:lnTo>
                  <a:pt x="1772058" y="628548"/>
                </a:lnTo>
                <a:lnTo>
                  <a:pt x="1731749" y="647814"/>
                </a:lnTo>
                <a:lnTo>
                  <a:pt x="1688449" y="666016"/>
                </a:lnTo>
                <a:lnTo>
                  <a:pt x="1642303" y="683096"/>
                </a:lnTo>
                <a:lnTo>
                  <a:pt x="1593460" y="698995"/>
                </a:lnTo>
                <a:lnTo>
                  <a:pt x="1542066" y="713656"/>
                </a:lnTo>
                <a:lnTo>
                  <a:pt x="1488270" y="727021"/>
                </a:lnTo>
                <a:lnTo>
                  <a:pt x="1432218" y="739031"/>
                </a:lnTo>
                <a:lnTo>
                  <a:pt x="1374058" y="749628"/>
                </a:lnTo>
                <a:lnTo>
                  <a:pt x="1313937" y="758754"/>
                </a:lnTo>
                <a:lnTo>
                  <a:pt x="1252003" y="766351"/>
                </a:lnTo>
                <a:lnTo>
                  <a:pt x="1188402" y="772361"/>
                </a:lnTo>
                <a:lnTo>
                  <a:pt x="1123282" y="776726"/>
                </a:lnTo>
                <a:lnTo>
                  <a:pt x="1056791" y="779387"/>
                </a:lnTo>
                <a:lnTo>
                  <a:pt x="989076" y="780288"/>
                </a:lnTo>
                <a:lnTo>
                  <a:pt x="921360" y="779387"/>
                </a:lnTo>
                <a:lnTo>
                  <a:pt x="854869" y="776726"/>
                </a:lnTo>
                <a:lnTo>
                  <a:pt x="789749" y="772361"/>
                </a:lnTo>
                <a:lnTo>
                  <a:pt x="726148" y="766351"/>
                </a:lnTo>
                <a:lnTo>
                  <a:pt x="664214" y="758754"/>
                </a:lnTo>
                <a:lnTo>
                  <a:pt x="604093" y="749628"/>
                </a:lnTo>
                <a:lnTo>
                  <a:pt x="545933" y="739031"/>
                </a:lnTo>
                <a:lnTo>
                  <a:pt x="489881" y="727021"/>
                </a:lnTo>
                <a:lnTo>
                  <a:pt x="436085" y="713656"/>
                </a:lnTo>
                <a:lnTo>
                  <a:pt x="384691" y="698995"/>
                </a:lnTo>
                <a:lnTo>
                  <a:pt x="335848" y="683096"/>
                </a:lnTo>
                <a:lnTo>
                  <a:pt x="289702" y="666016"/>
                </a:lnTo>
                <a:lnTo>
                  <a:pt x="246402" y="647814"/>
                </a:lnTo>
                <a:lnTo>
                  <a:pt x="206093" y="628548"/>
                </a:lnTo>
                <a:lnTo>
                  <a:pt x="168925" y="608276"/>
                </a:lnTo>
                <a:lnTo>
                  <a:pt x="135043" y="587056"/>
                </a:lnTo>
                <a:lnTo>
                  <a:pt x="77729" y="542004"/>
                </a:lnTo>
                <a:lnTo>
                  <a:pt x="35332" y="493858"/>
                </a:lnTo>
                <a:lnTo>
                  <a:pt x="9029" y="443083"/>
                </a:lnTo>
                <a:lnTo>
                  <a:pt x="0" y="390144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69840" y="5613298"/>
            <a:ext cx="1166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40" dirty="0">
                <a:latin typeface="Microsoft YaHei UI"/>
                <a:cs typeface="Microsoft YaHei UI"/>
              </a:rPr>
              <a:t>控制</a:t>
            </a:r>
            <a:r>
              <a:rPr sz="2000" spc="-325" dirty="0">
                <a:latin typeface="Microsoft YaHei UI"/>
                <a:cs typeface="Microsoft YaHei UI"/>
              </a:rPr>
              <a:t>和</a:t>
            </a:r>
            <a:r>
              <a:rPr sz="2000" spc="-10" dirty="0">
                <a:latin typeface="Microsoft YaHei UI"/>
                <a:cs typeface="Microsoft YaHei UI"/>
              </a:rPr>
              <a:t>决定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131" y="3038855"/>
            <a:ext cx="1163320" cy="693420"/>
          </a:xfrm>
          <a:custGeom>
            <a:avLst/>
            <a:gdLst/>
            <a:ahLst/>
            <a:cxnLst/>
            <a:rect l="l" t="t" r="r" b="b"/>
            <a:pathLst>
              <a:path w="1163320" h="693420">
                <a:moveTo>
                  <a:pt x="1083564" y="574421"/>
                </a:moveTo>
                <a:lnTo>
                  <a:pt x="1043940" y="574421"/>
                </a:lnTo>
                <a:lnTo>
                  <a:pt x="1103376" y="693293"/>
                </a:lnTo>
                <a:lnTo>
                  <a:pt x="1152906" y="594233"/>
                </a:lnTo>
                <a:lnTo>
                  <a:pt x="1083564" y="594233"/>
                </a:lnTo>
                <a:lnTo>
                  <a:pt x="1083564" y="574421"/>
                </a:lnTo>
                <a:close/>
              </a:path>
              <a:path w="1163320" h="693420">
                <a:moveTo>
                  <a:pt x="1083564" y="19812"/>
                </a:moveTo>
                <a:lnTo>
                  <a:pt x="1083564" y="594233"/>
                </a:lnTo>
                <a:lnTo>
                  <a:pt x="1123188" y="594233"/>
                </a:lnTo>
                <a:lnTo>
                  <a:pt x="1123188" y="39624"/>
                </a:lnTo>
                <a:lnTo>
                  <a:pt x="1103376" y="39624"/>
                </a:lnTo>
                <a:lnTo>
                  <a:pt x="1083564" y="19812"/>
                </a:lnTo>
                <a:close/>
              </a:path>
              <a:path w="1163320" h="693420">
                <a:moveTo>
                  <a:pt x="1162812" y="574421"/>
                </a:moveTo>
                <a:lnTo>
                  <a:pt x="1123188" y="574421"/>
                </a:lnTo>
                <a:lnTo>
                  <a:pt x="1123188" y="594233"/>
                </a:lnTo>
                <a:lnTo>
                  <a:pt x="1152906" y="594233"/>
                </a:lnTo>
                <a:lnTo>
                  <a:pt x="1162812" y="574421"/>
                </a:lnTo>
                <a:close/>
              </a:path>
              <a:path w="1163320" h="693420">
                <a:moveTo>
                  <a:pt x="1103376" y="0"/>
                </a:moveTo>
                <a:lnTo>
                  <a:pt x="0" y="0"/>
                </a:lnTo>
                <a:lnTo>
                  <a:pt x="0" y="39624"/>
                </a:lnTo>
                <a:lnTo>
                  <a:pt x="1083564" y="39624"/>
                </a:lnTo>
                <a:lnTo>
                  <a:pt x="1083564" y="19812"/>
                </a:lnTo>
                <a:lnTo>
                  <a:pt x="1123188" y="19812"/>
                </a:lnTo>
                <a:lnTo>
                  <a:pt x="1121646" y="12108"/>
                </a:lnTo>
                <a:lnTo>
                  <a:pt x="1117425" y="5810"/>
                </a:lnTo>
                <a:lnTo>
                  <a:pt x="1111132" y="1559"/>
                </a:lnTo>
                <a:lnTo>
                  <a:pt x="1103376" y="0"/>
                </a:lnTo>
                <a:close/>
              </a:path>
              <a:path w="1163320" h="693420">
                <a:moveTo>
                  <a:pt x="1123188" y="19812"/>
                </a:moveTo>
                <a:lnTo>
                  <a:pt x="1083564" y="19812"/>
                </a:lnTo>
                <a:lnTo>
                  <a:pt x="1103376" y="39624"/>
                </a:lnTo>
                <a:lnTo>
                  <a:pt x="1123188" y="39624"/>
                </a:lnTo>
                <a:lnTo>
                  <a:pt x="1123188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3136392" y="2770632"/>
            <a:ext cx="2577465" cy="3645535"/>
            <a:chOff x="3136392" y="2770632"/>
            <a:chExt cx="2577465" cy="3645535"/>
          </a:xfrm>
        </p:grpSpPr>
        <p:sp>
          <p:nvSpPr>
            <p:cNvPr id="12" name="object 12"/>
            <p:cNvSpPr/>
            <p:nvPr/>
          </p:nvSpPr>
          <p:spPr>
            <a:xfrm>
              <a:off x="3720084" y="2770631"/>
              <a:ext cx="1991360" cy="3066415"/>
            </a:xfrm>
            <a:custGeom>
              <a:avLst/>
              <a:gdLst/>
              <a:ahLst/>
              <a:cxnLst/>
              <a:rect l="l" t="t" r="r" b="b"/>
              <a:pathLst>
                <a:path w="1991360" h="3066415">
                  <a:moveTo>
                    <a:pt x="943864" y="2987040"/>
                  </a:moveTo>
                  <a:lnTo>
                    <a:pt x="118872" y="2987040"/>
                  </a:lnTo>
                  <a:lnTo>
                    <a:pt x="118872" y="2947416"/>
                  </a:lnTo>
                  <a:lnTo>
                    <a:pt x="0" y="3006852"/>
                  </a:lnTo>
                  <a:lnTo>
                    <a:pt x="118872" y="3066288"/>
                  </a:lnTo>
                  <a:lnTo>
                    <a:pt x="118872" y="3026664"/>
                  </a:lnTo>
                  <a:lnTo>
                    <a:pt x="943864" y="3026664"/>
                  </a:lnTo>
                  <a:lnTo>
                    <a:pt x="943864" y="2987040"/>
                  </a:lnTo>
                  <a:close/>
                </a:path>
                <a:path w="1991360" h="3066415">
                  <a:moveTo>
                    <a:pt x="1990979" y="59436"/>
                  </a:moveTo>
                  <a:lnTo>
                    <a:pt x="1989416" y="51739"/>
                  </a:lnTo>
                  <a:lnTo>
                    <a:pt x="1985162" y="45440"/>
                  </a:lnTo>
                  <a:lnTo>
                    <a:pt x="1978863" y="41186"/>
                  </a:lnTo>
                  <a:lnTo>
                    <a:pt x="1971167" y="39624"/>
                  </a:lnTo>
                  <a:lnTo>
                    <a:pt x="1709928" y="39624"/>
                  </a:lnTo>
                  <a:lnTo>
                    <a:pt x="1709928" y="0"/>
                  </a:lnTo>
                  <a:lnTo>
                    <a:pt x="1591056" y="59436"/>
                  </a:lnTo>
                  <a:lnTo>
                    <a:pt x="1709928" y="118872"/>
                  </a:lnTo>
                  <a:lnTo>
                    <a:pt x="1709928" y="79248"/>
                  </a:lnTo>
                  <a:lnTo>
                    <a:pt x="1951355" y="79248"/>
                  </a:lnTo>
                  <a:lnTo>
                    <a:pt x="1951355" y="2615692"/>
                  </a:lnTo>
                  <a:lnTo>
                    <a:pt x="1990979" y="2615692"/>
                  </a:lnTo>
                  <a:lnTo>
                    <a:pt x="1990979" y="79248"/>
                  </a:lnTo>
                  <a:lnTo>
                    <a:pt x="1990979" y="59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61588" y="4351020"/>
              <a:ext cx="1443990" cy="1122045"/>
            </a:xfrm>
            <a:custGeom>
              <a:avLst/>
              <a:gdLst/>
              <a:ahLst/>
              <a:cxnLst/>
              <a:rect l="l" t="t" r="r" b="b"/>
              <a:pathLst>
                <a:path w="1443989" h="1122045">
                  <a:moveTo>
                    <a:pt x="1443736" y="1122044"/>
                  </a:moveTo>
                  <a:lnTo>
                    <a:pt x="1443736" y="0"/>
                  </a:ln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36392" y="6167628"/>
              <a:ext cx="2577465" cy="248920"/>
            </a:xfrm>
            <a:custGeom>
              <a:avLst/>
              <a:gdLst/>
              <a:ahLst/>
              <a:cxnLst/>
              <a:rect l="l" t="t" r="r" b="b"/>
              <a:pathLst>
                <a:path w="2577465" h="248920">
                  <a:moveTo>
                    <a:pt x="396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559" y="236314"/>
                  </a:lnTo>
                  <a:lnTo>
                    <a:pt x="5810" y="242611"/>
                  </a:lnTo>
                  <a:lnTo>
                    <a:pt x="12108" y="246855"/>
                  </a:lnTo>
                  <a:lnTo>
                    <a:pt x="19812" y="248412"/>
                  </a:lnTo>
                  <a:lnTo>
                    <a:pt x="2518029" y="248412"/>
                  </a:lnTo>
                  <a:lnTo>
                    <a:pt x="2525732" y="246855"/>
                  </a:lnTo>
                  <a:lnTo>
                    <a:pt x="2532030" y="242611"/>
                  </a:lnTo>
                  <a:lnTo>
                    <a:pt x="2536281" y="236314"/>
                  </a:lnTo>
                  <a:lnTo>
                    <a:pt x="2537841" y="228600"/>
                  </a:lnTo>
                  <a:lnTo>
                    <a:pt x="39624" y="228600"/>
                  </a:lnTo>
                  <a:lnTo>
                    <a:pt x="19812" y="208788"/>
                  </a:lnTo>
                  <a:lnTo>
                    <a:pt x="39624" y="208788"/>
                  </a:lnTo>
                  <a:lnTo>
                    <a:pt x="39624" y="0"/>
                  </a:lnTo>
                  <a:close/>
                </a:path>
                <a:path w="2577465" h="248920">
                  <a:moveTo>
                    <a:pt x="39624" y="208788"/>
                  </a:moveTo>
                  <a:lnTo>
                    <a:pt x="19812" y="208788"/>
                  </a:lnTo>
                  <a:lnTo>
                    <a:pt x="39624" y="228600"/>
                  </a:lnTo>
                  <a:lnTo>
                    <a:pt x="39624" y="208788"/>
                  </a:lnTo>
                  <a:close/>
                </a:path>
                <a:path w="2577465" h="248920">
                  <a:moveTo>
                    <a:pt x="2498217" y="208788"/>
                  </a:moveTo>
                  <a:lnTo>
                    <a:pt x="39624" y="208788"/>
                  </a:lnTo>
                  <a:lnTo>
                    <a:pt x="39624" y="228600"/>
                  </a:lnTo>
                  <a:lnTo>
                    <a:pt x="2498217" y="228600"/>
                  </a:lnTo>
                  <a:lnTo>
                    <a:pt x="2498217" y="208788"/>
                  </a:lnTo>
                  <a:close/>
                </a:path>
                <a:path w="2577465" h="248920">
                  <a:moveTo>
                    <a:pt x="2537841" y="99060"/>
                  </a:moveTo>
                  <a:lnTo>
                    <a:pt x="2498217" y="99060"/>
                  </a:lnTo>
                  <a:lnTo>
                    <a:pt x="2498217" y="228600"/>
                  </a:lnTo>
                  <a:lnTo>
                    <a:pt x="2518029" y="208788"/>
                  </a:lnTo>
                  <a:lnTo>
                    <a:pt x="2537841" y="208788"/>
                  </a:lnTo>
                  <a:lnTo>
                    <a:pt x="2537841" y="99060"/>
                  </a:lnTo>
                  <a:close/>
                </a:path>
                <a:path w="2577465" h="248920">
                  <a:moveTo>
                    <a:pt x="2537841" y="208788"/>
                  </a:moveTo>
                  <a:lnTo>
                    <a:pt x="2518029" y="208788"/>
                  </a:lnTo>
                  <a:lnTo>
                    <a:pt x="2498217" y="228600"/>
                  </a:lnTo>
                  <a:lnTo>
                    <a:pt x="2537841" y="228600"/>
                  </a:lnTo>
                  <a:lnTo>
                    <a:pt x="2537841" y="208788"/>
                  </a:lnTo>
                  <a:close/>
                </a:path>
                <a:path w="2577465" h="248920">
                  <a:moveTo>
                    <a:pt x="2518029" y="0"/>
                  </a:moveTo>
                  <a:lnTo>
                    <a:pt x="2458593" y="118872"/>
                  </a:lnTo>
                  <a:lnTo>
                    <a:pt x="2498217" y="118872"/>
                  </a:lnTo>
                  <a:lnTo>
                    <a:pt x="2498217" y="99060"/>
                  </a:lnTo>
                  <a:lnTo>
                    <a:pt x="2567559" y="99060"/>
                  </a:lnTo>
                  <a:lnTo>
                    <a:pt x="2518029" y="0"/>
                  </a:lnTo>
                  <a:close/>
                </a:path>
                <a:path w="2577465" h="248920">
                  <a:moveTo>
                    <a:pt x="2567559" y="99060"/>
                  </a:moveTo>
                  <a:lnTo>
                    <a:pt x="2537841" y="99060"/>
                  </a:lnTo>
                  <a:lnTo>
                    <a:pt x="2537841" y="118872"/>
                  </a:lnTo>
                  <a:lnTo>
                    <a:pt x="2577465" y="118872"/>
                  </a:lnTo>
                  <a:lnTo>
                    <a:pt x="2567559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80668" y="1236929"/>
            <a:ext cx="61061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把乘法器放在乘积寄存器的右边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13128"/>
            <a:ext cx="233679" cy="23621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416797" y="6233857"/>
            <a:ext cx="42545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9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计算机结构 </a:t>
            </a:r>
            <a:r>
              <a:rPr dirty="0"/>
              <a:t>(</a:t>
            </a:r>
            <a:r>
              <a:rPr spc="114" dirty="0"/>
              <a:t>11</a:t>
            </a:r>
            <a:r>
              <a:rPr dirty="0"/>
              <a:t>)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-进行</a:t>
            </a:r>
            <a:r>
              <a:rPr spc="-5" dirty="0"/>
              <a:t>算术运算 </a:t>
            </a:r>
            <a:r>
              <a:rPr spc="7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664" y="4015740"/>
            <a:ext cx="744600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1335" marR="5080" indent="-3049270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Takayuki </a:t>
            </a:r>
            <a:r>
              <a:rPr sz="2400" dirty="0">
                <a:latin typeface="Microsoft YaHei"/>
                <a:cs typeface="Microsoft YaHei"/>
              </a:rPr>
              <a:t>Omori, </a:t>
            </a:r>
            <a:r>
              <a:rPr sz="2400" dirty="0">
                <a:latin typeface="Microsoft YaHei"/>
                <a:cs typeface="Microsoft YaHei"/>
              </a:rPr>
              <a:t>大连理工大学</a:t>
            </a:r>
            <a:r>
              <a:rPr sz="2400" dirty="0">
                <a:latin typeface="Microsoft YaHei"/>
                <a:cs typeface="Microsoft YaHei"/>
              </a:rPr>
              <a:t>国际信息与软件学院</a:t>
            </a:r>
            <a:r>
              <a:rPr sz="2400" dirty="0">
                <a:latin typeface="Microsoft YaHei"/>
                <a:cs typeface="Microsoft YaHei"/>
              </a:rPr>
              <a:t>和立命馆大学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83463"/>
            <a:ext cx="2843783" cy="1962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乘法电路的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dirty="0"/>
              <a:t>第三版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6797" y="6233857"/>
            <a:ext cx="42545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10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7253" y="2414523"/>
          <a:ext cx="6283960" cy="4092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3560"/>
                <a:gridCol w="1524635"/>
                <a:gridCol w="1656079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产品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初始状态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5" dirty="0">
                          <a:latin typeface="Microsoft YaHei UI"/>
                          <a:cs typeface="Microsoft YaHei UI"/>
                        </a:rPr>
                        <a:t>LSB = 0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spc="-305" dirty="0">
                          <a:latin typeface="Microsoft YaHei UI"/>
                          <a:cs typeface="Microsoft YaHei UI"/>
                        </a:rPr>
                        <a:t>不做任何事情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5" dirty="0">
                          <a:latin typeface="Microsoft YaHei UI"/>
                          <a:cs typeface="Microsoft YaHei UI"/>
                        </a:rPr>
                        <a:t>LSB = 1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添加乘法器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0011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80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1001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 = 1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添加乘法器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1001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0010 </a:t>
                      </a: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5" dirty="0">
                          <a:latin typeface="Microsoft YaHei UI"/>
                          <a:cs typeface="Microsoft YaHei UI"/>
                        </a:rPr>
                        <a:t>LSB = 0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spc="-305" dirty="0">
                          <a:latin typeface="Microsoft YaHei UI"/>
                          <a:cs typeface="Microsoft YaHei UI"/>
                        </a:rPr>
                        <a:t>不做任何事情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0010 </a:t>
                      </a: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80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260" dirty="0">
                          <a:latin typeface="Microsoft YaHei UI"/>
                          <a:cs typeface="Microsoft YaHei UI"/>
                        </a:rPr>
                        <a:t>重复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4</a:t>
                      </a:r>
                      <a:r>
                        <a:rPr sz="1800" spc="-180" dirty="0">
                          <a:latin typeface="Microsoft YaHei UI"/>
                          <a:cs typeface="Microsoft YaHei UI"/>
                        </a:rPr>
                        <a:t>位</a:t>
                      </a:r>
                      <a:r>
                        <a:rPr sz="1800" spc="-340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结束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3119" y="1374089"/>
            <a:ext cx="1102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latin typeface="Microsoft YaHei UI"/>
                <a:cs typeface="Microsoft YaHei UI"/>
              </a:rPr>
              <a:t>3*6</a:t>
            </a:r>
            <a:r>
              <a:rPr sz="2000" spc="85" dirty="0">
                <a:latin typeface="Microsoft YaHei UI"/>
                <a:cs typeface="Microsoft YaHei UI"/>
              </a:rPr>
              <a:t> =18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140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处理负数的乘法电路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11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000" y="2502516"/>
            <a:ext cx="2796348" cy="207842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130040" y="3246120"/>
            <a:ext cx="668020" cy="664845"/>
            <a:chOff x="4130040" y="3246120"/>
            <a:chExt cx="668020" cy="664845"/>
          </a:xfrm>
        </p:grpSpPr>
        <p:sp>
          <p:nvSpPr>
            <p:cNvPr id="7" name="object 7"/>
            <p:cNvSpPr/>
            <p:nvPr/>
          </p:nvSpPr>
          <p:spPr>
            <a:xfrm>
              <a:off x="4139184" y="3255264"/>
              <a:ext cx="649605" cy="646430"/>
            </a:xfrm>
            <a:custGeom>
              <a:avLst/>
              <a:gdLst/>
              <a:ahLst/>
              <a:cxnLst/>
              <a:rect l="l" t="t" r="r" b="b"/>
              <a:pathLst>
                <a:path w="649604" h="646429">
                  <a:moveTo>
                    <a:pt x="323088" y="0"/>
                  </a:moveTo>
                  <a:lnTo>
                    <a:pt x="0" y="323088"/>
                  </a:lnTo>
                  <a:lnTo>
                    <a:pt x="323088" y="646176"/>
                  </a:lnTo>
                  <a:lnTo>
                    <a:pt x="323088" y="484631"/>
                  </a:lnTo>
                  <a:lnTo>
                    <a:pt x="649224" y="484631"/>
                  </a:lnTo>
                  <a:lnTo>
                    <a:pt x="649224" y="161544"/>
                  </a:lnTo>
                  <a:lnTo>
                    <a:pt x="323088" y="161544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39184" y="3255264"/>
              <a:ext cx="649605" cy="646430"/>
            </a:xfrm>
            <a:custGeom>
              <a:avLst/>
              <a:gdLst/>
              <a:ahLst/>
              <a:cxnLst/>
              <a:rect l="l" t="t" r="r" b="b"/>
              <a:pathLst>
                <a:path w="649604" h="646429">
                  <a:moveTo>
                    <a:pt x="323088" y="0"/>
                  </a:moveTo>
                  <a:lnTo>
                    <a:pt x="323088" y="161544"/>
                  </a:lnTo>
                  <a:lnTo>
                    <a:pt x="649224" y="161544"/>
                  </a:lnTo>
                  <a:lnTo>
                    <a:pt x="649224" y="484631"/>
                  </a:lnTo>
                  <a:lnTo>
                    <a:pt x="323088" y="484631"/>
                  </a:lnTo>
                  <a:lnTo>
                    <a:pt x="323088" y="646176"/>
                  </a:lnTo>
                  <a:lnTo>
                    <a:pt x="0" y="323088"/>
                  </a:lnTo>
                  <a:lnTo>
                    <a:pt x="323088" y="0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80668" y="1258265"/>
            <a:ext cx="6964045" cy="285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895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Microsoft YaHei"/>
                <a:cs typeface="Microsoft YaHei"/>
              </a:rPr>
              <a:t>由于</a:t>
            </a:r>
            <a:r>
              <a:rPr sz="3200" spc="-15" dirty="0">
                <a:latin typeface="Microsoft YaHei"/>
                <a:cs typeface="Microsoft YaHei"/>
              </a:rPr>
              <a:t>乘数和被乘数</a:t>
            </a:r>
            <a:r>
              <a:rPr sz="3200" spc="-5" dirty="0">
                <a:latin typeface="Microsoft YaHei"/>
                <a:cs typeface="Microsoft YaHei"/>
              </a:rPr>
              <a:t>都是</a:t>
            </a:r>
            <a:r>
              <a:rPr sz="3200" spc="-10" dirty="0">
                <a:latin typeface="Microsoft YaHei"/>
                <a:cs typeface="Microsoft YaHei"/>
              </a:rPr>
              <a:t>用</a:t>
            </a:r>
            <a:r>
              <a:rPr sz="3200" spc="15" dirty="0">
                <a:latin typeface="Microsoft YaHei"/>
                <a:cs typeface="Microsoft YaHei"/>
              </a:rPr>
              <a:t>32位</a:t>
            </a:r>
            <a:r>
              <a:rPr sz="3200" spc="-10" dirty="0">
                <a:latin typeface="Microsoft YaHei"/>
                <a:cs typeface="Microsoft YaHei"/>
              </a:rPr>
              <a:t>表示的，所以</a:t>
            </a:r>
            <a:r>
              <a:rPr sz="3200" spc="-10" dirty="0">
                <a:latin typeface="Microsoft YaHei"/>
                <a:cs typeface="Microsoft YaHei"/>
              </a:rPr>
              <a:t>在负数的情况下，符号</a:t>
            </a:r>
            <a:r>
              <a:rPr sz="3200" spc="-10" dirty="0">
                <a:latin typeface="Microsoft YaHei"/>
                <a:cs typeface="Microsoft YaHei"/>
              </a:rPr>
              <a:t>不能被</a:t>
            </a:r>
            <a:r>
              <a:rPr sz="3200" spc="-10" dirty="0">
                <a:latin typeface="Microsoft YaHei"/>
                <a:cs typeface="Microsoft YaHei"/>
              </a:rPr>
              <a:t>正确扩展。</a:t>
            </a:r>
            <a:endParaRPr sz="3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700">
              <a:latin typeface="Microsoft YaHei"/>
              <a:cs typeface="Microsoft YaHei"/>
            </a:endParaRPr>
          </a:p>
          <a:p>
            <a:pPr marL="4037329" marR="5080">
              <a:lnSpc>
                <a:spcPct val="100000"/>
              </a:lnSpc>
            </a:pPr>
            <a:r>
              <a:rPr sz="3200" spc="-620" dirty="0">
                <a:latin typeface="Microsoft YaHei UI"/>
                <a:cs typeface="Microsoft YaHei UI"/>
              </a:rPr>
              <a:t>我不能</a:t>
            </a:r>
            <a:r>
              <a:rPr sz="3200" spc="-600" dirty="0">
                <a:latin typeface="Microsoft YaHei UI"/>
                <a:cs typeface="Microsoft YaHei UI"/>
              </a:rPr>
              <a:t>做与</a:t>
            </a:r>
            <a:r>
              <a:rPr sz="3200" spc="-790" dirty="0">
                <a:latin typeface="Microsoft YaHei UI"/>
                <a:cs typeface="Microsoft YaHei UI"/>
              </a:rPr>
              <a:t>此</a:t>
            </a:r>
            <a:r>
              <a:rPr sz="3200" spc="-560" dirty="0">
                <a:latin typeface="Microsoft YaHei UI"/>
                <a:cs typeface="Microsoft YaHei UI"/>
              </a:rPr>
              <a:t>笔画相同的事情</a:t>
            </a:r>
            <a:endParaRPr sz="32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509" y="4949393"/>
            <a:ext cx="53435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Microsoft YaHei UI"/>
                <a:cs typeface="Microsoft YaHei UI"/>
              </a:rPr>
              <a:t>解决办法：一个</a:t>
            </a:r>
            <a:endParaRPr sz="32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3200" spc="-165" dirty="0">
                <a:latin typeface="Microsoft YaHei UI"/>
                <a:cs typeface="Microsoft YaHei UI"/>
              </a:rPr>
              <a:t>负数</a:t>
            </a:r>
            <a:r>
              <a:rPr sz="3200" spc="-160" dirty="0">
                <a:latin typeface="Microsoft YaHei UI"/>
                <a:cs typeface="Microsoft YaHei UI"/>
              </a:rPr>
              <a:t>被</a:t>
            </a:r>
            <a:r>
              <a:rPr sz="3200" spc="-390" dirty="0">
                <a:latin typeface="Microsoft YaHei UI"/>
                <a:cs typeface="Microsoft YaHei UI"/>
              </a:rPr>
              <a:t>转换为正数，并且</a:t>
            </a:r>
            <a:endParaRPr sz="32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80" dirty="0">
                <a:latin typeface="Microsoft YaHei UI"/>
                <a:cs typeface="Microsoft YaHei UI"/>
              </a:rPr>
              <a:t>对</a:t>
            </a:r>
            <a:r>
              <a:rPr sz="3200" spc="-305" dirty="0">
                <a:latin typeface="Microsoft YaHei UI"/>
                <a:cs typeface="Microsoft YaHei UI"/>
              </a:rPr>
              <a:t>产品</a:t>
            </a:r>
            <a:r>
              <a:rPr sz="3200" spc="-5" dirty="0">
                <a:latin typeface="Microsoft YaHei UI"/>
                <a:cs typeface="Microsoft YaHei UI"/>
              </a:rPr>
              <a:t>计算结果的</a:t>
            </a:r>
            <a:r>
              <a:rPr sz="3200" spc="-570" dirty="0">
                <a:latin typeface="Microsoft YaHei UI"/>
                <a:cs typeface="Microsoft YaHei UI"/>
              </a:rPr>
              <a:t>后续</a:t>
            </a:r>
            <a:r>
              <a:rPr sz="3200" spc="-10" dirty="0">
                <a:latin typeface="Microsoft YaHei UI"/>
                <a:cs typeface="Microsoft YaHei UI"/>
              </a:rPr>
              <a:t>应用符号</a:t>
            </a:r>
            <a:endParaRPr sz="32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83463"/>
            <a:ext cx="2843783" cy="1962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4681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12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7253" y="2414523"/>
          <a:ext cx="6283960" cy="4092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3560"/>
                <a:gridCol w="1524635"/>
                <a:gridCol w="1656079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产品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初始状态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3119" y="1374089"/>
            <a:ext cx="11880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latin typeface="Microsoft YaHei UI"/>
                <a:cs typeface="Microsoft YaHei UI"/>
              </a:rPr>
              <a:t>6*6</a:t>
            </a:r>
            <a:r>
              <a:rPr sz="2000" spc="114" dirty="0">
                <a:latin typeface="Microsoft YaHei UI"/>
                <a:cs typeface="Microsoft YaHei UI"/>
              </a:rPr>
              <a:t> =</a:t>
            </a:r>
            <a:r>
              <a:rPr sz="2000" spc="65" dirty="0">
                <a:latin typeface="Microsoft YaHei UI"/>
                <a:cs typeface="Microsoft YaHei UI"/>
              </a:rPr>
              <a:t> 36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13</a:t>
            </a:r>
          </a:p>
        </p:txBody>
      </p:sp>
    </p:spTree>
  </p:cSld>
  <p:clrMapOvr>
    <a:masterClrMapping/>
  </p:clrMapOvr>
</p:sld>
</file>

<file path=ppt/slides/slide1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14</a:t>
            </a:r>
          </a:p>
        </p:txBody>
      </p:sp>
    </p:spTree>
  </p:cSld>
  <p:clrMapOvr>
    <a:masterClrMapping/>
  </p:clrMapOvr>
</p:sld>
</file>

<file path=ppt/slides/slide1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0668" y="1152491"/>
            <a:ext cx="2863215" cy="16516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进行算术运算</a:t>
            </a:r>
            <a:endParaRPr sz="3200">
              <a:latin typeface="Microsoft YaHei"/>
              <a:cs typeface="Microsoft YaHei"/>
            </a:endParaRPr>
          </a:p>
          <a:p>
            <a:pPr marR="25400" algn="ctr">
              <a:lnSpc>
                <a:spcPct val="100000"/>
              </a:lnSpc>
              <a:spcBef>
                <a:spcPts val="740"/>
              </a:spcBef>
            </a:pPr>
            <a:r>
              <a:rPr sz="2800" spc="110" dirty="0">
                <a:latin typeface="Microsoft YaHei"/>
                <a:cs typeface="Microsoft YaHei"/>
              </a:rPr>
              <a:t>二进制</a:t>
            </a:r>
            <a:r>
              <a:rPr sz="2800" spc="5" dirty="0">
                <a:latin typeface="Microsoft YaHei"/>
                <a:cs typeface="Microsoft YaHei"/>
              </a:rPr>
              <a:t>乘法</a:t>
            </a:r>
            <a:endParaRPr sz="2800">
              <a:latin typeface="Microsoft YaHei"/>
              <a:cs typeface="Microsoft YaHei"/>
            </a:endParaRPr>
          </a:p>
          <a:p>
            <a:pPr marR="25400" algn="ctr">
              <a:lnSpc>
                <a:spcPct val="100000"/>
              </a:lnSpc>
              <a:spcBef>
                <a:spcPts val="675"/>
              </a:spcBef>
            </a:pPr>
            <a:r>
              <a:rPr sz="2800" spc="110" dirty="0">
                <a:latin typeface="Microsoft YaHei"/>
                <a:cs typeface="Microsoft YaHei"/>
              </a:rPr>
              <a:t>二进制</a:t>
            </a:r>
            <a:r>
              <a:rPr sz="2800" spc="5" dirty="0">
                <a:latin typeface="Microsoft YaHei"/>
                <a:cs typeface="Microsoft YaHei"/>
              </a:rPr>
              <a:t>数的除法</a:t>
            </a:r>
            <a:endParaRPr sz="280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8" name="object 8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9496" y="2356103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2"/>
                  </a:lnTo>
                  <a:lnTo>
                    <a:pt x="402336" y="24231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9496" y="2356103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8"/>
                  </a:moveTo>
                  <a:lnTo>
                    <a:pt x="201168" y="121158"/>
                  </a:lnTo>
                  <a:lnTo>
                    <a:pt x="201168" y="0"/>
                  </a:lnTo>
                  <a:lnTo>
                    <a:pt x="402336" y="242316"/>
                  </a:lnTo>
                  <a:lnTo>
                    <a:pt x="201168" y="484632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15</a:t>
            </a:r>
          </a:p>
        </p:txBody>
      </p:sp>
    </p:spTree>
  </p:cSld>
  <p:clrMapOvr>
    <a:masterClrMapping/>
  </p:clrMapOvr>
</p:sld>
</file>

<file path=ppt/slides/slide1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4479" y="2676144"/>
            <a:ext cx="3240405" cy="2667000"/>
          </a:xfrm>
          <a:custGeom>
            <a:avLst/>
            <a:gdLst/>
            <a:ahLst/>
            <a:cxnLst/>
            <a:rect l="l" t="t" r="r" b="b"/>
            <a:pathLst>
              <a:path w="3240404" h="2667000">
                <a:moveTo>
                  <a:pt x="0" y="2666999"/>
                </a:moveTo>
                <a:lnTo>
                  <a:pt x="3240024" y="2666999"/>
                </a:lnTo>
                <a:lnTo>
                  <a:pt x="3240024" y="0"/>
                </a:lnTo>
                <a:lnTo>
                  <a:pt x="0" y="0"/>
                </a:lnTo>
                <a:lnTo>
                  <a:pt x="0" y="2666999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59524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spc="-5" dirty="0"/>
              <a:t>数的除法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098" y="6092532"/>
            <a:ext cx="233680" cy="2362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12509" y="3844797"/>
            <a:ext cx="531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110" dirty="0">
                <a:latin typeface="Microsoft YaHei"/>
                <a:cs typeface="Microsoft YaHei"/>
              </a:rPr>
              <a:t>10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35979" y="4357115"/>
            <a:ext cx="1047750" cy="0"/>
          </a:xfrm>
          <a:custGeom>
            <a:avLst/>
            <a:gdLst/>
            <a:ahLst/>
            <a:cxnLst/>
            <a:rect l="l" t="t" r="r" b="b"/>
            <a:pathLst>
              <a:path w="1047750" h="0">
                <a:moveTo>
                  <a:pt x="0" y="0"/>
                </a:moveTo>
                <a:lnTo>
                  <a:pt x="104724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18197" y="3930776"/>
            <a:ext cx="7531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45" dirty="0">
                <a:latin typeface="Microsoft YaHei"/>
                <a:cs typeface="Microsoft YaHei"/>
              </a:rPr>
              <a:t>...</a:t>
            </a:r>
            <a:r>
              <a:rPr sz="2000" spc="60" dirty="0">
                <a:latin typeface="Microsoft YaHei"/>
                <a:cs typeface="Microsoft YaHei"/>
              </a:rPr>
              <a:t>2*5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5494" y="4315790"/>
            <a:ext cx="1903095" cy="10172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157" baseline="-2604" dirty="0">
                <a:latin typeface="Microsoft YaHei"/>
                <a:cs typeface="Microsoft YaHei"/>
              </a:rPr>
              <a:t>31 </a:t>
            </a:r>
            <a:r>
              <a:rPr sz="2000" spc="250" dirty="0">
                <a:latin typeface="Microsoft YaHei"/>
                <a:cs typeface="Microsoft YaHei"/>
              </a:rPr>
              <a:t>..</a:t>
            </a:r>
            <a:r>
              <a:rPr sz="2000" spc="-5" dirty="0">
                <a:latin typeface="Microsoft YaHei"/>
                <a:cs typeface="Microsoft YaHei"/>
              </a:rPr>
              <a:t>.</a:t>
            </a:r>
            <a:r>
              <a:rPr sz="2000" spc="70" dirty="0">
                <a:latin typeface="Microsoft YaHei"/>
                <a:cs typeface="Microsoft YaHei"/>
              </a:rPr>
              <a:t>13-10</a:t>
            </a:r>
            <a:r>
              <a:rPr sz="2000" spc="210" dirty="0">
                <a:latin typeface="Microsoft YaHei"/>
                <a:cs typeface="Microsoft YaHei"/>
              </a:rPr>
              <a:t>, </a:t>
            </a:r>
            <a:r>
              <a:rPr sz="2000" spc="65" dirty="0">
                <a:latin typeface="Microsoft YaHei"/>
                <a:cs typeface="Microsoft YaHei"/>
              </a:rPr>
              <a:t>1</a:t>
            </a:r>
            <a:endParaRPr sz="2000">
              <a:latin typeface="Microsoft YaHei"/>
              <a:cs typeface="Microsoft YaHei"/>
            </a:endParaRPr>
          </a:p>
          <a:p>
            <a:pPr marL="36830">
              <a:lnSpc>
                <a:spcPct val="100000"/>
              </a:lnSpc>
              <a:spcBef>
                <a:spcPts val="130"/>
              </a:spcBef>
            </a:pPr>
            <a:r>
              <a:rPr sz="3200" spc="590" dirty="0">
                <a:latin typeface="Microsoft YaHei"/>
                <a:cs typeface="Microsoft YaHei"/>
              </a:rPr>
              <a:t>...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7295" y="3778376"/>
            <a:ext cx="3157855" cy="1015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343025" algn="l"/>
              </a:tabLst>
            </a:pPr>
            <a:r>
              <a:rPr sz="2000" spc="160" dirty="0">
                <a:latin typeface="Microsoft YaHei"/>
                <a:cs typeface="Microsoft YaHei"/>
              </a:rPr>
              <a:t>  </a:t>
            </a:r>
            <a:r>
              <a:rPr sz="4800" u="heavy" spc="165" baseline="-868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101 </a:t>
            </a:r>
            <a:r>
              <a:rPr sz="2000" spc="160" dirty="0">
                <a:latin typeface="Microsoft YaHei"/>
                <a:cs typeface="Microsoft YaHei"/>
              </a:rPr>
              <a:t>...1*101</a:t>
            </a:r>
            <a:endParaRPr sz="2000">
              <a:latin typeface="Microsoft YaHei"/>
              <a:cs typeface="Microsoft YaHei"/>
            </a:endParaRPr>
          </a:p>
          <a:p>
            <a:pPr marL="779145">
              <a:lnSpc>
                <a:spcPct val="100000"/>
              </a:lnSpc>
              <a:spcBef>
                <a:spcPts val="125"/>
              </a:spcBef>
              <a:tabLst>
                <a:tab pos="1479550" algn="l"/>
              </a:tabLst>
            </a:pPr>
            <a:r>
              <a:rPr sz="4800" spc="157" baseline="-6944" dirty="0">
                <a:latin typeface="Microsoft YaHei"/>
                <a:cs typeface="Microsoft YaHei"/>
              </a:rPr>
              <a:t>11 </a:t>
            </a:r>
            <a:r>
              <a:rPr sz="2000" spc="110" dirty="0">
                <a:latin typeface="Microsoft YaHei"/>
                <a:cs typeface="Microsoft YaHei"/>
              </a:rPr>
              <a:t>...110-101, </a:t>
            </a:r>
            <a:r>
              <a:rPr sz="2000" spc="60" dirty="0">
                <a:latin typeface="Microsoft YaHei"/>
                <a:cs typeface="Microsoft YaHei"/>
              </a:rPr>
              <a:t>1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89275" y="3842003"/>
            <a:ext cx="103505" cy="492759"/>
          </a:xfrm>
          <a:custGeom>
            <a:avLst/>
            <a:gdLst/>
            <a:ahLst/>
            <a:cxnLst/>
            <a:rect l="l" t="t" r="r" b="b"/>
            <a:pathLst>
              <a:path w="103505" h="492760">
                <a:moveTo>
                  <a:pt x="58038" y="0"/>
                </a:moveTo>
                <a:lnTo>
                  <a:pt x="45338" y="0"/>
                </a:lnTo>
                <a:lnTo>
                  <a:pt x="45338" y="50800"/>
                </a:lnTo>
                <a:lnTo>
                  <a:pt x="58038" y="50800"/>
                </a:lnTo>
                <a:lnTo>
                  <a:pt x="58038" y="0"/>
                </a:lnTo>
                <a:close/>
              </a:path>
              <a:path w="103505" h="492760">
                <a:moveTo>
                  <a:pt x="58038" y="88900"/>
                </a:moveTo>
                <a:lnTo>
                  <a:pt x="45338" y="88900"/>
                </a:lnTo>
                <a:lnTo>
                  <a:pt x="45338" y="139700"/>
                </a:lnTo>
                <a:lnTo>
                  <a:pt x="58038" y="139700"/>
                </a:lnTo>
                <a:lnTo>
                  <a:pt x="58038" y="88900"/>
                </a:lnTo>
                <a:close/>
              </a:path>
              <a:path w="103505" h="492760">
                <a:moveTo>
                  <a:pt x="58038" y="177800"/>
                </a:moveTo>
                <a:lnTo>
                  <a:pt x="45338" y="177800"/>
                </a:lnTo>
                <a:lnTo>
                  <a:pt x="45338" y="228600"/>
                </a:lnTo>
                <a:lnTo>
                  <a:pt x="58038" y="228600"/>
                </a:lnTo>
                <a:lnTo>
                  <a:pt x="58038" y="177800"/>
                </a:lnTo>
                <a:close/>
              </a:path>
              <a:path w="103505" h="492760">
                <a:moveTo>
                  <a:pt x="58038" y="266700"/>
                </a:moveTo>
                <a:lnTo>
                  <a:pt x="45338" y="266700"/>
                </a:lnTo>
                <a:lnTo>
                  <a:pt x="45338" y="317500"/>
                </a:lnTo>
                <a:lnTo>
                  <a:pt x="58038" y="317500"/>
                </a:lnTo>
                <a:lnTo>
                  <a:pt x="58038" y="266700"/>
                </a:lnTo>
                <a:close/>
              </a:path>
              <a:path w="103505" h="492760">
                <a:moveTo>
                  <a:pt x="7112" y="396494"/>
                </a:moveTo>
                <a:lnTo>
                  <a:pt x="1016" y="400050"/>
                </a:lnTo>
                <a:lnTo>
                  <a:pt x="0" y="403987"/>
                </a:lnTo>
                <a:lnTo>
                  <a:pt x="1777" y="406908"/>
                </a:lnTo>
                <a:lnTo>
                  <a:pt x="51688" y="492506"/>
                </a:lnTo>
                <a:lnTo>
                  <a:pt x="59020" y="479933"/>
                </a:lnTo>
                <a:lnTo>
                  <a:pt x="45338" y="479933"/>
                </a:lnTo>
                <a:lnTo>
                  <a:pt x="45338" y="456510"/>
                </a:lnTo>
                <a:lnTo>
                  <a:pt x="10922" y="397510"/>
                </a:lnTo>
                <a:lnTo>
                  <a:pt x="7112" y="396494"/>
                </a:lnTo>
                <a:close/>
              </a:path>
              <a:path w="103505" h="492760">
                <a:moveTo>
                  <a:pt x="45339" y="456510"/>
                </a:moveTo>
                <a:lnTo>
                  <a:pt x="45338" y="479933"/>
                </a:lnTo>
                <a:lnTo>
                  <a:pt x="58038" y="479933"/>
                </a:lnTo>
                <a:lnTo>
                  <a:pt x="58038" y="476758"/>
                </a:lnTo>
                <a:lnTo>
                  <a:pt x="46227" y="476758"/>
                </a:lnTo>
                <a:lnTo>
                  <a:pt x="51688" y="467396"/>
                </a:lnTo>
                <a:lnTo>
                  <a:pt x="45339" y="456510"/>
                </a:lnTo>
                <a:close/>
              </a:path>
              <a:path w="103505" h="492760">
                <a:moveTo>
                  <a:pt x="96266" y="396494"/>
                </a:moveTo>
                <a:lnTo>
                  <a:pt x="92456" y="397510"/>
                </a:lnTo>
                <a:lnTo>
                  <a:pt x="58038" y="456510"/>
                </a:lnTo>
                <a:lnTo>
                  <a:pt x="58038" y="479933"/>
                </a:lnTo>
                <a:lnTo>
                  <a:pt x="59020" y="479933"/>
                </a:lnTo>
                <a:lnTo>
                  <a:pt x="101600" y="406908"/>
                </a:lnTo>
                <a:lnTo>
                  <a:pt x="103377" y="403987"/>
                </a:lnTo>
                <a:lnTo>
                  <a:pt x="102362" y="400050"/>
                </a:lnTo>
                <a:lnTo>
                  <a:pt x="96266" y="396494"/>
                </a:lnTo>
                <a:close/>
              </a:path>
              <a:path w="103505" h="492760">
                <a:moveTo>
                  <a:pt x="51688" y="467396"/>
                </a:moveTo>
                <a:lnTo>
                  <a:pt x="46227" y="476758"/>
                </a:lnTo>
                <a:lnTo>
                  <a:pt x="57150" y="476758"/>
                </a:lnTo>
                <a:lnTo>
                  <a:pt x="51688" y="467396"/>
                </a:lnTo>
                <a:close/>
              </a:path>
              <a:path w="103505" h="492760">
                <a:moveTo>
                  <a:pt x="58038" y="456510"/>
                </a:moveTo>
                <a:lnTo>
                  <a:pt x="51688" y="467396"/>
                </a:lnTo>
                <a:lnTo>
                  <a:pt x="57150" y="476758"/>
                </a:lnTo>
                <a:lnTo>
                  <a:pt x="58038" y="476758"/>
                </a:lnTo>
                <a:lnTo>
                  <a:pt x="58038" y="456510"/>
                </a:lnTo>
                <a:close/>
              </a:path>
              <a:path w="103505" h="492760">
                <a:moveTo>
                  <a:pt x="58038" y="444500"/>
                </a:moveTo>
                <a:lnTo>
                  <a:pt x="45338" y="444500"/>
                </a:lnTo>
                <a:lnTo>
                  <a:pt x="45339" y="456510"/>
                </a:lnTo>
                <a:lnTo>
                  <a:pt x="51688" y="467396"/>
                </a:lnTo>
                <a:lnTo>
                  <a:pt x="58038" y="456510"/>
                </a:lnTo>
                <a:lnTo>
                  <a:pt x="58038" y="444500"/>
                </a:lnTo>
                <a:close/>
              </a:path>
              <a:path w="103505" h="492760">
                <a:moveTo>
                  <a:pt x="58038" y="355600"/>
                </a:moveTo>
                <a:lnTo>
                  <a:pt x="45338" y="355600"/>
                </a:lnTo>
                <a:lnTo>
                  <a:pt x="45338" y="406400"/>
                </a:lnTo>
                <a:lnTo>
                  <a:pt x="58038" y="406400"/>
                </a:lnTo>
                <a:lnTo>
                  <a:pt x="58038" y="35560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5449823" y="2474976"/>
            <a:ext cx="2923540" cy="1835150"/>
            <a:chOff x="5449823" y="2474976"/>
            <a:chExt cx="2923540" cy="1835150"/>
          </a:xfrm>
        </p:grpSpPr>
        <p:sp>
          <p:nvSpPr>
            <p:cNvPr id="14" name="object 14"/>
            <p:cNvSpPr/>
            <p:nvPr/>
          </p:nvSpPr>
          <p:spPr>
            <a:xfrm>
              <a:off x="6743826" y="3817620"/>
              <a:ext cx="103505" cy="492759"/>
            </a:xfrm>
            <a:custGeom>
              <a:avLst/>
              <a:gdLst/>
              <a:ahLst/>
              <a:cxnLst/>
              <a:rect l="l" t="t" r="r" b="b"/>
              <a:pathLst>
                <a:path w="103504" h="492760">
                  <a:moveTo>
                    <a:pt x="58039" y="0"/>
                  </a:moveTo>
                  <a:lnTo>
                    <a:pt x="45339" y="0"/>
                  </a:lnTo>
                  <a:lnTo>
                    <a:pt x="45339" y="50799"/>
                  </a:lnTo>
                  <a:lnTo>
                    <a:pt x="58039" y="50799"/>
                  </a:lnTo>
                  <a:lnTo>
                    <a:pt x="58039" y="0"/>
                  </a:lnTo>
                  <a:close/>
                </a:path>
                <a:path w="103504" h="492760">
                  <a:moveTo>
                    <a:pt x="58039" y="88899"/>
                  </a:moveTo>
                  <a:lnTo>
                    <a:pt x="45339" y="88899"/>
                  </a:lnTo>
                  <a:lnTo>
                    <a:pt x="45339" y="139699"/>
                  </a:lnTo>
                  <a:lnTo>
                    <a:pt x="58039" y="139699"/>
                  </a:lnTo>
                  <a:lnTo>
                    <a:pt x="58039" y="88899"/>
                  </a:lnTo>
                  <a:close/>
                </a:path>
                <a:path w="103504" h="492760">
                  <a:moveTo>
                    <a:pt x="58039" y="177799"/>
                  </a:moveTo>
                  <a:lnTo>
                    <a:pt x="45339" y="177799"/>
                  </a:lnTo>
                  <a:lnTo>
                    <a:pt x="45339" y="228599"/>
                  </a:lnTo>
                  <a:lnTo>
                    <a:pt x="58039" y="228599"/>
                  </a:lnTo>
                  <a:lnTo>
                    <a:pt x="58039" y="177799"/>
                  </a:lnTo>
                  <a:close/>
                </a:path>
                <a:path w="103504" h="492760">
                  <a:moveTo>
                    <a:pt x="58039" y="266699"/>
                  </a:moveTo>
                  <a:lnTo>
                    <a:pt x="45339" y="266699"/>
                  </a:lnTo>
                  <a:lnTo>
                    <a:pt x="45339" y="317499"/>
                  </a:lnTo>
                  <a:lnTo>
                    <a:pt x="58039" y="317499"/>
                  </a:lnTo>
                  <a:lnTo>
                    <a:pt x="58039" y="266699"/>
                  </a:lnTo>
                  <a:close/>
                </a:path>
                <a:path w="103504" h="492760">
                  <a:moveTo>
                    <a:pt x="7112" y="396493"/>
                  </a:moveTo>
                  <a:lnTo>
                    <a:pt x="1016" y="400049"/>
                  </a:lnTo>
                  <a:lnTo>
                    <a:pt x="0" y="403986"/>
                  </a:lnTo>
                  <a:lnTo>
                    <a:pt x="1777" y="406907"/>
                  </a:lnTo>
                  <a:lnTo>
                    <a:pt x="51689" y="492505"/>
                  </a:lnTo>
                  <a:lnTo>
                    <a:pt x="59020" y="479932"/>
                  </a:lnTo>
                  <a:lnTo>
                    <a:pt x="45339" y="479932"/>
                  </a:lnTo>
                  <a:lnTo>
                    <a:pt x="45339" y="456510"/>
                  </a:lnTo>
                  <a:lnTo>
                    <a:pt x="10922" y="397509"/>
                  </a:lnTo>
                  <a:lnTo>
                    <a:pt x="7112" y="396493"/>
                  </a:lnTo>
                  <a:close/>
                </a:path>
                <a:path w="103504" h="492760">
                  <a:moveTo>
                    <a:pt x="45339" y="456510"/>
                  </a:moveTo>
                  <a:lnTo>
                    <a:pt x="45339" y="479932"/>
                  </a:lnTo>
                  <a:lnTo>
                    <a:pt x="58039" y="479932"/>
                  </a:lnTo>
                  <a:lnTo>
                    <a:pt x="58039" y="476757"/>
                  </a:lnTo>
                  <a:lnTo>
                    <a:pt x="46227" y="476757"/>
                  </a:lnTo>
                  <a:lnTo>
                    <a:pt x="51688" y="467396"/>
                  </a:lnTo>
                  <a:lnTo>
                    <a:pt x="45339" y="456510"/>
                  </a:lnTo>
                  <a:close/>
                </a:path>
                <a:path w="103504" h="492760">
                  <a:moveTo>
                    <a:pt x="96266" y="396493"/>
                  </a:moveTo>
                  <a:lnTo>
                    <a:pt x="92455" y="397509"/>
                  </a:lnTo>
                  <a:lnTo>
                    <a:pt x="58039" y="456510"/>
                  </a:lnTo>
                  <a:lnTo>
                    <a:pt x="58039" y="479932"/>
                  </a:lnTo>
                  <a:lnTo>
                    <a:pt x="59020" y="479932"/>
                  </a:lnTo>
                  <a:lnTo>
                    <a:pt x="101600" y="406907"/>
                  </a:lnTo>
                  <a:lnTo>
                    <a:pt x="103377" y="403986"/>
                  </a:lnTo>
                  <a:lnTo>
                    <a:pt x="102362" y="400049"/>
                  </a:lnTo>
                  <a:lnTo>
                    <a:pt x="96266" y="396493"/>
                  </a:lnTo>
                  <a:close/>
                </a:path>
                <a:path w="103504" h="492760">
                  <a:moveTo>
                    <a:pt x="51688" y="467396"/>
                  </a:moveTo>
                  <a:lnTo>
                    <a:pt x="46227" y="476757"/>
                  </a:lnTo>
                  <a:lnTo>
                    <a:pt x="57150" y="476757"/>
                  </a:lnTo>
                  <a:lnTo>
                    <a:pt x="51688" y="467396"/>
                  </a:lnTo>
                  <a:close/>
                </a:path>
                <a:path w="103504" h="492760">
                  <a:moveTo>
                    <a:pt x="58039" y="456510"/>
                  </a:moveTo>
                  <a:lnTo>
                    <a:pt x="51688" y="467396"/>
                  </a:lnTo>
                  <a:lnTo>
                    <a:pt x="57150" y="476757"/>
                  </a:lnTo>
                  <a:lnTo>
                    <a:pt x="58039" y="476757"/>
                  </a:lnTo>
                  <a:lnTo>
                    <a:pt x="58039" y="456510"/>
                  </a:lnTo>
                  <a:close/>
                </a:path>
                <a:path w="103504" h="492760">
                  <a:moveTo>
                    <a:pt x="58039" y="444499"/>
                  </a:moveTo>
                  <a:lnTo>
                    <a:pt x="45339" y="444499"/>
                  </a:lnTo>
                  <a:lnTo>
                    <a:pt x="45339" y="456510"/>
                  </a:lnTo>
                  <a:lnTo>
                    <a:pt x="51688" y="467396"/>
                  </a:lnTo>
                  <a:lnTo>
                    <a:pt x="58038" y="456510"/>
                  </a:lnTo>
                  <a:lnTo>
                    <a:pt x="58039" y="444499"/>
                  </a:lnTo>
                  <a:close/>
                </a:path>
                <a:path w="103504" h="492760">
                  <a:moveTo>
                    <a:pt x="58039" y="355599"/>
                  </a:moveTo>
                  <a:lnTo>
                    <a:pt x="45339" y="355599"/>
                  </a:lnTo>
                  <a:lnTo>
                    <a:pt x="45339" y="406399"/>
                  </a:lnTo>
                  <a:lnTo>
                    <a:pt x="58039" y="406399"/>
                  </a:lnTo>
                  <a:lnTo>
                    <a:pt x="58039" y="355599"/>
                  </a:lnTo>
                  <a:close/>
                </a:path>
              </a:pathLst>
            </a:custGeom>
            <a:solidFill>
              <a:srgbClr val="71B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49823" y="2474976"/>
              <a:ext cx="2923540" cy="368935"/>
            </a:xfrm>
            <a:custGeom>
              <a:avLst/>
              <a:gdLst/>
              <a:ahLst/>
              <a:cxnLst/>
              <a:rect l="l" t="t" r="r" b="b"/>
              <a:pathLst>
                <a:path w="2923540" h="368935">
                  <a:moveTo>
                    <a:pt x="2923031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923031" y="368808"/>
                  </a:lnTo>
                  <a:lnTo>
                    <a:pt x="2923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67968" y="1152491"/>
            <a:ext cx="7433945" cy="27165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正数/正数</a:t>
            </a:r>
            <a:endParaRPr sz="3200">
              <a:latin typeface="Microsoft YaHei"/>
              <a:cs typeface="Microsoft YaHei"/>
            </a:endParaRPr>
          </a:p>
          <a:p>
            <a:pPr marR="95885" algn="ctr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例如</a:t>
            </a:r>
            <a:r>
              <a:rPr sz="2800" spc="295" dirty="0">
                <a:latin typeface="Microsoft YaHei"/>
                <a:cs typeface="Microsoft YaHei"/>
              </a:rPr>
              <a:t>）</a:t>
            </a:r>
            <a:r>
              <a:rPr sz="1600" spc="80" dirty="0">
                <a:latin typeface="Microsoft YaHei"/>
                <a:cs typeface="Microsoft YaHei"/>
              </a:rPr>
              <a:t>1310/510</a:t>
            </a:r>
            <a:r>
              <a:rPr sz="2800" spc="180" dirty="0">
                <a:latin typeface="Microsoft YaHei"/>
                <a:cs typeface="Microsoft YaHei"/>
              </a:rPr>
              <a:t>=</a:t>
            </a:r>
            <a:r>
              <a:rPr sz="2800" spc="100" dirty="0">
                <a:latin typeface="Microsoft YaHei"/>
                <a:cs typeface="Microsoft YaHei"/>
              </a:rPr>
              <a:t>2个</a:t>
            </a:r>
            <a:r>
              <a:rPr sz="2800" dirty="0">
                <a:latin typeface="Microsoft YaHei"/>
                <a:cs typeface="Microsoft YaHei"/>
              </a:rPr>
              <a:t>余数 </a:t>
            </a:r>
            <a:r>
              <a:rPr sz="2800" spc="100" dirty="0">
                <a:latin typeface="Microsoft YaHei"/>
                <a:cs typeface="Microsoft YaHei"/>
              </a:rPr>
              <a:t>3</a:t>
            </a:r>
            <a:r>
              <a:rPr sz="2800" spc="180" dirty="0">
                <a:latin typeface="Microsoft YaHei"/>
                <a:cs typeface="Microsoft YaHei"/>
              </a:rPr>
              <a:t>=</a:t>
            </a:r>
            <a:r>
              <a:rPr sz="1600" spc="90" dirty="0">
                <a:latin typeface="Microsoft YaHei"/>
                <a:cs typeface="Microsoft YaHei"/>
              </a:rPr>
              <a:t>11012/01012</a:t>
            </a:r>
            <a:endParaRPr sz="1600">
              <a:latin typeface="Microsoft YaHei"/>
              <a:cs typeface="Microsoft YaHei"/>
            </a:endParaRPr>
          </a:p>
          <a:p>
            <a:pPr marL="4581525">
              <a:lnSpc>
                <a:spcPct val="100000"/>
              </a:lnSpc>
              <a:spcBef>
                <a:spcPts val="1560"/>
              </a:spcBef>
            </a:pPr>
            <a:r>
              <a:rPr sz="2400" spc="250" dirty="0">
                <a:latin typeface="Microsoft YaHei UI"/>
                <a:cs typeface="Microsoft YaHei UI"/>
              </a:rPr>
              <a:t>(</a:t>
            </a:r>
            <a:r>
              <a:rPr sz="2400" dirty="0">
                <a:latin typeface="Microsoft YaHei UI"/>
                <a:cs typeface="Microsoft YaHei UI"/>
              </a:rPr>
              <a:t>参考</a:t>
            </a:r>
            <a:r>
              <a:rPr sz="2400" spc="-140" dirty="0">
                <a:latin typeface="Microsoft YaHei UI"/>
                <a:cs typeface="Microsoft YaHei UI"/>
              </a:rPr>
              <a:t>)</a:t>
            </a:r>
            <a:r>
              <a:rPr sz="2400" dirty="0">
                <a:latin typeface="Microsoft YaHei UI"/>
                <a:cs typeface="Microsoft YaHei UI"/>
              </a:rPr>
              <a:t>对于</a:t>
            </a:r>
            <a:r>
              <a:rPr sz="2400" spc="-150" dirty="0">
                <a:latin typeface="Microsoft YaHei UI"/>
                <a:cs typeface="Microsoft YaHei UI"/>
              </a:rPr>
              <a:t>十进制数字</a:t>
            </a:r>
            <a:endParaRPr sz="2400">
              <a:latin typeface="Microsoft YaHei UI"/>
              <a:cs typeface="Microsoft YaHei UI"/>
            </a:endParaRPr>
          </a:p>
          <a:p>
            <a:pPr marR="63500" algn="ctr">
              <a:lnSpc>
                <a:spcPct val="100000"/>
              </a:lnSpc>
              <a:spcBef>
                <a:spcPts val="105"/>
              </a:spcBef>
              <a:tabLst>
                <a:tab pos="701675" algn="l"/>
                <a:tab pos="3910329" algn="l"/>
                <a:tab pos="4387215" algn="l"/>
              </a:tabLst>
            </a:pP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10 </a:t>
            </a:r>
            <a:r>
              <a:rPr sz="3200" u="heavy" spc="35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2...</a:t>
            </a:r>
            <a:endParaRPr sz="3200">
              <a:latin typeface="Microsoft YaHei"/>
              <a:cs typeface="Microsoft YaHei"/>
            </a:endParaRPr>
          </a:p>
          <a:p>
            <a:pPr marR="1070610" algn="ctr">
              <a:lnSpc>
                <a:spcPct val="100000"/>
              </a:lnSpc>
              <a:spcBef>
                <a:spcPts val="200"/>
              </a:spcBef>
              <a:tabLst>
                <a:tab pos="4392930" algn="l"/>
              </a:tabLst>
            </a:pPr>
            <a:r>
              <a:rPr sz="3200" spc="315" dirty="0">
                <a:latin typeface="Microsoft YaHei"/>
                <a:cs typeface="Microsoft YaHei"/>
              </a:rPr>
              <a:t>101</a:t>
            </a:r>
            <a:r>
              <a:rPr sz="4800" spc="502" baseline="12152" dirty="0">
                <a:latin typeface="Microsoft YaHei"/>
                <a:cs typeface="Microsoft YaHei"/>
              </a:rPr>
              <a:t>) </a:t>
            </a:r>
            <a:r>
              <a:rPr sz="3200" spc="105" dirty="0">
                <a:latin typeface="Microsoft YaHei"/>
                <a:cs typeface="Microsoft YaHei"/>
              </a:rPr>
              <a:t>1101 </a:t>
            </a:r>
            <a:r>
              <a:rPr sz="3200" spc="105" dirty="0">
                <a:latin typeface="Microsoft YaHei"/>
                <a:cs typeface="Microsoft YaHei"/>
              </a:rPr>
              <a:t>5 </a:t>
            </a:r>
            <a:r>
              <a:rPr sz="4800" spc="502" baseline="12152" dirty="0">
                <a:latin typeface="Microsoft YaHei"/>
                <a:cs typeface="Microsoft YaHei"/>
              </a:rPr>
              <a:t>) </a:t>
            </a:r>
            <a:r>
              <a:rPr sz="3200" spc="110" dirty="0">
                <a:latin typeface="Microsoft YaHei"/>
                <a:cs typeface="Microsoft YaHei"/>
              </a:rPr>
              <a:t>131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606" y="5894037"/>
            <a:ext cx="5801995" cy="6343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3200" spc="-15" dirty="0">
                <a:latin typeface="Microsoft YaHei"/>
                <a:cs typeface="Microsoft YaHei"/>
              </a:rPr>
              <a:t>我可以进行书面计算，也可以进行小数计算。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16</a:t>
            </a:r>
          </a:p>
        </p:txBody>
      </p:sp>
    </p:spTree>
  </p:cSld>
  <p:clrMapOvr>
    <a:masterClrMapping/>
  </p:clrMapOvr>
</p:sld>
</file>

<file path=ppt/slides/slide1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59524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spc="-5" dirty="0"/>
              <a:t>数的除法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17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3027807"/>
            <a:ext cx="153162" cy="160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3466719"/>
            <a:ext cx="153162" cy="1600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3905630"/>
            <a:ext cx="153162" cy="1600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4344542"/>
            <a:ext cx="153162" cy="1600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0668" y="1152491"/>
            <a:ext cx="4825365" cy="414782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签名的分部</a:t>
            </a:r>
            <a:endParaRPr sz="3200">
              <a:latin typeface="Microsoft YaHei"/>
              <a:cs typeface="Microsoft YaHei"/>
            </a:endParaRPr>
          </a:p>
          <a:p>
            <a:pPr marL="411480" marR="551180">
              <a:lnSpc>
                <a:spcPct val="120100"/>
              </a:lnSpc>
              <a:spcBef>
                <a:spcPts val="65"/>
              </a:spcBef>
            </a:pPr>
            <a:r>
              <a:rPr sz="2800" spc="5" dirty="0">
                <a:latin typeface="Microsoft YaHei"/>
                <a:cs typeface="Microsoft YaHei"/>
              </a:rPr>
              <a:t>被除数=</a:t>
            </a:r>
            <a:r>
              <a:rPr sz="2800" dirty="0">
                <a:latin typeface="Microsoft YaHei"/>
                <a:cs typeface="Microsoft YaHei"/>
              </a:rPr>
              <a:t>商</a:t>
            </a:r>
            <a:r>
              <a:rPr sz="2800" spc="180" dirty="0">
                <a:latin typeface="Microsoft YaHei"/>
                <a:cs typeface="Microsoft YaHei"/>
              </a:rPr>
              <a:t>×</a:t>
            </a:r>
            <a:r>
              <a:rPr sz="2800" spc="5" dirty="0">
                <a:latin typeface="Microsoft YaHei"/>
                <a:cs typeface="Microsoft YaHei"/>
              </a:rPr>
              <a:t>除数+余数 </a:t>
            </a:r>
            <a:r>
              <a:rPr sz="2800" spc="5" dirty="0">
                <a:latin typeface="Microsoft YaHei"/>
                <a:cs typeface="Microsoft YaHei"/>
              </a:rPr>
              <a:t>例子</a:t>
            </a:r>
            <a:r>
              <a:rPr sz="2800" spc="295" dirty="0">
                <a:latin typeface="Microsoft YaHei"/>
                <a:cs typeface="Microsoft YaHei"/>
              </a:rPr>
              <a:t>)</a:t>
            </a:r>
            <a:endParaRPr sz="28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640"/>
              </a:spcBef>
            </a:pPr>
            <a:r>
              <a:rPr sz="2400" spc="160" dirty="0">
                <a:latin typeface="Microsoft YaHei"/>
                <a:cs typeface="Microsoft YaHei"/>
              </a:rPr>
              <a:t>(+7)/(+2)</a:t>
            </a:r>
            <a:r>
              <a:rPr sz="2400" spc="150" dirty="0">
                <a:latin typeface="Microsoft YaHei"/>
                <a:cs typeface="Microsoft YaHei"/>
              </a:rPr>
              <a:t>=</a:t>
            </a:r>
            <a:r>
              <a:rPr sz="2400" spc="180" dirty="0">
                <a:latin typeface="Microsoft YaHei"/>
                <a:cs typeface="Microsoft YaHei"/>
              </a:rPr>
              <a:t>(+3)</a:t>
            </a:r>
            <a:r>
              <a:rPr sz="2400" spc="-5" dirty="0">
                <a:latin typeface="Microsoft YaHei"/>
                <a:cs typeface="Microsoft YaHei"/>
              </a:rPr>
              <a:t>剩余</a:t>
            </a:r>
            <a:r>
              <a:rPr sz="2400" spc="175" dirty="0">
                <a:latin typeface="Microsoft YaHei"/>
                <a:cs typeface="Microsoft YaHei"/>
              </a:rPr>
              <a:t>(</a:t>
            </a:r>
            <a:r>
              <a:rPr sz="2400" spc="180" dirty="0">
                <a:latin typeface="Microsoft YaHei"/>
                <a:cs typeface="Microsoft YaHei"/>
              </a:rPr>
              <a:t>+</a:t>
            </a:r>
            <a:r>
              <a:rPr sz="2400" spc="175" dirty="0">
                <a:latin typeface="Microsoft YaHei"/>
                <a:cs typeface="Microsoft YaHei"/>
              </a:rPr>
              <a:t>1)</a:t>
            </a:r>
            <a:endParaRPr sz="24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580"/>
              </a:spcBef>
            </a:pPr>
            <a:r>
              <a:rPr sz="2400" spc="135" dirty="0">
                <a:latin typeface="Microsoft YaHei"/>
                <a:cs typeface="Microsoft YaHei"/>
              </a:rPr>
              <a:t>(-7)/(-2)</a:t>
            </a:r>
            <a:r>
              <a:rPr sz="2400" spc="145" dirty="0">
                <a:latin typeface="Microsoft YaHei"/>
                <a:cs typeface="Microsoft YaHei"/>
              </a:rPr>
              <a:t>=</a:t>
            </a:r>
            <a:r>
              <a:rPr sz="2400" spc="175" dirty="0">
                <a:latin typeface="Microsoft YaHei"/>
                <a:cs typeface="Microsoft YaHei"/>
              </a:rPr>
              <a:t>(+3)</a:t>
            </a:r>
            <a:r>
              <a:rPr sz="2400" spc="-5" dirty="0">
                <a:latin typeface="Microsoft YaHei"/>
                <a:cs typeface="Microsoft YaHei"/>
              </a:rPr>
              <a:t>剩余</a:t>
            </a:r>
            <a:r>
              <a:rPr sz="2400" spc="145" dirty="0">
                <a:latin typeface="Microsoft YaHei"/>
                <a:cs typeface="Microsoft YaHei"/>
              </a:rPr>
              <a:t>(-1)</a:t>
            </a:r>
            <a:endParaRPr sz="24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575"/>
              </a:spcBef>
            </a:pPr>
            <a:r>
              <a:rPr sz="2400" spc="150" dirty="0">
                <a:latin typeface="Microsoft YaHei"/>
                <a:cs typeface="Microsoft YaHei"/>
              </a:rPr>
              <a:t>(-7)/(+2)</a:t>
            </a:r>
            <a:r>
              <a:rPr sz="2400" spc="145" dirty="0">
                <a:latin typeface="Microsoft YaHei"/>
                <a:cs typeface="Microsoft YaHei"/>
              </a:rPr>
              <a:t>=</a:t>
            </a:r>
            <a:r>
              <a:rPr sz="2400" spc="150" dirty="0">
                <a:latin typeface="Microsoft YaHei"/>
                <a:cs typeface="Microsoft YaHei"/>
              </a:rPr>
              <a:t>(-3)</a:t>
            </a:r>
            <a:r>
              <a:rPr sz="2400" spc="-5" dirty="0">
                <a:latin typeface="Microsoft YaHei"/>
                <a:cs typeface="Microsoft YaHei"/>
              </a:rPr>
              <a:t>剩余</a:t>
            </a:r>
            <a:r>
              <a:rPr sz="2400" spc="145" dirty="0">
                <a:latin typeface="Microsoft YaHei"/>
                <a:cs typeface="Microsoft YaHei"/>
              </a:rPr>
              <a:t>(-1)</a:t>
            </a:r>
            <a:endParaRPr sz="24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575"/>
              </a:spcBef>
            </a:pPr>
            <a:r>
              <a:rPr sz="2400" spc="150" dirty="0">
                <a:latin typeface="Microsoft YaHei"/>
                <a:cs typeface="Microsoft YaHei"/>
              </a:rPr>
              <a:t>(+7)/(-2)</a:t>
            </a:r>
            <a:r>
              <a:rPr sz="2400" spc="150" dirty="0">
                <a:latin typeface="Microsoft YaHei"/>
                <a:cs typeface="Microsoft YaHei"/>
              </a:rPr>
              <a:t>=</a:t>
            </a:r>
            <a:r>
              <a:rPr sz="2400" spc="150" dirty="0">
                <a:latin typeface="Microsoft YaHei"/>
                <a:cs typeface="Microsoft YaHei"/>
              </a:rPr>
              <a:t>(-3)</a:t>
            </a:r>
            <a:r>
              <a:rPr sz="2400" spc="-5" dirty="0">
                <a:latin typeface="Microsoft YaHei"/>
                <a:cs typeface="Microsoft YaHei"/>
              </a:rPr>
              <a:t>剩余</a:t>
            </a:r>
            <a:r>
              <a:rPr sz="2400" spc="175" dirty="0">
                <a:latin typeface="Microsoft YaHei"/>
                <a:cs typeface="Microsoft YaHei"/>
              </a:rPr>
              <a:t>(+1)</a:t>
            </a:r>
            <a:endParaRPr sz="24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2885"/>
              </a:spcBef>
            </a:pPr>
            <a:r>
              <a:rPr sz="2400" spc="245" dirty="0">
                <a:latin typeface="Microsoft YaHei"/>
                <a:cs typeface="Microsoft YaHei"/>
              </a:rPr>
              <a:t>(</a:t>
            </a:r>
            <a:r>
              <a:rPr sz="2400" spc="165" dirty="0">
                <a:latin typeface="Microsoft YaHei"/>
                <a:cs typeface="Microsoft YaHei"/>
              </a:rPr>
              <a:t>+7)/</a:t>
            </a:r>
            <a:r>
              <a:rPr sz="2400" spc="125" dirty="0">
                <a:latin typeface="Microsoft YaHei"/>
                <a:cs typeface="Microsoft YaHei"/>
              </a:rPr>
              <a:t>(</a:t>
            </a:r>
            <a:r>
              <a:rPr sz="2400" spc="210" dirty="0">
                <a:latin typeface="Microsoft YaHei"/>
                <a:cs typeface="Microsoft YaHei"/>
              </a:rPr>
              <a:t>-2)</a:t>
            </a:r>
            <a:r>
              <a:rPr sz="2400" spc="150" dirty="0">
                <a:latin typeface="Microsoft YaHei"/>
                <a:cs typeface="Microsoft YaHei"/>
              </a:rPr>
              <a:t>=</a:t>
            </a:r>
            <a:r>
              <a:rPr sz="2400" spc="250" dirty="0">
                <a:latin typeface="Microsoft YaHei"/>
                <a:cs typeface="Microsoft YaHei"/>
              </a:rPr>
              <a:t>(</a:t>
            </a:r>
            <a:r>
              <a:rPr sz="2400" spc="210" dirty="0">
                <a:latin typeface="Microsoft YaHei"/>
                <a:cs typeface="Microsoft YaHei"/>
              </a:rPr>
              <a:t>-4)</a:t>
            </a:r>
            <a:r>
              <a:rPr sz="2400" spc="-5" dirty="0">
                <a:latin typeface="Microsoft YaHei"/>
                <a:cs typeface="Microsoft YaHei"/>
              </a:rPr>
              <a:t>余数</a:t>
            </a:r>
            <a:r>
              <a:rPr sz="2400" spc="-160" dirty="0">
                <a:latin typeface="Microsoft YaHei"/>
                <a:cs typeface="Microsoft YaHei"/>
              </a:rPr>
              <a:t>( </a:t>
            </a:r>
            <a:r>
              <a:rPr sz="2400" spc="160" dirty="0">
                <a:latin typeface="Microsoft YaHei"/>
                <a:cs typeface="Microsoft YaHei"/>
              </a:rPr>
              <a:t>-1)</a:t>
            </a:r>
            <a:endParaRPr sz="2400">
              <a:latin typeface="Microsoft YaHei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82827" y="4944490"/>
            <a:ext cx="369570" cy="370840"/>
            <a:chOff x="1282827" y="4944490"/>
            <a:chExt cx="369570" cy="370840"/>
          </a:xfrm>
        </p:grpSpPr>
        <p:sp>
          <p:nvSpPr>
            <p:cNvPr id="13" name="object 13"/>
            <p:cNvSpPr/>
            <p:nvPr/>
          </p:nvSpPr>
          <p:spPr>
            <a:xfrm>
              <a:off x="1295019" y="4956682"/>
              <a:ext cx="345440" cy="346710"/>
            </a:xfrm>
            <a:custGeom>
              <a:avLst/>
              <a:gdLst/>
              <a:ahLst/>
              <a:cxnLst/>
              <a:rect l="l" t="t" r="r" b="b"/>
              <a:pathLst>
                <a:path w="345439" h="346710">
                  <a:moveTo>
                    <a:pt x="261365" y="0"/>
                  </a:moveTo>
                  <a:lnTo>
                    <a:pt x="172593" y="89154"/>
                  </a:lnTo>
                  <a:lnTo>
                    <a:pt x="83819" y="0"/>
                  </a:lnTo>
                  <a:lnTo>
                    <a:pt x="0" y="83312"/>
                  </a:lnTo>
                  <a:lnTo>
                    <a:pt x="89153" y="173101"/>
                  </a:lnTo>
                  <a:lnTo>
                    <a:pt x="0" y="262890"/>
                  </a:lnTo>
                  <a:lnTo>
                    <a:pt x="83819" y="346202"/>
                  </a:lnTo>
                  <a:lnTo>
                    <a:pt x="172593" y="257048"/>
                  </a:lnTo>
                  <a:lnTo>
                    <a:pt x="261365" y="346202"/>
                  </a:lnTo>
                  <a:lnTo>
                    <a:pt x="345186" y="262890"/>
                  </a:lnTo>
                  <a:lnTo>
                    <a:pt x="256031" y="173101"/>
                  </a:lnTo>
                  <a:lnTo>
                    <a:pt x="345186" y="8331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FF6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95019" y="4956682"/>
              <a:ext cx="345440" cy="346710"/>
            </a:xfrm>
            <a:custGeom>
              <a:avLst/>
              <a:gdLst/>
              <a:ahLst/>
              <a:cxnLst/>
              <a:rect l="l" t="t" r="r" b="b"/>
              <a:pathLst>
                <a:path w="345439" h="346710">
                  <a:moveTo>
                    <a:pt x="0" y="83312"/>
                  </a:moveTo>
                  <a:lnTo>
                    <a:pt x="83819" y="0"/>
                  </a:lnTo>
                  <a:lnTo>
                    <a:pt x="172593" y="89154"/>
                  </a:lnTo>
                  <a:lnTo>
                    <a:pt x="261365" y="0"/>
                  </a:lnTo>
                  <a:lnTo>
                    <a:pt x="345186" y="83312"/>
                  </a:lnTo>
                  <a:lnTo>
                    <a:pt x="256031" y="173101"/>
                  </a:lnTo>
                  <a:lnTo>
                    <a:pt x="345186" y="262890"/>
                  </a:lnTo>
                  <a:lnTo>
                    <a:pt x="261365" y="346202"/>
                  </a:lnTo>
                  <a:lnTo>
                    <a:pt x="172593" y="257048"/>
                  </a:lnTo>
                  <a:lnTo>
                    <a:pt x="83819" y="346202"/>
                  </a:lnTo>
                  <a:lnTo>
                    <a:pt x="0" y="262890"/>
                  </a:lnTo>
                  <a:lnTo>
                    <a:pt x="89153" y="173101"/>
                  </a:lnTo>
                  <a:lnTo>
                    <a:pt x="0" y="83312"/>
                  </a:lnTo>
                  <a:close/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719072" y="5365241"/>
            <a:ext cx="5806440" cy="1355725"/>
          </a:xfrm>
          <a:custGeom>
            <a:avLst/>
            <a:gdLst/>
            <a:ahLst/>
            <a:cxnLst/>
            <a:rect l="l" t="t" r="r" b="b"/>
            <a:pathLst>
              <a:path w="5806440" h="1355725">
                <a:moveTo>
                  <a:pt x="0" y="310134"/>
                </a:moveTo>
                <a:lnTo>
                  <a:pt x="967739" y="310134"/>
                </a:lnTo>
                <a:lnTo>
                  <a:pt x="2030349" y="0"/>
                </a:lnTo>
                <a:lnTo>
                  <a:pt x="2419350" y="310134"/>
                </a:lnTo>
                <a:lnTo>
                  <a:pt x="5806439" y="310134"/>
                </a:lnTo>
                <a:lnTo>
                  <a:pt x="5806439" y="484378"/>
                </a:lnTo>
                <a:lnTo>
                  <a:pt x="5806439" y="745744"/>
                </a:lnTo>
                <a:lnTo>
                  <a:pt x="5806439" y="1355598"/>
                </a:lnTo>
                <a:lnTo>
                  <a:pt x="2419350" y="1355598"/>
                </a:lnTo>
                <a:lnTo>
                  <a:pt x="967739" y="1355598"/>
                </a:lnTo>
                <a:lnTo>
                  <a:pt x="0" y="1355598"/>
                </a:lnTo>
                <a:lnTo>
                  <a:pt x="0" y="745744"/>
                </a:lnTo>
                <a:lnTo>
                  <a:pt x="0" y="484378"/>
                </a:lnTo>
                <a:lnTo>
                  <a:pt x="0" y="310134"/>
                </a:lnTo>
                <a:close/>
              </a:path>
            </a:pathLst>
          </a:custGeom>
          <a:ln w="24384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49829" y="5761126"/>
            <a:ext cx="4347845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36575" marR="5080" indent="-524510">
              <a:lnSpc>
                <a:spcPct val="100000"/>
              </a:lnSpc>
              <a:spcBef>
                <a:spcPts val="110"/>
              </a:spcBef>
            </a:pPr>
            <a:r>
              <a:rPr sz="2800" spc="-500" dirty="0">
                <a:latin typeface="Microsoft YaHei UI"/>
                <a:cs typeface="Microsoft YaHei UI"/>
              </a:rPr>
              <a:t>被除数的</a:t>
            </a:r>
            <a:r>
              <a:rPr sz="2800" spc="-340" dirty="0">
                <a:latin typeface="Microsoft YaHei UI"/>
                <a:cs typeface="Microsoft YaHei UI"/>
              </a:rPr>
              <a:t>符号</a:t>
            </a:r>
            <a:r>
              <a:rPr sz="2800" spc="-335" dirty="0">
                <a:latin typeface="Microsoft YaHei UI"/>
                <a:cs typeface="Microsoft YaHei UI"/>
              </a:rPr>
              <a:t>和</a:t>
            </a:r>
            <a:r>
              <a:rPr sz="2800" spc="-20" dirty="0">
                <a:latin typeface="Microsoft YaHei UI"/>
                <a:cs typeface="Microsoft YaHei UI"/>
              </a:rPr>
              <a:t>余数</a:t>
            </a:r>
            <a:r>
              <a:rPr sz="2800" spc="-150" dirty="0">
                <a:latin typeface="Microsoft YaHei UI"/>
                <a:cs typeface="Microsoft YaHei UI"/>
              </a:rPr>
              <a:t>的符号</a:t>
            </a:r>
            <a:r>
              <a:rPr sz="2800" spc="-480" dirty="0">
                <a:latin typeface="Microsoft YaHei UI"/>
                <a:cs typeface="Microsoft YaHei UI"/>
              </a:rPr>
              <a:t>必须</a:t>
            </a:r>
            <a:r>
              <a:rPr sz="2800" spc="-500" dirty="0">
                <a:latin typeface="Microsoft YaHei UI"/>
                <a:cs typeface="Microsoft YaHei UI"/>
              </a:rPr>
              <a:t>相同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分割电路的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第1</a:t>
            </a:r>
            <a:r>
              <a:rPr dirty="0"/>
              <a:t>版。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18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3416" y="2959607"/>
            <a:ext cx="2152015" cy="1149350"/>
          </a:xfrm>
          <a:custGeom>
            <a:avLst/>
            <a:gdLst/>
            <a:ahLst/>
            <a:cxnLst/>
            <a:rect l="l" t="t" r="r" b="b"/>
            <a:pathLst>
              <a:path w="2152015" h="1149350">
                <a:moveTo>
                  <a:pt x="0" y="0"/>
                </a:moveTo>
                <a:lnTo>
                  <a:pt x="717296" y="0"/>
                </a:lnTo>
                <a:lnTo>
                  <a:pt x="1081532" y="599058"/>
                </a:lnTo>
                <a:lnTo>
                  <a:pt x="1440180" y="4063"/>
                </a:lnTo>
                <a:lnTo>
                  <a:pt x="2151888" y="4063"/>
                </a:lnTo>
                <a:lnTo>
                  <a:pt x="1440180" y="1149095"/>
                </a:lnTo>
                <a:lnTo>
                  <a:pt x="717296" y="114909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13229" y="3537330"/>
            <a:ext cx="596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YaHei UI"/>
                <a:cs typeface="Microsoft YaHei UI"/>
              </a:rPr>
              <a:t>64位</a:t>
            </a:r>
            <a:r>
              <a:rPr sz="1800" spc="-5" dirty="0">
                <a:latin typeface="Microsoft YaHei UI"/>
                <a:cs typeface="Microsoft YaHei UI"/>
              </a:rPr>
              <a:t>ALU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5728" y="2293619"/>
            <a:ext cx="1165225" cy="2308860"/>
          </a:xfrm>
          <a:custGeom>
            <a:avLst/>
            <a:gdLst/>
            <a:ahLst/>
            <a:cxnLst/>
            <a:rect l="l" t="t" r="r" b="b"/>
            <a:pathLst>
              <a:path w="1165225" h="2308860">
                <a:moveTo>
                  <a:pt x="228600" y="2079879"/>
                </a:moveTo>
                <a:lnTo>
                  <a:pt x="152400" y="2079879"/>
                </a:lnTo>
                <a:lnTo>
                  <a:pt x="152400" y="1804416"/>
                </a:lnTo>
                <a:lnTo>
                  <a:pt x="76200" y="1804416"/>
                </a:lnTo>
                <a:lnTo>
                  <a:pt x="76200" y="2079879"/>
                </a:lnTo>
                <a:lnTo>
                  <a:pt x="0" y="2079879"/>
                </a:lnTo>
                <a:lnTo>
                  <a:pt x="114300" y="2308479"/>
                </a:lnTo>
                <a:lnTo>
                  <a:pt x="209550" y="2117979"/>
                </a:lnTo>
                <a:lnTo>
                  <a:pt x="228600" y="2079879"/>
                </a:lnTo>
                <a:close/>
              </a:path>
              <a:path w="1165225" h="2308860">
                <a:moveTo>
                  <a:pt x="920496" y="436753"/>
                </a:moveTo>
                <a:lnTo>
                  <a:pt x="844296" y="436753"/>
                </a:lnTo>
                <a:lnTo>
                  <a:pt x="844296" y="0"/>
                </a:lnTo>
                <a:lnTo>
                  <a:pt x="768096" y="0"/>
                </a:lnTo>
                <a:lnTo>
                  <a:pt x="768096" y="436753"/>
                </a:lnTo>
                <a:lnTo>
                  <a:pt x="691896" y="436753"/>
                </a:lnTo>
                <a:lnTo>
                  <a:pt x="806196" y="665353"/>
                </a:lnTo>
                <a:lnTo>
                  <a:pt x="901446" y="474853"/>
                </a:lnTo>
                <a:lnTo>
                  <a:pt x="920496" y="436753"/>
                </a:lnTo>
                <a:close/>
              </a:path>
              <a:path w="1165225" h="2308860">
                <a:moveTo>
                  <a:pt x="1164717" y="1269492"/>
                </a:moveTo>
                <a:lnTo>
                  <a:pt x="903732" y="1269492"/>
                </a:lnTo>
                <a:lnTo>
                  <a:pt x="903732" y="1229868"/>
                </a:lnTo>
                <a:lnTo>
                  <a:pt x="784860" y="1289304"/>
                </a:lnTo>
                <a:lnTo>
                  <a:pt x="903732" y="1348740"/>
                </a:lnTo>
                <a:lnTo>
                  <a:pt x="903732" y="1309116"/>
                </a:lnTo>
                <a:lnTo>
                  <a:pt x="1164717" y="1309116"/>
                </a:lnTo>
                <a:lnTo>
                  <a:pt x="1164717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89504" y="1511808"/>
            <a:ext cx="2420620" cy="78041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660"/>
              </a:spcBef>
            </a:pPr>
            <a:r>
              <a:rPr sz="2000" spc="-10" dirty="0">
                <a:latin typeface="Microsoft YaHei UI"/>
                <a:cs typeface="Microsoft YaHei UI"/>
              </a:rPr>
              <a:t>除数</a:t>
            </a:r>
            <a:r>
              <a:rPr sz="2000" spc="60" dirty="0">
                <a:latin typeface="Microsoft YaHei UI"/>
                <a:cs typeface="Microsoft YaHei UI"/>
              </a:rPr>
              <a:t>(64位)</a:t>
            </a:r>
            <a:endParaRPr sz="2000">
              <a:latin typeface="Microsoft YaHei UI"/>
              <a:cs typeface="Microsoft YaHei UI"/>
            </a:endParaRPr>
          </a:p>
          <a:p>
            <a:pPr marL="1518285">
              <a:lnSpc>
                <a:spcPct val="100000"/>
              </a:lnSpc>
            </a:pPr>
            <a:r>
              <a:rPr sz="2000" spc="-405" dirty="0">
                <a:latin typeface="Microsoft YaHei UI"/>
                <a:cs typeface="Microsoft YaHei UI"/>
              </a:rPr>
              <a:t>右移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3855" y="4620767"/>
            <a:ext cx="2734310" cy="777240"/>
          </a:xfrm>
          <a:custGeom>
            <a:avLst/>
            <a:gdLst/>
            <a:ahLst/>
            <a:cxnLst/>
            <a:rect l="l" t="t" r="r" b="b"/>
            <a:pathLst>
              <a:path w="2734310" h="777239">
                <a:moveTo>
                  <a:pt x="0" y="777239"/>
                </a:moveTo>
                <a:lnTo>
                  <a:pt x="2734056" y="777239"/>
                </a:lnTo>
                <a:lnTo>
                  <a:pt x="2734056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33855" y="4620767"/>
            <a:ext cx="2734310" cy="77724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670"/>
              </a:spcBef>
            </a:pPr>
            <a:r>
              <a:rPr sz="2000" spc="-10" dirty="0">
                <a:latin typeface="Microsoft YaHei UI"/>
                <a:cs typeface="Microsoft YaHei UI"/>
              </a:rPr>
              <a:t>盈余</a:t>
            </a:r>
            <a:r>
              <a:rPr sz="2000" spc="210" dirty="0">
                <a:latin typeface="Microsoft YaHei UI"/>
                <a:cs typeface="Microsoft YaHei UI"/>
              </a:rPr>
              <a:t>，</a:t>
            </a:r>
            <a:r>
              <a:rPr sz="2000" spc="-10" dirty="0">
                <a:latin typeface="Microsoft YaHei UI"/>
                <a:cs typeface="Microsoft YaHei UI"/>
              </a:rPr>
              <a:t>除数</a:t>
            </a:r>
            <a:r>
              <a:rPr sz="2000" spc="60" dirty="0">
                <a:latin typeface="Microsoft YaHei UI"/>
                <a:cs typeface="Microsoft YaHei UI"/>
              </a:rPr>
              <a:t>（64位</a:t>
            </a:r>
            <a:endParaRPr sz="2000">
              <a:latin typeface="Microsoft YaHei UI"/>
              <a:cs typeface="Microsoft YaHei UI"/>
            </a:endParaRPr>
          </a:p>
          <a:p>
            <a:pPr marL="1721485">
              <a:lnSpc>
                <a:spcPct val="100000"/>
              </a:lnSpc>
            </a:pPr>
            <a:r>
              <a:rPr sz="2000" spc="-120" dirty="0">
                <a:latin typeface="Microsoft YaHei UI"/>
                <a:cs typeface="Microsoft YaHei UI"/>
              </a:rPr>
              <a:t>写作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2264" y="2956560"/>
            <a:ext cx="2423160" cy="78041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665"/>
              </a:spcBef>
            </a:pPr>
            <a:r>
              <a:rPr sz="2000" spc="-10" dirty="0">
                <a:latin typeface="Microsoft YaHei UI"/>
                <a:cs typeface="Microsoft YaHei UI"/>
              </a:rPr>
              <a:t>商业版</a:t>
            </a:r>
            <a:r>
              <a:rPr sz="2000" spc="60" dirty="0">
                <a:latin typeface="Microsoft YaHei UI"/>
                <a:cs typeface="Microsoft YaHei UI"/>
              </a:rPr>
              <a:t>（32位</a:t>
            </a:r>
            <a:endParaRPr sz="2000">
              <a:latin typeface="Microsoft YaHei UI"/>
              <a:cs typeface="Microsoft YaHei UI"/>
            </a:endParaRPr>
          </a:p>
          <a:p>
            <a:pPr marL="1521460">
              <a:lnSpc>
                <a:spcPct val="100000"/>
              </a:lnSpc>
            </a:pPr>
            <a:r>
              <a:rPr sz="2000" spc="-625" dirty="0">
                <a:latin typeface="Microsoft YaHei UI"/>
                <a:cs typeface="Microsoft YaHei UI"/>
              </a:rPr>
              <a:t>左移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63440" y="4620767"/>
            <a:ext cx="1978660" cy="777240"/>
          </a:xfrm>
          <a:custGeom>
            <a:avLst/>
            <a:gdLst/>
            <a:ahLst/>
            <a:cxnLst/>
            <a:rect l="l" t="t" r="r" b="b"/>
            <a:pathLst>
              <a:path w="1978659" h="777239">
                <a:moveTo>
                  <a:pt x="0" y="388619"/>
                </a:moveTo>
                <a:lnTo>
                  <a:pt x="9029" y="335886"/>
                </a:lnTo>
                <a:lnTo>
                  <a:pt x="35332" y="285309"/>
                </a:lnTo>
                <a:lnTo>
                  <a:pt x="77729" y="237351"/>
                </a:lnTo>
                <a:lnTo>
                  <a:pt x="135043" y="192475"/>
                </a:lnTo>
                <a:lnTo>
                  <a:pt x="168925" y="171338"/>
                </a:lnTo>
                <a:lnTo>
                  <a:pt x="206093" y="151145"/>
                </a:lnTo>
                <a:lnTo>
                  <a:pt x="246402" y="131954"/>
                </a:lnTo>
                <a:lnTo>
                  <a:pt x="289702" y="113823"/>
                </a:lnTo>
                <a:lnTo>
                  <a:pt x="335848" y="96810"/>
                </a:lnTo>
                <a:lnTo>
                  <a:pt x="384691" y="80973"/>
                </a:lnTo>
                <a:lnTo>
                  <a:pt x="436085" y="66369"/>
                </a:lnTo>
                <a:lnTo>
                  <a:pt x="489881" y="53057"/>
                </a:lnTo>
                <a:lnTo>
                  <a:pt x="545933" y="41095"/>
                </a:lnTo>
                <a:lnTo>
                  <a:pt x="604093" y="30539"/>
                </a:lnTo>
                <a:lnTo>
                  <a:pt x="664214" y="21449"/>
                </a:lnTo>
                <a:lnTo>
                  <a:pt x="726148" y="13881"/>
                </a:lnTo>
                <a:lnTo>
                  <a:pt x="789749" y="7895"/>
                </a:lnTo>
                <a:lnTo>
                  <a:pt x="854869" y="3547"/>
                </a:lnTo>
                <a:lnTo>
                  <a:pt x="921360" y="896"/>
                </a:lnTo>
                <a:lnTo>
                  <a:pt x="989076" y="0"/>
                </a:lnTo>
                <a:lnTo>
                  <a:pt x="1056791" y="896"/>
                </a:lnTo>
                <a:lnTo>
                  <a:pt x="1123282" y="3547"/>
                </a:lnTo>
                <a:lnTo>
                  <a:pt x="1188402" y="7895"/>
                </a:lnTo>
                <a:lnTo>
                  <a:pt x="1252003" y="13881"/>
                </a:lnTo>
                <a:lnTo>
                  <a:pt x="1313937" y="21449"/>
                </a:lnTo>
                <a:lnTo>
                  <a:pt x="1374058" y="30539"/>
                </a:lnTo>
                <a:lnTo>
                  <a:pt x="1432218" y="41095"/>
                </a:lnTo>
                <a:lnTo>
                  <a:pt x="1488270" y="53057"/>
                </a:lnTo>
                <a:lnTo>
                  <a:pt x="1542066" y="66369"/>
                </a:lnTo>
                <a:lnTo>
                  <a:pt x="1593460" y="80973"/>
                </a:lnTo>
                <a:lnTo>
                  <a:pt x="1642303" y="96810"/>
                </a:lnTo>
                <a:lnTo>
                  <a:pt x="1688449" y="113823"/>
                </a:lnTo>
                <a:lnTo>
                  <a:pt x="1731749" y="131954"/>
                </a:lnTo>
                <a:lnTo>
                  <a:pt x="1772058" y="151145"/>
                </a:lnTo>
                <a:lnTo>
                  <a:pt x="1809226" y="171338"/>
                </a:lnTo>
                <a:lnTo>
                  <a:pt x="1843108" y="192475"/>
                </a:lnTo>
                <a:lnTo>
                  <a:pt x="1900422" y="237351"/>
                </a:lnTo>
                <a:lnTo>
                  <a:pt x="1942819" y="285309"/>
                </a:lnTo>
                <a:lnTo>
                  <a:pt x="1969122" y="335886"/>
                </a:lnTo>
                <a:lnTo>
                  <a:pt x="1978152" y="388619"/>
                </a:lnTo>
                <a:lnTo>
                  <a:pt x="1975870" y="415227"/>
                </a:lnTo>
                <a:lnTo>
                  <a:pt x="1958056" y="466940"/>
                </a:lnTo>
                <a:lnTo>
                  <a:pt x="1923558" y="516266"/>
                </a:lnTo>
                <a:lnTo>
                  <a:pt x="1873556" y="562740"/>
                </a:lnTo>
                <a:lnTo>
                  <a:pt x="1809226" y="605901"/>
                </a:lnTo>
                <a:lnTo>
                  <a:pt x="1772058" y="626094"/>
                </a:lnTo>
                <a:lnTo>
                  <a:pt x="1731749" y="645285"/>
                </a:lnTo>
                <a:lnTo>
                  <a:pt x="1688449" y="663416"/>
                </a:lnTo>
                <a:lnTo>
                  <a:pt x="1642303" y="680429"/>
                </a:lnTo>
                <a:lnTo>
                  <a:pt x="1593460" y="696266"/>
                </a:lnTo>
                <a:lnTo>
                  <a:pt x="1542066" y="710870"/>
                </a:lnTo>
                <a:lnTo>
                  <a:pt x="1488270" y="724182"/>
                </a:lnTo>
                <a:lnTo>
                  <a:pt x="1432218" y="736144"/>
                </a:lnTo>
                <a:lnTo>
                  <a:pt x="1374058" y="746700"/>
                </a:lnTo>
                <a:lnTo>
                  <a:pt x="1313937" y="755790"/>
                </a:lnTo>
                <a:lnTo>
                  <a:pt x="1252003" y="763358"/>
                </a:lnTo>
                <a:lnTo>
                  <a:pt x="1188402" y="769344"/>
                </a:lnTo>
                <a:lnTo>
                  <a:pt x="1123282" y="773692"/>
                </a:lnTo>
                <a:lnTo>
                  <a:pt x="1056791" y="776343"/>
                </a:lnTo>
                <a:lnTo>
                  <a:pt x="989076" y="777239"/>
                </a:lnTo>
                <a:lnTo>
                  <a:pt x="921360" y="776343"/>
                </a:lnTo>
                <a:lnTo>
                  <a:pt x="854869" y="773692"/>
                </a:lnTo>
                <a:lnTo>
                  <a:pt x="789749" y="769344"/>
                </a:lnTo>
                <a:lnTo>
                  <a:pt x="726148" y="763358"/>
                </a:lnTo>
                <a:lnTo>
                  <a:pt x="664214" y="755790"/>
                </a:lnTo>
                <a:lnTo>
                  <a:pt x="604093" y="746700"/>
                </a:lnTo>
                <a:lnTo>
                  <a:pt x="545933" y="736144"/>
                </a:lnTo>
                <a:lnTo>
                  <a:pt x="489881" y="724182"/>
                </a:lnTo>
                <a:lnTo>
                  <a:pt x="436085" y="710870"/>
                </a:lnTo>
                <a:lnTo>
                  <a:pt x="384691" y="696266"/>
                </a:lnTo>
                <a:lnTo>
                  <a:pt x="335848" y="680429"/>
                </a:lnTo>
                <a:lnTo>
                  <a:pt x="289702" y="663416"/>
                </a:lnTo>
                <a:lnTo>
                  <a:pt x="246402" y="645285"/>
                </a:lnTo>
                <a:lnTo>
                  <a:pt x="206093" y="626094"/>
                </a:lnTo>
                <a:lnTo>
                  <a:pt x="168925" y="605901"/>
                </a:lnTo>
                <a:lnTo>
                  <a:pt x="135043" y="584764"/>
                </a:lnTo>
                <a:lnTo>
                  <a:pt x="77729" y="539888"/>
                </a:lnTo>
                <a:lnTo>
                  <a:pt x="35332" y="491930"/>
                </a:lnTo>
                <a:lnTo>
                  <a:pt x="9029" y="441353"/>
                </a:lnTo>
                <a:lnTo>
                  <a:pt x="0" y="388619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69840" y="4846701"/>
            <a:ext cx="1166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40" dirty="0">
                <a:latin typeface="Microsoft YaHei UI"/>
                <a:cs typeface="Microsoft YaHei UI"/>
              </a:rPr>
              <a:t>控制</a:t>
            </a:r>
            <a:r>
              <a:rPr sz="2000" spc="-325" dirty="0">
                <a:latin typeface="Microsoft YaHei UI"/>
                <a:cs typeface="Microsoft YaHei UI"/>
              </a:rPr>
              <a:t>和</a:t>
            </a:r>
            <a:r>
              <a:rPr sz="2000" spc="-10" dirty="0">
                <a:latin typeface="Microsoft YaHei UI"/>
                <a:cs typeface="Microsoft YaHei UI"/>
              </a:rPr>
              <a:t>决定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43116" y="3447288"/>
            <a:ext cx="1953895" cy="1584960"/>
          </a:xfrm>
          <a:custGeom>
            <a:avLst/>
            <a:gdLst/>
            <a:ahLst/>
            <a:cxnLst/>
            <a:rect l="l" t="t" r="r" b="b"/>
            <a:pathLst>
              <a:path w="1953895" h="1584960">
                <a:moveTo>
                  <a:pt x="1913762" y="1545336"/>
                </a:moveTo>
                <a:lnTo>
                  <a:pt x="0" y="1545336"/>
                </a:lnTo>
                <a:lnTo>
                  <a:pt x="0" y="1584960"/>
                </a:lnTo>
                <a:lnTo>
                  <a:pt x="1933575" y="1584960"/>
                </a:lnTo>
                <a:lnTo>
                  <a:pt x="1941278" y="1583418"/>
                </a:lnTo>
                <a:lnTo>
                  <a:pt x="1947576" y="1579197"/>
                </a:lnTo>
                <a:lnTo>
                  <a:pt x="1951827" y="1572904"/>
                </a:lnTo>
                <a:lnTo>
                  <a:pt x="1953386" y="1565148"/>
                </a:lnTo>
                <a:lnTo>
                  <a:pt x="1913762" y="1565148"/>
                </a:lnTo>
                <a:lnTo>
                  <a:pt x="1913762" y="1545336"/>
                </a:lnTo>
                <a:close/>
              </a:path>
              <a:path w="1953895" h="1584960">
                <a:moveTo>
                  <a:pt x="1913762" y="59436"/>
                </a:moveTo>
                <a:lnTo>
                  <a:pt x="1913762" y="1565148"/>
                </a:lnTo>
                <a:lnTo>
                  <a:pt x="1933575" y="1545336"/>
                </a:lnTo>
                <a:lnTo>
                  <a:pt x="1953386" y="1545336"/>
                </a:lnTo>
                <a:lnTo>
                  <a:pt x="1953386" y="79248"/>
                </a:lnTo>
                <a:lnTo>
                  <a:pt x="1933575" y="79248"/>
                </a:lnTo>
                <a:lnTo>
                  <a:pt x="1913762" y="59436"/>
                </a:lnTo>
                <a:close/>
              </a:path>
              <a:path w="1953895" h="1584960">
                <a:moveTo>
                  <a:pt x="1953386" y="1545336"/>
                </a:moveTo>
                <a:lnTo>
                  <a:pt x="1933575" y="1545336"/>
                </a:lnTo>
                <a:lnTo>
                  <a:pt x="1913762" y="1565148"/>
                </a:lnTo>
                <a:lnTo>
                  <a:pt x="1953386" y="1565148"/>
                </a:lnTo>
                <a:lnTo>
                  <a:pt x="1953386" y="1545336"/>
                </a:lnTo>
                <a:close/>
              </a:path>
              <a:path w="1953895" h="1584960">
                <a:moveTo>
                  <a:pt x="1823847" y="0"/>
                </a:moveTo>
                <a:lnTo>
                  <a:pt x="1704975" y="59436"/>
                </a:lnTo>
                <a:lnTo>
                  <a:pt x="1823847" y="118872"/>
                </a:lnTo>
                <a:lnTo>
                  <a:pt x="1823847" y="79248"/>
                </a:lnTo>
                <a:lnTo>
                  <a:pt x="1804034" y="79248"/>
                </a:lnTo>
                <a:lnTo>
                  <a:pt x="1804034" y="39624"/>
                </a:lnTo>
                <a:lnTo>
                  <a:pt x="1823847" y="39624"/>
                </a:lnTo>
                <a:lnTo>
                  <a:pt x="1823847" y="0"/>
                </a:lnTo>
                <a:close/>
              </a:path>
              <a:path w="1953895" h="1584960">
                <a:moveTo>
                  <a:pt x="1823847" y="39624"/>
                </a:moveTo>
                <a:lnTo>
                  <a:pt x="1804034" y="39624"/>
                </a:lnTo>
                <a:lnTo>
                  <a:pt x="1804034" y="79248"/>
                </a:lnTo>
                <a:lnTo>
                  <a:pt x="1823847" y="79248"/>
                </a:lnTo>
                <a:lnTo>
                  <a:pt x="1823847" y="39624"/>
                </a:lnTo>
                <a:close/>
              </a:path>
              <a:path w="1953895" h="1584960">
                <a:moveTo>
                  <a:pt x="1933575" y="39624"/>
                </a:moveTo>
                <a:lnTo>
                  <a:pt x="1823847" y="39624"/>
                </a:lnTo>
                <a:lnTo>
                  <a:pt x="1823847" y="79248"/>
                </a:lnTo>
                <a:lnTo>
                  <a:pt x="1913762" y="79248"/>
                </a:lnTo>
                <a:lnTo>
                  <a:pt x="1913762" y="59436"/>
                </a:lnTo>
                <a:lnTo>
                  <a:pt x="1953386" y="59436"/>
                </a:lnTo>
                <a:lnTo>
                  <a:pt x="1951827" y="51732"/>
                </a:lnTo>
                <a:lnTo>
                  <a:pt x="1947576" y="45434"/>
                </a:lnTo>
                <a:lnTo>
                  <a:pt x="1941278" y="41183"/>
                </a:lnTo>
                <a:lnTo>
                  <a:pt x="1933575" y="39624"/>
                </a:lnTo>
                <a:close/>
              </a:path>
              <a:path w="1953895" h="1584960">
                <a:moveTo>
                  <a:pt x="1953386" y="59436"/>
                </a:moveTo>
                <a:lnTo>
                  <a:pt x="1913762" y="59436"/>
                </a:lnTo>
                <a:lnTo>
                  <a:pt x="1933575" y="79248"/>
                </a:lnTo>
                <a:lnTo>
                  <a:pt x="1953386" y="79248"/>
                </a:lnTo>
                <a:lnTo>
                  <a:pt x="195338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60831" y="2005583"/>
            <a:ext cx="5154295" cy="3691254"/>
            <a:chOff x="560831" y="2005583"/>
            <a:chExt cx="5154295" cy="3691254"/>
          </a:xfrm>
        </p:grpSpPr>
        <p:sp>
          <p:nvSpPr>
            <p:cNvPr id="15" name="object 15"/>
            <p:cNvSpPr/>
            <p:nvPr/>
          </p:nvSpPr>
          <p:spPr>
            <a:xfrm>
              <a:off x="3869436" y="2005583"/>
              <a:ext cx="1842135" cy="3066415"/>
            </a:xfrm>
            <a:custGeom>
              <a:avLst/>
              <a:gdLst/>
              <a:ahLst/>
              <a:cxnLst/>
              <a:rect l="l" t="t" r="r" b="b"/>
              <a:pathLst>
                <a:path w="1842135" h="3066415">
                  <a:moveTo>
                    <a:pt x="793623" y="2987040"/>
                  </a:moveTo>
                  <a:lnTo>
                    <a:pt x="118872" y="2987040"/>
                  </a:lnTo>
                  <a:lnTo>
                    <a:pt x="118872" y="2947416"/>
                  </a:lnTo>
                  <a:lnTo>
                    <a:pt x="0" y="3006852"/>
                  </a:lnTo>
                  <a:lnTo>
                    <a:pt x="118872" y="3066288"/>
                  </a:lnTo>
                  <a:lnTo>
                    <a:pt x="118872" y="3026664"/>
                  </a:lnTo>
                  <a:lnTo>
                    <a:pt x="793623" y="3026664"/>
                  </a:lnTo>
                  <a:lnTo>
                    <a:pt x="793623" y="2987040"/>
                  </a:lnTo>
                  <a:close/>
                </a:path>
                <a:path w="1842135" h="3066415">
                  <a:moveTo>
                    <a:pt x="1841627" y="59436"/>
                  </a:moveTo>
                  <a:lnTo>
                    <a:pt x="1840064" y="51739"/>
                  </a:lnTo>
                  <a:lnTo>
                    <a:pt x="1835810" y="45440"/>
                  </a:lnTo>
                  <a:lnTo>
                    <a:pt x="1829511" y="41186"/>
                  </a:lnTo>
                  <a:lnTo>
                    <a:pt x="1821815" y="39624"/>
                  </a:lnTo>
                  <a:lnTo>
                    <a:pt x="1560576" y="39624"/>
                  </a:lnTo>
                  <a:lnTo>
                    <a:pt x="1560576" y="0"/>
                  </a:lnTo>
                  <a:lnTo>
                    <a:pt x="1441704" y="59436"/>
                  </a:lnTo>
                  <a:lnTo>
                    <a:pt x="1560576" y="118872"/>
                  </a:lnTo>
                  <a:lnTo>
                    <a:pt x="1560576" y="79248"/>
                  </a:lnTo>
                  <a:lnTo>
                    <a:pt x="1802003" y="79248"/>
                  </a:lnTo>
                  <a:lnTo>
                    <a:pt x="1802003" y="2615692"/>
                  </a:lnTo>
                  <a:lnTo>
                    <a:pt x="1841627" y="2615692"/>
                  </a:lnTo>
                  <a:lnTo>
                    <a:pt x="1841627" y="79248"/>
                  </a:lnTo>
                  <a:lnTo>
                    <a:pt x="1841627" y="59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61587" y="3582923"/>
              <a:ext cx="1443990" cy="1122045"/>
            </a:xfrm>
            <a:custGeom>
              <a:avLst/>
              <a:gdLst/>
              <a:ahLst/>
              <a:cxnLst/>
              <a:rect l="l" t="t" r="r" b="b"/>
              <a:pathLst>
                <a:path w="1443989" h="1122045">
                  <a:moveTo>
                    <a:pt x="1443736" y="1122045"/>
                  </a:moveTo>
                  <a:lnTo>
                    <a:pt x="1443736" y="0"/>
                  </a:ln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8931" y="2174747"/>
              <a:ext cx="1904364" cy="3483610"/>
            </a:xfrm>
            <a:custGeom>
              <a:avLst/>
              <a:gdLst/>
              <a:ahLst/>
              <a:cxnLst/>
              <a:rect l="l" t="t" r="r" b="b"/>
              <a:pathLst>
                <a:path w="1904364" h="3483610">
                  <a:moveTo>
                    <a:pt x="1904365" y="3227578"/>
                  </a:moveTo>
                  <a:lnTo>
                    <a:pt x="1904365" y="3483571"/>
                  </a:lnTo>
                  <a:lnTo>
                    <a:pt x="0" y="3483571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9788" y="2136647"/>
              <a:ext cx="5125085" cy="3545204"/>
            </a:xfrm>
            <a:custGeom>
              <a:avLst/>
              <a:gdLst/>
              <a:ahLst/>
              <a:cxnLst/>
              <a:rect l="l" t="t" r="r" b="b"/>
              <a:pathLst>
                <a:path w="5125085" h="3545204">
                  <a:moveTo>
                    <a:pt x="1302893" y="601980"/>
                  </a:moveTo>
                  <a:lnTo>
                    <a:pt x="1226693" y="601980"/>
                  </a:lnTo>
                  <a:lnTo>
                    <a:pt x="1226693" y="76200"/>
                  </a:lnTo>
                  <a:lnTo>
                    <a:pt x="1226693" y="38100"/>
                  </a:lnTo>
                  <a:lnTo>
                    <a:pt x="1223683" y="23253"/>
                  </a:lnTo>
                  <a:lnTo>
                    <a:pt x="1215491" y="11150"/>
                  </a:lnTo>
                  <a:lnTo>
                    <a:pt x="1203375" y="2997"/>
                  </a:lnTo>
                  <a:lnTo>
                    <a:pt x="1188593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1150493" y="76200"/>
                  </a:lnTo>
                  <a:lnTo>
                    <a:pt x="1150493" y="601980"/>
                  </a:lnTo>
                  <a:lnTo>
                    <a:pt x="1074293" y="601980"/>
                  </a:lnTo>
                  <a:lnTo>
                    <a:pt x="1188593" y="830580"/>
                  </a:lnTo>
                  <a:lnTo>
                    <a:pt x="1283843" y="640080"/>
                  </a:lnTo>
                  <a:lnTo>
                    <a:pt x="1302893" y="601980"/>
                  </a:lnTo>
                  <a:close/>
                </a:path>
                <a:path w="5125085" h="3545204">
                  <a:moveTo>
                    <a:pt x="5125085" y="3381756"/>
                  </a:moveTo>
                  <a:lnTo>
                    <a:pt x="5115179" y="3361944"/>
                  </a:lnTo>
                  <a:lnTo>
                    <a:pt x="5065649" y="3262884"/>
                  </a:lnTo>
                  <a:lnTo>
                    <a:pt x="5006213" y="3381756"/>
                  </a:lnTo>
                  <a:lnTo>
                    <a:pt x="5045837" y="3381756"/>
                  </a:lnTo>
                  <a:lnTo>
                    <a:pt x="5045837" y="3505060"/>
                  </a:lnTo>
                  <a:lnTo>
                    <a:pt x="1914144" y="3505060"/>
                  </a:lnTo>
                  <a:lnTo>
                    <a:pt x="1914144" y="3544684"/>
                  </a:lnTo>
                  <a:lnTo>
                    <a:pt x="5065649" y="3544684"/>
                  </a:lnTo>
                  <a:lnTo>
                    <a:pt x="5073396" y="3543135"/>
                  </a:lnTo>
                  <a:lnTo>
                    <a:pt x="5079695" y="3538893"/>
                  </a:lnTo>
                  <a:lnTo>
                    <a:pt x="5083911" y="3532594"/>
                  </a:lnTo>
                  <a:lnTo>
                    <a:pt x="5085461" y="3524872"/>
                  </a:lnTo>
                  <a:lnTo>
                    <a:pt x="5085461" y="3505060"/>
                  </a:lnTo>
                  <a:lnTo>
                    <a:pt x="5085461" y="3381756"/>
                  </a:lnTo>
                  <a:lnTo>
                    <a:pt x="5125085" y="3381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74320"/>
            <a:ext cx="2990088" cy="15605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分割电路的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第1</a:t>
            </a:r>
            <a:r>
              <a:rPr dirty="0"/>
              <a:t>版。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281" y="6233857"/>
            <a:ext cx="36322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19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164" y="2414523"/>
          <a:ext cx="8732520" cy="351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690"/>
                <a:gridCol w="1118869"/>
                <a:gridCol w="1758315"/>
                <a:gridCol w="1838325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贸易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分区数量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盈余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初始状态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被除数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减去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1110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</a:t>
                      </a:r>
                      <a:r>
                        <a:rPr sz="1800" spc="25" dirty="0">
                          <a:latin typeface="Microsoft YaHei UI"/>
                          <a:cs typeface="Microsoft YaHei UI"/>
                        </a:rPr>
                        <a:t>数MSB==1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除数+=除数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，商数</a:t>
                      </a:r>
                      <a:r>
                        <a:rPr sz="1800" spc="-365" dirty="0">
                          <a:latin typeface="Microsoft YaHei UI"/>
                          <a:cs typeface="Microsoft YaHei UI"/>
                        </a:rPr>
                        <a:t>移位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，商数</a:t>
                      </a:r>
                      <a:r>
                        <a:rPr sz="1800" spc="85" dirty="0">
                          <a:latin typeface="Microsoft YaHei UI"/>
                          <a:cs typeface="Microsoft YaHei UI"/>
                        </a:rPr>
                        <a:t>LSB=0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除数移位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被除数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减去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1111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</a:t>
                      </a:r>
                      <a:r>
                        <a:rPr sz="1800" spc="25" dirty="0">
                          <a:latin typeface="Microsoft YaHei UI"/>
                          <a:cs typeface="Microsoft YaHei UI"/>
                        </a:rPr>
                        <a:t>数MSB==1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除数+=除数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，商数</a:t>
                      </a:r>
                      <a:r>
                        <a:rPr sz="1800" spc="-535" dirty="0">
                          <a:latin typeface="Microsoft YaHei UI"/>
                          <a:cs typeface="Microsoft YaHei UI"/>
                        </a:rPr>
                        <a:t>移位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，商数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LSB=0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移位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1000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3119" y="1374089"/>
            <a:ext cx="3261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30" dirty="0">
                <a:latin typeface="Microsoft YaHei UI"/>
                <a:cs typeface="Microsoft YaHei UI"/>
              </a:rPr>
              <a:t>(+7)/(+2)</a:t>
            </a:r>
            <a:r>
              <a:rPr sz="2000" spc="114" dirty="0">
                <a:latin typeface="Microsoft YaHei UI"/>
                <a:cs typeface="Microsoft YaHei UI"/>
              </a:rPr>
              <a:t>=</a:t>
            </a:r>
            <a:r>
              <a:rPr sz="2000" spc="145" dirty="0">
                <a:latin typeface="Microsoft YaHei UI"/>
                <a:cs typeface="Microsoft YaHei UI"/>
              </a:rPr>
              <a:t>(+3)</a:t>
            </a:r>
            <a:r>
              <a:rPr sz="2000" spc="-390" dirty="0">
                <a:latin typeface="Microsoft YaHei UI"/>
                <a:cs typeface="Microsoft YaHei UI"/>
              </a:rPr>
              <a:t>剩余</a:t>
            </a:r>
            <a:r>
              <a:rPr sz="2000" spc="145" dirty="0">
                <a:latin typeface="Microsoft YaHei UI"/>
                <a:cs typeface="Microsoft YaHei UI"/>
              </a:rPr>
              <a:t>(</a:t>
            </a:r>
            <a:r>
              <a:rPr sz="2000" spc="145" dirty="0">
                <a:latin typeface="Microsoft YaHei UI"/>
                <a:cs typeface="Microsoft YaHei UI"/>
              </a:rPr>
              <a:t>+</a:t>
            </a:r>
            <a:r>
              <a:rPr sz="2000" spc="145" dirty="0">
                <a:latin typeface="Microsoft YaHei UI"/>
                <a:cs typeface="Microsoft YaHei UI"/>
              </a:rPr>
              <a:t>1)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74320"/>
            <a:ext cx="2990088" cy="15605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分割电路的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第1</a:t>
            </a:r>
            <a:r>
              <a:rPr dirty="0"/>
              <a:t>版。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281" y="6233857"/>
            <a:ext cx="36322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20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164" y="2414523"/>
          <a:ext cx="8732520" cy="314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690"/>
                <a:gridCol w="1118869"/>
                <a:gridCol w="1758315"/>
                <a:gridCol w="1838325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贸易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分区数量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盈余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被除数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减去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1000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1111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1111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</a:t>
                      </a:r>
                      <a:r>
                        <a:rPr sz="1800" spc="25" dirty="0">
                          <a:latin typeface="Microsoft YaHei UI"/>
                          <a:cs typeface="Microsoft YaHei UI"/>
                        </a:rPr>
                        <a:t>数MSB==1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除数+=除数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，商数</a:t>
                      </a:r>
                      <a:r>
                        <a:rPr sz="1800" spc="-365" dirty="0">
                          <a:latin typeface="Microsoft YaHei UI"/>
                          <a:cs typeface="Microsoft YaHei UI"/>
                        </a:rPr>
                        <a:t>移位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，商数</a:t>
                      </a:r>
                      <a:r>
                        <a:rPr sz="1800" spc="85" dirty="0">
                          <a:latin typeface="Microsoft YaHei UI"/>
                          <a:cs typeface="Microsoft YaHei UI"/>
                        </a:rPr>
                        <a:t>LSB=0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1000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除数移位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被除数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减去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061085" marR="994410" indent="-5841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</a:t>
                      </a:r>
                      <a:r>
                        <a:rPr sz="1800" spc="25" dirty="0">
                          <a:latin typeface="Microsoft YaHei UI"/>
                          <a:cs typeface="Microsoft YaHei UI"/>
                        </a:rPr>
                        <a:t>数MSB==0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→商</a:t>
                      </a:r>
                      <a:r>
                        <a:rPr sz="1800" spc="-535" dirty="0">
                          <a:latin typeface="Microsoft YaHei UI"/>
                          <a:cs typeface="Microsoft YaHei UI"/>
                        </a:rPr>
                        <a:t>移位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商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LSB=1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除数移位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3119" y="1374089"/>
            <a:ext cx="3261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30" dirty="0">
                <a:latin typeface="Microsoft YaHei UI"/>
                <a:cs typeface="Microsoft YaHei UI"/>
              </a:rPr>
              <a:t>(+7)/(+2)</a:t>
            </a:r>
            <a:r>
              <a:rPr sz="2000" spc="114" dirty="0">
                <a:latin typeface="Microsoft YaHei UI"/>
                <a:cs typeface="Microsoft YaHei UI"/>
              </a:rPr>
              <a:t>=</a:t>
            </a:r>
            <a:r>
              <a:rPr sz="2000" spc="145" dirty="0">
                <a:latin typeface="Microsoft YaHei UI"/>
                <a:cs typeface="Microsoft YaHei UI"/>
              </a:rPr>
              <a:t>(+3)</a:t>
            </a:r>
            <a:r>
              <a:rPr sz="2000" spc="-390" dirty="0">
                <a:latin typeface="Microsoft YaHei UI"/>
                <a:cs typeface="Microsoft YaHei UI"/>
              </a:rPr>
              <a:t>剩余</a:t>
            </a:r>
            <a:r>
              <a:rPr sz="2000" spc="145" dirty="0">
                <a:latin typeface="Microsoft YaHei UI"/>
                <a:cs typeface="Microsoft YaHei UI"/>
              </a:rPr>
              <a:t>(</a:t>
            </a:r>
            <a:r>
              <a:rPr sz="2000" spc="145" dirty="0">
                <a:latin typeface="Microsoft YaHei UI"/>
                <a:cs typeface="Microsoft YaHei UI"/>
              </a:rPr>
              <a:t>+</a:t>
            </a:r>
            <a:r>
              <a:rPr sz="2000" spc="145" dirty="0">
                <a:latin typeface="Microsoft YaHei UI"/>
                <a:cs typeface="Microsoft YaHei UI"/>
              </a:rPr>
              <a:t>1)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0668" y="1152491"/>
            <a:ext cx="2863215" cy="16516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进行算术运算</a:t>
            </a:r>
            <a:endParaRPr sz="3200">
              <a:latin typeface="Microsoft YaHei"/>
              <a:cs typeface="Microsoft YaHei"/>
            </a:endParaRPr>
          </a:p>
          <a:p>
            <a:pPr marR="25400" algn="ctr">
              <a:lnSpc>
                <a:spcPct val="100000"/>
              </a:lnSpc>
              <a:spcBef>
                <a:spcPts val="740"/>
              </a:spcBef>
            </a:pPr>
            <a:r>
              <a:rPr sz="2800" spc="110" dirty="0">
                <a:latin typeface="Microsoft YaHei"/>
                <a:cs typeface="Microsoft YaHei"/>
              </a:rPr>
              <a:t>二进制</a:t>
            </a:r>
            <a:r>
              <a:rPr sz="2800" spc="5" dirty="0">
                <a:latin typeface="Microsoft YaHei"/>
                <a:cs typeface="Microsoft YaHei"/>
              </a:rPr>
              <a:t>乘法</a:t>
            </a:r>
            <a:endParaRPr sz="2800">
              <a:latin typeface="Microsoft YaHei"/>
              <a:cs typeface="Microsoft YaHei"/>
            </a:endParaRPr>
          </a:p>
          <a:p>
            <a:pPr marR="25400" algn="ctr">
              <a:lnSpc>
                <a:spcPct val="100000"/>
              </a:lnSpc>
              <a:spcBef>
                <a:spcPts val="675"/>
              </a:spcBef>
            </a:pPr>
            <a:r>
              <a:rPr sz="2800" spc="110" dirty="0">
                <a:latin typeface="Microsoft YaHei"/>
                <a:cs typeface="Microsoft YaHei"/>
              </a:rPr>
              <a:t>二进制</a:t>
            </a:r>
            <a:r>
              <a:rPr sz="2800" spc="5" dirty="0">
                <a:latin typeface="Microsoft YaHei"/>
                <a:cs typeface="Microsoft YaHei"/>
              </a:rPr>
              <a:t>数的除法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1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9" name="object 9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9496" y="1834896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496" y="1834896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7"/>
                  </a:moveTo>
                  <a:lnTo>
                    <a:pt x="201168" y="121157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74320"/>
            <a:ext cx="2990088" cy="15605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分割电路的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第1</a:t>
            </a:r>
            <a:r>
              <a:rPr dirty="0"/>
              <a:t>版。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281" y="6233857"/>
            <a:ext cx="36322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21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164" y="2414523"/>
          <a:ext cx="8732520" cy="213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690"/>
                <a:gridCol w="1118869"/>
                <a:gridCol w="1758315"/>
                <a:gridCol w="1838325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贸易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分区数量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盈余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被除数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减去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</a:t>
                      </a:r>
                      <a:r>
                        <a:rPr sz="1800" spc="25" dirty="0">
                          <a:latin typeface="Microsoft YaHei UI"/>
                          <a:cs typeface="Microsoft YaHei UI"/>
                        </a:rPr>
                        <a:t>数MSB==0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marL="1061085">
                        <a:lnSpc>
                          <a:spcPct val="100000"/>
                        </a:lnSpc>
                      </a:pPr>
                      <a:r>
                        <a:rPr sz="1800" spc="-365" dirty="0">
                          <a:latin typeface="Microsoft YaHei UI"/>
                          <a:cs typeface="Microsoft YaHei UI"/>
                        </a:rPr>
                        <a:t>商数转换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商数</a:t>
                      </a:r>
                      <a:r>
                        <a:rPr sz="1800" spc="85" dirty="0">
                          <a:latin typeface="Microsoft YaHei UI"/>
                          <a:cs typeface="Microsoft YaHei UI"/>
                        </a:rPr>
                        <a:t>LSB=1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除数移位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254" dirty="0">
                          <a:latin typeface="Microsoft YaHei UI"/>
                          <a:cs typeface="Microsoft YaHei UI"/>
                        </a:rPr>
                        <a:t>重复商数为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5</a:t>
                      </a:r>
                      <a:r>
                        <a:rPr sz="1800" spc="-254" dirty="0">
                          <a:latin typeface="Microsoft YaHei UI"/>
                          <a:cs typeface="Microsoft YaHei UI"/>
                        </a:rPr>
                        <a:t>位，结束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3119" y="1374089"/>
            <a:ext cx="3261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30" dirty="0">
                <a:latin typeface="Microsoft YaHei UI"/>
                <a:cs typeface="Microsoft YaHei UI"/>
              </a:rPr>
              <a:t>(+7)/(+2)</a:t>
            </a:r>
            <a:r>
              <a:rPr sz="2000" spc="114" dirty="0">
                <a:latin typeface="Microsoft YaHei UI"/>
                <a:cs typeface="Microsoft YaHei UI"/>
              </a:rPr>
              <a:t>=</a:t>
            </a:r>
            <a:r>
              <a:rPr sz="2000" spc="145" dirty="0">
                <a:latin typeface="Microsoft YaHei UI"/>
                <a:cs typeface="Microsoft YaHei UI"/>
              </a:rPr>
              <a:t>(+3)</a:t>
            </a:r>
            <a:r>
              <a:rPr sz="2000" spc="-390" dirty="0">
                <a:latin typeface="Microsoft YaHei UI"/>
                <a:cs typeface="Microsoft YaHei UI"/>
              </a:rPr>
              <a:t>剩余</a:t>
            </a:r>
            <a:r>
              <a:rPr sz="2000" spc="145" dirty="0">
                <a:latin typeface="Microsoft YaHei UI"/>
                <a:cs typeface="Microsoft YaHei UI"/>
              </a:rPr>
              <a:t>(</a:t>
            </a:r>
            <a:r>
              <a:rPr sz="2000" spc="145" dirty="0">
                <a:latin typeface="Microsoft YaHei UI"/>
                <a:cs typeface="Microsoft YaHei UI"/>
              </a:rPr>
              <a:t>+</a:t>
            </a:r>
            <a:r>
              <a:rPr sz="2000" spc="145" dirty="0">
                <a:latin typeface="Microsoft YaHei UI"/>
                <a:cs typeface="Microsoft YaHei UI"/>
              </a:rPr>
              <a:t>1)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改进分割电路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0458" y="2182241"/>
            <a:ext cx="17018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6688" y="1976496"/>
            <a:ext cx="3590925" cy="28790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75" dirty="0">
                <a:latin typeface="Microsoft YaHei"/>
                <a:cs typeface="Microsoft YaHei"/>
              </a:rPr>
              <a:t>第一个</a:t>
            </a:r>
            <a:r>
              <a:rPr sz="2400" dirty="0">
                <a:latin typeface="Microsoft YaHei"/>
                <a:cs typeface="Microsoft YaHei"/>
              </a:rPr>
              <a:t>减法是无用的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Microsoft YaHei"/>
                <a:cs typeface="Microsoft YaHei"/>
              </a:rPr>
              <a:t>的 </a:t>
            </a:r>
            <a:r>
              <a:rPr sz="2400" spc="-5" dirty="0">
                <a:latin typeface="Microsoft YaHei"/>
                <a:cs typeface="Microsoft YaHei"/>
              </a:rPr>
              <a:t>"</a:t>
            </a:r>
            <a:r>
              <a:rPr sz="2400" spc="-5" dirty="0">
                <a:latin typeface="Microsoft YaHei"/>
                <a:cs typeface="Microsoft YaHei"/>
              </a:rPr>
              <a:t>余数</a:t>
            </a:r>
            <a:r>
              <a:rPr sz="2400" spc="260" dirty="0">
                <a:latin typeface="Microsoft YaHei"/>
                <a:cs typeface="Microsoft YaHei"/>
              </a:rPr>
              <a:t>、</a:t>
            </a:r>
            <a:r>
              <a:rPr sz="2400" dirty="0">
                <a:latin typeface="Microsoft YaHei"/>
                <a:cs typeface="Microsoft YaHei"/>
              </a:rPr>
              <a:t>除数</a:t>
            </a:r>
            <a:r>
              <a:rPr sz="2400" spc="-5" dirty="0">
                <a:latin typeface="Microsoft YaHei"/>
                <a:cs typeface="Microsoft YaHei"/>
              </a:rPr>
              <a:t>"。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不使用左侧</a:t>
            </a:r>
            <a:endParaRPr sz="2400">
              <a:latin typeface="Microsoft YaHei"/>
              <a:cs typeface="Microsoft YaHei"/>
            </a:endParaRPr>
          </a:p>
          <a:p>
            <a:pPr marL="12700" marR="331470">
              <a:lnSpc>
                <a:spcPct val="100000"/>
              </a:lnSpc>
              <a:spcBef>
                <a:spcPts val="580"/>
              </a:spcBef>
            </a:pPr>
            <a:r>
              <a:rPr sz="2400" spc="75" dirty="0">
                <a:latin typeface="Microsoft YaHei"/>
                <a:cs typeface="Microsoft YaHei"/>
              </a:rPr>
              <a:t>4个 </a:t>
            </a:r>
            <a:r>
              <a:rPr sz="2400" dirty="0">
                <a:latin typeface="Microsoft YaHei"/>
                <a:cs typeface="Microsoft YaHei"/>
              </a:rPr>
              <a:t>"</a:t>
            </a:r>
            <a:r>
              <a:rPr sz="2400" spc="-5" dirty="0">
                <a:latin typeface="Microsoft YaHei"/>
                <a:cs typeface="Microsoft YaHei"/>
              </a:rPr>
              <a:t>除数</a:t>
            </a:r>
            <a:r>
              <a:rPr sz="2400" dirty="0">
                <a:latin typeface="Microsoft YaHei"/>
                <a:cs typeface="Microsoft YaHei"/>
              </a:rPr>
              <a:t> "</a:t>
            </a:r>
            <a:r>
              <a:rPr sz="2400" dirty="0">
                <a:latin typeface="Microsoft YaHei"/>
                <a:cs typeface="Microsoft YaHei"/>
              </a:rPr>
              <a:t>位</a:t>
            </a:r>
            <a:r>
              <a:rPr sz="2400" dirty="0">
                <a:latin typeface="Microsoft YaHei"/>
                <a:cs typeface="Microsoft YaHei"/>
              </a:rPr>
              <a:t>始终未使用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Microsoft YaHei"/>
                <a:cs typeface="Microsoft YaHei"/>
              </a:rPr>
              <a:t>将 </a:t>
            </a:r>
            <a:r>
              <a:rPr sz="2400" spc="-5" dirty="0">
                <a:latin typeface="Microsoft YaHei"/>
                <a:cs typeface="Microsoft YaHei"/>
              </a:rPr>
              <a:t>"除数 "</a:t>
            </a:r>
            <a:r>
              <a:rPr sz="2400" dirty="0">
                <a:latin typeface="Microsoft YaHei"/>
                <a:cs typeface="Microsoft YaHei"/>
              </a:rPr>
              <a:t>向右移 =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将 </a:t>
            </a:r>
            <a:r>
              <a:rPr sz="2400" spc="-5" dirty="0">
                <a:latin typeface="Microsoft YaHei"/>
                <a:cs typeface="Microsoft YaHei"/>
              </a:rPr>
              <a:t>"</a:t>
            </a:r>
            <a:r>
              <a:rPr sz="2400" spc="-5" dirty="0">
                <a:latin typeface="Microsoft YaHei"/>
                <a:cs typeface="Microsoft YaHei"/>
              </a:rPr>
              <a:t>余数</a:t>
            </a:r>
            <a:r>
              <a:rPr sz="2400" spc="260" dirty="0">
                <a:latin typeface="Microsoft YaHei"/>
                <a:cs typeface="Microsoft YaHei"/>
              </a:rPr>
              <a:t>、</a:t>
            </a:r>
            <a:r>
              <a:rPr sz="2400" dirty="0">
                <a:latin typeface="Microsoft YaHei"/>
                <a:cs typeface="Microsoft YaHei"/>
              </a:rPr>
              <a:t>除数 </a:t>
            </a:r>
            <a:r>
              <a:rPr sz="2400" spc="-5" dirty="0">
                <a:latin typeface="Microsoft YaHei"/>
                <a:cs typeface="Microsoft YaHei"/>
              </a:rPr>
              <a:t>"向</a:t>
            </a:r>
            <a:r>
              <a:rPr sz="2400" dirty="0">
                <a:latin typeface="Microsoft YaHei"/>
                <a:cs typeface="Microsoft YaHei"/>
              </a:rPr>
              <a:t>左移动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0458" y="2621152"/>
            <a:ext cx="170180" cy="177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0458" y="3425825"/>
            <a:ext cx="170180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0458" y="4230496"/>
            <a:ext cx="170180" cy="17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8" y="1493340"/>
            <a:ext cx="4105655" cy="424927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22</a:t>
            </a:r>
          </a:p>
        </p:txBody>
      </p:sp>
    </p:spTree>
  </p:cSld>
  <p:clrMapOvr>
    <a:masterClrMapping/>
  </p:clrMapOvr>
</p:sld>
</file>

<file path=ppt/slides/slide2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分割电路的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第二</a:t>
            </a:r>
            <a:r>
              <a:rPr dirty="0"/>
              <a:t>版</a:t>
            </a:r>
          </a:p>
        </p:txBody>
      </p:sp>
      <p:sp>
        <p:nvSpPr>
          <p:cNvPr id="3" name="object 3"/>
          <p:cNvSpPr/>
          <p:nvPr/>
        </p:nvSpPr>
        <p:spPr>
          <a:xfrm>
            <a:off x="2520695" y="2959607"/>
            <a:ext cx="2155190" cy="1149350"/>
          </a:xfrm>
          <a:custGeom>
            <a:avLst/>
            <a:gdLst/>
            <a:ahLst/>
            <a:cxnLst/>
            <a:rect l="l" t="t" r="r" b="b"/>
            <a:pathLst>
              <a:path w="2155190" h="1149350">
                <a:moveTo>
                  <a:pt x="0" y="0"/>
                </a:moveTo>
                <a:lnTo>
                  <a:pt x="718312" y="0"/>
                </a:lnTo>
                <a:lnTo>
                  <a:pt x="1083056" y="599058"/>
                </a:lnTo>
                <a:lnTo>
                  <a:pt x="1442212" y="4063"/>
                </a:lnTo>
                <a:lnTo>
                  <a:pt x="2154936" y="4063"/>
                </a:lnTo>
                <a:lnTo>
                  <a:pt x="1442212" y="1149095"/>
                </a:lnTo>
                <a:lnTo>
                  <a:pt x="718312" y="114909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11778" y="3537330"/>
            <a:ext cx="596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YaHei UI"/>
                <a:cs typeface="Microsoft YaHei UI"/>
              </a:rPr>
              <a:t>32位</a:t>
            </a:r>
            <a:r>
              <a:rPr sz="1800" spc="-5" dirty="0">
                <a:latin typeface="Microsoft YaHei UI"/>
                <a:cs typeface="Microsoft YaHei UI"/>
              </a:rPr>
              <a:t>ALU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7872" y="2293619"/>
            <a:ext cx="1113155" cy="2308860"/>
          </a:xfrm>
          <a:custGeom>
            <a:avLst/>
            <a:gdLst/>
            <a:ahLst/>
            <a:cxnLst/>
            <a:rect l="l" t="t" r="r" b="b"/>
            <a:pathLst>
              <a:path w="1113154" h="2308860">
                <a:moveTo>
                  <a:pt x="118872" y="2189607"/>
                </a:moveTo>
                <a:lnTo>
                  <a:pt x="79248" y="2189607"/>
                </a:lnTo>
                <a:lnTo>
                  <a:pt x="79248" y="1804416"/>
                </a:lnTo>
                <a:lnTo>
                  <a:pt x="39624" y="1804416"/>
                </a:lnTo>
                <a:lnTo>
                  <a:pt x="39624" y="2189607"/>
                </a:lnTo>
                <a:lnTo>
                  <a:pt x="0" y="2189607"/>
                </a:lnTo>
                <a:lnTo>
                  <a:pt x="59436" y="2308479"/>
                </a:lnTo>
                <a:lnTo>
                  <a:pt x="108966" y="2209419"/>
                </a:lnTo>
                <a:lnTo>
                  <a:pt x="118872" y="2189607"/>
                </a:lnTo>
                <a:close/>
              </a:path>
              <a:path w="1113154" h="2308860">
                <a:moveTo>
                  <a:pt x="810768" y="546481"/>
                </a:moveTo>
                <a:lnTo>
                  <a:pt x="771144" y="546481"/>
                </a:lnTo>
                <a:lnTo>
                  <a:pt x="771144" y="0"/>
                </a:lnTo>
                <a:lnTo>
                  <a:pt x="731520" y="0"/>
                </a:lnTo>
                <a:lnTo>
                  <a:pt x="731520" y="546481"/>
                </a:lnTo>
                <a:lnTo>
                  <a:pt x="691896" y="546481"/>
                </a:lnTo>
                <a:lnTo>
                  <a:pt x="751332" y="665353"/>
                </a:lnTo>
                <a:lnTo>
                  <a:pt x="800849" y="566293"/>
                </a:lnTo>
                <a:lnTo>
                  <a:pt x="810768" y="546481"/>
                </a:lnTo>
                <a:close/>
              </a:path>
              <a:path w="1113154" h="2308860">
                <a:moveTo>
                  <a:pt x="1112901" y="1269492"/>
                </a:moveTo>
                <a:lnTo>
                  <a:pt x="851916" y="1269492"/>
                </a:lnTo>
                <a:lnTo>
                  <a:pt x="851916" y="1229868"/>
                </a:lnTo>
                <a:lnTo>
                  <a:pt x="733044" y="1289304"/>
                </a:lnTo>
                <a:lnTo>
                  <a:pt x="851916" y="1348740"/>
                </a:lnTo>
                <a:lnTo>
                  <a:pt x="851916" y="1309116"/>
                </a:lnTo>
                <a:lnTo>
                  <a:pt x="1112901" y="1309116"/>
                </a:lnTo>
                <a:lnTo>
                  <a:pt x="1112901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86784" y="1511808"/>
            <a:ext cx="2423160" cy="78041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488950">
              <a:lnSpc>
                <a:spcPct val="100000"/>
              </a:lnSpc>
              <a:spcBef>
                <a:spcPts val="1860"/>
              </a:spcBef>
            </a:pPr>
            <a:r>
              <a:rPr sz="2000" spc="-10" dirty="0">
                <a:latin typeface="Microsoft YaHei UI"/>
                <a:cs typeface="Microsoft YaHei UI"/>
              </a:rPr>
              <a:t>除数</a:t>
            </a:r>
            <a:r>
              <a:rPr sz="2000" spc="60" dirty="0">
                <a:latin typeface="Microsoft YaHei UI"/>
                <a:cs typeface="Microsoft YaHei UI"/>
              </a:rPr>
              <a:t>(32位)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44039" y="4620767"/>
            <a:ext cx="3529965" cy="969644"/>
          </a:xfrm>
          <a:custGeom>
            <a:avLst/>
            <a:gdLst/>
            <a:ahLst/>
            <a:cxnLst/>
            <a:rect l="l" t="t" r="r" b="b"/>
            <a:pathLst>
              <a:path w="3529965" h="969645">
                <a:moveTo>
                  <a:pt x="0" y="969263"/>
                </a:moveTo>
                <a:lnTo>
                  <a:pt x="3529584" y="969263"/>
                </a:lnTo>
                <a:lnTo>
                  <a:pt x="3529584" y="0"/>
                </a:lnTo>
                <a:lnTo>
                  <a:pt x="0" y="0"/>
                </a:lnTo>
                <a:lnTo>
                  <a:pt x="0" y="969263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59610" y="4636465"/>
            <a:ext cx="18243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Microsoft YaHei UI"/>
                <a:cs typeface="Microsoft YaHei UI"/>
              </a:rPr>
              <a:t>盈余/股息</a:t>
            </a:r>
            <a:r>
              <a:rPr sz="2000" spc="210" dirty="0">
                <a:latin typeface="Microsoft YaHei UI"/>
                <a:cs typeface="Microsoft YaHei UI"/>
              </a:rPr>
              <a:t>，</a:t>
            </a:r>
            <a:r>
              <a:rPr sz="2000" spc="-10" dirty="0">
                <a:latin typeface="Microsoft YaHei UI"/>
                <a:cs typeface="Microsoft YaHei UI"/>
              </a:rPr>
              <a:t>商数</a:t>
            </a:r>
            <a:endParaRPr sz="2000">
              <a:latin typeface="Microsoft YaHei UI"/>
              <a:cs typeface="Microsoft YaHei UI"/>
            </a:endParaRPr>
          </a:p>
          <a:p>
            <a:pPr marR="22225" algn="r">
              <a:lnSpc>
                <a:spcPct val="100000"/>
              </a:lnSpc>
            </a:pPr>
            <a:r>
              <a:rPr sz="2000" spc="60" dirty="0">
                <a:latin typeface="Microsoft YaHei UI"/>
                <a:cs typeface="Microsoft YaHei UI"/>
              </a:rPr>
              <a:t>(64位)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8894" y="4636465"/>
            <a:ext cx="93535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85090" algn="just">
              <a:lnSpc>
                <a:spcPct val="100000"/>
              </a:lnSpc>
              <a:spcBef>
                <a:spcPts val="95"/>
              </a:spcBef>
            </a:pPr>
            <a:r>
              <a:rPr sz="2000" spc="-405" dirty="0">
                <a:latin typeface="Microsoft YaHei UI"/>
                <a:cs typeface="Microsoft YaHei UI"/>
              </a:rPr>
              <a:t>右移 </a:t>
            </a:r>
            <a:r>
              <a:rPr sz="2000" spc="-625" dirty="0">
                <a:latin typeface="Microsoft YaHei UI"/>
                <a:cs typeface="Microsoft YaHei UI"/>
              </a:rPr>
              <a:t>左移 </a:t>
            </a:r>
            <a:r>
              <a:rPr sz="2000" spc="-185" dirty="0">
                <a:latin typeface="Microsoft YaHei UI"/>
                <a:cs typeface="Microsoft YaHei UI"/>
              </a:rPr>
              <a:t>写</a:t>
            </a:r>
            <a:endParaRPr sz="2000">
              <a:latin typeface="Microsoft YaHei UI"/>
              <a:cs typeface="Microsoft YaHei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89303" y="2154935"/>
            <a:ext cx="6459220" cy="3672204"/>
            <a:chOff x="1289303" y="2154935"/>
            <a:chExt cx="6459220" cy="3672204"/>
          </a:xfrm>
        </p:grpSpPr>
        <p:sp>
          <p:nvSpPr>
            <p:cNvPr id="11" name="object 11"/>
            <p:cNvSpPr/>
            <p:nvPr/>
          </p:nvSpPr>
          <p:spPr>
            <a:xfrm>
              <a:off x="5375147" y="5047487"/>
              <a:ext cx="387985" cy="119380"/>
            </a:xfrm>
            <a:custGeom>
              <a:avLst/>
              <a:gdLst/>
              <a:ahLst/>
              <a:cxnLst/>
              <a:rect l="l" t="t" r="r" b="b"/>
              <a:pathLst>
                <a:path w="387985" h="119379">
                  <a:moveTo>
                    <a:pt x="118872" y="0"/>
                  </a:moveTo>
                  <a:lnTo>
                    <a:pt x="0" y="59436"/>
                  </a:lnTo>
                  <a:lnTo>
                    <a:pt x="118872" y="118872"/>
                  </a:lnTo>
                  <a:lnTo>
                    <a:pt x="118872" y="79248"/>
                  </a:lnTo>
                  <a:lnTo>
                    <a:pt x="99060" y="79248"/>
                  </a:lnTo>
                  <a:lnTo>
                    <a:pt x="99060" y="39624"/>
                  </a:lnTo>
                  <a:lnTo>
                    <a:pt x="118872" y="39624"/>
                  </a:lnTo>
                  <a:lnTo>
                    <a:pt x="118872" y="0"/>
                  </a:lnTo>
                  <a:close/>
                </a:path>
                <a:path w="387985" h="119379">
                  <a:moveTo>
                    <a:pt x="118872" y="39624"/>
                  </a:moveTo>
                  <a:lnTo>
                    <a:pt x="99060" y="39624"/>
                  </a:lnTo>
                  <a:lnTo>
                    <a:pt x="99060" y="79248"/>
                  </a:lnTo>
                  <a:lnTo>
                    <a:pt x="118872" y="79248"/>
                  </a:lnTo>
                  <a:lnTo>
                    <a:pt x="118872" y="39624"/>
                  </a:lnTo>
                  <a:close/>
                </a:path>
                <a:path w="387985" h="119379">
                  <a:moveTo>
                    <a:pt x="387857" y="39624"/>
                  </a:moveTo>
                  <a:lnTo>
                    <a:pt x="118872" y="39624"/>
                  </a:lnTo>
                  <a:lnTo>
                    <a:pt x="118872" y="79248"/>
                  </a:lnTo>
                  <a:lnTo>
                    <a:pt x="387857" y="79248"/>
                  </a:lnTo>
                  <a:lnTo>
                    <a:pt x="387857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09115" y="2174747"/>
              <a:ext cx="4795520" cy="3628390"/>
            </a:xfrm>
            <a:custGeom>
              <a:avLst/>
              <a:gdLst/>
              <a:ahLst/>
              <a:cxnLst/>
              <a:rect l="l" t="t" r="r" b="b"/>
              <a:pathLst>
                <a:path w="4795520" h="3628390">
                  <a:moveTo>
                    <a:pt x="4795393" y="2649474"/>
                  </a:moveTo>
                  <a:lnTo>
                    <a:pt x="4795393" y="1408176"/>
                  </a:lnTo>
                  <a:lnTo>
                    <a:pt x="3139440" y="1408176"/>
                  </a:lnTo>
                </a:path>
                <a:path w="4795520" h="3628390">
                  <a:moveTo>
                    <a:pt x="2301113" y="3417519"/>
                  </a:moveTo>
                  <a:lnTo>
                    <a:pt x="2301113" y="3627793"/>
                  </a:lnTo>
                  <a:lnTo>
                    <a:pt x="0" y="3627793"/>
                  </a:ln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09116" y="2154935"/>
              <a:ext cx="5502275" cy="3672204"/>
            </a:xfrm>
            <a:custGeom>
              <a:avLst/>
              <a:gdLst/>
              <a:ahLst/>
              <a:cxnLst/>
              <a:rect l="l" t="t" r="r" b="b"/>
              <a:pathLst>
                <a:path w="5502275" h="3672204">
                  <a:moveTo>
                    <a:pt x="1628902" y="693420"/>
                  </a:moveTo>
                  <a:lnTo>
                    <a:pt x="1589278" y="693420"/>
                  </a:lnTo>
                  <a:lnTo>
                    <a:pt x="1589278" y="39624"/>
                  </a:lnTo>
                  <a:lnTo>
                    <a:pt x="1589278" y="19812"/>
                  </a:lnTo>
                  <a:lnTo>
                    <a:pt x="1587715" y="12115"/>
                  </a:lnTo>
                  <a:lnTo>
                    <a:pt x="1583461" y="5816"/>
                  </a:lnTo>
                  <a:lnTo>
                    <a:pt x="1577162" y="1562"/>
                  </a:lnTo>
                  <a:lnTo>
                    <a:pt x="1569466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1549654" y="39624"/>
                  </a:lnTo>
                  <a:lnTo>
                    <a:pt x="1549654" y="693420"/>
                  </a:lnTo>
                  <a:lnTo>
                    <a:pt x="1510030" y="693420"/>
                  </a:lnTo>
                  <a:lnTo>
                    <a:pt x="1569466" y="812292"/>
                  </a:lnTo>
                  <a:lnTo>
                    <a:pt x="1618996" y="713232"/>
                  </a:lnTo>
                  <a:lnTo>
                    <a:pt x="1628902" y="693420"/>
                  </a:lnTo>
                  <a:close/>
                </a:path>
                <a:path w="5502275" h="3672204">
                  <a:moveTo>
                    <a:pt x="4743450" y="3227832"/>
                  </a:moveTo>
                  <a:lnTo>
                    <a:pt x="4175760" y="3227832"/>
                  </a:lnTo>
                  <a:lnTo>
                    <a:pt x="4175760" y="3188208"/>
                  </a:lnTo>
                  <a:lnTo>
                    <a:pt x="4056888" y="3247644"/>
                  </a:lnTo>
                  <a:lnTo>
                    <a:pt x="4175760" y="3307080"/>
                  </a:lnTo>
                  <a:lnTo>
                    <a:pt x="4175760" y="3267456"/>
                  </a:lnTo>
                  <a:lnTo>
                    <a:pt x="4743450" y="3267456"/>
                  </a:lnTo>
                  <a:lnTo>
                    <a:pt x="4743450" y="3227832"/>
                  </a:lnTo>
                  <a:close/>
                </a:path>
                <a:path w="5502275" h="3672204">
                  <a:moveTo>
                    <a:pt x="4743450" y="2624328"/>
                  </a:moveTo>
                  <a:lnTo>
                    <a:pt x="4175760" y="2624328"/>
                  </a:lnTo>
                  <a:lnTo>
                    <a:pt x="4175760" y="2584704"/>
                  </a:lnTo>
                  <a:lnTo>
                    <a:pt x="4056888" y="2644140"/>
                  </a:lnTo>
                  <a:lnTo>
                    <a:pt x="4175760" y="2703576"/>
                  </a:lnTo>
                  <a:lnTo>
                    <a:pt x="4175760" y="2663952"/>
                  </a:lnTo>
                  <a:lnTo>
                    <a:pt x="4743450" y="2663952"/>
                  </a:lnTo>
                  <a:lnTo>
                    <a:pt x="4743450" y="2624328"/>
                  </a:lnTo>
                  <a:close/>
                </a:path>
                <a:path w="5502275" h="3672204">
                  <a:moveTo>
                    <a:pt x="5502275" y="3555492"/>
                  </a:moveTo>
                  <a:lnTo>
                    <a:pt x="5492369" y="3535680"/>
                  </a:lnTo>
                  <a:lnTo>
                    <a:pt x="5442839" y="3436620"/>
                  </a:lnTo>
                  <a:lnTo>
                    <a:pt x="5383403" y="3555492"/>
                  </a:lnTo>
                  <a:lnTo>
                    <a:pt x="5423027" y="3555492"/>
                  </a:lnTo>
                  <a:lnTo>
                    <a:pt x="5423027" y="3632365"/>
                  </a:lnTo>
                  <a:lnTo>
                    <a:pt x="2298192" y="3632365"/>
                  </a:lnTo>
                  <a:lnTo>
                    <a:pt x="2298192" y="3671989"/>
                  </a:lnTo>
                  <a:lnTo>
                    <a:pt x="5442839" y="3671989"/>
                  </a:lnTo>
                  <a:lnTo>
                    <a:pt x="5450535" y="3670439"/>
                  </a:lnTo>
                  <a:lnTo>
                    <a:pt x="5456834" y="3666185"/>
                  </a:lnTo>
                  <a:lnTo>
                    <a:pt x="5461089" y="3659886"/>
                  </a:lnTo>
                  <a:lnTo>
                    <a:pt x="5462651" y="3652177"/>
                  </a:lnTo>
                  <a:lnTo>
                    <a:pt x="5462651" y="3632365"/>
                  </a:lnTo>
                  <a:lnTo>
                    <a:pt x="5462651" y="3555492"/>
                  </a:lnTo>
                  <a:lnTo>
                    <a:pt x="5502275" y="3555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60719" y="4620767"/>
              <a:ext cx="1978660" cy="969644"/>
            </a:xfrm>
            <a:custGeom>
              <a:avLst/>
              <a:gdLst/>
              <a:ahLst/>
              <a:cxnLst/>
              <a:rect l="l" t="t" r="r" b="b"/>
              <a:pathLst>
                <a:path w="1978659" h="969645">
                  <a:moveTo>
                    <a:pt x="989076" y="0"/>
                  </a:moveTo>
                  <a:lnTo>
                    <a:pt x="926527" y="953"/>
                  </a:lnTo>
                  <a:lnTo>
                    <a:pt x="865013" y="3774"/>
                  </a:lnTo>
                  <a:lnTo>
                    <a:pt x="804647" y="8408"/>
                  </a:lnTo>
                  <a:lnTo>
                    <a:pt x="745547" y="14797"/>
                  </a:lnTo>
                  <a:lnTo>
                    <a:pt x="687828" y="22884"/>
                  </a:lnTo>
                  <a:lnTo>
                    <a:pt x="631606" y="32613"/>
                  </a:lnTo>
                  <a:lnTo>
                    <a:pt x="576997" y="43927"/>
                  </a:lnTo>
                  <a:lnTo>
                    <a:pt x="524117" y="56770"/>
                  </a:lnTo>
                  <a:lnTo>
                    <a:pt x="473081" y="71084"/>
                  </a:lnTo>
                  <a:lnTo>
                    <a:pt x="424006" y="86813"/>
                  </a:lnTo>
                  <a:lnTo>
                    <a:pt x="377007" y="103900"/>
                  </a:lnTo>
                  <a:lnTo>
                    <a:pt x="332201" y="122289"/>
                  </a:lnTo>
                  <a:lnTo>
                    <a:pt x="289702" y="141922"/>
                  </a:lnTo>
                  <a:lnTo>
                    <a:pt x="249628" y="162744"/>
                  </a:lnTo>
                  <a:lnTo>
                    <a:pt x="212094" y="184696"/>
                  </a:lnTo>
                  <a:lnTo>
                    <a:pt x="177216" y="207724"/>
                  </a:lnTo>
                  <a:lnTo>
                    <a:pt x="145109" y="231770"/>
                  </a:lnTo>
                  <a:lnTo>
                    <a:pt x="115890" y="256777"/>
                  </a:lnTo>
                  <a:lnTo>
                    <a:pt x="66579" y="309447"/>
                  </a:lnTo>
                  <a:lnTo>
                    <a:pt x="30208" y="365282"/>
                  </a:lnTo>
                  <a:lnTo>
                    <a:pt x="7706" y="423828"/>
                  </a:lnTo>
                  <a:lnTo>
                    <a:pt x="0" y="484631"/>
                  </a:lnTo>
                  <a:lnTo>
                    <a:pt x="1945" y="515287"/>
                  </a:lnTo>
                  <a:lnTo>
                    <a:pt x="17166" y="575018"/>
                  </a:lnTo>
                  <a:lnTo>
                    <a:pt x="46718" y="632266"/>
                  </a:lnTo>
                  <a:lnTo>
                    <a:pt x="89675" y="686575"/>
                  </a:lnTo>
                  <a:lnTo>
                    <a:pt x="145109" y="737493"/>
                  </a:lnTo>
                  <a:lnTo>
                    <a:pt x="177216" y="761539"/>
                  </a:lnTo>
                  <a:lnTo>
                    <a:pt x="212094" y="784567"/>
                  </a:lnTo>
                  <a:lnTo>
                    <a:pt x="249628" y="806519"/>
                  </a:lnTo>
                  <a:lnTo>
                    <a:pt x="289702" y="827341"/>
                  </a:lnTo>
                  <a:lnTo>
                    <a:pt x="332201" y="846974"/>
                  </a:lnTo>
                  <a:lnTo>
                    <a:pt x="377007" y="865363"/>
                  </a:lnTo>
                  <a:lnTo>
                    <a:pt x="424006" y="882450"/>
                  </a:lnTo>
                  <a:lnTo>
                    <a:pt x="473081" y="898179"/>
                  </a:lnTo>
                  <a:lnTo>
                    <a:pt x="524117" y="912493"/>
                  </a:lnTo>
                  <a:lnTo>
                    <a:pt x="576997" y="925336"/>
                  </a:lnTo>
                  <a:lnTo>
                    <a:pt x="631606" y="936650"/>
                  </a:lnTo>
                  <a:lnTo>
                    <a:pt x="687828" y="946379"/>
                  </a:lnTo>
                  <a:lnTo>
                    <a:pt x="745547" y="954466"/>
                  </a:lnTo>
                  <a:lnTo>
                    <a:pt x="804647" y="960855"/>
                  </a:lnTo>
                  <a:lnTo>
                    <a:pt x="865013" y="965489"/>
                  </a:lnTo>
                  <a:lnTo>
                    <a:pt x="926527" y="968310"/>
                  </a:lnTo>
                  <a:lnTo>
                    <a:pt x="989076" y="969263"/>
                  </a:lnTo>
                  <a:lnTo>
                    <a:pt x="1051624" y="968310"/>
                  </a:lnTo>
                  <a:lnTo>
                    <a:pt x="1113138" y="965489"/>
                  </a:lnTo>
                  <a:lnTo>
                    <a:pt x="1173504" y="960855"/>
                  </a:lnTo>
                  <a:lnTo>
                    <a:pt x="1232604" y="954466"/>
                  </a:lnTo>
                  <a:lnTo>
                    <a:pt x="1290323" y="946379"/>
                  </a:lnTo>
                  <a:lnTo>
                    <a:pt x="1346545" y="936650"/>
                  </a:lnTo>
                  <a:lnTo>
                    <a:pt x="1401154" y="925336"/>
                  </a:lnTo>
                  <a:lnTo>
                    <a:pt x="1454034" y="912493"/>
                  </a:lnTo>
                  <a:lnTo>
                    <a:pt x="1505070" y="898179"/>
                  </a:lnTo>
                  <a:lnTo>
                    <a:pt x="1554145" y="882450"/>
                  </a:lnTo>
                  <a:lnTo>
                    <a:pt x="1601144" y="865363"/>
                  </a:lnTo>
                  <a:lnTo>
                    <a:pt x="1645950" y="846974"/>
                  </a:lnTo>
                  <a:lnTo>
                    <a:pt x="1688449" y="827341"/>
                  </a:lnTo>
                  <a:lnTo>
                    <a:pt x="1728523" y="806519"/>
                  </a:lnTo>
                  <a:lnTo>
                    <a:pt x="1766057" y="784567"/>
                  </a:lnTo>
                  <a:lnTo>
                    <a:pt x="1800935" y="761539"/>
                  </a:lnTo>
                  <a:lnTo>
                    <a:pt x="1833042" y="737493"/>
                  </a:lnTo>
                  <a:lnTo>
                    <a:pt x="1862261" y="712486"/>
                  </a:lnTo>
                  <a:lnTo>
                    <a:pt x="1911572" y="659816"/>
                  </a:lnTo>
                  <a:lnTo>
                    <a:pt x="1947943" y="603981"/>
                  </a:lnTo>
                  <a:lnTo>
                    <a:pt x="1970445" y="545435"/>
                  </a:lnTo>
                  <a:lnTo>
                    <a:pt x="1978152" y="484631"/>
                  </a:lnTo>
                  <a:lnTo>
                    <a:pt x="1976206" y="453976"/>
                  </a:lnTo>
                  <a:lnTo>
                    <a:pt x="1960985" y="394245"/>
                  </a:lnTo>
                  <a:lnTo>
                    <a:pt x="1931433" y="336997"/>
                  </a:lnTo>
                  <a:lnTo>
                    <a:pt x="1888476" y="282688"/>
                  </a:lnTo>
                  <a:lnTo>
                    <a:pt x="1833042" y="231770"/>
                  </a:lnTo>
                  <a:lnTo>
                    <a:pt x="1800935" y="207724"/>
                  </a:lnTo>
                  <a:lnTo>
                    <a:pt x="1766057" y="184696"/>
                  </a:lnTo>
                  <a:lnTo>
                    <a:pt x="1728523" y="162744"/>
                  </a:lnTo>
                  <a:lnTo>
                    <a:pt x="1688449" y="141922"/>
                  </a:lnTo>
                  <a:lnTo>
                    <a:pt x="1645950" y="122289"/>
                  </a:lnTo>
                  <a:lnTo>
                    <a:pt x="1601144" y="103900"/>
                  </a:lnTo>
                  <a:lnTo>
                    <a:pt x="1554145" y="86813"/>
                  </a:lnTo>
                  <a:lnTo>
                    <a:pt x="1505070" y="71084"/>
                  </a:lnTo>
                  <a:lnTo>
                    <a:pt x="1454034" y="56770"/>
                  </a:lnTo>
                  <a:lnTo>
                    <a:pt x="1401154" y="43927"/>
                  </a:lnTo>
                  <a:lnTo>
                    <a:pt x="1346545" y="32613"/>
                  </a:lnTo>
                  <a:lnTo>
                    <a:pt x="1290323" y="22884"/>
                  </a:lnTo>
                  <a:lnTo>
                    <a:pt x="1232604" y="14797"/>
                  </a:lnTo>
                  <a:lnTo>
                    <a:pt x="1173504" y="8408"/>
                  </a:lnTo>
                  <a:lnTo>
                    <a:pt x="1113138" y="3774"/>
                  </a:lnTo>
                  <a:lnTo>
                    <a:pt x="1051624" y="953"/>
                  </a:lnTo>
                  <a:lnTo>
                    <a:pt x="989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60719" y="4620767"/>
              <a:ext cx="1978660" cy="969644"/>
            </a:xfrm>
            <a:custGeom>
              <a:avLst/>
              <a:gdLst/>
              <a:ahLst/>
              <a:cxnLst/>
              <a:rect l="l" t="t" r="r" b="b"/>
              <a:pathLst>
                <a:path w="1978659" h="969645">
                  <a:moveTo>
                    <a:pt x="0" y="484631"/>
                  </a:moveTo>
                  <a:lnTo>
                    <a:pt x="7706" y="423828"/>
                  </a:lnTo>
                  <a:lnTo>
                    <a:pt x="30208" y="365282"/>
                  </a:lnTo>
                  <a:lnTo>
                    <a:pt x="66579" y="309447"/>
                  </a:lnTo>
                  <a:lnTo>
                    <a:pt x="115890" y="256777"/>
                  </a:lnTo>
                  <a:lnTo>
                    <a:pt x="145109" y="231770"/>
                  </a:lnTo>
                  <a:lnTo>
                    <a:pt x="177216" y="207724"/>
                  </a:lnTo>
                  <a:lnTo>
                    <a:pt x="212094" y="184696"/>
                  </a:lnTo>
                  <a:lnTo>
                    <a:pt x="249628" y="162744"/>
                  </a:lnTo>
                  <a:lnTo>
                    <a:pt x="289702" y="141922"/>
                  </a:lnTo>
                  <a:lnTo>
                    <a:pt x="332201" y="122289"/>
                  </a:lnTo>
                  <a:lnTo>
                    <a:pt x="377007" y="103900"/>
                  </a:lnTo>
                  <a:lnTo>
                    <a:pt x="424006" y="86813"/>
                  </a:lnTo>
                  <a:lnTo>
                    <a:pt x="473081" y="71084"/>
                  </a:lnTo>
                  <a:lnTo>
                    <a:pt x="524117" y="56770"/>
                  </a:lnTo>
                  <a:lnTo>
                    <a:pt x="576997" y="43927"/>
                  </a:lnTo>
                  <a:lnTo>
                    <a:pt x="631606" y="32613"/>
                  </a:lnTo>
                  <a:lnTo>
                    <a:pt x="687828" y="22884"/>
                  </a:lnTo>
                  <a:lnTo>
                    <a:pt x="745547" y="14797"/>
                  </a:lnTo>
                  <a:lnTo>
                    <a:pt x="804647" y="8408"/>
                  </a:lnTo>
                  <a:lnTo>
                    <a:pt x="865013" y="3774"/>
                  </a:lnTo>
                  <a:lnTo>
                    <a:pt x="926527" y="953"/>
                  </a:lnTo>
                  <a:lnTo>
                    <a:pt x="989076" y="0"/>
                  </a:lnTo>
                  <a:lnTo>
                    <a:pt x="1051624" y="953"/>
                  </a:lnTo>
                  <a:lnTo>
                    <a:pt x="1113138" y="3774"/>
                  </a:lnTo>
                  <a:lnTo>
                    <a:pt x="1173504" y="8408"/>
                  </a:lnTo>
                  <a:lnTo>
                    <a:pt x="1232604" y="14797"/>
                  </a:lnTo>
                  <a:lnTo>
                    <a:pt x="1290323" y="22884"/>
                  </a:lnTo>
                  <a:lnTo>
                    <a:pt x="1346545" y="32613"/>
                  </a:lnTo>
                  <a:lnTo>
                    <a:pt x="1401154" y="43927"/>
                  </a:lnTo>
                  <a:lnTo>
                    <a:pt x="1454034" y="56770"/>
                  </a:lnTo>
                  <a:lnTo>
                    <a:pt x="1505070" y="71084"/>
                  </a:lnTo>
                  <a:lnTo>
                    <a:pt x="1554145" y="86813"/>
                  </a:lnTo>
                  <a:lnTo>
                    <a:pt x="1601144" y="103900"/>
                  </a:lnTo>
                  <a:lnTo>
                    <a:pt x="1645950" y="122289"/>
                  </a:lnTo>
                  <a:lnTo>
                    <a:pt x="1688449" y="141922"/>
                  </a:lnTo>
                  <a:lnTo>
                    <a:pt x="1728523" y="162744"/>
                  </a:lnTo>
                  <a:lnTo>
                    <a:pt x="1766057" y="184696"/>
                  </a:lnTo>
                  <a:lnTo>
                    <a:pt x="1800935" y="207724"/>
                  </a:lnTo>
                  <a:lnTo>
                    <a:pt x="1833042" y="231770"/>
                  </a:lnTo>
                  <a:lnTo>
                    <a:pt x="1862261" y="256777"/>
                  </a:lnTo>
                  <a:lnTo>
                    <a:pt x="1911572" y="309447"/>
                  </a:lnTo>
                  <a:lnTo>
                    <a:pt x="1947943" y="365282"/>
                  </a:lnTo>
                  <a:lnTo>
                    <a:pt x="1970445" y="423828"/>
                  </a:lnTo>
                  <a:lnTo>
                    <a:pt x="1978152" y="484631"/>
                  </a:lnTo>
                  <a:lnTo>
                    <a:pt x="1976206" y="515287"/>
                  </a:lnTo>
                  <a:lnTo>
                    <a:pt x="1960985" y="575018"/>
                  </a:lnTo>
                  <a:lnTo>
                    <a:pt x="1931433" y="632266"/>
                  </a:lnTo>
                  <a:lnTo>
                    <a:pt x="1888476" y="686575"/>
                  </a:lnTo>
                  <a:lnTo>
                    <a:pt x="1833042" y="737493"/>
                  </a:lnTo>
                  <a:lnTo>
                    <a:pt x="1800935" y="761539"/>
                  </a:lnTo>
                  <a:lnTo>
                    <a:pt x="1766057" y="784567"/>
                  </a:lnTo>
                  <a:lnTo>
                    <a:pt x="1728523" y="806519"/>
                  </a:lnTo>
                  <a:lnTo>
                    <a:pt x="1688449" y="827341"/>
                  </a:lnTo>
                  <a:lnTo>
                    <a:pt x="1645950" y="846974"/>
                  </a:lnTo>
                  <a:lnTo>
                    <a:pt x="1601144" y="865363"/>
                  </a:lnTo>
                  <a:lnTo>
                    <a:pt x="1554145" y="882450"/>
                  </a:lnTo>
                  <a:lnTo>
                    <a:pt x="1505070" y="898179"/>
                  </a:lnTo>
                  <a:lnTo>
                    <a:pt x="1454034" y="912493"/>
                  </a:lnTo>
                  <a:lnTo>
                    <a:pt x="1401154" y="925336"/>
                  </a:lnTo>
                  <a:lnTo>
                    <a:pt x="1346545" y="936650"/>
                  </a:lnTo>
                  <a:lnTo>
                    <a:pt x="1290323" y="946379"/>
                  </a:lnTo>
                  <a:lnTo>
                    <a:pt x="1232604" y="954466"/>
                  </a:lnTo>
                  <a:lnTo>
                    <a:pt x="1173504" y="960855"/>
                  </a:lnTo>
                  <a:lnTo>
                    <a:pt x="1113138" y="965489"/>
                  </a:lnTo>
                  <a:lnTo>
                    <a:pt x="1051624" y="968310"/>
                  </a:lnTo>
                  <a:lnTo>
                    <a:pt x="989076" y="969263"/>
                  </a:lnTo>
                  <a:lnTo>
                    <a:pt x="926527" y="968310"/>
                  </a:lnTo>
                  <a:lnTo>
                    <a:pt x="865013" y="965489"/>
                  </a:lnTo>
                  <a:lnTo>
                    <a:pt x="804647" y="960855"/>
                  </a:lnTo>
                  <a:lnTo>
                    <a:pt x="745547" y="954466"/>
                  </a:lnTo>
                  <a:lnTo>
                    <a:pt x="687828" y="946379"/>
                  </a:lnTo>
                  <a:lnTo>
                    <a:pt x="631606" y="936650"/>
                  </a:lnTo>
                  <a:lnTo>
                    <a:pt x="576997" y="925336"/>
                  </a:lnTo>
                  <a:lnTo>
                    <a:pt x="524117" y="912493"/>
                  </a:lnTo>
                  <a:lnTo>
                    <a:pt x="473081" y="898179"/>
                  </a:lnTo>
                  <a:lnTo>
                    <a:pt x="424006" y="882450"/>
                  </a:lnTo>
                  <a:lnTo>
                    <a:pt x="377007" y="865363"/>
                  </a:lnTo>
                  <a:lnTo>
                    <a:pt x="332201" y="846974"/>
                  </a:lnTo>
                  <a:lnTo>
                    <a:pt x="289702" y="827341"/>
                  </a:lnTo>
                  <a:lnTo>
                    <a:pt x="249628" y="806519"/>
                  </a:lnTo>
                  <a:lnTo>
                    <a:pt x="212094" y="784567"/>
                  </a:lnTo>
                  <a:lnTo>
                    <a:pt x="177216" y="761539"/>
                  </a:lnTo>
                  <a:lnTo>
                    <a:pt x="145109" y="737493"/>
                  </a:lnTo>
                  <a:lnTo>
                    <a:pt x="115890" y="712486"/>
                  </a:lnTo>
                  <a:lnTo>
                    <a:pt x="66579" y="659816"/>
                  </a:lnTo>
                  <a:lnTo>
                    <a:pt x="30208" y="603981"/>
                  </a:lnTo>
                  <a:lnTo>
                    <a:pt x="7706" y="545435"/>
                  </a:lnTo>
                  <a:lnTo>
                    <a:pt x="0" y="484631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168390" y="4941823"/>
            <a:ext cx="1165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40" dirty="0">
                <a:latin typeface="Microsoft YaHei UI"/>
                <a:cs typeface="Microsoft YaHei UI"/>
              </a:rPr>
              <a:t>控制</a:t>
            </a:r>
            <a:r>
              <a:rPr sz="2000" spc="-330" dirty="0">
                <a:latin typeface="Microsoft YaHei UI"/>
                <a:cs typeface="Microsoft YaHei UI"/>
              </a:rPr>
              <a:t>和</a:t>
            </a:r>
            <a:r>
              <a:rPr sz="2000" spc="-10" dirty="0">
                <a:latin typeface="Microsoft YaHei UI"/>
                <a:cs typeface="Microsoft YaHei UI"/>
              </a:rPr>
              <a:t>决定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23</a:t>
            </a:r>
          </a:p>
        </p:txBody>
      </p:sp>
    </p:spTree>
  </p:cSld>
  <p:clrMapOvr>
    <a:masterClrMapping/>
  </p:clrMapOvr>
</p:sld>
</file>

<file path=ppt/slides/slide2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74320"/>
            <a:ext cx="2962655" cy="198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分割电路的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第二</a:t>
            </a:r>
            <a:r>
              <a:rPr dirty="0"/>
              <a:t>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281" y="6233857"/>
            <a:ext cx="36322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24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164" y="2414523"/>
          <a:ext cx="7613015" cy="314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690"/>
                <a:gridCol w="1758314"/>
                <a:gridCol w="1838325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分区数量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盈余/股息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Microsoft YaHei UI"/>
                          <a:cs typeface="Microsoft YaHei UI"/>
                        </a:rPr>
                        <a:t>商数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初始状态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0111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除数移位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1110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被除数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减去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1110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1110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spc="25" dirty="0">
                          <a:latin typeface="Microsoft YaHei UI"/>
                          <a:cs typeface="Microsoft YaHei UI"/>
                        </a:rPr>
                        <a:t>MSB == 1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spc="100" dirty="0">
                          <a:latin typeface="Microsoft YaHei UI"/>
                          <a:cs typeface="Microsoft YaHei UI"/>
                        </a:rPr>
                        <a:t>+ = 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。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spc="-484" dirty="0">
                          <a:latin typeface="Microsoft YaHei UI"/>
                          <a:cs typeface="Microsoft YaHei UI"/>
                        </a:rPr>
                        <a:t>移位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商的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LSB=0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solidFill>
                            <a:srgbClr val="006FC0"/>
                          </a:solidFill>
                          <a:latin typeface="Microsoft YaHei UI"/>
                          <a:cs typeface="Microsoft YaHei UI"/>
                        </a:rPr>
                        <a:t>1100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被除数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减去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1111 </a:t>
                      </a:r>
                      <a:r>
                        <a:rPr sz="1800" spc="65" dirty="0">
                          <a:solidFill>
                            <a:srgbClr val="006FC0"/>
                          </a:solidFill>
                          <a:latin typeface="Microsoft YaHei UI"/>
                          <a:cs typeface="Microsoft YaHei UI"/>
                        </a:rPr>
                        <a:t>1100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spc="25" dirty="0">
                          <a:latin typeface="Microsoft YaHei UI"/>
                          <a:cs typeface="Microsoft YaHei UI"/>
                        </a:rPr>
                        <a:t>MSB == 1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spc="100" dirty="0">
                          <a:latin typeface="Microsoft YaHei UI"/>
                          <a:cs typeface="Microsoft YaHei UI"/>
                        </a:rPr>
                        <a:t>+ = 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。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spc="-484" dirty="0">
                          <a:latin typeface="Microsoft YaHei UI"/>
                          <a:cs typeface="Microsoft YaHei UI"/>
                        </a:rPr>
                        <a:t>移位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商的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LSB=0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 </a:t>
                      </a:r>
                      <a:r>
                        <a:rPr sz="1800" spc="70" dirty="0">
                          <a:solidFill>
                            <a:srgbClr val="006FC0"/>
                          </a:solidFill>
                          <a:latin typeface="Microsoft YaHei UI"/>
                          <a:cs typeface="Microsoft YaHei UI"/>
                        </a:rPr>
                        <a:t>1000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3119" y="1374089"/>
            <a:ext cx="3261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30" dirty="0">
                <a:latin typeface="Microsoft YaHei UI"/>
                <a:cs typeface="Microsoft YaHei UI"/>
              </a:rPr>
              <a:t>(+7)/(+2)</a:t>
            </a:r>
            <a:r>
              <a:rPr sz="2000" spc="114" dirty="0">
                <a:latin typeface="Microsoft YaHei UI"/>
                <a:cs typeface="Microsoft YaHei UI"/>
              </a:rPr>
              <a:t>=</a:t>
            </a:r>
            <a:r>
              <a:rPr sz="2000" spc="145" dirty="0">
                <a:latin typeface="Microsoft YaHei UI"/>
                <a:cs typeface="Microsoft YaHei UI"/>
              </a:rPr>
              <a:t>(+3)</a:t>
            </a:r>
            <a:r>
              <a:rPr sz="2000" spc="-390" dirty="0">
                <a:latin typeface="Microsoft YaHei UI"/>
                <a:cs typeface="Microsoft YaHei UI"/>
              </a:rPr>
              <a:t>剩余</a:t>
            </a:r>
            <a:r>
              <a:rPr sz="2000" spc="145" dirty="0">
                <a:latin typeface="Microsoft YaHei UI"/>
                <a:cs typeface="Microsoft YaHei UI"/>
              </a:rPr>
              <a:t>(</a:t>
            </a:r>
            <a:r>
              <a:rPr sz="2000" spc="145" dirty="0">
                <a:latin typeface="Microsoft YaHei UI"/>
                <a:cs typeface="Microsoft YaHei UI"/>
              </a:rPr>
              <a:t>+</a:t>
            </a:r>
            <a:r>
              <a:rPr sz="2000" spc="145" dirty="0">
                <a:latin typeface="Microsoft YaHei UI"/>
                <a:cs typeface="Microsoft YaHei UI"/>
              </a:rPr>
              <a:t>1)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74320"/>
            <a:ext cx="2962655" cy="198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分割电路的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第二</a:t>
            </a:r>
            <a:r>
              <a:rPr dirty="0"/>
              <a:t>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281" y="6233857"/>
            <a:ext cx="36322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25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164" y="2414523"/>
          <a:ext cx="7613015" cy="314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690"/>
                <a:gridCol w="1758314"/>
                <a:gridCol w="1838325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分区数量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盈余/股息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Microsoft YaHei UI"/>
                          <a:cs typeface="Microsoft YaHei UI"/>
                        </a:rPr>
                        <a:t>商数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被除数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减去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solidFill>
                            <a:srgbClr val="006FC0"/>
                          </a:solidFill>
                          <a:latin typeface="Microsoft YaHei UI"/>
                          <a:cs typeface="Microsoft YaHei UI"/>
                        </a:rPr>
                        <a:t>1000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除</a:t>
                      </a:r>
                      <a:r>
                        <a:rPr sz="1800" spc="25" dirty="0">
                          <a:latin typeface="Microsoft YaHei UI"/>
                          <a:cs typeface="Microsoft YaHei UI"/>
                        </a:rPr>
                        <a:t>数MSB==0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spc="-530" dirty="0">
                          <a:latin typeface="Microsoft YaHei UI"/>
                          <a:cs typeface="Microsoft YaHei UI"/>
                        </a:rPr>
                        <a:t>移位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商的</a:t>
                      </a:r>
                      <a:r>
                        <a:rPr sz="1800" spc="85" dirty="0">
                          <a:latin typeface="Microsoft YaHei UI"/>
                          <a:cs typeface="Microsoft YaHei UI"/>
                        </a:rPr>
                        <a:t>LSB=1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 </a:t>
                      </a:r>
                      <a:r>
                        <a:rPr sz="1800" spc="70" dirty="0">
                          <a:solidFill>
                            <a:srgbClr val="006FC0"/>
                          </a:solidFill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被除数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减去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solidFill>
                            <a:srgbClr val="006FC0"/>
                          </a:solidFill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除</a:t>
                      </a:r>
                      <a:r>
                        <a:rPr sz="1800" spc="25" dirty="0">
                          <a:latin typeface="Microsoft YaHei UI"/>
                          <a:cs typeface="Microsoft YaHei UI"/>
                        </a:rPr>
                        <a:t>数MSB==0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除数</a:t>
                      </a:r>
                      <a:r>
                        <a:rPr sz="1800" spc="-530" dirty="0">
                          <a:latin typeface="Microsoft YaHei UI"/>
                          <a:cs typeface="Microsoft YaHei UI"/>
                        </a:rPr>
                        <a:t>移位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商的</a:t>
                      </a:r>
                      <a:r>
                        <a:rPr sz="1800" spc="85" dirty="0">
                          <a:latin typeface="Microsoft YaHei UI"/>
                          <a:cs typeface="Microsoft YaHei UI"/>
                        </a:rPr>
                        <a:t>LSB=1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0010 </a:t>
                      </a:r>
                      <a:r>
                        <a:rPr sz="1800" spc="70" dirty="0">
                          <a:solidFill>
                            <a:srgbClr val="006FC0"/>
                          </a:solidFill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将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被除数的顶部向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右移动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solidFill>
                            <a:srgbClr val="006FC0"/>
                          </a:solidFill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245" dirty="0">
                          <a:latin typeface="Microsoft YaHei UI"/>
                          <a:cs typeface="Microsoft YaHei UI"/>
                        </a:rPr>
                        <a:t>重复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4位</a:t>
                      </a:r>
                      <a:r>
                        <a:rPr sz="1800" spc="-360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结束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3119" y="1374089"/>
            <a:ext cx="3261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30" dirty="0">
                <a:latin typeface="Microsoft YaHei UI"/>
                <a:cs typeface="Microsoft YaHei UI"/>
              </a:rPr>
              <a:t>(+7)/(+2)</a:t>
            </a:r>
            <a:r>
              <a:rPr sz="2000" spc="114" dirty="0">
                <a:latin typeface="Microsoft YaHei UI"/>
                <a:cs typeface="Microsoft YaHei UI"/>
              </a:rPr>
              <a:t>=</a:t>
            </a:r>
            <a:r>
              <a:rPr sz="2000" spc="145" dirty="0">
                <a:latin typeface="Microsoft YaHei UI"/>
                <a:cs typeface="Microsoft YaHei UI"/>
              </a:rPr>
              <a:t>(+3)</a:t>
            </a:r>
            <a:r>
              <a:rPr sz="2000" spc="-390" dirty="0">
                <a:latin typeface="Microsoft YaHei UI"/>
                <a:cs typeface="Microsoft YaHei UI"/>
              </a:rPr>
              <a:t>剩余</a:t>
            </a:r>
            <a:r>
              <a:rPr sz="2000" spc="145" dirty="0">
                <a:latin typeface="Microsoft YaHei UI"/>
                <a:cs typeface="Microsoft YaHei UI"/>
              </a:rPr>
              <a:t>(</a:t>
            </a:r>
            <a:r>
              <a:rPr sz="2000" spc="145" dirty="0">
                <a:latin typeface="Microsoft YaHei UI"/>
                <a:cs typeface="Microsoft YaHei UI"/>
              </a:rPr>
              <a:t>+</a:t>
            </a:r>
            <a:r>
              <a:rPr sz="2000" spc="145" dirty="0">
                <a:latin typeface="Microsoft YaHei UI"/>
                <a:cs typeface="Microsoft YaHei UI"/>
              </a:rPr>
              <a:t>1)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164" y="1838451"/>
          <a:ext cx="7613015" cy="483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690"/>
                <a:gridCol w="1758314"/>
                <a:gridCol w="1838325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分区数量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盈余/股息</a:t>
                      </a:r>
                      <a:r>
                        <a:rPr sz="1800" spc="195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商数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初始状态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119" y="1374089"/>
            <a:ext cx="32613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30" dirty="0">
                <a:latin typeface="Microsoft YaHei UI"/>
                <a:cs typeface="Microsoft YaHei UI"/>
              </a:rPr>
              <a:t>(+6)/(+4)</a:t>
            </a:r>
            <a:r>
              <a:rPr sz="2000" spc="114" dirty="0">
                <a:latin typeface="Microsoft YaHei UI"/>
                <a:cs typeface="Microsoft YaHei UI"/>
              </a:rPr>
              <a:t>=</a:t>
            </a:r>
            <a:r>
              <a:rPr sz="2000" spc="145" dirty="0">
                <a:latin typeface="Microsoft YaHei UI"/>
                <a:cs typeface="Microsoft YaHei UI"/>
              </a:rPr>
              <a:t>(+1)</a:t>
            </a:r>
            <a:r>
              <a:rPr sz="2000" spc="-390" dirty="0">
                <a:latin typeface="Microsoft YaHei UI"/>
                <a:cs typeface="Microsoft YaHei UI"/>
              </a:rPr>
              <a:t>剩余</a:t>
            </a:r>
            <a:r>
              <a:rPr sz="2000" spc="145" dirty="0">
                <a:latin typeface="Microsoft YaHei UI"/>
                <a:cs typeface="Microsoft YaHei UI"/>
              </a:rPr>
              <a:t>(+2)</a:t>
            </a:r>
            <a:endParaRPr sz="2000">
              <a:latin typeface="Microsoft YaHei UI"/>
              <a:cs typeface="Microsoft YaHei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215" y="115823"/>
            <a:ext cx="2313432" cy="15483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26</a:t>
            </a:r>
          </a:p>
        </p:txBody>
      </p:sp>
    </p:spTree>
  </p:cSld>
  <p:clrMapOvr>
    <a:masterClrMapping/>
  </p:clrMapOvr>
</p:sld>
</file>

<file path=ppt/slides/slide2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27</a:t>
            </a:r>
          </a:p>
        </p:txBody>
      </p:sp>
    </p:spTree>
  </p:cSld>
  <p:clrMapOvr>
    <a:masterClrMapping/>
  </p:clrMapOvr>
</p:sld>
</file>

<file path=ppt/slides/slide2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28</a:t>
            </a:r>
          </a:p>
        </p:txBody>
      </p:sp>
    </p:spTree>
  </p:cSld>
  <p:clrMapOvr>
    <a:masterClrMapping/>
  </p:clrMapOvr>
</p:sld>
</file>

<file path=ppt/slides/slide30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140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处理负数的除法电路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65119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记住除数和被除数的符号，</a:t>
            </a:r>
            <a:r>
              <a:rPr sz="3200" spc="-10" dirty="0">
                <a:latin typeface="Microsoft YaHei"/>
                <a:cs typeface="Microsoft YaHei"/>
              </a:rPr>
              <a:t>以后再应用符号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25751" y="2484120"/>
            <a:ext cx="7007859" cy="3977640"/>
            <a:chOff x="1825751" y="2484120"/>
            <a:chExt cx="7007859" cy="39776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2830" y="2580844"/>
              <a:ext cx="4808051" cy="38097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30323" y="2488692"/>
              <a:ext cx="5215255" cy="3968750"/>
            </a:xfrm>
            <a:custGeom>
              <a:avLst/>
              <a:gdLst/>
              <a:ahLst/>
              <a:cxnLst/>
              <a:rect l="l" t="t" r="r" b="b"/>
              <a:pathLst>
                <a:path w="5215255" h="3968750">
                  <a:moveTo>
                    <a:pt x="0" y="3968496"/>
                  </a:moveTo>
                  <a:lnTo>
                    <a:pt x="5215128" y="3968496"/>
                  </a:lnTo>
                  <a:lnTo>
                    <a:pt x="5215128" y="0"/>
                  </a:lnTo>
                  <a:lnTo>
                    <a:pt x="0" y="0"/>
                  </a:lnTo>
                  <a:lnTo>
                    <a:pt x="0" y="396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25667" y="3512820"/>
              <a:ext cx="3103245" cy="1534795"/>
            </a:xfrm>
            <a:custGeom>
              <a:avLst/>
              <a:gdLst/>
              <a:ahLst/>
              <a:cxnLst/>
              <a:rect l="l" t="t" r="r" b="b"/>
              <a:pathLst>
                <a:path w="3103245" h="1534795">
                  <a:moveTo>
                    <a:pt x="3102864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517144" y="1322831"/>
                  </a:lnTo>
                  <a:lnTo>
                    <a:pt x="211455" y="1534540"/>
                  </a:lnTo>
                  <a:lnTo>
                    <a:pt x="1292860" y="1322831"/>
                  </a:lnTo>
                  <a:lnTo>
                    <a:pt x="3102864" y="1322831"/>
                  </a:lnTo>
                  <a:lnTo>
                    <a:pt x="3102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25667" y="3512820"/>
              <a:ext cx="3103245" cy="1534795"/>
            </a:xfrm>
            <a:custGeom>
              <a:avLst/>
              <a:gdLst/>
              <a:ahLst/>
              <a:cxnLst/>
              <a:rect l="l" t="t" r="r" b="b"/>
              <a:pathLst>
                <a:path w="3103245" h="1534795">
                  <a:moveTo>
                    <a:pt x="0" y="0"/>
                  </a:moveTo>
                  <a:lnTo>
                    <a:pt x="517144" y="0"/>
                  </a:lnTo>
                  <a:lnTo>
                    <a:pt x="1292860" y="0"/>
                  </a:lnTo>
                  <a:lnTo>
                    <a:pt x="3102864" y="0"/>
                  </a:lnTo>
                  <a:lnTo>
                    <a:pt x="3102864" y="771651"/>
                  </a:lnTo>
                  <a:lnTo>
                    <a:pt x="3102864" y="1102359"/>
                  </a:lnTo>
                  <a:lnTo>
                    <a:pt x="3102864" y="1322831"/>
                  </a:lnTo>
                  <a:lnTo>
                    <a:pt x="1292860" y="1322831"/>
                  </a:lnTo>
                  <a:lnTo>
                    <a:pt x="211455" y="1534540"/>
                  </a:lnTo>
                  <a:lnTo>
                    <a:pt x="517144" y="1322831"/>
                  </a:lnTo>
                  <a:lnTo>
                    <a:pt x="0" y="1322831"/>
                  </a:lnTo>
                  <a:lnTo>
                    <a:pt x="0" y="1102359"/>
                  </a:lnTo>
                  <a:lnTo>
                    <a:pt x="0" y="7716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804661" y="3546094"/>
            <a:ext cx="290576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3070" marR="52069" indent="-421005">
              <a:lnSpc>
                <a:spcPct val="100000"/>
              </a:lnSpc>
              <a:spcBef>
                <a:spcPts val="90"/>
              </a:spcBef>
              <a:buAutoNum type="romanLcParenBoth"/>
              <a:tabLst>
                <a:tab pos="424815" algn="l"/>
              </a:tabLst>
            </a:pPr>
            <a:r>
              <a:rPr sz="2000" b="1" spc="-90" dirty="0">
                <a:latin typeface="Microsoft YaHei UI"/>
                <a:cs typeface="Microsoft YaHei UI"/>
              </a:rPr>
              <a:t>如果除数和被除数的符号</a:t>
            </a:r>
            <a:r>
              <a:rPr sz="2000" b="1" spc="-395" dirty="0">
                <a:latin typeface="Microsoft YaHei UI"/>
                <a:cs typeface="Microsoft YaHei UI"/>
              </a:rPr>
              <a:t>不同，</a:t>
            </a:r>
            <a:r>
              <a:rPr sz="2000" b="1" spc="-130" dirty="0">
                <a:latin typeface="Microsoft YaHei UI"/>
                <a:cs typeface="Microsoft YaHei UI"/>
              </a:rPr>
              <a:t>商就是</a:t>
            </a:r>
            <a:r>
              <a:rPr sz="2000" b="1" spc="-195" dirty="0">
                <a:latin typeface="Microsoft YaHei UI"/>
                <a:cs typeface="Microsoft YaHei UI"/>
              </a:rPr>
              <a:t>负数。</a:t>
            </a:r>
            <a:endParaRPr sz="2000">
              <a:latin typeface="Microsoft YaHei UI"/>
              <a:cs typeface="Microsoft YaHei UI"/>
            </a:endParaRPr>
          </a:p>
          <a:p>
            <a:pPr marL="503555" indent="-491490">
              <a:lnSpc>
                <a:spcPct val="100000"/>
              </a:lnSpc>
              <a:buAutoNum type="romanLcParenBoth"/>
              <a:tabLst>
                <a:tab pos="504190" algn="l"/>
              </a:tabLst>
            </a:pPr>
            <a:r>
              <a:rPr sz="2000" b="1" spc="-20" dirty="0">
                <a:latin typeface="Microsoft YaHei UI"/>
                <a:cs typeface="Microsoft YaHei UI"/>
              </a:rPr>
              <a:t>被除数</a:t>
            </a:r>
            <a:r>
              <a:rPr sz="2000" b="1" spc="-200" dirty="0">
                <a:latin typeface="Microsoft YaHei UI"/>
                <a:cs typeface="Microsoft YaHei UI"/>
              </a:rPr>
              <a:t>和余数</a:t>
            </a:r>
            <a:r>
              <a:rPr sz="2000" b="1" spc="-130" dirty="0">
                <a:latin typeface="Microsoft YaHei UI"/>
                <a:cs typeface="Microsoft YaHei UI"/>
              </a:rPr>
              <a:t>的符号是</a:t>
            </a:r>
            <a:endParaRPr sz="2000">
              <a:latin typeface="Microsoft YaHei UI"/>
              <a:cs typeface="Microsoft YaHei UI"/>
            </a:endParaRPr>
          </a:p>
          <a:p>
            <a:pPr marL="518795">
              <a:lnSpc>
                <a:spcPct val="100000"/>
              </a:lnSpc>
              <a:spcBef>
                <a:spcPts val="5"/>
              </a:spcBef>
            </a:pPr>
            <a:r>
              <a:rPr sz="2000" b="1" spc="-400" dirty="0">
                <a:latin typeface="Microsoft YaHei UI"/>
                <a:cs typeface="Microsoft YaHei UI"/>
              </a:rPr>
              <a:t>匹配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29</a:t>
            </a:r>
          </a:p>
        </p:txBody>
      </p:sp>
    </p:spTree>
  </p:cSld>
  <p:clrMapOvr>
    <a:masterClrMapping/>
  </p:clrMapOvr>
</p:sld>
</file>

<file path=ppt/slides/slide3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26605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MIPS的乘法和除法电路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59494"/>
            <a:ext cx="5594350" cy="168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165">
              <a:lnSpc>
                <a:spcPct val="120100"/>
              </a:lnSpc>
              <a:spcBef>
                <a:spcPts val="100"/>
              </a:spcBef>
            </a:pPr>
            <a:r>
              <a:rPr sz="3200" spc="-15" dirty="0">
                <a:latin typeface="Microsoft YaHei"/>
                <a:cs typeface="Microsoft YaHei"/>
              </a:rPr>
              <a:t>相同的硬件可用 </a:t>
            </a:r>
            <a:r>
              <a:rPr sz="3200" spc="-15" dirty="0">
                <a:latin typeface="Microsoft YaHei"/>
                <a:cs typeface="Microsoft YaHei"/>
              </a:rPr>
              <a:t>对于</a:t>
            </a:r>
            <a:r>
              <a:rPr sz="3200" spc="15" dirty="0">
                <a:latin typeface="Microsoft YaHei"/>
                <a:cs typeface="Microsoft YaHei"/>
              </a:rPr>
              <a:t>64位，</a:t>
            </a:r>
            <a:r>
              <a:rPr sz="3200" spc="-10" dirty="0">
                <a:latin typeface="Microsoft YaHei"/>
                <a:cs typeface="Microsoft YaHei"/>
              </a:rPr>
              <a:t>一对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Microsoft YaHei"/>
                <a:cs typeface="Microsoft YaHei"/>
              </a:rPr>
              <a:t>寄存器</a:t>
            </a:r>
            <a:r>
              <a:rPr sz="3200" spc="125" dirty="0">
                <a:latin typeface="Microsoft YaHei"/>
                <a:cs typeface="Microsoft YaHei"/>
              </a:rPr>
              <a:t>（Hi, </a:t>
            </a:r>
            <a:r>
              <a:rPr sz="3200" spc="105" dirty="0">
                <a:latin typeface="Microsoft YaHei"/>
                <a:cs typeface="Microsoft YaHei"/>
              </a:rPr>
              <a:t>Lo）</a:t>
            </a:r>
            <a:r>
              <a:rPr sz="3200" spc="-10" dirty="0">
                <a:latin typeface="Microsoft YaHei"/>
                <a:cs typeface="Microsoft YaHei"/>
              </a:rPr>
              <a:t>被使用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019680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6967" y="3069335"/>
            <a:ext cx="3986784" cy="26639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495" y="3069335"/>
            <a:ext cx="3861816" cy="26639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23033" y="5887008"/>
            <a:ext cx="531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Microsoft YaHei UI"/>
                <a:cs typeface="Microsoft YaHei UI"/>
              </a:rPr>
              <a:t>乘法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30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86880" y="5882132"/>
            <a:ext cx="531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Microsoft YaHei UI"/>
                <a:cs typeface="Microsoft YaHei UI"/>
              </a:rPr>
              <a:t>部门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乘法和除法命令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213738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1692275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2164714"/>
            <a:ext cx="200660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2643251"/>
            <a:ext cx="170179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959079"/>
            <a:ext cx="3785870" cy="24409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latin typeface="Courier New"/>
                <a:cs typeface="Courier New"/>
              </a:rPr>
              <a:t>多</a:t>
            </a:r>
            <a:r>
              <a:rPr sz="2800" b="1" spc="-10" dirty="0">
                <a:latin typeface="Courier New"/>
                <a:cs typeface="Courier New"/>
              </a:rPr>
              <a:t>$s2, </a:t>
            </a:r>
            <a:r>
              <a:rPr sz="2800" b="1" spc="-10" dirty="0">
                <a:latin typeface="Courier New"/>
                <a:cs typeface="Courier New"/>
              </a:rPr>
              <a:t>$s3</a:t>
            </a:r>
            <a:endParaRPr sz="2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570"/>
              </a:spcBef>
              <a:tabLst>
                <a:tab pos="3222625" algn="l"/>
              </a:tabLst>
            </a:pPr>
            <a:r>
              <a:rPr sz="2400" b="1" spc="-5" dirty="0">
                <a:latin typeface="Courier New"/>
                <a:cs typeface="Courier New"/>
              </a:rPr>
              <a:t>Hi</a:t>
            </a:r>
            <a:r>
              <a:rPr sz="2400" b="1" dirty="0">
                <a:latin typeface="Courier New"/>
                <a:cs typeface="Courier New"/>
              </a:rPr>
              <a:t>, </a:t>
            </a:r>
            <a:r>
              <a:rPr sz="2400" b="1" dirty="0">
                <a:latin typeface="Courier New"/>
                <a:cs typeface="Courier New"/>
              </a:rPr>
              <a:t>Lo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dirty="0">
                <a:latin typeface="Courier New"/>
                <a:cs typeface="Courier New"/>
              </a:rPr>
              <a:t>$s2 </a:t>
            </a:r>
            <a:r>
              <a:rPr sz="2400" b="1" spc="-85" dirty="0">
                <a:latin typeface="Verdana"/>
                <a:cs typeface="Verdana"/>
              </a:rPr>
              <a:t>× </a:t>
            </a:r>
            <a:r>
              <a:rPr sz="2400" b="1" dirty="0">
                <a:latin typeface="Courier New"/>
                <a:cs typeface="Courier New"/>
              </a:rPr>
              <a:t>$s3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b="1" spc="-5" dirty="0">
                <a:latin typeface="Courier New"/>
                <a:cs typeface="Courier New"/>
              </a:rPr>
              <a:t>补足 </a:t>
            </a:r>
            <a:r>
              <a:rPr sz="2800" b="1" spc="-10" dirty="0">
                <a:latin typeface="Courier New"/>
                <a:cs typeface="Courier New"/>
              </a:rPr>
              <a:t>$s2, </a:t>
            </a:r>
            <a:r>
              <a:rPr sz="2800" b="1" spc="-10" dirty="0">
                <a:latin typeface="Courier New"/>
                <a:cs typeface="Courier New"/>
              </a:rPr>
              <a:t>$s3</a:t>
            </a:r>
            <a:endParaRPr sz="2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570"/>
              </a:spcBef>
              <a:tabLst>
                <a:tab pos="3222625" algn="l"/>
              </a:tabLst>
            </a:pPr>
            <a:r>
              <a:rPr sz="2400" b="1" spc="-5" dirty="0">
                <a:latin typeface="Courier New"/>
                <a:cs typeface="Courier New"/>
              </a:rPr>
              <a:t>Hi</a:t>
            </a:r>
            <a:r>
              <a:rPr sz="2400" b="1" dirty="0">
                <a:latin typeface="Courier New"/>
                <a:cs typeface="Courier New"/>
              </a:rPr>
              <a:t>, </a:t>
            </a:r>
            <a:r>
              <a:rPr sz="2400" b="1" dirty="0">
                <a:latin typeface="Courier New"/>
                <a:cs typeface="Courier New"/>
              </a:rPr>
              <a:t>Lo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dirty="0">
                <a:latin typeface="Courier New"/>
                <a:cs typeface="Courier New"/>
              </a:rPr>
              <a:t>$s2 </a:t>
            </a:r>
            <a:r>
              <a:rPr sz="2400" b="1" spc="-85" dirty="0">
                <a:latin typeface="Verdana"/>
                <a:cs typeface="Verdana"/>
              </a:rPr>
              <a:t>× </a:t>
            </a:r>
            <a:r>
              <a:rPr sz="2400" b="1" dirty="0">
                <a:latin typeface="Courier New"/>
                <a:cs typeface="Courier New"/>
              </a:rPr>
              <a:t>$s3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b="1" spc="-5" dirty="0">
                <a:latin typeface="Courier New"/>
                <a:cs typeface="Courier New"/>
              </a:rPr>
              <a:t>div </a:t>
            </a:r>
            <a:r>
              <a:rPr sz="2800" b="1" spc="-10" dirty="0">
                <a:latin typeface="Courier New"/>
                <a:cs typeface="Courier New"/>
              </a:rPr>
              <a:t>$s2, </a:t>
            </a:r>
            <a:r>
              <a:rPr sz="2800" b="1" spc="-5" dirty="0">
                <a:latin typeface="Courier New"/>
                <a:cs typeface="Courier New"/>
              </a:rPr>
              <a:t>$s3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3115691"/>
            <a:ext cx="200660" cy="2082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3600322"/>
            <a:ext cx="170179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80668" y="3384669"/>
            <a:ext cx="3169285" cy="14109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96240" algn="ctr">
              <a:lnSpc>
                <a:spcPct val="100000"/>
              </a:lnSpc>
              <a:spcBef>
                <a:spcPts val="635"/>
              </a:spcBef>
            </a:pPr>
            <a:r>
              <a:rPr sz="2400" b="1" dirty="0">
                <a:latin typeface="Courier New"/>
                <a:cs typeface="Courier New"/>
              </a:rPr>
              <a:t>Lo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$s2 </a:t>
            </a:r>
            <a:r>
              <a:rPr sz="2400" b="1" dirty="0">
                <a:latin typeface="Courier New"/>
                <a:cs typeface="Courier New"/>
              </a:rPr>
              <a:t>/ </a:t>
            </a:r>
            <a:r>
              <a:rPr sz="2400" b="1" spc="-10" dirty="0">
                <a:latin typeface="Courier New"/>
                <a:cs typeface="Courier New"/>
              </a:rPr>
              <a:t>$s3,</a:t>
            </a:r>
            <a:endParaRPr sz="2400">
              <a:latin typeface="Courier New"/>
              <a:cs typeface="Courier New"/>
            </a:endParaRPr>
          </a:p>
          <a:p>
            <a:pPr marR="366395" algn="ctr">
              <a:lnSpc>
                <a:spcPct val="100000"/>
              </a:lnSpc>
              <a:spcBef>
                <a:spcPts val="635"/>
              </a:spcBef>
            </a:pPr>
            <a:r>
              <a:rPr sz="2800" b="1" spc="-5" dirty="0">
                <a:latin typeface="Courier New"/>
                <a:cs typeface="Courier New"/>
              </a:rPr>
              <a:t>除去 </a:t>
            </a:r>
            <a:r>
              <a:rPr sz="2800" b="1" spc="-10" dirty="0">
                <a:latin typeface="Courier New"/>
                <a:cs typeface="Courier New"/>
              </a:rPr>
              <a:t>$s2, </a:t>
            </a:r>
            <a:r>
              <a:rPr sz="2800" b="1" spc="-15" dirty="0">
                <a:latin typeface="Courier New"/>
                <a:cs typeface="Courier New"/>
              </a:rPr>
              <a:t>$s3</a:t>
            </a:r>
            <a:endParaRPr sz="2800">
              <a:latin typeface="Courier New"/>
              <a:cs typeface="Courier New"/>
            </a:endParaRPr>
          </a:p>
          <a:p>
            <a:pPr marL="398780" algn="ctr">
              <a:lnSpc>
                <a:spcPct val="100000"/>
              </a:lnSpc>
              <a:spcBef>
                <a:spcPts val="615"/>
              </a:spcBef>
            </a:pPr>
            <a:r>
              <a:rPr sz="2400" b="1" dirty="0">
                <a:latin typeface="Courier New"/>
                <a:cs typeface="Courier New"/>
              </a:rPr>
              <a:t>Lo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dirty="0">
                <a:latin typeface="Courier New"/>
                <a:cs typeface="Courier New"/>
              </a:rPr>
              <a:t>$s2 </a:t>
            </a:r>
            <a:r>
              <a:rPr sz="2400" b="1" dirty="0">
                <a:latin typeface="Courier New"/>
                <a:cs typeface="Courier New"/>
              </a:rPr>
              <a:t>/ </a:t>
            </a:r>
            <a:r>
              <a:rPr sz="2400" b="1" spc="-10" dirty="0">
                <a:latin typeface="Courier New"/>
                <a:cs typeface="Courier New"/>
              </a:rPr>
              <a:t>$s3,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3749" y="3452317"/>
            <a:ext cx="2586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嗨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$s2 </a:t>
            </a:r>
            <a:r>
              <a:rPr sz="2400" b="1" dirty="0">
                <a:latin typeface="Courier New"/>
                <a:cs typeface="Courier New"/>
              </a:rPr>
              <a:t>% </a:t>
            </a:r>
            <a:r>
              <a:rPr sz="2400" b="1" spc="-5" dirty="0">
                <a:latin typeface="Courier New"/>
                <a:cs typeface="Courier New"/>
              </a:rPr>
              <a:t>$s3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4066666"/>
            <a:ext cx="200660" cy="20828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87713" y="4404105"/>
            <a:ext cx="258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嗨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dirty="0">
                <a:latin typeface="Courier New"/>
                <a:cs typeface="Courier New"/>
              </a:rPr>
              <a:t>$s2 </a:t>
            </a:r>
            <a:r>
              <a:rPr sz="2400" b="1" dirty="0">
                <a:latin typeface="Courier New"/>
                <a:cs typeface="Courier New"/>
              </a:rPr>
              <a:t>% </a:t>
            </a:r>
            <a:r>
              <a:rPr sz="2400" b="1" spc="-20" dirty="0">
                <a:latin typeface="Courier New"/>
                <a:cs typeface="Courier New"/>
              </a:rPr>
              <a:t>$s3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551298"/>
            <a:ext cx="170179" cy="177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5017642"/>
            <a:ext cx="200660" cy="20828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649562" y="4848809"/>
            <a:ext cx="300418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5" dirty="0">
                <a:latin typeface="Courier New"/>
                <a:cs typeface="Courier New"/>
              </a:rPr>
              <a:t># </a:t>
            </a:r>
            <a:r>
              <a:rPr sz="2800" b="1" spc="-10" dirty="0">
                <a:latin typeface="Courier New"/>
                <a:cs typeface="Courier New"/>
              </a:rPr>
              <a:t>从</a:t>
            </a:r>
            <a:r>
              <a:rPr sz="2800" b="1" spc="-15" dirty="0">
                <a:latin typeface="Courier New"/>
                <a:cs typeface="Courier New"/>
              </a:rPr>
              <a:t>hi开始</a:t>
            </a:r>
            <a:r>
              <a:rPr sz="2800" b="1" spc="-5" dirty="0">
                <a:latin typeface="Courier New"/>
                <a:cs typeface="Courier New"/>
              </a:rPr>
              <a:t>移动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5502312"/>
            <a:ext cx="170179" cy="1777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80668" y="4757092"/>
            <a:ext cx="1890395" cy="19411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b="1" spc="-5" dirty="0">
                <a:latin typeface="Courier New"/>
                <a:cs typeface="Courier New"/>
              </a:rPr>
              <a:t>mvhi </a:t>
            </a:r>
            <a:r>
              <a:rPr sz="2800" b="1" spc="-10" dirty="0">
                <a:latin typeface="Courier New"/>
                <a:cs typeface="Courier New"/>
              </a:rPr>
              <a:t>$s1</a:t>
            </a:r>
            <a:endParaRPr sz="2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620"/>
              </a:spcBef>
            </a:pPr>
            <a:r>
              <a:rPr sz="2400" b="1" dirty="0">
                <a:latin typeface="Courier New"/>
                <a:cs typeface="Courier New"/>
              </a:rPr>
              <a:t>$s1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dirty="0">
                <a:latin typeface="Courier New"/>
                <a:cs typeface="Courier New"/>
              </a:rPr>
              <a:t>Hi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b="1" spc="-5" dirty="0">
                <a:latin typeface="Courier New"/>
                <a:cs typeface="Courier New"/>
              </a:rPr>
              <a:t>mvlo </a:t>
            </a:r>
            <a:r>
              <a:rPr sz="2800" b="1" spc="-10" dirty="0">
                <a:latin typeface="Courier New"/>
                <a:cs typeface="Courier New"/>
              </a:rPr>
              <a:t>$s1</a:t>
            </a:r>
            <a:endParaRPr sz="2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615"/>
              </a:spcBef>
            </a:pPr>
            <a:r>
              <a:rPr sz="2400" b="1" dirty="0">
                <a:latin typeface="Courier New"/>
                <a:cs typeface="Courier New"/>
              </a:rPr>
              <a:t>$s1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dirty="0">
                <a:latin typeface="Courier New"/>
                <a:cs typeface="Courier New"/>
              </a:rPr>
              <a:t>Lo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5968656"/>
            <a:ext cx="200660" cy="2082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649535" y="5800750"/>
            <a:ext cx="3004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Courier New"/>
                <a:cs typeface="Courier New"/>
              </a:rPr>
              <a:t>#</a:t>
            </a:r>
            <a:r>
              <a:rPr sz="2800" b="1" spc="-10" dirty="0">
                <a:latin typeface="Courier New"/>
                <a:cs typeface="Courier New"/>
              </a:rPr>
              <a:t>从</a:t>
            </a:r>
            <a:r>
              <a:rPr sz="2800" b="1" spc="-15" dirty="0">
                <a:latin typeface="Courier New"/>
                <a:cs typeface="Courier New"/>
              </a:rPr>
              <a:t>lo</a:t>
            </a:r>
            <a:r>
              <a:rPr sz="2800" b="1" spc="-5" dirty="0">
                <a:latin typeface="Courier New"/>
                <a:cs typeface="Courier New"/>
              </a:rPr>
              <a:t>移动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6453289"/>
            <a:ext cx="170179" cy="1778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31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59524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spc="-5" dirty="0"/>
              <a:t>乘法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2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1338" y="3850335"/>
            <a:ext cx="10388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14" dirty="0">
                <a:latin typeface="Microsoft YaHei"/>
                <a:cs typeface="Microsoft YaHei"/>
              </a:rPr>
              <a:t>0110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6129020" cy="16516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0" dirty="0">
                <a:latin typeface="Microsoft YaHei"/>
                <a:cs typeface="Microsoft YaHei"/>
              </a:rPr>
              <a:t>正数</a:t>
            </a:r>
            <a:r>
              <a:rPr sz="3200" spc="190" dirty="0">
                <a:latin typeface="Microsoft YaHei"/>
                <a:cs typeface="Microsoft YaHei"/>
              </a:rPr>
              <a:t>x</a:t>
            </a:r>
            <a:r>
              <a:rPr sz="3200" spc="-10" dirty="0">
                <a:latin typeface="Microsoft YaHei"/>
                <a:cs typeface="Microsoft YaHei"/>
              </a:rPr>
              <a:t>正数</a:t>
            </a:r>
            <a:endParaRPr sz="3200">
              <a:latin typeface="Microsoft YaHei"/>
              <a:cs typeface="Microsoft YaHei"/>
            </a:endParaRPr>
          </a:p>
          <a:p>
            <a:pPr marL="411480" marR="5080">
              <a:lnSpc>
                <a:spcPct val="120100"/>
              </a:lnSpc>
              <a:spcBef>
                <a:spcPts val="65"/>
              </a:spcBef>
            </a:pPr>
            <a:r>
              <a:rPr sz="2800" spc="5" dirty="0">
                <a:latin typeface="Microsoft YaHei"/>
                <a:cs typeface="Microsoft YaHei"/>
              </a:rPr>
              <a:t>可以</a:t>
            </a:r>
            <a:r>
              <a:rPr sz="2800" spc="-25" dirty="0">
                <a:latin typeface="Microsoft YaHei"/>
                <a:cs typeface="Microsoft YaHei"/>
              </a:rPr>
              <a:t>用</a:t>
            </a:r>
            <a:r>
              <a:rPr sz="2800" spc="5" dirty="0">
                <a:latin typeface="Microsoft YaHei"/>
                <a:cs typeface="Microsoft YaHei"/>
              </a:rPr>
              <a:t>与十进制数相同的</a:t>
            </a:r>
            <a:r>
              <a:rPr sz="2800" spc="-25" dirty="0">
                <a:latin typeface="Microsoft YaHei"/>
                <a:cs typeface="Microsoft YaHei"/>
              </a:rPr>
              <a:t>方式</a:t>
            </a:r>
            <a:r>
              <a:rPr sz="2800" spc="5" dirty="0">
                <a:latin typeface="Microsoft YaHei"/>
                <a:cs typeface="Microsoft YaHei"/>
              </a:rPr>
              <a:t>书写 </a:t>
            </a:r>
            <a:r>
              <a:rPr sz="2800" spc="5" dirty="0">
                <a:latin typeface="Microsoft YaHei"/>
                <a:cs typeface="Microsoft YaHei"/>
              </a:rPr>
              <a:t>位数是乘数的位数和</a:t>
            </a:r>
            <a:r>
              <a:rPr sz="2800" spc="5" dirty="0">
                <a:latin typeface="Microsoft YaHei"/>
                <a:cs typeface="Microsoft YaHei"/>
              </a:rPr>
              <a:t>被乘数</a:t>
            </a:r>
            <a:r>
              <a:rPr sz="2800" spc="5" dirty="0">
                <a:latin typeface="Microsoft YaHei"/>
                <a:cs typeface="Microsoft YaHei"/>
              </a:rPr>
              <a:t>的</a:t>
            </a:r>
            <a:r>
              <a:rPr sz="2800" spc="-20" dirty="0">
                <a:latin typeface="Microsoft YaHei"/>
                <a:cs typeface="Microsoft YaHei"/>
              </a:rPr>
              <a:t>位数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79905" y="2660431"/>
            <a:ext cx="2880995" cy="118935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800" spc="10" dirty="0">
                <a:latin typeface="Microsoft YaHei"/>
                <a:cs typeface="Microsoft YaHei"/>
              </a:rPr>
              <a:t>这是你对它的补充。</a:t>
            </a:r>
            <a:endParaRPr sz="2800">
              <a:latin typeface="Microsoft YaHei"/>
              <a:cs typeface="Microsoft YaHei"/>
            </a:endParaRPr>
          </a:p>
          <a:p>
            <a:pPr marL="1564005">
              <a:lnSpc>
                <a:spcPct val="100000"/>
              </a:lnSpc>
              <a:spcBef>
                <a:spcPts val="1040"/>
              </a:spcBef>
            </a:pPr>
            <a:r>
              <a:rPr sz="3200" spc="114" dirty="0">
                <a:latin typeface="Microsoft YaHei"/>
                <a:cs typeface="Microsoft YaHei"/>
              </a:rPr>
              <a:t>0011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0" y="4408119"/>
            <a:ext cx="1558925" cy="1325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130">
              <a:lnSpc>
                <a:spcPts val="3520"/>
              </a:lnSpc>
              <a:spcBef>
                <a:spcPts val="95"/>
              </a:spcBef>
            </a:pPr>
            <a:r>
              <a:rPr sz="3200" spc="114" dirty="0">
                <a:latin typeface="Microsoft YaHei"/>
                <a:cs typeface="Microsoft YaHei"/>
              </a:rPr>
              <a:t>0000</a:t>
            </a:r>
            <a:endParaRPr sz="3200">
              <a:latin typeface="Microsoft YaHei"/>
              <a:cs typeface="Microsoft YaHei"/>
            </a:endParaRPr>
          </a:p>
          <a:p>
            <a:pPr marL="271780">
              <a:lnSpc>
                <a:spcPts val="3200"/>
              </a:lnSpc>
            </a:pPr>
            <a:r>
              <a:rPr sz="3200" spc="110" dirty="0">
                <a:latin typeface="Microsoft YaHei"/>
                <a:cs typeface="Microsoft YaHei"/>
              </a:rPr>
              <a:t>0011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3520"/>
              </a:lnSpc>
            </a:pPr>
            <a:r>
              <a:rPr sz="3200" spc="110" dirty="0">
                <a:latin typeface="Microsoft YaHei"/>
                <a:cs typeface="Microsoft YaHei"/>
              </a:rPr>
              <a:t>0011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6915" y="6170472"/>
            <a:ext cx="16967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85" dirty="0">
                <a:latin typeface="Microsoft YaHei"/>
                <a:cs typeface="Microsoft YaHei"/>
              </a:rPr>
              <a:t>1810年</a:t>
            </a:r>
            <a:r>
              <a:rPr sz="3200" spc="585" dirty="0">
                <a:latin typeface="Microsoft YaHei"/>
                <a:cs typeface="Microsoft YaHei"/>
              </a:rPr>
              <a:t>......</a:t>
            </a:r>
            <a:r>
              <a:rPr sz="2800" spc="10" dirty="0">
                <a:latin typeface="Microsoft YaHei"/>
                <a:cs typeface="Microsoft YaHei"/>
              </a:rPr>
              <a:t>产品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9572" y="4372355"/>
            <a:ext cx="1960880" cy="0"/>
          </a:xfrm>
          <a:custGeom>
            <a:avLst/>
            <a:gdLst/>
            <a:ahLst/>
            <a:cxnLst/>
            <a:rect l="l" t="t" r="r" b="b"/>
            <a:pathLst>
              <a:path w="1960879" h="0">
                <a:moveTo>
                  <a:pt x="0" y="0"/>
                </a:moveTo>
                <a:lnTo>
                  <a:pt x="1960879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87042" y="3848227"/>
            <a:ext cx="3124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80" dirty="0">
                <a:latin typeface="Microsoft YaHei"/>
                <a:cs typeface="Microsoft YaHei"/>
              </a:rPr>
              <a:t>x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6864" y="2673169"/>
            <a:ext cx="4285615" cy="168084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2775" spc="127" baseline="25525" dirty="0">
                <a:solidFill>
                  <a:srgbClr val="808080"/>
                </a:solidFill>
                <a:latin typeface="Microsoft YaHei UI"/>
                <a:cs typeface="Microsoft YaHei UI"/>
              </a:rPr>
              <a:t>2m</a:t>
            </a:r>
            <a:r>
              <a:rPr sz="2800" spc="-509" dirty="0">
                <a:solidFill>
                  <a:srgbClr val="808080"/>
                </a:solidFill>
                <a:latin typeface="Microsoft YaHei UI"/>
                <a:cs typeface="Microsoft YaHei UI"/>
              </a:rPr>
              <a:t>方式 </a:t>
            </a:r>
            <a:r>
              <a:rPr sz="2800" spc="120" dirty="0">
                <a:solidFill>
                  <a:srgbClr val="808080"/>
                </a:solidFill>
                <a:latin typeface="Microsoft YaHei UI"/>
                <a:cs typeface="Microsoft YaHei UI"/>
              </a:rPr>
              <a:t>x </a:t>
            </a:r>
            <a:r>
              <a:rPr sz="2775" spc="179" baseline="25525" dirty="0">
                <a:solidFill>
                  <a:srgbClr val="808080"/>
                </a:solidFill>
                <a:latin typeface="Microsoft YaHei UI"/>
                <a:cs typeface="Microsoft YaHei UI"/>
              </a:rPr>
              <a:t>2n</a:t>
            </a:r>
            <a:r>
              <a:rPr sz="2800" spc="-509" dirty="0">
                <a:solidFill>
                  <a:srgbClr val="808080"/>
                </a:solidFill>
                <a:latin typeface="Microsoft YaHei UI"/>
                <a:cs typeface="Microsoft YaHei UI"/>
              </a:rPr>
              <a:t>方式 </a:t>
            </a:r>
            <a:r>
              <a:rPr sz="2800" spc="95" dirty="0">
                <a:solidFill>
                  <a:srgbClr val="808080"/>
                </a:solidFill>
                <a:latin typeface="Microsoft YaHei UI"/>
                <a:cs typeface="Microsoft YaHei UI"/>
              </a:rPr>
              <a:t>-&gt; 2</a:t>
            </a:r>
            <a:r>
              <a:rPr sz="2775" spc="142" baseline="25525" dirty="0">
                <a:solidFill>
                  <a:srgbClr val="808080"/>
                </a:solidFill>
                <a:latin typeface="Microsoft YaHei UI"/>
                <a:cs typeface="Microsoft YaHei UI"/>
              </a:rPr>
              <a:t>(m+n)</a:t>
            </a:r>
            <a:r>
              <a:rPr sz="2800" spc="-520" dirty="0">
                <a:solidFill>
                  <a:srgbClr val="808080"/>
                </a:solidFill>
                <a:latin typeface="Microsoft YaHei UI"/>
                <a:cs typeface="Microsoft YaHei UI"/>
              </a:rPr>
              <a:t>方式</a:t>
            </a:r>
            <a:endParaRPr sz="2800">
              <a:latin typeface="Microsoft YaHei UI"/>
              <a:cs typeface="Microsoft YaHei UI"/>
            </a:endParaRPr>
          </a:p>
          <a:p>
            <a:pPr marL="682625">
              <a:lnSpc>
                <a:spcPct val="100000"/>
              </a:lnSpc>
              <a:spcBef>
                <a:spcPts val="1000"/>
              </a:spcBef>
              <a:tabLst>
                <a:tab pos="1374140" algn="l"/>
              </a:tabLst>
            </a:pPr>
            <a:r>
              <a:rPr sz="1800" spc="80" dirty="0">
                <a:latin typeface="Microsoft YaHei"/>
                <a:cs typeface="Microsoft YaHei"/>
              </a:rPr>
              <a:t>310 </a:t>
            </a:r>
            <a:r>
              <a:rPr sz="3200" spc="585" dirty="0">
                <a:latin typeface="Microsoft YaHei"/>
                <a:cs typeface="Microsoft YaHei"/>
              </a:rPr>
              <a:t>... </a:t>
            </a:r>
            <a:r>
              <a:rPr sz="3200" spc="-10" dirty="0">
                <a:latin typeface="Microsoft YaHei"/>
                <a:cs typeface="Microsoft YaHei"/>
              </a:rPr>
              <a:t>乘法器</a:t>
            </a:r>
            <a:endParaRPr sz="3200">
              <a:latin typeface="Microsoft YaHei"/>
              <a:cs typeface="Microsoft YaHei"/>
            </a:endParaRPr>
          </a:p>
          <a:p>
            <a:pPr marL="686435">
              <a:lnSpc>
                <a:spcPct val="100000"/>
              </a:lnSpc>
              <a:spcBef>
                <a:spcPts val="105"/>
              </a:spcBef>
              <a:tabLst>
                <a:tab pos="1377950" algn="l"/>
              </a:tabLst>
            </a:pPr>
            <a:r>
              <a:rPr sz="1800" spc="80" dirty="0">
                <a:latin typeface="Microsoft YaHei"/>
                <a:cs typeface="Microsoft YaHei"/>
              </a:rPr>
              <a:t>610 </a:t>
            </a:r>
            <a:r>
              <a:rPr sz="3200" spc="585" dirty="0">
                <a:latin typeface="Microsoft YaHei"/>
                <a:cs typeface="Microsoft YaHei"/>
              </a:rPr>
              <a:t>... </a:t>
            </a:r>
            <a:r>
              <a:rPr sz="3200" spc="-10" dirty="0">
                <a:latin typeface="Microsoft YaHei"/>
                <a:cs typeface="Microsoft YaHei"/>
              </a:rPr>
              <a:t>乘法器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0860" y="5570668"/>
            <a:ext cx="2088514" cy="11125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35"/>
              </a:spcBef>
              <a:tabLst>
                <a:tab pos="2075180" algn="l"/>
              </a:tabLst>
            </a:pP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0000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3200" spc="110" dirty="0">
                <a:latin typeface="Microsoft YaHei"/>
                <a:cs typeface="Microsoft YaHei"/>
              </a:rPr>
              <a:t>00010010</a:t>
            </a:r>
            <a:endParaRPr sz="3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参考文献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7373620" cy="22282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5095" marR="5080" indent="-113030">
              <a:lnSpc>
                <a:spcPct val="119700"/>
              </a:lnSpc>
              <a:spcBef>
                <a:spcPts val="170"/>
              </a:spcBef>
            </a:pPr>
            <a:r>
              <a:rPr sz="3200" spc="-15" dirty="0">
                <a:latin typeface="Microsoft YaHei"/>
                <a:cs typeface="Microsoft YaHei"/>
              </a:rPr>
              <a:t>计算机的组成和</a:t>
            </a:r>
            <a:r>
              <a:rPr sz="3200" spc="-10" dirty="0">
                <a:latin typeface="Microsoft YaHei"/>
                <a:cs typeface="Microsoft YaHei"/>
              </a:rPr>
              <a:t>设计</a:t>
            </a:r>
            <a:r>
              <a:rPr sz="3200" spc="-10" dirty="0">
                <a:latin typeface="Microsoft YaHei"/>
                <a:cs typeface="Microsoft YaHei"/>
              </a:rPr>
              <a:t>》，</a:t>
            </a:r>
            <a:r>
              <a:rPr sz="3200" spc="-10" dirty="0">
                <a:latin typeface="Microsoft YaHei"/>
                <a:cs typeface="Microsoft YaHei"/>
              </a:rPr>
              <a:t>第五版，</a:t>
            </a:r>
            <a:r>
              <a:rPr sz="2800" spc="5" dirty="0">
                <a:latin typeface="Microsoft YaHei"/>
                <a:cs typeface="Microsoft YaHei"/>
              </a:rPr>
              <a:t>David </a:t>
            </a:r>
            <a:r>
              <a:rPr sz="2800" spc="55" dirty="0">
                <a:latin typeface="Microsoft YaHei"/>
                <a:cs typeface="Microsoft YaHei"/>
              </a:rPr>
              <a:t>A. Patterson和</a:t>
            </a:r>
            <a:r>
              <a:rPr sz="2800" spc="5" dirty="0">
                <a:latin typeface="Microsoft YaHei"/>
                <a:cs typeface="Microsoft YaHei"/>
              </a:rPr>
              <a:t>John </a:t>
            </a:r>
            <a:r>
              <a:rPr sz="2800" spc="215" dirty="0">
                <a:latin typeface="Microsoft YaHei"/>
                <a:cs typeface="Microsoft YaHei"/>
              </a:rPr>
              <a:t>L. </a:t>
            </a:r>
            <a:r>
              <a:rPr sz="2800" spc="35" dirty="0">
                <a:latin typeface="Microsoft YaHei"/>
                <a:cs typeface="Microsoft YaHei"/>
              </a:rPr>
              <a:t>Hennessy</a:t>
            </a:r>
            <a:r>
              <a:rPr sz="2800" spc="5" dirty="0">
                <a:latin typeface="Microsoft YaHei"/>
                <a:cs typeface="Microsoft YaHei"/>
              </a:rPr>
              <a:t>的作品，成田光昭</a:t>
            </a:r>
            <a:r>
              <a:rPr sz="2800" spc="5" dirty="0">
                <a:latin typeface="Microsoft YaHei"/>
                <a:cs typeface="Microsoft YaHei"/>
              </a:rPr>
              <a:t>翻译，日经</a:t>
            </a:r>
            <a:r>
              <a:rPr sz="2800" spc="50" dirty="0">
                <a:latin typeface="Microsoft YaHei"/>
                <a:cs typeface="Microsoft YaHei"/>
              </a:rPr>
              <a:t>商务</a:t>
            </a:r>
            <a:r>
              <a:rPr sz="2800" spc="5" dirty="0">
                <a:latin typeface="Microsoft YaHei"/>
                <a:cs typeface="Microsoft YaHei"/>
              </a:rPr>
              <a:t>出版社。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spc="-15" dirty="0">
                <a:latin typeface="Microsoft YaHei"/>
                <a:cs typeface="Microsoft YaHei"/>
              </a:rPr>
              <a:t>山下</a:t>
            </a:r>
            <a:r>
              <a:rPr sz="3200" spc="-10" dirty="0">
                <a:latin typeface="Microsoft YaHei"/>
                <a:cs typeface="Microsoft YaHei"/>
              </a:rPr>
              <a:t>茂，</a:t>
            </a:r>
            <a:r>
              <a:rPr sz="3200" spc="-10" dirty="0">
                <a:latin typeface="Microsoft YaHei"/>
                <a:cs typeface="Microsoft YaHei"/>
              </a:rPr>
              <a:t>《计算机配置1》讲座材料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043808"/>
            <a:ext cx="233679" cy="2362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32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订阅DeepL Pro以编辑此演示文稿。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访问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3faedb9f5a43438b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，了解更多信息。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f33deec4f62e4fe2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59524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spc="-5" dirty="0"/>
              <a:t>乘法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3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00" y="2691841"/>
            <a:ext cx="4055745" cy="94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3575" algn="ctr">
              <a:lnSpc>
                <a:spcPts val="3620"/>
              </a:lnSpc>
              <a:spcBef>
                <a:spcPts val="95"/>
              </a:spcBef>
              <a:tabLst>
                <a:tab pos="3128645" algn="l"/>
              </a:tabLst>
            </a:pPr>
            <a:r>
              <a:rPr sz="3200" spc="110" dirty="0">
                <a:latin typeface="Microsoft YaHei"/>
                <a:cs typeface="Microsoft YaHei"/>
              </a:rPr>
              <a:t>00000011 </a:t>
            </a:r>
            <a:r>
              <a:rPr sz="1800" spc="80" dirty="0">
                <a:latin typeface="Microsoft YaHei"/>
                <a:cs typeface="Microsoft YaHei"/>
              </a:rPr>
              <a:t>310</a:t>
            </a:r>
            <a:endParaRPr sz="1800">
              <a:latin typeface="Microsoft YaHei"/>
              <a:cs typeface="Microsoft YaHei"/>
            </a:endParaRPr>
          </a:p>
          <a:p>
            <a:pPr algn="ctr">
              <a:lnSpc>
                <a:spcPts val="3620"/>
              </a:lnSpc>
              <a:tabLst>
                <a:tab pos="843915" algn="l"/>
                <a:tab pos="3312795" algn="l"/>
              </a:tabLst>
            </a:pPr>
            <a:r>
              <a:rPr sz="3200" spc="190" dirty="0">
                <a:latin typeface="Microsoft YaHei"/>
                <a:cs typeface="Microsoft YaHei"/>
              </a:rPr>
              <a:t>× </a:t>
            </a:r>
            <a:r>
              <a:rPr sz="3200" u="dbl" spc="110" dirty="0">
                <a:uFill>
                  <a:solidFill>
                    <a:srgbClr val="FF0000"/>
                  </a:solidFill>
                </a:uFill>
                <a:latin typeface="Microsoft YaHei"/>
                <a:cs typeface="Microsoft YaHei"/>
              </a:rPr>
              <a:t>11111010 </a:t>
            </a:r>
            <a:r>
              <a:rPr sz="2700" spc="97" baseline="1543" dirty="0">
                <a:latin typeface="Microsoft YaHei"/>
                <a:cs typeface="Microsoft YaHei"/>
              </a:rPr>
              <a:t>-610</a:t>
            </a:r>
            <a:endParaRPr sz="2700" baseline="1543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230883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788922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949225"/>
            <a:ext cx="5772150" cy="16510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0" dirty="0">
                <a:latin typeface="Microsoft YaHei"/>
                <a:cs typeface="Microsoft YaHei"/>
              </a:rPr>
              <a:t>正数</a:t>
            </a:r>
            <a:r>
              <a:rPr sz="3200" spc="190" dirty="0">
                <a:latin typeface="Microsoft YaHei"/>
                <a:cs typeface="Microsoft YaHei"/>
              </a:rPr>
              <a:t>x</a:t>
            </a:r>
            <a:r>
              <a:rPr sz="3200" spc="-10" dirty="0">
                <a:latin typeface="Microsoft YaHei"/>
                <a:cs typeface="Microsoft YaHei"/>
              </a:rPr>
              <a:t>负数</a:t>
            </a:r>
            <a:endParaRPr sz="3200">
              <a:latin typeface="Microsoft YaHei"/>
              <a:cs typeface="Microsoft YaHei"/>
            </a:endParaRPr>
          </a:p>
          <a:p>
            <a:pPr marL="411480" marR="5080">
              <a:lnSpc>
                <a:spcPct val="120000"/>
              </a:lnSpc>
              <a:spcBef>
                <a:spcPts val="65"/>
              </a:spcBef>
            </a:pPr>
            <a:r>
              <a:rPr sz="2800" spc="5" dirty="0">
                <a:latin typeface="Microsoft YaHei"/>
                <a:cs typeface="Microsoft YaHei"/>
              </a:rPr>
              <a:t>乘法器和被乘数的符号</a:t>
            </a:r>
            <a:r>
              <a:rPr sz="2800" spc="-20" dirty="0">
                <a:latin typeface="Microsoft YaHei"/>
                <a:cs typeface="Microsoft YaHei"/>
              </a:rPr>
              <a:t>扩展</a:t>
            </a:r>
            <a:r>
              <a:rPr sz="2800" spc="5" dirty="0">
                <a:latin typeface="Microsoft YaHei"/>
                <a:cs typeface="Microsoft YaHei"/>
              </a:rPr>
              <a:t>和</a:t>
            </a:r>
            <a:r>
              <a:rPr sz="2800" spc="-20" dirty="0">
                <a:latin typeface="Microsoft YaHei"/>
                <a:cs typeface="Microsoft YaHei"/>
              </a:rPr>
              <a:t>书面</a:t>
            </a:r>
            <a:r>
              <a:rPr sz="2800" spc="5" dirty="0">
                <a:latin typeface="Microsoft YaHei"/>
                <a:cs typeface="Microsoft YaHei"/>
              </a:rPr>
              <a:t>计算 </a:t>
            </a:r>
            <a:r>
              <a:rPr sz="2800" spc="10" dirty="0">
                <a:latin typeface="Microsoft YaHei"/>
                <a:cs typeface="Microsoft YaHei"/>
              </a:rPr>
              <a:t>高位的截断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300985"/>
            <a:ext cx="200659" cy="208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83383" y="3641293"/>
            <a:ext cx="20523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14" dirty="0">
                <a:latin typeface="Microsoft YaHei"/>
                <a:cs typeface="Microsoft YaHei"/>
              </a:rPr>
              <a:t>00000011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194" y="4052773"/>
            <a:ext cx="20497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10" dirty="0">
                <a:latin typeface="Microsoft YaHei"/>
                <a:cs typeface="Microsoft YaHei"/>
              </a:rPr>
              <a:t>00000011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3542" y="4464558"/>
            <a:ext cx="205041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00000011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9255" y="4876038"/>
            <a:ext cx="205041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00000011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137" y="6220986"/>
            <a:ext cx="2024380" cy="6089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r>
              <a:rPr sz="3200" spc="110" dirty="0">
                <a:solidFill>
                  <a:srgbClr val="FF0000"/>
                </a:solidFill>
                <a:latin typeface="Microsoft YaHei"/>
                <a:cs typeface="Microsoft YaHei"/>
              </a:rPr>
              <a:t>00000010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6970" y="6232652"/>
            <a:ext cx="346582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2850" algn="l"/>
              </a:tabLst>
            </a:pPr>
            <a:r>
              <a:rPr sz="3200" spc="110" dirty="0">
                <a:latin typeface="Microsoft YaHei"/>
                <a:cs typeface="Microsoft YaHei"/>
              </a:rPr>
              <a:t>11101110 </a:t>
            </a:r>
            <a:r>
              <a:rPr sz="1800" spc="70" dirty="0">
                <a:latin typeface="Microsoft YaHei"/>
                <a:cs typeface="Microsoft YaHei"/>
              </a:rPr>
              <a:t>-1810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544" y="5286857"/>
            <a:ext cx="2547620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9905">
              <a:lnSpc>
                <a:spcPts val="3540"/>
              </a:lnSpc>
              <a:spcBef>
                <a:spcPts val="95"/>
              </a:spcBef>
            </a:pP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00000011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3540"/>
              </a:lnSpc>
            </a:pP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 00000011</a:t>
            </a:r>
            <a:endParaRPr sz="3200">
              <a:latin typeface="Microsoft YaHei"/>
              <a:cs typeface="Microsoft YaHe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4527" y="6245352"/>
            <a:ext cx="2042160" cy="487680"/>
            <a:chOff x="414527" y="6245352"/>
            <a:chExt cx="2042160" cy="487680"/>
          </a:xfrm>
        </p:grpSpPr>
        <p:sp>
          <p:nvSpPr>
            <p:cNvPr id="17" name="object 17"/>
            <p:cNvSpPr/>
            <p:nvPr/>
          </p:nvSpPr>
          <p:spPr>
            <a:xfrm>
              <a:off x="426719" y="6257544"/>
              <a:ext cx="2018030" cy="463550"/>
            </a:xfrm>
            <a:custGeom>
              <a:avLst/>
              <a:gdLst/>
              <a:ahLst/>
              <a:cxnLst/>
              <a:rect l="l" t="t" r="r" b="b"/>
              <a:pathLst>
                <a:path w="2018030" h="463550">
                  <a:moveTo>
                    <a:pt x="2017776" y="0"/>
                  </a:moveTo>
                  <a:lnTo>
                    <a:pt x="0" y="0"/>
                  </a:lnTo>
                  <a:lnTo>
                    <a:pt x="0" y="463295"/>
                  </a:lnTo>
                  <a:lnTo>
                    <a:pt x="2017776" y="463295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6719" y="6257544"/>
              <a:ext cx="2018030" cy="463550"/>
            </a:xfrm>
            <a:custGeom>
              <a:avLst/>
              <a:gdLst/>
              <a:ahLst/>
              <a:cxnLst/>
              <a:rect l="l" t="t" r="r" b="b"/>
              <a:pathLst>
                <a:path w="2018030" h="463550">
                  <a:moveTo>
                    <a:pt x="0" y="463295"/>
                  </a:moveTo>
                  <a:lnTo>
                    <a:pt x="2017776" y="463295"/>
                  </a:lnTo>
                  <a:lnTo>
                    <a:pt x="2017776" y="0"/>
                  </a:lnTo>
                  <a:lnTo>
                    <a:pt x="0" y="0"/>
                  </a:lnTo>
                  <a:lnTo>
                    <a:pt x="0" y="463295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32154" y="6342379"/>
            <a:ext cx="806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Microsoft YaHei UI"/>
                <a:cs typeface="Microsoft YaHei UI"/>
              </a:rPr>
              <a:t>截断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43471" y="2929127"/>
            <a:ext cx="2512060" cy="2194560"/>
          </a:xfrm>
          <a:custGeom>
            <a:avLst/>
            <a:gdLst/>
            <a:ahLst/>
            <a:cxnLst/>
            <a:rect l="l" t="t" r="r" b="b"/>
            <a:pathLst>
              <a:path w="2512059" h="2194560">
                <a:moveTo>
                  <a:pt x="0" y="2194560"/>
                </a:moveTo>
                <a:lnTo>
                  <a:pt x="2511552" y="2194560"/>
                </a:lnTo>
                <a:lnTo>
                  <a:pt x="2511552" y="0"/>
                </a:lnTo>
                <a:lnTo>
                  <a:pt x="0" y="0"/>
                </a:lnTo>
                <a:lnTo>
                  <a:pt x="0" y="219456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086345" y="4076776"/>
            <a:ext cx="781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Microsoft YaHei"/>
                <a:cs typeface="Microsoft YaHei"/>
              </a:rPr>
              <a:t>0011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54240" y="3356864"/>
            <a:ext cx="1458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4090" algn="l"/>
              </a:tabLst>
            </a:pPr>
            <a:r>
              <a:rPr sz="2400" spc="75" dirty="0">
                <a:latin typeface="Microsoft YaHei"/>
                <a:cs typeface="Microsoft YaHei"/>
              </a:rPr>
              <a:t>0011 </a:t>
            </a:r>
            <a:r>
              <a:rPr sz="2400" spc="104" baseline="-17361" dirty="0">
                <a:latin typeface="Microsoft YaHei"/>
                <a:cs typeface="Microsoft YaHei"/>
              </a:rPr>
              <a:t>310</a:t>
            </a:r>
            <a:endParaRPr sz="2400" baseline="-17361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95288" y="3687267"/>
            <a:ext cx="2404745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0"/>
              </a:spcBef>
              <a:tabLst>
                <a:tab pos="1732280" algn="l"/>
              </a:tabLst>
            </a:pPr>
            <a:r>
              <a:rPr sz="3600" u="heavy" spc="82" baseline="1157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× </a:t>
            </a:r>
            <a:r>
              <a:rPr sz="2400" spc="104" baseline="-17361" dirty="0">
                <a:latin typeface="Microsoft YaHei"/>
                <a:cs typeface="Microsoft YaHei"/>
              </a:rPr>
              <a:t>1010 1010</a:t>
            </a:r>
            <a:endParaRPr sz="2400" baseline="-17361">
              <a:latin typeface="Microsoft YaHei"/>
              <a:cs typeface="Microsoft YaHei"/>
            </a:endParaRPr>
          </a:p>
          <a:p>
            <a:pPr marL="38100">
              <a:lnSpc>
                <a:spcPts val="2845"/>
              </a:lnSpc>
              <a:spcBef>
                <a:spcPts val="2435"/>
              </a:spcBef>
              <a:tabLst>
                <a:tab pos="1598930" algn="l"/>
              </a:tabLst>
            </a:pPr>
            <a:r>
              <a:rPr sz="2400" u="heavy" spc="75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 0011</a:t>
            </a:r>
            <a:endParaRPr sz="2400">
              <a:latin typeface="Microsoft YaHei"/>
              <a:cs typeface="Microsoft YaHei"/>
            </a:endParaRPr>
          </a:p>
          <a:p>
            <a:pPr marL="41910">
              <a:lnSpc>
                <a:spcPts val="2845"/>
              </a:lnSpc>
              <a:tabLst>
                <a:tab pos="1720214" algn="l"/>
              </a:tabLst>
            </a:pPr>
            <a:r>
              <a:rPr sz="2400" spc="75" dirty="0">
                <a:latin typeface="Microsoft YaHei"/>
                <a:cs typeface="Microsoft YaHei"/>
              </a:rPr>
              <a:t>00011110 </a:t>
            </a:r>
            <a:r>
              <a:rPr sz="2400" spc="104" baseline="-20833" dirty="0">
                <a:latin typeface="Microsoft YaHei"/>
                <a:cs typeface="Microsoft YaHei"/>
              </a:rPr>
              <a:t>3010</a:t>
            </a:r>
            <a:endParaRPr sz="2400" baseline="-20833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5006" y="2994482"/>
            <a:ext cx="17976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Microsoft YaHei"/>
                <a:cs typeface="Microsoft YaHei"/>
              </a:rPr>
              <a:t>如果</a:t>
            </a:r>
            <a:r>
              <a:rPr sz="2000" spc="-10" dirty="0">
                <a:latin typeface="Microsoft YaHei"/>
                <a:cs typeface="Microsoft YaHei"/>
              </a:rPr>
              <a:t>无符号.</a:t>
            </a:r>
            <a:r>
              <a:rPr sz="2000" spc="365" dirty="0">
                <a:latin typeface="Microsoft YaHei"/>
                <a:cs typeface="Microsoft YaHei"/>
              </a:rPr>
              <a:t>..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59524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spc="-5" dirty="0"/>
              <a:t>乘法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4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230883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788922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0668" y="949225"/>
            <a:ext cx="5158105" cy="22548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0" dirty="0">
                <a:latin typeface="Microsoft YaHei"/>
                <a:cs typeface="Microsoft YaHei"/>
              </a:rPr>
              <a:t>负数</a:t>
            </a:r>
            <a:r>
              <a:rPr sz="3200" spc="190" dirty="0">
                <a:latin typeface="Microsoft YaHei"/>
                <a:cs typeface="Microsoft YaHei"/>
              </a:rPr>
              <a:t>x</a:t>
            </a:r>
            <a:r>
              <a:rPr sz="3200" spc="-10" dirty="0">
                <a:latin typeface="Microsoft YaHei"/>
                <a:cs typeface="Microsoft YaHei"/>
              </a:rPr>
              <a:t>负数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35"/>
              </a:spcBef>
            </a:pPr>
            <a:r>
              <a:rPr sz="2800" spc="5" dirty="0">
                <a:latin typeface="Microsoft YaHei"/>
                <a:cs typeface="Microsoft YaHei"/>
              </a:rPr>
              <a:t>与</a:t>
            </a:r>
            <a:r>
              <a:rPr sz="2800" spc="5" dirty="0">
                <a:latin typeface="Microsoft YaHei"/>
                <a:cs typeface="Microsoft YaHei"/>
              </a:rPr>
              <a:t>正数</a:t>
            </a:r>
            <a:r>
              <a:rPr sz="2800" spc="175" dirty="0">
                <a:latin typeface="Microsoft YaHei"/>
                <a:cs typeface="Microsoft YaHei"/>
              </a:rPr>
              <a:t>x</a:t>
            </a:r>
            <a:r>
              <a:rPr sz="2800" spc="5" dirty="0">
                <a:latin typeface="Microsoft YaHei"/>
                <a:cs typeface="Microsoft YaHei"/>
              </a:rPr>
              <a:t>负数一样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650">
              <a:latin typeface="Microsoft YaHei"/>
              <a:cs typeface="Microsoft YaHei"/>
            </a:endParaRPr>
          </a:p>
          <a:p>
            <a:pPr marL="1962785">
              <a:lnSpc>
                <a:spcPct val="100000"/>
              </a:lnSpc>
              <a:tabLst>
                <a:tab pos="4428490" algn="l"/>
              </a:tabLst>
            </a:pPr>
            <a:r>
              <a:rPr sz="3200" spc="105" dirty="0">
                <a:latin typeface="Microsoft YaHei"/>
                <a:cs typeface="Microsoft YaHei"/>
              </a:rPr>
              <a:t>11111101 </a:t>
            </a:r>
            <a:r>
              <a:rPr sz="1800" spc="65" dirty="0">
                <a:latin typeface="Microsoft YaHei"/>
                <a:cs typeface="Microsoft YaHei"/>
              </a:rPr>
              <a:t>-310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0598" y="3114243"/>
            <a:ext cx="7416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70" dirty="0">
                <a:latin typeface="Microsoft YaHei"/>
                <a:cs typeface="Microsoft YaHei"/>
              </a:rPr>
              <a:t>-610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7042" y="3123133"/>
            <a:ext cx="28956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6615" algn="l"/>
              </a:tabLst>
            </a:pPr>
            <a:r>
              <a:rPr sz="3200" u="heavy" spc="19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× </a:t>
            </a:r>
            <a:r>
              <a:rPr sz="3200" u="heavy" spc="114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11111010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880" y="3641293"/>
            <a:ext cx="4058285" cy="2569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1460" algn="ctr">
              <a:lnSpc>
                <a:spcPts val="3540"/>
              </a:lnSpc>
              <a:spcBef>
                <a:spcPts val="95"/>
              </a:spcBef>
            </a:pPr>
            <a:r>
              <a:rPr sz="3200" spc="110" dirty="0">
                <a:latin typeface="Microsoft YaHei"/>
                <a:cs typeface="Microsoft YaHei"/>
              </a:rPr>
              <a:t>11111101</a:t>
            </a:r>
            <a:endParaRPr sz="3200">
              <a:latin typeface="Microsoft YaHei"/>
              <a:cs typeface="Microsoft YaHei"/>
            </a:endParaRPr>
          </a:p>
          <a:p>
            <a:pPr marL="513080" algn="ctr">
              <a:lnSpc>
                <a:spcPts val="3240"/>
              </a:lnSpc>
            </a:pPr>
            <a:r>
              <a:rPr sz="3200" spc="110" dirty="0">
                <a:latin typeface="Microsoft YaHei"/>
                <a:cs typeface="Microsoft YaHei"/>
              </a:rPr>
              <a:t>11111101</a:t>
            </a:r>
            <a:endParaRPr sz="3200">
              <a:latin typeface="Microsoft YaHei"/>
              <a:cs typeface="Microsoft YaHei"/>
            </a:endParaRPr>
          </a:p>
          <a:p>
            <a:pPr marL="1270" algn="ctr">
              <a:lnSpc>
                <a:spcPts val="3240"/>
              </a:lnSpc>
            </a:pPr>
            <a:r>
              <a:rPr sz="3200" spc="110" dirty="0">
                <a:latin typeface="Microsoft YaHei"/>
                <a:cs typeface="Microsoft YaHei"/>
              </a:rPr>
              <a:t>11111101</a:t>
            </a:r>
            <a:endParaRPr sz="3200">
              <a:latin typeface="Microsoft YaHei"/>
              <a:cs typeface="Microsoft YaHei"/>
            </a:endParaRPr>
          </a:p>
          <a:p>
            <a:pPr marR="516890" algn="ctr">
              <a:lnSpc>
                <a:spcPts val="3240"/>
              </a:lnSpc>
            </a:pPr>
            <a:r>
              <a:rPr sz="3200" spc="114" dirty="0">
                <a:latin typeface="Microsoft YaHei"/>
                <a:cs typeface="Microsoft YaHei"/>
              </a:rPr>
              <a:t>11111101</a:t>
            </a:r>
            <a:endParaRPr sz="3200">
              <a:latin typeface="Microsoft YaHei"/>
              <a:cs typeface="Microsoft YaHei"/>
            </a:endParaRPr>
          </a:p>
          <a:p>
            <a:pPr marR="1011555" algn="ctr">
              <a:lnSpc>
                <a:spcPts val="3240"/>
              </a:lnSpc>
            </a:pPr>
            <a:r>
              <a:rPr sz="3200" spc="110" dirty="0">
                <a:latin typeface="Microsoft YaHei"/>
                <a:cs typeface="Microsoft YaHei"/>
              </a:rPr>
              <a:t>11111101</a:t>
            </a:r>
            <a:endParaRPr sz="3200">
              <a:latin typeface="Microsoft YaHei"/>
              <a:cs typeface="Microsoft YaHei"/>
            </a:endParaRPr>
          </a:p>
          <a:p>
            <a:pPr algn="ctr">
              <a:lnSpc>
                <a:spcPts val="3540"/>
              </a:lnSpc>
              <a:tabLst>
                <a:tab pos="4032250" algn="l"/>
              </a:tabLst>
            </a:pP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 11111101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436" y="6220986"/>
            <a:ext cx="2024380" cy="6089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r>
              <a:rPr sz="3200" spc="110" dirty="0">
                <a:solidFill>
                  <a:srgbClr val="FF0000"/>
                </a:solidFill>
                <a:latin typeface="Microsoft YaHei"/>
                <a:cs typeface="Microsoft YaHei"/>
              </a:rPr>
              <a:t>00000000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3242" y="6232652"/>
            <a:ext cx="328167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5865" algn="l"/>
              </a:tabLst>
            </a:pPr>
            <a:r>
              <a:rPr sz="3200" spc="105" dirty="0">
                <a:latin typeface="Microsoft YaHei"/>
                <a:cs typeface="Microsoft YaHei"/>
              </a:rPr>
              <a:t>00010010 </a:t>
            </a:r>
            <a:r>
              <a:rPr sz="1800" spc="65" dirty="0">
                <a:latin typeface="Microsoft YaHei"/>
                <a:cs typeface="Microsoft YaHei"/>
              </a:rPr>
              <a:t>1810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8200" y="6245352"/>
            <a:ext cx="2042160" cy="487680"/>
            <a:chOff x="838200" y="6245352"/>
            <a:chExt cx="2042160" cy="487680"/>
          </a:xfrm>
        </p:grpSpPr>
        <p:sp>
          <p:nvSpPr>
            <p:cNvPr id="13" name="object 13"/>
            <p:cNvSpPr/>
            <p:nvPr/>
          </p:nvSpPr>
          <p:spPr>
            <a:xfrm>
              <a:off x="850391" y="6257544"/>
              <a:ext cx="2018030" cy="463550"/>
            </a:xfrm>
            <a:custGeom>
              <a:avLst/>
              <a:gdLst/>
              <a:ahLst/>
              <a:cxnLst/>
              <a:rect l="l" t="t" r="r" b="b"/>
              <a:pathLst>
                <a:path w="2018030" h="463550">
                  <a:moveTo>
                    <a:pt x="2017776" y="0"/>
                  </a:moveTo>
                  <a:lnTo>
                    <a:pt x="0" y="0"/>
                  </a:lnTo>
                  <a:lnTo>
                    <a:pt x="0" y="463295"/>
                  </a:lnTo>
                  <a:lnTo>
                    <a:pt x="2017776" y="463295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50391" y="6257544"/>
              <a:ext cx="2018030" cy="463550"/>
            </a:xfrm>
            <a:custGeom>
              <a:avLst/>
              <a:gdLst/>
              <a:ahLst/>
              <a:cxnLst/>
              <a:rect l="l" t="t" r="r" b="b"/>
              <a:pathLst>
                <a:path w="2018030" h="463550">
                  <a:moveTo>
                    <a:pt x="0" y="463295"/>
                  </a:moveTo>
                  <a:lnTo>
                    <a:pt x="2017776" y="463295"/>
                  </a:lnTo>
                  <a:lnTo>
                    <a:pt x="2017776" y="0"/>
                  </a:lnTo>
                  <a:lnTo>
                    <a:pt x="0" y="0"/>
                  </a:lnTo>
                  <a:lnTo>
                    <a:pt x="0" y="463295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455547" y="6342379"/>
            <a:ext cx="806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Microsoft YaHei UI"/>
                <a:cs typeface="Microsoft YaHei UI"/>
              </a:rPr>
              <a:t>截断</a:t>
            </a:r>
            <a:endParaRPr sz="1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乘法电路的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dirty="0"/>
              <a:t>第一版。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5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3416" y="2959607"/>
            <a:ext cx="2152015" cy="1149350"/>
          </a:xfrm>
          <a:custGeom>
            <a:avLst/>
            <a:gdLst/>
            <a:ahLst/>
            <a:cxnLst/>
            <a:rect l="l" t="t" r="r" b="b"/>
            <a:pathLst>
              <a:path w="2152015" h="1149350">
                <a:moveTo>
                  <a:pt x="0" y="0"/>
                </a:moveTo>
                <a:lnTo>
                  <a:pt x="717296" y="0"/>
                </a:lnTo>
                <a:lnTo>
                  <a:pt x="1081532" y="599058"/>
                </a:lnTo>
                <a:lnTo>
                  <a:pt x="1440180" y="4063"/>
                </a:lnTo>
                <a:lnTo>
                  <a:pt x="2151888" y="4063"/>
                </a:lnTo>
                <a:lnTo>
                  <a:pt x="1440180" y="1149095"/>
                </a:lnTo>
                <a:lnTo>
                  <a:pt x="717296" y="114909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13229" y="3537330"/>
            <a:ext cx="596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YaHei UI"/>
                <a:cs typeface="Microsoft YaHei UI"/>
              </a:rPr>
              <a:t>64位</a:t>
            </a:r>
            <a:r>
              <a:rPr sz="1800" spc="-5" dirty="0">
                <a:latin typeface="Microsoft YaHei UI"/>
                <a:cs typeface="Microsoft YaHei UI"/>
              </a:rPr>
              <a:t>ALU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5728" y="2293619"/>
            <a:ext cx="1165225" cy="2308860"/>
          </a:xfrm>
          <a:custGeom>
            <a:avLst/>
            <a:gdLst/>
            <a:ahLst/>
            <a:cxnLst/>
            <a:rect l="l" t="t" r="r" b="b"/>
            <a:pathLst>
              <a:path w="1165225" h="2308860">
                <a:moveTo>
                  <a:pt x="228600" y="2079879"/>
                </a:moveTo>
                <a:lnTo>
                  <a:pt x="152400" y="2079879"/>
                </a:lnTo>
                <a:lnTo>
                  <a:pt x="152400" y="1804416"/>
                </a:lnTo>
                <a:lnTo>
                  <a:pt x="76200" y="1804416"/>
                </a:lnTo>
                <a:lnTo>
                  <a:pt x="76200" y="2079879"/>
                </a:lnTo>
                <a:lnTo>
                  <a:pt x="0" y="2079879"/>
                </a:lnTo>
                <a:lnTo>
                  <a:pt x="114300" y="2308479"/>
                </a:lnTo>
                <a:lnTo>
                  <a:pt x="209550" y="2117979"/>
                </a:lnTo>
                <a:lnTo>
                  <a:pt x="228600" y="2079879"/>
                </a:lnTo>
                <a:close/>
              </a:path>
              <a:path w="1165225" h="2308860">
                <a:moveTo>
                  <a:pt x="920496" y="436753"/>
                </a:moveTo>
                <a:lnTo>
                  <a:pt x="844296" y="436753"/>
                </a:lnTo>
                <a:lnTo>
                  <a:pt x="844296" y="0"/>
                </a:lnTo>
                <a:lnTo>
                  <a:pt x="768096" y="0"/>
                </a:lnTo>
                <a:lnTo>
                  <a:pt x="768096" y="436753"/>
                </a:lnTo>
                <a:lnTo>
                  <a:pt x="691896" y="436753"/>
                </a:lnTo>
                <a:lnTo>
                  <a:pt x="806196" y="665353"/>
                </a:lnTo>
                <a:lnTo>
                  <a:pt x="901446" y="474853"/>
                </a:lnTo>
                <a:lnTo>
                  <a:pt x="920496" y="436753"/>
                </a:lnTo>
                <a:close/>
              </a:path>
              <a:path w="1165225" h="2308860">
                <a:moveTo>
                  <a:pt x="1164717" y="1269492"/>
                </a:moveTo>
                <a:lnTo>
                  <a:pt x="903732" y="1269492"/>
                </a:lnTo>
                <a:lnTo>
                  <a:pt x="903732" y="1229868"/>
                </a:lnTo>
                <a:lnTo>
                  <a:pt x="784860" y="1289304"/>
                </a:lnTo>
                <a:lnTo>
                  <a:pt x="903732" y="1348740"/>
                </a:lnTo>
                <a:lnTo>
                  <a:pt x="903732" y="1309116"/>
                </a:lnTo>
                <a:lnTo>
                  <a:pt x="1164717" y="1309116"/>
                </a:lnTo>
                <a:lnTo>
                  <a:pt x="1164717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89504" y="1511808"/>
            <a:ext cx="2420620" cy="78041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660"/>
              </a:spcBef>
            </a:pPr>
            <a:r>
              <a:rPr sz="2000" spc="-10" dirty="0">
                <a:latin typeface="Microsoft YaHei UI"/>
                <a:cs typeface="Microsoft YaHei UI"/>
              </a:rPr>
              <a:t>乘法器</a:t>
            </a:r>
            <a:r>
              <a:rPr sz="2000" spc="60" dirty="0">
                <a:latin typeface="Microsoft YaHei UI"/>
                <a:cs typeface="Microsoft YaHei UI"/>
              </a:rPr>
              <a:t>（64位</a:t>
            </a:r>
            <a:endParaRPr sz="2000">
              <a:latin typeface="Microsoft YaHei UI"/>
              <a:cs typeface="Microsoft YaHei UI"/>
            </a:endParaRPr>
          </a:p>
          <a:p>
            <a:pPr marL="1518285">
              <a:lnSpc>
                <a:spcPct val="100000"/>
              </a:lnSpc>
            </a:pPr>
            <a:r>
              <a:rPr sz="2000" spc="-405" dirty="0">
                <a:latin typeface="Microsoft YaHei UI"/>
                <a:cs typeface="Microsoft YaHei UI"/>
              </a:rPr>
              <a:t>左移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4620767"/>
            <a:ext cx="2423160" cy="777240"/>
          </a:xfrm>
          <a:custGeom>
            <a:avLst/>
            <a:gdLst/>
            <a:ahLst/>
            <a:cxnLst/>
            <a:rect l="l" t="t" r="r" b="b"/>
            <a:pathLst>
              <a:path w="2423160" h="777239">
                <a:moveTo>
                  <a:pt x="0" y="777239"/>
                </a:moveTo>
                <a:lnTo>
                  <a:pt x="2423160" y="777239"/>
                </a:lnTo>
                <a:lnTo>
                  <a:pt x="2423160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95400" y="4620767"/>
            <a:ext cx="2423160" cy="77724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670"/>
              </a:spcBef>
            </a:pPr>
            <a:r>
              <a:rPr sz="2000" spc="-10" dirty="0">
                <a:latin typeface="Microsoft YaHei UI"/>
                <a:cs typeface="Microsoft YaHei UI"/>
              </a:rPr>
              <a:t>积分</a:t>
            </a:r>
            <a:r>
              <a:rPr sz="2000" spc="60" dirty="0">
                <a:latin typeface="Microsoft YaHei UI"/>
                <a:cs typeface="Microsoft YaHei UI"/>
              </a:rPr>
              <a:t>(64位)</a:t>
            </a:r>
            <a:endParaRPr sz="2000">
              <a:latin typeface="Microsoft YaHei UI"/>
              <a:cs typeface="Microsoft YaHei UI"/>
            </a:endParaRPr>
          </a:p>
          <a:p>
            <a:pPr marL="1407160">
              <a:lnSpc>
                <a:spcPct val="100000"/>
              </a:lnSpc>
            </a:pPr>
            <a:r>
              <a:rPr sz="2000" spc="-185" dirty="0">
                <a:latin typeface="Microsoft YaHei UI"/>
                <a:cs typeface="Microsoft YaHei UI"/>
              </a:rPr>
              <a:t>写作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2264" y="2956560"/>
            <a:ext cx="2423160" cy="780415"/>
          </a:xfrm>
          <a:custGeom>
            <a:avLst/>
            <a:gdLst/>
            <a:ahLst/>
            <a:cxnLst/>
            <a:rect l="l" t="t" r="r" b="b"/>
            <a:pathLst>
              <a:path w="2423159" h="780414">
                <a:moveTo>
                  <a:pt x="0" y="780288"/>
                </a:moveTo>
                <a:lnTo>
                  <a:pt x="2423160" y="780288"/>
                </a:lnTo>
                <a:lnTo>
                  <a:pt x="242316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400546" y="3029838"/>
            <a:ext cx="1866264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 UI"/>
                <a:cs typeface="Microsoft YaHei UI"/>
              </a:rPr>
              <a:t>乘法器</a:t>
            </a:r>
            <a:r>
              <a:rPr sz="2000" spc="60" dirty="0">
                <a:latin typeface="Microsoft YaHei UI"/>
                <a:cs typeface="Microsoft YaHei UI"/>
              </a:rPr>
              <a:t>（32位</a:t>
            </a:r>
            <a:endParaRPr sz="2000">
              <a:latin typeface="Microsoft YaHei UI"/>
              <a:cs typeface="Microsoft YaHei UI"/>
            </a:endParaRPr>
          </a:p>
          <a:p>
            <a:pPr marL="1042669">
              <a:lnSpc>
                <a:spcPct val="100000"/>
              </a:lnSpc>
            </a:pPr>
            <a:r>
              <a:rPr sz="2000" spc="-625" dirty="0">
                <a:latin typeface="Microsoft YaHei UI"/>
                <a:cs typeface="Microsoft YaHei UI"/>
              </a:rPr>
              <a:t>右移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63440" y="4620767"/>
            <a:ext cx="1978660" cy="777240"/>
          </a:xfrm>
          <a:custGeom>
            <a:avLst/>
            <a:gdLst/>
            <a:ahLst/>
            <a:cxnLst/>
            <a:rect l="l" t="t" r="r" b="b"/>
            <a:pathLst>
              <a:path w="1978659" h="777239">
                <a:moveTo>
                  <a:pt x="0" y="388619"/>
                </a:moveTo>
                <a:lnTo>
                  <a:pt x="9029" y="335886"/>
                </a:lnTo>
                <a:lnTo>
                  <a:pt x="35332" y="285309"/>
                </a:lnTo>
                <a:lnTo>
                  <a:pt x="77729" y="237351"/>
                </a:lnTo>
                <a:lnTo>
                  <a:pt x="135043" y="192475"/>
                </a:lnTo>
                <a:lnTo>
                  <a:pt x="168925" y="171338"/>
                </a:lnTo>
                <a:lnTo>
                  <a:pt x="206093" y="151145"/>
                </a:lnTo>
                <a:lnTo>
                  <a:pt x="246402" y="131954"/>
                </a:lnTo>
                <a:lnTo>
                  <a:pt x="289702" y="113823"/>
                </a:lnTo>
                <a:lnTo>
                  <a:pt x="335848" y="96810"/>
                </a:lnTo>
                <a:lnTo>
                  <a:pt x="384691" y="80973"/>
                </a:lnTo>
                <a:lnTo>
                  <a:pt x="436085" y="66369"/>
                </a:lnTo>
                <a:lnTo>
                  <a:pt x="489881" y="53057"/>
                </a:lnTo>
                <a:lnTo>
                  <a:pt x="545933" y="41095"/>
                </a:lnTo>
                <a:lnTo>
                  <a:pt x="604093" y="30539"/>
                </a:lnTo>
                <a:lnTo>
                  <a:pt x="664214" y="21449"/>
                </a:lnTo>
                <a:lnTo>
                  <a:pt x="726148" y="13881"/>
                </a:lnTo>
                <a:lnTo>
                  <a:pt x="789749" y="7895"/>
                </a:lnTo>
                <a:lnTo>
                  <a:pt x="854869" y="3547"/>
                </a:lnTo>
                <a:lnTo>
                  <a:pt x="921360" y="896"/>
                </a:lnTo>
                <a:lnTo>
                  <a:pt x="989076" y="0"/>
                </a:lnTo>
                <a:lnTo>
                  <a:pt x="1056791" y="896"/>
                </a:lnTo>
                <a:lnTo>
                  <a:pt x="1123282" y="3547"/>
                </a:lnTo>
                <a:lnTo>
                  <a:pt x="1188402" y="7895"/>
                </a:lnTo>
                <a:lnTo>
                  <a:pt x="1252003" y="13881"/>
                </a:lnTo>
                <a:lnTo>
                  <a:pt x="1313937" y="21449"/>
                </a:lnTo>
                <a:lnTo>
                  <a:pt x="1374058" y="30539"/>
                </a:lnTo>
                <a:lnTo>
                  <a:pt x="1432218" y="41095"/>
                </a:lnTo>
                <a:lnTo>
                  <a:pt x="1488270" y="53057"/>
                </a:lnTo>
                <a:lnTo>
                  <a:pt x="1542066" y="66369"/>
                </a:lnTo>
                <a:lnTo>
                  <a:pt x="1593460" y="80973"/>
                </a:lnTo>
                <a:lnTo>
                  <a:pt x="1642303" y="96810"/>
                </a:lnTo>
                <a:lnTo>
                  <a:pt x="1688449" y="113823"/>
                </a:lnTo>
                <a:lnTo>
                  <a:pt x="1731749" y="131954"/>
                </a:lnTo>
                <a:lnTo>
                  <a:pt x="1772058" y="151145"/>
                </a:lnTo>
                <a:lnTo>
                  <a:pt x="1809226" y="171338"/>
                </a:lnTo>
                <a:lnTo>
                  <a:pt x="1843108" y="192475"/>
                </a:lnTo>
                <a:lnTo>
                  <a:pt x="1900422" y="237351"/>
                </a:lnTo>
                <a:lnTo>
                  <a:pt x="1942819" y="285309"/>
                </a:lnTo>
                <a:lnTo>
                  <a:pt x="1969122" y="335886"/>
                </a:lnTo>
                <a:lnTo>
                  <a:pt x="1978152" y="388619"/>
                </a:lnTo>
                <a:lnTo>
                  <a:pt x="1975870" y="415227"/>
                </a:lnTo>
                <a:lnTo>
                  <a:pt x="1958056" y="466940"/>
                </a:lnTo>
                <a:lnTo>
                  <a:pt x="1923558" y="516266"/>
                </a:lnTo>
                <a:lnTo>
                  <a:pt x="1873556" y="562740"/>
                </a:lnTo>
                <a:lnTo>
                  <a:pt x="1809226" y="605901"/>
                </a:lnTo>
                <a:lnTo>
                  <a:pt x="1772058" y="626094"/>
                </a:lnTo>
                <a:lnTo>
                  <a:pt x="1731749" y="645285"/>
                </a:lnTo>
                <a:lnTo>
                  <a:pt x="1688449" y="663416"/>
                </a:lnTo>
                <a:lnTo>
                  <a:pt x="1642303" y="680429"/>
                </a:lnTo>
                <a:lnTo>
                  <a:pt x="1593460" y="696266"/>
                </a:lnTo>
                <a:lnTo>
                  <a:pt x="1542066" y="710870"/>
                </a:lnTo>
                <a:lnTo>
                  <a:pt x="1488270" y="724182"/>
                </a:lnTo>
                <a:lnTo>
                  <a:pt x="1432218" y="736144"/>
                </a:lnTo>
                <a:lnTo>
                  <a:pt x="1374058" y="746700"/>
                </a:lnTo>
                <a:lnTo>
                  <a:pt x="1313937" y="755790"/>
                </a:lnTo>
                <a:lnTo>
                  <a:pt x="1252003" y="763358"/>
                </a:lnTo>
                <a:lnTo>
                  <a:pt x="1188402" y="769344"/>
                </a:lnTo>
                <a:lnTo>
                  <a:pt x="1123282" y="773692"/>
                </a:lnTo>
                <a:lnTo>
                  <a:pt x="1056791" y="776343"/>
                </a:lnTo>
                <a:lnTo>
                  <a:pt x="989076" y="777239"/>
                </a:lnTo>
                <a:lnTo>
                  <a:pt x="921360" y="776343"/>
                </a:lnTo>
                <a:lnTo>
                  <a:pt x="854869" y="773692"/>
                </a:lnTo>
                <a:lnTo>
                  <a:pt x="789749" y="769344"/>
                </a:lnTo>
                <a:lnTo>
                  <a:pt x="726148" y="763358"/>
                </a:lnTo>
                <a:lnTo>
                  <a:pt x="664214" y="755790"/>
                </a:lnTo>
                <a:lnTo>
                  <a:pt x="604093" y="746700"/>
                </a:lnTo>
                <a:lnTo>
                  <a:pt x="545933" y="736144"/>
                </a:lnTo>
                <a:lnTo>
                  <a:pt x="489881" y="724182"/>
                </a:lnTo>
                <a:lnTo>
                  <a:pt x="436085" y="710870"/>
                </a:lnTo>
                <a:lnTo>
                  <a:pt x="384691" y="696266"/>
                </a:lnTo>
                <a:lnTo>
                  <a:pt x="335848" y="680429"/>
                </a:lnTo>
                <a:lnTo>
                  <a:pt x="289702" y="663416"/>
                </a:lnTo>
                <a:lnTo>
                  <a:pt x="246402" y="645285"/>
                </a:lnTo>
                <a:lnTo>
                  <a:pt x="206093" y="626094"/>
                </a:lnTo>
                <a:lnTo>
                  <a:pt x="168925" y="605901"/>
                </a:lnTo>
                <a:lnTo>
                  <a:pt x="135043" y="584764"/>
                </a:lnTo>
                <a:lnTo>
                  <a:pt x="77729" y="539888"/>
                </a:lnTo>
                <a:lnTo>
                  <a:pt x="35332" y="491930"/>
                </a:lnTo>
                <a:lnTo>
                  <a:pt x="9029" y="441353"/>
                </a:lnTo>
                <a:lnTo>
                  <a:pt x="0" y="388619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69840" y="4846701"/>
            <a:ext cx="1166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40" dirty="0">
                <a:latin typeface="Microsoft YaHei UI"/>
                <a:cs typeface="Microsoft YaHei UI"/>
              </a:rPr>
              <a:t>控制</a:t>
            </a:r>
            <a:r>
              <a:rPr sz="2000" spc="-325" dirty="0">
                <a:latin typeface="Microsoft YaHei UI"/>
                <a:cs typeface="Microsoft YaHei UI"/>
              </a:rPr>
              <a:t>和</a:t>
            </a:r>
            <a:r>
              <a:rPr sz="2000" spc="-10" dirty="0">
                <a:latin typeface="Microsoft YaHei UI"/>
                <a:cs typeface="Microsoft YaHei UI"/>
              </a:rPr>
              <a:t>决定</a:t>
            </a:r>
            <a:endParaRPr sz="2000">
              <a:latin typeface="Microsoft YaHei UI"/>
              <a:cs typeface="Microsoft YaHei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7031" y="2005583"/>
            <a:ext cx="7959725" cy="3663315"/>
            <a:chOff x="637031" y="2005583"/>
            <a:chExt cx="7959725" cy="3663315"/>
          </a:xfrm>
        </p:grpSpPr>
        <p:sp>
          <p:nvSpPr>
            <p:cNvPr id="15" name="object 15"/>
            <p:cNvSpPr/>
            <p:nvPr/>
          </p:nvSpPr>
          <p:spPr>
            <a:xfrm>
              <a:off x="3720084" y="2005583"/>
              <a:ext cx="4876800" cy="3066415"/>
            </a:xfrm>
            <a:custGeom>
              <a:avLst/>
              <a:gdLst/>
              <a:ahLst/>
              <a:cxnLst/>
              <a:rect l="l" t="t" r="r" b="b"/>
              <a:pathLst>
                <a:path w="4876800" h="3066415">
                  <a:moveTo>
                    <a:pt x="943864" y="2987040"/>
                  </a:moveTo>
                  <a:lnTo>
                    <a:pt x="118872" y="2987040"/>
                  </a:lnTo>
                  <a:lnTo>
                    <a:pt x="118872" y="2947416"/>
                  </a:lnTo>
                  <a:lnTo>
                    <a:pt x="0" y="3006852"/>
                  </a:lnTo>
                  <a:lnTo>
                    <a:pt x="118872" y="3066288"/>
                  </a:lnTo>
                  <a:lnTo>
                    <a:pt x="118872" y="3026664"/>
                  </a:lnTo>
                  <a:lnTo>
                    <a:pt x="943864" y="3026664"/>
                  </a:lnTo>
                  <a:lnTo>
                    <a:pt x="943864" y="2987040"/>
                  </a:lnTo>
                  <a:close/>
                </a:path>
                <a:path w="4876800" h="3066415">
                  <a:moveTo>
                    <a:pt x="1990979" y="59436"/>
                  </a:moveTo>
                  <a:lnTo>
                    <a:pt x="1989416" y="51739"/>
                  </a:lnTo>
                  <a:lnTo>
                    <a:pt x="1985162" y="45440"/>
                  </a:lnTo>
                  <a:lnTo>
                    <a:pt x="1978863" y="41186"/>
                  </a:lnTo>
                  <a:lnTo>
                    <a:pt x="1971167" y="39624"/>
                  </a:lnTo>
                  <a:lnTo>
                    <a:pt x="1709928" y="39624"/>
                  </a:lnTo>
                  <a:lnTo>
                    <a:pt x="1709928" y="0"/>
                  </a:lnTo>
                  <a:lnTo>
                    <a:pt x="1591056" y="59436"/>
                  </a:lnTo>
                  <a:lnTo>
                    <a:pt x="1709928" y="118872"/>
                  </a:lnTo>
                  <a:lnTo>
                    <a:pt x="1709928" y="79248"/>
                  </a:lnTo>
                  <a:lnTo>
                    <a:pt x="1951355" y="79248"/>
                  </a:lnTo>
                  <a:lnTo>
                    <a:pt x="1951355" y="2615692"/>
                  </a:lnTo>
                  <a:lnTo>
                    <a:pt x="1990979" y="2615692"/>
                  </a:lnTo>
                  <a:lnTo>
                    <a:pt x="1990979" y="79248"/>
                  </a:lnTo>
                  <a:lnTo>
                    <a:pt x="1990979" y="59436"/>
                  </a:lnTo>
                  <a:close/>
                </a:path>
                <a:path w="4876800" h="3066415">
                  <a:moveTo>
                    <a:pt x="3436493" y="1732788"/>
                  </a:moveTo>
                  <a:lnTo>
                    <a:pt x="3396869" y="1732788"/>
                  </a:lnTo>
                  <a:lnTo>
                    <a:pt x="3396869" y="2693416"/>
                  </a:lnTo>
                  <a:lnTo>
                    <a:pt x="2791968" y="2693416"/>
                  </a:lnTo>
                  <a:lnTo>
                    <a:pt x="2791968" y="2653792"/>
                  </a:lnTo>
                  <a:lnTo>
                    <a:pt x="2673096" y="2713228"/>
                  </a:lnTo>
                  <a:lnTo>
                    <a:pt x="2791968" y="2772664"/>
                  </a:lnTo>
                  <a:lnTo>
                    <a:pt x="2791968" y="2733040"/>
                  </a:lnTo>
                  <a:lnTo>
                    <a:pt x="3416681" y="2733040"/>
                  </a:lnTo>
                  <a:lnTo>
                    <a:pt x="3424377" y="2731490"/>
                  </a:lnTo>
                  <a:lnTo>
                    <a:pt x="3430676" y="2727236"/>
                  </a:lnTo>
                  <a:lnTo>
                    <a:pt x="3434931" y="2720937"/>
                  </a:lnTo>
                  <a:lnTo>
                    <a:pt x="3436493" y="2713228"/>
                  </a:lnTo>
                  <a:lnTo>
                    <a:pt x="3436493" y="2693416"/>
                  </a:lnTo>
                  <a:lnTo>
                    <a:pt x="3436493" y="1732788"/>
                  </a:lnTo>
                  <a:close/>
                </a:path>
                <a:path w="4876800" h="3066415">
                  <a:moveTo>
                    <a:pt x="4876419" y="1501140"/>
                  </a:moveTo>
                  <a:lnTo>
                    <a:pt x="4874857" y="1493443"/>
                  </a:lnTo>
                  <a:lnTo>
                    <a:pt x="4870602" y="1487144"/>
                  </a:lnTo>
                  <a:lnTo>
                    <a:pt x="4864303" y="1482890"/>
                  </a:lnTo>
                  <a:lnTo>
                    <a:pt x="4856607" y="1481328"/>
                  </a:lnTo>
                  <a:lnTo>
                    <a:pt x="4746879" y="1481328"/>
                  </a:lnTo>
                  <a:lnTo>
                    <a:pt x="4746879" y="1441704"/>
                  </a:lnTo>
                  <a:lnTo>
                    <a:pt x="4628007" y="1501140"/>
                  </a:lnTo>
                  <a:lnTo>
                    <a:pt x="4746879" y="1560576"/>
                  </a:lnTo>
                  <a:lnTo>
                    <a:pt x="4746879" y="1520952"/>
                  </a:lnTo>
                  <a:lnTo>
                    <a:pt x="4836795" y="1520952"/>
                  </a:lnTo>
                  <a:lnTo>
                    <a:pt x="4836795" y="2987040"/>
                  </a:lnTo>
                  <a:lnTo>
                    <a:pt x="2923032" y="2987040"/>
                  </a:lnTo>
                  <a:lnTo>
                    <a:pt x="2923032" y="3026664"/>
                  </a:lnTo>
                  <a:lnTo>
                    <a:pt x="4856607" y="3026664"/>
                  </a:lnTo>
                  <a:lnTo>
                    <a:pt x="4864303" y="3025127"/>
                  </a:lnTo>
                  <a:lnTo>
                    <a:pt x="4870602" y="3020911"/>
                  </a:lnTo>
                  <a:lnTo>
                    <a:pt x="4874857" y="3014611"/>
                  </a:lnTo>
                  <a:lnTo>
                    <a:pt x="4876419" y="3006852"/>
                  </a:lnTo>
                  <a:lnTo>
                    <a:pt x="4876419" y="2987040"/>
                  </a:lnTo>
                  <a:lnTo>
                    <a:pt x="4876419" y="1520952"/>
                  </a:lnTo>
                  <a:lnTo>
                    <a:pt x="4876419" y="1501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61587" y="3582923"/>
              <a:ext cx="1443990" cy="1122045"/>
            </a:xfrm>
            <a:custGeom>
              <a:avLst/>
              <a:gdLst/>
              <a:ahLst/>
              <a:cxnLst/>
              <a:rect l="l" t="t" r="r" b="b"/>
              <a:pathLst>
                <a:path w="1443989" h="1122045">
                  <a:moveTo>
                    <a:pt x="1443736" y="1122045"/>
                  </a:moveTo>
                  <a:lnTo>
                    <a:pt x="1443736" y="0"/>
                  </a:ln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5131" y="2296667"/>
              <a:ext cx="1833245" cy="3333750"/>
            </a:xfrm>
            <a:custGeom>
              <a:avLst/>
              <a:gdLst/>
              <a:ahLst/>
              <a:cxnLst/>
              <a:rect l="l" t="t" r="r" b="b"/>
              <a:pathLst>
                <a:path w="1833245" h="3333750">
                  <a:moveTo>
                    <a:pt x="1832991" y="3105150"/>
                  </a:moveTo>
                  <a:lnTo>
                    <a:pt x="1832991" y="3333711"/>
                  </a:lnTo>
                  <a:lnTo>
                    <a:pt x="0" y="3333711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8555" y="2252471"/>
              <a:ext cx="1256665" cy="714375"/>
            </a:xfrm>
            <a:custGeom>
              <a:avLst/>
              <a:gdLst/>
              <a:ahLst/>
              <a:cxnLst/>
              <a:rect l="l" t="t" r="r" b="b"/>
              <a:pathLst>
                <a:path w="1256664" h="714375">
                  <a:moveTo>
                    <a:pt x="1103883" y="485266"/>
                  </a:moveTo>
                  <a:lnTo>
                    <a:pt x="1027683" y="485266"/>
                  </a:lnTo>
                  <a:lnTo>
                    <a:pt x="1141983" y="713866"/>
                  </a:lnTo>
                  <a:lnTo>
                    <a:pt x="1237233" y="523366"/>
                  </a:lnTo>
                  <a:lnTo>
                    <a:pt x="1103883" y="523366"/>
                  </a:lnTo>
                  <a:lnTo>
                    <a:pt x="1103883" y="485266"/>
                  </a:lnTo>
                  <a:close/>
                </a:path>
                <a:path w="1256664" h="714375">
                  <a:moveTo>
                    <a:pt x="1103883" y="38100"/>
                  </a:moveTo>
                  <a:lnTo>
                    <a:pt x="1103883" y="523366"/>
                  </a:lnTo>
                  <a:lnTo>
                    <a:pt x="1180083" y="523366"/>
                  </a:lnTo>
                  <a:lnTo>
                    <a:pt x="1180083" y="76200"/>
                  </a:lnTo>
                  <a:lnTo>
                    <a:pt x="1141983" y="76200"/>
                  </a:lnTo>
                  <a:lnTo>
                    <a:pt x="1103883" y="38100"/>
                  </a:lnTo>
                  <a:close/>
                </a:path>
                <a:path w="1256664" h="714375">
                  <a:moveTo>
                    <a:pt x="1256283" y="485266"/>
                  </a:moveTo>
                  <a:lnTo>
                    <a:pt x="1180083" y="485266"/>
                  </a:lnTo>
                  <a:lnTo>
                    <a:pt x="1180083" y="523366"/>
                  </a:lnTo>
                  <a:lnTo>
                    <a:pt x="1237233" y="523366"/>
                  </a:lnTo>
                  <a:lnTo>
                    <a:pt x="1256283" y="485266"/>
                  </a:lnTo>
                  <a:close/>
                </a:path>
                <a:path w="1256664" h="714375">
                  <a:moveTo>
                    <a:pt x="1141983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103883" y="76200"/>
                  </a:lnTo>
                  <a:lnTo>
                    <a:pt x="1103883" y="38100"/>
                  </a:lnTo>
                  <a:lnTo>
                    <a:pt x="1180083" y="38100"/>
                  </a:lnTo>
                  <a:lnTo>
                    <a:pt x="1177095" y="23252"/>
                  </a:lnTo>
                  <a:lnTo>
                    <a:pt x="1168939" y="11144"/>
                  </a:lnTo>
                  <a:lnTo>
                    <a:pt x="1156831" y="2988"/>
                  </a:lnTo>
                  <a:lnTo>
                    <a:pt x="1141983" y="0"/>
                  </a:lnTo>
                  <a:close/>
                </a:path>
                <a:path w="1256664" h="714375">
                  <a:moveTo>
                    <a:pt x="1180083" y="38100"/>
                  </a:moveTo>
                  <a:lnTo>
                    <a:pt x="1103883" y="38100"/>
                  </a:lnTo>
                  <a:lnTo>
                    <a:pt x="1141983" y="76200"/>
                  </a:lnTo>
                  <a:lnTo>
                    <a:pt x="1180083" y="76200"/>
                  </a:lnTo>
                  <a:lnTo>
                    <a:pt x="118008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71665" y="1255014"/>
            <a:ext cx="2082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目前，只有正数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YaHei"/>
                <a:cs typeface="Microsoft YaHei"/>
              </a:rPr>
              <a:t>我会考虑的。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6335" y="411480"/>
            <a:ext cx="3154680" cy="16489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乘法电路的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dirty="0"/>
              <a:t>第一版。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47938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6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1200" y="2414523"/>
          <a:ext cx="7868284" cy="4092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3560"/>
                <a:gridCol w="1524635"/>
                <a:gridCol w="1584325"/>
                <a:gridCol w="1656079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产品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初始状态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 = 0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spc="-305" dirty="0">
                          <a:latin typeface="Microsoft YaHei UI"/>
                          <a:cs typeface="Microsoft YaHei UI"/>
                        </a:rPr>
                        <a:t>不做任何事情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85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5" dirty="0">
                          <a:latin typeface="Microsoft YaHei UI"/>
                          <a:cs typeface="Microsoft YaHei UI"/>
                        </a:rPr>
                        <a:t>LSB = 1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添加乘法器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1100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 = 1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添加乘法器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1100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85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1000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 = 0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spc="-305" dirty="0">
                          <a:latin typeface="Microsoft YaHei UI"/>
                          <a:cs typeface="Microsoft YaHei UI"/>
                        </a:rPr>
                        <a:t>不做任何事情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1000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260" dirty="0">
                          <a:latin typeface="Microsoft YaHei UI"/>
                          <a:cs typeface="Microsoft YaHei UI"/>
                        </a:rPr>
                        <a:t>重复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4</a:t>
                      </a:r>
                      <a:r>
                        <a:rPr sz="1800" spc="-180" dirty="0">
                          <a:latin typeface="Microsoft YaHei UI"/>
                          <a:cs typeface="Microsoft YaHei UI"/>
                        </a:rPr>
                        <a:t>位</a:t>
                      </a:r>
                      <a:r>
                        <a:rPr sz="1800" spc="-340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结束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3119" y="1374089"/>
            <a:ext cx="1102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latin typeface="Microsoft YaHei UI"/>
                <a:cs typeface="Microsoft YaHei UI"/>
              </a:rPr>
              <a:t>3*6</a:t>
            </a:r>
            <a:r>
              <a:rPr sz="2000" spc="85" dirty="0">
                <a:latin typeface="Microsoft YaHei UI"/>
                <a:cs typeface="Microsoft YaHei UI"/>
              </a:rPr>
              <a:t> =18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乘法电路的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第二</a:t>
            </a:r>
            <a:r>
              <a:rPr dirty="0"/>
              <a:t>版。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7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4208" y="3058667"/>
            <a:ext cx="2170430" cy="2308860"/>
            <a:chOff x="1414208" y="3058667"/>
            <a:chExt cx="2170430" cy="2308860"/>
          </a:xfrm>
        </p:grpSpPr>
        <p:sp>
          <p:nvSpPr>
            <p:cNvPr id="5" name="object 5"/>
            <p:cNvSpPr/>
            <p:nvPr/>
          </p:nvSpPr>
          <p:spPr>
            <a:xfrm>
              <a:off x="1423416" y="3724655"/>
              <a:ext cx="2152015" cy="1149350"/>
            </a:xfrm>
            <a:custGeom>
              <a:avLst/>
              <a:gdLst/>
              <a:ahLst/>
              <a:cxnLst/>
              <a:rect l="l" t="t" r="r" b="b"/>
              <a:pathLst>
                <a:path w="2152015" h="1149350">
                  <a:moveTo>
                    <a:pt x="0" y="0"/>
                  </a:moveTo>
                  <a:lnTo>
                    <a:pt x="717296" y="0"/>
                  </a:lnTo>
                  <a:lnTo>
                    <a:pt x="1081532" y="599059"/>
                  </a:lnTo>
                  <a:lnTo>
                    <a:pt x="1440180" y="4064"/>
                  </a:lnTo>
                  <a:lnTo>
                    <a:pt x="2151888" y="4064"/>
                  </a:lnTo>
                  <a:lnTo>
                    <a:pt x="1440180" y="1149096"/>
                  </a:lnTo>
                  <a:lnTo>
                    <a:pt x="717296" y="1149096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50592" y="3058667"/>
              <a:ext cx="1109980" cy="2308860"/>
            </a:xfrm>
            <a:custGeom>
              <a:avLst/>
              <a:gdLst/>
              <a:ahLst/>
              <a:cxnLst/>
              <a:rect l="l" t="t" r="r" b="b"/>
              <a:pathLst>
                <a:path w="1109979" h="2308860">
                  <a:moveTo>
                    <a:pt x="118872" y="2189607"/>
                  </a:moveTo>
                  <a:lnTo>
                    <a:pt x="79248" y="2189607"/>
                  </a:lnTo>
                  <a:lnTo>
                    <a:pt x="79248" y="1804416"/>
                  </a:lnTo>
                  <a:lnTo>
                    <a:pt x="39624" y="1804416"/>
                  </a:lnTo>
                  <a:lnTo>
                    <a:pt x="39624" y="2189607"/>
                  </a:lnTo>
                  <a:lnTo>
                    <a:pt x="0" y="2189607"/>
                  </a:lnTo>
                  <a:lnTo>
                    <a:pt x="59436" y="2308479"/>
                  </a:lnTo>
                  <a:lnTo>
                    <a:pt x="108966" y="2209419"/>
                  </a:lnTo>
                  <a:lnTo>
                    <a:pt x="118872" y="2189607"/>
                  </a:lnTo>
                  <a:close/>
                </a:path>
                <a:path w="1109979" h="2308860">
                  <a:moveTo>
                    <a:pt x="810768" y="546481"/>
                  </a:moveTo>
                  <a:lnTo>
                    <a:pt x="771144" y="546481"/>
                  </a:lnTo>
                  <a:lnTo>
                    <a:pt x="771144" y="0"/>
                  </a:lnTo>
                  <a:lnTo>
                    <a:pt x="731520" y="0"/>
                  </a:lnTo>
                  <a:lnTo>
                    <a:pt x="731520" y="546481"/>
                  </a:lnTo>
                  <a:lnTo>
                    <a:pt x="691896" y="546481"/>
                  </a:lnTo>
                  <a:lnTo>
                    <a:pt x="751332" y="665353"/>
                  </a:lnTo>
                  <a:lnTo>
                    <a:pt x="800849" y="566293"/>
                  </a:lnTo>
                  <a:lnTo>
                    <a:pt x="810768" y="546481"/>
                  </a:lnTo>
                  <a:close/>
                </a:path>
                <a:path w="1109979" h="2308860">
                  <a:moveTo>
                    <a:pt x="1109853" y="1272540"/>
                  </a:moveTo>
                  <a:lnTo>
                    <a:pt x="848868" y="1272540"/>
                  </a:lnTo>
                  <a:lnTo>
                    <a:pt x="848868" y="1232916"/>
                  </a:lnTo>
                  <a:lnTo>
                    <a:pt x="729996" y="1292352"/>
                  </a:lnTo>
                  <a:lnTo>
                    <a:pt x="848868" y="1351788"/>
                  </a:lnTo>
                  <a:lnTo>
                    <a:pt x="848868" y="1312164"/>
                  </a:lnTo>
                  <a:lnTo>
                    <a:pt x="1109853" y="1312164"/>
                  </a:lnTo>
                  <a:lnTo>
                    <a:pt x="1109853" y="1272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89504" y="2276855"/>
            <a:ext cx="2420620" cy="78041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870"/>
              </a:spcBef>
            </a:pPr>
            <a:r>
              <a:rPr sz="2000" spc="85" dirty="0">
                <a:latin typeface="Microsoft YaHei UI"/>
                <a:cs typeface="Microsoft YaHei UI"/>
              </a:rPr>
              <a:t>乘法器</a:t>
            </a:r>
            <a:r>
              <a:rPr sz="2000" spc="85" dirty="0">
                <a:latin typeface="Microsoft YaHei UI"/>
                <a:cs typeface="Microsoft YaHei UI"/>
              </a:rPr>
              <a:t>（</a:t>
            </a:r>
            <a:r>
              <a:rPr sz="2000" b="1" spc="85" dirty="0">
                <a:latin typeface="Microsoft YaHei UI"/>
                <a:cs typeface="Microsoft YaHei UI"/>
              </a:rPr>
              <a:t>32位</a:t>
            </a:r>
            <a:endParaRPr sz="2000">
              <a:latin typeface="Microsoft YaHei UI"/>
              <a:cs typeface="Microsoft YaHei U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5319" y="3061716"/>
          <a:ext cx="3103245" cy="3354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/>
                <a:gridCol w="1212850"/>
                <a:gridCol w="1210309"/>
              </a:tblGrid>
              <a:tr h="23241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517650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1800" b="1" spc="50" dirty="0">
                          <a:latin typeface="Microsoft YaHei UI"/>
                          <a:cs typeface="Microsoft YaHei UI"/>
                        </a:rPr>
                        <a:t>32位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  <a:p>
                      <a:pPr marL="1609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ALU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780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680"/>
                        </a:spcBef>
                        <a:tabLst>
                          <a:tab pos="1362710" algn="l"/>
                        </a:tabLst>
                      </a:pPr>
                      <a:r>
                        <a:rPr sz="2000" dirty="0">
                          <a:latin typeface="Microsoft YaHei UI"/>
                          <a:cs typeface="Microsoft YaHei UI"/>
                        </a:rPr>
                        <a:t>积分</a:t>
                      </a:r>
                      <a:r>
                        <a:rPr sz="2000" spc="-15" dirty="0">
                          <a:latin typeface="Microsoft YaHei UI"/>
                          <a:cs typeface="Microsoft YaHei UI"/>
                        </a:rPr>
                        <a:t>（</a:t>
                      </a:r>
                      <a:r>
                        <a:rPr sz="2000" spc="-15" dirty="0">
                          <a:latin typeface="Microsoft YaHei UI"/>
                          <a:cs typeface="Microsoft YaHei UI"/>
                        </a:rPr>
                        <a:t>64位</a:t>
                      </a:r>
                      <a:r>
                        <a:rPr sz="2000" dirty="0">
                          <a:latin typeface="Microsoft YaHei UI"/>
                          <a:cs typeface="Microsoft YaHei UI"/>
                        </a:rPr>
                        <a:t>）</a:t>
                      </a:r>
                      <a:r>
                        <a:rPr sz="2000" b="1" dirty="0">
                          <a:latin typeface="Microsoft YaHei UI"/>
                          <a:cs typeface="Microsoft YaHei UI"/>
                        </a:rPr>
                        <a:t>右移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  <a:p>
                      <a:pPr marR="8572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YaHei UI"/>
                          <a:cs typeface="Microsoft YaHei UI"/>
                        </a:rPr>
                        <a:t>写作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22932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922264" y="3721608"/>
            <a:ext cx="2423160" cy="780415"/>
          </a:xfrm>
          <a:custGeom>
            <a:avLst/>
            <a:gdLst/>
            <a:ahLst/>
            <a:cxnLst/>
            <a:rect l="l" t="t" r="r" b="b"/>
            <a:pathLst>
              <a:path w="2423159" h="780414">
                <a:moveTo>
                  <a:pt x="0" y="780288"/>
                </a:moveTo>
                <a:lnTo>
                  <a:pt x="2423160" y="780288"/>
                </a:lnTo>
                <a:lnTo>
                  <a:pt x="242316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00546" y="3796029"/>
            <a:ext cx="18669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 UI"/>
                <a:cs typeface="Microsoft YaHei UI"/>
              </a:rPr>
              <a:t>乘法器</a:t>
            </a:r>
            <a:r>
              <a:rPr sz="2000" spc="60" dirty="0">
                <a:latin typeface="Microsoft YaHei UI"/>
                <a:cs typeface="Microsoft YaHei UI"/>
              </a:rPr>
              <a:t>（32位</a:t>
            </a:r>
            <a:endParaRPr sz="2000">
              <a:latin typeface="Microsoft YaHei UI"/>
              <a:cs typeface="Microsoft YaHei UI"/>
            </a:endParaRPr>
          </a:p>
          <a:p>
            <a:pPr marL="1042669">
              <a:lnSpc>
                <a:spcPct val="100000"/>
              </a:lnSpc>
            </a:pPr>
            <a:r>
              <a:rPr sz="2000" spc="-405" dirty="0">
                <a:latin typeface="Microsoft YaHei UI"/>
                <a:cs typeface="Microsoft YaHei UI"/>
              </a:rPr>
              <a:t>右移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63440" y="5385815"/>
            <a:ext cx="1978660" cy="780415"/>
          </a:xfrm>
          <a:custGeom>
            <a:avLst/>
            <a:gdLst/>
            <a:ahLst/>
            <a:cxnLst/>
            <a:rect l="l" t="t" r="r" b="b"/>
            <a:pathLst>
              <a:path w="1978659" h="780414">
                <a:moveTo>
                  <a:pt x="0" y="390144"/>
                </a:moveTo>
                <a:lnTo>
                  <a:pt x="9029" y="337193"/>
                </a:lnTo>
                <a:lnTo>
                  <a:pt x="35332" y="286411"/>
                </a:lnTo>
                <a:lnTo>
                  <a:pt x="77729" y="238261"/>
                </a:lnTo>
                <a:lnTo>
                  <a:pt x="135043" y="193209"/>
                </a:lnTo>
                <a:lnTo>
                  <a:pt x="168925" y="171989"/>
                </a:lnTo>
                <a:lnTo>
                  <a:pt x="206093" y="151718"/>
                </a:lnTo>
                <a:lnTo>
                  <a:pt x="246402" y="132452"/>
                </a:lnTo>
                <a:lnTo>
                  <a:pt x="289702" y="114252"/>
                </a:lnTo>
                <a:lnTo>
                  <a:pt x="335848" y="97174"/>
                </a:lnTo>
                <a:lnTo>
                  <a:pt x="384691" y="81276"/>
                </a:lnTo>
                <a:lnTo>
                  <a:pt x="436085" y="66617"/>
                </a:lnTo>
                <a:lnTo>
                  <a:pt x="489881" y="53255"/>
                </a:lnTo>
                <a:lnTo>
                  <a:pt x="545933" y="41247"/>
                </a:lnTo>
                <a:lnTo>
                  <a:pt x="604093" y="30652"/>
                </a:lnTo>
                <a:lnTo>
                  <a:pt x="664214" y="21528"/>
                </a:lnTo>
                <a:lnTo>
                  <a:pt x="726148" y="13932"/>
                </a:lnTo>
                <a:lnTo>
                  <a:pt x="789749" y="7924"/>
                </a:lnTo>
                <a:lnTo>
                  <a:pt x="854869" y="3560"/>
                </a:lnTo>
                <a:lnTo>
                  <a:pt x="921360" y="899"/>
                </a:lnTo>
                <a:lnTo>
                  <a:pt x="989076" y="0"/>
                </a:lnTo>
                <a:lnTo>
                  <a:pt x="1056791" y="899"/>
                </a:lnTo>
                <a:lnTo>
                  <a:pt x="1123282" y="3560"/>
                </a:lnTo>
                <a:lnTo>
                  <a:pt x="1188402" y="7924"/>
                </a:lnTo>
                <a:lnTo>
                  <a:pt x="1252003" y="13932"/>
                </a:lnTo>
                <a:lnTo>
                  <a:pt x="1313937" y="21528"/>
                </a:lnTo>
                <a:lnTo>
                  <a:pt x="1374058" y="30652"/>
                </a:lnTo>
                <a:lnTo>
                  <a:pt x="1432218" y="41247"/>
                </a:lnTo>
                <a:lnTo>
                  <a:pt x="1488270" y="53255"/>
                </a:lnTo>
                <a:lnTo>
                  <a:pt x="1542066" y="66617"/>
                </a:lnTo>
                <a:lnTo>
                  <a:pt x="1593460" y="81276"/>
                </a:lnTo>
                <a:lnTo>
                  <a:pt x="1642303" y="97174"/>
                </a:lnTo>
                <a:lnTo>
                  <a:pt x="1688449" y="114252"/>
                </a:lnTo>
                <a:lnTo>
                  <a:pt x="1731749" y="132452"/>
                </a:lnTo>
                <a:lnTo>
                  <a:pt x="1772058" y="151718"/>
                </a:lnTo>
                <a:lnTo>
                  <a:pt x="1809226" y="171989"/>
                </a:lnTo>
                <a:lnTo>
                  <a:pt x="1843108" y="193209"/>
                </a:lnTo>
                <a:lnTo>
                  <a:pt x="1900422" y="238261"/>
                </a:lnTo>
                <a:lnTo>
                  <a:pt x="1942819" y="286411"/>
                </a:lnTo>
                <a:lnTo>
                  <a:pt x="1969122" y="337193"/>
                </a:lnTo>
                <a:lnTo>
                  <a:pt x="1978152" y="390144"/>
                </a:lnTo>
                <a:lnTo>
                  <a:pt x="1975870" y="416855"/>
                </a:lnTo>
                <a:lnTo>
                  <a:pt x="1958056" y="468770"/>
                </a:lnTo>
                <a:lnTo>
                  <a:pt x="1923558" y="518289"/>
                </a:lnTo>
                <a:lnTo>
                  <a:pt x="1873556" y="564946"/>
                </a:lnTo>
                <a:lnTo>
                  <a:pt x="1809226" y="608276"/>
                </a:lnTo>
                <a:lnTo>
                  <a:pt x="1772058" y="628548"/>
                </a:lnTo>
                <a:lnTo>
                  <a:pt x="1731749" y="647814"/>
                </a:lnTo>
                <a:lnTo>
                  <a:pt x="1688449" y="666016"/>
                </a:lnTo>
                <a:lnTo>
                  <a:pt x="1642303" y="683096"/>
                </a:lnTo>
                <a:lnTo>
                  <a:pt x="1593460" y="698995"/>
                </a:lnTo>
                <a:lnTo>
                  <a:pt x="1542066" y="713656"/>
                </a:lnTo>
                <a:lnTo>
                  <a:pt x="1488270" y="727021"/>
                </a:lnTo>
                <a:lnTo>
                  <a:pt x="1432218" y="739031"/>
                </a:lnTo>
                <a:lnTo>
                  <a:pt x="1374058" y="749628"/>
                </a:lnTo>
                <a:lnTo>
                  <a:pt x="1313937" y="758754"/>
                </a:lnTo>
                <a:lnTo>
                  <a:pt x="1252003" y="766351"/>
                </a:lnTo>
                <a:lnTo>
                  <a:pt x="1188402" y="772361"/>
                </a:lnTo>
                <a:lnTo>
                  <a:pt x="1123282" y="776726"/>
                </a:lnTo>
                <a:lnTo>
                  <a:pt x="1056791" y="779387"/>
                </a:lnTo>
                <a:lnTo>
                  <a:pt x="989076" y="780288"/>
                </a:lnTo>
                <a:lnTo>
                  <a:pt x="921360" y="779387"/>
                </a:lnTo>
                <a:lnTo>
                  <a:pt x="854869" y="776726"/>
                </a:lnTo>
                <a:lnTo>
                  <a:pt x="789749" y="772361"/>
                </a:lnTo>
                <a:lnTo>
                  <a:pt x="726148" y="766351"/>
                </a:lnTo>
                <a:lnTo>
                  <a:pt x="664214" y="758754"/>
                </a:lnTo>
                <a:lnTo>
                  <a:pt x="604093" y="749628"/>
                </a:lnTo>
                <a:lnTo>
                  <a:pt x="545933" y="739031"/>
                </a:lnTo>
                <a:lnTo>
                  <a:pt x="489881" y="727021"/>
                </a:lnTo>
                <a:lnTo>
                  <a:pt x="436085" y="713656"/>
                </a:lnTo>
                <a:lnTo>
                  <a:pt x="384691" y="698995"/>
                </a:lnTo>
                <a:lnTo>
                  <a:pt x="335848" y="683096"/>
                </a:lnTo>
                <a:lnTo>
                  <a:pt x="289702" y="666016"/>
                </a:lnTo>
                <a:lnTo>
                  <a:pt x="246402" y="647814"/>
                </a:lnTo>
                <a:lnTo>
                  <a:pt x="206093" y="628548"/>
                </a:lnTo>
                <a:lnTo>
                  <a:pt x="168925" y="608276"/>
                </a:lnTo>
                <a:lnTo>
                  <a:pt x="135043" y="587056"/>
                </a:lnTo>
                <a:lnTo>
                  <a:pt x="77729" y="542004"/>
                </a:lnTo>
                <a:lnTo>
                  <a:pt x="35332" y="493858"/>
                </a:lnTo>
                <a:lnTo>
                  <a:pt x="9029" y="443083"/>
                </a:lnTo>
                <a:lnTo>
                  <a:pt x="0" y="390144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69840" y="5613298"/>
            <a:ext cx="1166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40" dirty="0">
                <a:latin typeface="Microsoft YaHei UI"/>
                <a:cs typeface="Microsoft YaHei UI"/>
              </a:rPr>
              <a:t>控制</a:t>
            </a:r>
            <a:r>
              <a:rPr sz="2000" spc="-325" dirty="0">
                <a:latin typeface="Microsoft YaHei UI"/>
                <a:cs typeface="Microsoft YaHei UI"/>
              </a:rPr>
              <a:t>和</a:t>
            </a:r>
            <a:r>
              <a:rPr sz="2000" spc="-10" dirty="0">
                <a:latin typeface="Microsoft YaHei UI"/>
                <a:cs typeface="Microsoft YaHei UI"/>
              </a:rPr>
              <a:t>决定</a:t>
            </a:r>
            <a:endParaRPr sz="2000">
              <a:latin typeface="Microsoft YaHei UI"/>
              <a:cs typeface="Microsoft YaHei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41776" y="2770632"/>
            <a:ext cx="5055235" cy="3066415"/>
            <a:chOff x="3541776" y="2770632"/>
            <a:chExt cx="5055235" cy="3066415"/>
          </a:xfrm>
        </p:grpSpPr>
        <p:sp>
          <p:nvSpPr>
            <p:cNvPr id="14" name="object 14"/>
            <p:cNvSpPr/>
            <p:nvPr/>
          </p:nvSpPr>
          <p:spPr>
            <a:xfrm>
              <a:off x="3720084" y="2770631"/>
              <a:ext cx="4876800" cy="3066415"/>
            </a:xfrm>
            <a:custGeom>
              <a:avLst/>
              <a:gdLst/>
              <a:ahLst/>
              <a:cxnLst/>
              <a:rect l="l" t="t" r="r" b="b"/>
              <a:pathLst>
                <a:path w="4876800" h="3066415">
                  <a:moveTo>
                    <a:pt x="943864" y="2987040"/>
                  </a:moveTo>
                  <a:lnTo>
                    <a:pt x="118872" y="2987040"/>
                  </a:lnTo>
                  <a:lnTo>
                    <a:pt x="118872" y="2947416"/>
                  </a:lnTo>
                  <a:lnTo>
                    <a:pt x="0" y="3006852"/>
                  </a:lnTo>
                  <a:lnTo>
                    <a:pt x="118872" y="3066288"/>
                  </a:lnTo>
                  <a:lnTo>
                    <a:pt x="118872" y="3026664"/>
                  </a:lnTo>
                  <a:lnTo>
                    <a:pt x="943864" y="3026664"/>
                  </a:lnTo>
                  <a:lnTo>
                    <a:pt x="943864" y="2987040"/>
                  </a:lnTo>
                  <a:close/>
                </a:path>
                <a:path w="4876800" h="3066415">
                  <a:moveTo>
                    <a:pt x="1990979" y="59436"/>
                  </a:moveTo>
                  <a:lnTo>
                    <a:pt x="1989416" y="51739"/>
                  </a:lnTo>
                  <a:lnTo>
                    <a:pt x="1985162" y="45440"/>
                  </a:lnTo>
                  <a:lnTo>
                    <a:pt x="1978863" y="41186"/>
                  </a:lnTo>
                  <a:lnTo>
                    <a:pt x="1971167" y="39624"/>
                  </a:lnTo>
                  <a:lnTo>
                    <a:pt x="1709928" y="39624"/>
                  </a:lnTo>
                  <a:lnTo>
                    <a:pt x="1709928" y="0"/>
                  </a:lnTo>
                  <a:lnTo>
                    <a:pt x="1591056" y="59436"/>
                  </a:lnTo>
                  <a:lnTo>
                    <a:pt x="1709928" y="118872"/>
                  </a:lnTo>
                  <a:lnTo>
                    <a:pt x="1709928" y="79248"/>
                  </a:lnTo>
                  <a:lnTo>
                    <a:pt x="1951355" y="79248"/>
                  </a:lnTo>
                  <a:lnTo>
                    <a:pt x="1951355" y="2615692"/>
                  </a:lnTo>
                  <a:lnTo>
                    <a:pt x="1990979" y="2615692"/>
                  </a:lnTo>
                  <a:lnTo>
                    <a:pt x="1990979" y="79248"/>
                  </a:lnTo>
                  <a:lnTo>
                    <a:pt x="1990979" y="59436"/>
                  </a:lnTo>
                  <a:close/>
                </a:path>
                <a:path w="4876800" h="3066415">
                  <a:moveTo>
                    <a:pt x="3436493" y="1732788"/>
                  </a:moveTo>
                  <a:lnTo>
                    <a:pt x="3396869" y="1732788"/>
                  </a:lnTo>
                  <a:lnTo>
                    <a:pt x="3396869" y="2693416"/>
                  </a:lnTo>
                  <a:lnTo>
                    <a:pt x="2791968" y="2693416"/>
                  </a:lnTo>
                  <a:lnTo>
                    <a:pt x="2791968" y="2653792"/>
                  </a:lnTo>
                  <a:lnTo>
                    <a:pt x="2673096" y="2713228"/>
                  </a:lnTo>
                  <a:lnTo>
                    <a:pt x="2791968" y="2772664"/>
                  </a:lnTo>
                  <a:lnTo>
                    <a:pt x="2791968" y="2733040"/>
                  </a:lnTo>
                  <a:lnTo>
                    <a:pt x="3416681" y="2733040"/>
                  </a:lnTo>
                  <a:lnTo>
                    <a:pt x="3424377" y="2731490"/>
                  </a:lnTo>
                  <a:lnTo>
                    <a:pt x="3430676" y="2727236"/>
                  </a:lnTo>
                  <a:lnTo>
                    <a:pt x="3434931" y="2720937"/>
                  </a:lnTo>
                  <a:lnTo>
                    <a:pt x="3436493" y="2713228"/>
                  </a:lnTo>
                  <a:lnTo>
                    <a:pt x="3436493" y="2693416"/>
                  </a:lnTo>
                  <a:lnTo>
                    <a:pt x="3436493" y="1732788"/>
                  </a:lnTo>
                  <a:close/>
                </a:path>
                <a:path w="4876800" h="3066415">
                  <a:moveTo>
                    <a:pt x="4876419" y="1501140"/>
                  </a:moveTo>
                  <a:lnTo>
                    <a:pt x="4874857" y="1493443"/>
                  </a:lnTo>
                  <a:lnTo>
                    <a:pt x="4870602" y="1487144"/>
                  </a:lnTo>
                  <a:lnTo>
                    <a:pt x="4864303" y="1482890"/>
                  </a:lnTo>
                  <a:lnTo>
                    <a:pt x="4856607" y="1481328"/>
                  </a:lnTo>
                  <a:lnTo>
                    <a:pt x="4746879" y="1481328"/>
                  </a:lnTo>
                  <a:lnTo>
                    <a:pt x="4746879" y="1441704"/>
                  </a:lnTo>
                  <a:lnTo>
                    <a:pt x="4628007" y="1501140"/>
                  </a:lnTo>
                  <a:lnTo>
                    <a:pt x="4746879" y="1560576"/>
                  </a:lnTo>
                  <a:lnTo>
                    <a:pt x="4746879" y="1520952"/>
                  </a:lnTo>
                  <a:lnTo>
                    <a:pt x="4836795" y="1520952"/>
                  </a:lnTo>
                  <a:lnTo>
                    <a:pt x="4836795" y="2987078"/>
                  </a:lnTo>
                  <a:lnTo>
                    <a:pt x="2923032" y="2987078"/>
                  </a:lnTo>
                  <a:lnTo>
                    <a:pt x="2923032" y="3026702"/>
                  </a:lnTo>
                  <a:lnTo>
                    <a:pt x="4856607" y="3026702"/>
                  </a:lnTo>
                  <a:lnTo>
                    <a:pt x="4864303" y="3025152"/>
                  </a:lnTo>
                  <a:lnTo>
                    <a:pt x="4870602" y="3020911"/>
                  </a:lnTo>
                  <a:lnTo>
                    <a:pt x="4874857" y="3014611"/>
                  </a:lnTo>
                  <a:lnTo>
                    <a:pt x="4876419" y="3006890"/>
                  </a:lnTo>
                  <a:lnTo>
                    <a:pt x="4876419" y="2987078"/>
                  </a:lnTo>
                  <a:lnTo>
                    <a:pt x="4876419" y="1520964"/>
                  </a:lnTo>
                  <a:lnTo>
                    <a:pt x="4876419" y="1501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61588" y="4351020"/>
              <a:ext cx="1443990" cy="1122045"/>
            </a:xfrm>
            <a:custGeom>
              <a:avLst/>
              <a:gdLst/>
              <a:ahLst/>
              <a:cxnLst/>
              <a:rect l="l" t="t" r="r" b="b"/>
              <a:pathLst>
                <a:path w="1443989" h="1122045">
                  <a:moveTo>
                    <a:pt x="1443736" y="1122044"/>
                  </a:moveTo>
                  <a:lnTo>
                    <a:pt x="1443736" y="0"/>
                  </a:ln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675131" y="3038855"/>
            <a:ext cx="1163320" cy="693420"/>
          </a:xfrm>
          <a:custGeom>
            <a:avLst/>
            <a:gdLst/>
            <a:ahLst/>
            <a:cxnLst/>
            <a:rect l="l" t="t" r="r" b="b"/>
            <a:pathLst>
              <a:path w="1163320" h="693420">
                <a:moveTo>
                  <a:pt x="1083564" y="574421"/>
                </a:moveTo>
                <a:lnTo>
                  <a:pt x="1043940" y="574421"/>
                </a:lnTo>
                <a:lnTo>
                  <a:pt x="1103376" y="693293"/>
                </a:lnTo>
                <a:lnTo>
                  <a:pt x="1152906" y="594233"/>
                </a:lnTo>
                <a:lnTo>
                  <a:pt x="1083564" y="594233"/>
                </a:lnTo>
                <a:lnTo>
                  <a:pt x="1083564" y="574421"/>
                </a:lnTo>
                <a:close/>
              </a:path>
              <a:path w="1163320" h="693420">
                <a:moveTo>
                  <a:pt x="1083564" y="19812"/>
                </a:moveTo>
                <a:lnTo>
                  <a:pt x="1083564" y="594233"/>
                </a:lnTo>
                <a:lnTo>
                  <a:pt x="1123188" y="594233"/>
                </a:lnTo>
                <a:lnTo>
                  <a:pt x="1123188" y="39624"/>
                </a:lnTo>
                <a:lnTo>
                  <a:pt x="1103376" y="39624"/>
                </a:lnTo>
                <a:lnTo>
                  <a:pt x="1083564" y="19812"/>
                </a:lnTo>
                <a:close/>
              </a:path>
              <a:path w="1163320" h="693420">
                <a:moveTo>
                  <a:pt x="1162812" y="574421"/>
                </a:moveTo>
                <a:lnTo>
                  <a:pt x="1123188" y="574421"/>
                </a:lnTo>
                <a:lnTo>
                  <a:pt x="1123188" y="594233"/>
                </a:lnTo>
                <a:lnTo>
                  <a:pt x="1152906" y="594233"/>
                </a:lnTo>
                <a:lnTo>
                  <a:pt x="1162812" y="574421"/>
                </a:lnTo>
                <a:close/>
              </a:path>
              <a:path w="1163320" h="693420">
                <a:moveTo>
                  <a:pt x="1103376" y="0"/>
                </a:moveTo>
                <a:lnTo>
                  <a:pt x="0" y="0"/>
                </a:lnTo>
                <a:lnTo>
                  <a:pt x="0" y="39624"/>
                </a:lnTo>
                <a:lnTo>
                  <a:pt x="1083564" y="39624"/>
                </a:lnTo>
                <a:lnTo>
                  <a:pt x="1083564" y="19812"/>
                </a:lnTo>
                <a:lnTo>
                  <a:pt x="1123188" y="19812"/>
                </a:lnTo>
                <a:lnTo>
                  <a:pt x="1121646" y="12108"/>
                </a:lnTo>
                <a:lnTo>
                  <a:pt x="1117425" y="5810"/>
                </a:lnTo>
                <a:lnTo>
                  <a:pt x="1111132" y="1559"/>
                </a:lnTo>
                <a:lnTo>
                  <a:pt x="1103376" y="0"/>
                </a:lnTo>
                <a:close/>
              </a:path>
              <a:path w="1163320" h="693420">
                <a:moveTo>
                  <a:pt x="1123188" y="19812"/>
                </a:moveTo>
                <a:lnTo>
                  <a:pt x="1083564" y="19812"/>
                </a:lnTo>
                <a:lnTo>
                  <a:pt x="1103376" y="39624"/>
                </a:lnTo>
                <a:lnTo>
                  <a:pt x="1123188" y="39624"/>
                </a:lnTo>
                <a:lnTo>
                  <a:pt x="1123188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80668" y="1236929"/>
            <a:ext cx="49777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乘法器</a:t>
            </a:r>
            <a:r>
              <a:rPr sz="3200" spc="-5" dirty="0">
                <a:latin typeface="Microsoft YaHei"/>
                <a:cs typeface="Microsoft YaHei"/>
              </a:rPr>
              <a:t>，</a:t>
            </a:r>
            <a:r>
              <a:rPr sz="3200" spc="-15" dirty="0">
                <a:latin typeface="Microsoft YaHei"/>
                <a:cs typeface="Microsoft YaHei"/>
              </a:rPr>
              <a:t>ALU</a:t>
            </a:r>
            <a:r>
              <a:rPr sz="3200" spc="-15" dirty="0">
                <a:latin typeface="Microsoft YaHei"/>
                <a:cs typeface="Microsoft YaHei"/>
              </a:rPr>
              <a:t>至</a:t>
            </a:r>
            <a:r>
              <a:rPr sz="3200" spc="110" dirty="0">
                <a:latin typeface="Microsoft YaHei"/>
                <a:cs typeface="Microsoft YaHei"/>
              </a:rPr>
              <a:t>32</a:t>
            </a:r>
            <a:r>
              <a:rPr sz="3200" spc="-10" dirty="0">
                <a:latin typeface="Microsoft YaHei"/>
                <a:cs typeface="Microsoft YaHei"/>
              </a:rPr>
              <a:t>位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13128"/>
            <a:ext cx="233679" cy="236219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2432" y="274319"/>
            <a:ext cx="3148583" cy="16428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乘法电路的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第二</a:t>
            </a:r>
            <a:r>
              <a:rPr dirty="0"/>
              <a:t>版。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47938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8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1200" y="2414523"/>
          <a:ext cx="7868284" cy="4092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3560"/>
                <a:gridCol w="1524635"/>
                <a:gridCol w="1584325"/>
                <a:gridCol w="1656079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产品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初始状态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 = 0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spc="-305" dirty="0">
                          <a:latin typeface="Microsoft YaHei UI"/>
                          <a:cs typeface="Microsoft YaHei UI"/>
                        </a:rPr>
                        <a:t>不做任何事情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0110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85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5" dirty="0">
                          <a:latin typeface="Microsoft YaHei UI"/>
                          <a:cs typeface="Microsoft YaHei UI"/>
                        </a:rPr>
                        <a:t>LSB = 1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添加乘法器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0011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1000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 = 1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添加乘法器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0100 </a:t>
                      </a: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1000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85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Microsoft YaHei UI"/>
                          <a:cs typeface="Microsoft YaHei UI"/>
                        </a:rPr>
                        <a:t>乘法器</a:t>
                      </a:r>
                      <a:r>
                        <a:rPr sz="1800" spc="80" dirty="0">
                          <a:latin typeface="Microsoft YaHei UI"/>
                          <a:cs typeface="Microsoft YaHei UI"/>
                        </a:rPr>
                        <a:t>LSB = 0 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→ </a:t>
                      </a:r>
                      <a:r>
                        <a:rPr sz="1800" spc="-305" dirty="0">
                          <a:latin typeface="Microsoft YaHei UI"/>
                          <a:cs typeface="Microsoft YaHei UI"/>
                        </a:rPr>
                        <a:t>不做任何事情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0010 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0100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Microsoft YaHei UI"/>
                          <a:cs typeface="Microsoft YaHei UI"/>
                        </a:rPr>
                        <a:t>移位操作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0011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0" dirty="0">
                          <a:latin typeface="Microsoft YaHei UI"/>
                          <a:cs typeface="Microsoft YaHei UI"/>
                        </a:rPr>
                        <a:t>0000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0001 </a:t>
                      </a:r>
                      <a:r>
                        <a:rPr sz="1800" spc="6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0010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260" dirty="0">
                          <a:latin typeface="Microsoft YaHei UI"/>
                          <a:cs typeface="Microsoft YaHei UI"/>
                        </a:rPr>
                        <a:t>重复</a:t>
                      </a:r>
                      <a:r>
                        <a:rPr sz="1800" spc="65" dirty="0">
                          <a:latin typeface="Microsoft YaHei UI"/>
                          <a:cs typeface="Microsoft YaHei UI"/>
                        </a:rPr>
                        <a:t>4</a:t>
                      </a:r>
                      <a:r>
                        <a:rPr sz="1800" spc="-180" dirty="0">
                          <a:latin typeface="Microsoft YaHei UI"/>
                          <a:cs typeface="Microsoft YaHei UI"/>
                        </a:rPr>
                        <a:t>位</a:t>
                      </a:r>
                      <a:r>
                        <a:rPr sz="1800" spc="-340" dirty="0">
                          <a:latin typeface="Microsoft YaHei UI"/>
                          <a:cs typeface="Microsoft YaHei UI"/>
                        </a:rPr>
                        <a:t>，</a:t>
                      </a:r>
                      <a:r>
                        <a:rPr sz="1800" dirty="0">
                          <a:latin typeface="Microsoft YaHei UI"/>
                          <a:cs typeface="Microsoft YaHei UI"/>
                        </a:rPr>
                        <a:t>结束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3119" y="1374089"/>
            <a:ext cx="1102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latin typeface="Microsoft YaHei UI"/>
                <a:cs typeface="Microsoft YaHei UI"/>
              </a:rPr>
              <a:t>3*6</a:t>
            </a:r>
            <a:r>
              <a:rPr sz="2000" spc="85" dirty="0">
                <a:latin typeface="Microsoft YaHei UI"/>
                <a:cs typeface="Microsoft YaHei UI"/>
              </a:rPr>
              <a:t> =18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Application>Microsoft Office PowerPoint</ap:Application>
  <ap:PresentationFormat>On-screen Show (4:3)</ap:PresentationFormat>
  <ap:ScaleCrop>false</ap:ScaleCrop>
  <ap:LinksUpToDate>false</ap:LinksUpToDate>
  <ap:SharedDoc>false</ap:SharedDoc>
  <ap:HyperlinksChanged>false</ap:HyperlinksChanged>
  <ap:AppVersion>12.0000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tak</dc:creator>
  <dc:title>スライド 1</dc:title>
  <dcterms:created xsi:type="dcterms:W3CDTF">2021-10-21T13:32:57Z</dcterms:created>
  <dcterms:modified xsi:type="dcterms:W3CDTF">2021-10-21T13:32:57Z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2021-10-21T00:00:00Z</vt:filetime>
  </property>
</Properties>
</file>