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jpg" ContentType="image/jpg"/>
  <Default Extension="rels" ContentType="application/vnd.openxmlformats-package.relationships+xml"/>
  <Override PartName="/ppt/slideMasters/slideMaster1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55.xml" ContentType="application/vnd.openxmlformats-officedocument.presentationml.slide+xml"/>
  <Override PartName="/ppt/slides/slide66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9.xml" ContentType="application/vnd.openxmlformats-officedocument.presentationml.slide+xml"/>
  <Override PartName="/ppt/slides/slide1010.xml" ContentType="application/vnd.openxmlformats-officedocument.presentationml.slide+xml"/>
  <Override PartName="/ppt/slides/slide1111.xml" ContentType="application/vnd.openxmlformats-officedocument.presentationml.slide+xml"/>
  <Override PartName="/ppt/slides/slide1212.xml" ContentType="application/vnd.openxmlformats-officedocument.presentationml.slide+xml"/>
  <Override PartName="/ppt/slides/slide1313.xml" ContentType="application/vnd.openxmlformats-officedocument.presentationml.slide+xml"/>
  <Override PartName="/ppt/slides/slide1414.xml" ContentType="application/vnd.openxmlformats-officedocument.presentationml.slide+xml"/>
  <Override PartName="/ppt/slides/slide1515.xml" ContentType="application/vnd.openxmlformats-officedocument.presentationml.slide+xml"/>
  <Override PartName="/ppt/slides/slide1616.xml" ContentType="application/vnd.openxmlformats-officedocument.presentationml.slide+xml"/>
  <Override PartName="/ppt/slides/slide1717.xml" ContentType="application/vnd.openxmlformats-officedocument.presentationml.slide+xml"/>
  <Override PartName="/ppt/slides/slide1818.xml" ContentType="application/vnd.openxmlformats-officedocument.presentationml.slide+xml"/>
  <Override PartName="/ppt/slides/slide1919.xml" ContentType="application/vnd.openxmlformats-officedocument.presentationml.slide+xml"/>
  <Override PartName="/ppt/slides/slide2020.xml" ContentType="application/vnd.openxmlformats-officedocument.presentationml.slide+xml"/>
  <Override PartName="/ppt/slides/slide2121.xml" ContentType="application/vnd.openxmlformats-officedocument.presentationml.slide+xml"/>
  <Override PartName="/ppt/slides/slide2222.xml" ContentType="application/vnd.openxmlformats-officedocument.presentationml.slide+xml"/>
  <Override PartName="/ppt/slides/slide2323.xml" ContentType="application/vnd.openxmlformats-officedocument.presentationml.slide+xml"/>
  <Override PartName="/ppt/slides/slide2424.xml" ContentType="application/vnd.openxmlformats-officedocument.presentationml.slide+xml"/>
  <Override PartName="/ppt/slides/slide2525.xml" ContentType="application/vnd.openxmlformats-officedocument.presentationml.slide+xml"/>
  <Override PartName="/ppt/slides/slide2626.xml" ContentType="application/vnd.openxmlformats-officedocument.presentationml.slide+xml"/>
  <Override PartName="/ppt/slides/slide2727.xml" ContentType="application/vnd.openxmlformats-officedocument.presentationml.slide+xml"/>
  <Override PartName="/ppt/slides/slide2828.xml" ContentType="application/vnd.openxmlformats-officedocument.presentationml.slide+xml"/>
  <Override PartName="/ppt/slides/slide2929.xml" ContentType="application/vnd.openxmlformats-officedocument.presentationml.slide+xml"/>
  <Override PartName="/ppt/slides/slide3030.xml" ContentType="application/vnd.openxmlformats-officedocument.presentationml.slide+xml"/>
  <Override PartName="/ppt/slides/slide3131.xml" ContentType="application/vnd.openxmlformats-officedocument.presentationml.slide+xml"/>
  <Override PartName="/ppt/slides/slide3232.xml" ContentType="application/vnd.openxmlformats-officedocument.presentationml.slide+xml"/>
  <Override PartName="/ppt/slides/slide3333.xml" ContentType="application/vnd.openxmlformats-officedocument.presentationml.slide+xml"/>
  <Override PartName="/ppt/slides/slide3434.xml" ContentType="application/vnd.openxmlformats-officedocument.presentationml.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s/slide35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2" /><Relationship Type="http://schemas.openxmlformats.org/package/2006/relationships/metadata/core-properties" Target="/docProps/core.xml" Id="rId3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b180d8b9ffb44c45" DeepLBanner="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6858000"/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Relationship Type="http://schemas.openxmlformats.org/officeDocument/2006/relationships/theme" Target="/ppt/theme/theme11.xml" Id="rId2" /><Relationship Type="http://schemas.openxmlformats.org/officeDocument/2006/relationships/viewProps" Target="/ppt/viewProps.xml" Id="rId3" /><Relationship Type="http://schemas.openxmlformats.org/officeDocument/2006/relationships/presProps" Target="/ppt/presProps.xml" Id="rId4" /><Relationship Type="http://schemas.openxmlformats.org/officeDocument/2006/relationships/tableStyles" Target="/ppt/tableStyles.xml" Id="rId5" /><Relationship Type="http://schemas.openxmlformats.org/officeDocument/2006/relationships/slide" Target="/ppt/slides/slide11.xml" Id="rId6" /><Relationship Type="http://schemas.openxmlformats.org/officeDocument/2006/relationships/slide" Target="/ppt/slides/slide22.xml" Id="rId7" /><Relationship Type="http://schemas.openxmlformats.org/officeDocument/2006/relationships/slide" Target="/ppt/slides/slide33.xml" Id="rId8" /><Relationship Type="http://schemas.openxmlformats.org/officeDocument/2006/relationships/slide" Target="/ppt/slides/slide44.xml" Id="rId9" /><Relationship Type="http://schemas.openxmlformats.org/officeDocument/2006/relationships/slide" Target="/ppt/slides/slide55.xml" Id="rId10" /><Relationship Type="http://schemas.openxmlformats.org/officeDocument/2006/relationships/slide" Target="/ppt/slides/slide66.xml" Id="rId11" /><Relationship Type="http://schemas.openxmlformats.org/officeDocument/2006/relationships/slide" Target="/ppt/slides/slide77.xml" Id="rId12" /><Relationship Type="http://schemas.openxmlformats.org/officeDocument/2006/relationships/slide" Target="/ppt/slides/slide88.xml" Id="rId13" /><Relationship Type="http://schemas.openxmlformats.org/officeDocument/2006/relationships/slide" Target="/ppt/slides/slide99.xml" Id="rId14" /><Relationship Type="http://schemas.openxmlformats.org/officeDocument/2006/relationships/slide" Target="/ppt/slides/slide1010.xml" Id="rId15" /><Relationship Type="http://schemas.openxmlformats.org/officeDocument/2006/relationships/slide" Target="/ppt/slides/slide1111.xml" Id="rId16" /><Relationship Type="http://schemas.openxmlformats.org/officeDocument/2006/relationships/slide" Target="/ppt/slides/slide1212.xml" Id="rId17" /><Relationship Type="http://schemas.openxmlformats.org/officeDocument/2006/relationships/slide" Target="/ppt/slides/slide1313.xml" Id="rId18" /><Relationship Type="http://schemas.openxmlformats.org/officeDocument/2006/relationships/slide" Target="/ppt/slides/slide1414.xml" Id="rId19" /><Relationship Type="http://schemas.openxmlformats.org/officeDocument/2006/relationships/slide" Target="/ppt/slides/slide1515.xml" Id="rId20" /><Relationship Type="http://schemas.openxmlformats.org/officeDocument/2006/relationships/slide" Target="/ppt/slides/slide1616.xml" Id="rId21" /><Relationship Type="http://schemas.openxmlformats.org/officeDocument/2006/relationships/slide" Target="/ppt/slides/slide1717.xml" Id="rId22" /><Relationship Type="http://schemas.openxmlformats.org/officeDocument/2006/relationships/slide" Target="/ppt/slides/slide1818.xml" Id="rId23" /><Relationship Type="http://schemas.openxmlformats.org/officeDocument/2006/relationships/slide" Target="/ppt/slides/slide1919.xml" Id="rId24" /><Relationship Type="http://schemas.openxmlformats.org/officeDocument/2006/relationships/slide" Target="/ppt/slides/slide2020.xml" Id="rId25" /><Relationship Type="http://schemas.openxmlformats.org/officeDocument/2006/relationships/slide" Target="/ppt/slides/slide2121.xml" Id="rId26" /><Relationship Type="http://schemas.openxmlformats.org/officeDocument/2006/relationships/slide" Target="/ppt/slides/slide2222.xml" Id="rId27" /><Relationship Type="http://schemas.openxmlformats.org/officeDocument/2006/relationships/slide" Target="/ppt/slides/slide2323.xml" Id="rId28" /><Relationship Type="http://schemas.openxmlformats.org/officeDocument/2006/relationships/slide" Target="/ppt/slides/slide2424.xml" Id="rId29" /><Relationship Type="http://schemas.openxmlformats.org/officeDocument/2006/relationships/slide" Target="/ppt/slides/slide2525.xml" Id="rId30" /><Relationship Type="http://schemas.openxmlformats.org/officeDocument/2006/relationships/slide" Target="/ppt/slides/slide2626.xml" Id="rId31" /><Relationship Type="http://schemas.openxmlformats.org/officeDocument/2006/relationships/slide" Target="/ppt/slides/slide2727.xml" Id="rId32" /><Relationship Type="http://schemas.openxmlformats.org/officeDocument/2006/relationships/slide" Target="/ppt/slides/slide2828.xml" Id="rId33" /><Relationship Type="http://schemas.openxmlformats.org/officeDocument/2006/relationships/slide" Target="/ppt/slides/slide2929.xml" Id="rId34" /><Relationship Type="http://schemas.openxmlformats.org/officeDocument/2006/relationships/slide" Target="/ppt/slides/slide3030.xml" Id="rId35" /><Relationship Type="http://schemas.openxmlformats.org/officeDocument/2006/relationships/slide" Target="/ppt/slides/slide3131.xml" Id="rId36" /><Relationship Type="http://schemas.openxmlformats.org/officeDocument/2006/relationships/slide" Target="/ppt/slides/slide3232.xml" Id="rId37" /><Relationship Type="http://schemas.openxmlformats.org/officeDocument/2006/relationships/slide" Target="/ppt/slides/slide3333.xml" Id="rId38" /><Relationship Type="http://schemas.openxmlformats.org/officeDocument/2006/relationships/slide" Target="/ppt/slides/slide3434.xml" Id="rId39" /><Relationship Type="http://schemas.openxmlformats.org/officeDocument/2006/relationships/slide" Target="/ppt/slides/slide35.xml" Id="Rb180d8b9ffb44c45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57984" y="1949577"/>
            <a:ext cx="4828031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48664" y="4015740"/>
            <a:ext cx="7446670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Relationship Type="http://schemas.openxmlformats.org/officeDocument/2006/relationships/slideLayout" Target="/ppt/slideLayouts/slideLayout22.xml" Id="rId2" /><Relationship Type="http://schemas.openxmlformats.org/officeDocument/2006/relationships/slideLayout" Target="/ppt/slideLayouts/slideLayout33.xml" Id="rId3" /><Relationship Type="http://schemas.openxmlformats.org/officeDocument/2006/relationships/slideLayout" Target="/ppt/slideLayouts/slideLayout44.xml" Id="rId4" /><Relationship Type="http://schemas.openxmlformats.org/officeDocument/2006/relationships/slideLayout" Target="/ppt/slideLayouts/slideLayout55.xml" Id="rId5" /><Relationship Type="http://schemas.openxmlformats.org/officeDocument/2006/relationships/theme" Target="/ppt/theme/theme11.xml" Id="rId6" /><Relationship Type="http://schemas.openxmlformats.org/officeDocument/2006/relationships/image" Target="/ppt/media/image1.png" Id="rId7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8055" y="999744"/>
            <a:ext cx="5288280" cy="73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280238"/>
            <a:ext cx="807151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5205" y="2041905"/>
            <a:ext cx="7868284" cy="3121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3542" y="6233857"/>
            <a:ext cx="363220" cy="36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60" dirty="0"/>
              <a:t>#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0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Relationship Type="http://schemas.openxmlformats.org/officeDocument/2006/relationships/image" Target="/ppt/media/image44.png" Id="rId4" /><Relationship Type="http://schemas.openxmlformats.org/officeDocument/2006/relationships/image" Target="/ppt/media/image5.jpg" Id="rId5" /><Relationship Type="http://schemas.openxmlformats.org/officeDocument/2006/relationships/image" Target="/ppt/media/image65.png" Id="rId6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_rels/slide1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Relationship Type="http://schemas.openxmlformats.org/officeDocument/2006/relationships/image" Target="/ppt/media/image44.png" Id="rId4" /><Relationship Type="http://schemas.openxmlformats.org/officeDocument/2006/relationships/image" Target="/ppt/media/image76.png" Id="rId5" /></Relationships>
</file>

<file path=ppt/slides/_rels/slide12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Relationship Type="http://schemas.openxmlformats.org/officeDocument/2006/relationships/image" Target="/ppt/media/image22.png" Id="rId2" /></Relationships>
</file>

<file path=ppt/slides/_rels/slide14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15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/Relationships>
</file>

<file path=ppt/slides/_rels/slide16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17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87.png" Id="rId2" /><Relationship Type="http://schemas.openxmlformats.org/officeDocument/2006/relationships/image" Target="/ppt/media/image98.png" Id="rId3" /><Relationship Type="http://schemas.openxmlformats.org/officeDocument/2006/relationships/image" Target="/ppt/media/image109.png" Id="rId4" /></Relationships>
</file>

<file path=ppt/slides/_rels/slide18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87.png" Id="rId2" /><Relationship Type="http://schemas.openxmlformats.org/officeDocument/2006/relationships/image" Target="/ppt/media/image98.png" Id="rId3" /><Relationship Type="http://schemas.openxmlformats.org/officeDocument/2006/relationships/image" Target="/ppt/media/image109.png" Id="rId4" /></Relationships>
</file>

<file path=ppt/slides/_rels/slide19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1110.png" Id="rId2" /><Relationship Type="http://schemas.openxmlformats.org/officeDocument/2006/relationships/image" Target="/ppt/media/image1211.png" Id="rId3" /></Relationships>
</file>

<file path=ppt/slides/_rels/slide20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1110.png" Id="rId2" /><Relationship Type="http://schemas.openxmlformats.org/officeDocument/2006/relationships/image" Target="/ppt/media/image1211.png" Id="rId3" /></Relationships>
</file>

<file path=ppt/slides/_rels/slide21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1110.png" Id="rId2" /><Relationship Type="http://schemas.openxmlformats.org/officeDocument/2006/relationships/image" Target="/ppt/media/image1211.png" Id="rId3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2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1110.png" Id="rId2" /><Relationship Type="http://schemas.openxmlformats.org/officeDocument/2006/relationships/image" Target="/ppt/media/image1312.png" Id="rId3" /></Relationships>
</file>

<file path=ppt/slides/_rels/slide23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1110.png" Id="rId2" /><Relationship Type="http://schemas.openxmlformats.org/officeDocument/2006/relationships/image" Target="/ppt/media/image1211.png" Id="rId3" /></Relationships>
</file>

<file path=ppt/slides/_rels/slide24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1110.png" Id="rId2" /><Relationship Type="http://schemas.openxmlformats.org/officeDocument/2006/relationships/image" Target="/ppt/media/image1211.png" Id="rId3" /></Relationships>
</file>

<file path=ppt/slides/_rels/slide25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6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7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8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Relationship Type="http://schemas.openxmlformats.org/officeDocument/2006/relationships/image" Target="/ppt/media/image44.png" Id="rId4" /></Relationships>
</file>

<file path=ppt/slides/_rels/slide29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30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33.xml" Id="rId1" /></Relationships>
</file>

<file path=ppt/slides/_rels/slide31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32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33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34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8ef8e6ffef0d47ea" /><Relationship Type="http://schemas.openxmlformats.org/officeDocument/2006/relationships/hyperlink" Target="https://www.deepl.com/pro?cta=edit-document" TargetMode="External" Id="R4560481c976f4d38" /><Relationship Type="http://schemas.openxmlformats.org/officeDocument/2006/relationships/image" Target="/ppt/media/image13.png" Id="Rd3c5e746f4c0413c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Relationship Type="http://schemas.openxmlformats.org/officeDocument/2006/relationships/image" Target="/ppt/media/image44.png" Id="rId4" /></Relationships>
</file>

<file path=ppt/slides/_rels/slide6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7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8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9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slide10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511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以浮点格式表示的数字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928" y="1258265"/>
            <a:ext cx="12420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Microsoft YaHei"/>
                <a:cs typeface="Microsoft YaHei"/>
              </a:rPr>
              <a:t>单一精度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331" y="1434464"/>
            <a:ext cx="233679" cy="2362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74216" y="2862148"/>
            <a:ext cx="61233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10" dirty="0">
                <a:latin typeface="Microsoft YaHei"/>
                <a:cs typeface="Microsoft YaHei"/>
              </a:rPr>
              <a:t>归一化后，</a:t>
            </a:r>
            <a:r>
              <a:rPr sz="2800" dirty="0">
                <a:latin typeface="Microsoft YaHei"/>
                <a:cs typeface="Microsoft YaHei"/>
              </a:rPr>
              <a:t>尾数</a:t>
            </a:r>
            <a:r>
              <a:rPr sz="2800" spc="130" dirty="0">
                <a:latin typeface="Microsoft YaHei"/>
                <a:cs typeface="Microsoft YaHei"/>
              </a:rPr>
              <a:t>（</a:t>
            </a:r>
            <a:r>
              <a:rPr sz="2800" spc="10" dirty="0">
                <a:latin typeface="Microsoft YaHei"/>
                <a:cs typeface="Microsoft YaHei"/>
              </a:rPr>
              <a:t>二进制</a:t>
            </a:r>
            <a:r>
              <a:rPr sz="2800" spc="-20" dirty="0">
                <a:latin typeface="Microsoft YaHei"/>
                <a:cs typeface="Microsoft YaHei"/>
              </a:rPr>
              <a:t>数</a:t>
            </a:r>
            <a:r>
              <a:rPr sz="2800" spc="280" dirty="0">
                <a:latin typeface="Microsoft YaHei"/>
                <a:cs typeface="Microsoft YaHei"/>
              </a:rPr>
              <a:t>）</a:t>
            </a:r>
            <a:r>
              <a:rPr sz="2800" spc="-20" dirty="0">
                <a:latin typeface="Microsoft YaHei"/>
                <a:cs typeface="Microsoft YaHei"/>
              </a:rPr>
              <a:t>的开头</a:t>
            </a:r>
            <a:r>
              <a:rPr sz="2800" spc="-25" dirty="0">
                <a:latin typeface="Microsoft YaHei"/>
                <a:cs typeface="Microsoft YaHei"/>
              </a:rPr>
              <a:t>总是</a:t>
            </a:r>
            <a:r>
              <a:rPr sz="2800" spc="100" dirty="0">
                <a:latin typeface="Microsoft YaHei"/>
                <a:cs typeface="Microsoft YaHei"/>
              </a:rPr>
              <a:t>1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229" y="3016630"/>
            <a:ext cx="200659" cy="208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8417" y="3966590"/>
            <a:ext cx="153162" cy="160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229" y="4394327"/>
            <a:ext cx="200659" cy="2082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8417" y="4917566"/>
            <a:ext cx="153162" cy="1600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74216" y="3194397"/>
            <a:ext cx="5543550" cy="23133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800" spc="5" dirty="0">
                <a:latin typeface="Microsoft YaHei"/>
                <a:cs typeface="Microsoft YaHei"/>
              </a:rPr>
              <a:t>不</a:t>
            </a:r>
            <a:r>
              <a:rPr sz="2800" spc="5" dirty="0">
                <a:latin typeface="Microsoft YaHei"/>
                <a:cs typeface="Microsoft YaHei"/>
              </a:rPr>
              <a:t>在</a:t>
            </a:r>
            <a:r>
              <a:rPr sz="2800" spc="-30" dirty="0">
                <a:latin typeface="Microsoft YaHei"/>
                <a:cs typeface="Microsoft YaHei"/>
              </a:rPr>
              <a:t>23位的</a:t>
            </a:r>
            <a:r>
              <a:rPr sz="2800" spc="5" dirty="0">
                <a:latin typeface="Microsoft YaHei"/>
                <a:cs typeface="Microsoft YaHei"/>
              </a:rPr>
              <a:t>尾数部分</a:t>
            </a:r>
            <a:r>
              <a:rPr sz="2800" spc="3370" dirty="0">
                <a:latin typeface="Microsoft YaHei"/>
                <a:cs typeface="Microsoft YaHei"/>
              </a:rPr>
              <a:t>。</a:t>
            </a:r>
            <a:endParaRPr sz="2800">
              <a:latin typeface="Microsoft YaHei"/>
              <a:cs typeface="Microsoft YaHei"/>
            </a:endParaRPr>
          </a:p>
          <a:p>
            <a:pPr marL="412115">
              <a:lnSpc>
                <a:spcPct val="100000"/>
              </a:lnSpc>
              <a:spcBef>
                <a:spcPts val="645"/>
              </a:spcBef>
            </a:pPr>
            <a:r>
              <a:rPr sz="2400" dirty="0">
                <a:latin typeface="Microsoft YaHei"/>
                <a:cs typeface="Microsoft YaHei"/>
              </a:rPr>
              <a:t>尾数部分表示</a:t>
            </a:r>
            <a:r>
              <a:rPr sz="2400" spc="75" dirty="0">
                <a:latin typeface="Microsoft YaHei"/>
                <a:cs typeface="Microsoft YaHei"/>
              </a:rPr>
              <a:t>0</a:t>
            </a:r>
            <a:r>
              <a:rPr sz="2400" dirty="0">
                <a:latin typeface="Microsoft YaHei"/>
                <a:cs typeface="Microsoft YaHei"/>
              </a:rPr>
              <a:t>和</a:t>
            </a:r>
            <a:r>
              <a:rPr sz="2400" spc="75" dirty="0">
                <a:latin typeface="Microsoft YaHei"/>
                <a:cs typeface="Microsoft YaHei"/>
              </a:rPr>
              <a:t>1</a:t>
            </a:r>
            <a:r>
              <a:rPr sz="2400" dirty="0">
                <a:latin typeface="Microsoft YaHei"/>
                <a:cs typeface="Microsoft YaHei"/>
              </a:rPr>
              <a:t>之间的</a:t>
            </a:r>
            <a:r>
              <a:rPr sz="2400" dirty="0">
                <a:latin typeface="Microsoft YaHei"/>
                <a:cs typeface="Microsoft YaHei"/>
              </a:rPr>
              <a:t>十进制数字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spc="10" dirty="0">
                <a:latin typeface="Microsoft YaHei"/>
                <a:cs typeface="Microsoft YaHei"/>
              </a:rPr>
              <a:t>指数位</a:t>
            </a:r>
            <a:r>
              <a:rPr sz="2800" spc="10" dirty="0">
                <a:latin typeface="Microsoft YaHei"/>
                <a:cs typeface="Microsoft YaHei"/>
              </a:rPr>
              <a:t>不</a:t>
            </a:r>
            <a:r>
              <a:rPr sz="2800" spc="10" dirty="0">
                <a:latin typeface="Microsoft YaHei"/>
                <a:cs typeface="Microsoft YaHei"/>
              </a:rPr>
              <a:t>允许</a:t>
            </a:r>
            <a:r>
              <a:rPr sz="2800" spc="-20" dirty="0">
                <a:latin typeface="Microsoft YaHei"/>
                <a:cs typeface="Microsoft YaHei"/>
              </a:rPr>
              <a:t>进行</a:t>
            </a:r>
            <a:r>
              <a:rPr sz="2800" spc="10" dirty="0">
                <a:latin typeface="Microsoft YaHei"/>
                <a:cs typeface="Microsoft YaHei"/>
              </a:rPr>
              <a:t>大、小的比较</a:t>
            </a:r>
            <a:endParaRPr sz="2800">
              <a:latin typeface="Microsoft YaHei"/>
              <a:cs typeface="Microsoft YaHei"/>
            </a:endParaRPr>
          </a:p>
          <a:p>
            <a:pPr marL="412115">
              <a:lnSpc>
                <a:spcPct val="100000"/>
              </a:lnSpc>
              <a:spcBef>
                <a:spcPts val="645"/>
              </a:spcBef>
            </a:pPr>
            <a:r>
              <a:rPr sz="2400" spc="114" dirty="0">
                <a:latin typeface="Microsoft YaHei"/>
                <a:cs typeface="Microsoft YaHei"/>
              </a:rPr>
              <a:t>-1:1111111, </a:t>
            </a:r>
            <a:r>
              <a:rPr sz="2400" spc="110" dirty="0">
                <a:latin typeface="Microsoft YaHei"/>
                <a:cs typeface="Microsoft YaHei"/>
              </a:rPr>
              <a:t>1:0000000001</a:t>
            </a:r>
            <a:endParaRPr sz="2400">
              <a:latin typeface="Microsoft YaHei"/>
              <a:cs typeface="Microsoft YaHei"/>
            </a:endParaRPr>
          </a:p>
          <a:p>
            <a:pPr marL="412115">
              <a:lnSpc>
                <a:spcPct val="100000"/>
              </a:lnSpc>
            </a:pPr>
            <a:r>
              <a:rPr sz="2400" spc="1305" dirty="0">
                <a:latin typeface="Microsoft YaHei"/>
                <a:cs typeface="Microsoft YaHei"/>
              </a:rPr>
              <a:t>* </a:t>
            </a:r>
            <a:r>
              <a:rPr sz="2400" dirty="0">
                <a:latin typeface="Microsoft YaHei"/>
                <a:cs typeface="Microsoft YaHei"/>
              </a:rPr>
              <a:t>最小值</a:t>
            </a:r>
            <a:r>
              <a:rPr sz="2400" dirty="0">
                <a:latin typeface="Microsoft YaHei"/>
                <a:cs typeface="Microsoft YaHei"/>
              </a:rPr>
              <a:t>为</a:t>
            </a:r>
            <a:r>
              <a:rPr sz="2400" spc="75" dirty="0">
                <a:latin typeface="Microsoft YaHei"/>
                <a:cs typeface="Microsoft YaHei"/>
              </a:rPr>
              <a:t>00000001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3835" y="5481929"/>
            <a:ext cx="3020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戴上</a:t>
            </a:r>
            <a:r>
              <a:rPr sz="2400" spc="70" dirty="0">
                <a:latin typeface="Microsoft YaHei"/>
                <a:cs typeface="Microsoft YaHei"/>
              </a:rPr>
              <a:t>偏见</a:t>
            </a:r>
            <a:r>
              <a:rPr sz="2400" spc="245" dirty="0">
                <a:latin typeface="Microsoft YaHei"/>
                <a:cs typeface="Microsoft YaHei"/>
              </a:rPr>
              <a:t>的帽子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3835" y="5921146"/>
            <a:ext cx="714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对于单精度，</a:t>
            </a:r>
            <a:r>
              <a:rPr sz="2400" dirty="0">
                <a:latin typeface="Microsoft YaHei"/>
                <a:cs typeface="Microsoft YaHei"/>
              </a:rPr>
              <a:t>指数部分保持</a:t>
            </a:r>
            <a:r>
              <a:rPr sz="2400" dirty="0">
                <a:latin typeface="Microsoft YaHei"/>
                <a:cs typeface="Microsoft YaHei"/>
              </a:rPr>
              <a:t>实际值</a:t>
            </a:r>
            <a:r>
              <a:rPr sz="2400" spc="90" dirty="0">
                <a:latin typeface="Microsoft YaHei"/>
                <a:cs typeface="Microsoft YaHei"/>
              </a:rPr>
              <a:t>+127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8417" y="6087986"/>
            <a:ext cx="153162" cy="160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792082" y="6483197"/>
            <a:ext cx="167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"/>
                <a:cs typeface="Microsoft YaHei"/>
              </a:rPr>
              <a:t>9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96767" y="1234439"/>
            <a:ext cx="4752340" cy="548640"/>
          </a:xfrm>
          <a:prstGeom prst="rect">
            <a:avLst/>
          </a:prstGeom>
          <a:solidFill>
            <a:srgbClr val="FFFFCC"/>
          </a:solidFill>
          <a:ln w="18288">
            <a:solidFill>
              <a:srgbClr val="00000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715"/>
              </a:spcBef>
            </a:pPr>
            <a:r>
              <a:rPr sz="2400" b="1" spc="175" dirty="0">
                <a:solidFill>
                  <a:srgbClr val="FF0000"/>
                </a:solidFill>
                <a:latin typeface="Microsoft YaHei UI"/>
                <a:cs typeface="Microsoft YaHei UI"/>
              </a:rPr>
              <a:t>(-1)</a:t>
            </a:r>
            <a:r>
              <a:rPr sz="2400" b="1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符号</a:t>
            </a:r>
            <a:r>
              <a:rPr sz="2400" b="1" spc="175" dirty="0">
                <a:solidFill>
                  <a:srgbClr val="FF0000"/>
                </a:solidFill>
                <a:latin typeface="Microsoft YaHei UI"/>
                <a:cs typeface="Microsoft YaHei UI"/>
              </a:rPr>
              <a:t>x(1+</a:t>
            </a:r>
            <a:r>
              <a:rPr sz="2400" b="1" dirty="0">
                <a:solidFill>
                  <a:srgbClr val="FF0000"/>
                </a:solidFill>
                <a:latin typeface="Microsoft YaHei UI"/>
                <a:cs typeface="Microsoft YaHei UI"/>
              </a:rPr>
              <a:t>尾数</a:t>
            </a:r>
            <a:r>
              <a:rPr sz="2400" b="1" spc="180" dirty="0">
                <a:solidFill>
                  <a:srgbClr val="FF0000"/>
                </a:solidFill>
                <a:latin typeface="Microsoft YaHei UI"/>
                <a:cs typeface="Microsoft YaHei UI"/>
              </a:rPr>
              <a:t>)x2</a:t>
            </a:r>
            <a:r>
              <a:rPr sz="2400" b="1" spc="270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(</a:t>
            </a:r>
            <a:r>
              <a:rPr sz="2400" b="1" spc="7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指数</a:t>
            </a:r>
            <a:r>
              <a:rPr sz="2400" b="1" spc="60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-</a:t>
            </a:r>
            <a:r>
              <a:rPr sz="2400" b="1" spc="-419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基数)。</a:t>
            </a:r>
            <a:endParaRPr sz="2400" baseline="24305">
              <a:latin typeface="Microsoft YaHei UI"/>
              <a:cs typeface="Microsoft YaHei U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9000" y="3855720"/>
            <a:ext cx="1152144" cy="79248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717792" y="3715511"/>
            <a:ext cx="2097405" cy="209105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</a:pPr>
            <a:r>
              <a:rPr sz="1100" spc="-220" dirty="0">
                <a:latin typeface="Microsoft YaHei UI"/>
                <a:cs typeface="Microsoft YaHei UI"/>
              </a:rPr>
              <a:t>Geta</a:t>
            </a:r>
            <a:r>
              <a:rPr sz="1100" spc="135" dirty="0">
                <a:latin typeface="Microsoft YaHei UI"/>
                <a:cs typeface="Microsoft YaHei UI"/>
              </a:rPr>
              <a:t>: </a:t>
            </a:r>
            <a:r>
              <a:rPr sz="1100" spc="-90" dirty="0">
                <a:latin typeface="Microsoft YaHei UI"/>
                <a:cs typeface="Microsoft YaHei UI"/>
              </a:rPr>
              <a:t>传统的</a:t>
            </a:r>
            <a:r>
              <a:rPr sz="1100" spc="-195" dirty="0">
                <a:latin typeface="Microsoft YaHei UI"/>
                <a:cs typeface="Microsoft YaHei UI"/>
              </a:rPr>
              <a:t>木</a:t>
            </a:r>
            <a:r>
              <a:rPr sz="1100" spc="5" dirty="0">
                <a:latin typeface="Microsoft YaHei UI"/>
                <a:cs typeface="Microsoft YaHei UI"/>
              </a:rPr>
              <a:t>制鞋</a:t>
            </a:r>
            <a:endParaRPr sz="11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Microsoft YaHei UI"/>
              <a:cs typeface="Microsoft YaHei UI"/>
            </a:endParaRPr>
          </a:p>
          <a:p>
            <a:pPr marL="91440">
              <a:lnSpc>
                <a:spcPct val="100000"/>
              </a:lnSpc>
            </a:pPr>
            <a:r>
              <a:rPr sz="1100" spc="-195" dirty="0">
                <a:latin typeface="Microsoft YaHei UI"/>
                <a:cs typeface="Microsoft YaHei UI"/>
              </a:rPr>
              <a:t>穿</a:t>
            </a:r>
            <a:r>
              <a:rPr sz="1100" spc="-170" dirty="0">
                <a:latin typeface="Microsoft YaHei UI"/>
                <a:cs typeface="Microsoft YaHei UI"/>
              </a:rPr>
              <a:t>上</a:t>
            </a:r>
            <a:r>
              <a:rPr sz="1100" spc="105" dirty="0">
                <a:latin typeface="Microsoft YaHei UI"/>
                <a:cs typeface="Microsoft YaHei UI"/>
              </a:rPr>
              <a:t>你的</a:t>
            </a:r>
            <a:r>
              <a:rPr sz="1100" spc="-90" dirty="0">
                <a:latin typeface="Microsoft YaHei UI"/>
                <a:cs typeface="Microsoft YaHei UI"/>
              </a:rPr>
              <a:t>木屐</a:t>
            </a:r>
            <a:r>
              <a:rPr sz="1100" spc="-140" dirty="0">
                <a:latin typeface="Microsoft YaHei UI"/>
                <a:cs typeface="Microsoft YaHei UI"/>
              </a:rPr>
              <a:t>：。</a:t>
            </a:r>
            <a:endParaRPr sz="1100">
              <a:latin typeface="Microsoft YaHei UI"/>
              <a:cs typeface="Microsoft YaHei UI"/>
            </a:endParaRPr>
          </a:p>
          <a:p>
            <a:pPr marL="91440" marR="147955">
              <a:lnSpc>
                <a:spcPct val="100000"/>
              </a:lnSpc>
            </a:pPr>
            <a:r>
              <a:rPr sz="1100" spc="-110" dirty="0">
                <a:latin typeface="Microsoft YaHei UI"/>
                <a:cs typeface="Microsoft YaHei UI"/>
              </a:rPr>
              <a:t>在原来的数量上</a:t>
            </a:r>
            <a:r>
              <a:rPr sz="1100" spc="-155" dirty="0">
                <a:latin typeface="Microsoft YaHei UI"/>
                <a:cs typeface="Microsoft YaHei UI"/>
              </a:rPr>
              <a:t>增加</a:t>
            </a:r>
            <a:r>
              <a:rPr sz="1100" spc="-130" dirty="0">
                <a:latin typeface="Microsoft YaHei UI"/>
                <a:cs typeface="Microsoft YaHei UI"/>
              </a:rPr>
              <a:t>一定</a:t>
            </a:r>
            <a:r>
              <a:rPr sz="1100" spc="-125" dirty="0">
                <a:latin typeface="Microsoft YaHei UI"/>
                <a:cs typeface="Microsoft YaHei UI"/>
              </a:rPr>
              <a:t>的</a:t>
            </a:r>
            <a:r>
              <a:rPr sz="1100" spc="-110" dirty="0">
                <a:latin typeface="Microsoft YaHei UI"/>
                <a:cs typeface="Microsoft YaHei UI"/>
              </a:rPr>
              <a:t>数量</a:t>
            </a:r>
            <a:r>
              <a:rPr sz="1100" spc="-240" dirty="0">
                <a:latin typeface="Microsoft YaHei UI"/>
                <a:cs typeface="Microsoft YaHei UI"/>
              </a:rPr>
              <a:t>，</a:t>
            </a:r>
            <a:r>
              <a:rPr sz="1100" spc="-215" dirty="0">
                <a:latin typeface="Microsoft YaHei UI"/>
                <a:cs typeface="Microsoft YaHei UI"/>
              </a:rPr>
              <a:t>使</a:t>
            </a:r>
            <a:r>
              <a:rPr sz="1100" spc="-195" dirty="0">
                <a:latin typeface="Microsoft YaHei UI"/>
                <a:cs typeface="Microsoft YaHei UI"/>
              </a:rPr>
              <a:t>总</a:t>
            </a:r>
            <a:r>
              <a:rPr sz="1100" spc="-90" dirty="0">
                <a:latin typeface="Microsoft YaHei UI"/>
                <a:cs typeface="Microsoft YaHei UI"/>
              </a:rPr>
              <a:t>数量</a:t>
            </a:r>
            <a:r>
              <a:rPr sz="1100" spc="-215" dirty="0">
                <a:latin typeface="Microsoft YaHei UI"/>
                <a:cs typeface="Microsoft YaHei UI"/>
              </a:rPr>
              <a:t>看起来</a:t>
            </a:r>
            <a:r>
              <a:rPr sz="1100" spc="-320" dirty="0">
                <a:latin typeface="Microsoft YaHei UI"/>
                <a:cs typeface="Microsoft YaHei UI"/>
              </a:rPr>
              <a:t>比实际</a:t>
            </a:r>
            <a:r>
              <a:rPr sz="1100" spc="-90" dirty="0">
                <a:latin typeface="Microsoft YaHei UI"/>
                <a:cs typeface="Microsoft YaHei UI"/>
              </a:rPr>
              <a:t>的要</a:t>
            </a:r>
            <a:r>
              <a:rPr sz="1100" spc="-315" dirty="0">
                <a:latin typeface="Microsoft YaHei UI"/>
                <a:cs typeface="Microsoft YaHei UI"/>
              </a:rPr>
              <a:t>高</a:t>
            </a:r>
            <a:r>
              <a:rPr sz="1100" spc="-85" dirty="0">
                <a:latin typeface="Microsoft YaHei UI"/>
                <a:cs typeface="Microsoft YaHei UI"/>
              </a:rPr>
              <a:t>。</a:t>
            </a:r>
            <a:endParaRPr sz="1100">
              <a:latin typeface="Microsoft YaHei UI"/>
              <a:cs typeface="Microsoft YaHei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0496" y="6388608"/>
            <a:ext cx="7741920" cy="37846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300"/>
              </a:spcBef>
            </a:pPr>
            <a:r>
              <a:rPr sz="2000" spc="-200" dirty="0">
                <a:latin typeface="Microsoft YaHei UI"/>
                <a:cs typeface="Microsoft YaHei UI"/>
              </a:rPr>
              <a:t>最小的</a:t>
            </a:r>
            <a:r>
              <a:rPr sz="2000" spc="-100" dirty="0">
                <a:latin typeface="Microsoft YaHei UI"/>
                <a:cs typeface="Microsoft YaHei UI"/>
              </a:rPr>
              <a:t>单精度</a:t>
            </a:r>
            <a:r>
              <a:rPr sz="2000" spc="-200" dirty="0">
                <a:latin typeface="Microsoft YaHei UI"/>
                <a:cs typeface="Microsoft YaHei UI"/>
              </a:rPr>
              <a:t>值是</a:t>
            </a:r>
            <a:r>
              <a:rPr sz="2000" spc="90" dirty="0">
                <a:latin typeface="Microsoft YaHei UI"/>
                <a:cs typeface="Microsoft YaHei UI"/>
              </a:rPr>
              <a:t>1.00...</a:t>
            </a:r>
            <a:r>
              <a:rPr sz="2025" spc="135" baseline="-20576" dirty="0">
                <a:latin typeface="Microsoft YaHei UI"/>
                <a:cs typeface="Microsoft YaHei UI"/>
              </a:rPr>
              <a:t>002 </a:t>
            </a:r>
            <a:r>
              <a:rPr sz="2000" spc="90" dirty="0">
                <a:latin typeface="Microsoft YaHei UI"/>
                <a:cs typeface="Microsoft YaHei UI"/>
              </a:rPr>
              <a:t>x </a:t>
            </a:r>
            <a:r>
              <a:rPr sz="2025" spc="135" baseline="24691" dirty="0">
                <a:latin typeface="Microsoft YaHei UI"/>
                <a:cs typeface="Microsoft YaHei UI"/>
              </a:rPr>
              <a:t>2-126</a:t>
            </a:r>
            <a:r>
              <a:rPr sz="2000" spc="-685" dirty="0">
                <a:latin typeface="Microsoft YaHei UI"/>
                <a:cs typeface="Microsoft YaHei UI"/>
              </a:rPr>
              <a:t>，</a:t>
            </a:r>
            <a:r>
              <a:rPr sz="2000" spc="-200" dirty="0">
                <a:latin typeface="Microsoft YaHei UI"/>
                <a:cs typeface="Microsoft YaHei UI"/>
              </a:rPr>
              <a:t>最大值</a:t>
            </a:r>
            <a:r>
              <a:rPr sz="2000" spc="-204" dirty="0">
                <a:latin typeface="Microsoft YaHei UI"/>
                <a:cs typeface="Microsoft YaHei UI"/>
              </a:rPr>
              <a:t>是</a:t>
            </a:r>
            <a:r>
              <a:rPr sz="2000" spc="95" dirty="0">
                <a:latin typeface="Microsoft YaHei UI"/>
                <a:cs typeface="Microsoft YaHei UI"/>
              </a:rPr>
              <a:t>1.11...</a:t>
            </a:r>
            <a:r>
              <a:rPr sz="2025" spc="142" baseline="-20576" dirty="0">
                <a:latin typeface="Microsoft YaHei UI"/>
                <a:cs typeface="Microsoft YaHei UI"/>
              </a:rPr>
              <a:t>112 </a:t>
            </a:r>
            <a:r>
              <a:rPr sz="2000" spc="95" dirty="0">
                <a:latin typeface="Microsoft YaHei UI"/>
                <a:cs typeface="Microsoft YaHei UI"/>
              </a:rPr>
              <a:t>x </a:t>
            </a:r>
            <a:r>
              <a:rPr sz="2025" spc="142" baseline="24691" dirty="0">
                <a:latin typeface="Microsoft YaHei UI"/>
                <a:cs typeface="Microsoft YaHei UI"/>
              </a:rPr>
              <a:t>2127。</a:t>
            </a:r>
            <a:endParaRPr sz="2025" baseline="24691">
              <a:latin typeface="Microsoft YaHei UI"/>
              <a:cs typeface="Microsoft YaHei U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51048" y="1946957"/>
            <a:ext cx="4993174" cy="7084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计算机结构理论 </a:t>
            </a:r>
            <a:r>
              <a:rPr dirty="0"/>
              <a:t>(</a:t>
            </a:r>
            <a:r>
              <a:rPr spc="114" dirty="0"/>
              <a:t>12</a:t>
            </a:r>
            <a:r>
              <a:rPr dirty="0"/>
              <a:t>)</a:t>
            </a:r>
          </a:p>
          <a:p>
            <a:pPr marL="635" algn="ctr">
              <a:lnSpc>
                <a:spcPct val="100000"/>
              </a:lnSpc>
            </a:pPr>
            <a:r>
              <a:rPr dirty="0"/>
              <a:t>-进行</a:t>
            </a:r>
            <a:r>
              <a:rPr spc="-5" dirty="0"/>
              <a:t>算术运算</a:t>
            </a:r>
            <a:r>
              <a:rPr spc="710" dirty="0"/>
              <a:t>（3）。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664" y="4015740"/>
            <a:ext cx="7446009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1335" marR="5080" indent="-3049270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Takayuki </a:t>
            </a:r>
            <a:r>
              <a:rPr sz="2400" dirty="0">
                <a:latin typeface="Microsoft YaHei"/>
                <a:cs typeface="Microsoft YaHei"/>
              </a:rPr>
              <a:t>Omori，</a:t>
            </a:r>
            <a:r>
              <a:rPr sz="2400" dirty="0">
                <a:latin typeface="Microsoft YaHei"/>
                <a:cs typeface="Microsoft YaHei"/>
              </a:rPr>
              <a:t>大连理工大学</a:t>
            </a:r>
            <a:r>
              <a:rPr sz="2400" dirty="0">
                <a:latin typeface="Microsoft YaHei"/>
                <a:cs typeface="Microsoft YaHei"/>
              </a:rPr>
              <a:t>国际信息与软件学院</a:t>
            </a:r>
            <a:r>
              <a:rPr sz="2400" dirty="0">
                <a:latin typeface="Microsoft YaHei"/>
                <a:cs typeface="Microsoft YaHei"/>
              </a:rPr>
              <a:t>和立命馆大学。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511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以浮点格式表示的数字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928" y="1258265"/>
            <a:ext cx="12420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Microsoft YaHei"/>
                <a:cs typeface="Microsoft YaHei"/>
              </a:rPr>
              <a:t>双精度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331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229" y="3894454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8417" y="4417695"/>
            <a:ext cx="153162" cy="1600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74216" y="3646503"/>
            <a:ext cx="6122670" cy="14992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800" spc="5" dirty="0">
                <a:latin typeface="Microsoft YaHei"/>
                <a:cs typeface="Microsoft YaHei"/>
              </a:rPr>
              <a:t>归一化后，</a:t>
            </a:r>
            <a:r>
              <a:rPr sz="2800" spc="-5" dirty="0">
                <a:latin typeface="Microsoft YaHei"/>
                <a:cs typeface="Microsoft YaHei"/>
              </a:rPr>
              <a:t>尾数</a:t>
            </a:r>
            <a:r>
              <a:rPr sz="2800" spc="135" dirty="0">
                <a:latin typeface="Microsoft YaHei"/>
                <a:cs typeface="Microsoft YaHei"/>
              </a:rPr>
              <a:t>（</a:t>
            </a:r>
            <a:r>
              <a:rPr sz="2800" spc="5" dirty="0">
                <a:latin typeface="Microsoft YaHei"/>
                <a:cs typeface="Microsoft YaHei"/>
              </a:rPr>
              <a:t>二进制</a:t>
            </a:r>
            <a:r>
              <a:rPr sz="2800" spc="-20" dirty="0">
                <a:latin typeface="Microsoft YaHei"/>
                <a:cs typeface="Microsoft YaHei"/>
              </a:rPr>
              <a:t>数</a:t>
            </a:r>
            <a:r>
              <a:rPr sz="2800" spc="285" dirty="0">
                <a:latin typeface="Microsoft YaHei"/>
                <a:cs typeface="Microsoft YaHei"/>
              </a:rPr>
              <a:t>）</a:t>
            </a:r>
            <a:r>
              <a:rPr sz="2800" spc="-15" dirty="0">
                <a:latin typeface="Microsoft YaHei"/>
                <a:cs typeface="Microsoft YaHei"/>
              </a:rPr>
              <a:t>的开头</a:t>
            </a:r>
            <a:r>
              <a:rPr sz="2800" spc="-20" dirty="0">
                <a:latin typeface="Microsoft YaHei"/>
                <a:cs typeface="Microsoft YaHei"/>
              </a:rPr>
              <a:t>总是</a:t>
            </a:r>
            <a:r>
              <a:rPr sz="2800" spc="100" dirty="0">
                <a:latin typeface="Microsoft YaHei"/>
                <a:cs typeface="Microsoft YaHei"/>
              </a:rPr>
              <a:t>1</a:t>
            </a:r>
            <a:endParaRPr sz="2800">
              <a:latin typeface="Microsoft YaHei"/>
              <a:cs typeface="Microsoft YaHei"/>
            </a:endParaRPr>
          </a:p>
          <a:p>
            <a:pPr marL="412115">
              <a:lnSpc>
                <a:spcPct val="100000"/>
              </a:lnSpc>
              <a:spcBef>
                <a:spcPts val="640"/>
              </a:spcBef>
            </a:pPr>
            <a:r>
              <a:rPr sz="2400" spc="-5" dirty="0">
                <a:latin typeface="Microsoft YaHei"/>
                <a:cs typeface="Microsoft YaHei"/>
              </a:rPr>
              <a:t>尾数部分表示</a:t>
            </a:r>
            <a:r>
              <a:rPr sz="2400" spc="75" dirty="0">
                <a:latin typeface="Microsoft YaHei"/>
                <a:cs typeface="Microsoft YaHei"/>
              </a:rPr>
              <a:t>0</a:t>
            </a:r>
            <a:r>
              <a:rPr sz="2400" dirty="0">
                <a:latin typeface="Microsoft YaHei"/>
                <a:cs typeface="Microsoft YaHei"/>
              </a:rPr>
              <a:t>和</a:t>
            </a:r>
            <a:r>
              <a:rPr sz="2400" spc="75" dirty="0">
                <a:latin typeface="Microsoft YaHei"/>
                <a:cs typeface="Microsoft YaHei"/>
              </a:rPr>
              <a:t>1</a:t>
            </a:r>
            <a:r>
              <a:rPr sz="2400" dirty="0">
                <a:latin typeface="Microsoft YaHei"/>
                <a:cs typeface="Microsoft YaHei"/>
              </a:rPr>
              <a:t>之间的</a:t>
            </a:r>
            <a:r>
              <a:rPr sz="2400" spc="-5" dirty="0">
                <a:latin typeface="Microsoft YaHei"/>
                <a:cs typeface="Microsoft YaHei"/>
              </a:rPr>
              <a:t>十进制数字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-5" dirty="0">
                <a:latin typeface="Microsoft YaHei"/>
                <a:cs typeface="Microsoft YaHei"/>
              </a:rPr>
              <a:t>格塔</a:t>
            </a:r>
            <a:r>
              <a:rPr sz="2800" spc="285" dirty="0">
                <a:latin typeface="Microsoft YaHei"/>
                <a:cs typeface="Microsoft YaHei"/>
              </a:rPr>
              <a:t>（</a:t>
            </a:r>
            <a:r>
              <a:rPr sz="2800" spc="85" dirty="0">
                <a:latin typeface="Microsoft YaHei"/>
                <a:cs typeface="Microsoft YaHei"/>
              </a:rPr>
              <a:t>1023</a:t>
            </a:r>
            <a:r>
              <a:rPr sz="2800" spc="280" dirty="0">
                <a:latin typeface="Microsoft YaHei"/>
                <a:cs typeface="Microsoft YaHei"/>
              </a:rPr>
              <a:t>）</a:t>
            </a:r>
            <a:r>
              <a:rPr sz="2800" spc="5" dirty="0">
                <a:latin typeface="Microsoft YaHei"/>
                <a:cs typeface="Microsoft YaHei"/>
              </a:rPr>
              <a:t>的</a:t>
            </a:r>
            <a:r>
              <a:rPr sz="2800" spc="5" dirty="0">
                <a:latin typeface="Microsoft YaHei"/>
                <a:cs typeface="Microsoft YaHei"/>
              </a:rPr>
              <a:t>指数部分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229" y="4845430"/>
            <a:ext cx="200659" cy="2082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96767" y="1234439"/>
            <a:ext cx="4752340" cy="548640"/>
          </a:xfrm>
          <a:prstGeom prst="rect">
            <a:avLst/>
          </a:prstGeom>
          <a:solidFill>
            <a:srgbClr val="FFFFCC"/>
          </a:solidFill>
          <a:ln w="18288">
            <a:solidFill>
              <a:srgbClr val="00000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715"/>
              </a:spcBef>
            </a:pPr>
            <a:r>
              <a:rPr sz="2400" b="1" spc="175" dirty="0">
                <a:solidFill>
                  <a:srgbClr val="FF0000"/>
                </a:solidFill>
                <a:latin typeface="Microsoft YaHei UI"/>
                <a:cs typeface="Microsoft YaHei UI"/>
              </a:rPr>
              <a:t>(-1)</a:t>
            </a:r>
            <a:r>
              <a:rPr sz="2400" b="1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符号</a:t>
            </a:r>
            <a:r>
              <a:rPr sz="2400" b="1" spc="175" dirty="0">
                <a:solidFill>
                  <a:srgbClr val="FF0000"/>
                </a:solidFill>
                <a:latin typeface="Microsoft YaHei UI"/>
                <a:cs typeface="Microsoft YaHei UI"/>
              </a:rPr>
              <a:t>x(1+</a:t>
            </a:r>
            <a:r>
              <a:rPr sz="2400" b="1" dirty="0">
                <a:solidFill>
                  <a:srgbClr val="FF0000"/>
                </a:solidFill>
                <a:latin typeface="Microsoft YaHei UI"/>
                <a:cs typeface="Microsoft YaHei UI"/>
              </a:rPr>
              <a:t>尾数</a:t>
            </a:r>
            <a:r>
              <a:rPr sz="2400" b="1" spc="180" dirty="0">
                <a:solidFill>
                  <a:srgbClr val="FF0000"/>
                </a:solidFill>
                <a:latin typeface="Microsoft YaHei UI"/>
                <a:cs typeface="Microsoft YaHei UI"/>
              </a:rPr>
              <a:t>)x2</a:t>
            </a:r>
            <a:r>
              <a:rPr sz="2400" b="1" spc="270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(</a:t>
            </a:r>
            <a:r>
              <a:rPr sz="2400" b="1" spc="7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指数</a:t>
            </a:r>
            <a:r>
              <a:rPr sz="2400" b="1" spc="60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-</a:t>
            </a:r>
            <a:r>
              <a:rPr sz="2400" b="1" spc="-419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基数)。</a:t>
            </a:r>
            <a:endParaRPr sz="2400" baseline="24305">
              <a:latin typeface="Microsoft YaHei UI"/>
              <a:cs typeface="Microsoft YaHei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0496" y="5300471"/>
            <a:ext cx="7741920" cy="38100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sz="2000" spc="-100" dirty="0">
                <a:latin typeface="Microsoft YaHei UI"/>
                <a:cs typeface="Microsoft YaHei UI"/>
              </a:rPr>
              <a:t>双精度的</a:t>
            </a:r>
            <a:r>
              <a:rPr sz="2000" spc="-200" dirty="0">
                <a:latin typeface="Microsoft YaHei UI"/>
                <a:cs typeface="Microsoft YaHei UI"/>
              </a:rPr>
              <a:t>最小值是</a:t>
            </a:r>
            <a:r>
              <a:rPr sz="2000" spc="85" dirty="0">
                <a:latin typeface="Microsoft YaHei UI"/>
                <a:cs typeface="Microsoft YaHei UI"/>
              </a:rPr>
              <a:t>1.00...</a:t>
            </a:r>
            <a:r>
              <a:rPr sz="2025" spc="127" baseline="-20576" dirty="0">
                <a:latin typeface="Microsoft YaHei UI"/>
                <a:cs typeface="Microsoft YaHei UI"/>
              </a:rPr>
              <a:t>002 </a:t>
            </a:r>
            <a:r>
              <a:rPr sz="2000" spc="85" dirty="0">
                <a:latin typeface="Microsoft YaHei UI"/>
                <a:cs typeface="Microsoft YaHei UI"/>
              </a:rPr>
              <a:t>x </a:t>
            </a:r>
            <a:r>
              <a:rPr sz="2025" spc="127" baseline="24691" dirty="0">
                <a:latin typeface="Microsoft YaHei UI"/>
                <a:cs typeface="Microsoft YaHei UI"/>
              </a:rPr>
              <a:t>2-1022</a:t>
            </a:r>
            <a:r>
              <a:rPr sz="2000" spc="-685" dirty="0">
                <a:latin typeface="Microsoft YaHei UI"/>
                <a:cs typeface="Microsoft YaHei UI"/>
              </a:rPr>
              <a:t>，</a:t>
            </a:r>
            <a:r>
              <a:rPr sz="2000" spc="-200" dirty="0">
                <a:latin typeface="Microsoft YaHei UI"/>
                <a:cs typeface="Microsoft YaHei UI"/>
              </a:rPr>
              <a:t>最大值</a:t>
            </a:r>
            <a:r>
              <a:rPr sz="2000" spc="-204" dirty="0">
                <a:latin typeface="Microsoft YaHei UI"/>
                <a:cs typeface="Microsoft YaHei UI"/>
              </a:rPr>
              <a:t>是</a:t>
            </a:r>
            <a:r>
              <a:rPr sz="2000" spc="90" dirty="0">
                <a:latin typeface="Microsoft YaHei UI"/>
                <a:cs typeface="Microsoft YaHei UI"/>
              </a:rPr>
              <a:t>1.11...</a:t>
            </a:r>
            <a:r>
              <a:rPr sz="2025" spc="135" baseline="-20576" dirty="0">
                <a:latin typeface="Microsoft YaHei UI"/>
                <a:cs typeface="Microsoft YaHei UI"/>
              </a:rPr>
              <a:t>112 </a:t>
            </a:r>
            <a:r>
              <a:rPr sz="2000" spc="90" dirty="0">
                <a:latin typeface="Microsoft YaHei UI"/>
                <a:cs typeface="Microsoft YaHei UI"/>
              </a:rPr>
              <a:t>x </a:t>
            </a:r>
            <a:r>
              <a:rPr sz="2025" spc="135" baseline="24691" dirty="0">
                <a:latin typeface="Microsoft YaHei UI"/>
                <a:cs typeface="Microsoft YaHei UI"/>
              </a:rPr>
              <a:t>21023</a:t>
            </a:r>
            <a:endParaRPr sz="2025" baseline="24691">
              <a:latin typeface="Microsoft YaHei UI"/>
              <a:cs typeface="Microsoft YaHei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93172" y="2084997"/>
            <a:ext cx="5138783" cy="12888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273542" y="6233857"/>
            <a:ext cx="497205" cy="4330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710"/>
              </a:spcBef>
            </a:pPr>
            <a:r>
              <a:rPr sz="1800" spc="60" dirty="0">
                <a:latin typeface="Microsoft YaHei"/>
                <a:cs typeface="Microsoft YaHei"/>
              </a:rPr>
              <a:t>10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511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以浮点格式表示的数字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73542" y="6233857"/>
            <a:ext cx="497205" cy="4330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710"/>
              </a:spcBef>
            </a:pPr>
            <a:r>
              <a:rPr sz="1800" spc="60" dirty="0">
                <a:latin typeface="Microsoft YaHei"/>
                <a:cs typeface="Microsoft YaHei"/>
              </a:rPr>
              <a:t>11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5205" y="2041905"/>
          <a:ext cx="7868284" cy="312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/>
                <a:gridCol w="1971675"/>
                <a:gridCol w="3905884"/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索引</a:t>
                      </a:r>
                      <a:endParaRPr sz="28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304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尾数</a:t>
                      </a:r>
                      <a:endParaRPr sz="28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内容</a:t>
                      </a:r>
                      <a:endParaRPr sz="28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</a:pPr>
                      <a:r>
                        <a:rPr sz="2800" spc="-5" dirty="0">
                          <a:latin typeface="Microsoft YaHei"/>
                          <a:cs typeface="Microsoft YaHei"/>
                        </a:rPr>
                        <a:t>全部 </a:t>
                      </a:r>
                      <a:r>
                        <a:rPr sz="2800" dirty="0">
                          <a:latin typeface="Microsoft YaHei"/>
                          <a:cs typeface="Microsoft YaHei"/>
                        </a:rPr>
                        <a:t>0</a:t>
                      </a:r>
                      <a:endParaRPr sz="2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</a:pPr>
                      <a:r>
                        <a:rPr sz="2800" dirty="0">
                          <a:latin typeface="Microsoft YaHei"/>
                          <a:cs typeface="Microsoft YaHei"/>
                        </a:rPr>
                        <a:t>0</a:t>
                      </a:r>
                      <a:endParaRPr sz="2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304"/>
                        </a:lnSpc>
                      </a:pPr>
                      <a:r>
                        <a:rPr sz="2800" dirty="0">
                          <a:latin typeface="Microsoft YaHei"/>
                          <a:cs typeface="Microsoft YaHei"/>
                        </a:rPr>
                        <a:t>0</a:t>
                      </a:r>
                      <a:endParaRPr sz="2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ts val="3310"/>
                        </a:lnSpc>
                      </a:pPr>
                      <a:r>
                        <a:rPr sz="2800" dirty="0">
                          <a:latin typeface="Microsoft YaHei"/>
                          <a:cs typeface="Microsoft YaHei"/>
                        </a:rPr>
                        <a:t>全部 </a:t>
                      </a:r>
                      <a:r>
                        <a:rPr sz="2800" dirty="0">
                          <a:latin typeface="Microsoft YaHei"/>
                          <a:cs typeface="Microsoft YaHei"/>
                        </a:rPr>
                        <a:t>0</a:t>
                      </a:r>
                      <a:endParaRPr sz="2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10"/>
                        </a:lnSpc>
                      </a:pPr>
                      <a:r>
                        <a:rPr sz="2800" spc="140" dirty="0">
                          <a:latin typeface="Microsoft YaHei"/>
                          <a:cs typeface="Microsoft YaHei"/>
                        </a:rPr>
                        <a:t>≠ 0</a:t>
                      </a:r>
                      <a:endParaRPr sz="2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10"/>
                        </a:lnSpc>
                      </a:pPr>
                      <a:r>
                        <a:rPr sz="2800" spc="5" dirty="0">
                          <a:latin typeface="Microsoft YaHei"/>
                          <a:cs typeface="Microsoft YaHei"/>
                        </a:rPr>
                        <a:t>违规行为的数量</a:t>
                      </a:r>
                      <a:endParaRPr sz="2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ts val="3310"/>
                        </a:lnSpc>
                      </a:pPr>
                      <a:r>
                        <a:rPr sz="2800" spc="85" dirty="0">
                          <a:latin typeface="Microsoft YaHei"/>
                          <a:cs typeface="Microsoft YaHei"/>
                        </a:rPr>
                        <a:t>1-254</a:t>
                      </a:r>
                      <a:endParaRPr sz="2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310"/>
                        </a:lnSpc>
                      </a:pPr>
                      <a:r>
                        <a:rPr sz="2800" dirty="0">
                          <a:latin typeface="Microsoft YaHei"/>
                          <a:cs typeface="Microsoft YaHei"/>
                        </a:rPr>
                        <a:t>可选</a:t>
                      </a:r>
                      <a:endParaRPr sz="2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10"/>
                        </a:lnSpc>
                      </a:pPr>
                      <a:r>
                        <a:rPr sz="2800" spc="5" dirty="0">
                          <a:latin typeface="Microsoft YaHei"/>
                          <a:cs typeface="Microsoft YaHei"/>
                        </a:rPr>
                        <a:t>浮点数</a:t>
                      </a:r>
                      <a:endParaRPr sz="2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ts val="3310"/>
                        </a:lnSpc>
                      </a:pPr>
                      <a:r>
                        <a:rPr sz="2800" spc="-5" dirty="0">
                          <a:latin typeface="Microsoft YaHei"/>
                          <a:cs typeface="Microsoft YaHei"/>
                        </a:rPr>
                        <a:t>全部 </a:t>
                      </a:r>
                      <a:r>
                        <a:rPr sz="2800" dirty="0">
                          <a:latin typeface="Microsoft YaHei"/>
                          <a:cs typeface="Microsoft YaHei"/>
                        </a:rPr>
                        <a:t>1</a:t>
                      </a:r>
                      <a:endParaRPr sz="2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10"/>
                        </a:lnSpc>
                      </a:pPr>
                      <a:r>
                        <a:rPr sz="2800" dirty="0">
                          <a:latin typeface="Microsoft YaHei"/>
                          <a:cs typeface="Microsoft YaHei"/>
                        </a:rPr>
                        <a:t>0</a:t>
                      </a:r>
                      <a:endParaRPr sz="2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310"/>
                        </a:lnSpc>
                      </a:pPr>
                      <a:r>
                        <a:rPr sz="2800" spc="254" dirty="0">
                          <a:latin typeface="Microsoft YaHei"/>
                          <a:cs typeface="Microsoft YaHei"/>
                        </a:rPr>
                        <a:t>±∞</a:t>
                      </a:r>
                      <a:endParaRPr sz="2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ts val="3315"/>
                        </a:lnSpc>
                      </a:pPr>
                      <a:r>
                        <a:rPr sz="2800" spc="-5" dirty="0">
                          <a:latin typeface="Microsoft YaHei"/>
                          <a:cs typeface="Microsoft YaHei"/>
                        </a:rPr>
                        <a:t>全部 </a:t>
                      </a:r>
                      <a:r>
                        <a:rPr sz="2800" dirty="0">
                          <a:latin typeface="Microsoft YaHei"/>
                          <a:cs typeface="Microsoft YaHei"/>
                        </a:rPr>
                        <a:t>1</a:t>
                      </a:r>
                      <a:endParaRPr sz="2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15"/>
                        </a:lnSpc>
                      </a:pPr>
                      <a:r>
                        <a:rPr sz="2800" spc="140" dirty="0">
                          <a:latin typeface="Microsoft YaHei"/>
                          <a:cs typeface="Microsoft YaHei"/>
                        </a:rPr>
                        <a:t>≠ 0</a:t>
                      </a:r>
                      <a:endParaRPr sz="2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15"/>
                        </a:lnSpc>
                      </a:pPr>
                      <a:r>
                        <a:rPr sz="2800" spc="5" dirty="0">
                          <a:latin typeface="Microsoft YaHei"/>
                          <a:cs typeface="Microsoft YaHei"/>
                        </a:rPr>
                        <a:t>非</a:t>
                      </a:r>
                      <a:r>
                        <a:rPr sz="2800" spc="10" dirty="0">
                          <a:latin typeface="Microsoft YaHei"/>
                          <a:cs typeface="Microsoft YaHei"/>
                        </a:rPr>
                        <a:t>数字</a:t>
                      </a:r>
                      <a:r>
                        <a:rPr sz="2800" spc="55" dirty="0">
                          <a:latin typeface="Microsoft YaHei"/>
                          <a:cs typeface="Microsoft YaHei"/>
                        </a:rPr>
                        <a:t>(NaN)</a:t>
                      </a:r>
                      <a:endParaRPr sz="28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90473" y="1393012"/>
            <a:ext cx="27343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20" dirty="0">
                <a:latin typeface="Microsoft YaHei UI"/>
                <a:cs typeface="Microsoft YaHei UI"/>
              </a:rPr>
              <a:t>特殊值</a:t>
            </a:r>
            <a:r>
              <a:rPr sz="3200" spc="-10" dirty="0">
                <a:latin typeface="Microsoft YaHei UI"/>
                <a:cs typeface="Microsoft YaHei UI"/>
              </a:rPr>
              <a:t>表达</a:t>
            </a:r>
            <a:endParaRPr sz="32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0527" y="5624271"/>
            <a:ext cx="50069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10" dirty="0">
                <a:latin typeface="Microsoft YaHei UI"/>
                <a:cs typeface="Microsoft YaHei UI"/>
              </a:rPr>
              <a:t>违规次数</a:t>
            </a:r>
            <a:r>
              <a:rPr sz="2800" spc="50" dirty="0">
                <a:latin typeface="Microsoft YaHei UI"/>
                <a:cs typeface="Microsoft YaHei UI"/>
              </a:rPr>
              <a:t>：</a:t>
            </a:r>
            <a:r>
              <a:rPr sz="2800" spc="10" dirty="0">
                <a:latin typeface="Microsoft YaHei UI"/>
                <a:cs typeface="Microsoft YaHei UI"/>
              </a:rPr>
              <a:t>表示</a:t>
            </a:r>
            <a:r>
              <a:rPr sz="2800" spc="-505" dirty="0">
                <a:latin typeface="Microsoft YaHei UI"/>
                <a:cs typeface="Microsoft YaHei UI"/>
              </a:rPr>
              <a:t>接近于零</a:t>
            </a:r>
            <a:r>
              <a:rPr sz="2800" spc="-340" dirty="0">
                <a:latin typeface="Microsoft YaHei UI"/>
                <a:cs typeface="Microsoft YaHei UI"/>
              </a:rPr>
              <a:t>的</a:t>
            </a:r>
            <a:r>
              <a:rPr sz="2800" spc="-20" dirty="0">
                <a:latin typeface="Microsoft YaHei UI"/>
                <a:cs typeface="Microsoft YaHei UI"/>
              </a:rPr>
              <a:t>数值</a:t>
            </a:r>
            <a:r>
              <a:rPr sz="2800" spc="445" dirty="0">
                <a:latin typeface="Microsoft YaHei UI"/>
                <a:cs typeface="Microsoft YaHei UI"/>
              </a:rPr>
              <a:t>。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268" y="1159494"/>
            <a:ext cx="8167370" cy="29533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788035" indent="-750570">
              <a:lnSpc>
                <a:spcPct val="100000"/>
              </a:lnSpc>
              <a:spcBef>
                <a:spcPts val="869"/>
              </a:spcBef>
              <a:buAutoNum type="arabicParenBoth"/>
              <a:tabLst>
                <a:tab pos="788670" algn="l"/>
              </a:tabLst>
            </a:pPr>
            <a:r>
              <a:rPr sz="3200" spc="-10" dirty="0">
                <a:latin typeface="Microsoft YaHei"/>
                <a:cs typeface="Microsoft YaHei"/>
              </a:rPr>
              <a:t>用单精度表示</a:t>
            </a:r>
            <a:r>
              <a:rPr sz="3200" spc="120" dirty="0">
                <a:latin typeface="Microsoft YaHei"/>
                <a:cs typeface="Microsoft YaHei"/>
              </a:rPr>
              <a:t>0.</a:t>
            </a:r>
            <a:r>
              <a:rPr sz="3150" spc="179" baseline="-19841" dirty="0">
                <a:latin typeface="Microsoft YaHei"/>
                <a:cs typeface="Microsoft YaHei"/>
              </a:rPr>
              <a:t>7510。</a:t>
            </a:r>
            <a:endParaRPr sz="3200">
              <a:latin typeface="Microsoft YaHei"/>
              <a:cs typeface="Microsoft YaHei"/>
            </a:endParaRPr>
          </a:p>
          <a:p>
            <a:pPr marL="787400" indent="-749935">
              <a:lnSpc>
                <a:spcPct val="100000"/>
              </a:lnSpc>
              <a:spcBef>
                <a:spcPts val="770"/>
              </a:spcBef>
              <a:buAutoNum type="arabicParenBoth"/>
              <a:tabLst>
                <a:tab pos="788035" algn="l"/>
              </a:tabLst>
            </a:pPr>
            <a:r>
              <a:rPr sz="3200" spc="-15" dirty="0">
                <a:latin typeface="Microsoft YaHei"/>
                <a:cs typeface="Microsoft YaHei"/>
              </a:rPr>
              <a:t>用双精度表示</a:t>
            </a:r>
            <a:r>
              <a:rPr sz="3200" spc="150" dirty="0">
                <a:latin typeface="Microsoft YaHei"/>
                <a:cs typeface="Microsoft YaHei"/>
              </a:rPr>
              <a:t>0.</a:t>
            </a:r>
            <a:r>
              <a:rPr sz="3150" spc="127" baseline="-19841" dirty="0">
                <a:latin typeface="Microsoft YaHei"/>
                <a:cs typeface="Microsoft YaHei"/>
              </a:rPr>
              <a:t>7510。</a:t>
            </a:r>
            <a:endParaRPr sz="3200">
              <a:latin typeface="Microsoft YaHei"/>
              <a:cs typeface="Microsoft YaHei"/>
            </a:endParaRPr>
          </a:p>
          <a:p>
            <a:pPr marL="786765" indent="-749300">
              <a:lnSpc>
                <a:spcPct val="100000"/>
              </a:lnSpc>
              <a:spcBef>
                <a:spcPts val="770"/>
              </a:spcBef>
              <a:buAutoNum type="arabicParenBoth"/>
              <a:tabLst>
                <a:tab pos="787400" algn="l"/>
              </a:tabLst>
            </a:pPr>
            <a:r>
              <a:rPr sz="3200" spc="-10" dirty="0">
                <a:latin typeface="Microsoft YaHei"/>
                <a:cs typeface="Microsoft YaHei"/>
              </a:rPr>
              <a:t>以单一精度表达</a:t>
            </a:r>
            <a:r>
              <a:rPr sz="3200" spc="110" dirty="0">
                <a:latin typeface="Microsoft YaHei"/>
                <a:cs typeface="Microsoft YaHei"/>
              </a:rPr>
              <a:t>1</a:t>
            </a:r>
            <a:r>
              <a:rPr sz="3200" spc="330" dirty="0">
                <a:latin typeface="Microsoft YaHei"/>
                <a:cs typeface="Microsoft YaHei"/>
              </a:rPr>
              <a:t>.</a:t>
            </a:r>
            <a:r>
              <a:rPr sz="3150" spc="127" baseline="-19841" dirty="0">
                <a:latin typeface="Microsoft YaHei"/>
                <a:cs typeface="Microsoft YaHei"/>
              </a:rPr>
              <a:t>7510。</a:t>
            </a:r>
            <a:endParaRPr sz="3200">
              <a:latin typeface="Microsoft YaHei"/>
              <a:cs typeface="Microsoft YaHei"/>
            </a:endParaRPr>
          </a:p>
          <a:p>
            <a:pPr marL="788035" indent="-750570">
              <a:lnSpc>
                <a:spcPct val="100000"/>
              </a:lnSpc>
              <a:spcBef>
                <a:spcPts val="775"/>
              </a:spcBef>
              <a:buAutoNum type="arabicParenBoth"/>
              <a:tabLst>
                <a:tab pos="788670" algn="l"/>
              </a:tabLst>
            </a:pPr>
            <a:r>
              <a:rPr sz="3200" spc="-10" dirty="0">
                <a:latin typeface="Microsoft YaHei"/>
                <a:cs typeface="Microsoft YaHei"/>
              </a:rPr>
              <a:t>-以双精度表示</a:t>
            </a:r>
            <a:r>
              <a:rPr sz="3200" spc="185" dirty="0">
                <a:latin typeface="Microsoft YaHei"/>
                <a:cs typeface="Microsoft YaHei"/>
              </a:rPr>
              <a:t>∞。</a:t>
            </a:r>
            <a:endParaRPr sz="3200">
              <a:latin typeface="Microsoft YaHei"/>
              <a:cs typeface="Microsoft YaHei"/>
            </a:endParaRPr>
          </a:p>
          <a:p>
            <a:pPr marL="784860" indent="-747395">
              <a:lnSpc>
                <a:spcPct val="100000"/>
              </a:lnSpc>
              <a:spcBef>
                <a:spcPts val="765"/>
              </a:spcBef>
              <a:buAutoNum type="arabicParenBoth"/>
              <a:tabLst>
                <a:tab pos="785495" algn="l"/>
              </a:tabLst>
            </a:pPr>
            <a:r>
              <a:rPr sz="3200" dirty="0">
                <a:latin typeface="Microsoft YaHei"/>
                <a:cs typeface="Microsoft YaHei"/>
              </a:rPr>
              <a:t>给出</a:t>
            </a:r>
            <a:r>
              <a:rPr sz="3200" spc="-10" dirty="0">
                <a:latin typeface="Microsoft YaHei"/>
                <a:cs typeface="Microsoft YaHei"/>
              </a:rPr>
              <a:t>单精度</a:t>
            </a:r>
            <a:r>
              <a:rPr sz="3200" spc="-10" dirty="0">
                <a:latin typeface="Microsoft YaHei"/>
                <a:cs typeface="Microsoft YaHei"/>
              </a:rPr>
              <a:t>情况</a:t>
            </a:r>
            <a:r>
              <a:rPr sz="3200" dirty="0">
                <a:latin typeface="Microsoft YaHei"/>
                <a:cs typeface="Microsoft YaHei"/>
              </a:rPr>
              <a:t>下</a:t>
            </a:r>
            <a:r>
              <a:rPr sz="3200" spc="-120" dirty="0">
                <a:latin typeface="Microsoft YaHei"/>
                <a:cs typeface="Microsoft YaHei"/>
              </a:rPr>
              <a:t>NaN</a:t>
            </a:r>
            <a:r>
              <a:rPr sz="3200" spc="-10" dirty="0">
                <a:latin typeface="Microsoft YaHei"/>
                <a:cs typeface="Microsoft YaHei"/>
              </a:rPr>
              <a:t>的</a:t>
            </a:r>
            <a:r>
              <a:rPr sz="3200" dirty="0">
                <a:latin typeface="Microsoft YaHei"/>
                <a:cs typeface="Microsoft YaHei"/>
              </a:rPr>
              <a:t>指数</a:t>
            </a:r>
            <a:r>
              <a:rPr sz="3200" spc="-10" dirty="0">
                <a:latin typeface="Microsoft YaHei"/>
                <a:cs typeface="Microsoft YaHei"/>
              </a:rPr>
              <a:t>部分</a:t>
            </a:r>
            <a:r>
              <a:rPr sz="3200" spc="-10" dirty="0">
                <a:latin typeface="Microsoft YaHei"/>
                <a:cs typeface="Microsoft YaHei"/>
              </a:rPr>
              <a:t>。</a:t>
            </a:r>
            <a:endParaRPr sz="3200">
              <a:latin typeface="Microsoft YaHei"/>
              <a:cs typeface="Microsoft YaHe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8055" y="74802"/>
          <a:ext cx="8284845" cy="110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5630"/>
                <a:gridCol w="1283970"/>
                <a:gridCol w="1283970"/>
                <a:gridCol w="1283970"/>
                <a:gridCol w="1283970"/>
              </a:tblGrid>
              <a:tr h="365760">
                <a:tc rowSpan="3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3600" spc="-5" dirty="0">
                          <a:latin typeface="Microsoft YaHei"/>
                          <a:cs typeface="Microsoft YaHei"/>
                        </a:rPr>
                        <a:t>确认问题</a:t>
                      </a:r>
                      <a:endParaRPr sz="3600">
                        <a:latin typeface="Microsoft YaHei"/>
                        <a:cs typeface="Microsoft YaHei"/>
                      </a:endParaRPr>
                    </a:p>
                  </a:txBody>
                  <a:tcPr marL="0" marR="0" marT="21209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签名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指数部分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尾数部分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T="21209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Microsoft YaHei"/>
                          <a:cs typeface="Microsoft YaHei"/>
                        </a:rPr>
                        <a:t>单一精度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Microsoft YaHei"/>
                          <a:cs typeface="Microsoft YaHei"/>
                        </a:rPr>
                        <a:t>1位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Microsoft YaHei"/>
                          <a:cs typeface="Microsoft YaHei"/>
                        </a:rPr>
                        <a:t>8位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15" dirty="0">
                          <a:latin typeface="Microsoft YaHei"/>
                          <a:cs typeface="Microsoft YaHei"/>
                        </a:rPr>
                        <a:t>23bit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22364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T="21209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ts val="156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Microsoft YaHei"/>
                          <a:cs typeface="Microsoft YaHei"/>
                        </a:rPr>
                        <a:t>双精度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6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Microsoft YaHei"/>
                          <a:cs typeface="Microsoft YaHei"/>
                        </a:rPr>
                        <a:t>1位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60"/>
                        </a:lnSpc>
                        <a:spcBef>
                          <a:spcPts val="100"/>
                        </a:spcBef>
                      </a:pPr>
                      <a:r>
                        <a:rPr sz="1800" spc="15" dirty="0">
                          <a:latin typeface="Microsoft YaHei"/>
                          <a:cs typeface="Microsoft YaHei"/>
                        </a:rPr>
                        <a:t>11位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60"/>
                        </a:lnSpc>
                        <a:spcBef>
                          <a:spcPts val="100"/>
                        </a:spcBef>
                      </a:pPr>
                      <a:r>
                        <a:rPr sz="1800" spc="15" dirty="0">
                          <a:latin typeface="Microsoft YaHei"/>
                          <a:cs typeface="Microsoft YaHei"/>
                        </a:rPr>
                        <a:t>52位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</a:tr>
              <a:tr h="142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2019680"/>
            <a:ext cx="233679" cy="236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2604897"/>
            <a:ext cx="233679" cy="2362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3190113"/>
            <a:ext cx="233679" cy="2362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3775328"/>
            <a:ext cx="233679" cy="2362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73542" y="6233857"/>
            <a:ext cx="497205" cy="4330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710"/>
              </a:spcBef>
            </a:pPr>
            <a:r>
              <a:rPr sz="1800" spc="60" dirty="0">
                <a:latin typeface="Microsoft YaHei"/>
                <a:cs typeface="Microsoft YaHei"/>
              </a:rPr>
              <a:t>12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3542" y="6233857"/>
            <a:ext cx="497205" cy="4330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710"/>
              </a:spcBef>
            </a:pPr>
            <a:r>
              <a:rPr sz="1800" spc="60" dirty="0">
                <a:latin typeface="Microsoft YaHei"/>
                <a:cs typeface="Microsoft YaHei"/>
              </a:rPr>
              <a:t>13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确认问题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73542" y="6233857"/>
            <a:ext cx="497205" cy="4330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710"/>
              </a:spcBef>
            </a:pPr>
            <a:r>
              <a:rPr sz="1800" spc="60" dirty="0">
                <a:latin typeface="Microsoft YaHei"/>
                <a:cs typeface="Microsoft YaHei"/>
              </a:rPr>
              <a:t>14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904" y="2313432"/>
            <a:ext cx="7632700" cy="223139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264160" rIns="0" bIns="0" rtlCol="0">
            <a:spAutoFit/>
          </a:bodyPr>
          <a:lstStyle/>
          <a:p>
            <a:pPr marL="408940" marR="400685" algn="ctr">
              <a:lnSpc>
                <a:spcPct val="100000"/>
              </a:lnSpc>
              <a:spcBef>
                <a:spcPts val="2080"/>
              </a:spcBef>
            </a:pPr>
            <a:r>
              <a:rPr sz="2800" spc="-204" dirty="0">
                <a:latin typeface="Microsoft YaHei UI"/>
                <a:cs typeface="Microsoft YaHei UI"/>
              </a:rPr>
              <a:t>你</a:t>
            </a:r>
            <a:r>
              <a:rPr sz="2800" spc="-595" dirty="0">
                <a:latin typeface="Microsoft YaHei UI"/>
                <a:cs typeface="Microsoft YaHei UI"/>
              </a:rPr>
              <a:t>不需要</a:t>
            </a:r>
            <a:r>
              <a:rPr sz="2800" spc="-355" dirty="0">
                <a:latin typeface="Microsoft YaHei UI"/>
                <a:cs typeface="Microsoft YaHei UI"/>
              </a:rPr>
              <a:t>记住</a:t>
            </a:r>
            <a:r>
              <a:rPr sz="2800" spc="-204" dirty="0">
                <a:latin typeface="Microsoft YaHei UI"/>
                <a:cs typeface="Microsoft YaHei UI"/>
              </a:rPr>
              <a:t>单精度和双精度的</a:t>
            </a:r>
            <a:r>
              <a:rPr sz="2800" spc="-695" dirty="0">
                <a:latin typeface="Microsoft YaHei UI"/>
                <a:cs typeface="Microsoft YaHei UI"/>
              </a:rPr>
              <a:t>符号</a:t>
            </a:r>
            <a:r>
              <a:rPr sz="2800" spc="-715" dirty="0">
                <a:latin typeface="Microsoft YaHei UI"/>
                <a:cs typeface="Microsoft YaHei UI"/>
              </a:rPr>
              <a:t>、</a:t>
            </a:r>
            <a:r>
              <a:rPr sz="2800" spc="10" dirty="0">
                <a:latin typeface="Microsoft YaHei UI"/>
                <a:cs typeface="Microsoft YaHei UI"/>
              </a:rPr>
              <a:t>指数</a:t>
            </a:r>
            <a:r>
              <a:rPr sz="2800" spc="-715" dirty="0">
                <a:latin typeface="Microsoft YaHei UI"/>
                <a:cs typeface="Microsoft YaHei UI"/>
              </a:rPr>
              <a:t>和</a:t>
            </a:r>
            <a:r>
              <a:rPr sz="2800" spc="10" dirty="0">
                <a:latin typeface="Microsoft YaHei UI"/>
                <a:cs typeface="Microsoft YaHei UI"/>
              </a:rPr>
              <a:t>尾数</a:t>
            </a:r>
            <a:r>
              <a:rPr sz="2800" spc="-25" dirty="0">
                <a:latin typeface="Microsoft YaHei UI"/>
                <a:cs typeface="Microsoft YaHei UI"/>
              </a:rPr>
              <a:t>部分</a:t>
            </a:r>
            <a:r>
              <a:rPr sz="2800" spc="-190" dirty="0">
                <a:latin typeface="Microsoft YaHei UI"/>
                <a:cs typeface="Microsoft YaHei UI"/>
              </a:rPr>
              <a:t>的</a:t>
            </a:r>
            <a:r>
              <a:rPr sz="2800" spc="-365" dirty="0">
                <a:latin typeface="Microsoft YaHei UI"/>
                <a:cs typeface="Microsoft YaHei UI"/>
              </a:rPr>
              <a:t>位宽，</a:t>
            </a:r>
            <a:r>
              <a:rPr sz="2800" spc="-484" dirty="0">
                <a:latin typeface="Microsoft YaHei UI"/>
                <a:cs typeface="Microsoft YaHei UI"/>
              </a:rPr>
              <a:t>但</a:t>
            </a:r>
            <a:r>
              <a:rPr sz="2800" spc="-465" dirty="0">
                <a:latin typeface="Microsoft YaHei UI"/>
                <a:cs typeface="Microsoft YaHei UI"/>
              </a:rPr>
              <a:t>你</a:t>
            </a:r>
            <a:r>
              <a:rPr sz="2800" spc="-940" dirty="0">
                <a:latin typeface="Microsoft YaHei UI"/>
                <a:cs typeface="Microsoft YaHei UI"/>
              </a:rPr>
              <a:t>确实需要知道</a:t>
            </a:r>
            <a:endParaRPr sz="2800">
              <a:latin typeface="Microsoft YaHei UI"/>
              <a:cs typeface="Microsoft YaHei UI"/>
            </a:endParaRPr>
          </a:p>
          <a:p>
            <a:pPr marL="8890" algn="ctr">
              <a:lnSpc>
                <a:spcPct val="100000"/>
              </a:lnSpc>
            </a:pPr>
            <a:r>
              <a:rPr sz="2800" b="1" spc="-350" dirty="0">
                <a:latin typeface="Microsoft YaHei UI"/>
                <a:cs typeface="Microsoft YaHei UI"/>
              </a:rPr>
              <a:t>你</a:t>
            </a:r>
            <a:r>
              <a:rPr sz="2800" b="1" spc="-450" dirty="0">
                <a:latin typeface="Microsoft YaHei UI"/>
                <a:cs typeface="Microsoft YaHei UI"/>
              </a:rPr>
              <a:t>应该</a:t>
            </a:r>
            <a:r>
              <a:rPr sz="2800" b="1" spc="-695" dirty="0">
                <a:latin typeface="Microsoft YaHei UI"/>
                <a:cs typeface="Microsoft YaHei UI"/>
              </a:rPr>
              <a:t>能够</a:t>
            </a:r>
            <a:r>
              <a:rPr sz="2800" b="1" spc="-295" dirty="0">
                <a:latin typeface="Microsoft YaHei UI"/>
                <a:cs typeface="Microsoft YaHei UI"/>
              </a:rPr>
              <a:t>自己推导出geta。</a:t>
            </a:r>
            <a:endParaRPr sz="2800">
              <a:latin typeface="Microsoft YaHei UI"/>
              <a:cs typeface="Microsoft YaHei UI"/>
            </a:endParaRPr>
          </a:p>
          <a:p>
            <a:pPr marL="5080" algn="ctr">
              <a:lnSpc>
                <a:spcPct val="100000"/>
              </a:lnSpc>
              <a:spcBef>
                <a:spcPts val="5"/>
              </a:spcBef>
              <a:tabLst>
                <a:tab pos="1562735" algn="l"/>
              </a:tabLst>
            </a:pPr>
            <a:r>
              <a:rPr sz="2800" spc="114" dirty="0">
                <a:latin typeface="Microsoft YaHei UI"/>
                <a:cs typeface="Microsoft YaHei UI"/>
              </a:rPr>
              <a:t>(</a:t>
            </a:r>
            <a:r>
              <a:rPr sz="2800" spc="114" dirty="0">
                <a:latin typeface="Microsoft YaHei UI"/>
                <a:cs typeface="Microsoft YaHei UI"/>
              </a:rPr>
              <a:t>2n-1-1) </a:t>
            </a:r>
            <a:r>
              <a:rPr sz="2800" spc="270" dirty="0">
                <a:latin typeface="Microsoft YaHei UI"/>
                <a:cs typeface="Microsoft YaHei UI"/>
              </a:rPr>
              <a:t>(n: </a:t>
            </a:r>
            <a:r>
              <a:rPr sz="2800" spc="-260" dirty="0">
                <a:latin typeface="Microsoft YaHei UI"/>
                <a:cs typeface="Microsoft YaHei UI"/>
              </a:rPr>
              <a:t>指数部分的</a:t>
            </a:r>
            <a:r>
              <a:rPr sz="2800" spc="-990" dirty="0">
                <a:latin typeface="Microsoft YaHei UI"/>
                <a:cs typeface="Microsoft YaHei UI"/>
              </a:rPr>
              <a:t>比特</a:t>
            </a:r>
            <a:r>
              <a:rPr sz="2800" spc="-10" dirty="0">
                <a:latin typeface="Microsoft YaHei UI"/>
                <a:cs typeface="Microsoft YaHei UI"/>
              </a:rPr>
              <a:t>数</a:t>
            </a:r>
            <a:r>
              <a:rPr sz="2800" spc="295" dirty="0">
                <a:latin typeface="Microsoft YaHei UI"/>
                <a:cs typeface="Microsoft YaHei UI"/>
              </a:rPr>
              <a:t>)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讲座内容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0668" y="1152491"/>
            <a:ext cx="3947795" cy="26758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进行算术运算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小数的</a:t>
            </a:r>
            <a:r>
              <a:rPr sz="2800" spc="105" dirty="0">
                <a:latin typeface="Microsoft YaHei"/>
                <a:cs typeface="Microsoft YaHei"/>
              </a:rPr>
              <a:t>二进制</a:t>
            </a:r>
            <a:r>
              <a:rPr sz="2800" spc="5" dirty="0">
                <a:latin typeface="Microsoft YaHei"/>
                <a:cs typeface="Microsoft YaHei"/>
              </a:rPr>
              <a:t>记数法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Microsoft YaHei"/>
                <a:cs typeface="Microsoft YaHei"/>
              </a:rPr>
              <a:t>浮点数的加法</a:t>
            </a:r>
            <a:endParaRPr sz="2800">
              <a:latin typeface="Microsoft YaHei"/>
              <a:cs typeface="Microsoft YaHei"/>
            </a:endParaRPr>
          </a:p>
          <a:p>
            <a:pPr marL="411480" marR="5080">
              <a:lnSpc>
                <a:spcPts val="4040"/>
              </a:lnSpc>
              <a:spcBef>
                <a:spcPts val="90"/>
              </a:spcBef>
            </a:pPr>
            <a:r>
              <a:rPr sz="2800" spc="285" dirty="0">
                <a:latin typeface="Microsoft YaHei"/>
                <a:cs typeface="Microsoft YaHei"/>
              </a:rPr>
              <a:t>(</a:t>
            </a:r>
            <a:r>
              <a:rPr sz="2800" spc="5" dirty="0">
                <a:latin typeface="Microsoft YaHei"/>
                <a:cs typeface="Microsoft YaHei"/>
              </a:rPr>
              <a:t>浮点数的</a:t>
            </a:r>
            <a:r>
              <a:rPr sz="2800" spc="10" dirty="0">
                <a:latin typeface="Microsoft YaHei"/>
                <a:cs typeface="Microsoft YaHei"/>
              </a:rPr>
              <a:t>乘法</a:t>
            </a:r>
            <a:r>
              <a:rPr sz="2800" spc="280" dirty="0">
                <a:latin typeface="Microsoft YaHei"/>
                <a:cs typeface="Microsoft YaHei"/>
              </a:rPr>
              <a:t>)</a:t>
            </a:r>
            <a:r>
              <a:rPr sz="2800" spc="10" dirty="0">
                <a:latin typeface="Microsoft YaHei"/>
                <a:cs typeface="Microsoft YaHei"/>
              </a:rPr>
              <a:t> 误差和舍入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528695"/>
            <a:ext cx="200659" cy="2082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15823" y="115823"/>
            <a:ext cx="8912860" cy="6617334"/>
            <a:chOff x="115823" y="115823"/>
            <a:chExt cx="8912860" cy="6617334"/>
          </a:xfrm>
        </p:grpSpPr>
        <p:sp>
          <p:nvSpPr>
            <p:cNvPr id="10" name="object 10"/>
            <p:cNvSpPr/>
            <p:nvPr/>
          </p:nvSpPr>
          <p:spPr>
            <a:xfrm>
              <a:off x="115823" y="115823"/>
              <a:ext cx="8912860" cy="6617334"/>
            </a:xfrm>
            <a:custGeom>
              <a:avLst/>
              <a:gdLst/>
              <a:ahLst/>
              <a:cxnLst/>
              <a:rect l="l" t="t" r="r" b="b"/>
              <a:pathLst>
                <a:path w="8912860" h="6617334">
                  <a:moveTo>
                    <a:pt x="884834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6553200"/>
                  </a:lnTo>
                  <a:lnTo>
                    <a:pt x="5029" y="6578111"/>
                  </a:lnTo>
                  <a:lnTo>
                    <a:pt x="18745" y="6598457"/>
                  </a:lnTo>
                  <a:lnTo>
                    <a:pt x="39090" y="6612175"/>
                  </a:lnTo>
                  <a:lnTo>
                    <a:pt x="64008" y="6617206"/>
                  </a:lnTo>
                  <a:lnTo>
                    <a:pt x="8848344" y="6617206"/>
                  </a:lnTo>
                  <a:lnTo>
                    <a:pt x="8873239" y="6612175"/>
                  </a:lnTo>
                  <a:lnTo>
                    <a:pt x="8893587" y="6598457"/>
                  </a:lnTo>
                  <a:lnTo>
                    <a:pt x="8907315" y="6578111"/>
                  </a:lnTo>
                  <a:lnTo>
                    <a:pt x="8912352" y="6553200"/>
                  </a:lnTo>
                  <a:lnTo>
                    <a:pt x="8912352" y="6540398"/>
                  </a:lnTo>
                  <a:lnTo>
                    <a:pt x="76809" y="6540398"/>
                  </a:lnTo>
                  <a:lnTo>
                    <a:pt x="76809" y="76834"/>
                  </a:lnTo>
                  <a:lnTo>
                    <a:pt x="8912352" y="76834"/>
                  </a:lnTo>
                  <a:lnTo>
                    <a:pt x="8912352" y="64007"/>
                  </a:lnTo>
                  <a:lnTo>
                    <a:pt x="8907315" y="39112"/>
                  </a:lnTo>
                  <a:lnTo>
                    <a:pt x="8893587" y="18764"/>
                  </a:lnTo>
                  <a:lnTo>
                    <a:pt x="8873239" y="5036"/>
                  </a:lnTo>
                  <a:lnTo>
                    <a:pt x="8848344" y="0"/>
                  </a:lnTo>
                  <a:close/>
                </a:path>
                <a:path w="8912860" h="6617334">
                  <a:moveTo>
                    <a:pt x="8912352" y="76834"/>
                  </a:moveTo>
                  <a:lnTo>
                    <a:pt x="8835517" y="76834"/>
                  </a:lnTo>
                  <a:lnTo>
                    <a:pt x="8835517" y="6540398"/>
                  </a:lnTo>
                  <a:lnTo>
                    <a:pt x="8912352" y="6540398"/>
                  </a:lnTo>
                  <a:lnTo>
                    <a:pt x="8912352" y="76834"/>
                  </a:lnTo>
                  <a:close/>
                </a:path>
                <a:path w="8912860" h="6617334">
                  <a:moveTo>
                    <a:pt x="8809990" y="102361"/>
                  </a:moveTo>
                  <a:lnTo>
                    <a:pt x="102412" y="102361"/>
                  </a:lnTo>
                  <a:lnTo>
                    <a:pt x="102412" y="6514795"/>
                  </a:lnTo>
                  <a:lnTo>
                    <a:pt x="8809990" y="6514795"/>
                  </a:lnTo>
                  <a:lnTo>
                    <a:pt x="8809990" y="6489192"/>
                  </a:lnTo>
                  <a:lnTo>
                    <a:pt x="128016" y="6489192"/>
                  </a:lnTo>
                  <a:lnTo>
                    <a:pt x="128016" y="128016"/>
                  </a:lnTo>
                  <a:lnTo>
                    <a:pt x="8809990" y="128016"/>
                  </a:lnTo>
                  <a:lnTo>
                    <a:pt x="8809990" y="102361"/>
                  </a:lnTo>
                  <a:close/>
                </a:path>
                <a:path w="8912860" h="6617334">
                  <a:moveTo>
                    <a:pt x="8809990" y="128016"/>
                  </a:moveTo>
                  <a:lnTo>
                    <a:pt x="8784336" y="128016"/>
                  </a:lnTo>
                  <a:lnTo>
                    <a:pt x="8784336" y="6489192"/>
                  </a:lnTo>
                  <a:lnTo>
                    <a:pt x="8809990" y="6489192"/>
                  </a:lnTo>
                  <a:lnTo>
                    <a:pt x="8809990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9496" y="2334768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201168" y="0"/>
                  </a:moveTo>
                  <a:lnTo>
                    <a:pt x="201168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201168" y="363474"/>
                  </a:lnTo>
                  <a:lnTo>
                    <a:pt x="201168" y="484632"/>
                  </a:lnTo>
                  <a:lnTo>
                    <a:pt x="402336" y="242316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9496" y="2334768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0" y="121158"/>
                  </a:moveTo>
                  <a:lnTo>
                    <a:pt x="201168" y="121158"/>
                  </a:lnTo>
                  <a:lnTo>
                    <a:pt x="201168" y="0"/>
                  </a:lnTo>
                  <a:lnTo>
                    <a:pt x="402336" y="242316"/>
                  </a:lnTo>
                  <a:lnTo>
                    <a:pt x="201168" y="484632"/>
                  </a:lnTo>
                  <a:lnTo>
                    <a:pt x="201168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273542" y="6233857"/>
            <a:ext cx="497205" cy="4330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710"/>
              </a:spcBef>
            </a:pPr>
            <a:r>
              <a:rPr sz="1800" spc="60" dirty="0">
                <a:latin typeface="Microsoft YaHei"/>
                <a:cs typeface="Microsoft YaHei"/>
              </a:rPr>
              <a:t>15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6830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浮点加法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16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1671" y="1359408"/>
            <a:ext cx="1009015" cy="414655"/>
          </a:xfrm>
          <a:custGeom>
            <a:avLst/>
            <a:gdLst/>
            <a:ahLst/>
            <a:cxnLst/>
            <a:rect l="l" t="t" r="r" b="b"/>
            <a:pathLst>
              <a:path w="1009014" h="414655">
                <a:moveTo>
                  <a:pt x="0" y="198500"/>
                </a:moveTo>
                <a:lnTo>
                  <a:pt x="5244" y="152995"/>
                </a:lnTo>
                <a:lnTo>
                  <a:pt x="20180" y="111217"/>
                </a:lnTo>
                <a:lnTo>
                  <a:pt x="43617" y="74360"/>
                </a:lnTo>
                <a:lnTo>
                  <a:pt x="74360" y="43617"/>
                </a:lnTo>
                <a:lnTo>
                  <a:pt x="111217" y="20180"/>
                </a:lnTo>
                <a:lnTo>
                  <a:pt x="152995" y="5244"/>
                </a:lnTo>
                <a:lnTo>
                  <a:pt x="198500" y="0"/>
                </a:lnTo>
                <a:lnTo>
                  <a:pt x="810387" y="0"/>
                </a:lnTo>
                <a:lnTo>
                  <a:pt x="855892" y="5244"/>
                </a:lnTo>
                <a:lnTo>
                  <a:pt x="897670" y="20180"/>
                </a:lnTo>
                <a:lnTo>
                  <a:pt x="934527" y="43617"/>
                </a:lnTo>
                <a:lnTo>
                  <a:pt x="965270" y="74360"/>
                </a:lnTo>
                <a:lnTo>
                  <a:pt x="988707" y="111217"/>
                </a:lnTo>
                <a:lnTo>
                  <a:pt x="1003643" y="152995"/>
                </a:lnTo>
                <a:lnTo>
                  <a:pt x="1008888" y="198500"/>
                </a:lnTo>
                <a:lnTo>
                  <a:pt x="1008888" y="216026"/>
                </a:lnTo>
                <a:lnTo>
                  <a:pt x="1003643" y="261532"/>
                </a:lnTo>
                <a:lnTo>
                  <a:pt x="988707" y="303310"/>
                </a:lnTo>
                <a:lnTo>
                  <a:pt x="965270" y="340167"/>
                </a:lnTo>
                <a:lnTo>
                  <a:pt x="934527" y="370910"/>
                </a:lnTo>
                <a:lnTo>
                  <a:pt x="897670" y="394347"/>
                </a:lnTo>
                <a:lnTo>
                  <a:pt x="855892" y="409283"/>
                </a:lnTo>
                <a:lnTo>
                  <a:pt x="810387" y="414527"/>
                </a:lnTo>
                <a:lnTo>
                  <a:pt x="198500" y="414527"/>
                </a:lnTo>
                <a:lnTo>
                  <a:pt x="152995" y="409283"/>
                </a:lnTo>
                <a:lnTo>
                  <a:pt x="111217" y="394347"/>
                </a:lnTo>
                <a:lnTo>
                  <a:pt x="74360" y="370910"/>
                </a:lnTo>
                <a:lnTo>
                  <a:pt x="43617" y="340167"/>
                </a:lnTo>
                <a:lnTo>
                  <a:pt x="20180" y="303310"/>
                </a:lnTo>
                <a:lnTo>
                  <a:pt x="5244" y="261532"/>
                </a:lnTo>
                <a:lnTo>
                  <a:pt x="0" y="216026"/>
                </a:lnTo>
                <a:lnTo>
                  <a:pt x="0" y="19850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11066" y="1402461"/>
            <a:ext cx="5314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YaHei UI"/>
                <a:cs typeface="Microsoft YaHei UI"/>
              </a:rPr>
              <a:t>开始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2679" y="1999488"/>
            <a:ext cx="3167380" cy="69215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latin typeface="Microsoft YaHei UI"/>
                <a:cs typeface="Microsoft YaHei UI"/>
              </a:rPr>
              <a:t>小数</a:t>
            </a:r>
            <a:r>
              <a:rPr sz="2000" spc="-370" dirty="0">
                <a:latin typeface="Microsoft YaHei UI"/>
                <a:cs typeface="Microsoft YaHei UI"/>
              </a:rPr>
              <a:t>的</a:t>
            </a:r>
            <a:r>
              <a:rPr sz="2000" spc="-315" dirty="0">
                <a:latin typeface="Microsoft YaHei UI"/>
                <a:cs typeface="Microsoft YaHei UI"/>
              </a:rPr>
              <a:t>排列方式</a:t>
            </a:r>
            <a:endParaRPr sz="2000">
              <a:latin typeface="Microsoft YaHei UI"/>
              <a:cs typeface="Microsoft YaHei UI"/>
            </a:endParaRPr>
          </a:p>
          <a:p>
            <a:pPr marL="2540" algn="ctr">
              <a:lnSpc>
                <a:spcPct val="100000"/>
              </a:lnSpc>
            </a:pPr>
            <a:r>
              <a:rPr sz="2000" spc="190" dirty="0">
                <a:latin typeface="Microsoft YaHei UI"/>
                <a:cs typeface="Microsoft YaHei UI"/>
              </a:rPr>
              <a:t>(</a:t>
            </a:r>
            <a:r>
              <a:rPr sz="2000" spc="-615" dirty="0">
                <a:latin typeface="Microsoft YaHei UI"/>
                <a:cs typeface="Microsoft YaHei UI"/>
              </a:rPr>
              <a:t>转移</a:t>
            </a:r>
            <a:r>
              <a:rPr sz="2000" spc="-245" dirty="0">
                <a:latin typeface="Microsoft YaHei UI"/>
                <a:cs typeface="Microsoft YaHei UI"/>
              </a:rPr>
              <a:t>到</a:t>
            </a:r>
            <a:r>
              <a:rPr sz="2000" spc="-375" dirty="0">
                <a:latin typeface="Microsoft YaHei UI"/>
                <a:cs typeface="Microsoft YaHei UI"/>
              </a:rPr>
              <a:t>较低的</a:t>
            </a:r>
            <a:r>
              <a:rPr sz="2000" spc="-130" dirty="0">
                <a:latin typeface="Microsoft YaHei UI"/>
                <a:cs typeface="Microsoft YaHei UI"/>
              </a:rPr>
              <a:t>指数</a:t>
            </a:r>
            <a:r>
              <a:rPr sz="2000" spc="204" dirty="0">
                <a:latin typeface="Microsoft YaHei UI"/>
                <a:cs typeface="Microsoft YaHei UI"/>
              </a:rPr>
              <a:t>)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2679" y="2916935"/>
            <a:ext cx="3167380" cy="43307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972819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latin typeface="Microsoft YaHei UI"/>
                <a:cs typeface="Microsoft YaHei UI"/>
              </a:rPr>
              <a:t>增加</a:t>
            </a:r>
            <a:r>
              <a:rPr sz="2000" spc="-130" dirty="0">
                <a:latin typeface="Microsoft YaHei UI"/>
                <a:cs typeface="Microsoft YaHei UI"/>
              </a:rPr>
              <a:t>临时号码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92679" y="3575303"/>
            <a:ext cx="3167380" cy="1734820"/>
          </a:xfrm>
          <a:custGeom>
            <a:avLst/>
            <a:gdLst/>
            <a:ahLst/>
            <a:cxnLst/>
            <a:rect l="l" t="t" r="r" b="b"/>
            <a:pathLst>
              <a:path w="3167379" h="1734820">
                <a:moveTo>
                  <a:pt x="0" y="432816"/>
                </a:moveTo>
                <a:lnTo>
                  <a:pt x="3166872" y="432816"/>
                </a:lnTo>
                <a:lnTo>
                  <a:pt x="3166872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  <a:path w="3167379" h="1734820">
                <a:moveTo>
                  <a:pt x="0" y="1734312"/>
                </a:moveTo>
                <a:lnTo>
                  <a:pt x="3166872" y="1734312"/>
                </a:lnTo>
                <a:lnTo>
                  <a:pt x="3166872" y="1304544"/>
                </a:lnTo>
                <a:lnTo>
                  <a:pt x="0" y="1304544"/>
                </a:lnTo>
                <a:lnTo>
                  <a:pt x="0" y="173431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886201" y="4932045"/>
            <a:ext cx="21812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30" dirty="0">
                <a:latin typeface="Microsoft YaHei UI"/>
                <a:cs typeface="Microsoft YaHei UI"/>
              </a:rPr>
              <a:t>小数点</a:t>
            </a:r>
            <a:r>
              <a:rPr sz="2000" spc="-120" dirty="0">
                <a:latin typeface="Microsoft YaHei UI"/>
                <a:cs typeface="Microsoft YaHei UI"/>
              </a:rPr>
              <a:t>的</a:t>
            </a:r>
            <a:r>
              <a:rPr sz="2000" spc="-5" dirty="0">
                <a:latin typeface="Microsoft YaHei UI"/>
                <a:cs typeface="Microsoft YaHei UI"/>
              </a:rPr>
              <a:t>有效数字的</a:t>
            </a:r>
            <a:r>
              <a:rPr sz="2000" spc="-215" dirty="0">
                <a:latin typeface="Microsoft YaHei UI"/>
                <a:cs typeface="Microsoft YaHei UI"/>
              </a:rPr>
              <a:t>匹配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71671" y="4901184"/>
            <a:ext cx="3453765" cy="1694814"/>
          </a:xfrm>
          <a:custGeom>
            <a:avLst/>
            <a:gdLst/>
            <a:ahLst/>
            <a:cxnLst/>
            <a:rect l="l" t="t" r="r" b="b"/>
            <a:pathLst>
              <a:path w="3453765" h="1694815">
                <a:moveTo>
                  <a:pt x="0" y="1478661"/>
                </a:moveTo>
                <a:lnTo>
                  <a:pt x="5244" y="1433147"/>
                </a:lnTo>
                <a:lnTo>
                  <a:pt x="20180" y="1391366"/>
                </a:lnTo>
                <a:lnTo>
                  <a:pt x="43617" y="1354509"/>
                </a:lnTo>
                <a:lnTo>
                  <a:pt x="74360" y="1323769"/>
                </a:lnTo>
                <a:lnTo>
                  <a:pt x="111217" y="1300336"/>
                </a:lnTo>
                <a:lnTo>
                  <a:pt x="152995" y="1285402"/>
                </a:lnTo>
                <a:lnTo>
                  <a:pt x="198500" y="1280160"/>
                </a:lnTo>
                <a:lnTo>
                  <a:pt x="810387" y="1280160"/>
                </a:lnTo>
                <a:lnTo>
                  <a:pt x="855892" y="1285402"/>
                </a:lnTo>
                <a:lnTo>
                  <a:pt x="897670" y="1300336"/>
                </a:lnTo>
                <a:lnTo>
                  <a:pt x="934527" y="1323769"/>
                </a:lnTo>
                <a:lnTo>
                  <a:pt x="965270" y="1354509"/>
                </a:lnTo>
                <a:lnTo>
                  <a:pt x="988707" y="1391366"/>
                </a:lnTo>
                <a:lnTo>
                  <a:pt x="1003643" y="1433147"/>
                </a:lnTo>
                <a:lnTo>
                  <a:pt x="1008888" y="1478661"/>
                </a:lnTo>
                <a:lnTo>
                  <a:pt x="1008888" y="1496187"/>
                </a:lnTo>
                <a:lnTo>
                  <a:pt x="1003643" y="1541700"/>
                </a:lnTo>
                <a:lnTo>
                  <a:pt x="988707" y="1583481"/>
                </a:lnTo>
                <a:lnTo>
                  <a:pt x="965270" y="1620338"/>
                </a:lnTo>
                <a:lnTo>
                  <a:pt x="934527" y="1651078"/>
                </a:lnTo>
                <a:lnTo>
                  <a:pt x="897670" y="1674511"/>
                </a:lnTo>
                <a:lnTo>
                  <a:pt x="855892" y="1689445"/>
                </a:lnTo>
                <a:lnTo>
                  <a:pt x="810387" y="1694688"/>
                </a:lnTo>
                <a:lnTo>
                  <a:pt x="198500" y="1694688"/>
                </a:lnTo>
                <a:lnTo>
                  <a:pt x="152995" y="1689445"/>
                </a:lnTo>
                <a:lnTo>
                  <a:pt x="111217" y="1674511"/>
                </a:lnTo>
                <a:lnTo>
                  <a:pt x="74360" y="1651078"/>
                </a:lnTo>
                <a:lnTo>
                  <a:pt x="43617" y="1620338"/>
                </a:lnTo>
                <a:lnTo>
                  <a:pt x="20180" y="1583481"/>
                </a:lnTo>
                <a:lnTo>
                  <a:pt x="5244" y="1541700"/>
                </a:lnTo>
                <a:lnTo>
                  <a:pt x="0" y="1496187"/>
                </a:lnTo>
                <a:lnTo>
                  <a:pt x="0" y="1478661"/>
                </a:lnTo>
                <a:close/>
              </a:path>
              <a:path w="3453765" h="1694815">
                <a:moveTo>
                  <a:pt x="2444495" y="198501"/>
                </a:moveTo>
                <a:lnTo>
                  <a:pt x="2449740" y="152995"/>
                </a:lnTo>
                <a:lnTo>
                  <a:pt x="2464676" y="111217"/>
                </a:lnTo>
                <a:lnTo>
                  <a:pt x="2488113" y="74360"/>
                </a:lnTo>
                <a:lnTo>
                  <a:pt x="2518856" y="43617"/>
                </a:lnTo>
                <a:lnTo>
                  <a:pt x="2555713" y="20180"/>
                </a:lnTo>
                <a:lnTo>
                  <a:pt x="2597491" y="5244"/>
                </a:lnTo>
                <a:lnTo>
                  <a:pt x="2642997" y="0"/>
                </a:lnTo>
                <a:lnTo>
                  <a:pt x="3254882" y="0"/>
                </a:lnTo>
                <a:lnTo>
                  <a:pt x="3300388" y="5244"/>
                </a:lnTo>
                <a:lnTo>
                  <a:pt x="3342166" y="20180"/>
                </a:lnTo>
                <a:lnTo>
                  <a:pt x="3379023" y="43617"/>
                </a:lnTo>
                <a:lnTo>
                  <a:pt x="3409766" y="74360"/>
                </a:lnTo>
                <a:lnTo>
                  <a:pt x="3433203" y="111217"/>
                </a:lnTo>
                <a:lnTo>
                  <a:pt x="3448139" y="152995"/>
                </a:lnTo>
                <a:lnTo>
                  <a:pt x="3453383" y="198501"/>
                </a:lnTo>
                <a:lnTo>
                  <a:pt x="3453383" y="216027"/>
                </a:lnTo>
                <a:lnTo>
                  <a:pt x="3448139" y="261532"/>
                </a:lnTo>
                <a:lnTo>
                  <a:pt x="3433203" y="303310"/>
                </a:lnTo>
                <a:lnTo>
                  <a:pt x="3409766" y="340167"/>
                </a:lnTo>
                <a:lnTo>
                  <a:pt x="3379023" y="370910"/>
                </a:lnTo>
                <a:lnTo>
                  <a:pt x="3342166" y="394347"/>
                </a:lnTo>
                <a:lnTo>
                  <a:pt x="3300388" y="409283"/>
                </a:lnTo>
                <a:lnTo>
                  <a:pt x="3254882" y="414528"/>
                </a:lnTo>
                <a:lnTo>
                  <a:pt x="2642997" y="414528"/>
                </a:lnTo>
                <a:lnTo>
                  <a:pt x="2597491" y="409283"/>
                </a:lnTo>
                <a:lnTo>
                  <a:pt x="2555713" y="394347"/>
                </a:lnTo>
                <a:lnTo>
                  <a:pt x="2518856" y="370910"/>
                </a:lnTo>
                <a:lnTo>
                  <a:pt x="2488113" y="340167"/>
                </a:lnTo>
                <a:lnTo>
                  <a:pt x="2464676" y="303310"/>
                </a:lnTo>
                <a:lnTo>
                  <a:pt x="2449740" y="261532"/>
                </a:lnTo>
                <a:lnTo>
                  <a:pt x="2444495" y="216027"/>
                </a:lnTo>
                <a:lnTo>
                  <a:pt x="2444495" y="198501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156452" y="4947030"/>
            <a:ext cx="5314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YaHei UI"/>
                <a:cs typeface="Microsoft YaHei UI"/>
              </a:rPr>
              <a:t>例外情况</a:t>
            </a:r>
            <a:endParaRPr sz="2000">
              <a:latin typeface="Microsoft YaHei UI"/>
              <a:cs typeface="Microsoft YaHei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16607" y="3355847"/>
            <a:ext cx="4643120" cy="2822575"/>
            <a:chOff x="1816607" y="3355847"/>
            <a:chExt cx="4643120" cy="282257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2587" y="3355847"/>
              <a:ext cx="76200" cy="21602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471672" y="4233671"/>
              <a:ext cx="1009015" cy="417830"/>
            </a:xfrm>
            <a:custGeom>
              <a:avLst/>
              <a:gdLst/>
              <a:ahLst/>
              <a:cxnLst/>
              <a:rect l="l" t="t" r="r" b="b"/>
              <a:pathLst>
                <a:path w="1009014" h="417829">
                  <a:moveTo>
                    <a:pt x="0" y="208787"/>
                  </a:moveTo>
                  <a:lnTo>
                    <a:pt x="504443" y="0"/>
                  </a:lnTo>
                  <a:lnTo>
                    <a:pt x="1008888" y="208787"/>
                  </a:lnTo>
                  <a:lnTo>
                    <a:pt x="504443" y="417575"/>
                  </a:lnTo>
                  <a:lnTo>
                    <a:pt x="0" y="20878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2587" y="4014215"/>
              <a:ext cx="76200" cy="21602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9539" y="4651247"/>
              <a:ext cx="76200" cy="21602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71672" y="5538215"/>
              <a:ext cx="1009015" cy="417830"/>
            </a:xfrm>
            <a:custGeom>
              <a:avLst/>
              <a:gdLst/>
              <a:ahLst/>
              <a:cxnLst/>
              <a:rect l="l" t="t" r="r" b="b"/>
              <a:pathLst>
                <a:path w="1009014" h="417829">
                  <a:moveTo>
                    <a:pt x="0" y="208788"/>
                  </a:moveTo>
                  <a:lnTo>
                    <a:pt x="504443" y="0"/>
                  </a:lnTo>
                  <a:lnTo>
                    <a:pt x="1008888" y="208788"/>
                  </a:lnTo>
                  <a:lnTo>
                    <a:pt x="504443" y="417576"/>
                  </a:lnTo>
                  <a:lnTo>
                    <a:pt x="0" y="20878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2587" y="5315711"/>
              <a:ext cx="76200" cy="2160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2587" y="5961887"/>
              <a:ext cx="76200" cy="21600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16608" y="3421379"/>
              <a:ext cx="4643120" cy="2334260"/>
            </a:xfrm>
            <a:custGeom>
              <a:avLst/>
              <a:gdLst/>
              <a:ahLst/>
              <a:cxnLst/>
              <a:rect l="l" t="t" r="r" b="b"/>
              <a:pathLst>
                <a:path w="4643120" h="2334260">
                  <a:moveTo>
                    <a:pt x="2175129" y="38100"/>
                  </a:moveTo>
                  <a:lnTo>
                    <a:pt x="2156841" y="28956"/>
                  </a:lnTo>
                  <a:lnTo>
                    <a:pt x="2098929" y="0"/>
                  </a:lnTo>
                  <a:lnTo>
                    <a:pt x="2098929" y="28956"/>
                  </a:lnTo>
                  <a:lnTo>
                    <a:pt x="4064" y="28956"/>
                  </a:lnTo>
                  <a:lnTo>
                    <a:pt x="0" y="33020"/>
                  </a:lnTo>
                  <a:lnTo>
                    <a:pt x="0" y="2329980"/>
                  </a:lnTo>
                  <a:lnTo>
                    <a:pt x="4064" y="2334069"/>
                  </a:lnTo>
                  <a:lnTo>
                    <a:pt x="1655064" y="2334069"/>
                  </a:lnTo>
                  <a:lnTo>
                    <a:pt x="1655064" y="2324925"/>
                  </a:lnTo>
                  <a:lnTo>
                    <a:pt x="1655064" y="2315781"/>
                  </a:lnTo>
                  <a:lnTo>
                    <a:pt x="18288" y="2315781"/>
                  </a:lnTo>
                  <a:lnTo>
                    <a:pt x="18288" y="47244"/>
                  </a:lnTo>
                  <a:lnTo>
                    <a:pt x="2098929" y="47244"/>
                  </a:lnTo>
                  <a:lnTo>
                    <a:pt x="2098929" y="76200"/>
                  </a:lnTo>
                  <a:lnTo>
                    <a:pt x="2156828" y="47244"/>
                  </a:lnTo>
                  <a:lnTo>
                    <a:pt x="2175129" y="38100"/>
                  </a:lnTo>
                  <a:close/>
                </a:path>
                <a:path w="4643120" h="2334260">
                  <a:moveTo>
                    <a:pt x="4642866" y="1405636"/>
                  </a:moveTo>
                  <a:lnTo>
                    <a:pt x="4613910" y="1405636"/>
                  </a:lnTo>
                  <a:lnTo>
                    <a:pt x="4613910" y="1031748"/>
                  </a:lnTo>
                  <a:lnTo>
                    <a:pt x="4613910" y="1022604"/>
                  </a:lnTo>
                  <a:lnTo>
                    <a:pt x="4613910" y="1017524"/>
                  </a:lnTo>
                  <a:lnTo>
                    <a:pt x="4609719" y="1013460"/>
                  </a:lnTo>
                  <a:lnTo>
                    <a:pt x="2663952" y="1013460"/>
                  </a:lnTo>
                  <a:lnTo>
                    <a:pt x="2663952" y="1031748"/>
                  </a:lnTo>
                  <a:lnTo>
                    <a:pt x="4595622" y="1031748"/>
                  </a:lnTo>
                  <a:lnTo>
                    <a:pt x="4595622" y="1405636"/>
                  </a:lnTo>
                  <a:lnTo>
                    <a:pt x="4566666" y="1405636"/>
                  </a:lnTo>
                  <a:lnTo>
                    <a:pt x="4604766" y="1481836"/>
                  </a:lnTo>
                  <a:lnTo>
                    <a:pt x="4636516" y="1418336"/>
                  </a:lnTo>
                  <a:lnTo>
                    <a:pt x="4642866" y="1405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116072" y="3627882"/>
            <a:ext cx="4240530" cy="1278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0695">
              <a:lnSpc>
                <a:spcPts val="2130"/>
              </a:lnSpc>
              <a:spcBef>
                <a:spcPts val="90"/>
              </a:spcBef>
            </a:pPr>
            <a:r>
              <a:rPr sz="2000" spc="-10" dirty="0">
                <a:latin typeface="Microsoft YaHei UI"/>
                <a:cs typeface="Microsoft YaHei UI"/>
              </a:rPr>
              <a:t>正常化</a:t>
            </a:r>
            <a:endParaRPr sz="2000">
              <a:latin typeface="Microsoft YaHei UI"/>
              <a:cs typeface="Microsoft YaHei UI"/>
            </a:endParaRPr>
          </a:p>
          <a:p>
            <a:pPr marL="2569210">
              <a:lnSpc>
                <a:spcPts val="1889"/>
              </a:lnSpc>
            </a:pPr>
            <a:r>
              <a:rPr sz="1800" spc="-340" dirty="0">
                <a:latin typeface="Microsoft YaHei UI"/>
                <a:cs typeface="Microsoft YaHei UI"/>
              </a:rPr>
              <a:t>溢出</a:t>
            </a:r>
            <a:endParaRPr sz="1800">
              <a:latin typeface="Microsoft YaHei UI"/>
              <a:cs typeface="Microsoft YaHei UI"/>
            </a:endParaRPr>
          </a:p>
          <a:p>
            <a:pPr marL="2569210">
              <a:lnSpc>
                <a:spcPct val="100000"/>
              </a:lnSpc>
            </a:pPr>
            <a:r>
              <a:rPr sz="1800" dirty="0">
                <a:latin typeface="Microsoft YaHei UI"/>
                <a:cs typeface="Microsoft YaHei UI"/>
              </a:rPr>
              <a:t>产生</a:t>
            </a:r>
            <a:r>
              <a:rPr sz="1800" spc="-430" dirty="0">
                <a:latin typeface="Microsoft YaHei UI"/>
                <a:cs typeface="Microsoft YaHei UI"/>
              </a:rPr>
              <a:t>下溢</a:t>
            </a:r>
            <a:endParaRPr sz="18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800" dirty="0">
                <a:latin typeface="Microsoft YaHei UI"/>
                <a:cs typeface="Microsoft YaHei UI"/>
              </a:rPr>
              <a:t>除此以外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17342" y="5875987"/>
            <a:ext cx="1125220" cy="6813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latin typeface="Microsoft YaHei UI"/>
                <a:cs typeface="Microsoft YaHei UI"/>
              </a:rPr>
              <a:t>除此以外</a:t>
            </a:r>
            <a:endParaRPr sz="1800">
              <a:latin typeface="Microsoft YaHei UI"/>
              <a:cs typeface="Microsoft YaHei UI"/>
            </a:endParaRPr>
          </a:p>
          <a:p>
            <a:pPr marL="605790">
              <a:lnSpc>
                <a:spcPct val="100000"/>
              </a:lnSpc>
              <a:spcBef>
                <a:spcPts val="310"/>
              </a:spcBef>
            </a:pPr>
            <a:r>
              <a:rPr sz="2000" spc="-10" dirty="0">
                <a:latin typeface="Microsoft YaHei UI"/>
                <a:cs typeface="Microsoft YaHei UI"/>
              </a:rPr>
              <a:t>结束</a:t>
            </a:r>
            <a:endParaRPr sz="2000">
              <a:latin typeface="Microsoft YaHei UI"/>
              <a:cs typeface="Microsoft YaHei U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2588" y="1780032"/>
            <a:ext cx="76200" cy="21602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2588" y="2697479"/>
            <a:ext cx="76200" cy="21602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801748" y="5734303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YaHei UI"/>
                <a:cs typeface="Microsoft YaHei UI"/>
              </a:rPr>
              <a:t>非正规</a:t>
            </a:r>
            <a:endParaRPr sz="1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6830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浮点加法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17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3120" y="1359408"/>
            <a:ext cx="1009015" cy="414655"/>
          </a:xfrm>
          <a:custGeom>
            <a:avLst/>
            <a:gdLst/>
            <a:ahLst/>
            <a:cxnLst/>
            <a:rect l="l" t="t" r="r" b="b"/>
            <a:pathLst>
              <a:path w="1009014" h="414655">
                <a:moveTo>
                  <a:pt x="0" y="198500"/>
                </a:moveTo>
                <a:lnTo>
                  <a:pt x="5244" y="152995"/>
                </a:lnTo>
                <a:lnTo>
                  <a:pt x="20180" y="111217"/>
                </a:lnTo>
                <a:lnTo>
                  <a:pt x="43617" y="74360"/>
                </a:lnTo>
                <a:lnTo>
                  <a:pt x="74360" y="43617"/>
                </a:lnTo>
                <a:lnTo>
                  <a:pt x="111217" y="20180"/>
                </a:lnTo>
                <a:lnTo>
                  <a:pt x="152995" y="5244"/>
                </a:lnTo>
                <a:lnTo>
                  <a:pt x="198500" y="0"/>
                </a:lnTo>
                <a:lnTo>
                  <a:pt x="810387" y="0"/>
                </a:lnTo>
                <a:lnTo>
                  <a:pt x="855892" y="5244"/>
                </a:lnTo>
                <a:lnTo>
                  <a:pt x="897670" y="20180"/>
                </a:lnTo>
                <a:lnTo>
                  <a:pt x="934527" y="43617"/>
                </a:lnTo>
                <a:lnTo>
                  <a:pt x="965270" y="74360"/>
                </a:lnTo>
                <a:lnTo>
                  <a:pt x="988707" y="111217"/>
                </a:lnTo>
                <a:lnTo>
                  <a:pt x="1003643" y="152995"/>
                </a:lnTo>
                <a:lnTo>
                  <a:pt x="1008888" y="198500"/>
                </a:lnTo>
                <a:lnTo>
                  <a:pt x="1008888" y="216026"/>
                </a:lnTo>
                <a:lnTo>
                  <a:pt x="1003643" y="261532"/>
                </a:lnTo>
                <a:lnTo>
                  <a:pt x="988707" y="303310"/>
                </a:lnTo>
                <a:lnTo>
                  <a:pt x="965270" y="340167"/>
                </a:lnTo>
                <a:lnTo>
                  <a:pt x="934527" y="370910"/>
                </a:lnTo>
                <a:lnTo>
                  <a:pt x="897670" y="394347"/>
                </a:lnTo>
                <a:lnTo>
                  <a:pt x="855892" y="409283"/>
                </a:lnTo>
                <a:lnTo>
                  <a:pt x="810387" y="414527"/>
                </a:lnTo>
                <a:lnTo>
                  <a:pt x="198500" y="414527"/>
                </a:lnTo>
                <a:lnTo>
                  <a:pt x="152995" y="409283"/>
                </a:lnTo>
                <a:lnTo>
                  <a:pt x="111217" y="394347"/>
                </a:lnTo>
                <a:lnTo>
                  <a:pt x="74360" y="370910"/>
                </a:lnTo>
                <a:lnTo>
                  <a:pt x="43617" y="340167"/>
                </a:lnTo>
                <a:lnTo>
                  <a:pt x="20180" y="303310"/>
                </a:lnTo>
                <a:lnTo>
                  <a:pt x="5244" y="261532"/>
                </a:lnTo>
                <a:lnTo>
                  <a:pt x="0" y="216026"/>
                </a:lnTo>
                <a:lnTo>
                  <a:pt x="0" y="19850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42133" y="1402461"/>
            <a:ext cx="5321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YaHei UI"/>
                <a:cs typeface="Microsoft YaHei UI"/>
              </a:rPr>
              <a:t>开始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4127" y="1999488"/>
            <a:ext cx="3167380" cy="69215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2000" spc="-100" dirty="0">
                <a:latin typeface="Microsoft YaHei UI"/>
                <a:cs typeface="Microsoft YaHei UI"/>
              </a:rPr>
              <a:t>小数的</a:t>
            </a:r>
            <a:r>
              <a:rPr sz="2000" spc="-315" dirty="0">
                <a:latin typeface="Microsoft YaHei UI"/>
                <a:cs typeface="Microsoft YaHei UI"/>
              </a:rPr>
              <a:t>排列方式</a:t>
            </a:r>
            <a:endParaRPr sz="2000">
              <a:latin typeface="Microsoft YaHei UI"/>
              <a:cs typeface="Microsoft YaHei UI"/>
            </a:endParaRPr>
          </a:p>
          <a:p>
            <a:pPr marL="2540" algn="ctr">
              <a:lnSpc>
                <a:spcPct val="100000"/>
              </a:lnSpc>
            </a:pPr>
            <a:r>
              <a:rPr sz="2000" spc="190" dirty="0">
                <a:latin typeface="Microsoft YaHei UI"/>
                <a:cs typeface="Microsoft YaHei UI"/>
              </a:rPr>
              <a:t>(</a:t>
            </a:r>
            <a:r>
              <a:rPr sz="2000" spc="-605" dirty="0">
                <a:latin typeface="Microsoft YaHei UI"/>
                <a:cs typeface="Microsoft YaHei UI"/>
              </a:rPr>
              <a:t>转移</a:t>
            </a:r>
            <a:r>
              <a:rPr sz="2000" spc="-250" dirty="0">
                <a:latin typeface="Microsoft YaHei UI"/>
                <a:cs typeface="Microsoft YaHei UI"/>
              </a:rPr>
              <a:t>到</a:t>
            </a:r>
            <a:r>
              <a:rPr sz="2000" spc="-375" dirty="0">
                <a:latin typeface="Microsoft YaHei UI"/>
                <a:cs typeface="Microsoft YaHei UI"/>
              </a:rPr>
              <a:t>较低的</a:t>
            </a:r>
            <a:r>
              <a:rPr sz="2000" spc="-130" dirty="0">
                <a:latin typeface="Microsoft YaHei UI"/>
                <a:cs typeface="Microsoft YaHei UI"/>
              </a:rPr>
              <a:t>指数</a:t>
            </a:r>
            <a:r>
              <a:rPr sz="2000" spc="204" dirty="0">
                <a:latin typeface="Microsoft YaHei UI"/>
                <a:cs typeface="Microsoft YaHei UI"/>
              </a:rPr>
              <a:t>)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4127" y="2916935"/>
            <a:ext cx="3167380" cy="43307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972819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latin typeface="Microsoft YaHei UI"/>
                <a:cs typeface="Microsoft YaHei UI"/>
              </a:rPr>
              <a:t>增加</a:t>
            </a:r>
            <a:r>
              <a:rPr sz="2000" spc="-130" dirty="0">
                <a:latin typeface="Microsoft YaHei UI"/>
                <a:cs typeface="Microsoft YaHei UI"/>
              </a:rPr>
              <a:t>临时号码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4127" y="3575303"/>
            <a:ext cx="3167380" cy="433070"/>
          </a:xfrm>
          <a:custGeom>
            <a:avLst/>
            <a:gdLst/>
            <a:ahLst/>
            <a:cxnLst/>
            <a:rect l="l" t="t" r="r" b="b"/>
            <a:pathLst>
              <a:path w="3167379" h="433070">
                <a:moveTo>
                  <a:pt x="0" y="432816"/>
                </a:moveTo>
                <a:lnTo>
                  <a:pt x="3166872" y="432816"/>
                </a:lnTo>
                <a:lnTo>
                  <a:pt x="3166872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16023" y="3627882"/>
            <a:ext cx="7848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YaHei UI"/>
                <a:cs typeface="Microsoft YaHei UI"/>
              </a:rPr>
              <a:t>正常化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4127" y="4879847"/>
            <a:ext cx="3167380" cy="429895"/>
          </a:xfrm>
          <a:custGeom>
            <a:avLst/>
            <a:gdLst/>
            <a:ahLst/>
            <a:cxnLst/>
            <a:rect l="l" t="t" r="r" b="b"/>
            <a:pathLst>
              <a:path w="3167379" h="429895">
                <a:moveTo>
                  <a:pt x="0" y="429767"/>
                </a:moveTo>
                <a:lnTo>
                  <a:pt x="3166872" y="429767"/>
                </a:lnTo>
                <a:lnTo>
                  <a:pt x="3166872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17650" y="4932045"/>
            <a:ext cx="21812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30" dirty="0">
                <a:latin typeface="Microsoft YaHei UI"/>
                <a:cs typeface="Microsoft YaHei UI"/>
              </a:rPr>
              <a:t>小数点</a:t>
            </a:r>
            <a:r>
              <a:rPr sz="2000" spc="-120" dirty="0">
                <a:latin typeface="Microsoft YaHei UI"/>
                <a:cs typeface="Microsoft YaHei UI"/>
              </a:rPr>
              <a:t>的</a:t>
            </a:r>
            <a:r>
              <a:rPr sz="2000" spc="-5" dirty="0">
                <a:latin typeface="Microsoft YaHei UI"/>
                <a:cs typeface="Microsoft YaHei UI"/>
              </a:rPr>
              <a:t>有效数字的</a:t>
            </a:r>
            <a:r>
              <a:rPr sz="2000" spc="-215" dirty="0">
                <a:latin typeface="Microsoft YaHei UI"/>
                <a:cs typeface="Microsoft YaHei UI"/>
              </a:rPr>
              <a:t>匹配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03120" y="4901184"/>
            <a:ext cx="3453765" cy="1694814"/>
          </a:xfrm>
          <a:custGeom>
            <a:avLst/>
            <a:gdLst/>
            <a:ahLst/>
            <a:cxnLst/>
            <a:rect l="l" t="t" r="r" b="b"/>
            <a:pathLst>
              <a:path w="3453765" h="1694815">
                <a:moveTo>
                  <a:pt x="0" y="1478661"/>
                </a:moveTo>
                <a:lnTo>
                  <a:pt x="5244" y="1433147"/>
                </a:lnTo>
                <a:lnTo>
                  <a:pt x="20180" y="1391366"/>
                </a:lnTo>
                <a:lnTo>
                  <a:pt x="43617" y="1354509"/>
                </a:lnTo>
                <a:lnTo>
                  <a:pt x="74360" y="1323769"/>
                </a:lnTo>
                <a:lnTo>
                  <a:pt x="111217" y="1300336"/>
                </a:lnTo>
                <a:lnTo>
                  <a:pt x="152995" y="1285402"/>
                </a:lnTo>
                <a:lnTo>
                  <a:pt x="198500" y="1280160"/>
                </a:lnTo>
                <a:lnTo>
                  <a:pt x="810387" y="1280160"/>
                </a:lnTo>
                <a:lnTo>
                  <a:pt x="855892" y="1285402"/>
                </a:lnTo>
                <a:lnTo>
                  <a:pt x="897670" y="1300336"/>
                </a:lnTo>
                <a:lnTo>
                  <a:pt x="934527" y="1323769"/>
                </a:lnTo>
                <a:lnTo>
                  <a:pt x="965270" y="1354509"/>
                </a:lnTo>
                <a:lnTo>
                  <a:pt x="988707" y="1391366"/>
                </a:lnTo>
                <a:lnTo>
                  <a:pt x="1003643" y="1433147"/>
                </a:lnTo>
                <a:lnTo>
                  <a:pt x="1008888" y="1478661"/>
                </a:lnTo>
                <a:lnTo>
                  <a:pt x="1008888" y="1496187"/>
                </a:lnTo>
                <a:lnTo>
                  <a:pt x="1003643" y="1541700"/>
                </a:lnTo>
                <a:lnTo>
                  <a:pt x="988707" y="1583481"/>
                </a:lnTo>
                <a:lnTo>
                  <a:pt x="965270" y="1620338"/>
                </a:lnTo>
                <a:lnTo>
                  <a:pt x="934527" y="1651078"/>
                </a:lnTo>
                <a:lnTo>
                  <a:pt x="897670" y="1674511"/>
                </a:lnTo>
                <a:lnTo>
                  <a:pt x="855892" y="1689445"/>
                </a:lnTo>
                <a:lnTo>
                  <a:pt x="810387" y="1694688"/>
                </a:lnTo>
                <a:lnTo>
                  <a:pt x="198500" y="1694688"/>
                </a:lnTo>
                <a:lnTo>
                  <a:pt x="152995" y="1689445"/>
                </a:lnTo>
                <a:lnTo>
                  <a:pt x="111217" y="1674511"/>
                </a:lnTo>
                <a:lnTo>
                  <a:pt x="74360" y="1651078"/>
                </a:lnTo>
                <a:lnTo>
                  <a:pt x="43617" y="1620338"/>
                </a:lnTo>
                <a:lnTo>
                  <a:pt x="20180" y="1583481"/>
                </a:lnTo>
                <a:lnTo>
                  <a:pt x="5244" y="1541700"/>
                </a:lnTo>
                <a:lnTo>
                  <a:pt x="0" y="1496187"/>
                </a:lnTo>
                <a:lnTo>
                  <a:pt x="0" y="1478661"/>
                </a:lnTo>
                <a:close/>
              </a:path>
              <a:path w="3453765" h="1694815">
                <a:moveTo>
                  <a:pt x="2444496" y="198501"/>
                </a:moveTo>
                <a:lnTo>
                  <a:pt x="2449740" y="152995"/>
                </a:lnTo>
                <a:lnTo>
                  <a:pt x="2464676" y="111217"/>
                </a:lnTo>
                <a:lnTo>
                  <a:pt x="2488113" y="74360"/>
                </a:lnTo>
                <a:lnTo>
                  <a:pt x="2518856" y="43617"/>
                </a:lnTo>
                <a:lnTo>
                  <a:pt x="2555713" y="20180"/>
                </a:lnTo>
                <a:lnTo>
                  <a:pt x="2597491" y="5244"/>
                </a:lnTo>
                <a:lnTo>
                  <a:pt x="2642997" y="0"/>
                </a:lnTo>
                <a:lnTo>
                  <a:pt x="3254882" y="0"/>
                </a:lnTo>
                <a:lnTo>
                  <a:pt x="3300388" y="5244"/>
                </a:lnTo>
                <a:lnTo>
                  <a:pt x="3342166" y="20180"/>
                </a:lnTo>
                <a:lnTo>
                  <a:pt x="3379023" y="43617"/>
                </a:lnTo>
                <a:lnTo>
                  <a:pt x="3409766" y="74360"/>
                </a:lnTo>
                <a:lnTo>
                  <a:pt x="3433203" y="111217"/>
                </a:lnTo>
                <a:lnTo>
                  <a:pt x="3448139" y="152995"/>
                </a:lnTo>
                <a:lnTo>
                  <a:pt x="3453383" y="198501"/>
                </a:lnTo>
                <a:lnTo>
                  <a:pt x="3453383" y="216027"/>
                </a:lnTo>
                <a:lnTo>
                  <a:pt x="3448139" y="261532"/>
                </a:lnTo>
                <a:lnTo>
                  <a:pt x="3433203" y="303310"/>
                </a:lnTo>
                <a:lnTo>
                  <a:pt x="3409766" y="340167"/>
                </a:lnTo>
                <a:lnTo>
                  <a:pt x="3379023" y="370910"/>
                </a:lnTo>
                <a:lnTo>
                  <a:pt x="3342166" y="394347"/>
                </a:lnTo>
                <a:lnTo>
                  <a:pt x="3300388" y="409283"/>
                </a:lnTo>
                <a:lnTo>
                  <a:pt x="3254882" y="414528"/>
                </a:lnTo>
                <a:lnTo>
                  <a:pt x="2642997" y="414528"/>
                </a:lnTo>
                <a:lnTo>
                  <a:pt x="2597491" y="409283"/>
                </a:lnTo>
                <a:lnTo>
                  <a:pt x="2555713" y="394347"/>
                </a:lnTo>
                <a:lnTo>
                  <a:pt x="2518856" y="370910"/>
                </a:lnTo>
                <a:lnTo>
                  <a:pt x="2488113" y="340167"/>
                </a:lnTo>
                <a:lnTo>
                  <a:pt x="2464676" y="303310"/>
                </a:lnTo>
                <a:lnTo>
                  <a:pt x="2449740" y="261532"/>
                </a:lnTo>
                <a:lnTo>
                  <a:pt x="2444496" y="216027"/>
                </a:lnTo>
                <a:lnTo>
                  <a:pt x="2444496" y="198501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787900" y="4947030"/>
            <a:ext cx="5314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YaHei UI"/>
                <a:cs typeface="Microsoft YaHei UI"/>
              </a:rPr>
              <a:t>例外情况</a:t>
            </a:r>
            <a:endParaRPr sz="2000">
              <a:latin typeface="Microsoft YaHei UI"/>
              <a:cs typeface="Microsoft YaHei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8055" y="3355847"/>
            <a:ext cx="4643120" cy="2822575"/>
            <a:chOff x="448055" y="3355847"/>
            <a:chExt cx="4643120" cy="282257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7083" y="3355847"/>
              <a:ext cx="76200" cy="21602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03120" y="4233671"/>
              <a:ext cx="1009015" cy="417830"/>
            </a:xfrm>
            <a:custGeom>
              <a:avLst/>
              <a:gdLst/>
              <a:ahLst/>
              <a:cxnLst/>
              <a:rect l="l" t="t" r="r" b="b"/>
              <a:pathLst>
                <a:path w="1009014" h="417829">
                  <a:moveTo>
                    <a:pt x="0" y="208787"/>
                  </a:moveTo>
                  <a:lnTo>
                    <a:pt x="504444" y="0"/>
                  </a:lnTo>
                  <a:lnTo>
                    <a:pt x="1008888" y="208787"/>
                  </a:lnTo>
                  <a:lnTo>
                    <a:pt x="504444" y="417575"/>
                  </a:lnTo>
                  <a:lnTo>
                    <a:pt x="0" y="20878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7083" y="4014215"/>
              <a:ext cx="76200" cy="21602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4035" y="4651247"/>
              <a:ext cx="76200" cy="21602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103120" y="5538215"/>
              <a:ext cx="1009015" cy="417830"/>
            </a:xfrm>
            <a:custGeom>
              <a:avLst/>
              <a:gdLst/>
              <a:ahLst/>
              <a:cxnLst/>
              <a:rect l="l" t="t" r="r" b="b"/>
              <a:pathLst>
                <a:path w="1009014" h="417829">
                  <a:moveTo>
                    <a:pt x="0" y="208788"/>
                  </a:moveTo>
                  <a:lnTo>
                    <a:pt x="504444" y="0"/>
                  </a:lnTo>
                  <a:lnTo>
                    <a:pt x="1008888" y="208788"/>
                  </a:lnTo>
                  <a:lnTo>
                    <a:pt x="504444" y="417576"/>
                  </a:lnTo>
                  <a:lnTo>
                    <a:pt x="0" y="20878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7083" y="5315711"/>
              <a:ext cx="76200" cy="21602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7083" y="5961887"/>
              <a:ext cx="76200" cy="21600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48056" y="3421379"/>
              <a:ext cx="4643120" cy="2334260"/>
            </a:xfrm>
            <a:custGeom>
              <a:avLst/>
              <a:gdLst/>
              <a:ahLst/>
              <a:cxnLst/>
              <a:rect l="l" t="t" r="r" b="b"/>
              <a:pathLst>
                <a:path w="4643120" h="2334260">
                  <a:moveTo>
                    <a:pt x="2175129" y="38100"/>
                  </a:moveTo>
                  <a:lnTo>
                    <a:pt x="2156841" y="28956"/>
                  </a:lnTo>
                  <a:lnTo>
                    <a:pt x="2098929" y="0"/>
                  </a:lnTo>
                  <a:lnTo>
                    <a:pt x="2098929" y="28956"/>
                  </a:lnTo>
                  <a:lnTo>
                    <a:pt x="4089" y="28956"/>
                  </a:lnTo>
                  <a:lnTo>
                    <a:pt x="0" y="33020"/>
                  </a:lnTo>
                  <a:lnTo>
                    <a:pt x="0" y="2329980"/>
                  </a:lnTo>
                  <a:lnTo>
                    <a:pt x="4089" y="2334069"/>
                  </a:lnTo>
                  <a:lnTo>
                    <a:pt x="1655064" y="2334069"/>
                  </a:lnTo>
                  <a:lnTo>
                    <a:pt x="1655064" y="2324925"/>
                  </a:lnTo>
                  <a:lnTo>
                    <a:pt x="1655064" y="2315781"/>
                  </a:lnTo>
                  <a:lnTo>
                    <a:pt x="18288" y="2315781"/>
                  </a:lnTo>
                  <a:lnTo>
                    <a:pt x="18288" y="47244"/>
                  </a:lnTo>
                  <a:lnTo>
                    <a:pt x="2098929" y="47244"/>
                  </a:lnTo>
                  <a:lnTo>
                    <a:pt x="2098929" y="76200"/>
                  </a:lnTo>
                  <a:lnTo>
                    <a:pt x="2156828" y="47244"/>
                  </a:lnTo>
                  <a:lnTo>
                    <a:pt x="2175129" y="38100"/>
                  </a:lnTo>
                  <a:close/>
                </a:path>
                <a:path w="4643120" h="2334260">
                  <a:moveTo>
                    <a:pt x="4642866" y="1405636"/>
                  </a:moveTo>
                  <a:lnTo>
                    <a:pt x="4613910" y="1405636"/>
                  </a:lnTo>
                  <a:lnTo>
                    <a:pt x="4613910" y="1031748"/>
                  </a:lnTo>
                  <a:lnTo>
                    <a:pt x="4613910" y="1022604"/>
                  </a:lnTo>
                  <a:lnTo>
                    <a:pt x="4613910" y="1017524"/>
                  </a:lnTo>
                  <a:lnTo>
                    <a:pt x="4609719" y="1013460"/>
                  </a:lnTo>
                  <a:lnTo>
                    <a:pt x="2663952" y="1013460"/>
                  </a:lnTo>
                  <a:lnTo>
                    <a:pt x="2663952" y="1031748"/>
                  </a:lnTo>
                  <a:lnTo>
                    <a:pt x="4595622" y="1031748"/>
                  </a:lnTo>
                  <a:lnTo>
                    <a:pt x="4595622" y="1405636"/>
                  </a:lnTo>
                  <a:lnTo>
                    <a:pt x="4566666" y="1405636"/>
                  </a:lnTo>
                  <a:lnTo>
                    <a:pt x="4604766" y="1481836"/>
                  </a:lnTo>
                  <a:lnTo>
                    <a:pt x="4636516" y="1418336"/>
                  </a:lnTo>
                  <a:lnTo>
                    <a:pt x="4642866" y="1405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7083" y="1780032"/>
            <a:ext cx="76200" cy="21602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7083" y="2697479"/>
            <a:ext cx="76200" cy="21602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006722" y="4453509"/>
            <a:ext cx="10433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95" dirty="0">
                <a:latin typeface="Microsoft YaHei UI"/>
                <a:cs typeface="Microsoft YaHei UI"/>
              </a:rPr>
              <a:t>溢出</a:t>
            </a:r>
            <a:endParaRPr sz="11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icrosoft YaHei UI"/>
                <a:cs typeface="Microsoft YaHei UI"/>
              </a:rPr>
              <a:t>产生</a:t>
            </a:r>
            <a:r>
              <a:rPr sz="1100" spc="-195" dirty="0">
                <a:latin typeface="Microsoft YaHei UI"/>
                <a:cs typeface="Microsoft YaHei UI"/>
              </a:rPr>
              <a:t>下溢</a:t>
            </a:r>
            <a:endParaRPr sz="1100">
              <a:latin typeface="Microsoft YaHei UI"/>
              <a:cs typeface="Microsoft YaHei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44445" y="4642865"/>
            <a:ext cx="5346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icrosoft YaHei UI"/>
                <a:cs typeface="Microsoft YaHei UI"/>
              </a:rPr>
              <a:t>除此以外</a:t>
            </a:r>
            <a:endParaRPr sz="1100">
              <a:latin typeface="Microsoft YaHei UI"/>
              <a:cs typeface="Microsoft YaHei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40127" y="5875246"/>
            <a:ext cx="834390" cy="6819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100" dirty="0">
                <a:latin typeface="Microsoft YaHei UI"/>
                <a:cs typeface="Microsoft YaHei UI"/>
              </a:rPr>
              <a:t>除此以外</a:t>
            </a:r>
            <a:endParaRPr sz="1100">
              <a:latin typeface="Microsoft YaHei UI"/>
              <a:cs typeface="Microsoft YaHei UI"/>
            </a:endParaRPr>
          </a:p>
          <a:p>
            <a:pPr marL="314325">
              <a:lnSpc>
                <a:spcPct val="100000"/>
              </a:lnSpc>
              <a:spcBef>
                <a:spcPts val="925"/>
              </a:spcBef>
            </a:pPr>
            <a:r>
              <a:rPr sz="2000" spc="-10" dirty="0">
                <a:latin typeface="Microsoft YaHei UI"/>
                <a:cs typeface="Microsoft YaHei UI"/>
              </a:rPr>
              <a:t>结束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1815" y="5743752"/>
            <a:ext cx="4470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icrosoft YaHei UI"/>
                <a:cs typeface="Microsoft YaHei UI"/>
              </a:rPr>
              <a:t>非正规</a:t>
            </a:r>
            <a:endParaRPr sz="1100">
              <a:latin typeface="Microsoft YaHei UI"/>
              <a:cs typeface="Microsoft YaHei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78146" y="1415922"/>
            <a:ext cx="3131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 UI"/>
                <a:cs typeface="Microsoft YaHei UI"/>
              </a:rPr>
              <a:t>9.</a:t>
            </a:r>
            <a:r>
              <a:rPr sz="1800" spc="70" dirty="0">
                <a:latin typeface="Microsoft YaHei UI"/>
                <a:cs typeface="Microsoft YaHei UI"/>
              </a:rPr>
              <a:t>99910×101+1.</a:t>
            </a:r>
            <a:r>
              <a:rPr sz="1800" spc="104" baseline="25462" dirty="0">
                <a:latin typeface="Microsoft YaHei UI"/>
                <a:cs typeface="Microsoft YaHei UI"/>
              </a:rPr>
              <a:t>61010×10-1</a:t>
            </a:r>
            <a:endParaRPr sz="1800" baseline="25462">
              <a:latin typeface="Microsoft YaHei UI"/>
              <a:cs typeface="Microsoft YaHei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20815" y="285699"/>
            <a:ext cx="2727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70" dirty="0">
                <a:latin typeface="Microsoft YaHei UI"/>
                <a:cs typeface="Microsoft YaHei UI"/>
              </a:rPr>
              <a:t>为了</a:t>
            </a:r>
            <a:r>
              <a:rPr sz="1800" spc="-110" dirty="0">
                <a:latin typeface="Microsoft YaHei UI"/>
                <a:cs typeface="Microsoft YaHei UI"/>
              </a:rPr>
              <a:t>简单</a:t>
            </a:r>
            <a:r>
              <a:rPr sz="1800" spc="-125" dirty="0">
                <a:latin typeface="Microsoft YaHei UI"/>
                <a:cs typeface="Microsoft YaHei UI"/>
              </a:rPr>
              <a:t>起见</a:t>
            </a:r>
            <a:r>
              <a:rPr sz="1800" spc="-605" dirty="0">
                <a:latin typeface="Microsoft YaHei UI"/>
                <a:cs typeface="Microsoft YaHei UI"/>
              </a:rPr>
              <a:t>，我们将</a:t>
            </a:r>
            <a:r>
              <a:rPr sz="1800" spc="-125" dirty="0">
                <a:latin typeface="Microsoft YaHei UI"/>
                <a:cs typeface="Microsoft YaHei UI"/>
              </a:rPr>
              <a:t>使用</a:t>
            </a:r>
            <a:r>
              <a:rPr sz="1800" spc="-110" dirty="0">
                <a:latin typeface="Microsoft YaHei UI"/>
                <a:cs typeface="Microsoft YaHei UI"/>
              </a:rPr>
              <a:t>十进制数字</a:t>
            </a:r>
            <a:r>
              <a:rPr sz="1800" spc="-200" dirty="0">
                <a:latin typeface="Microsoft YaHei UI"/>
                <a:cs typeface="Microsoft YaHei UI"/>
              </a:rPr>
              <a:t>。</a:t>
            </a:r>
            <a:endParaRPr sz="18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54" dirty="0">
                <a:latin typeface="Microsoft YaHei UI"/>
                <a:cs typeface="Microsoft YaHei UI"/>
              </a:rPr>
              <a:t>假设有</a:t>
            </a:r>
            <a:r>
              <a:rPr sz="1800" spc="70" dirty="0">
                <a:latin typeface="Microsoft YaHei UI"/>
                <a:cs typeface="Microsoft YaHei UI"/>
              </a:rPr>
              <a:t>4个</a:t>
            </a:r>
            <a:r>
              <a:rPr sz="1800" dirty="0">
                <a:latin typeface="Microsoft YaHei UI"/>
                <a:cs typeface="Microsoft YaHei UI"/>
              </a:rPr>
              <a:t>小数</a:t>
            </a:r>
            <a:r>
              <a:rPr sz="1800" spc="-155" dirty="0">
                <a:latin typeface="Microsoft YaHei UI"/>
                <a:cs typeface="Microsoft YaHei UI"/>
              </a:rPr>
              <a:t>和</a:t>
            </a:r>
            <a:r>
              <a:rPr sz="1800" spc="70" dirty="0">
                <a:latin typeface="Microsoft YaHei UI"/>
                <a:cs typeface="Microsoft YaHei UI"/>
              </a:rPr>
              <a:t>2个</a:t>
            </a:r>
            <a:r>
              <a:rPr sz="1800" spc="-150" dirty="0">
                <a:latin typeface="Microsoft YaHei UI"/>
                <a:cs typeface="Microsoft YaHei UI"/>
              </a:rPr>
              <a:t>指数。</a:t>
            </a:r>
            <a:endParaRPr sz="1800">
              <a:latin typeface="Microsoft YaHei UI"/>
              <a:cs typeface="Microsoft YaHei U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291071" y="2496947"/>
            <a:ext cx="2148840" cy="447675"/>
            <a:chOff x="6291071" y="2496947"/>
            <a:chExt cx="2148840" cy="447675"/>
          </a:xfrm>
        </p:grpSpPr>
        <p:sp>
          <p:nvSpPr>
            <p:cNvPr id="32" name="object 32"/>
            <p:cNvSpPr/>
            <p:nvPr/>
          </p:nvSpPr>
          <p:spPr>
            <a:xfrm>
              <a:off x="6300215" y="2506091"/>
              <a:ext cx="2131060" cy="429259"/>
            </a:xfrm>
            <a:custGeom>
              <a:avLst/>
              <a:gdLst/>
              <a:ahLst/>
              <a:cxnLst/>
              <a:rect l="l" t="t" r="r" b="b"/>
              <a:pathLst>
                <a:path w="2131059" h="429260">
                  <a:moveTo>
                    <a:pt x="257810" y="0"/>
                  </a:moveTo>
                  <a:lnTo>
                    <a:pt x="355091" y="60325"/>
                  </a:lnTo>
                  <a:lnTo>
                    <a:pt x="0" y="60325"/>
                  </a:lnTo>
                  <a:lnTo>
                    <a:pt x="0" y="429133"/>
                  </a:lnTo>
                  <a:lnTo>
                    <a:pt x="2130552" y="429133"/>
                  </a:lnTo>
                  <a:lnTo>
                    <a:pt x="2130552" y="60325"/>
                  </a:lnTo>
                  <a:lnTo>
                    <a:pt x="887730" y="60325"/>
                  </a:lnTo>
                  <a:lnTo>
                    <a:pt x="257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00215" y="2506091"/>
              <a:ext cx="2131060" cy="429259"/>
            </a:xfrm>
            <a:custGeom>
              <a:avLst/>
              <a:gdLst/>
              <a:ahLst/>
              <a:cxnLst/>
              <a:rect l="l" t="t" r="r" b="b"/>
              <a:pathLst>
                <a:path w="2131059" h="429260">
                  <a:moveTo>
                    <a:pt x="0" y="60325"/>
                  </a:moveTo>
                  <a:lnTo>
                    <a:pt x="355091" y="60325"/>
                  </a:lnTo>
                  <a:lnTo>
                    <a:pt x="257810" y="0"/>
                  </a:lnTo>
                  <a:lnTo>
                    <a:pt x="887730" y="60325"/>
                  </a:lnTo>
                  <a:lnTo>
                    <a:pt x="2130552" y="60325"/>
                  </a:lnTo>
                  <a:lnTo>
                    <a:pt x="2130552" y="121793"/>
                  </a:lnTo>
                  <a:lnTo>
                    <a:pt x="2130552" y="213995"/>
                  </a:lnTo>
                  <a:lnTo>
                    <a:pt x="2130552" y="429133"/>
                  </a:lnTo>
                  <a:lnTo>
                    <a:pt x="887730" y="429133"/>
                  </a:lnTo>
                  <a:lnTo>
                    <a:pt x="355091" y="429133"/>
                  </a:lnTo>
                  <a:lnTo>
                    <a:pt x="0" y="429133"/>
                  </a:lnTo>
                  <a:lnTo>
                    <a:pt x="0" y="213995"/>
                  </a:lnTo>
                  <a:lnTo>
                    <a:pt x="0" y="121793"/>
                  </a:lnTo>
                  <a:lnTo>
                    <a:pt x="0" y="6032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478146" y="2063241"/>
            <a:ext cx="3887470" cy="121920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35"/>
              </a:spcBef>
            </a:pPr>
            <a:r>
              <a:rPr sz="1800" spc="70" dirty="0">
                <a:latin typeface="Microsoft YaHei UI"/>
                <a:cs typeface="Microsoft YaHei UI"/>
              </a:rPr>
              <a:t>9.</a:t>
            </a:r>
            <a:r>
              <a:rPr sz="1800" spc="70" dirty="0">
                <a:latin typeface="Microsoft YaHei UI"/>
                <a:cs typeface="Microsoft YaHei UI"/>
              </a:rPr>
              <a:t>99910×101+0.</a:t>
            </a:r>
            <a:r>
              <a:rPr sz="1800" spc="104" baseline="25462" dirty="0">
                <a:latin typeface="Microsoft YaHei UI"/>
                <a:cs typeface="Microsoft YaHei UI"/>
              </a:rPr>
              <a:t>01610×101</a:t>
            </a:r>
            <a:endParaRPr sz="1800" baseline="25462">
              <a:latin typeface="Microsoft YaHei UI"/>
              <a:cs typeface="Microsoft YaHei UI"/>
            </a:endParaRPr>
          </a:p>
          <a:p>
            <a:pPr marL="1927860">
              <a:lnSpc>
                <a:spcPct val="100000"/>
              </a:lnSpc>
              <a:spcBef>
                <a:spcPts val="1040"/>
              </a:spcBef>
            </a:pPr>
            <a:r>
              <a:rPr sz="1800" spc="-305" dirty="0">
                <a:latin typeface="Microsoft YaHei UI"/>
                <a:cs typeface="Microsoft YaHei UI"/>
              </a:rPr>
              <a:t>只能</a:t>
            </a:r>
            <a:r>
              <a:rPr sz="1800" spc="-175" dirty="0">
                <a:latin typeface="Microsoft YaHei UI"/>
                <a:cs typeface="Microsoft YaHei UI"/>
              </a:rPr>
              <a:t>容纳</a:t>
            </a:r>
            <a:r>
              <a:rPr sz="1800" spc="70" dirty="0">
                <a:latin typeface="Microsoft YaHei UI"/>
                <a:cs typeface="Microsoft YaHei UI"/>
              </a:rPr>
              <a:t>4</a:t>
            </a:r>
            <a:r>
              <a:rPr sz="1800" spc="-250" dirty="0">
                <a:latin typeface="Microsoft YaHei UI"/>
                <a:cs typeface="Microsoft YaHei UI"/>
              </a:rPr>
              <a:t>位数字</a:t>
            </a:r>
            <a:endParaRPr sz="1800">
              <a:latin typeface="Microsoft YaHei UI"/>
              <a:cs typeface="Microsoft YaHei UI"/>
            </a:endParaRPr>
          </a:p>
          <a:p>
            <a:pPr marL="38100">
              <a:lnSpc>
                <a:spcPct val="100000"/>
              </a:lnSpc>
              <a:spcBef>
                <a:spcPts val="845"/>
              </a:spcBef>
            </a:pPr>
            <a:r>
              <a:rPr sz="1800" spc="70" dirty="0">
                <a:latin typeface="Microsoft YaHei UI"/>
                <a:cs typeface="Microsoft YaHei UI"/>
              </a:rPr>
              <a:t>10.</a:t>
            </a:r>
            <a:r>
              <a:rPr sz="1800" spc="104" baseline="-20833" dirty="0">
                <a:latin typeface="Microsoft YaHei UI"/>
                <a:cs typeface="Microsoft YaHei UI"/>
              </a:rPr>
              <a:t>01510 </a:t>
            </a:r>
            <a:r>
              <a:rPr sz="1800" spc="70" dirty="0">
                <a:latin typeface="Microsoft YaHei UI"/>
                <a:cs typeface="Microsoft YaHei UI"/>
              </a:rPr>
              <a:t>x </a:t>
            </a:r>
            <a:r>
              <a:rPr sz="1800" spc="104" baseline="25462" dirty="0">
                <a:latin typeface="Microsoft YaHei UI"/>
                <a:cs typeface="Microsoft YaHei UI"/>
              </a:rPr>
              <a:t>101</a:t>
            </a:r>
            <a:endParaRPr sz="1800" baseline="25462">
              <a:latin typeface="Microsoft YaHei UI"/>
              <a:cs typeface="Microsoft YaHei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8146" y="3640912"/>
            <a:ext cx="16224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 UI"/>
                <a:cs typeface="Microsoft YaHei UI"/>
              </a:rPr>
              <a:t>1.</a:t>
            </a:r>
            <a:r>
              <a:rPr sz="1800" spc="104" baseline="-20833" dirty="0">
                <a:latin typeface="Microsoft YaHei UI"/>
                <a:cs typeface="Microsoft YaHei UI"/>
              </a:rPr>
              <a:t>001510 </a:t>
            </a:r>
            <a:r>
              <a:rPr sz="1800" spc="70" dirty="0">
                <a:latin typeface="Microsoft YaHei UI"/>
                <a:cs typeface="Microsoft YaHei UI"/>
              </a:rPr>
              <a:t>x </a:t>
            </a:r>
            <a:r>
              <a:rPr sz="1800" spc="104" baseline="25462" dirty="0">
                <a:latin typeface="Microsoft YaHei UI"/>
                <a:cs typeface="Microsoft YaHei UI"/>
              </a:rPr>
              <a:t>102</a:t>
            </a:r>
            <a:endParaRPr sz="1800" baseline="25462">
              <a:latin typeface="Microsoft YaHei UI"/>
              <a:cs typeface="Microsoft YaHei U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33159" y="5295010"/>
            <a:ext cx="2371725" cy="429259"/>
          </a:xfrm>
          <a:custGeom>
            <a:avLst/>
            <a:gdLst/>
            <a:ahLst/>
            <a:cxnLst/>
            <a:rect l="l" t="t" r="r" b="b"/>
            <a:pathLst>
              <a:path w="2371725" h="429260">
                <a:moveTo>
                  <a:pt x="0" y="60325"/>
                </a:moveTo>
                <a:lnTo>
                  <a:pt x="395223" y="60325"/>
                </a:lnTo>
                <a:lnTo>
                  <a:pt x="286892" y="0"/>
                </a:lnTo>
                <a:lnTo>
                  <a:pt x="988060" y="60325"/>
                </a:lnTo>
                <a:lnTo>
                  <a:pt x="2371343" y="60325"/>
                </a:lnTo>
                <a:lnTo>
                  <a:pt x="2371343" y="121792"/>
                </a:lnTo>
                <a:lnTo>
                  <a:pt x="2371343" y="213994"/>
                </a:lnTo>
                <a:lnTo>
                  <a:pt x="2371343" y="429132"/>
                </a:lnTo>
                <a:lnTo>
                  <a:pt x="988060" y="429132"/>
                </a:lnTo>
                <a:lnTo>
                  <a:pt x="395223" y="429132"/>
                </a:lnTo>
                <a:lnTo>
                  <a:pt x="0" y="429132"/>
                </a:lnTo>
                <a:lnTo>
                  <a:pt x="0" y="213994"/>
                </a:lnTo>
                <a:lnTo>
                  <a:pt x="0" y="121792"/>
                </a:lnTo>
                <a:lnTo>
                  <a:pt x="0" y="60325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735065" y="4803247"/>
            <a:ext cx="2721610" cy="88900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35"/>
              </a:spcBef>
            </a:pPr>
            <a:r>
              <a:rPr sz="1800" spc="75" dirty="0">
                <a:latin typeface="Microsoft YaHei UI"/>
                <a:cs typeface="Microsoft YaHei UI"/>
              </a:rPr>
              <a:t>1.</a:t>
            </a:r>
            <a:r>
              <a:rPr sz="1800" spc="112" baseline="-20833" dirty="0">
                <a:latin typeface="Microsoft YaHei UI"/>
                <a:cs typeface="Microsoft YaHei UI"/>
              </a:rPr>
              <a:t>00210 </a:t>
            </a:r>
            <a:r>
              <a:rPr sz="1800" spc="75" dirty="0">
                <a:latin typeface="Microsoft YaHei UI"/>
                <a:cs typeface="Microsoft YaHei UI"/>
              </a:rPr>
              <a:t>x </a:t>
            </a:r>
            <a:r>
              <a:rPr sz="1800" spc="112" baseline="25462" dirty="0">
                <a:latin typeface="Microsoft YaHei UI"/>
                <a:cs typeface="Microsoft YaHei UI"/>
              </a:rPr>
              <a:t>102</a:t>
            </a:r>
            <a:endParaRPr sz="1800" baseline="25462">
              <a:latin typeface="Microsoft YaHei UI"/>
              <a:cs typeface="Microsoft YaHei UI"/>
            </a:endParaRPr>
          </a:p>
          <a:p>
            <a:pPr marL="689610">
              <a:lnSpc>
                <a:spcPct val="100000"/>
              </a:lnSpc>
              <a:spcBef>
                <a:spcPts val="1240"/>
              </a:spcBef>
            </a:pPr>
            <a:r>
              <a:rPr sz="1800" spc="-180" dirty="0">
                <a:latin typeface="Microsoft YaHei UI"/>
                <a:cs typeface="Microsoft YaHei UI"/>
              </a:rPr>
              <a:t>四舍五入</a:t>
            </a:r>
            <a:r>
              <a:rPr sz="1800" spc="-434" dirty="0">
                <a:latin typeface="Microsoft YaHei UI"/>
                <a:cs typeface="Microsoft YaHei UI"/>
              </a:rPr>
              <a:t>到</a:t>
            </a:r>
            <a:r>
              <a:rPr sz="1800" spc="65" dirty="0">
                <a:latin typeface="Microsoft YaHei UI"/>
                <a:cs typeface="Microsoft YaHei UI"/>
              </a:rPr>
              <a:t>4位数</a:t>
            </a:r>
            <a:r>
              <a:rPr sz="1800" spc="40" dirty="0">
                <a:latin typeface="Microsoft YaHei UI"/>
                <a:cs typeface="Microsoft YaHei UI"/>
              </a:rPr>
              <a:t>（圆）。</a:t>
            </a:r>
            <a:endParaRPr sz="1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9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511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浮点加法单元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67839" y="1258824"/>
          <a:ext cx="2188845" cy="30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792480"/>
                <a:gridCol w="1151890"/>
              </a:tblGrid>
              <a:tr h="289560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S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Microsoft YaHei UI"/>
                          <a:cs typeface="Microsoft YaHei UI"/>
                        </a:rPr>
                        <a:t>索引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尾数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5047" y="1258824"/>
          <a:ext cx="2188845" cy="30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792480"/>
                <a:gridCol w="1151890"/>
              </a:tblGrid>
              <a:tr h="28956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S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Microsoft YaHei UI"/>
                          <a:cs typeface="Microsoft YaHei UI"/>
                        </a:rPr>
                        <a:t>索引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Microsoft YaHei UI"/>
                          <a:cs typeface="Microsoft YaHei UI"/>
                        </a:rPr>
                        <a:t>尾数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82111" y="6373367"/>
          <a:ext cx="218567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789305"/>
                <a:gridCol w="1151890"/>
              </a:tblGrid>
              <a:tr h="286511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S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索引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尾数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377376" y="2410967"/>
            <a:ext cx="3505835" cy="2905125"/>
            <a:chOff x="2377376" y="2410967"/>
            <a:chExt cx="3505835" cy="29051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60" y="2410967"/>
              <a:ext cx="786384" cy="3749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86584" y="3054095"/>
              <a:ext cx="2703830" cy="615950"/>
            </a:xfrm>
            <a:custGeom>
              <a:avLst/>
              <a:gdLst/>
              <a:ahLst/>
              <a:cxnLst/>
              <a:rect l="l" t="t" r="r" b="b"/>
              <a:pathLst>
                <a:path w="2703829" h="615950">
                  <a:moveTo>
                    <a:pt x="0" y="399288"/>
                  </a:moveTo>
                  <a:lnTo>
                    <a:pt x="18326" y="336790"/>
                  </a:lnTo>
                  <a:lnTo>
                    <a:pt x="69735" y="281456"/>
                  </a:lnTo>
                  <a:lnTo>
                    <a:pt x="106170" y="257313"/>
                  </a:lnTo>
                  <a:lnTo>
                    <a:pt x="148866" y="235965"/>
                  </a:lnTo>
                  <a:lnTo>
                    <a:pt x="197153" y="217747"/>
                  </a:lnTo>
                  <a:lnTo>
                    <a:pt x="250361" y="202995"/>
                  </a:lnTo>
                  <a:lnTo>
                    <a:pt x="307821" y="192043"/>
                  </a:lnTo>
                  <a:lnTo>
                    <a:pt x="368862" y="185226"/>
                  </a:lnTo>
                  <a:lnTo>
                    <a:pt x="432816" y="182879"/>
                  </a:lnTo>
                  <a:lnTo>
                    <a:pt x="496769" y="185226"/>
                  </a:lnTo>
                  <a:lnTo>
                    <a:pt x="557810" y="192043"/>
                  </a:lnTo>
                  <a:lnTo>
                    <a:pt x="615270" y="202995"/>
                  </a:lnTo>
                  <a:lnTo>
                    <a:pt x="668478" y="217747"/>
                  </a:lnTo>
                  <a:lnTo>
                    <a:pt x="716765" y="235965"/>
                  </a:lnTo>
                  <a:lnTo>
                    <a:pt x="759461" y="257313"/>
                  </a:lnTo>
                  <a:lnTo>
                    <a:pt x="795896" y="281456"/>
                  </a:lnTo>
                  <a:lnTo>
                    <a:pt x="825401" y="308060"/>
                  </a:lnTo>
                  <a:lnTo>
                    <a:pt x="860938" y="367311"/>
                  </a:lnTo>
                  <a:lnTo>
                    <a:pt x="865632" y="399288"/>
                  </a:lnTo>
                  <a:lnTo>
                    <a:pt x="860938" y="431264"/>
                  </a:lnTo>
                  <a:lnTo>
                    <a:pt x="825401" y="490515"/>
                  </a:lnTo>
                  <a:lnTo>
                    <a:pt x="795896" y="517119"/>
                  </a:lnTo>
                  <a:lnTo>
                    <a:pt x="759461" y="541262"/>
                  </a:lnTo>
                  <a:lnTo>
                    <a:pt x="716765" y="562610"/>
                  </a:lnTo>
                  <a:lnTo>
                    <a:pt x="668478" y="580828"/>
                  </a:lnTo>
                  <a:lnTo>
                    <a:pt x="615270" y="595580"/>
                  </a:lnTo>
                  <a:lnTo>
                    <a:pt x="557810" y="606532"/>
                  </a:lnTo>
                  <a:lnTo>
                    <a:pt x="496769" y="613349"/>
                  </a:lnTo>
                  <a:lnTo>
                    <a:pt x="432816" y="615695"/>
                  </a:lnTo>
                  <a:lnTo>
                    <a:pt x="368862" y="613349"/>
                  </a:lnTo>
                  <a:lnTo>
                    <a:pt x="307821" y="606532"/>
                  </a:lnTo>
                  <a:lnTo>
                    <a:pt x="250361" y="595580"/>
                  </a:lnTo>
                  <a:lnTo>
                    <a:pt x="197153" y="580828"/>
                  </a:lnTo>
                  <a:lnTo>
                    <a:pt x="148866" y="562610"/>
                  </a:lnTo>
                  <a:lnTo>
                    <a:pt x="106170" y="541262"/>
                  </a:lnTo>
                  <a:lnTo>
                    <a:pt x="69735" y="517119"/>
                  </a:lnTo>
                  <a:lnTo>
                    <a:pt x="40230" y="490515"/>
                  </a:lnTo>
                  <a:lnTo>
                    <a:pt x="4693" y="431264"/>
                  </a:lnTo>
                  <a:lnTo>
                    <a:pt x="0" y="399288"/>
                  </a:lnTo>
                  <a:close/>
                </a:path>
                <a:path w="2703829" h="615950">
                  <a:moveTo>
                    <a:pt x="1408176" y="286512"/>
                  </a:moveTo>
                  <a:lnTo>
                    <a:pt x="2703576" y="286512"/>
                  </a:lnTo>
                  <a:lnTo>
                    <a:pt x="2703576" y="0"/>
                  </a:lnTo>
                  <a:lnTo>
                    <a:pt x="1408176" y="0"/>
                  </a:lnTo>
                  <a:lnTo>
                    <a:pt x="1408176" y="286512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6592" y="3566159"/>
              <a:ext cx="1146048" cy="4084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02280" y="5017007"/>
              <a:ext cx="1295400" cy="289560"/>
            </a:xfrm>
            <a:custGeom>
              <a:avLst/>
              <a:gdLst/>
              <a:ahLst/>
              <a:cxnLst/>
              <a:rect l="l" t="t" r="r" b="b"/>
              <a:pathLst>
                <a:path w="1295400" h="289560">
                  <a:moveTo>
                    <a:pt x="0" y="289560"/>
                  </a:moveTo>
                  <a:lnTo>
                    <a:pt x="1295399" y="289560"/>
                  </a:lnTo>
                  <a:lnTo>
                    <a:pt x="1295399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81857" y="5029657"/>
            <a:ext cx="93408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latin typeface="Microsoft YaHei UI"/>
                <a:cs typeface="Microsoft YaHei UI"/>
              </a:rPr>
              <a:t>减少/增加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07664" y="5708903"/>
            <a:ext cx="1298575" cy="287020"/>
          </a:xfrm>
          <a:custGeom>
            <a:avLst/>
            <a:gdLst/>
            <a:ahLst/>
            <a:cxnLst/>
            <a:rect l="l" t="t" r="r" b="b"/>
            <a:pathLst>
              <a:path w="1298575" h="287020">
                <a:moveTo>
                  <a:pt x="0" y="286512"/>
                </a:moveTo>
                <a:lnTo>
                  <a:pt x="1298448" y="286512"/>
                </a:lnTo>
                <a:lnTo>
                  <a:pt x="129844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77590" y="5720892"/>
            <a:ext cx="9594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30" dirty="0">
                <a:latin typeface="Microsoft YaHei UI"/>
                <a:cs typeface="Microsoft YaHei UI"/>
              </a:rPr>
              <a:t>四舍五入</a:t>
            </a:r>
            <a:r>
              <a:rPr sz="1600" dirty="0">
                <a:latin typeface="Microsoft YaHei UI"/>
                <a:cs typeface="Microsoft YaHei UI"/>
              </a:rPr>
              <a:t>的</a:t>
            </a:r>
            <a:r>
              <a:rPr sz="1600" spc="-30" dirty="0">
                <a:latin typeface="Microsoft YaHei UI"/>
                <a:cs typeface="Microsoft YaHei UI"/>
              </a:rPr>
              <a:t>HW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1247" y="2420111"/>
            <a:ext cx="1134110" cy="289560"/>
          </a:xfrm>
          <a:custGeom>
            <a:avLst/>
            <a:gdLst/>
            <a:ahLst/>
            <a:cxnLst/>
            <a:rect l="l" t="t" r="r" b="b"/>
            <a:pathLst>
              <a:path w="1134110" h="289560">
                <a:moveTo>
                  <a:pt x="0" y="0"/>
                </a:moveTo>
                <a:lnTo>
                  <a:pt x="1133856" y="0"/>
                </a:lnTo>
                <a:lnTo>
                  <a:pt x="907034" y="289560"/>
                </a:lnTo>
                <a:lnTo>
                  <a:pt x="226771" y="28956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01039" y="2431542"/>
            <a:ext cx="609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60" dirty="0">
                <a:latin typeface="Microsoft YaHei UI"/>
                <a:cs typeface="Microsoft YaHei UI"/>
              </a:rPr>
              <a:t>MUX1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72383" y="2420111"/>
            <a:ext cx="3548379" cy="2880360"/>
          </a:xfrm>
          <a:custGeom>
            <a:avLst/>
            <a:gdLst/>
            <a:ahLst/>
            <a:cxnLst/>
            <a:rect l="l" t="t" r="r" b="b"/>
            <a:pathLst>
              <a:path w="3548379" h="2880360">
                <a:moveTo>
                  <a:pt x="792480" y="0"/>
                </a:moveTo>
                <a:lnTo>
                  <a:pt x="1929383" y="0"/>
                </a:lnTo>
                <a:lnTo>
                  <a:pt x="1702054" y="289560"/>
                </a:lnTo>
                <a:lnTo>
                  <a:pt x="1019810" y="289560"/>
                </a:lnTo>
                <a:lnTo>
                  <a:pt x="792480" y="0"/>
                </a:lnTo>
                <a:close/>
              </a:path>
              <a:path w="3548379" h="2880360">
                <a:moveTo>
                  <a:pt x="0" y="1892808"/>
                </a:moveTo>
                <a:lnTo>
                  <a:pt x="1136904" y="1892808"/>
                </a:lnTo>
                <a:lnTo>
                  <a:pt x="909574" y="2179320"/>
                </a:lnTo>
                <a:lnTo>
                  <a:pt x="227330" y="2179320"/>
                </a:lnTo>
                <a:lnTo>
                  <a:pt x="0" y="1892808"/>
                </a:lnTo>
                <a:close/>
              </a:path>
              <a:path w="3548379" h="2880360">
                <a:moveTo>
                  <a:pt x="2414016" y="225551"/>
                </a:moveTo>
                <a:lnTo>
                  <a:pt x="3547872" y="225551"/>
                </a:lnTo>
                <a:lnTo>
                  <a:pt x="3321050" y="515112"/>
                </a:lnTo>
                <a:lnTo>
                  <a:pt x="2640838" y="515112"/>
                </a:lnTo>
                <a:lnTo>
                  <a:pt x="2414016" y="225551"/>
                </a:lnTo>
                <a:close/>
              </a:path>
              <a:path w="3548379" h="2880360">
                <a:moveTo>
                  <a:pt x="1673352" y="2161032"/>
                </a:moveTo>
                <a:lnTo>
                  <a:pt x="2810256" y="2161032"/>
                </a:lnTo>
                <a:lnTo>
                  <a:pt x="2582926" y="2447544"/>
                </a:lnTo>
                <a:lnTo>
                  <a:pt x="1900682" y="2447544"/>
                </a:lnTo>
                <a:lnTo>
                  <a:pt x="1673352" y="2161032"/>
                </a:lnTo>
                <a:close/>
              </a:path>
              <a:path w="3548379" h="2880360">
                <a:moveTo>
                  <a:pt x="1603248" y="2880360"/>
                </a:moveTo>
                <a:lnTo>
                  <a:pt x="2898648" y="2880360"/>
                </a:lnTo>
                <a:lnTo>
                  <a:pt x="2898648" y="2593848"/>
                </a:lnTo>
                <a:lnTo>
                  <a:pt x="1603248" y="2593848"/>
                </a:lnTo>
                <a:lnTo>
                  <a:pt x="1603248" y="288036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780026" y="4592269"/>
            <a:ext cx="1090930" cy="703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110"/>
              </a:spcBef>
            </a:pPr>
            <a:r>
              <a:rPr sz="1600" spc="-35" dirty="0">
                <a:latin typeface="Microsoft YaHei UI"/>
                <a:cs typeface="Microsoft YaHei UI"/>
              </a:rPr>
              <a:t>MUX5</a:t>
            </a:r>
            <a:endParaRPr sz="1600">
              <a:latin typeface="Microsoft YaHei UI"/>
              <a:cs typeface="Microsoft YaHei UI"/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1600" spc="-465" dirty="0">
                <a:latin typeface="Microsoft YaHei UI"/>
                <a:cs typeface="Microsoft YaHei UI"/>
              </a:rPr>
              <a:t>左移</a:t>
            </a:r>
            <a:r>
              <a:rPr sz="1600" spc="-5" dirty="0">
                <a:latin typeface="Microsoft YaHei UI"/>
                <a:cs typeface="Microsoft YaHei UI"/>
              </a:rPr>
              <a:t>或</a:t>
            </a:r>
            <a:r>
              <a:rPr sz="1600" spc="-465" dirty="0">
                <a:latin typeface="Microsoft YaHei UI"/>
                <a:cs typeface="Microsoft YaHei UI"/>
              </a:rPr>
              <a:t>右移</a:t>
            </a:r>
            <a:endParaRPr sz="1600">
              <a:latin typeface="Microsoft YaHei UI"/>
              <a:cs typeface="Microsoft YaHei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97280" y="1559052"/>
            <a:ext cx="5278755" cy="4822825"/>
            <a:chOff x="1097280" y="1559052"/>
            <a:chExt cx="5278755" cy="4822825"/>
          </a:xfrm>
        </p:grpSpPr>
        <p:sp>
          <p:nvSpPr>
            <p:cNvPr id="19" name="object 19"/>
            <p:cNvSpPr/>
            <p:nvPr/>
          </p:nvSpPr>
          <p:spPr>
            <a:xfrm>
              <a:off x="2384806" y="1559051"/>
              <a:ext cx="2820670" cy="1681480"/>
            </a:xfrm>
            <a:custGeom>
              <a:avLst/>
              <a:gdLst/>
              <a:ahLst/>
              <a:cxnLst/>
              <a:rect l="l" t="t" r="r" b="b"/>
              <a:pathLst>
                <a:path w="2820670" h="1681480">
                  <a:moveTo>
                    <a:pt x="221996" y="784606"/>
                  </a:moveTo>
                  <a:lnTo>
                    <a:pt x="190246" y="784606"/>
                  </a:lnTo>
                  <a:lnTo>
                    <a:pt x="190246" y="445897"/>
                  </a:lnTo>
                  <a:lnTo>
                    <a:pt x="190246" y="435991"/>
                  </a:lnTo>
                  <a:lnTo>
                    <a:pt x="187452" y="433197"/>
                  </a:lnTo>
                  <a:lnTo>
                    <a:pt x="12700" y="433197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443103"/>
                  </a:lnTo>
                  <a:lnTo>
                    <a:pt x="2794" y="445897"/>
                  </a:lnTo>
                  <a:lnTo>
                    <a:pt x="177546" y="445897"/>
                  </a:lnTo>
                  <a:lnTo>
                    <a:pt x="177546" y="784606"/>
                  </a:lnTo>
                  <a:lnTo>
                    <a:pt x="145796" y="784606"/>
                  </a:lnTo>
                  <a:lnTo>
                    <a:pt x="183896" y="860806"/>
                  </a:lnTo>
                  <a:lnTo>
                    <a:pt x="215646" y="797306"/>
                  </a:lnTo>
                  <a:lnTo>
                    <a:pt x="221996" y="784606"/>
                  </a:lnTo>
                  <a:close/>
                </a:path>
                <a:path w="2820670" h="1681480">
                  <a:moveTo>
                    <a:pt x="474853" y="1604899"/>
                  </a:moveTo>
                  <a:lnTo>
                    <a:pt x="443103" y="1604899"/>
                  </a:lnTo>
                  <a:lnTo>
                    <a:pt x="443103" y="1461008"/>
                  </a:lnTo>
                  <a:lnTo>
                    <a:pt x="443103" y="1451229"/>
                  </a:lnTo>
                  <a:lnTo>
                    <a:pt x="440309" y="1448308"/>
                  </a:lnTo>
                  <a:lnTo>
                    <a:pt x="439420" y="1448308"/>
                  </a:lnTo>
                  <a:lnTo>
                    <a:pt x="439420" y="1228344"/>
                  </a:lnTo>
                  <a:lnTo>
                    <a:pt x="426720" y="1228344"/>
                  </a:lnTo>
                  <a:lnTo>
                    <a:pt x="426720" y="1458214"/>
                  </a:lnTo>
                  <a:lnTo>
                    <a:pt x="429514" y="1461008"/>
                  </a:lnTo>
                  <a:lnTo>
                    <a:pt x="430403" y="1461008"/>
                  </a:lnTo>
                  <a:lnTo>
                    <a:pt x="430403" y="1604899"/>
                  </a:lnTo>
                  <a:lnTo>
                    <a:pt x="398653" y="1604899"/>
                  </a:lnTo>
                  <a:lnTo>
                    <a:pt x="436753" y="1681099"/>
                  </a:lnTo>
                  <a:lnTo>
                    <a:pt x="468503" y="1617599"/>
                  </a:lnTo>
                  <a:lnTo>
                    <a:pt x="474853" y="1604899"/>
                  </a:lnTo>
                  <a:close/>
                </a:path>
                <a:path w="2820670" h="1681480">
                  <a:moveTo>
                    <a:pt x="2820670" y="0"/>
                  </a:moveTo>
                  <a:lnTo>
                    <a:pt x="2807970" y="0"/>
                  </a:lnTo>
                  <a:lnTo>
                    <a:pt x="2807970" y="258318"/>
                  </a:lnTo>
                  <a:lnTo>
                    <a:pt x="685546" y="258318"/>
                  </a:lnTo>
                  <a:lnTo>
                    <a:pt x="682752" y="261112"/>
                  </a:lnTo>
                  <a:lnTo>
                    <a:pt x="682752" y="782320"/>
                  </a:lnTo>
                  <a:lnTo>
                    <a:pt x="651002" y="782320"/>
                  </a:lnTo>
                  <a:lnTo>
                    <a:pt x="689102" y="858520"/>
                  </a:lnTo>
                  <a:lnTo>
                    <a:pt x="720852" y="795020"/>
                  </a:lnTo>
                  <a:lnTo>
                    <a:pt x="727202" y="782320"/>
                  </a:lnTo>
                  <a:lnTo>
                    <a:pt x="695452" y="782320"/>
                  </a:lnTo>
                  <a:lnTo>
                    <a:pt x="695452" y="271018"/>
                  </a:lnTo>
                  <a:lnTo>
                    <a:pt x="2817749" y="271018"/>
                  </a:lnTo>
                  <a:lnTo>
                    <a:pt x="2820670" y="268224"/>
                  </a:lnTo>
                  <a:lnTo>
                    <a:pt x="2820670" y="258318"/>
                  </a:lnTo>
                  <a:lnTo>
                    <a:pt x="2820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63852" y="2529840"/>
              <a:ext cx="525780" cy="934085"/>
            </a:xfrm>
            <a:custGeom>
              <a:avLst/>
              <a:gdLst/>
              <a:ahLst/>
              <a:cxnLst/>
              <a:rect l="l" t="t" r="r" b="b"/>
              <a:pathLst>
                <a:path w="525780" h="934085">
                  <a:moveTo>
                    <a:pt x="256412" y="38100"/>
                  </a:moveTo>
                  <a:lnTo>
                    <a:pt x="256412" y="930910"/>
                  </a:lnTo>
                  <a:lnTo>
                    <a:pt x="259206" y="933704"/>
                  </a:lnTo>
                  <a:lnTo>
                    <a:pt x="525526" y="933704"/>
                  </a:lnTo>
                  <a:lnTo>
                    <a:pt x="525526" y="927354"/>
                  </a:lnTo>
                  <a:lnTo>
                    <a:pt x="269113" y="927354"/>
                  </a:lnTo>
                  <a:lnTo>
                    <a:pt x="262763" y="921004"/>
                  </a:lnTo>
                  <a:lnTo>
                    <a:pt x="269113" y="921004"/>
                  </a:lnTo>
                  <a:lnTo>
                    <a:pt x="269113" y="44450"/>
                  </a:lnTo>
                  <a:lnTo>
                    <a:pt x="262763" y="44450"/>
                  </a:lnTo>
                  <a:lnTo>
                    <a:pt x="256412" y="38100"/>
                  </a:lnTo>
                  <a:close/>
                </a:path>
                <a:path w="525780" h="934085">
                  <a:moveTo>
                    <a:pt x="269113" y="921004"/>
                  </a:moveTo>
                  <a:lnTo>
                    <a:pt x="262763" y="921004"/>
                  </a:lnTo>
                  <a:lnTo>
                    <a:pt x="269113" y="927354"/>
                  </a:lnTo>
                  <a:lnTo>
                    <a:pt x="269113" y="921004"/>
                  </a:lnTo>
                  <a:close/>
                </a:path>
                <a:path w="525780" h="934085">
                  <a:moveTo>
                    <a:pt x="525526" y="921004"/>
                  </a:moveTo>
                  <a:lnTo>
                    <a:pt x="269113" y="921004"/>
                  </a:lnTo>
                  <a:lnTo>
                    <a:pt x="269113" y="927354"/>
                  </a:lnTo>
                  <a:lnTo>
                    <a:pt x="525526" y="927354"/>
                  </a:lnTo>
                  <a:lnTo>
                    <a:pt x="525526" y="921004"/>
                  </a:lnTo>
                  <a:close/>
                </a:path>
                <a:path w="525780" h="93408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525780" h="934085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525780" h="934085">
                  <a:moveTo>
                    <a:pt x="26631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256412" y="44450"/>
                  </a:lnTo>
                  <a:lnTo>
                    <a:pt x="256412" y="38100"/>
                  </a:lnTo>
                  <a:lnTo>
                    <a:pt x="269113" y="38100"/>
                  </a:lnTo>
                  <a:lnTo>
                    <a:pt x="269113" y="34544"/>
                  </a:lnTo>
                  <a:lnTo>
                    <a:pt x="266319" y="31750"/>
                  </a:lnTo>
                  <a:close/>
                </a:path>
                <a:path w="525780" h="934085">
                  <a:moveTo>
                    <a:pt x="269113" y="38100"/>
                  </a:moveTo>
                  <a:lnTo>
                    <a:pt x="256412" y="38100"/>
                  </a:lnTo>
                  <a:lnTo>
                    <a:pt x="262763" y="44450"/>
                  </a:lnTo>
                  <a:lnTo>
                    <a:pt x="269113" y="44450"/>
                  </a:lnTo>
                  <a:lnTo>
                    <a:pt x="269113" y="3810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97280" y="1559051"/>
              <a:ext cx="4109085" cy="2757170"/>
            </a:xfrm>
            <a:custGeom>
              <a:avLst/>
              <a:gdLst/>
              <a:ahLst/>
              <a:cxnLst/>
              <a:rect l="l" t="t" r="r" b="b"/>
              <a:pathLst>
                <a:path w="4109085" h="2757170">
                  <a:moveTo>
                    <a:pt x="2325624" y="2680843"/>
                  </a:moveTo>
                  <a:lnTo>
                    <a:pt x="2293874" y="2680843"/>
                  </a:lnTo>
                  <a:lnTo>
                    <a:pt x="2293874" y="2290064"/>
                  </a:lnTo>
                  <a:lnTo>
                    <a:pt x="2293874" y="2280285"/>
                  </a:lnTo>
                  <a:lnTo>
                    <a:pt x="2291080" y="2277364"/>
                  </a:lnTo>
                  <a:lnTo>
                    <a:pt x="318770" y="2277364"/>
                  </a:lnTo>
                  <a:lnTo>
                    <a:pt x="318770" y="1152144"/>
                  </a:lnTo>
                  <a:lnTo>
                    <a:pt x="306070" y="1152144"/>
                  </a:lnTo>
                  <a:lnTo>
                    <a:pt x="306070" y="2287270"/>
                  </a:lnTo>
                  <a:lnTo>
                    <a:pt x="308864" y="2290064"/>
                  </a:lnTo>
                  <a:lnTo>
                    <a:pt x="2281174" y="2290064"/>
                  </a:lnTo>
                  <a:lnTo>
                    <a:pt x="2281174" y="2680843"/>
                  </a:lnTo>
                  <a:lnTo>
                    <a:pt x="2249424" y="2680843"/>
                  </a:lnTo>
                  <a:lnTo>
                    <a:pt x="2287524" y="2757043"/>
                  </a:lnTo>
                  <a:lnTo>
                    <a:pt x="2319274" y="2693543"/>
                  </a:lnTo>
                  <a:lnTo>
                    <a:pt x="2325624" y="2680843"/>
                  </a:lnTo>
                  <a:close/>
                </a:path>
                <a:path w="4109085" h="2757170">
                  <a:moveTo>
                    <a:pt x="4108704" y="0"/>
                  </a:moveTo>
                  <a:lnTo>
                    <a:pt x="4096004" y="0"/>
                  </a:lnTo>
                  <a:lnTo>
                    <a:pt x="4096004" y="258318"/>
                  </a:lnTo>
                  <a:lnTo>
                    <a:pt x="1298956" y="258318"/>
                  </a:lnTo>
                  <a:lnTo>
                    <a:pt x="1298956" y="0"/>
                  </a:lnTo>
                  <a:lnTo>
                    <a:pt x="1286256" y="0"/>
                  </a:lnTo>
                  <a:lnTo>
                    <a:pt x="1286256" y="258318"/>
                  </a:lnTo>
                  <a:lnTo>
                    <a:pt x="1286256" y="271018"/>
                  </a:lnTo>
                  <a:lnTo>
                    <a:pt x="1286256" y="432054"/>
                  </a:lnTo>
                  <a:lnTo>
                    <a:pt x="577850" y="432054"/>
                  </a:lnTo>
                  <a:lnTo>
                    <a:pt x="577850" y="271018"/>
                  </a:lnTo>
                  <a:lnTo>
                    <a:pt x="1286256" y="271018"/>
                  </a:lnTo>
                  <a:lnTo>
                    <a:pt x="1286256" y="258318"/>
                  </a:lnTo>
                  <a:lnTo>
                    <a:pt x="567944" y="258318"/>
                  </a:lnTo>
                  <a:lnTo>
                    <a:pt x="565150" y="261112"/>
                  </a:lnTo>
                  <a:lnTo>
                    <a:pt x="565150" y="432054"/>
                  </a:lnTo>
                  <a:lnTo>
                    <a:pt x="34594" y="432054"/>
                  </a:lnTo>
                  <a:lnTo>
                    <a:pt x="31750" y="434848"/>
                  </a:lnTo>
                  <a:lnTo>
                    <a:pt x="31750" y="800608"/>
                  </a:lnTo>
                  <a:lnTo>
                    <a:pt x="0" y="800608"/>
                  </a:lnTo>
                  <a:lnTo>
                    <a:pt x="38100" y="876808"/>
                  </a:lnTo>
                  <a:lnTo>
                    <a:pt x="69850" y="813308"/>
                  </a:lnTo>
                  <a:lnTo>
                    <a:pt x="76200" y="800608"/>
                  </a:lnTo>
                  <a:lnTo>
                    <a:pt x="44450" y="800608"/>
                  </a:lnTo>
                  <a:lnTo>
                    <a:pt x="44450" y="444754"/>
                  </a:lnTo>
                  <a:lnTo>
                    <a:pt x="565150" y="444754"/>
                  </a:lnTo>
                  <a:lnTo>
                    <a:pt x="565150" y="800608"/>
                  </a:lnTo>
                  <a:lnTo>
                    <a:pt x="533400" y="800608"/>
                  </a:lnTo>
                  <a:lnTo>
                    <a:pt x="571500" y="876808"/>
                  </a:lnTo>
                  <a:lnTo>
                    <a:pt x="603250" y="813308"/>
                  </a:lnTo>
                  <a:lnTo>
                    <a:pt x="609600" y="800608"/>
                  </a:lnTo>
                  <a:lnTo>
                    <a:pt x="577850" y="800608"/>
                  </a:lnTo>
                  <a:lnTo>
                    <a:pt x="577850" y="444754"/>
                  </a:lnTo>
                  <a:lnTo>
                    <a:pt x="1296162" y="444754"/>
                  </a:lnTo>
                  <a:lnTo>
                    <a:pt x="1298956" y="441960"/>
                  </a:lnTo>
                  <a:lnTo>
                    <a:pt x="1298956" y="432054"/>
                  </a:lnTo>
                  <a:lnTo>
                    <a:pt x="1298956" y="271018"/>
                  </a:lnTo>
                  <a:lnTo>
                    <a:pt x="4105910" y="271018"/>
                  </a:lnTo>
                  <a:lnTo>
                    <a:pt x="4108704" y="268224"/>
                  </a:lnTo>
                  <a:lnTo>
                    <a:pt x="4108704" y="258318"/>
                  </a:lnTo>
                  <a:lnTo>
                    <a:pt x="41087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14574" y="3671316"/>
              <a:ext cx="372745" cy="824865"/>
            </a:xfrm>
            <a:custGeom>
              <a:avLst/>
              <a:gdLst/>
              <a:ahLst/>
              <a:cxnLst/>
              <a:rect l="l" t="t" r="r" b="b"/>
              <a:pathLst>
                <a:path w="372744" h="824864">
                  <a:moveTo>
                    <a:pt x="296290" y="748537"/>
                  </a:moveTo>
                  <a:lnTo>
                    <a:pt x="296290" y="824737"/>
                  </a:lnTo>
                  <a:lnTo>
                    <a:pt x="359790" y="792987"/>
                  </a:lnTo>
                  <a:lnTo>
                    <a:pt x="308990" y="792987"/>
                  </a:lnTo>
                  <a:lnTo>
                    <a:pt x="308990" y="780287"/>
                  </a:lnTo>
                  <a:lnTo>
                    <a:pt x="359790" y="780287"/>
                  </a:lnTo>
                  <a:lnTo>
                    <a:pt x="296290" y="748537"/>
                  </a:lnTo>
                  <a:close/>
                </a:path>
                <a:path w="372744" h="824864">
                  <a:moveTo>
                    <a:pt x="12700" y="0"/>
                  </a:moveTo>
                  <a:lnTo>
                    <a:pt x="0" y="0"/>
                  </a:lnTo>
                  <a:lnTo>
                    <a:pt x="0" y="790193"/>
                  </a:lnTo>
                  <a:lnTo>
                    <a:pt x="2793" y="792987"/>
                  </a:lnTo>
                  <a:lnTo>
                    <a:pt x="296290" y="792987"/>
                  </a:lnTo>
                  <a:lnTo>
                    <a:pt x="296290" y="786637"/>
                  </a:lnTo>
                  <a:lnTo>
                    <a:pt x="12700" y="786637"/>
                  </a:lnTo>
                  <a:lnTo>
                    <a:pt x="6350" y="780287"/>
                  </a:lnTo>
                  <a:lnTo>
                    <a:pt x="12700" y="780287"/>
                  </a:lnTo>
                  <a:lnTo>
                    <a:pt x="12700" y="0"/>
                  </a:lnTo>
                  <a:close/>
                </a:path>
                <a:path w="372744" h="824864">
                  <a:moveTo>
                    <a:pt x="359790" y="780287"/>
                  </a:moveTo>
                  <a:lnTo>
                    <a:pt x="308990" y="780287"/>
                  </a:lnTo>
                  <a:lnTo>
                    <a:pt x="308990" y="792987"/>
                  </a:lnTo>
                  <a:lnTo>
                    <a:pt x="359790" y="792987"/>
                  </a:lnTo>
                  <a:lnTo>
                    <a:pt x="372490" y="786637"/>
                  </a:lnTo>
                  <a:lnTo>
                    <a:pt x="359790" y="780287"/>
                  </a:lnTo>
                  <a:close/>
                </a:path>
                <a:path w="372744" h="824864">
                  <a:moveTo>
                    <a:pt x="12700" y="780287"/>
                  </a:moveTo>
                  <a:lnTo>
                    <a:pt x="6350" y="780287"/>
                  </a:lnTo>
                  <a:lnTo>
                    <a:pt x="12700" y="786637"/>
                  </a:lnTo>
                  <a:lnTo>
                    <a:pt x="12700" y="780287"/>
                  </a:lnTo>
                  <a:close/>
                </a:path>
                <a:path w="372744" h="824864">
                  <a:moveTo>
                    <a:pt x="296290" y="780287"/>
                  </a:moveTo>
                  <a:lnTo>
                    <a:pt x="12700" y="780287"/>
                  </a:lnTo>
                  <a:lnTo>
                    <a:pt x="12700" y="786637"/>
                  </a:lnTo>
                  <a:lnTo>
                    <a:pt x="296290" y="786637"/>
                  </a:lnTo>
                  <a:lnTo>
                    <a:pt x="296290" y="780287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57118" y="1559051"/>
              <a:ext cx="3018790" cy="1088390"/>
            </a:xfrm>
            <a:custGeom>
              <a:avLst/>
              <a:gdLst/>
              <a:ahLst/>
              <a:cxnLst/>
              <a:rect l="l" t="t" r="r" b="b"/>
              <a:pathLst>
                <a:path w="3018790" h="1088389">
                  <a:moveTo>
                    <a:pt x="3018790" y="1011936"/>
                  </a:moveTo>
                  <a:lnTo>
                    <a:pt x="2987040" y="1011936"/>
                  </a:lnTo>
                  <a:lnTo>
                    <a:pt x="2987040" y="440690"/>
                  </a:lnTo>
                  <a:lnTo>
                    <a:pt x="2987040" y="430784"/>
                  </a:lnTo>
                  <a:lnTo>
                    <a:pt x="2984119" y="427990"/>
                  </a:lnTo>
                  <a:lnTo>
                    <a:pt x="2819908" y="427990"/>
                  </a:lnTo>
                  <a:lnTo>
                    <a:pt x="2819908" y="0"/>
                  </a:lnTo>
                  <a:lnTo>
                    <a:pt x="2819654" y="0"/>
                  </a:lnTo>
                  <a:lnTo>
                    <a:pt x="2807208" y="0"/>
                  </a:lnTo>
                  <a:lnTo>
                    <a:pt x="2806954" y="0"/>
                  </a:lnTo>
                  <a:lnTo>
                    <a:pt x="2806954" y="427482"/>
                  </a:lnTo>
                  <a:lnTo>
                    <a:pt x="1346962" y="427482"/>
                  </a:lnTo>
                  <a:lnTo>
                    <a:pt x="1344168" y="430276"/>
                  </a:lnTo>
                  <a:lnTo>
                    <a:pt x="1344168" y="574294"/>
                  </a:lnTo>
                  <a:lnTo>
                    <a:pt x="823861" y="574294"/>
                  </a:lnTo>
                  <a:lnTo>
                    <a:pt x="823341" y="573786"/>
                  </a:lnTo>
                  <a:lnTo>
                    <a:pt x="12700" y="573786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583692"/>
                  </a:lnTo>
                  <a:lnTo>
                    <a:pt x="0" y="584200"/>
                  </a:lnTo>
                  <a:lnTo>
                    <a:pt x="2794" y="586994"/>
                  </a:lnTo>
                  <a:lnTo>
                    <a:pt x="813562" y="586994"/>
                  </a:lnTo>
                  <a:lnTo>
                    <a:pt x="813562" y="791464"/>
                  </a:lnTo>
                  <a:lnTo>
                    <a:pt x="781812" y="791464"/>
                  </a:lnTo>
                  <a:lnTo>
                    <a:pt x="819912" y="867664"/>
                  </a:lnTo>
                  <a:lnTo>
                    <a:pt x="851662" y="804164"/>
                  </a:lnTo>
                  <a:lnTo>
                    <a:pt x="858012" y="791464"/>
                  </a:lnTo>
                  <a:lnTo>
                    <a:pt x="826262" y="791464"/>
                  </a:lnTo>
                  <a:lnTo>
                    <a:pt x="826262" y="586994"/>
                  </a:lnTo>
                  <a:lnTo>
                    <a:pt x="1344168" y="586994"/>
                  </a:lnTo>
                  <a:lnTo>
                    <a:pt x="1344168" y="791464"/>
                  </a:lnTo>
                  <a:lnTo>
                    <a:pt x="1312418" y="791464"/>
                  </a:lnTo>
                  <a:lnTo>
                    <a:pt x="1350518" y="867664"/>
                  </a:lnTo>
                  <a:lnTo>
                    <a:pt x="1382268" y="804164"/>
                  </a:lnTo>
                  <a:lnTo>
                    <a:pt x="1388618" y="791464"/>
                  </a:lnTo>
                  <a:lnTo>
                    <a:pt x="1356868" y="791464"/>
                  </a:lnTo>
                  <a:lnTo>
                    <a:pt x="1356868" y="586994"/>
                  </a:lnTo>
                  <a:lnTo>
                    <a:pt x="2443480" y="586994"/>
                  </a:lnTo>
                  <a:lnTo>
                    <a:pt x="2443480" y="1011936"/>
                  </a:lnTo>
                  <a:lnTo>
                    <a:pt x="2411730" y="1011936"/>
                  </a:lnTo>
                  <a:lnTo>
                    <a:pt x="2449830" y="1088136"/>
                  </a:lnTo>
                  <a:lnTo>
                    <a:pt x="2481580" y="1024636"/>
                  </a:lnTo>
                  <a:lnTo>
                    <a:pt x="2487930" y="1011936"/>
                  </a:lnTo>
                  <a:lnTo>
                    <a:pt x="2456180" y="1011936"/>
                  </a:lnTo>
                  <a:lnTo>
                    <a:pt x="2456180" y="586994"/>
                  </a:lnTo>
                  <a:lnTo>
                    <a:pt x="2456180" y="577088"/>
                  </a:lnTo>
                  <a:lnTo>
                    <a:pt x="2453259" y="574294"/>
                  </a:lnTo>
                  <a:lnTo>
                    <a:pt x="1356868" y="574294"/>
                  </a:lnTo>
                  <a:lnTo>
                    <a:pt x="1356868" y="440182"/>
                  </a:lnTo>
                  <a:lnTo>
                    <a:pt x="2809494" y="440182"/>
                  </a:lnTo>
                  <a:lnTo>
                    <a:pt x="2810002" y="440690"/>
                  </a:lnTo>
                  <a:lnTo>
                    <a:pt x="2974340" y="440690"/>
                  </a:lnTo>
                  <a:lnTo>
                    <a:pt x="2974340" y="1011936"/>
                  </a:lnTo>
                  <a:lnTo>
                    <a:pt x="2942590" y="1011936"/>
                  </a:lnTo>
                  <a:lnTo>
                    <a:pt x="2980690" y="1088136"/>
                  </a:lnTo>
                  <a:lnTo>
                    <a:pt x="3012440" y="1024636"/>
                  </a:lnTo>
                  <a:lnTo>
                    <a:pt x="3018790" y="1011936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53740" y="2529839"/>
              <a:ext cx="2346960" cy="2234565"/>
            </a:xfrm>
            <a:custGeom>
              <a:avLst/>
              <a:gdLst/>
              <a:ahLst/>
              <a:cxnLst/>
              <a:rect l="l" t="t" r="r" b="b"/>
              <a:pathLst>
                <a:path w="2346960" h="2234565">
                  <a:moveTo>
                    <a:pt x="2346579" y="260604"/>
                  </a:moveTo>
                  <a:lnTo>
                    <a:pt x="2333879" y="254254"/>
                  </a:lnTo>
                  <a:lnTo>
                    <a:pt x="2270379" y="222504"/>
                  </a:lnTo>
                  <a:lnTo>
                    <a:pt x="2270379" y="254254"/>
                  </a:lnTo>
                  <a:lnTo>
                    <a:pt x="369443" y="254254"/>
                  </a:lnTo>
                  <a:lnTo>
                    <a:pt x="369443" y="44450"/>
                  </a:lnTo>
                  <a:lnTo>
                    <a:pt x="649986" y="44450"/>
                  </a:lnTo>
                  <a:lnTo>
                    <a:pt x="649986" y="76200"/>
                  </a:lnTo>
                  <a:lnTo>
                    <a:pt x="713486" y="44450"/>
                  </a:lnTo>
                  <a:lnTo>
                    <a:pt x="726186" y="38100"/>
                  </a:lnTo>
                  <a:lnTo>
                    <a:pt x="713486" y="31750"/>
                  </a:lnTo>
                  <a:lnTo>
                    <a:pt x="649986" y="0"/>
                  </a:lnTo>
                  <a:lnTo>
                    <a:pt x="649986" y="31750"/>
                  </a:lnTo>
                  <a:lnTo>
                    <a:pt x="359537" y="31750"/>
                  </a:lnTo>
                  <a:lnTo>
                    <a:pt x="356743" y="34544"/>
                  </a:lnTo>
                  <a:lnTo>
                    <a:pt x="356743" y="918337"/>
                  </a:lnTo>
                  <a:lnTo>
                    <a:pt x="0" y="918337"/>
                  </a:lnTo>
                  <a:lnTo>
                    <a:pt x="0" y="918718"/>
                  </a:lnTo>
                  <a:lnTo>
                    <a:pt x="0" y="920623"/>
                  </a:lnTo>
                  <a:lnTo>
                    <a:pt x="0" y="931037"/>
                  </a:lnTo>
                  <a:lnTo>
                    <a:pt x="0" y="931418"/>
                  </a:lnTo>
                  <a:lnTo>
                    <a:pt x="0" y="933323"/>
                  </a:lnTo>
                  <a:lnTo>
                    <a:pt x="366649" y="933323"/>
                  </a:lnTo>
                  <a:lnTo>
                    <a:pt x="368465" y="931418"/>
                  </a:lnTo>
                  <a:lnTo>
                    <a:pt x="1090549" y="931418"/>
                  </a:lnTo>
                  <a:lnTo>
                    <a:pt x="1090549" y="2199513"/>
                  </a:lnTo>
                  <a:lnTo>
                    <a:pt x="1093343" y="2202434"/>
                  </a:lnTo>
                  <a:lnTo>
                    <a:pt x="1532382" y="2202434"/>
                  </a:lnTo>
                  <a:lnTo>
                    <a:pt x="1532382" y="2234184"/>
                  </a:lnTo>
                  <a:lnTo>
                    <a:pt x="1595882" y="2202434"/>
                  </a:lnTo>
                  <a:lnTo>
                    <a:pt x="1608582" y="2196084"/>
                  </a:lnTo>
                  <a:lnTo>
                    <a:pt x="1595882" y="2189734"/>
                  </a:lnTo>
                  <a:lnTo>
                    <a:pt x="1532382" y="2157984"/>
                  </a:lnTo>
                  <a:lnTo>
                    <a:pt x="1532382" y="2189734"/>
                  </a:lnTo>
                  <a:lnTo>
                    <a:pt x="1103249" y="2189734"/>
                  </a:lnTo>
                  <a:lnTo>
                    <a:pt x="1103249" y="931418"/>
                  </a:lnTo>
                  <a:lnTo>
                    <a:pt x="1103249" y="925068"/>
                  </a:lnTo>
                  <a:lnTo>
                    <a:pt x="1103249" y="921512"/>
                  </a:lnTo>
                  <a:lnTo>
                    <a:pt x="1100455" y="918718"/>
                  </a:lnTo>
                  <a:lnTo>
                    <a:pt x="374904" y="918718"/>
                  </a:lnTo>
                  <a:lnTo>
                    <a:pt x="374904" y="918337"/>
                  </a:lnTo>
                  <a:lnTo>
                    <a:pt x="374904" y="266954"/>
                  </a:lnTo>
                  <a:lnTo>
                    <a:pt x="2270379" y="266954"/>
                  </a:lnTo>
                  <a:lnTo>
                    <a:pt x="2270379" y="298704"/>
                  </a:lnTo>
                  <a:lnTo>
                    <a:pt x="2333879" y="266954"/>
                  </a:lnTo>
                  <a:lnTo>
                    <a:pt x="2346579" y="2606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03776" y="2711195"/>
              <a:ext cx="1026160" cy="2991485"/>
            </a:xfrm>
            <a:custGeom>
              <a:avLst/>
              <a:gdLst/>
              <a:ahLst/>
              <a:cxnLst/>
              <a:rect l="l" t="t" r="r" b="b"/>
              <a:pathLst>
                <a:path w="1026160" h="2991485">
                  <a:moveTo>
                    <a:pt x="176784" y="267462"/>
                  </a:moveTo>
                  <a:lnTo>
                    <a:pt x="145034" y="267462"/>
                  </a:lnTo>
                  <a:lnTo>
                    <a:pt x="145034" y="178181"/>
                  </a:lnTo>
                  <a:lnTo>
                    <a:pt x="145034" y="168275"/>
                  </a:lnTo>
                  <a:lnTo>
                    <a:pt x="142240" y="165481"/>
                  </a:lnTo>
                  <a:lnTo>
                    <a:pt x="135890" y="165481"/>
                  </a:lnTo>
                  <a:lnTo>
                    <a:pt x="135890" y="0"/>
                  </a:lnTo>
                  <a:lnTo>
                    <a:pt x="123190" y="0"/>
                  </a:lnTo>
                  <a:lnTo>
                    <a:pt x="123190" y="175387"/>
                  </a:lnTo>
                  <a:lnTo>
                    <a:pt x="125984" y="178181"/>
                  </a:lnTo>
                  <a:lnTo>
                    <a:pt x="132334" y="178181"/>
                  </a:lnTo>
                  <a:lnTo>
                    <a:pt x="132334" y="267462"/>
                  </a:lnTo>
                  <a:lnTo>
                    <a:pt x="100584" y="267462"/>
                  </a:lnTo>
                  <a:lnTo>
                    <a:pt x="138684" y="343662"/>
                  </a:lnTo>
                  <a:lnTo>
                    <a:pt x="170434" y="280162"/>
                  </a:lnTo>
                  <a:lnTo>
                    <a:pt x="176784" y="267462"/>
                  </a:lnTo>
                  <a:close/>
                </a:path>
                <a:path w="1026160" h="2991485">
                  <a:moveTo>
                    <a:pt x="1026033" y="2590800"/>
                  </a:moveTo>
                  <a:lnTo>
                    <a:pt x="1013333" y="2590800"/>
                  </a:lnTo>
                  <a:lnTo>
                    <a:pt x="1013333" y="2784602"/>
                  </a:lnTo>
                  <a:lnTo>
                    <a:pt x="34544" y="2784602"/>
                  </a:lnTo>
                  <a:lnTo>
                    <a:pt x="31750" y="2787396"/>
                  </a:lnTo>
                  <a:lnTo>
                    <a:pt x="31750" y="2914789"/>
                  </a:lnTo>
                  <a:lnTo>
                    <a:pt x="0" y="2914789"/>
                  </a:lnTo>
                  <a:lnTo>
                    <a:pt x="38100" y="2990989"/>
                  </a:lnTo>
                  <a:lnTo>
                    <a:pt x="69850" y="2927489"/>
                  </a:lnTo>
                  <a:lnTo>
                    <a:pt x="76200" y="2914789"/>
                  </a:lnTo>
                  <a:lnTo>
                    <a:pt x="44450" y="2914789"/>
                  </a:lnTo>
                  <a:lnTo>
                    <a:pt x="44450" y="2797302"/>
                  </a:lnTo>
                  <a:lnTo>
                    <a:pt x="1023239" y="2797302"/>
                  </a:lnTo>
                  <a:lnTo>
                    <a:pt x="1026033" y="2794381"/>
                  </a:lnTo>
                  <a:lnTo>
                    <a:pt x="1026033" y="2784602"/>
                  </a:lnTo>
                  <a:lnTo>
                    <a:pt x="1026033" y="259080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611880" y="4600956"/>
              <a:ext cx="76200" cy="417830"/>
            </a:xfrm>
            <a:custGeom>
              <a:avLst/>
              <a:gdLst/>
              <a:ahLst/>
              <a:cxnLst/>
              <a:rect l="l" t="t" r="r" b="b"/>
              <a:pathLst>
                <a:path w="76200" h="417829">
                  <a:moveTo>
                    <a:pt x="31750" y="341249"/>
                  </a:moveTo>
                  <a:lnTo>
                    <a:pt x="0" y="341249"/>
                  </a:lnTo>
                  <a:lnTo>
                    <a:pt x="38100" y="417449"/>
                  </a:lnTo>
                  <a:lnTo>
                    <a:pt x="69850" y="353949"/>
                  </a:lnTo>
                  <a:lnTo>
                    <a:pt x="31750" y="353949"/>
                  </a:lnTo>
                  <a:lnTo>
                    <a:pt x="31750" y="341249"/>
                  </a:lnTo>
                  <a:close/>
                </a:path>
                <a:path w="76200" h="417829">
                  <a:moveTo>
                    <a:pt x="31750" y="208788"/>
                  </a:moveTo>
                  <a:lnTo>
                    <a:pt x="31750" y="353949"/>
                  </a:lnTo>
                  <a:lnTo>
                    <a:pt x="44450" y="353949"/>
                  </a:lnTo>
                  <a:lnTo>
                    <a:pt x="44450" y="215138"/>
                  </a:lnTo>
                  <a:lnTo>
                    <a:pt x="38100" y="215138"/>
                  </a:lnTo>
                  <a:lnTo>
                    <a:pt x="31750" y="208788"/>
                  </a:lnTo>
                  <a:close/>
                </a:path>
                <a:path w="76200" h="417829">
                  <a:moveTo>
                    <a:pt x="76200" y="341249"/>
                  </a:moveTo>
                  <a:lnTo>
                    <a:pt x="44450" y="341249"/>
                  </a:lnTo>
                  <a:lnTo>
                    <a:pt x="44450" y="353949"/>
                  </a:lnTo>
                  <a:lnTo>
                    <a:pt x="69850" y="353949"/>
                  </a:lnTo>
                  <a:lnTo>
                    <a:pt x="76200" y="341249"/>
                  </a:lnTo>
                  <a:close/>
                </a:path>
                <a:path w="76200" h="417829">
                  <a:moveTo>
                    <a:pt x="35306" y="0"/>
                  </a:moveTo>
                  <a:lnTo>
                    <a:pt x="22606" y="0"/>
                  </a:lnTo>
                  <a:lnTo>
                    <a:pt x="22606" y="212217"/>
                  </a:lnTo>
                  <a:lnTo>
                    <a:pt x="25400" y="215138"/>
                  </a:lnTo>
                  <a:lnTo>
                    <a:pt x="31750" y="215138"/>
                  </a:lnTo>
                  <a:lnTo>
                    <a:pt x="31750" y="208788"/>
                  </a:lnTo>
                  <a:lnTo>
                    <a:pt x="35306" y="208788"/>
                  </a:lnTo>
                  <a:lnTo>
                    <a:pt x="28956" y="202438"/>
                  </a:lnTo>
                  <a:lnTo>
                    <a:pt x="35306" y="202438"/>
                  </a:lnTo>
                  <a:lnTo>
                    <a:pt x="35306" y="0"/>
                  </a:lnTo>
                  <a:close/>
                </a:path>
                <a:path w="76200" h="417829">
                  <a:moveTo>
                    <a:pt x="41656" y="202438"/>
                  </a:moveTo>
                  <a:lnTo>
                    <a:pt x="35306" y="202438"/>
                  </a:lnTo>
                  <a:lnTo>
                    <a:pt x="35306" y="208788"/>
                  </a:lnTo>
                  <a:lnTo>
                    <a:pt x="31750" y="208788"/>
                  </a:lnTo>
                  <a:lnTo>
                    <a:pt x="38100" y="215138"/>
                  </a:lnTo>
                  <a:lnTo>
                    <a:pt x="44450" y="215138"/>
                  </a:lnTo>
                  <a:lnTo>
                    <a:pt x="44450" y="205232"/>
                  </a:lnTo>
                  <a:lnTo>
                    <a:pt x="41656" y="202438"/>
                  </a:lnTo>
                  <a:close/>
                </a:path>
                <a:path w="76200" h="417829">
                  <a:moveTo>
                    <a:pt x="35306" y="202438"/>
                  </a:moveTo>
                  <a:lnTo>
                    <a:pt x="28956" y="202438"/>
                  </a:lnTo>
                  <a:lnTo>
                    <a:pt x="35306" y="208788"/>
                  </a:lnTo>
                  <a:lnTo>
                    <a:pt x="35306" y="2024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14574" y="3671316"/>
              <a:ext cx="187960" cy="1530350"/>
            </a:xfrm>
            <a:custGeom>
              <a:avLst/>
              <a:gdLst/>
              <a:ahLst/>
              <a:cxnLst/>
              <a:rect l="l" t="t" r="r" b="b"/>
              <a:pathLst>
                <a:path w="187960" h="1530350">
                  <a:moveTo>
                    <a:pt x="111632" y="1454022"/>
                  </a:moveTo>
                  <a:lnTo>
                    <a:pt x="111632" y="1530222"/>
                  </a:lnTo>
                  <a:lnTo>
                    <a:pt x="175132" y="1498472"/>
                  </a:lnTo>
                  <a:lnTo>
                    <a:pt x="124332" y="1498472"/>
                  </a:lnTo>
                  <a:lnTo>
                    <a:pt x="124332" y="1485772"/>
                  </a:lnTo>
                  <a:lnTo>
                    <a:pt x="175132" y="1485772"/>
                  </a:lnTo>
                  <a:lnTo>
                    <a:pt x="111632" y="1454022"/>
                  </a:lnTo>
                  <a:close/>
                </a:path>
                <a:path w="187960" h="1530350">
                  <a:moveTo>
                    <a:pt x="12700" y="0"/>
                  </a:moveTo>
                  <a:lnTo>
                    <a:pt x="0" y="0"/>
                  </a:lnTo>
                  <a:lnTo>
                    <a:pt x="0" y="1495678"/>
                  </a:lnTo>
                  <a:lnTo>
                    <a:pt x="2793" y="1498472"/>
                  </a:lnTo>
                  <a:lnTo>
                    <a:pt x="111632" y="1498472"/>
                  </a:lnTo>
                  <a:lnTo>
                    <a:pt x="111632" y="1492122"/>
                  </a:lnTo>
                  <a:lnTo>
                    <a:pt x="12700" y="1492122"/>
                  </a:lnTo>
                  <a:lnTo>
                    <a:pt x="6350" y="1485772"/>
                  </a:lnTo>
                  <a:lnTo>
                    <a:pt x="12700" y="1485772"/>
                  </a:lnTo>
                  <a:lnTo>
                    <a:pt x="12700" y="0"/>
                  </a:lnTo>
                  <a:close/>
                </a:path>
                <a:path w="187960" h="1530350">
                  <a:moveTo>
                    <a:pt x="175132" y="1485772"/>
                  </a:moveTo>
                  <a:lnTo>
                    <a:pt x="124332" y="1485772"/>
                  </a:lnTo>
                  <a:lnTo>
                    <a:pt x="124332" y="1498472"/>
                  </a:lnTo>
                  <a:lnTo>
                    <a:pt x="175132" y="1498472"/>
                  </a:lnTo>
                  <a:lnTo>
                    <a:pt x="187832" y="1492122"/>
                  </a:lnTo>
                  <a:lnTo>
                    <a:pt x="175132" y="1485772"/>
                  </a:lnTo>
                  <a:close/>
                </a:path>
                <a:path w="187960" h="1530350">
                  <a:moveTo>
                    <a:pt x="12700" y="1485772"/>
                  </a:moveTo>
                  <a:lnTo>
                    <a:pt x="6350" y="1485772"/>
                  </a:lnTo>
                  <a:lnTo>
                    <a:pt x="12700" y="1492122"/>
                  </a:lnTo>
                  <a:lnTo>
                    <a:pt x="12700" y="1485772"/>
                  </a:lnTo>
                  <a:close/>
                </a:path>
                <a:path w="187960" h="1530350">
                  <a:moveTo>
                    <a:pt x="111632" y="1485772"/>
                  </a:moveTo>
                  <a:lnTo>
                    <a:pt x="12700" y="1485772"/>
                  </a:lnTo>
                  <a:lnTo>
                    <a:pt x="12700" y="1492122"/>
                  </a:lnTo>
                  <a:lnTo>
                    <a:pt x="111632" y="1492122"/>
                  </a:lnTo>
                  <a:lnTo>
                    <a:pt x="111632" y="148577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43630" y="5308092"/>
              <a:ext cx="204470" cy="395605"/>
            </a:xfrm>
            <a:custGeom>
              <a:avLst/>
              <a:gdLst/>
              <a:ahLst/>
              <a:cxnLst/>
              <a:rect l="l" t="t" r="r" b="b"/>
              <a:pathLst>
                <a:path w="204470" h="395604">
                  <a:moveTo>
                    <a:pt x="160020" y="318846"/>
                  </a:moveTo>
                  <a:lnTo>
                    <a:pt x="128270" y="318846"/>
                  </a:lnTo>
                  <a:lnTo>
                    <a:pt x="166370" y="395046"/>
                  </a:lnTo>
                  <a:lnTo>
                    <a:pt x="198120" y="331546"/>
                  </a:lnTo>
                  <a:lnTo>
                    <a:pt x="160020" y="331546"/>
                  </a:lnTo>
                  <a:lnTo>
                    <a:pt x="160020" y="318846"/>
                  </a:lnTo>
                  <a:close/>
                </a:path>
                <a:path w="204470" h="395604">
                  <a:moveTo>
                    <a:pt x="160020" y="197485"/>
                  </a:moveTo>
                  <a:lnTo>
                    <a:pt x="160020" y="331546"/>
                  </a:lnTo>
                  <a:lnTo>
                    <a:pt x="172720" y="331546"/>
                  </a:lnTo>
                  <a:lnTo>
                    <a:pt x="172720" y="203835"/>
                  </a:lnTo>
                  <a:lnTo>
                    <a:pt x="166370" y="203835"/>
                  </a:lnTo>
                  <a:lnTo>
                    <a:pt x="160020" y="197485"/>
                  </a:lnTo>
                  <a:close/>
                </a:path>
                <a:path w="204470" h="395604">
                  <a:moveTo>
                    <a:pt x="204470" y="318846"/>
                  </a:moveTo>
                  <a:lnTo>
                    <a:pt x="172720" y="318846"/>
                  </a:lnTo>
                  <a:lnTo>
                    <a:pt x="172720" y="331546"/>
                  </a:lnTo>
                  <a:lnTo>
                    <a:pt x="198120" y="331546"/>
                  </a:lnTo>
                  <a:lnTo>
                    <a:pt x="204470" y="318846"/>
                  </a:lnTo>
                  <a:close/>
                </a:path>
                <a:path w="204470" h="395604">
                  <a:moveTo>
                    <a:pt x="12700" y="0"/>
                  </a:moveTo>
                  <a:lnTo>
                    <a:pt x="0" y="0"/>
                  </a:lnTo>
                  <a:lnTo>
                    <a:pt x="0" y="201041"/>
                  </a:lnTo>
                  <a:lnTo>
                    <a:pt x="2794" y="203835"/>
                  </a:lnTo>
                  <a:lnTo>
                    <a:pt x="160020" y="203835"/>
                  </a:lnTo>
                  <a:lnTo>
                    <a:pt x="160020" y="197485"/>
                  </a:lnTo>
                  <a:lnTo>
                    <a:pt x="12700" y="197485"/>
                  </a:lnTo>
                  <a:lnTo>
                    <a:pt x="6350" y="191135"/>
                  </a:lnTo>
                  <a:lnTo>
                    <a:pt x="12700" y="191135"/>
                  </a:lnTo>
                  <a:lnTo>
                    <a:pt x="12700" y="0"/>
                  </a:lnTo>
                  <a:close/>
                </a:path>
                <a:path w="204470" h="395604">
                  <a:moveTo>
                    <a:pt x="169925" y="191135"/>
                  </a:moveTo>
                  <a:lnTo>
                    <a:pt x="12700" y="191135"/>
                  </a:lnTo>
                  <a:lnTo>
                    <a:pt x="12700" y="197485"/>
                  </a:lnTo>
                  <a:lnTo>
                    <a:pt x="160020" y="197485"/>
                  </a:lnTo>
                  <a:lnTo>
                    <a:pt x="166370" y="203835"/>
                  </a:lnTo>
                  <a:lnTo>
                    <a:pt x="172720" y="203835"/>
                  </a:lnTo>
                  <a:lnTo>
                    <a:pt x="172720" y="194056"/>
                  </a:lnTo>
                  <a:lnTo>
                    <a:pt x="169925" y="191135"/>
                  </a:lnTo>
                  <a:close/>
                </a:path>
                <a:path w="204470" h="395604">
                  <a:moveTo>
                    <a:pt x="12700" y="191135"/>
                  </a:moveTo>
                  <a:lnTo>
                    <a:pt x="6350" y="191135"/>
                  </a:lnTo>
                  <a:lnTo>
                    <a:pt x="12700" y="197485"/>
                  </a:lnTo>
                  <a:lnTo>
                    <a:pt x="12700" y="1911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14574" y="3671316"/>
              <a:ext cx="595630" cy="2221230"/>
            </a:xfrm>
            <a:custGeom>
              <a:avLst/>
              <a:gdLst/>
              <a:ahLst/>
              <a:cxnLst/>
              <a:rect l="l" t="t" r="r" b="b"/>
              <a:pathLst>
                <a:path w="595629" h="2221229">
                  <a:moveTo>
                    <a:pt x="519302" y="2144649"/>
                  </a:moveTo>
                  <a:lnTo>
                    <a:pt x="519302" y="2220849"/>
                  </a:lnTo>
                  <a:lnTo>
                    <a:pt x="582802" y="2189099"/>
                  </a:lnTo>
                  <a:lnTo>
                    <a:pt x="532002" y="2189099"/>
                  </a:lnTo>
                  <a:lnTo>
                    <a:pt x="532002" y="2176399"/>
                  </a:lnTo>
                  <a:lnTo>
                    <a:pt x="582802" y="2176399"/>
                  </a:lnTo>
                  <a:lnTo>
                    <a:pt x="519302" y="2144649"/>
                  </a:lnTo>
                  <a:close/>
                </a:path>
                <a:path w="595629" h="2221229">
                  <a:moveTo>
                    <a:pt x="12700" y="0"/>
                  </a:moveTo>
                  <a:lnTo>
                    <a:pt x="0" y="0"/>
                  </a:lnTo>
                  <a:lnTo>
                    <a:pt x="0" y="2186254"/>
                  </a:lnTo>
                  <a:lnTo>
                    <a:pt x="2793" y="2189099"/>
                  </a:lnTo>
                  <a:lnTo>
                    <a:pt x="519302" y="2189099"/>
                  </a:lnTo>
                  <a:lnTo>
                    <a:pt x="519302" y="2182749"/>
                  </a:lnTo>
                  <a:lnTo>
                    <a:pt x="12700" y="2182749"/>
                  </a:lnTo>
                  <a:lnTo>
                    <a:pt x="6350" y="2176399"/>
                  </a:lnTo>
                  <a:lnTo>
                    <a:pt x="12700" y="2176399"/>
                  </a:lnTo>
                  <a:lnTo>
                    <a:pt x="12700" y="0"/>
                  </a:lnTo>
                  <a:close/>
                </a:path>
                <a:path w="595629" h="2221229">
                  <a:moveTo>
                    <a:pt x="582802" y="2176399"/>
                  </a:moveTo>
                  <a:lnTo>
                    <a:pt x="532002" y="2176399"/>
                  </a:lnTo>
                  <a:lnTo>
                    <a:pt x="532002" y="2189099"/>
                  </a:lnTo>
                  <a:lnTo>
                    <a:pt x="582802" y="2189099"/>
                  </a:lnTo>
                  <a:lnTo>
                    <a:pt x="595502" y="2182749"/>
                  </a:lnTo>
                  <a:lnTo>
                    <a:pt x="582802" y="2176399"/>
                  </a:lnTo>
                  <a:close/>
                </a:path>
                <a:path w="595629" h="2221229">
                  <a:moveTo>
                    <a:pt x="12700" y="2176399"/>
                  </a:moveTo>
                  <a:lnTo>
                    <a:pt x="6350" y="2176399"/>
                  </a:lnTo>
                  <a:lnTo>
                    <a:pt x="12700" y="2182749"/>
                  </a:lnTo>
                  <a:lnTo>
                    <a:pt x="12700" y="2176399"/>
                  </a:lnTo>
                  <a:close/>
                </a:path>
                <a:path w="595629" h="2221229">
                  <a:moveTo>
                    <a:pt x="519302" y="2176399"/>
                  </a:moveTo>
                  <a:lnTo>
                    <a:pt x="12700" y="2176399"/>
                  </a:lnTo>
                  <a:lnTo>
                    <a:pt x="12700" y="2182749"/>
                  </a:lnTo>
                  <a:lnTo>
                    <a:pt x="519302" y="2182749"/>
                  </a:lnTo>
                  <a:lnTo>
                    <a:pt x="519302" y="217639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64280" y="6003036"/>
              <a:ext cx="76200" cy="378460"/>
            </a:xfrm>
            <a:custGeom>
              <a:avLst/>
              <a:gdLst/>
              <a:ahLst/>
              <a:cxnLst/>
              <a:rect l="l" t="t" r="r" b="b"/>
              <a:pathLst>
                <a:path w="76200" h="378460">
                  <a:moveTo>
                    <a:pt x="31750" y="302120"/>
                  </a:moveTo>
                  <a:lnTo>
                    <a:pt x="0" y="302120"/>
                  </a:lnTo>
                  <a:lnTo>
                    <a:pt x="38100" y="378320"/>
                  </a:lnTo>
                  <a:lnTo>
                    <a:pt x="69850" y="314820"/>
                  </a:lnTo>
                  <a:lnTo>
                    <a:pt x="31750" y="314820"/>
                  </a:lnTo>
                  <a:lnTo>
                    <a:pt x="31750" y="302120"/>
                  </a:lnTo>
                  <a:close/>
                </a:path>
                <a:path w="76200" h="378460">
                  <a:moveTo>
                    <a:pt x="35560" y="182816"/>
                  </a:moveTo>
                  <a:lnTo>
                    <a:pt x="34544" y="182816"/>
                  </a:lnTo>
                  <a:lnTo>
                    <a:pt x="31750" y="185661"/>
                  </a:lnTo>
                  <a:lnTo>
                    <a:pt x="31750" y="314820"/>
                  </a:lnTo>
                  <a:lnTo>
                    <a:pt x="44450" y="314820"/>
                  </a:lnTo>
                  <a:lnTo>
                    <a:pt x="44450" y="195516"/>
                  </a:lnTo>
                  <a:lnTo>
                    <a:pt x="38100" y="195516"/>
                  </a:lnTo>
                  <a:lnTo>
                    <a:pt x="44450" y="189166"/>
                  </a:lnTo>
                  <a:lnTo>
                    <a:pt x="35560" y="189166"/>
                  </a:lnTo>
                  <a:lnTo>
                    <a:pt x="35560" y="182816"/>
                  </a:lnTo>
                  <a:close/>
                </a:path>
                <a:path w="76200" h="378460">
                  <a:moveTo>
                    <a:pt x="76200" y="302120"/>
                  </a:moveTo>
                  <a:lnTo>
                    <a:pt x="44450" y="302120"/>
                  </a:lnTo>
                  <a:lnTo>
                    <a:pt x="44450" y="314820"/>
                  </a:lnTo>
                  <a:lnTo>
                    <a:pt x="69850" y="314820"/>
                  </a:lnTo>
                  <a:lnTo>
                    <a:pt x="76200" y="302120"/>
                  </a:lnTo>
                  <a:close/>
                </a:path>
                <a:path w="76200" h="378460">
                  <a:moveTo>
                    <a:pt x="44450" y="189166"/>
                  </a:moveTo>
                  <a:lnTo>
                    <a:pt x="38100" y="195516"/>
                  </a:lnTo>
                  <a:lnTo>
                    <a:pt x="44450" y="195516"/>
                  </a:lnTo>
                  <a:lnTo>
                    <a:pt x="44450" y="189166"/>
                  </a:lnTo>
                  <a:close/>
                </a:path>
                <a:path w="76200" h="378460">
                  <a:moveTo>
                    <a:pt x="48260" y="182816"/>
                  </a:moveTo>
                  <a:lnTo>
                    <a:pt x="41910" y="182816"/>
                  </a:lnTo>
                  <a:lnTo>
                    <a:pt x="35560" y="189166"/>
                  </a:lnTo>
                  <a:lnTo>
                    <a:pt x="44450" y="189166"/>
                  </a:lnTo>
                  <a:lnTo>
                    <a:pt x="44450" y="195516"/>
                  </a:lnTo>
                  <a:lnTo>
                    <a:pt x="45339" y="195516"/>
                  </a:lnTo>
                  <a:lnTo>
                    <a:pt x="48260" y="192671"/>
                  </a:lnTo>
                  <a:lnTo>
                    <a:pt x="48260" y="182816"/>
                  </a:lnTo>
                  <a:close/>
                </a:path>
                <a:path w="76200" h="378460">
                  <a:moveTo>
                    <a:pt x="48260" y="0"/>
                  </a:moveTo>
                  <a:lnTo>
                    <a:pt x="35560" y="0"/>
                  </a:lnTo>
                  <a:lnTo>
                    <a:pt x="35560" y="189166"/>
                  </a:lnTo>
                  <a:lnTo>
                    <a:pt x="41910" y="182816"/>
                  </a:lnTo>
                  <a:lnTo>
                    <a:pt x="48260" y="182816"/>
                  </a:lnTo>
                  <a:lnTo>
                    <a:pt x="482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87624" y="3607307"/>
              <a:ext cx="3063875" cy="2774315"/>
            </a:xfrm>
            <a:custGeom>
              <a:avLst/>
              <a:gdLst/>
              <a:ahLst/>
              <a:cxnLst/>
              <a:rect l="l" t="t" r="r" b="b"/>
              <a:pathLst>
                <a:path w="3063875" h="2774315">
                  <a:moveTo>
                    <a:pt x="3063875" y="507873"/>
                  </a:moveTo>
                  <a:lnTo>
                    <a:pt x="3061081" y="504952"/>
                  </a:lnTo>
                  <a:lnTo>
                    <a:pt x="44450" y="504952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514858"/>
                  </a:lnTo>
                  <a:lnTo>
                    <a:pt x="34544" y="517652"/>
                  </a:lnTo>
                  <a:lnTo>
                    <a:pt x="3051175" y="517652"/>
                  </a:lnTo>
                  <a:lnTo>
                    <a:pt x="3051175" y="2577134"/>
                  </a:lnTo>
                  <a:lnTo>
                    <a:pt x="1685925" y="2577134"/>
                  </a:lnTo>
                  <a:lnTo>
                    <a:pt x="1685925" y="2578544"/>
                  </a:lnTo>
                  <a:lnTo>
                    <a:pt x="1257554" y="2578544"/>
                  </a:lnTo>
                  <a:lnTo>
                    <a:pt x="1257554" y="2395728"/>
                  </a:lnTo>
                  <a:lnTo>
                    <a:pt x="1244854" y="2395728"/>
                  </a:lnTo>
                  <a:lnTo>
                    <a:pt x="1244854" y="2588399"/>
                  </a:lnTo>
                  <a:lnTo>
                    <a:pt x="1247648" y="2591244"/>
                  </a:lnTo>
                  <a:lnTo>
                    <a:pt x="1681226" y="2591244"/>
                  </a:lnTo>
                  <a:lnTo>
                    <a:pt x="1681226" y="2697848"/>
                  </a:lnTo>
                  <a:lnTo>
                    <a:pt x="1649476" y="2697848"/>
                  </a:lnTo>
                  <a:lnTo>
                    <a:pt x="1687576" y="2774048"/>
                  </a:lnTo>
                  <a:lnTo>
                    <a:pt x="1719313" y="2710561"/>
                  </a:lnTo>
                  <a:lnTo>
                    <a:pt x="1725676" y="2697848"/>
                  </a:lnTo>
                  <a:lnTo>
                    <a:pt x="1693926" y="2697848"/>
                  </a:lnTo>
                  <a:lnTo>
                    <a:pt x="1693926" y="2591244"/>
                  </a:lnTo>
                  <a:lnTo>
                    <a:pt x="1693926" y="2589834"/>
                  </a:lnTo>
                  <a:lnTo>
                    <a:pt x="3061081" y="2589834"/>
                  </a:lnTo>
                  <a:lnTo>
                    <a:pt x="3063875" y="2586990"/>
                  </a:lnTo>
                  <a:lnTo>
                    <a:pt x="3063875" y="2583484"/>
                  </a:lnTo>
                  <a:lnTo>
                    <a:pt x="3063875" y="2577134"/>
                  </a:lnTo>
                  <a:lnTo>
                    <a:pt x="3063875" y="517652"/>
                  </a:lnTo>
                  <a:lnTo>
                    <a:pt x="3063875" y="507873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610358" y="4170934"/>
              <a:ext cx="1343660" cy="2049145"/>
            </a:xfrm>
            <a:custGeom>
              <a:avLst/>
              <a:gdLst/>
              <a:ahLst/>
              <a:cxnLst/>
              <a:rect l="l" t="t" r="r" b="b"/>
              <a:pathLst>
                <a:path w="1343660" h="2049145">
                  <a:moveTo>
                    <a:pt x="1308481" y="0"/>
                  </a:moveTo>
                  <a:lnTo>
                    <a:pt x="2793" y="0"/>
                  </a:lnTo>
                  <a:lnTo>
                    <a:pt x="0" y="2794"/>
                  </a:lnTo>
                  <a:lnTo>
                    <a:pt x="0" y="2046274"/>
                  </a:lnTo>
                  <a:lnTo>
                    <a:pt x="2793" y="2049106"/>
                  </a:lnTo>
                  <a:lnTo>
                    <a:pt x="1195070" y="2049106"/>
                  </a:lnTo>
                  <a:lnTo>
                    <a:pt x="1195070" y="2042756"/>
                  </a:lnTo>
                  <a:lnTo>
                    <a:pt x="12700" y="2042756"/>
                  </a:lnTo>
                  <a:lnTo>
                    <a:pt x="6350" y="2036406"/>
                  </a:lnTo>
                  <a:lnTo>
                    <a:pt x="12700" y="2036406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1311402" y="6350"/>
                  </a:lnTo>
                  <a:lnTo>
                    <a:pt x="1311402" y="2794"/>
                  </a:lnTo>
                  <a:lnTo>
                    <a:pt x="1308481" y="0"/>
                  </a:lnTo>
                  <a:close/>
                </a:path>
                <a:path w="1343660" h="2049145">
                  <a:moveTo>
                    <a:pt x="12700" y="2036406"/>
                  </a:moveTo>
                  <a:lnTo>
                    <a:pt x="6350" y="2036406"/>
                  </a:lnTo>
                  <a:lnTo>
                    <a:pt x="12700" y="2042756"/>
                  </a:lnTo>
                  <a:lnTo>
                    <a:pt x="12700" y="2036406"/>
                  </a:lnTo>
                  <a:close/>
                </a:path>
                <a:path w="1343660" h="2049145">
                  <a:moveTo>
                    <a:pt x="1195070" y="2036406"/>
                  </a:moveTo>
                  <a:lnTo>
                    <a:pt x="12700" y="2036406"/>
                  </a:lnTo>
                  <a:lnTo>
                    <a:pt x="12700" y="2042756"/>
                  </a:lnTo>
                  <a:lnTo>
                    <a:pt x="1195070" y="2042756"/>
                  </a:lnTo>
                  <a:lnTo>
                    <a:pt x="1195070" y="2036406"/>
                  </a:lnTo>
                  <a:close/>
                </a:path>
                <a:path w="1343660" h="2049145">
                  <a:moveTo>
                    <a:pt x="1298702" y="67310"/>
                  </a:moveTo>
                  <a:lnTo>
                    <a:pt x="1266952" y="67310"/>
                  </a:lnTo>
                  <a:lnTo>
                    <a:pt x="1305052" y="143510"/>
                  </a:lnTo>
                  <a:lnTo>
                    <a:pt x="1336802" y="80010"/>
                  </a:lnTo>
                  <a:lnTo>
                    <a:pt x="1298702" y="80010"/>
                  </a:lnTo>
                  <a:lnTo>
                    <a:pt x="1298702" y="67310"/>
                  </a:lnTo>
                  <a:close/>
                </a:path>
                <a:path w="1343660" h="2049145">
                  <a:moveTo>
                    <a:pt x="1298702" y="6350"/>
                  </a:moveTo>
                  <a:lnTo>
                    <a:pt x="1298702" y="80010"/>
                  </a:lnTo>
                  <a:lnTo>
                    <a:pt x="1311402" y="80010"/>
                  </a:lnTo>
                  <a:lnTo>
                    <a:pt x="1311402" y="12700"/>
                  </a:lnTo>
                  <a:lnTo>
                    <a:pt x="1305052" y="12700"/>
                  </a:lnTo>
                  <a:lnTo>
                    <a:pt x="1298702" y="6350"/>
                  </a:lnTo>
                  <a:close/>
                </a:path>
                <a:path w="1343660" h="2049145">
                  <a:moveTo>
                    <a:pt x="1343152" y="67310"/>
                  </a:moveTo>
                  <a:lnTo>
                    <a:pt x="1311402" y="67310"/>
                  </a:lnTo>
                  <a:lnTo>
                    <a:pt x="1311402" y="80010"/>
                  </a:lnTo>
                  <a:lnTo>
                    <a:pt x="1336802" y="80010"/>
                  </a:lnTo>
                  <a:lnTo>
                    <a:pt x="1343152" y="67310"/>
                  </a:lnTo>
                  <a:close/>
                </a:path>
                <a:path w="1343660" h="2049145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1343660" h="2049145">
                  <a:moveTo>
                    <a:pt x="1298702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1298702" y="12700"/>
                  </a:lnTo>
                  <a:lnTo>
                    <a:pt x="1298702" y="6350"/>
                  </a:lnTo>
                  <a:close/>
                </a:path>
                <a:path w="1343660" h="2049145">
                  <a:moveTo>
                    <a:pt x="1311402" y="6350"/>
                  </a:moveTo>
                  <a:lnTo>
                    <a:pt x="1298702" y="6350"/>
                  </a:lnTo>
                  <a:lnTo>
                    <a:pt x="1305052" y="12700"/>
                  </a:lnTo>
                  <a:lnTo>
                    <a:pt x="1311402" y="12700"/>
                  </a:lnTo>
                  <a:lnTo>
                    <a:pt x="1311402" y="63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74691" y="4350766"/>
              <a:ext cx="1381760" cy="1848485"/>
            </a:xfrm>
            <a:custGeom>
              <a:avLst/>
              <a:gdLst/>
              <a:ahLst/>
              <a:cxnLst/>
              <a:rect l="l" t="t" r="r" b="b"/>
              <a:pathLst>
                <a:path w="1381760" h="1848485">
                  <a:moveTo>
                    <a:pt x="1368933" y="1835429"/>
                  </a:moveTo>
                  <a:lnTo>
                    <a:pt x="0" y="1835429"/>
                  </a:lnTo>
                  <a:lnTo>
                    <a:pt x="0" y="1848129"/>
                  </a:lnTo>
                  <a:lnTo>
                    <a:pt x="1378712" y="1848129"/>
                  </a:lnTo>
                  <a:lnTo>
                    <a:pt x="1381633" y="1845284"/>
                  </a:lnTo>
                  <a:lnTo>
                    <a:pt x="1381633" y="1841779"/>
                  </a:lnTo>
                  <a:lnTo>
                    <a:pt x="1368933" y="1841779"/>
                  </a:lnTo>
                  <a:lnTo>
                    <a:pt x="1368933" y="1835429"/>
                  </a:lnTo>
                  <a:close/>
                </a:path>
                <a:path w="1381760" h="1848485">
                  <a:moveTo>
                    <a:pt x="1368933" y="6349"/>
                  </a:moveTo>
                  <a:lnTo>
                    <a:pt x="1368933" y="1841779"/>
                  </a:lnTo>
                  <a:lnTo>
                    <a:pt x="1375283" y="1835429"/>
                  </a:lnTo>
                  <a:lnTo>
                    <a:pt x="1381633" y="1835429"/>
                  </a:lnTo>
                  <a:lnTo>
                    <a:pt x="1381633" y="12699"/>
                  </a:lnTo>
                  <a:lnTo>
                    <a:pt x="1375283" y="12699"/>
                  </a:lnTo>
                  <a:lnTo>
                    <a:pt x="1368933" y="6349"/>
                  </a:lnTo>
                  <a:close/>
                </a:path>
                <a:path w="1381760" h="1848485">
                  <a:moveTo>
                    <a:pt x="1381633" y="1835429"/>
                  </a:moveTo>
                  <a:lnTo>
                    <a:pt x="1375283" y="1835429"/>
                  </a:lnTo>
                  <a:lnTo>
                    <a:pt x="1368933" y="1841779"/>
                  </a:lnTo>
                  <a:lnTo>
                    <a:pt x="1381633" y="1841779"/>
                  </a:lnTo>
                  <a:lnTo>
                    <a:pt x="1381633" y="1835429"/>
                  </a:lnTo>
                  <a:close/>
                </a:path>
                <a:path w="1381760" h="1848485">
                  <a:moveTo>
                    <a:pt x="808736" y="158749"/>
                  </a:moveTo>
                  <a:lnTo>
                    <a:pt x="776986" y="158749"/>
                  </a:lnTo>
                  <a:lnTo>
                    <a:pt x="815086" y="234949"/>
                  </a:lnTo>
                  <a:lnTo>
                    <a:pt x="846836" y="171449"/>
                  </a:lnTo>
                  <a:lnTo>
                    <a:pt x="808736" y="171449"/>
                  </a:lnTo>
                  <a:lnTo>
                    <a:pt x="808736" y="158749"/>
                  </a:lnTo>
                  <a:close/>
                </a:path>
                <a:path w="1381760" h="1848485">
                  <a:moveTo>
                    <a:pt x="1378712" y="0"/>
                  </a:moveTo>
                  <a:lnTo>
                    <a:pt x="811657" y="0"/>
                  </a:lnTo>
                  <a:lnTo>
                    <a:pt x="808736" y="2793"/>
                  </a:lnTo>
                  <a:lnTo>
                    <a:pt x="808736" y="171449"/>
                  </a:lnTo>
                  <a:lnTo>
                    <a:pt x="821436" y="171449"/>
                  </a:lnTo>
                  <a:lnTo>
                    <a:pt x="821436" y="12699"/>
                  </a:lnTo>
                  <a:lnTo>
                    <a:pt x="815086" y="12699"/>
                  </a:lnTo>
                  <a:lnTo>
                    <a:pt x="821436" y="6349"/>
                  </a:lnTo>
                  <a:lnTo>
                    <a:pt x="1381633" y="6349"/>
                  </a:lnTo>
                  <a:lnTo>
                    <a:pt x="1381633" y="2793"/>
                  </a:lnTo>
                  <a:lnTo>
                    <a:pt x="1378712" y="0"/>
                  </a:lnTo>
                  <a:close/>
                </a:path>
                <a:path w="1381760" h="1848485">
                  <a:moveTo>
                    <a:pt x="853186" y="158749"/>
                  </a:moveTo>
                  <a:lnTo>
                    <a:pt x="821436" y="158749"/>
                  </a:lnTo>
                  <a:lnTo>
                    <a:pt x="821436" y="171449"/>
                  </a:lnTo>
                  <a:lnTo>
                    <a:pt x="846836" y="171449"/>
                  </a:lnTo>
                  <a:lnTo>
                    <a:pt x="853186" y="158749"/>
                  </a:lnTo>
                  <a:close/>
                </a:path>
                <a:path w="1381760" h="1848485">
                  <a:moveTo>
                    <a:pt x="821436" y="6349"/>
                  </a:moveTo>
                  <a:lnTo>
                    <a:pt x="815086" y="12699"/>
                  </a:lnTo>
                  <a:lnTo>
                    <a:pt x="821436" y="12699"/>
                  </a:lnTo>
                  <a:lnTo>
                    <a:pt x="821436" y="6349"/>
                  </a:lnTo>
                  <a:close/>
                </a:path>
                <a:path w="1381760" h="1848485">
                  <a:moveTo>
                    <a:pt x="1368933" y="6349"/>
                  </a:moveTo>
                  <a:lnTo>
                    <a:pt x="821436" y="6349"/>
                  </a:lnTo>
                  <a:lnTo>
                    <a:pt x="821436" y="12699"/>
                  </a:lnTo>
                  <a:lnTo>
                    <a:pt x="1368933" y="12699"/>
                  </a:lnTo>
                  <a:lnTo>
                    <a:pt x="1368933" y="6349"/>
                  </a:lnTo>
                  <a:close/>
                </a:path>
                <a:path w="1381760" h="1848485">
                  <a:moveTo>
                    <a:pt x="1381633" y="6349"/>
                  </a:moveTo>
                  <a:lnTo>
                    <a:pt x="1368933" y="6349"/>
                  </a:lnTo>
                  <a:lnTo>
                    <a:pt x="1375283" y="12699"/>
                  </a:lnTo>
                  <a:lnTo>
                    <a:pt x="1381633" y="12699"/>
                  </a:lnTo>
                  <a:lnTo>
                    <a:pt x="1381633" y="6349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9389" y="4869053"/>
              <a:ext cx="75692" cy="14414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169920" y="2936747"/>
              <a:ext cx="2889885" cy="1647825"/>
            </a:xfrm>
            <a:custGeom>
              <a:avLst/>
              <a:gdLst/>
              <a:ahLst/>
              <a:cxnLst/>
              <a:rect l="l" t="t" r="r" b="b"/>
              <a:pathLst>
                <a:path w="2889885" h="1647825">
                  <a:moveTo>
                    <a:pt x="1808480" y="550672"/>
                  </a:moveTo>
                  <a:lnTo>
                    <a:pt x="1776730" y="550672"/>
                  </a:lnTo>
                  <a:lnTo>
                    <a:pt x="1776730" y="522478"/>
                  </a:lnTo>
                  <a:lnTo>
                    <a:pt x="1776730" y="512572"/>
                  </a:lnTo>
                  <a:lnTo>
                    <a:pt x="1773936" y="509778"/>
                  </a:lnTo>
                  <a:lnTo>
                    <a:pt x="1278890" y="509778"/>
                  </a:lnTo>
                  <a:lnTo>
                    <a:pt x="1278890" y="405384"/>
                  </a:lnTo>
                  <a:lnTo>
                    <a:pt x="1266190" y="405384"/>
                  </a:lnTo>
                  <a:lnTo>
                    <a:pt x="1266190" y="519557"/>
                  </a:lnTo>
                  <a:lnTo>
                    <a:pt x="1268984" y="522478"/>
                  </a:lnTo>
                  <a:lnTo>
                    <a:pt x="1764030" y="522478"/>
                  </a:lnTo>
                  <a:lnTo>
                    <a:pt x="1764030" y="550672"/>
                  </a:lnTo>
                  <a:lnTo>
                    <a:pt x="1732280" y="550672"/>
                  </a:lnTo>
                  <a:lnTo>
                    <a:pt x="1770380" y="626884"/>
                  </a:lnTo>
                  <a:lnTo>
                    <a:pt x="1802130" y="563372"/>
                  </a:lnTo>
                  <a:lnTo>
                    <a:pt x="1808480" y="550672"/>
                  </a:lnTo>
                  <a:close/>
                </a:path>
                <a:path w="2889885" h="1647825">
                  <a:moveTo>
                    <a:pt x="2147824" y="1039368"/>
                  </a:moveTo>
                  <a:lnTo>
                    <a:pt x="2135124" y="1039368"/>
                  </a:lnTo>
                  <a:lnTo>
                    <a:pt x="2135124" y="1041654"/>
                  </a:lnTo>
                  <a:lnTo>
                    <a:pt x="2133600" y="1041654"/>
                  </a:lnTo>
                  <a:lnTo>
                    <a:pt x="2133600" y="1263904"/>
                  </a:lnTo>
                  <a:lnTo>
                    <a:pt x="44450" y="1263904"/>
                  </a:lnTo>
                  <a:lnTo>
                    <a:pt x="44450" y="694944"/>
                  </a:lnTo>
                  <a:lnTo>
                    <a:pt x="76200" y="694944"/>
                  </a:lnTo>
                  <a:lnTo>
                    <a:pt x="69850" y="682244"/>
                  </a:lnTo>
                  <a:lnTo>
                    <a:pt x="38100" y="618744"/>
                  </a:lnTo>
                  <a:lnTo>
                    <a:pt x="0" y="694944"/>
                  </a:lnTo>
                  <a:lnTo>
                    <a:pt x="31750" y="694944"/>
                  </a:lnTo>
                  <a:lnTo>
                    <a:pt x="31750" y="1273683"/>
                  </a:lnTo>
                  <a:lnTo>
                    <a:pt x="34544" y="1276604"/>
                  </a:lnTo>
                  <a:lnTo>
                    <a:pt x="2135124" y="1276604"/>
                  </a:lnTo>
                  <a:lnTo>
                    <a:pt x="2135124" y="1337183"/>
                  </a:lnTo>
                  <a:lnTo>
                    <a:pt x="1884680" y="1337183"/>
                  </a:lnTo>
                  <a:lnTo>
                    <a:pt x="1881886" y="1339977"/>
                  </a:lnTo>
                  <a:lnTo>
                    <a:pt x="1881886" y="1571371"/>
                  </a:lnTo>
                  <a:lnTo>
                    <a:pt x="1850136" y="1571371"/>
                  </a:lnTo>
                  <a:lnTo>
                    <a:pt x="1888236" y="1647571"/>
                  </a:lnTo>
                  <a:lnTo>
                    <a:pt x="1919986" y="1584071"/>
                  </a:lnTo>
                  <a:lnTo>
                    <a:pt x="1926336" y="1571371"/>
                  </a:lnTo>
                  <a:lnTo>
                    <a:pt x="1894586" y="1571371"/>
                  </a:lnTo>
                  <a:lnTo>
                    <a:pt x="1894586" y="1349883"/>
                  </a:lnTo>
                  <a:lnTo>
                    <a:pt x="2145030" y="1349883"/>
                  </a:lnTo>
                  <a:lnTo>
                    <a:pt x="2147824" y="1346962"/>
                  </a:lnTo>
                  <a:lnTo>
                    <a:pt x="2147824" y="1337183"/>
                  </a:lnTo>
                  <a:lnTo>
                    <a:pt x="2147824" y="1039368"/>
                  </a:lnTo>
                  <a:close/>
                </a:path>
                <a:path w="2889885" h="1647825">
                  <a:moveTo>
                    <a:pt x="2889758" y="0"/>
                  </a:moveTo>
                  <a:lnTo>
                    <a:pt x="2877058" y="0"/>
                  </a:lnTo>
                  <a:lnTo>
                    <a:pt x="2877058" y="307848"/>
                  </a:lnTo>
                  <a:lnTo>
                    <a:pt x="2506472" y="307848"/>
                  </a:lnTo>
                  <a:lnTo>
                    <a:pt x="2503678" y="310642"/>
                  </a:lnTo>
                  <a:lnTo>
                    <a:pt x="2503678" y="552196"/>
                  </a:lnTo>
                  <a:lnTo>
                    <a:pt x="2471928" y="552196"/>
                  </a:lnTo>
                  <a:lnTo>
                    <a:pt x="2510028" y="628408"/>
                  </a:lnTo>
                  <a:lnTo>
                    <a:pt x="2541778" y="564896"/>
                  </a:lnTo>
                  <a:lnTo>
                    <a:pt x="2548128" y="552196"/>
                  </a:lnTo>
                  <a:lnTo>
                    <a:pt x="2516378" y="552196"/>
                  </a:lnTo>
                  <a:lnTo>
                    <a:pt x="2516378" y="320548"/>
                  </a:lnTo>
                  <a:lnTo>
                    <a:pt x="2886837" y="320548"/>
                  </a:lnTo>
                  <a:lnTo>
                    <a:pt x="2889758" y="317627"/>
                  </a:lnTo>
                  <a:lnTo>
                    <a:pt x="2889758" y="307848"/>
                  </a:lnTo>
                  <a:lnTo>
                    <a:pt x="2889758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831083" y="2879852"/>
            <a:ext cx="607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latin typeface="Microsoft YaHei UI"/>
                <a:cs typeface="Microsoft YaHei UI"/>
              </a:rPr>
              <a:t>指数的</a:t>
            </a:r>
            <a:r>
              <a:rPr sz="1200" spc="-75" dirty="0">
                <a:latin typeface="Microsoft YaHei UI"/>
                <a:cs typeface="Microsoft YaHei UI"/>
              </a:rPr>
              <a:t>差异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11072" y="3321177"/>
            <a:ext cx="2732405" cy="1273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7045" algn="ctr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Microsoft YaHei UI"/>
                <a:cs typeface="Microsoft YaHei UI"/>
              </a:rPr>
              <a:t>控制</a:t>
            </a:r>
            <a:endParaRPr sz="16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</a:pPr>
            <a:r>
              <a:rPr sz="1200" spc="-170" dirty="0">
                <a:latin typeface="Microsoft YaHei UI"/>
                <a:cs typeface="Microsoft YaHei UI"/>
              </a:rPr>
              <a:t>较大的</a:t>
            </a:r>
            <a:r>
              <a:rPr sz="1200" spc="-55" dirty="0">
                <a:latin typeface="Microsoft YaHei UI"/>
                <a:cs typeface="Microsoft YaHei UI"/>
              </a:rPr>
              <a:t>指数</a:t>
            </a:r>
            <a:endParaRPr sz="12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50">
              <a:latin typeface="Microsoft YaHei UI"/>
              <a:cs typeface="Microsoft YaHei UI"/>
            </a:endParaRPr>
          </a:p>
          <a:p>
            <a:pPr marR="5080" algn="r">
              <a:lnSpc>
                <a:spcPct val="100000"/>
              </a:lnSpc>
            </a:pPr>
            <a:r>
              <a:rPr sz="1600" spc="-35" dirty="0">
                <a:latin typeface="Microsoft YaHei UI"/>
                <a:cs typeface="Microsoft YaHei UI"/>
              </a:rPr>
              <a:t>MUX4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47130" y="2540241"/>
            <a:ext cx="1332865" cy="65722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600" spc="-35" dirty="0">
                <a:latin typeface="Microsoft YaHei UI"/>
                <a:cs typeface="Microsoft YaHei UI"/>
              </a:rPr>
              <a:t>MUX3</a:t>
            </a:r>
            <a:endParaRPr sz="1600">
              <a:latin typeface="Microsoft YaHei UI"/>
              <a:cs typeface="Microsoft YaHei UI"/>
            </a:endParaRPr>
          </a:p>
          <a:p>
            <a:pPr marL="344805">
              <a:lnSpc>
                <a:spcPct val="100000"/>
              </a:lnSpc>
              <a:spcBef>
                <a:spcPts val="685"/>
              </a:spcBef>
            </a:pPr>
            <a:r>
              <a:rPr sz="1200" spc="-225" dirty="0">
                <a:latin typeface="Microsoft YaHei UI"/>
                <a:cs typeface="Microsoft YaHei UI"/>
              </a:rPr>
              <a:t>较大的</a:t>
            </a:r>
            <a:r>
              <a:rPr sz="1200" dirty="0">
                <a:latin typeface="Microsoft YaHei UI"/>
                <a:cs typeface="Microsoft YaHei UI"/>
              </a:rPr>
              <a:t>尾数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23105" y="2431795"/>
            <a:ext cx="1447800" cy="9029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sz="1600" spc="-35" dirty="0">
                <a:latin typeface="Microsoft YaHei UI"/>
                <a:cs typeface="Microsoft YaHei UI"/>
              </a:rPr>
              <a:t>MUX2</a:t>
            </a:r>
            <a:endParaRPr sz="1600">
              <a:latin typeface="Microsoft YaHei UI"/>
              <a:cs typeface="Microsoft YaHei UI"/>
            </a:endParaRPr>
          </a:p>
          <a:p>
            <a:pPr marL="468630">
              <a:lnSpc>
                <a:spcPct val="100000"/>
              </a:lnSpc>
              <a:spcBef>
                <a:spcPts val="1140"/>
              </a:spcBef>
            </a:pPr>
            <a:r>
              <a:rPr sz="1200" spc="-114" dirty="0">
                <a:latin typeface="Microsoft YaHei UI"/>
                <a:cs typeface="Microsoft YaHei UI"/>
              </a:rPr>
              <a:t>较小的</a:t>
            </a:r>
            <a:r>
              <a:rPr sz="1200" dirty="0">
                <a:latin typeface="Microsoft YaHei UI"/>
                <a:cs typeface="Microsoft YaHei UI"/>
              </a:rPr>
              <a:t>尾数</a:t>
            </a:r>
            <a:endParaRPr sz="12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600" spc="-165" dirty="0">
                <a:latin typeface="Microsoft YaHei UI"/>
                <a:cs typeface="Microsoft YaHei UI"/>
              </a:rPr>
              <a:t>向右</a:t>
            </a:r>
            <a:r>
              <a:rPr sz="1600" spc="-465" dirty="0">
                <a:latin typeface="Microsoft YaHei UI"/>
                <a:cs typeface="Microsoft YaHei UI"/>
              </a:rPr>
              <a:t>移动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53740" y="3160775"/>
            <a:ext cx="1423035" cy="2035810"/>
          </a:xfrm>
          <a:custGeom>
            <a:avLst/>
            <a:gdLst/>
            <a:ahLst/>
            <a:cxnLst/>
            <a:rect l="l" t="t" r="r" b="b"/>
            <a:pathLst>
              <a:path w="1423035" h="2035810">
                <a:moveTo>
                  <a:pt x="1423035" y="1997202"/>
                </a:moveTo>
                <a:lnTo>
                  <a:pt x="1410335" y="1990852"/>
                </a:lnTo>
                <a:lnTo>
                  <a:pt x="1346835" y="1959102"/>
                </a:lnTo>
                <a:lnTo>
                  <a:pt x="1346835" y="1990852"/>
                </a:lnTo>
                <a:lnTo>
                  <a:pt x="1092708" y="1990852"/>
                </a:lnTo>
                <a:lnTo>
                  <a:pt x="1092708" y="300482"/>
                </a:lnTo>
                <a:lnTo>
                  <a:pt x="1092708" y="294132"/>
                </a:lnTo>
                <a:lnTo>
                  <a:pt x="1092708" y="290576"/>
                </a:lnTo>
                <a:lnTo>
                  <a:pt x="1089914" y="287782"/>
                </a:lnTo>
                <a:lnTo>
                  <a:pt x="368554" y="287782"/>
                </a:lnTo>
                <a:lnTo>
                  <a:pt x="368554" y="44450"/>
                </a:lnTo>
                <a:lnTo>
                  <a:pt x="465328" y="44450"/>
                </a:lnTo>
                <a:lnTo>
                  <a:pt x="465328" y="76200"/>
                </a:lnTo>
                <a:lnTo>
                  <a:pt x="528828" y="44450"/>
                </a:lnTo>
                <a:lnTo>
                  <a:pt x="541528" y="38100"/>
                </a:lnTo>
                <a:lnTo>
                  <a:pt x="528828" y="31750"/>
                </a:lnTo>
                <a:lnTo>
                  <a:pt x="465328" y="0"/>
                </a:lnTo>
                <a:lnTo>
                  <a:pt x="465328" y="31750"/>
                </a:lnTo>
                <a:lnTo>
                  <a:pt x="358648" y="31750"/>
                </a:lnTo>
                <a:lnTo>
                  <a:pt x="355854" y="34544"/>
                </a:lnTo>
                <a:lnTo>
                  <a:pt x="355854" y="287782"/>
                </a:lnTo>
                <a:lnTo>
                  <a:pt x="0" y="287782"/>
                </a:lnTo>
                <a:lnTo>
                  <a:pt x="0" y="288925"/>
                </a:lnTo>
                <a:lnTo>
                  <a:pt x="0" y="300482"/>
                </a:lnTo>
                <a:lnTo>
                  <a:pt x="0" y="301625"/>
                </a:lnTo>
                <a:lnTo>
                  <a:pt x="365760" y="301625"/>
                </a:lnTo>
                <a:lnTo>
                  <a:pt x="366903" y="300482"/>
                </a:lnTo>
                <a:lnTo>
                  <a:pt x="1080008" y="300482"/>
                </a:lnTo>
                <a:lnTo>
                  <a:pt x="1080008" y="2000631"/>
                </a:lnTo>
                <a:lnTo>
                  <a:pt x="1082929" y="2003552"/>
                </a:lnTo>
                <a:lnTo>
                  <a:pt x="1346835" y="2003552"/>
                </a:lnTo>
                <a:lnTo>
                  <a:pt x="1346835" y="2035302"/>
                </a:lnTo>
                <a:lnTo>
                  <a:pt x="1410335" y="2003552"/>
                </a:lnTo>
                <a:lnTo>
                  <a:pt x="1423035" y="199720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18</a:t>
            </a:r>
          </a:p>
        </p:txBody>
      </p:sp>
    </p:spTree>
  </p:cSld>
  <p:clrMapOvr>
    <a:masterClrMapping/>
  </p:clrMapOvr>
</p:sld>
</file>

<file path=ppt/slides/slide20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511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浮点加法单元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67839" y="1258824"/>
          <a:ext cx="2188845" cy="30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792480"/>
                <a:gridCol w="1151890"/>
              </a:tblGrid>
              <a:tr h="289560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S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Microsoft YaHei UI"/>
                          <a:cs typeface="Microsoft YaHei UI"/>
                        </a:rPr>
                        <a:t>索引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尾数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5047" y="1258824"/>
          <a:ext cx="2188845" cy="30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792480"/>
                <a:gridCol w="1151890"/>
              </a:tblGrid>
              <a:tr h="28956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S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Microsoft YaHei UI"/>
                          <a:cs typeface="Microsoft YaHei UI"/>
                        </a:rPr>
                        <a:t>索引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Microsoft YaHei UI"/>
                          <a:cs typeface="Microsoft YaHei UI"/>
                        </a:rPr>
                        <a:t>尾数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82111" y="6373367"/>
          <a:ext cx="218567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789305"/>
                <a:gridCol w="1151890"/>
              </a:tblGrid>
              <a:tr h="286511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S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索引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尾数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377376" y="2410967"/>
            <a:ext cx="3505835" cy="2905125"/>
            <a:chOff x="2377376" y="2410967"/>
            <a:chExt cx="3505835" cy="29051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60" y="2410967"/>
              <a:ext cx="786384" cy="3749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86584" y="3054095"/>
              <a:ext cx="2703830" cy="615950"/>
            </a:xfrm>
            <a:custGeom>
              <a:avLst/>
              <a:gdLst/>
              <a:ahLst/>
              <a:cxnLst/>
              <a:rect l="l" t="t" r="r" b="b"/>
              <a:pathLst>
                <a:path w="2703829" h="615950">
                  <a:moveTo>
                    <a:pt x="0" y="399288"/>
                  </a:moveTo>
                  <a:lnTo>
                    <a:pt x="18326" y="336790"/>
                  </a:lnTo>
                  <a:lnTo>
                    <a:pt x="69735" y="281456"/>
                  </a:lnTo>
                  <a:lnTo>
                    <a:pt x="106170" y="257313"/>
                  </a:lnTo>
                  <a:lnTo>
                    <a:pt x="148866" y="235965"/>
                  </a:lnTo>
                  <a:lnTo>
                    <a:pt x="197153" y="217747"/>
                  </a:lnTo>
                  <a:lnTo>
                    <a:pt x="250361" y="202995"/>
                  </a:lnTo>
                  <a:lnTo>
                    <a:pt x="307821" y="192043"/>
                  </a:lnTo>
                  <a:lnTo>
                    <a:pt x="368862" y="185226"/>
                  </a:lnTo>
                  <a:lnTo>
                    <a:pt x="432816" y="182879"/>
                  </a:lnTo>
                  <a:lnTo>
                    <a:pt x="496769" y="185226"/>
                  </a:lnTo>
                  <a:lnTo>
                    <a:pt x="557810" y="192043"/>
                  </a:lnTo>
                  <a:lnTo>
                    <a:pt x="615270" y="202995"/>
                  </a:lnTo>
                  <a:lnTo>
                    <a:pt x="668478" y="217747"/>
                  </a:lnTo>
                  <a:lnTo>
                    <a:pt x="716765" y="235965"/>
                  </a:lnTo>
                  <a:lnTo>
                    <a:pt x="759461" y="257313"/>
                  </a:lnTo>
                  <a:lnTo>
                    <a:pt x="795896" y="281456"/>
                  </a:lnTo>
                  <a:lnTo>
                    <a:pt x="825401" y="308060"/>
                  </a:lnTo>
                  <a:lnTo>
                    <a:pt x="860938" y="367311"/>
                  </a:lnTo>
                  <a:lnTo>
                    <a:pt x="865632" y="399288"/>
                  </a:lnTo>
                  <a:lnTo>
                    <a:pt x="860938" y="431264"/>
                  </a:lnTo>
                  <a:lnTo>
                    <a:pt x="825401" y="490515"/>
                  </a:lnTo>
                  <a:lnTo>
                    <a:pt x="795896" y="517119"/>
                  </a:lnTo>
                  <a:lnTo>
                    <a:pt x="759461" y="541262"/>
                  </a:lnTo>
                  <a:lnTo>
                    <a:pt x="716765" y="562610"/>
                  </a:lnTo>
                  <a:lnTo>
                    <a:pt x="668478" y="580828"/>
                  </a:lnTo>
                  <a:lnTo>
                    <a:pt x="615270" y="595580"/>
                  </a:lnTo>
                  <a:lnTo>
                    <a:pt x="557810" y="606532"/>
                  </a:lnTo>
                  <a:lnTo>
                    <a:pt x="496769" y="613349"/>
                  </a:lnTo>
                  <a:lnTo>
                    <a:pt x="432816" y="615695"/>
                  </a:lnTo>
                  <a:lnTo>
                    <a:pt x="368862" y="613349"/>
                  </a:lnTo>
                  <a:lnTo>
                    <a:pt x="307821" y="606532"/>
                  </a:lnTo>
                  <a:lnTo>
                    <a:pt x="250361" y="595580"/>
                  </a:lnTo>
                  <a:lnTo>
                    <a:pt x="197153" y="580828"/>
                  </a:lnTo>
                  <a:lnTo>
                    <a:pt x="148866" y="562610"/>
                  </a:lnTo>
                  <a:lnTo>
                    <a:pt x="106170" y="541262"/>
                  </a:lnTo>
                  <a:lnTo>
                    <a:pt x="69735" y="517119"/>
                  </a:lnTo>
                  <a:lnTo>
                    <a:pt x="40230" y="490515"/>
                  </a:lnTo>
                  <a:lnTo>
                    <a:pt x="4693" y="431264"/>
                  </a:lnTo>
                  <a:lnTo>
                    <a:pt x="0" y="399288"/>
                  </a:lnTo>
                  <a:close/>
                </a:path>
                <a:path w="2703829" h="615950">
                  <a:moveTo>
                    <a:pt x="1408176" y="286512"/>
                  </a:moveTo>
                  <a:lnTo>
                    <a:pt x="2703576" y="286512"/>
                  </a:lnTo>
                  <a:lnTo>
                    <a:pt x="2703576" y="0"/>
                  </a:lnTo>
                  <a:lnTo>
                    <a:pt x="1408176" y="0"/>
                  </a:lnTo>
                  <a:lnTo>
                    <a:pt x="1408176" y="286512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6592" y="3566159"/>
              <a:ext cx="1146048" cy="4084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02280" y="5017007"/>
              <a:ext cx="1295400" cy="289560"/>
            </a:xfrm>
            <a:custGeom>
              <a:avLst/>
              <a:gdLst/>
              <a:ahLst/>
              <a:cxnLst/>
              <a:rect l="l" t="t" r="r" b="b"/>
              <a:pathLst>
                <a:path w="1295400" h="289560">
                  <a:moveTo>
                    <a:pt x="0" y="289560"/>
                  </a:moveTo>
                  <a:lnTo>
                    <a:pt x="1295399" y="289560"/>
                  </a:lnTo>
                  <a:lnTo>
                    <a:pt x="1295399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81857" y="5029657"/>
            <a:ext cx="93408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latin typeface="Microsoft YaHei UI"/>
                <a:cs typeface="Microsoft YaHei UI"/>
              </a:rPr>
              <a:t>减少/增加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07664" y="5708903"/>
            <a:ext cx="1298575" cy="287020"/>
          </a:xfrm>
          <a:custGeom>
            <a:avLst/>
            <a:gdLst/>
            <a:ahLst/>
            <a:cxnLst/>
            <a:rect l="l" t="t" r="r" b="b"/>
            <a:pathLst>
              <a:path w="1298575" h="287020">
                <a:moveTo>
                  <a:pt x="0" y="286512"/>
                </a:moveTo>
                <a:lnTo>
                  <a:pt x="1298448" y="286512"/>
                </a:lnTo>
                <a:lnTo>
                  <a:pt x="129844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77590" y="5720892"/>
            <a:ext cx="9594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30" dirty="0">
                <a:latin typeface="Microsoft YaHei UI"/>
                <a:cs typeface="Microsoft YaHei UI"/>
              </a:rPr>
              <a:t>四舍五入</a:t>
            </a:r>
            <a:r>
              <a:rPr sz="1600" dirty="0">
                <a:latin typeface="Microsoft YaHei UI"/>
                <a:cs typeface="Microsoft YaHei UI"/>
              </a:rPr>
              <a:t>的</a:t>
            </a:r>
            <a:r>
              <a:rPr sz="1600" spc="-30" dirty="0">
                <a:latin typeface="Microsoft YaHei UI"/>
                <a:cs typeface="Microsoft YaHei UI"/>
              </a:rPr>
              <a:t>HW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1247" y="2420111"/>
            <a:ext cx="1134110" cy="289560"/>
          </a:xfrm>
          <a:custGeom>
            <a:avLst/>
            <a:gdLst/>
            <a:ahLst/>
            <a:cxnLst/>
            <a:rect l="l" t="t" r="r" b="b"/>
            <a:pathLst>
              <a:path w="1134110" h="289560">
                <a:moveTo>
                  <a:pt x="0" y="0"/>
                </a:moveTo>
                <a:lnTo>
                  <a:pt x="1133856" y="0"/>
                </a:lnTo>
                <a:lnTo>
                  <a:pt x="907034" y="289560"/>
                </a:lnTo>
                <a:lnTo>
                  <a:pt x="226771" y="28956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01039" y="2431542"/>
            <a:ext cx="609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60" dirty="0">
                <a:latin typeface="Microsoft YaHei UI"/>
                <a:cs typeface="Microsoft YaHei UI"/>
              </a:rPr>
              <a:t>MUX1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72383" y="2420111"/>
            <a:ext cx="3548379" cy="2880360"/>
          </a:xfrm>
          <a:custGeom>
            <a:avLst/>
            <a:gdLst/>
            <a:ahLst/>
            <a:cxnLst/>
            <a:rect l="l" t="t" r="r" b="b"/>
            <a:pathLst>
              <a:path w="3548379" h="2880360">
                <a:moveTo>
                  <a:pt x="792480" y="0"/>
                </a:moveTo>
                <a:lnTo>
                  <a:pt x="1929383" y="0"/>
                </a:lnTo>
                <a:lnTo>
                  <a:pt x="1702054" y="289560"/>
                </a:lnTo>
                <a:lnTo>
                  <a:pt x="1019810" y="289560"/>
                </a:lnTo>
                <a:lnTo>
                  <a:pt x="792480" y="0"/>
                </a:lnTo>
                <a:close/>
              </a:path>
              <a:path w="3548379" h="2880360">
                <a:moveTo>
                  <a:pt x="0" y="1892808"/>
                </a:moveTo>
                <a:lnTo>
                  <a:pt x="1136904" y="1892808"/>
                </a:lnTo>
                <a:lnTo>
                  <a:pt x="909574" y="2179320"/>
                </a:lnTo>
                <a:lnTo>
                  <a:pt x="227330" y="2179320"/>
                </a:lnTo>
                <a:lnTo>
                  <a:pt x="0" y="1892808"/>
                </a:lnTo>
                <a:close/>
              </a:path>
              <a:path w="3548379" h="2880360">
                <a:moveTo>
                  <a:pt x="2414016" y="225551"/>
                </a:moveTo>
                <a:lnTo>
                  <a:pt x="3547872" y="225551"/>
                </a:lnTo>
                <a:lnTo>
                  <a:pt x="3321050" y="515112"/>
                </a:lnTo>
                <a:lnTo>
                  <a:pt x="2640838" y="515112"/>
                </a:lnTo>
                <a:lnTo>
                  <a:pt x="2414016" y="225551"/>
                </a:lnTo>
                <a:close/>
              </a:path>
              <a:path w="3548379" h="2880360">
                <a:moveTo>
                  <a:pt x="1673352" y="2161032"/>
                </a:moveTo>
                <a:lnTo>
                  <a:pt x="2810256" y="2161032"/>
                </a:lnTo>
                <a:lnTo>
                  <a:pt x="2582926" y="2447544"/>
                </a:lnTo>
                <a:lnTo>
                  <a:pt x="1900682" y="2447544"/>
                </a:lnTo>
                <a:lnTo>
                  <a:pt x="1673352" y="2161032"/>
                </a:lnTo>
                <a:close/>
              </a:path>
              <a:path w="3548379" h="2880360">
                <a:moveTo>
                  <a:pt x="1603248" y="2880360"/>
                </a:moveTo>
                <a:lnTo>
                  <a:pt x="2898648" y="2880360"/>
                </a:lnTo>
                <a:lnTo>
                  <a:pt x="2898648" y="2593848"/>
                </a:lnTo>
                <a:lnTo>
                  <a:pt x="1603248" y="2593848"/>
                </a:lnTo>
                <a:lnTo>
                  <a:pt x="1603248" y="288036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780026" y="4592269"/>
            <a:ext cx="1090930" cy="703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110"/>
              </a:spcBef>
            </a:pPr>
            <a:r>
              <a:rPr sz="1600" spc="-35" dirty="0">
                <a:latin typeface="Microsoft YaHei UI"/>
                <a:cs typeface="Microsoft YaHei UI"/>
              </a:rPr>
              <a:t>MUX5</a:t>
            </a:r>
            <a:endParaRPr sz="1600">
              <a:latin typeface="Microsoft YaHei UI"/>
              <a:cs typeface="Microsoft YaHei UI"/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1600" spc="-465" dirty="0">
                <a:latin typeface="Microsoft YaHei UI"/>
                <a:cs typeface="Microsoft YaHei UI"/>
              </a:rPr>
              <a:t>左移</a:t>
            </a:r>
            <a:r>
              <a:rPr sz="1600" spc="-5" dirty="0">
                <a:latin typeface="Microsoft YaHei UI"/>
                <a:cs typeface="Microsoft YaHei UI"/>
              </a:rPr>
              <a:t>或</a:t>
            </a:r>
            <a:r>
              <a:rPr sz="1600" spc="-465" dirty="0">
                <a:latin typeface="Microsoft YaHei UI"/>
                <a:cs typeface="Microsoft YaHei UI"/>
              </a:rPr>
              <a:t>右移</a:t>
            </a:r>
            <a:endParaRPr sz="1600">
              <a:latin typeface="Microsoft YaHei UI"/>
              <a:cs typeface="Microsoft YaHei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97280" y="1557527"/>
            <a:ext cx="5278755" cy="4824095"/>
            <a:chOff x="1097280" y="1557527"/>
            <a:chExt cx="5278755" cy="4824095"/>
          </a:xfrm>
        </p:grpSpPr>
        <p:sp>
          <p:nvSpPr>
            <p:cNvPr id="19" name="object 19"/>
            <p:cNvSpPr/>
            <p:nvPr/>
          </p:nvSpPr>
          <p:spPr>
            <a:xfrm>
              <a:off x="2371344" y="1559051"/>
              <a:ext cx="2847975" cy="1681480"/>
            </a:xfrm>
            <a:custGeom>
              <a:avLst/>
              <a:gdLst/>
              <a:ahLst/>
              <a:cxnLst/>
              <a:rect l="l" t="t" r="r" b="b"/>
              <a:pathLst>
                <a:path w="2847975" h="1681480">
                  <a:moveTo>
                    <a:pt x="256794" y="741934"/>
                  </a:moveTo>
                  <a:lnTo>
                    <a:pt x="217170" y="741934"/>
                  </a:lnTo>
                  <a:lnTo>
                    <a:pt x="217170" y="459359"/>
                  </a:lnTo>
                  <a:lnTo>
                    <a:pt x="217170" y="439547"/>
                  </a:lnTo>
                  <a:lnTo>
                    <a:pt x="215607" y="431850"/>
                  </a:lnTo>
                  <a:lnTo>
                    <a:pt x="211353" y="425551"/>
                  </a:lnTo>
                  <a:lnTo>
                    <a:pt x="205054" y="421297"/>
                  </a:lnTo>
                  <a:lnTo>
                    <a:pt x="197358" y="419735"/>
                  </a:lnTo>
                  <a:lnTo>
                    <a:pt x="39624" y="419735"/>
                  </a:lnTo>
                  <a:lnTo>
                    <a:pt x="39624" y="0"/>
                  </a:lnTo>
                  <a:lnTo>
                    <a:pt x="0" y="0"/>
                  </a:lnTo>
                  <a:lnTo>
                    <a:pt x="0" y="439547"/>
                  </a:lnTo>
                  <a:lnTo>
                    <a:pt x="1549" y="447255"/>
                  </a:lnTo>
                  <a:lnTo>
                    <a:pt x="5803" y="453555"/>
                  </a:lnTo>
                  <a:lnTo>
                    <a:pt x="12103" y="457809"/>
                  </a:lnTo>
                  <a:lnTo>
                    <a:pt x="19812" y="459359"/>
                  </a:lnTo>
                  <a:lnTo>
                    <a:pt x="177546" y="459359"/>
                  </a:lnTo>
                  <a:lnTo>
                    <a:pt x="177546" y="741934"/>
                  </a:lnTo>
                  <a:lnTo>
                    <a:pt x="137922" y="741934"/>
                  </a:lnTo>
                  <a:lnTo>
                    <a:pt x="197358" y="860806"/>
                  </a:lnTo>
                  <a:lnTo>
                    <a:pt x="246888" y="761746"/>
                  </a:lnTo>
                  <a:lnTo>
                    <a:pt x="256794" y="741934"/>
                  </a:lnTo>
                  <a:close/>
                </a:path>
                <a:path w="2847975" h="1681480">
                  <a:moveTo>
                    <a:pt x="509651" y="1562227"/>
                  </a:moveTo>
                  <a:lnTo>
                    <a:pt x="470027" y="1562227"/>
                  </a:lnTo>
                  <a:lnTo>
                    <a:pt x="470027" y="1474470"/>
                  </a:lnTo>
                  <a:lnTo>
                    <a:pt x="470027" y="1454658"/>
                  </a:lnTo>
                  <a:lnTo>
                    <a:pt x="468464" y="1446961"/>
                  </a:lnTo>
                  <a:lnTo>
                    <a:pt x="466344" y="1443812"/>
                  </a:lnTo>
                  <a:lnTo>
                    <a:pt x="466344" y="1434846"/>
                  </a:lnTo>
                  <a:lnTo>
                    <a:pt x="466344" y="1228344"/>
                  </a:lnTo>
                  <a:lnTo>
                    <a:pt x="426720" y="1228344"/>
                  </a:lnTo>
                  <a:lnTo>
                    <a:pt x="426720" y="1454658"/>
                  </a:lnTo>
                  <a:lnTo>
                    <a:pt x="428269" y="1462417"/>
                  </a:lnTo>
                  <a:lnTo>
                    <a:pt x="430403" y="1465567"/>
                  </a:lnTo>
                  <a:lnTo>
                    <a:pt x="430403" y="1562227"/>
                  </a:lnTo>
                  <a:lnTo>
                    <a:pt x="390779" y="1562227"/>
                  </a:lnTo>
                  <a:lnTo>
                    <a:pt x="450215" y="1681099"/>
                  </a:lnTo>
                  <a:lnTo>
                    <a:pt x="499745" y="1582039"/>
                  </a:lnTo>
                  <a:lnTo>
                    <a:pt x="509651" y="1562227"/>
                  </a:lnTo>
                  <a:close/>
                </a:path>
                <a:path w="2847975" h="1681480">
                  <a:moveTo>
                    <a:pt x="2847594" y="0"/>
                  </a:moveTo>
                  <a:lnTo>
                    <a:pt x="2807970" y="0"/>
                  </a:lnTo>
                  <a:lnTo>
                    <a:pt x="2807970" y="244856"/>
                  </a:lnTo>
                  <a:lnTo>
                    <a:pt x="702564" y="244856"/>
                  </a:lnTo>
                  <a:lnTo>
                    <a:pt x="694855" y="246418"/>
                  </a:lnTo>
                  <a:lnTo>
                    <a:pt x="688555" y="250672"/>
                  </a:lnTo>
                  <a:lnTo>
                    <a:pt x="684301" y="256971"/>
                  </a:lnTo>
                  <a:lnTo>
                    <a:pt x="682752" y="264668"/>
                  </a:lnTo>
                  <a:lnTo>
                    <a:pt x="682752" y="739648"/>
                  </a:lnTo>
                  <a:lnTo>
                    <a:pt x="643128" y="739648"/>
                  </a:lnTo>
                  <a:lnTo>
                    <a:pt x="702564" y="858520"/>
                  </a:lnTo>
                  <a:lnTo>
                    <a:pt x="752094" y="759460"/>
                  </a:lnTo>
                  <a:lnTo>
                    <a:pt x="762000" y="739648"/>
                  </a:lnTo>
                  <a:lnTo>
                    <a:pt x="722376" y="739648"/>
                  </a:lnTo>
                  <a:lnTo>
                    <a:pt x="722376" y="284480"/>
                  </a:lnTo>
                  <a:lnTo>
                    <a:pt x="2827782" y="284480"/>
                  </a:lnTo>
                  <a:lnTo>
                    <a:pt x="2835478" y="282930"/>
                  </a:lnTo>
                  <a:lnTo>
                    <a:pt x="2841777" y="278676"/>
                  </a:lnTo>
                  <a:lnTo>
                    <a:pt x="2846032" y="272376"/>
                  </a:lnTo>
                  <a:lnTo>
                    <a:pt x="2847594" y="264668"/>
                  </a:lnTo>
                  <a:lnTo>
                    <a:pt x="2847594" y="244856"/>
                  </a:lnTo>
                  <a:lnTo>
                    <a:pt x="28475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63852" y="2529839"/>
              <a:ext cx="525780" cy="934085"/>
            </a:xfrm>
            <a:custGeom>
              <a:avLst/>
              <a:gdLst/>
              <a:ahLst/>
              <a:cxnLst/>
              <a:rect l="l" t="t" r="r" b="b"/>
              <a:pathLst>
                <a:path w="525780" h="934085">
                  <a:moveTo>
                    <a:pt x="256412" y="38100"/>
                  </a:moveTo>
                  <a:lnTo>
                    <a:pt x="256412" y="930910"/>
                  </a:lnTo>
                  <a:lnTo>
                    <a:pt x="259206" y="933704"/>
                  </a:lnTo>
                  <a:lnTo>
                    <a:pt x="525526" y="933704"/>
                  </a:lnTo>
                  <a:lnTo>
                    <a:pt x="525526" y="927354"/>
                  </a:lnTo>
                  <a:lnTo>
                    <a:pt x="269113" y="927354"/>
                  </a:lnTo>
                  <a:lnTo>
                    <a:pt x="262763" y="921004"/>
                  </a:lnTo>
                  <a:lnTo>
                    <a:pt x="269113" y="921004"/>
                  </a:lnTo>
                  <a:lnTo>
                    <a:pt x="269113" y="44450"/>
                  </a:lnTo>
                  <a:lnTo>
                    <a:pt x="262763" y="44450"/>
                  </a:lnTo>
                  <a:lnTo>
                    <a:pt x="256412" y="38100"/>
                  </a:lnTo>
                  <a:close/>
                </a:path>
                <a:path w="525780" h="934085">
                  <a:moveTo>
                    <a:pt x="269113" y="921004"/>
                  </a:moveTo>
                  <a:lnTo>
                    <a:pt x="262763" y="921004"/>
                  </a:lnTo>
                  <a:lnTo>
                    <a:pt x="269113" y="927354"/>
                  </a:lnTo>
                  <a:lnTo>
                    <a:pt x="269113" y="921004"/>
                  </a:lnTo>
                  <a:close/>
                </a:path>
                <a:path w="525780" h="934085">
                  <a:moveTo>
                    <a:pt x="525526" y="921004"/>
                  </a:moveTo>
                  <a:lnTo>
                    <a:pt x="269113" y="921004"/>
                  </a:lnTo>
                  <a:lnTo>
                    <a:pt x="269113" y="927354"/>
                  </a:lnTo>
                  <a:lnTo>
                    <a:pt x="525526" y="927354"/>
                  </a:lnTo>
                  <a:lnTo>
                    <a:pt x="525526" y="921004"/>
                  </a:lnTo>
                  <a:close/>
                </a:path>
                <a:path w="525780" h="93408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525780" h="934085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525780" h="934085">
                  <a:moveTo>
                    <a:pt x="26631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256412" y="44450"/>
                  </a:lnTo>
                  <a:lnTo>
                    <a:pt x="256412" y="38100"/>
                  </a:lnTo>
                  <a:lnTo>
                    <a:pt x="269113" y="38100"/>
                  </a:lnTo>
                  <a:lnTo>
                    <a:pt x="269113" y="34544"/>
                  </a:lnTo>
                  <a:lnTo>
                    <a:pt x="266319" y="31750"/>
                  </a:lnTo>
                  <a:close/>
                </a:path>
                <a:path w="525780" h="934085">
                  <a:moveTo>
                    <a:pt x="269113" y="38100"/>
                  </a:moveTo>
                  <a:lnTo>
                    <a:pt x="256412" y="38100"/>
                  </a:lnTo>
                  <a:lnTo>
                    <a:pt x="262763" y="44450"/>
                  </a:lnTo>
                  <a:lnTo>
                    <a:pt x="269113" y="44450"/>
                  </a:lnTo>
                  <a:lnTo>
                    <a:pt x="269113" y="3810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97280" y="1557527"/>
              <a:ext cx="4107179" cy="2759075"/>
            </a:xfrm>
            <a:custGeom>
              <a:avLst/>
              <a:gdLst/>
              <a:ahLst/>
              <a:cxnLst/>
              <a:rect l="l" t="t" r="r" b="b"/>
              <a:pathLst>
                <a:path w="4107179" h="2759075">
                  <a:moveTo>
                    <a:pt x="2325624" y="2682367"/>
                  </a:moveTo>
                  <a:lnTo>
                    <a:pt x="2293874" y="2682367"/>
                  </a:lnTo>
                  <a:lnTo>
                    <a:pt x="2293874" y="2291588"/>
                  </a:lnTo>
                  <a:lnTo>
                    <a:pt x="2293874" y="2281809"/>
                  </a:lnTo>
                  <a:lnTo>
                    <a:pt x="2291080" y="2278888"/>
                  </a:lnTo>
                  <a:lnTo>
                    <a:pt x="318770" y="2278888"/>
                  </a:lnTo>
                  <a:lnTo>
                    <a:pt x="318770" y="1153668"/>
                  </a:lnTo>
                  <a:lnTo>
                    <a:pt x="306070" y="1153668"/>
                  </a:lnTo>
                  <a:lnTo>
                    <a:pt x="306070" y="2288794"/>
                  </a:lnTo>
                  <a:lnTo>
                    <a:pt x="308864" y="2291588"/>
                  </a:lnTo>
                  <a:lnTo>
                    <a:pt x="2281174" y="2291588"/>
                  </a:lnTo>
                  <a:lnTo>
                    <a:pt x="2281174" y="2682367"/>
                  </a:lnTo>
                  <a:lnTo>
                    <a:pt x="2249424" y="2682367"/>
                  </a:lnTo>
                  <a:lnTo>
                    <a:pt x="2287524" y="2758567"/>
                  </a:lnTo>
                  <a:lnTo>
                    <a:pt x="2319274" y="2695067"/>
                  </a:lnTo>
                  <a:lnTo>
                    <a:pt x="2325624" y="2682367"/>
                  </a:lnTo>
                  <a:close/>
                </a:path>
                <a:path w="4107179" h="2759075">
                  <a:moveTo>
                    <a:pt x="4107180" y="0"/>
                  </a:moveTo>
                  <a:lnTo>
                    <a:pt x="4094480" y="0"/>
                  </a:lnTo>
                  <a:lnTo>
                    <a:pt x="4094480" y="258318"/>
                  </a:lnTo>
                  <a:lnTo>
                    <a:pt x="1298956" y="258318"/>
                  </a:lnTo>
                  <a:lnTo>
                    <a:pt x="1298956" y="1524"/>
                  </a:lnTo>
                  <a:lnTo>
                    <a:pt x="1286256" y="1524"/>
                  </a:lnTo>
                  <a:lnTo>
                    <a:pt x="1286256" y="258318"/>
                  </a:lnTo>
                  <a:lnTo>
                    <a:pt x="1286256" y="271018"/>
                  </a:lnTo>
                  <a:lnTo>
                    <a:pt x="1286256" y="433578"/>
                  </a:lnTo>
                  <a:lnTo>
                    <a:pt x="576326" y="433578"/>
                  </a:lnTo>
                  <a:lnTo>
                    <a:pt x="576326" y="271018"/>
                  </a:lnTo>
                  <a:lnTo>
                    <a:pt x="1286256" y="271018"/>
                  </a:lnTo>
                  <a:lnTo>
                    <a:pt x="1286256" y="258318"/>
                  </a:lnTo>
                  <a:lnTo>
                    <a:pt x="566420" y="258318"/>
                  </a:lnTo>
                  <a:lnTo>
                    <a:pt x="563626" y="261112"/>
                  </a:lnTo>
                  <a:lnTo>
                    <a:pt x="563626" y="433578"/>
                  </a:lnTo>
                  <a:lnTo>
                    <a:pt x="34594" y="433578"/>
                  </a:lnTo>
                  <a:lnTo>
                    <a:pt x="31750" y="436372"/>
                  </a:lnTo>
                  <a:lnTo>
                    <a:pt x="31750" y="802132"/>
                  </a:lnTo>
                  <a:lnTo>
                    <a:pt x="0" y="802132"/>
                  </a:lnTo>
                  <a:lnTo>
                    <a:pt x="38100" y="878332"/>
                  </a:lnTo>
                  <a:lnTo>
                    <a:pt x="69850" y="814832"/>
                  </a:lnTo>
                  <a:lnTo>
                    <a:pt x="76200" y="802132"/>
                  </a:lnTo>
                  <a:lnTo>
                    <a:pt x="44450" y="802132"/>
                  </a:lnTo>
                  <a:lnTo>
                    <a:pt x="44450" y="446278"/>
                  </a:lnTo>
                  <a:lnTo>
                    <a:pt x="563626" y="446278"/>
                  </a:lnTo>
                  <a:lnTo>
                    <a:pt x="563626" y="800608"/>
                  </a:lnTo>
                  <a:lnTo>
                    <a:pt x="531876" y="800608"/>
                  </a:lnTo>
                  <a:lnTo>
                    <a:pt x="569976" y="876808"/>
                  </a:lnTo>
                  <a:lnTo>
                    <a:pt x="601726" y="813308"/>
                  </a:lnTo>
                  <a:lnTo>
                    <a:pt x="608076" y="800608"/>
                  </a:lnTo>
                  <a:lnTo>
                    <a:pt x="576326" y="800608"/>
                  </a:lnTo>
                  <a:lnTo>
                    <a:pt x="576326" y="446278"/>
                  </a:lnTo>
                  <a:lnTo>
                    <a:pt x="1296162" y="446278"/>
                  </a:lnTo>
                  <a:lnTo>
                    <a:pt x="1298956" y="443484"/>
                  </a:lnTo>
                  <a:lnTo>
                    <a:pt x="1298956" y="433578"/>
                  </a:lnTo>
                  <a:lnTo>
                    <a:pt x="1298956" y="271018"/>
                  </a:lnTo>
                  <a:lnTo>
                    <a:pt x="4104386" y="271018"/>
                  </a:lnTo>
                  <a:lnTo>
                    <a:pt x="4107180" y="268224"/>
                  </a:lnTo>
                  <a:lnTo>
                    <a:pt x="4107180" y="258318"/>
                  </a:lnTo>
                  <a:lnTo>
                    <a:pt x="41071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14574" y="3671316"/>
              <a:ext cx="372745" cy="824865"/>
            </a:xfrm>
            <a:custGeom>
              <a:avLst/>
              <a:gdLst/>
              <a:ahLst/>
              <a:cxnLst/>
              <a:rect l="l" t="t" r="r" b="b"/>
              <a:pathLst>
                <a:path w="372744" h="824864">
                  <a:moveTo>
                    <a:pt x="296290" y="748537"/>
                  </a:moveTo>
                  <a:lnTo>
                    <a:pt x="296290" y="824737"/>
                  </a:lnTo>
                  <a:lnTo>
                    <a:pt x="359790" y="792987"/>
                  </a:lnTo>
                  <a:lnTo>
                    <a:pt x="308990" y="792987"/>
                  </a:lnTo>
                  <a:lnTo>
                    <a:pt x="308990" y="780287"/>
                  </a:lnTo>
                  <a:lnTo>
                    <a:pt x="359790" y="780287"/>
                  </a:lnTo>
                  <a:lnTo>
                    <a:pt x="296290" y="748537"/>
                  </a:lnTo>
                  <a:close/>
                </a:path>
                <a:path w="372744" h="824864">
                  <a:moveTo>
                    <a:pt x="12700" y="0"/>
                  </a:moveTo>
                  <a:lnTo>
                    <a:pt x="0" y="0"/>
                  </a:lnTo>
                  <a:lnTo>
                    <a:pt x="0" y="790193"/>
                  </a:lnTo>
                  <a:lnTo>
                    <a:pt x="2793" y="792987"/>
                  </a:lnTo>
                  <a:lnTo>
                    <a:pt x="296290" y="792987"/>
                  </a:lnTo>
                  <a:lnTo>
                    <a:pt x="296290" y="786637"/>
                  </a:lnTo>
                  <a:lnTo>
                    <a:pt x="12700" y="786637"/>
                  </a:lnTo>
                  <a:lnTo>
                    <a:pt x="6350" y="780287"/>
                  </a:lnTo>
                  <a:lnTo>
                    <a:pt x="12700" y="780287"/>
                  </a:lnTo>
                  <a:lnTo>
                    <a:pt x="12700" y="0"/>
                  </a:lnTo>
                  <a:close/>
                </a:path>
                <a:path w="372744" h="824864">
                  <a:moveTo>
                    <a:pt x="359790" y="780287"/>
                  </a:moveTo>
                  <a:lnTo>
                    <a:pt x="308990" y="780287"/>
                  </a:lnTo>
                  <a:lnTo>
                    <a:pt x="308990" y="792987"/>
                  </a:lnTo>
                  <a:lnTo>
                    <a:pt x="359790" y="792987"/>
                  </a:lnTo>
                  <a:lnTo>
                    <a:pt x="372490" y="786637"/>
                  </a:lnTo>
                  <a:lnTo>
                    <a:pt x="359790" y="780287"/>
                  </a:lnTo>
                  <a:close/>
                </a:path>
                <a:path w="372744" h="824864">
                  <a:moveTo>
                    <a:pt x="12700" y="780287"/>
                  </a:moveTo>
                  <a:lnTo>
                    <a:pt x="6350" y="780287"/>
                  </a:lnTo>
                  <a:lnTo>
                    <a:pt x="12700" y="786637"/>
                  </a:lnTo>
                  <a:lnTo>
                    <a:pt x="12700" y="780287"/>
                  </a:lnTo>
                  <a:close/>
                </a:path>
                <a:path w="372744" h="824864">
                  <a:moveTo>
                    <a:pt x="296290" y="780287"/>
                  </a:moveTo>
                  <a:lnTo>
                    <a:pt x="12700" y="780287"/>
                  </a:lnTo>
                  <a:lnTo>
                    <a:pt x="12700" y="786637"/>
                  </a:lnTo>
                  <a:lnTo>
                    <a:pt x="296290" y="786637"/>
                  </a:lnTo>
                  <a:lnTo>
                    <a:pt x="296290" y="780287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43656" y="1559051"/>
              <a:ext cx="3032760" cy="1088390"/>
            </a:xfrm>
            <a:custGeom>
              <a:avLst/>
              <a:gdLst/>
              <a:ahLst/>
              <a:cxnLst/>
              <a:rect l="l" t="t" r="r" b="b"/>
              <a:pathLst>
                <a:path w="3032760" h="1088389">
                  <a:moveTo>
                    <a:pt x="3032252" y="1011936"/>
                  </a:moveTo>
                  <a:lnTo>
                    <a:pt x="3000502" y="1011936"/>
                  </a:lnTo>
                  <a:lnTo>
                    <a:pt x="3000502" y="440690"/>
                  </a:lnTo>
                  <a:lnTo>
                    <a:pt x="3000502" y="430784"/>
                  </a:lnTo>
                  <a:lnTo>
                    <a:pt x="2997581" y="427990"/>
                  </a:lnTo>
                  <a:lnTo>
                    <a:pt x="2846578" y="427990"/>
                  </a:lnTo>
                  <a:lnTo>
                    <a:pt x="2846578" y="414020"/>
                  </a:lnTo>
                  <a:lnTo>
                    <a:pt x="2846578" y="0"/>
                  </a:lnTo>
                  <a:lnTo>
                    <a:pt x="2833370" y="0"/>
                  </a:lnTo>
                  <a:lnTo>
                    <a:pt x="2820670" y="0"/>
                  </a:lnTo>
                  <a:lnTo>
                    <a:pt x="2806954" y="0"/>
                  </a:lnTo>
                  <a:lnTo>
                    <a:pt x="2806954" y="414020"/>
                  </a:lnTo>
                  <a:lnTo>
                    <a:pt x="1363980" y="414020"/>
                  </a:lnTo>
                  <a:lnTo>
                    <a:pt x="1356271" y="415582"/>
                  </a:lnTo>
                  <a:lnTo>
                    <a:pt x="1349971" y="419836"/>
                  </a:lnTo>
                  <a:lnTo>
                    <a:pt x="1345717" y="426135"/>
                  </a:lnTo>
                  <a:lnTo>
                    <a:pt x="1344168" y="433832"/>
                  </a:lnTo>
                  <a:lnTo>
                    <a:pt x="1344168" y="574294"/>
                  </a:lnTo>
                  <a:lnTo>
                    <a:pt x="851992" y="574294"/>
                  </a:lnTo>
                  <a:lnTo>
                    <a:pt x="851623" y="572439"/>
                  </a:lnTo>
                  <a:lnTo>
                    <a:pt x="847369" y="566140"/>
                  </a:lnTo>
                  <a:lnTo>
                    <a:pt x="841070" y="561886"/>
                  </a:lnTo>
                  <a:lnTo>
                    <a:pt x="833374" y="560324"/>
                  </a:lnTo>
                  <a:lnTo>
                    <a:pt x="39624" y="560324"/>
                  </a:lnTo>
                  <a:lnTo>
                    <a:pt x="39624" y="0"/>
                  </a:lnTo>
                  <a:lnTo>
                    <a:pt x="26162" y="0"/>
                  </a:lnTo>
                  <a:lnTo>
                    <a:pt x="13462" y="0"/>
                  </a:lnTo>
                  <a:lnTo>
                    <a:pt x="0" y="0"/>
                  </a:lnTo>
                  <a:lnTo>
                    <a:pt x="0" y="580136"/>
                  </a:lnTo>
                  <a:lnTo>
                    <a:pt x="1549" y="587844"/>
                  </a:lnTo>
                  <a:lnTo>
                    <a:pt x="5803" y="594144"/>
                  </a:lnTo>
                  <a:lnTo>
                    <a:pt x="12103" y="598398"/>
                  </a:lnTo>
                  <a:lnTo>
                    <a:pt x="19812" y="599948"/>
                  </a:lnTo>
                  <a:lnTo>
                    <a:pt x="813562" y="599948"/>
                  </a:lnTo>
                  <a:lnTo>
                    <a:pt x="813562" y="748792"/>
                  </a:lnTo>
                  <a:lnTo>
                    <a:pt x="773938" y="748792"/>
                  </a:lnTo>
                  <a:lnTo>
                    <a:pt x="833374" y="867664"/>
                  </a:lnTo>
                  <a:lnTo>
                    <a:pt x="882904" y="768604"/>
                  </a:lnTo>
                  <a:lnTo>
                    <a:pt x="892810" y="748792"/>
                  </a:lnTo>
                  <a:lnTo>
                    <a:pt x="853186" y="748792"/>
                  </a:lnTo>
                  <a:lnTo>
                    <a:pt x="853186" y="599948"/>
                  </a:lnTo>
                  <a:lnTo>
                    <a:pt x="853186" y="586994"/>
                  </a:lnTo>
                  <a:lnTo>
                    <a:pt x="1344168" y="586994"/>
                  </a:lnTo>
                  <a:lnTo>
                    <a:pt x="1344168" y="748792"/>
                  </a:lnTo>
                  <a:lnTo>
                    <a:pt x="1304544" y="748792"/>
                  </a:lnTo>
                  <a:lnTo>
                    <a:pt x="1363980" y="867664"/>
                  </a:lnTo>
                  <a:lnTo>
                    <a:pt x="1413510" y="768604"/>
                  </a:lnTo>
                  <a:lnTo>
                    <a:pt x="1423416" y="748792"/>
                  </a:lnTo>
                  <a:lnTo>
                    <a:pt x="1383792" y="748792"/>
                  </a:lnTo>
                  <a:lnTo>
                    <a:pt x="1383792" y="586994"/>
                  </a:lnTo>
                  <a:lnTo>
                    <a:pt x="2456942" y="586994"/>
                  </a:lnTo>
                  <a:lnTo>
                    <a:pt x="2456942" y="1011936"/>
                  </a:lnTo>
                  <a:lnTo>
                    <a:pt x="2425192" y="1011936"/>
                  </a:lnTo>
                  <a:lnTo>
                    <a:pt x="2463292" y="1088136"/>
                  </a:lnTo>
                  <a:lnTo>
                    <a:pt x="2495042" y="1024636"/>
                  </a:lnTo>
                  <a:lnTo>
                    <a:pt x="2501392" y="1011936"/>
                  </a:lnTo>
                  <a:lnTo>
                    <a:pt x="2469642" y="1011936"/>
                  </a:lnTo>
                  <a:lnTo>
                    <a:pt x="2469642" y="586994"/>
                  </a:lnTo>
                  <a:lnTo>
                    <a:pt x="2469642" y="577088"/>
                  </a:lnTo>
                  <a:lnTo>
                    <a:pt x="2466721" y="574294"/>
                  </a:lnTo>
                  <a:lnTo>
                    <a:pt x="1383792" y="574294"/>
                  </a:lnTo>
                  <a:lnTo>
                    <a:pt x="1383792" y="453644"/>
                  </a:lnTo>
                  <a:lnTo>
                    <a:pt x="2826766" y="453644"/>
                  </a:lnTo>
                  <a:lnTo>
                    <a:pt x="2834513" y="452094"/>
                  </a:lnTo>
                  <a:lnTo>
                    <a:pt x="2840812" y="447840"/>
                  </a:lnTo>
                  <a:lnTo>
                    <a:pt x="2845028" y="441540"/>
                  </a:lnTo>
                  <a:lnTo>
                    <a:pt x="2845193" y="440690"/>
                  </a:lnTo>
                  <a:lnTo>
                    <a:pt x="2987802" y="440690"/>
                  </a:lnTo>
                  <a:lnTo>
                    <a:pt x="2987802" y="1011936"/>
                  </a:lnTo>
                  <a:lnTo>
                    <a:pt x="2956052" y="1011936"/>
                  </a:lnTo>
                  <a:lnTo>
                    <a:pt x="2994152" y="1088136"/>
                  </a:lnTo>
                  <a:lnTo>
                    <a:pt x="3025902" y="1024636"/>
                  </a:lnTo>
                  <a:lnTo>
                    <a:pt x="3032252" y="1011936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53740" y="2508503"/>
              <a:ext cx="2346960" cy="2255520"/>
            </a:xfrm>
            <a:custGeom>
              <a:avLst/>
              <a:gdLst/>
              <a:ahLst/>
              <a:cxnLst/>
              <a:rect l="l" t="t" r="r" b="b"/>
              <a:pathLst>
                <a:path w="2346960" h="2255520">
                  <a:moveTo>
                    <a:pt x="2346579" y="281940"/>
                  </a:moveTo>
                  <a:lnTo>
                    <a:pt x="2333879" y="275590"/>
                  </a:lnTo>
                  <a:lnTo>
                    <a:pt x="2270379" y="243840"/>
                  </a:lnTo>
                  <a:lnTo>
                    <a:pt x="2270379" y="275590"/>
                  </a:lnTo>
                  <a:lnTo>
                    <a:pt x="382905" y="275590"/>
                  </a:lnTo>
                  <a:lnTo>
                    <a:pt x="382905" y="79248"/>
                  </a:lnTo>
                  <a:lnTo>
                    <a:pt x="607314" y="79248"/>
                  </a:lnTo>
                  <a:lnTo>
                    <a:pt x="607314" y="118872"/>
                  </a:lnTo>
                  <a:lnTo>
                    <a:pt x="686562" y="79248"/>
                  </a:lnTo>
                  <a:lnTo>
                    <a:pt x="726186" y="59436"/>
                  </a:lnTo>
                  <a:lnTo>
                    <a:pt x="686562" y="39624"/>
                  </a:lnTo>
                  <a:lnTo>
                    <a:pt x="607314" y="0"/>
                  </a:lnTo>
                  <a:lnTo>
                    <a:pt x="607314" y="39624"/>
                  </a:lnTo>
                  <a:lnTo>
                    <a:pt x="363093" y="39624"/>
                  </a:lnTo>
                  <a:lnTo>
                    <a:pt x="355384" y="41186"/>
                  </a:lnTo>
                  <a:lnTo>
                    <a:pt x="349084" y="45440"/>
                  </a:lnTo>
                  <a:lnTo>
                    <a:pt x="344830" y="51739"/>
                  </a:lnTo>
                  <a:lnTo>
                    <a:pt x="343281" y="59436"/>
                  </a:lnTo>
                  <a:lnTo>
                    <a:pt x="343281" y="928497"/>
                  </a:lnTo>
                  <a:lnTo>
                    <a:pt x="0" y="928497"/>
                  </a:lnTo>
                  <a:lnTo>
                    <a:pt x="0" y="968121"/>
                  </a:lnTo>
                  <a:lnTo>
                    <a:pt x="363093" y="968121"/>
                  </a:lnTo>
                  <a:lnTo>
                    <a:pt x="370789" y="966571"/>
                  </a:lnTo>
                  <a:lnTo>
                    <a:pt x="377088" y="962317"/>
                  </a:lnTo>
                  <a:lnTo>
                    <a:pt x="381342" y="956017"/>
                  </a:lnTo>
                  <a:lnTo>
                    <a:pt x="382003" y="952754"/>
                  </a:lnTo>
                  <a:lnTo>
                    <a:pt x="1090549" y="952754"/>
                  </a:lnTo>
                  <a:lnTo>
                    <a:pt x="1090549" y="2220849"/>
                  </a:lnTo>
                  <a:lnTo>
                    <a:pt x="1093343" y="2223770"/>
                  </a:lnTo>
                  <a:lnTo>
                    <a:pt x="1532382" y="2223770"/>
                  </a:lnTo>
                  <a:lnTo>
                    <a:pt x="1532382" y="2255520"/>
                  </a:lnTo>
                  <a:lnTo>
                    <a:pt x="1595882" y="2223770"/>
                  </a:lnTo>
                  <a:lnTo>
                    <a:pt x="1608582" y="2217420"/>
                  </a:lnTo>
                  <a:lnTo>
                    <a:pt x="1595882" y="2211070"/>
                  </a:lnTo>
                  <a:lnTo>
                    <a:pt x="1532382" y="2179320"/>
                  </a:lnTo>
                  <a:lnTo>
                    <a:pt x="1532382" y="2211070"/>
                  </a:lnTo>
                  <a:lnTo>
                    <a:pt x="1103249" y="2211070"/>
                  </a:lnTo>
                  <a:lnTo>
                    <a:pt x="1103249" y="952754"/>
                  </a:lnTo>
                  <a:lnTo>
                    <a:pt x="1103249" y="946404"/>
                  </a:lnTo>
                  <a:lnTo>
                    <a:pt x="1103249" y="942848"/>
                  </a:lnTo>
                  <a:lnTo>
                    <a:pt x="1100455" y="940054"/>
                  </a:lnTo>
                  <a:lnTo>
                    <a:pt x="382905" y="940054"/>
                  </a:lnTo>
                  <a:lnTo>
                    <a:pt x="382905" y="928497"/>
                  </a:lnTo>
                  <a:lnTo>
                    <a:pt x="382905" y="288290"/>
                  </a:lnTo>
                  <a:lnTo>
                    <a:pt x="2270379" y="288290"/>
                  </a:lnTo>
                  <a:lnTo>
                    <a:pt x="2270379" y="320040"/>
                  </a:lnTo>
                  <a:lnTo>
                    <a:pt x="2333879" y="288290"/>
                  </a:lnTo>
                  <a:lnTo>
                    <a:pt x="2346579" y="28194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03776" y="2711195"/>
              <a:ext cx="1026160" cy="2991485"/>
            </a:xfrm>
            <a:custGeom>
              <a:avLst/>
              <a:gdLst/>
              <a:ahLst/>
              <a:cxnLst/>
              <a:rect l="l" t="t" r="r" b="b"/>
              <a:pathLst>
                <a:path w="1026160" h="2991485">
                  <a:moveTo>
                    <a:pt x="198120" y="224790"/>
                  </a:moveTo>
                  <a:lnTo>
                    <a:pt x="158496" y="224790"/>
                  </a:lnTo>
                  <a:lnTo>
                    <a:pt x="158496" y="191643"/>
                  </a:lnTo>
                  <a:lnTo>
                    <a:pt x="158496" y="171831"/>
                  </a:lnTo>
                  <a:lnTo>
                    <a:pt x="156933" y="164134"/>
                  </a:lnTo>
                  <a:lnTo>
                    <a:pt x="152679" y="157835"/>
                  </a:lnTo>
                  <a:lnTo>
                    <a:pt x="149352" y="155587"/>
                  </a:lnTo>
                  <a:lnTo>
                    <a:pt x="149352" y="152019"/>
                  </a:lnTo>
                  <a:lnTo>
                    <a:pt x="149352" y="0"/>
                  </a:lnTo>
                  <a:lnTo>
                    <a:pt x="109728" y="0"/>
                  </a:lnTo>
                  <a:lnTo>
                    <a:pt x="109728" y="171831"/>
                  </a:lnTo>
                  <a:lnTo>
                    <a:pt x="111277" y="179539"/>
                  </a:lnTo>
                  <a:lnTo>
                    <a:pt x="115531" y="185839"/>
                  </a:lnTo>
                  <a:lnTo>
                    <a:pt x="118872" y="188087"/>
                  </a:lnTo>
                  <a:lnTo>
                    <a:pt x="118872" y="224790"/>
                  </a:lnTo>
                  <a:lnTo>
                    <a:pt x="79248" y="224790"/>
                  </a:lnTo>
                  <a:lnTo>
                    <a:pt x="138684" y="343662"/>
                  </a:lnTo>
                  <a:lnTo>
                    <a:pt x="188214" y="244602"/>
                  </a:lnTo>
                  <a:lnTo>
                    <a:pt x="198120" y="224790"/>
                  </a:lnTo>
                  <a:close/>
                </a:path>
                <a:path w="1026160" h="2991485">
                  <a:moveTo>
                    <a:pt x="1026033" y="2590800"/>
                  </a:moveTo>
                  <a:lnTo>
                    <a:pt x="1013333" y="2590800"/>
                  </a:lnTo>
                  <a:lnTo>
                    <a:pt x="1013333" y="2784602"/>
                  </a:lnTo>
                  <a:lnTo>
                    <a:pt x="34544" y="2784602"/>
                  </a:lnTo>
                  <a:lnTo>
                    <a:pt x="31750" y="2787396"/>
                  </a:lnTo>
                  <a:lnTo>
                    <a:pt x="31750" y="2914789"/>
                  </a:lnTo>
                  <a:lnTo>
                    <a:pt x="0" y="2914789"/>
                  </a:lnTo>
                  <a:lnTo>
                    <a:pt x="38100" y="2990989"/>
                  </a:lnTo>
                  <a:lnTo>
                    <a:pt x="69850" y="2927489"/>
                  </a:lnTo>
                  <a:lnTo>
                    <a:pt x="76200" y="2914789"/>
                  </a:lnTo>
                  <a:lnTo>
                    <a:pt x="44450" y="2914789"/>
                  </a:lnTo>
                  <a:lnTo>
                    <a:pt x="44450" y="2797302"/>
                  </a:lnTo>
                  <a:lnTo>
                    <a:pt x="1023239" y="2797302"/>
                  </a:lnTo>
                  <a:lnTo>
                    <a:pt x="1026033" y="2794381"/>
                  </a:lnTo>
                  <a:lnTo>
                    <a:pt x="1026033" y="2784602"/>
                  </a:lnTo>
                  <a:lnTo>
                    <a:pt x="1026033" y="259080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611880" y="4600955"/>
              <a:ext cx="76200" cy="417830"/>
            </a:xfrm>
            <a:custGeom>
              <a:avLst/>
              <a:gdLst/>
              <a:ahLst/>
              <a:cxnLst/>
              <a:rect l="l" t="t" r="r" b="b"/>
              <a:pathLst>
                <a:path w="76200" h="417829">
                  <a:moveTo>
                    <a:pt x="31750" y="341249"/>
                  </a:moveTo>
                  <a:lnTo>
                    <a:pt x="0" y="341249"/>
                  </a:lnTo>
                  <a:lnTo>
                    <a:pt x="38100" y="417449"/>
                  </a:lnTo>
                  <a:lnTo>
                    <a:pt x="69850" y="353949"/>
                  </a:lnTo>
                  <a:lnTo>
                    <a:pt x="31750" y="353949"/>
                  </a:lnTo>
                  <a:lnTo>
                    <a:pt x="31750" y="341249"/>
                  </a:lnTo>
                  <a:close/>
                </a:path>
                <a:path w="76200" h="417829">
                  <a:moveTo>
                    <a:pt x="31750" y="208788"/>
                  </a:moveTo>
                  <a:lnTo>
                    <a:pt x="31750" y="353949"/>
                  </a:lnTo>
                  <a:lnTo>
                    <a:pt x="44450" y="353949"/>
                  </a:lnTo>
                  <a:lnTo>
                    <a:pt x="44450" y="215138"/>
                  </a:lnTo>
                  <a:lnTo>
                    <a:pt x="38100" y="215138"/>
                  </a:lnTo>
                  <a:lnTo>
                    <a:pt x="31750" y="208788"/>
                  </a:lnTo>
                  <a:close/>
                </a:path>
                <a:path w="76200" h="417829">
                  <a:moveTo>
                    <a:pt x="76200" y="341249"/>
                  </a:moveTo>
                  <a:lnTo>
                    <a:pt x="44450" y="341249"/>
                  </a:lnTo>
                  <a:lnTo>
                    <a:pt x="44450" y="353949"/>
                  </a:lnTo>
                  <a:lnTo>
                    <a:pt x="69850" y="353949"/>
                  </a:lnTo>
                  <a:lnTo>
                    <a:pt x="76200" y="341249"/>
                  </a:lnTo>
                  <a:close/>
                </a:path>
                <a:path w="76200" h="417829">
                  <a:moveTo>
                    <a:pt x="35306" y="0"/>
                  </a:moveTo>
                  <a:lnTo>
                    <a:pt x="22606" y="0"/>
                  </a:lnTo>
                  <a:lnTo>
                    <a:pt x="22606" y="212217"/>
                  </a:lnTo>
                  <a:lnTo>
                    <a:pt x="25400" y="215138"/>
                  </a:lnTo>
                  <a:lnTo>
                    <a:pt x="31750" y="215138"/>
                  </a:lnTo>
                  <a:lnTo>
                    <a:pt x="31750" y="208788"/>
                  </a:lnTo>
                  <a:lnTo>
                    <a:pt x="35306" y="208788"/>
                  </a:lnTo>
                  <a:lnTo>
                    <a:pt x="28956" y="202438"/>
                  </a:lnTo>
                  <a:lnTo>
                    <a:pt x="35306" y="202438"/>
                  </a:lnTo>
                  <a:lnTo>
                    <a:pt x="35306" y="0"/>
                  </a:lnTo>
                  <a:close/>
                </a:path>
                <a:path w="76200" h="417829">
                  <a:moveTo>
                    <a:pt x="41656" y="202438"/>
                  </a:moveTo>
                  <a:lnTo>
                    <a:pt x="35306" y="202438"/>
                  </a:lnTo>
                  <a:lnTo>
                    <a:pt x="35306" y="208788"/>
                  </a:lnTo>
                  <a:lnTo>
                    <a:pt x="31750" y="208788"/>
                  </a:lnTo>
                  <a:lnTo>
                    <a:pt x="38100" y="215138"/>
                  </a:lnTo>
                  <a:lnTo>
                    <a:pt x="44450" y="215138"/>
                  </a:lnTo>
                  <a:lnTo>
                    <a:pt x="44450" y="205232"/>
                  </a:lnTo>
                  <a:lnTo>
                    <a:pt x="41656" y="202438"/>
                  </a:lnTo>
                  <a:close/>
                </a:path>
                <a:path w="76200" h="417829">
                  <a:moveTo>
                    <a:pt x="35306" y="202438"/>
                  </a:moveTo>
                  <a:lnTo>
                    <a:pt x="28956" y="202438"/>
                  </a:lnTo>
                  <a:lnTo>
                    <a:pt x="35306" y="208788"/>
                  </a:lnTo>
                  <a:lnTo>
                    <a:pt x="35306" y="2024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14574" y="3671316"/>
              <a:ext cx="187960" cy="1530350"/>
            </a:xfrm>
            <a:custGeom>
              <a:avLst/>
              <a:gdLst/>
              <a:ahLst/>
              <a:cxnLst/>
              <a:rect l="l" t="t" r="r" b="b"/>
              <a:pathLst>
                <a:path w="187960" h="1530350">
                  <a:moveTo>
                    <a:pt x="111632" y="1454022"/>
                  </a:moveTo>
                  <a:lnTo>
                    <a:pt x="111632" y="1530222"/>
                  </a:lnTo>
                  <a:lnTo>
                    <a:pt x="175132" y="1498472"/>
                  </a:lnTo>
                  <a:lnTo>
                    <a:pt x="124332" y="1498472"/>
                  </a:lnTo>
                  <a:lnTo>
                    <a:pt x="124332" y="1485772"/>
                  </a:lnTo>
                  <a:lnTo>
                    <a:pt x="175132" y="1485772"/>
                  </a:lnTo>
                  <a:lnTo>
                    <a:pt x="111632" y="1454022"/>
                  </a:lnTo>
                  <a:close/>
                </a:path>
                <a:path w="187960" h="1530350">
                  <a:moveTo>
                    <a:pt x="12700" y="0"/>
                  </a:moveTo>
                  <a:lnTo>
                    <a:pt x="0" y="0"/>
                  </a:lnTo>
                  <a:lnTo>
                    <a:pt x="0" y="1495678"/>
                  </a:lnTo>
                  <a:lnTo>
                    <a:pt x="2793" y="1498472"/>
                  </a:lnTo>
                  <a:lnTo>
                    <a:pt x="111632" y="1498472"/>
                  </a:lnTo>
                  <a:lnTo>
                    <a:pt x="111632" y="1492122"/>
                  </a:lnTo>
                  <a:lnTo>
                    <a:pt x="12700" y="1492122"/>
                  </a:lnTo>
                  <a:lnTo>
                    <a:pt x="6350" y="1485772"/>
                  </a:lnTo>
                  <a:lnTo>
                    <a:pt x="12700" y="1485772"/>
                  </a:lnTo>
                  <a:lnTo>
                    <a:pt x="12700" y="0"/>
                  </a:lnTo>
                  <a:close/>
                </a:path>
                <a:path w="187960" h="1530350">
                  <a:moveTo>
                    <a:pt x="175132" y="1485772"/>
                  </a:moveTo>
                  <a:lnTo>
                    <a:pt x="124332" y="1485772"/>
                  </a:lnTo>
                  <a:lnTo>
                    <a:pt x="124332" y="1498472"/>
                  </a:lnTo>
                  <a:lnTo>
                    <a:pt x="175132" y="1498472"/>
                  </a:lnTo>
                  <a:lnTo>
                    <a:pt x="187832" y="1492122"/>
                  </a:lnTo>
                  <a:lnTo>
                    <a:pt x="175132" y="1485772"/>
                  </a:lnTo>
                  <a:close/>
                </a:path>
                <a:path w="187960" h="1530350">
                  <a:moveTo>
                    <a:pt x="12700" y="1485772"/>
                  </a:moveTo>
                  <a:lnTo>
                    <a:pt x="6350" y="1485772"/>
                  </a:lnTo>
                  <a:lnTo>
                    <a:pt x="12700" y="1492122"/>
                  </a:lnTo>
                  <a:lnTo>
                    <a:pt x="12700" y="1485772"/>
                  </a:lnTo>
                  <a:close/>
                </a:path>
                <a:path w="187960" h="1530350">
                  <a:moveTo>
                    <a:pt x="111632" y="1485772"/>
                  </a:moveTo>
                  <a:lnTo>
                    <a:pt x="12700" y="1485772"/>
                  </a:lnTo>
                  <a:lnTo>
                    <a:pt x="12700" y="1492122"/>
                  </a:lnTo>
                  <a:lnTo>
                    <a:pt x="111632" y="1492122"/>
                  </a:lnTo>
                  <a:lnTo>
                    <a:pt x="111632" y="148577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43630" y="5308092"/>
              <a:ext cx="204470" cy="395605"/>
            </a:xfrm>
            <a:custGeom>
              <a:avLst/>
              <a:gdLst/>
              <a:ahLst/>
              <a:cxnLst/>
              <a:rect l="l" t="t" r="r" b="b"/>
              <a:pathLst>
                <a:path w="204470" h="395604">
                  <a:moveTo>
                    <a:pt x="160020" y="318846"/>
                  </a:moveTo>
                  <a:lnTo>
                    <a:pt x="128270" y="318846"/>
                  </a:lnTo>
                  <a:lnTo>
                    <a:pt x="166370" y="395046"/>
                  </a:lnTo>
                  <a:lnTo>
                    <a:pt x="198120" y="331546"/>
                  </a:lnTo>
                  <a:lnTo>
                    <a:pt x="160020" y="331546"/>
                  </a:lnTo>
                  <a:lnTo>
                    <a:pt x="160020" y="318846"/>
                  </a:lnTo>
                  <a:close/>
                </a:path>
                <a:path w="204470" h="395604">
                  <a:moveTo>
                    <a:pt x="160020" y="197485"/>
                  </a:moveTo>
                  <a:lnTo>
                    <a:pt x="160020" y="331546"/>
                  </a:lnTo>
                  <a:lnTo>
                    <a:pt x="172720" y="331546"/>
                  </a:lnTo>
                  <a:lnTo>
                    <a:pt x="172720" y="203835"/>
                  </a:lnTo>
                  <a:lnTo>
                    <a:pt x="166370" y="203835"/>
                  </a:lnTo>
                  <a:lnTo>
                    <a:pt x="160020" y="197485"/>
                  </a:lnTo>
                  <a:close/>
                </a:path>
                <a:path w="204470" h="395604">
                  <a:moveTo>
                    <a:pt x="204470" y="318846"/>
                  </a:moveTo>
                  <a:lnTo>
                    <a:pt x="172720" y="318846"/>
                  </a:lnTo>
                  <a:lnTo>
                    <a:pt x="172720" y="331546"/>
                  </a:lnTo>
                  <a:lnTo>
                    <a:pt x="198120" y="331546"/>
                  </a:lnTo>
                  <a:lnTo>
                    <a:pt x="204470" y="318846"/>
                  </a:lnTo>
                  <a:close/>
                </a:path>
                <a:path w="204470" h="395604">
                  <a:moveTo>
                    <a:pt x="12700" y="0"/>
                  </a:moveTo>
                  <a:lnTo>
                    <a:pt x="0" y="0"/>
                  </a:lnTo>
                  <a:lnTo>
                    <a:pt x="0" y="201041"/>
                  </a:lnTo>
                  <a:lnTo>
                    <a:pt x="2794" y="203835"/>
                  </a:lnTo>
                  <a:lnTo>
                    <a:pt x="160020" y="203835"/>
                  </a:lnTo>
                  <a:lnTo>
                    <a:pt x="160020" y="197485"/>
                  </a:lnTo>
                  <a:lnTo>
                    <a:pt x="12700" y="197485"/>
                  </a:lnTo>
                  <a:lnTo>
                    <a:pt x="6350" y="191135"/>
                  </a:lnTo>
                  <a:lnTo>
                    <a:pt x="12700" y="191135"/>
                  </a:lnTo>
                  <a:lnTo>
                    <a:pt x="12700" y="0"/>
                  </a:lnTo>
                  <a:close/>
                </a:path>
                <a:path w="204470" h="395604">
                  <a:moveTo>
                    <a:pt x="169925" y="191135"/>
                  </a:moveTo>
                  <a:lnTo>
                    <a:pt x="12700" y="191135"/>
                  </a:lnTo>
                  <a:lnTo>
                    <a:pt x="12700" y="197485"/>
                  </a:lnTo>
                  <a:lnTo>
                    <a:pt x="160020" y="197485"/>
                  </a:lnTo>
                  <a:lnTo>
                    <a:pt x="166370" y="203835"/>
                  </a:lnTo>
                  <a:lnTo>
                    <a:pt x="172720" y="203835"/>
                  </a:lnTo>
                  <a:lnTo>
                    <a:pt x="172720" y="194056"/>
                  </a:lnTo>
                  <a:lnTo>
                    <a:pt x="169925" y="191135"/>
                  </a:lnTo>
                  <a:close/>
                </a:path>
                <a:path w="204470" h="395604">
                  <a:moveTo>
                    <a:pt x="12700" y="191135"/>
                  </a:moveTo>
                  <a:lnTo>
                    <a:pt x="6350" y="191135"/>
                  </a:lnTo>
                  <a:lnTo>
                    <a:pt x="12700" y="197485"/>
                  </a:lnTo>
                  <a:lnTo>
                    <a:pt x="12700" y="1911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14574" y="3671316"/>
              <a:ext cx="595630" cy="2221230"/>
            </a:xfrm>
            <a:custGeom>
              <a:avLst/>
              <a:gdLst/>
              <a:ahLst/>
              <a:cxnLst/>
              <a:rect l="l" t="t" r="r" b="b"/>
              <a:pathLst>
                <a:path w="595629" h="2221229">
                  <a:moveTo>
                    <a:pt x="519302" y="2144649"/>
                  </a:moveTo>
                  <a:lnTo>
                    <a:pt x="519302" y="2220849"/>
                  </a:lnTo>
                  <a:lnTo>
                    <a:pt x="582802" y="2189099"/>
                  </a:lnTo>
                  <a:lnTo>
                    <a:pt x="532002" y="2189099"/>
                  </a:lnTo>
                  <a:lnTo>
                    <a:pt x="532002" y="2176399"/>
                  </a:lnTo>
                  <a:lnTo>
                    <a:pt x="582802" y="2176399"/>
                  </a:lnTo>
                  <a:lnTo>
                    <a:pt x="519302" y="2144649"/>
                  </a:lnTo>
                  <a:close/>
                </a:path>
                <a:path w="595629" h="2221229">
                  <a:moveTo>
                    <a:pt x="12700" y="0"/>
                  </a:moveTo>
                  <a:lnTo>
                    <a:pt x="0" y="0"/>
                  </a:lnTo>
                  <a:lnTo>
                    <a:pt x="0" y="2186254"/>
                  </a:lnTo>
                  <a:lnTo>
                    <a:pt x="2793" y="2189099"/>
                  </a:lnTo>
                  <a:lnTo>
                    <a:pt x="519302" y="2189099"/>
                  </a:lnTo>
                  <a:lnTo>
                    <a:pt x="519302" y="2182749"/>
                  </a:lnTo>
                  <a:lnTo>
                    <a:pt x="12700" y="2182749"/>
                  </a:lnTo>
                  <a:lnTo>
                    <a:pt x="6350" y="2176399"/>
                  </a:lnTo>
                  <a:lnTo>
                    <a:pt x="12700" y="2176399"/>
                  </a:lnTo>
                  <a:lnTo>
                    <a:pt x="12700" y="0"/>
                  </a:lnTo>
                  <a:close/>
                </a:path>
                <a:path w="595629" h="2221229">
                  <a:moveTo>
                    <a:pt x="582802" y="2176399"/>
                  </a:moveTo>
                  <a:lnTo>
                    <a:pt x="532002" y="2176399"/>
                  </a:lnTo>
                  <a:lnTo>
                    <a:pt x="532002" y="2189099"/>
                  </a:lnTo>
                  <a:lnTo>
                    <a:pt x="582802" y="2189099"/>
                  </a:lnTo>
                  <a:lnTo>
                    <a:pt x="595502" y="2182749"/>
                  </a:lnTo>
                  <a:lnTo>
                    <a:pt x="582802" y="2176399"/>
                  </a:lnTo>
                  <a:close/>
                </a:path>
                <a:path w="595629" h="2221229">
                  <a:moveTo>
                    <a:pt x="12700" y="2176399"/>
                  </a:moveTo>
                  <a:lnTo>
                    <a:pt x="6350" y="2176399"/>
                  </a:lnTo>
                  <a:lnTo>
                    <a:pt x="12700" y="2182749"/>
                  </a:lnTo>
                  <a:lnTo>
                    <a:pt x="12700" y="2176399"/>
                  </a:lnTo>
                  <a:close/>
                </a:path>
                <a:path w="595629" h="2221229">
                  <a:moveTo>
                    <a:pt x="519302" y="2176399"/>
                  </a:moveTo>
                  <a:lnTo>
                    <a:pt x="12700" y="2176399"/>
                  </a:lnTo>
                  <a:lnTo>
                    <a:pt x="12700" y="2182749"/>
                  </a:lnTo>
                  <a:lnTo>
                    <a:pt x="519302" y="2182749"/>
                  </a:lnTo>
                  <a:lnTo>
                    <a:pt x="519302" y="217639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64280" y="6003036"/>
              <a:ext cx="76200" cy="378460"/>
            </a:xfrm>
            <a:custGeom>
              <a:avLst/>
              <a:gdLst/>
              <a:ahLst/>
              <a:cxnLst/>
              <a:rect l="l" t="t" r="r" b="b"/>
              <a:pathLst>
                <a:path w="76200" h="378460">
                  <a:moveTo>
                    <a:pt x="31750" y="302120"/>
                  </a:moveTo>
                  <a:lnTo>
                    <a:pt x="0" y="302120"/>
                  </a:lnTo>
                  <a:lnTo>
                    <a:pt x="38100" y="378320"/>
                  </a:lnTo>
                  <a:lnTo>
                    <a:pt x="69850" y="314820"/>
                  </a:lnTo>
                  <a:lnTo>
                    <a:pt x="31750" y="314820"/>
                  </a:lnTo>
                  <a:lnTo>
                    <a:pt x="31750" y="302120"/>
                  </a:lnTo>
                  <a:close/>
                </a:path>
                <a:path w="76200" h="378460">
                  <a:moveTo>
                    <a:pt x="35560" y="182816"/>
                  </a:moveTo>
                  <a:lnTo>
                    <a:pt x="34544" y="182816"/>
                  </a:lnTo>
                  <a:lnTo>
                    <a:pt x="31750" y="185661"/>
                  </a:lnTo>
                  <a:lnTo>
                    <a:pt x="31750" y="314820"/>
                  </a:lnTo>
                  <a:lnTo>
                    <a:pt x="44450" y="314820"/>
                  </a:lnTo>
                  <a:lnTo>
                    <a:pt x="44450" y="195516"/>
                  </a:lnTo>
                  <a:lnTo>
                    <a:pt x="38100" y="195516"/>
                  </a:lnTo>
                  <a:lnTo>
                    <a:pt x="44450" y="189166"/>
                  </a:lnTo>
                  <a:lnTo>
                    <a:pt x="35560" y="189166"/>
                  </a:lnTo>
                  <a:lnTo>
                    <a:pt x="35560" y="182816"/>
                  </a:lnTo>
                  <a:close/>
                </a:path>
                <a:path w="76200" h="378460">
                  <a:moveTo>
                    <a:pt x="76200" y="302120"/>
                  </a:moveTo>
                  <a:lnTo>
                    <a:pt x="44450" y="302120"/>
                  </a:lnTo>
                  <a:lnTo>
                    <a:pt x="44450" y="314820"/>
                  </a:lnTo>
                  <a:lnTo>
                    <a:pt x="69850" y="314820"/>
                  </a:lnTo>
                  <a:lnTo>
                    <a:pt x="76200" y="302120"/>
                  </a:lnTo>
                  <a:close/>
                </a:path>
                <a:path w="76200" h="378460">
                  <a:moveTo>
                    <a:pt x="44450" y="189166"/>
                  </a:moveTo>
                  <a:lnTo>
                    <a:pt x="38100" y="195516"/>
                  </a:lnTo>
                  <a:lnTo>
                    <a:pt x="44450" y="195516"/>
                  </a:lnTo>
                  <a:lnTo>
                    <a:pt x="44450" y="189166"/>
                  </a:lnTo>
                  <a:close/>
                </a:path>
                <a:path w="76200" h="378460">
                  <a:moveTo>
                    <a:pt x="48260" y="182816"/>
                  </a:moveTo>
                  <a:lnTo>
                    <a:pt x="41910" y="182816"/>
                  </a:lnTo>
                  <a:lnTo>
                    <a:pt x="35560" y="189166"/>
                  </a:lnTo>
                  <a:lnTo>
                    <a:pt x="44450" y="189166"/>
                  </a:lnTo>
                  <a:lnTo>
                    <a:pt x="44450" y="195516"/>
                  </a:lnTo>
                  <a:lnTo>
                    <a:pt x="45339" y="195516"/>
                  </a:lnTo>
                  <a:lnTo>
                    <a:pt x="48260" y="192671"/>
                  </a:lnTo>
                  <a:lnTo>
                    <a:pt x="48260" y="182816"/>
                  </a:lnTo>
                  <a:close/>
                </a:path>
                <a:path w="76200" h="378460">
                  <a:moveTo>
                    <a:pt x="48260" y="0"/>
                  </a:moveTo>
                  <a:lnTo>
                    <a:pt x="35560" y="0"/>
                  </a:lnTo>
                  <a:lnTo>
                    <a:pt x="35560" y="189166"/>
                  </a:lnTo>
                  <a:lnTo>
                    <a:pt x="41910" y="182816"/>
                  </a:lnTo>
                  <a:lnTo>
                    <a:pt x="48260" y="182816"/>
                  </a:lnTo>
                  <a:lnTo>
                    <a:pt x="482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87624" y="3607307"/>
              <a:ext cx="3063875" cy="2774315"/>
            </a:xfrm>
            <a:custGeom>
              <a:avLst/>
              <a:gdLst/>
              <a:ahLst/>
              <a:cxnLst/>
              <a:rect l="l" t="t" r="r" b="b"/>
              <a:pathLst>
                <a:path w="3063875" h="2774315">
                  <a:moveTo>
                    <a:pt x="3063875" y="507873"/>
                  </a:moveTo>
                  <a:lnTo>
                    <a:pt x="3061081" y="504952"/>
                  </a:lnTo>
                  <a:lnTo>
                    <a:pt x="44450" y="504952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514858"/>
                  </a:lnTo>
                  <a:lnTo>
                    <a:pt x="34544" y="517652"/>
                  </a:lnTo>
                  <a:lnTo>
                    <a:pt x="3051175" y="517652"/>
                  </a:lnTo>
                  <a:lnTo>
                    <a:pt x="3051175" y="2577134"/>
                  </a:lnTo>
                  <a:lnTo>
                    <a:pt x="1685925" y="2577134"/>
                  </a:lnTo>
                  <a:lnTo>
                    <a:pt x="1685925" y="2578544"/>
                  </a:lnTo>
                  <a:lnTo>
                    <a:pt x="1257554" y="2578544"/>
                  </a:lnTo>
                  <a:lnTo>
                    <a:pt x="1257554" y="2395728"/>
                  </a:lnTo>
                  <a:lnTo>
                    <a:pt x="1244854" y="2395728"/>
                  </a:lnTo>
                  <a:lnTo>
                    <a:pt x="1244854" y="2588399"/>
                  </a:lnTo>
                  <a:lnTo>
                    <a:pt x="1247648" y="2591244"/>
                  </a:lnTo>
                  <a:lnTo>
                    <a:pt x="1681226" y="2591244"/>
                  </a:lnTo>
                  <a:lnTo>
                    <a:pt x="1681226" y="2697848"/>
                  </a:lnTo>
                  <a:lnTo>
                    <a:pt x="1649476" y="2697848"/>
                  </a:lnTo>
                  <a:lnTo>
                    <a:pt x="1687576" y="2774048"/>
                  </a:lnTo>
                  <a:lnTo>
                    <a:pt x="1719313" y="2710561"/>
                  </a:lnTo>
                  <a:lnTo>
                    <a:pt x="1725676" y="2697848"/>
                  </a:lnTo>
                  <a:lnTo>
                    <a:pt x="1693926" y="2697848"/>
                  </a:lnTo>
                  <a:lnTo>
                    <a:pt x="1693926" y="2591244"/>
                  </a:lnTo>
                  <a:lnTo>
                    <a:pt x="1693926" y="2589834"/>
                  </a:lnTo>
                  <a:lnTo>
                    <a:pt x="3061081" y="2589834"/>
                  </a:lnTo>
                  <a:lnTo>
                    <a:pt x="3063875" y="2586990"/>
                  </a:lnTo>
                  <a:lnTo>
                    <a:pt x="3063875" y="2583484"/>
                  </a:lnTo>
                  <a:lnTo>
                    <a:pt x="3063875" y="2577134"/>
                  </a:lnTo>
                  <a:lnTo>
                    <a:pt x="3063875" y="517652"/>
                  </a:lnTo>
                  <a:lnTo>
                    <a:pt x="3063875" y="507873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610358" y="4170933"/>
              <a:ext cx="1343660" cy="2049145"/>
            </a:xfrm>
            <a:custGeom>
              <a:avLst/>
              <a:gdLst/>
              <a:ahLst/>
              <a:cxnLst/>
              <a:rect l="l" t="t" r="r" b="b"/>
              <a:pathLst>
                <a:path w="1343660" h="2049145">
                  <a:moveTo>
                    <a:pt x="1308481" y="0"/>
                  </a:moveTo>
                  <a:lnTo>
                    <a:pt x="2793" y="0"/>
                  </a:lnTo>
                  <a:lnTo>
                    <a:pt x="0" y="2794"/>
                  </a:lnTo>
                  <a:lnTo>
                    <a:pt x="0" y="2046274"/>
                  </a:lnTo>
                  <a:lnTo>
                    <a:pt x="2793" y="2049106"/>
                  </a:lnTo>
                  <a:lnTo>
                    <a:pt x="1195070" y="2049106"/>
                  </a:lnTo>
                  <a:lnTo>
                    <a:pt x="1195070" y="2042756"/>
                  </a:lnTo>
                  <a:lnTo>
                    <a:pt x="12700" y="2042756"/>
                  </a:lnTo>
                  <a:lnTo>
                    <a:pt x="6350" y="2036406"/>
                  </a:lnTo>
                  <a:lnTo>
                    <a:pt x="12700" y="2036406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1311402" y="6350"/>
                  </a:lnTo>
                  <a:lnTo>
                    <a:pt x="1311402" y="2794"/>
                  </a:lnTo>
                  <a:lnTo>
                    <a:pt x="1308481" y="0"/>
                  </a:lnTo>
                  <a:close/>
                </a:path>
                <a:path w="1343660" h="2049145">
                  <a:moveTo>
                    <a:pt x="12700" y="2036406"/>
                  </a:moveTo>
                  <a:lnTo>
                    <a:pt x="6350" y="2036406"/>
                  </a:lnTo>
                  <a:lnTo>
                    <a:pt x="12700" y="2042756"/>
                  </a:lnTo>
                  <a:lnTo>
                    <a:pt x="12700" y="2036406"/>
                  </a:lnTo>
                  <a:close/>
                </a:path>
                <a:path w="1343660" h="2049145">
                  <a:moveTo>
                    <a:pt x="1195070" y="2036406"/>
                  </a:moveTo>
                  <a:lnTo>
                    <a:pt x="12700" y="2036406"/>
                  </a:lnTo>
                  <a:lnTo>
                    <a:pt x="12700" y="2042756"/>
                  </a:lnTo>
                  <a:lnTo>
                    <a:pt x="1195070" y="2042756"/>
                  </a:lnTo>
                  <a:lnTo>
                    <a:pt x="1195070" y="2036406"/>
                  </a:lnTo>
                  <a:close/>
                </a:path>
                <a:path w="1343660" h="2049145">
                  <a:moveTo>
                    <a:pt x="1298702" y="67310"/>
                  </a:moveTo>
                  <a:lnTo>
                    <a:pt x="1266952" y="67310"/>
                  </a:lnTo>
                  <a:lnTo>
                    <a:pt x="1305052" y="143510"/>
                  </a:lnTo>
                  <a:lnTo>
                    <a:pt x="1336802" y="80010"/>
                  </a:lnTo>
                  <a:lnTo>
                    <a:pt x="1298702" y="80010"/>
                  </a:lnTo>
                  <a:lnTo>
                    <a:pt x="1298702" y="67310"/>
                  </a:lnTo>
                  <a:close/>
                </a:path>
                <a:path w="1343660" h="2049145">
                  <a:moveTo>
                    <a:pt x="1298702" y="6350"/>
                  </a:moveTo>
                  <a:lnTo>
                    <a:pt x="1298702" y="80010"/>
                  </a:lnTo>
                  <a:lnTo>
                    <a:pt x="1311402" y="80010"/>
                  </a:lnTo>
                  <a:lnTo>
                    <a:pt x="1311402" y="12700"/>
                  </a:lnTo>
                  <a:lnTo>
                    <a:pt x="1305052" y="12700"/>
                  </a:lnTo>
                  <a:lnTo>
                    <a:pt x="1298702" y="6350"/>
                  </a:lnTo>
                  <a:close/>
                </a:path>
                <a:path w="1343660" h="2049145">
                  <a:moveTo>
                    <a:pt x="1343152" y="67310"/>
                  </a:moveTo>
                  <a:lnTo>
                    <a:pt x="1311402" y="67310"/>
                  </a:lnTo>
                  <a:lnTo>
                    <a:pt x="1311402" y="80010"/>
                  </a:lnTo>
                  <a:lnTo>
                    <a:pt x="1336802" y="80010"/>
                  </a:lnTo>
                  <a:lnTo>
                    <a:pt x="1343152" y="67310"/>
                  </a:lnTo>
                  <a:close/>
                </a:path>
                <a:path w="1343660" h="2049145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1343660" h="2049145">
                  <a:moveTo>
                    <a:pt x="1298702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1298702" y="12700"/>
                  </a:lnTo>
                  <a:lnTo>
                    <a:pt x="1298702" y="6350"/>
                  </a:lnTo>
                  <a:close/>
                </a:path>
                <a:path w="1343660" h="2049145">
                  <a:moveTo>
                    <a:pt x="1311402" y="6350"/>
                  </a:moveTo>
                  <a:lnTo>
                    <a:pt x="1298702" y="6350"/>
                  </a:lnTo>
                  <a:lnTo>
                    <a:pt x="1305052" y="12700"/>
                  </a:lnTo>
                  <a:lnTo>
                    <a:pt x="1311402" y="12700"/>
                  </a:lnTo>
                  <a:lnTo>
                    <a:pt x="1311402" y="63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74691" y="4350766"/>
              <a:ext cx="1381760" cy="1848485"/>
            </a:xfrm>
            <a:custGeom>
              <a:avLst/>
              <a:gdLst/>
              <a:ahLst/>
              <a:cxnLst/>
              <a:rect l="l" t="t" r="r" b="b"/>
              <a:pathLst>
                <a:path w="1381760" h="1848485">
                  <a:moveTo>
                    <a:pt x="1368933" y="1835429"/>
                  </a:moveTo>
                  <a:lnTo>
                    <a:pt x="0" y="1835429"/>
                  </a:lnTo>
                  <a:lnTo>
                    <a:pt x="0" y="1848129"/>
                  </a:lnTo>
                  <a:lnTo>
                    <a:pt x="1378712" y="1848129"/>
                  </a:lnTo>
                  <a:lnTo>
                    <a:pt x="1381633" y="1845284"/>
                  </a:lnTo>
                  <a:lnTo>
                    <a:pt x="1381633" y="1841779"/>
                  </a:lnTo>
                  <a:lnTo>
                    <a:pt x="1368933" y="1841779"/>
                  </a:lnTo>
                  <a:lnTo>
                    <a:pt x="1368933" y="1835429"/>
                  </a:lnTo>
                  <a:close/>
                </a:path>
                <a:path w="1381760" h="1848485">
                  <a:moveTo>
                    <a:pt x="1368933" y="6349"/>
                  </a:moveTo>
                  <a:lnTo>
                    <a:pt x="1368933" y="1841779"/>
                  </a:lnTo>
                  <a:lnTo>
                    <a:pt x="1375283" y="1835429"/>
                  </a:lnTo>
                  <a:lnTo>
                    <a:pt x="1381633" y="1835429"/>
                  </a:lnTo>
                  <a:lnTo>
                    <a:pt x="1381633" y="12699"/>
                  </a:lnTo>
                  <a:lnTo>
                    <a:pt x="1375283" y="12699"/>
                  </a:lnTo>
                  <a:lnTo>
                    <a:pt x="1368933" y="6349"/>
                  </a:lnTo>
                  <a:close/>
                </a:path>
                <a:path w="1381760" h="1848485">
                  <a:moveTo>
                    <a:pt x="1381633" y="1835429"/>
                  </a:moveTo>
                  <a:lnTo>
                    <a:pt x="1375283" y="1835429"/>
                  </a:lnTo>
                  <a:lnTo>
                    <a:pt x="1368933" y="1841779"/>
                  </a:lnTo>
                  <a:lnTo>
                    <a:pt x="1381633" y="1841779"/>
                  </a:lnTo>
                  <a:lnTo>
                    <a:pt x="1381633" y="1835429"/>
                  </a:lnTo>
                  <a:close/>
                </a:path>
                <a:path w="1381760" h="1848485">
                  <a:moveTo>
                    <a:pt x="808736" y="158749"/>
                  </a:moveTo>
                  <a:lnTo>
                    <a:pt x="776986" y="158749"/>
                  </a:lnTo>
                  <a:lnTo>
                    <a:pt x="815086" y="234949"/>
                  </a:lnTo>
                  <a:lnTo>
                    <a:pt x="846836" y="171449"/>
                  </a:lnTo>
                  <a:lnTo>
                    <a:pt x="808736" y="171449"/>
                  </a:lnTo>
                  <a:lnTo>
                    <a:pt x="808736" y="158749"/>
                  </a:lnTo>
                  <a:close/>
                </a:path>
                <a:path w="1381760" h="1848485">
                  <a:moveTo>
                    <a:pt x="1378712" y="0"/>
                  </a:moveTo>
                  <a:lnTo>
                    <a:pt x="811657" y="0"/>
                  </a:lnTo>
                  <a:lnTo>
                    <a:pt x="808736" y="2793"/>
                  </a:lnTo>
                  <a:lnTo>
                    <a:pt x="808736" y="171449"/>
                  </a:lnTo>
                  <a:lnTo>
                    <a:pt x="821436" y="171449"/>
                  </a:lnTo>
                  <a:lnTo>
                    <a:pt x="821436" y="12699"/>
                  </a:lnTo>
                  <a:lnTo>
                    <a:pt x="815086" y="12699"/>
                  </a:lnTo>
                  <a:lnTo>
                    <a:pt x="821436" y="6349"/>
                  </a:lnTo>
                  <a:lnTo>
                    <a:pt x="1381633" y="6349"/>
                  </a:lnTo>
                  <a:lnTo>
                    <a:pt x="1381633" y="2793"/>
                  </a:lnTo>
                  <a:lnTo>
                    <a:pt x="1378712" y="0"/>
                  </a:lnTo>
                  <a:close/>
                </a:path>
                <a:path w="1381760" h="1848485">
                  <a:moveTo>
                    <a:pt x="853186" y="158749"/>
                  </a:moveTo>
                  <a:lnTo>
                    <a:pt x="821436" y="158749"/>
                  </a:lnTo>
                  <a:lnTo>
                    <a:pt x="821436" y="171449"/>
                  </a:lnTo>
                  <a:lnTo>
                    <a:pt x="846836" y="171449"/>
                  </a:lnTo>
                  <a:lnTo>
                    <a:pt x="853186" y="158749"/>
                  </a:lnTo>
                  <a:close/>
                </a:path>
                <a:path w="1381760" h="1848485">
                  <a:moveTo>
                    <a:pt x="821436" y="6349"/>
                  </a:moveTo>
                  <a:lnTo>
                    <a:pt x="815086" y="12699"/>
                  </a:lnTo>
                  <a:lnTo>
                    <a:pt x="821436" y="12699"/>
                  </a:lnTo>
                  <a:lnTo>
                    <a:pt x="821436" y="6349"/>
                  </a:lnTo>
                  <a:close/>
                </a:path>
                <a:path w="1381760" h="1848485">
                  <a:moveTo>
                    <a:pt x="1368933" y="6349"/>
                  </a:moveTo>
                  <a:lnTo>
                    <a:pt x="821436" y="6349"/>
                  </a:lnTo>
                  <a:lnTo>
                    <a:pt x="821436" y="12699"/>
                  </a:lnTo>
                  <a:lnTo>
                    <a:pt x="1368933" y="12699"/>
                  </a:lnTo>
                  <a:lnTo>
                    <a:pt x="1368933" y="6349"/>
                  </a:lnTo>
                  <a:close/>
                </a:path>
                <a:path w="1381760" h="1848485">
                  <a:moveTo>
                    <a:pt x="1381633" y="6349"/>
                  </a:moveTo>
                  <a:lnTo>
                    <a:pt x="1368933" y="6349"/>
                  </a:lnTo>
                  <a:lnTo>
                    <a:pt x="1375283" y="12699"/>
                  </a:lnTo>
                  <a:lnTo>
                    <a:pt x="1381633" y="12699"/>
                  </a:lnTo>
                  <a:lnTo>
                    <a:pt x="1381633" y="6349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9389" y="4869052"/>
              <a:ext cx="75692" cy="14414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169920" y="2936747"/>
              <a:ext cx="2889885" cy="1647825"/>
            </a:xfrm>
            <a:custGeom>
              <a:avLst/>
              <a:gdLst/>
              <a:ahLst/>
              <a:cxnLst/>
              <a:rect l="l" t="t" r="r" b="b"/>
              <a:pathLst>
                <a:path w="2889885" h="1647825">
                  <a:moveTo>
                    <a:pt x="1808480" y="550672"/>
                  </a:moveTo>
                  <a:lnTo>
                    <a:pt x="1776730" y="550672"/>
                  </a:lnTo>
                  <a:lnTo>
                    <a:pt x="1776730" y="522478"/>
                  </a:lnTo>
                  <a:lnTo>
                    <a:pt x="1776730" y="512572"/>
                  </a:lnTo>
                  <a:lnTo>
                    <a:pt x="1773936" y="509778"/>
                  </a:lnTo>
                  <a:lnTo>
                    <a:pt x="1278890" y="509778"/>
                  </a:lnTo>
                  <a:lnTo>
                    <a:pt x="1278890" y="405384"/>
                  </a:lnTo>
                  <a:lnTo>
                    <a:pt x="1266190" y="405384"/>
                  </a:lnTo>
                  <a:lnTo>
                    <a:pt x="1266190" y="519557"/>
                  </a:lnTo>
                  <a:lnTo>
                    <a:pt x="1268984" y="522478"/>
                  </a:lnTo>
                  <a:lnTo>
                    <a:pt x="1764030" y="522478"/>
                  </a:lnTo>
                  <a:lnTo>
                    <a:pt x="1764030" y="550672"/>
                  </a:lnTo>
                  <a:lnTo>
                    <a:pt x="1732280" y="550672"/>
                  </a:lnTo>
                  <a:lnTo>
                    <a:pt x="1770380" y="626884"/>
                  </a:lnTo>
                  <a:lnTo>
                    <a:pt x="1802130" y="563372"/>
                  </a:lnTo>
                  <a:lnTo>
                    <a:pt x="1808480" y="550672"/>
                  </a:lnTo>
                  <a:close/>
                </a:path>
                <a:path w="2889885" h="1647825">
                  <a:moveTo>
                    <a:pt x="2147824" y="1039368"/>
                  </a:moveTo>
                  <a:lnTo>
                    <a:pt x="2135124" y="1039368"/>
                  </a:lnTo>
                  <a:lnTo>
                    <a:pt x="2135124" y="1041654"/>
                  </a:lnTo>
                  <a:lnTo>
                    <a:pt x="2133600" y="1041654"/>
                  </a:lnTo>
                  <a:lnTo>
                    <a:pt x="2133600" y="1263904"/>
                  </a:lnTo>
                  <a:lnTo>
                    <a:pt x="44450" y="1263904"/>
                  </a:lnTo>
                  <a:lnTo>
                    <a:pt x="44450" y="694944"/>
                  </a:lnTo>
                  <a:lnTo>
                    <a:pt x="76200" y="694944"/>
                  </a:lnTo>
                  <a:lnTo>
                    <a:pt x="69850" y="682244"/>
                  </a:lnTo>
                  <a:lnTo>
                    <a:pt x="38100" y="618744"/>
                  </a:lnTo>
                  <a:lnTo>
                    <a:pt x="0" y="694944"/>
                  </a:lnTo>
                  <a:lnTo>
                    <a:pt x="31750" y="694944"/>
                  </a:lnTo>
                  <a:lnTo>
                    <a:pt x="31750" y="1273683"/>
                  </a:lnTo>
                  <a:lnTo>
                    <a:pt x="34544" y="1276604"/>
                  </a:lnTo>
                  <a:lnTo>
                    <a:pt x="2135124" y="1276604"/>
                  </a:lnTo>
                  <a:lnTo>
                    <a:pt x="2135124" y="1337183"/>
                  </a:lnTo>
                  <a:lnTo>
                    <a:pt x="1884680" y="1337183"/>
                  </a:lnTo>
                  <a:lnTo>
                    <a:pt x="1881886" y="1339977"/>
                  </a:lnTo>
                  <a:lnTo>
                    <a:pt x="1881886" y="1571371"/>
                  </a:lnTo>
                  <a:lnTo>
                    <a:pt x="1850136" y="1571371"/>
                  </a:lnTo>
                  <a:lnTo>
                    <a:pt x="1888236" y="1647571"/>
                  </a:lnTo>
                  <a:lnTo>
                    <a:pt x="1919986" y="1584071"/>
                  </a:lnTo>
                  <a:lnTo>
                    <a:pt x="1926336" y="1571371"/>
                  </a:lnTo>
                  <a:lnTo>
                    <a:pt x="1894586" y="1571371"/>
                  </a:lnTo>
                  <a:lnTo>
                    <a:pt x="1894586" y="1349883"/>
                  </a:lnTo>
                  <a:lnTo>
                    <a:pt x="2145030" y="1349883"/>
                  </a:lnTo>
                  <a:lnTo>
                    <a:pt x="2147824" y="1346962"/>
                  </a:lnTo>
                  <a:lnTo>
                    <a:pt x="2147824" y="1337183"/>
                  </a:lnTo>
                  <a:lnTo>
                    <a:pt x="2147824" y="1039368"/>
                  </a:lnTo>
                  <a:close/>
                </a:path>
                <a:path w="2889885" h="1647825">
                  <a:moveTo>
                    <a:pt x="2889758" y="0"/>
                  </a:moveTo>
                  <a:lnTo>
                    <a:pt x="2877058" y="0"/>
                  </a:lnTo>
                  <a:lnTo>
                    <a:pt x="2877058" y="307848"/>
                  </a:lnTo>
                  <a:lnTo>
                    <a:pt x="2506472" y="307848"/>
                  </a:lnTo>
                  <a:lnTo>
                    <a:pt x="2503678" y="310642"/>
                  </a:lnTo>
                  <a:lnTo>
                    <a:pt x="2503678" y="552196"/>
                  </a:lnTo>
                  <a:lnTo>
                    <a:pt x="2471928" y="552196"/>
                  </a:lnTo>
                  <a:lnTo>
                    <a:pt x="2510028" y="628408"/>
                  </a:lnTo>
                  <a:lnTo>
                    <a:pt x="2541778" y="564896"/>
                  </a:lnTo>
                  <a:lnTo>
                    <a:pt x="2548128" y="552196"/>
                  </a:lnTo>
                  <a:lnTo>
                    <a:pt x="2516378" y="552196"/>
                  </a:lnTo>
                  <a:lnTo>
                    <a:pt x="2516378" y="320548"/>
                  </a:lnTo>
                  <a:lnTo>
                    <a:pt x="2886837" y="320548"/>
                  </a:lnTo>
                  <a:lnTo>
                    <a:pt x="2889758" y="317627"/>
                  </a:lnTo>
                  <a:lnTo>
                    <a:pt x="2889758" y="307848"/>
                  </a:lnTo>
                  <a:lnTo>
                    <a:pt x="2889758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831083" y="2879852"/>
            <a:ext cx="607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latin typeface="Microsoft YaHei UI"/>
                <a:cs typeface="Microsoft YaHei UI"/>
              </a:rPr>
              <a:t>指数的</a:t>
            </a:r>
            <a:r>
              <a:rPr sz="1200" spc="-75" dirty="0">
                <a:latin typeface="Microsoft YaHei UI"/>
                <a:cs typeface="Microsoft YaHei UI"/>
              </a:rPr>
              <a:t>差异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11072" y="3321177"/>
            <a:ext cx="2732405" cy="1273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7045" algn="ctr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Microsoft YaHei UI"/>
                <a:cs typeface="Microsoft YaHei UI"/>
              </a:rPr>
              <a:t>控制</a:t>
            </a:r>
            <a:endParaRPr sz="16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</a:pPr>
            <a:r>
              <a:rPr sz="1200" spc="-170" dirty="0">
                <a:latin typeface="Microsoft YaHei UI"/>
                <a:cs typeface="Microsoft YaHei UI"/>
              </a:rPr>
              <a:t>较大的</a:t>
            </a:r>
            <a:r>
              <a:rPr sz="1200" spc="-55" dirty="0">
                <a:latin typeface="Microsoft YaHei UI"/>
                <a:cs typeface="Microsoft YaHei UI"/>
              </a:rPr>
              <a:t>指数</a:t>
            </a:r>
            <a:endParaRPr sz="12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50">
              <a:latin typeface="Microsoft YaHei UI"/>
              <a:cs typeface="Microsoft YaHei UI"/>
            </a:endParaRPr>
          </a:p>
          <a:p>
            <a:pPr marR="5080" algn="r">
              <a:lnSpc>
                <a:spcPct val="100000"/>
              </a:lnSpc>
            </a:pPr>
            <a:r>
              <a:rPr sz="1600" spc="-35" dirty="0">
                <a:latin typeface="Microsoft YaHei UI"/>
                <a:cs typeface="Microsoft YaHei UI"/>
              </a:rPr>
              <a:t>MUX4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47130" y="2540241"/>
            <a:ext cx="1332865" cy="65722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600" spc="-35" dirty="0">
                <a:latin typeface="Microsoft YaHei UI"/>
                <a:cs typeface="Microsoft YaHei UI"/>
              </a:rPr>
              <a:t>MUX3</a:t>
            </a:r>
            <a:endParaRPr sz="1600">
              <a:latin typeface="Microsoft YaHei UI"/>
              <a:cs typeface="Microsoft YaHei UI"/>
            </a:endParaRPr>
          </a:p>
          <a:p>
            <a:pPr marL="344805">
              <a:lnSpc>
                <a:spcPct val="100000"/>
              </a:lnSpc>
              <a:spcBef>
                <a:spcPts val="685"/>
              </a:spcBef>
            </a:pPr>
            <a:r>
              <a:rPr sz="1200" spc="-225" dirty="0">
                <a:latin typeface="Microsoft YaHei UI"/>
                <a:cs typeface="Microsoft YaHei UI"/>
              </a:rPr>
              <a:t>较大的</a:t>
            </a:r>
            <a:r>
              <a:rPr sz="1200" dirty="0">
                <a:latin typeface="Microsoft YaHei UI"/>
                <a:cs typeface="Microsoft YaHei UI"/>
              </a:rPr>
              <a:t>尾数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23105" y="2431795"/>
            <a:ext cx="1447800" cy="9029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sz="1600" spc="-35" dirty="0">
                <a:latin typeface="Microsoft YaHei UI"/>
                <a:cs typeface="Microsoft YaHei UI"/>
              </a:rPr>
              <a:t>MUX2</a:t>
            </a:r>
            <a:endParaRPr sz="1600">
              <a:latin typeface="Microsoft YaHei UI"/>
              <a:cs typeface="Microsoft YaHei UI"/>
            </a:endParaRPr>
          </a:p>
          <a:p>
            <a:pPr marL="468630">
              <a:lnSpc>
                <a:spcPct val="100000"/>
              </a:lnSpc>
              <a:spcBef>
                <a:spcPts val="1140"/>
              </a:spcBef>
            </a:pPr>
            <a:r>
              <a:rPr sz="1200" spc="-114" dirty="0">
                <a:latin typeface="Microsoft YaHei UI"/>
                <a:cs typeface="Microsoft YaHei UI"/>
              </a:rPr>
              <a:t>较小的</a:t>
            </a:r>
            <a:r>
              <a:rPr sz="1200" dirty="0">
                <a:latin typeface="Microsoft YaHei UI"/>
                <a:cs typeface="Microsoft YaHei UI"/>
              </a:rPr>
              <a:t>尾数</a:t>
            </a:r>
            <a:endParaRPr sz="12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600" spc="-165" dirty="0">
                <a:latin typeface="Microsoft YaHei UI"/>
                <a:cs typeface="Microsoft YaHei UI"/>
              </a:rPr>
              <a:t>向右</a:t>
            </a:r>
            <a:r>
              <a:rPr sz="1600" spc="-465" dirty="0">
                <a:latin typeface="Microsoft YaHei UI"/>
                <a:cs typeface="Microsoft YaHei UI"/>
              </a:rPr>
              <a:t>移动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53740" y="3139439"/>
            <a:ext cx="1423035" cy="2056764"/>
          </a:xfrm>
          <a:custGeom>
            <a:avLst/>
            <a:gdLst/>
            <a:ahLst/>
            <a:cxnLst/>
            <a:rect l="l" t="t" r="r" b="b"/>
            <a:pathLst>
              <a:path w="1423035" h="2056764">
                <a:moveTo>
                  <a:pt x="1423035" y="2018538"/>
                </a:moveTo>
                <a:lnTo>
                  <a:pt x="1410335" y="2012188"/>
                </a:lnTo>
                <a:lnTo>
                  <a:pt x="1346835" y="1980438"/>
                </a:lnTo>
                <a:lnTo>
                  <a:pt x="1346835" y="2012188"/>
                </a:lnTo>
                <a:lnTo>
                  <a:pt x="1092708" y="2012188"/>
                </a:lnTo>
                <a:lnTo>
                  <a:pt x="1092708" y="321818"/>
                </a:lnTo>
                <a:lnTo>
                  <a:pt x="1092708" y="315468"/>
                </a:lnTo>
                <a:lnTo>
                  <a:pt x="1092708" y="311912"/>
                </a:lnTo>
                <a:lnTo>
                  <a:pt x="1089914" y="309118"/>
                </a:lnTo>
                <a:lnTo>
                  <a:pt x="382016" y="309118"/>
                </a:lnTo>
                <a:lnTo>
                  <a:pt x="382016" y="296799"/>
                </a:lnTo>
                <a:lnTo>
                  <a:pt x="382016" y="79248"/>
                </a:lnTo>
                <a:lnTo>
                  <a:pt x="422656" y="79248"/>
                </a:lnTo>
                <a:lnTo>
                  <a:pt x="422656" y="118872"/>
                </a:lnTo>
                <a:lnTo>
                  <a:pt x="501891" y="79248"/>
                </a:lnTo>
                <a:lnTo>
                  <a:pt x="541528" y="59436"/>
                </a:lnTo>
                <a:lnTo>
                  <a:pt x="501891" y="39624"/>
                </a:lnTo>
                <a:lnTo>
                  <a:pt x="422656" y="0"/>
                </a:lnTo>
                <a:lnTo>
                  <a:pt x="422656" y="39624"/>
                </a:lnTo>
                <a:lnTo>
                  <a:pt x="362204" y="39624"/>
                </a:lnTo>
                <a:lnTo>
                  <a:pt x="354495" y="41186"/>
                </a:lnTo>
                <a:lnTo>
                  <a:pt x="348195" y="45440"/>
                </a:lnTo>
                <a:lnTo>
                  <a:pt x="343941" y="51739"/>
                </a:lnTo>
                <a:lnTo>
                  <a:pt x="342392" y="59436"/>
                </a:lnTo>
                <a:lnTo>
                  <a:pt x="342392" y="296799"/>
                </a:lnTo>
                <a:lnTo>
                  <a:pt x="0" y="296799"/>
                </a:lnTo>
                <a:lnTo>
                  <a:pt x="0" y="309118"/>
                </a:lnTo>
                <a:lnTo>
                  <a:pt x="0" y="321818"/>
                </a:lnTo>
                <a:lnTo>
                  <a:pt x="0" y="336423"/>
                </a:lnTo>
                <a:lnTo>
                  <a:pt x="362204" y="336423"/>
                </a:lnTo>
                <a:lnTo>
                  <a:pt x="369900" y="334873"/>
                </a:lnTo>
                <a:lnTo>
                  <a:pt x="376199" y="330619"/>
                </a:lnTo>
                <a:lnTo>
                  <a:pt x="380453" y="324319"/>
                </a:lnTo>
                <a:lnTo>
                  <a:pt x="380949" y="321818"/>
                </a:lnTo>
                <a:lnTo>
                  <a:pt x="1080008" y="321818"/>
                </a:lnTo>
                <a:lnTo>
                  <a:pt x="1080008" y="2021967"/>
                </a:lnTo>
                <a:lnTo>
                  <a:pt x="1082929" y="2024888"/>
                </a:lnTo>
                <a:lnTo>
                  <a:pt x="1346835" y="2024888"/>
                </a:lnTo>
                <a:lnTo>
                  <a:pt x="1346835" y="2056638"/>
                </a:lnTo>
                <a:lnTo>
                  <a:pt x="1410335" y="2024888"/>
                </a:lnTo>
                <a:lnTo>
                  <a:pt x="1423035" y="201853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19</a:t>
            </a:r>
          </a:p>
        </p:txBody>
      </p:sp>
    </p:spTree>
  </p:cSld>
  <p:clrMapOvr>
    <a:masterClrMapping/>
  </p:clrMapOvr>
</p:sld>
</file>

<file path=ppt/slides/slide2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511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浮点加法单元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67839" y="1258824"/>
          <a:ext cx="2188845" cy="30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792480"/>
                <a:gridCol w="1151890"/>
              </a:tblGrid>
              <a:tr h="289560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S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Microsoft YaHei UI"/>
                          <a:cs typeface="Microsoft YaHei UI"/>
                        </a:rPr>
                        <a:t>索引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尾数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5047" y="1258824"/>
          <a:ext cx="2188845" cy="30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792480"/>
                <a:gridCol w="1151890"/>
              </a:tblGrid>
              <a:tr h="28956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S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Microsoft YaHei UI"/>
                          <a:cs typeface="Microsoft YaHei UI"/>
                        </a:rPr>
                        <a:t>索引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Microsoft YaHei UI"/>
                          <a:cs typeface="Microsoft YaHei UI"/>
                        </a:rPr>
                        <a:t>尾数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82111" y="6373367"/>
          <a:ext cx="218567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789305"/>
                <a:gridCol w="1151890"/>
              </a:tblGrid>
              <a:tr h="286511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S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索引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尾数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377376" y="2410967"/>
            <a:ext cx="3505835" cy="2905125"/>
            <a:chOff x="2377376" y="2410967"/>
            <a:chExt cx="3505835" cy="29051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60" y="2410967"/>
              <a:ext cx="786384" cy="3749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86584" y="3054095"/>
              <a:ext cx="2703830" cy="615950"/>
            </a:xfrm>
            <a:custGeom>
              <a:avLst/>
              <a:gdLst/>
              <a:ahLst/>
              <a:cxnLst/>
              <a:rect l="l" t="t" r="r" b="b"/>
              <a:pathLst>
                <a:path w="2703829" h="615950">
                  <a:moveTo>
                    <a:pt x="0" y="399288"/>
                  </a:moveTo>
                  <a:lnTo>
                    <a:pt x="18326" y="336790"/>
                  </a:lnTo>
                  <a:lnTo>
                    <a:pt x="69735" y="281456"/>
                  </a:lnTo>
                  <a:lnTo>
                    <a:pt x="106170" y="257313"/>
                  </a:lnTo>
                  <a:lnTo>
                    <a:pt x="148866" y="235965"/>
                  </a:lnTo>
                  <a:lnTo>
                    <a:pt x="197153" y="217747"/>
                  </a:lnTo>
                  <a:lnTo>
                    <a:pt x="250361" y="202995"/>
                  </a:lnTo>
                  <a:lnTo>
                    <a:pt x="307821" y="192043"/>
                  </a:lnTo>
                  <a:lnTo>
                    <a:pt x="368862" y="185226"/>
                  </a:lnTo>
                  <a:lnTo>
                    <a:pt x="432816" y="182879"/>
                  </a:lnTo>
                  <a:lnTo>
                    <a:pt x="496769" y="185226"/>
                  </a:lnTo>
                  <a:lnTo>
                    <a:pt x="557810" y="192043"/>
                  </a:lnTo>
                  <a:lnTo>
                    <a:pt x="615270" y="202995"/>
                  </a:lnTo>
                  <a:lnTo>
                    <a:pt x="668478" y="217747"/>
                  </a:lnTo>
                  <a:lnTo>
                    <a:pt x="716765" y="235965"/>
                  </a:lnTo>
                  <a:lnTo>
                    <a:pt x="759461" y="257313"/>
                  </a:lnTo>
                  <a:lnTo>
                    <a:pt x="795896" y="281456"/>
                  </a:lnTo>
                  <a:lnTo>
                    <a:pt x="825401" y="308060"/>
                  </a:lnTo>
                  <a:lnTo>
                    <a:pt x="860938" y="367311"/>
                  </a:lnTo>
                  <a:lnTo>
                    <a:pt x="865632" y="399288"/>
                  </a:lnTo>
                  <a:lnTo>
                    <a:pt x="860938" y="431264"/>
                  </a:lnTo>
                  <a:lnTo>
                    <a:pt x="825401" y="490515"/>
                  </a:lnTo>
                  <a:lnTo>
                    <a:pt x="795896" y="517119"/>
                  </a:lnTo>
                  <a:lnTo>
                    <a:pt x="759461" y="541262"/>
                  </a:lnTo>
                  <a:lnTo>
                    <a:pt x="716765" y="562610"/>
                  </a:lnTo>
                  <a:lnTo>
                    <a:pt x="668478" y="580828"/>
                  </a:lnTo>
                  <a:lnTo>
                    <a:pt x="615270" y="595580"/>
                  </a:lnTo>
                  <a:lnTo>
                    <a:pt x="557810" y="606532"/>
                  </a:lnTo>
                  <a:lnTo>
                    <a:pt x="496769" y="613349"/>
                  </a:lnTo>
                  <a:lnTo>
                    <a:pt x="432816" y="615695"/>
                  </a:lnTo>
                  <a:lnTo>
                    <a:pt x="368862" y="613349"/>
                  </a:lnTo>
                  <a:lnTo>
                    <a:pt x="307821" y="606532"/>
                  </a:lnTo>
                  <a:lnTo>
                    <a:pt x="250361" y="595580"/>
                  </a:lnTo>
                  <a:lnTo>
                    <a:pt x="197153" y="580828"/>
                  </a:lnTo>
                  <a:lnTo>
                    <a:pt x="148866" y="562610"/>
                  </a:lnTo>
                  <a:lnTo>
                    <a:pt x="106170" y="541262"/>
                  </a:lnTo>
                  <a:lnTo>
                    <a:pt x="69735" y="517119"/>
                  </a:lnTo>
                  <a:lnTo>
                    <a:pt x="40230" y="490515"/>
                  </a:lnTo>
                  <a:lnTo>
                    <a:pt x="4693" y="431264"/>
                  </a:lnTo>
                  <a:lnTo>
                    <a:pt x="0" y="399288"/>
                  </a:lnTo>
                  <a:close/>
                </a:path>
                <a:path w="2703829" h="615950">
                  <a:moveTo>
                    <a:pt x="1408176" y="286512"/>
                  </a:moveTo>
                  <a:lnTo>
                    <a:pt x="2703576" y="286512"/>
                  </a:lnTo>
                  <a:lnTo>
                    <a:pt x="2703576" y="0"/>
                  </a:lnTo>
                  <a:lnTo>
                    <a:pt x="1408176" y="0"/>
                  </a:lnTo>
                  <a:lnTo>
                    <a:pt x="1408176" y="286512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6592" y="3566159"/>
              <a:ext cx="1146048" cy="4084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02280" y="5017007"/>
              <a:ext cx="1295400" cy="289560"/>
            </a:xfrm>
            <a:custGeom>
              <a:avLst/>
              <a:gdLst/>
              <a:ahLst/>
              <a:cxnLst/>
              <a:rect l="l" t="t" r="r" b="b"/>
              <a:pathLst>
                <a:path w="1295400" h="289560">
                  <a:moveTo>
                    <a:pt x="0" y="289560"/>
                  </a:moveTo>
                  <a:lnTo>
                    <a:pt x="1295399" y="289560"/>
                  </a:lnTo>
                  <a:lnTo>
                    <a:pt x="1295399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81857" y="5029657"/>
            <a:ext cx="93408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latin typeface="Microsoft YaHei UI"/>
                <a:cs typeface="Microsoft YaHei UI"/>
              </a:rPr>
              <a:t>减少/增加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07664" y="5708903"/>
            <a:ext cx="1298575" cy="287020"/>
          </a:xfrm>
          <a:custGeom>
            <a:avLst/>
            <a:gdLst/>
            <a:ahLst/>
            <a:cxnLst/>
            <a:rect l="l" t="t" r="r" b="b"/>
            <a:pathLst>
              <a:path w="1298575" h="287020">
                <a:moveTo>
                  <a:pt x="0" y="286512"/>
                </a:moveTo>
                <a:lnTo>
                  <a:pt x="1298448" y="286512"/>
                </a:lnTo>
                <a:lnTo>
                  <a:pt x="129844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77590" y="5720892"/>
            <a:ext cx="9594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30" dirty="0">
                <a:latin typeface="Microsoft YaHei UI"/>
                <a:cs typeface="Microsoft YaHei UI"/>
              </a:rPr>
              <a:t>四舍五入</a:t>
            </a:r>
            <a:r>
              <a:rPr sz="1600" dirty="0">
                <a:latin typeface="Microsoft YaHei UI"/>
                <a:cs typeface="Microsoft YaHei UI"/>
              </a:rPr>
              <a:t>的</a:t>
            </a:r>
            <a:r>
              <a:rPr sz="1600" spc="-30" dirty="0">
                <a:latin typeface="Microsoft YaHei UI"/>
                <a:cs typeface="Microsoft YaHei UI"/>
              </a:rPr>
              <a:t>HW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1247" y="2420111"/>
            <a:ext cx="1134110" cy="289560"/>
          </a:xfrm>
          <a:custGeom>
            <a:avLst/>
            <a:gdLst/>
            <a:ahLst/>
            <a:cxnLst/>
            <a:rect l="l" t="t" r="r" b="b"/>
            <a:pathLst>
              <a:path w="1134110" h="289560">
                <a:moveTo>
                  <a:pt x="0" y="0"/>
                </a:moveTo>
                <a:lnTo>
                  <a:pt x="1133856" y="0"/>
                </a:lnTo>
                <a:lnTo>
                  <a:pt x="907034" y="289560"/>
                </a:lnTo>
                <a:lnTo>
                  <a:pt x="226771" y="28956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01039" y="2431542"/>
            <a:ext cx="609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60" dirty="0">
                <a:latin typeface="Microsoft YaHei UI"/>
                <a:cs typeface="Microsoft YaHei UI"/>
              </a:rPr>
              <a:t>MUX1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72383" y="2420111"/>
            <a:ext cx="3548379" cy="2880360"/>
          </a:xfrm>
          <a:custGeom>
            <a:avLst/>
            <a:gdLst/>
            <a:ahLst/>
            <a:cxnLst/>
            <a:rect l="l" t="t" r="r" b="b"/>
            <a:pathLst>
              <a:path w="3548379" h="2880360">
                <a:moveTo>
                  <a:pt x="792480" y="0"/>
                </a:moveTo>
                <a:lnTo>
                  <a:pt x="1929383" y="0"/>
                </a:lnTo>
                <a:lnTo>
                  <a:pt x="1702054" y="289560"/>
                </a:lnTo>
                <a:lnTo>
                  <a:pt x="1019810" y="289560"/>
                </a:lnTo>
                <a:lnTo>
                  <a:pt x="792480" y="0"/>
                </a:lnTo>
                <a:close/>
              </a:path>
              <a:path w="3548379" h="2880360">
                <a:moveTo>
                  <a:pt x="0" y="1892808"/>
                </a:moveTo>
                <a:lnTo>
                  <a:pt x="1136904" y="1892808"/>
                </a:lnTo>
                <a:lnTo>
                  <a:pt x="909574" y="2179320"/>
                </a:lnTo>
                <a:lnTo>
                  <a:pt x="227330" y="2179320"/>
                </a:lnTo>
                <a:lnTo>
                  <a:pt x="0" y="1892808"/>
                </a:lnTo>
                <a:close/>
              </a:path>
              <a:path w="3548379" h="2880360">
                <a:moveTo>
                  <a:pt x="2414016" y="225551"/>
                </a:moveTo>
                <a:lnTo>
                  <a:pt x="3547872" y="225551"/>
                </a:lnTo>
                <a:lnTo>
                  <a:pt x="3321050" y="515112"/>
                </a:lnTo>
                <a:lnTo>
                  <a:pt x="2640838" y="515112"/>
                </a:lnTo>
                <a:lnTo>
                  <a:pt x="2414016" y="225551"/>
                </a:lnTo>
                <a:close/>
              </a:path>
              <a:path w="3548379" h="2880360">
                <a:moveTo>
                  <a:pt x="1673352" y="2161032"/>
                </a:moveTo>
                <a:lnTo>
                  <a:pt x="2810256" y="2161032"/>
                </a:lnTo>
                <a:lnTo>
                  <a:pt x="2582926" y="2447544"/>
                </a:lnTo>
                <a:lnTo>
                  <a:pt x="1900682" y="2447544"/>
                </a:lnTo>
                <a:lnTo>
                  <a:pt x="1673352" y="2161032"/>
                </a:lnTo>
                <a:close/>
              </a:path>
              <a:path w="3548379" h="2880360">
                <a:moveTo>
                  <a:pt x="1603248" y="2880360"/>
                </a:moveTo>
                <a:lnTo>
                  <a:pt x="2898648" y="2880360"/>
                </a:lnTo>
                <a:lnTo>
                  <a:pt x="2898648" y="2593848"/>
                </a:lnTo>
                <a:lnTo>
                  <a:pt x="1603248" y="2593848"/>
                </a:lnTo>
                <a:lnTo>
                  <a:pt x="1603248" y="288036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780026" y="4592269"/>
            <a:ext cx="1090930" cy="703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110"/>
              </a:spcBef>
            </a:pPr>
            <a:r>
              <a:rPr sz="1600" spc="-35" dirty="0">
                <a:latin typeface="Microsoft YaHei UI"/>
                <a:cs typeface="Microsoft YaHei UI"/>
              </a:rPr>
              <a:t>MUX5</a:t>
            </a:r>
            <a:endParaRPr sz="1600">
              <a:latin typeface="Microsoft YaHei UI"/>
              <a:cs typeface="Microsoft YaHei UI"/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1600" spc="-465" dirty="0">
                <a:latin typeface="Microsoft YaHei UI"/>
                <a:cs typeface="Microsoft YaHei UI"/>
              </a:rPr>
              <a:t>左移</a:t>
            </a:r>
            <a:r>
              <a:rPr sz="1600" spc="-5" dirty="0">
                <a:latin typeface="Microsoft YaHei UI"/>
                <a:cs typeface="Microsoft YaHei UI"/>
              </a:rPr>
              <a:t>或</a:t>
            </a:r>
            <a:r>
              <a:rPr sz="1600" spc="-465" dirty="0">
                <a:latin typeface="Microsoft YaHei UI"/>
                <a:cs typeface="Microsoft YaHei UI"/>
              </a:rPr>
              <a:t>右移</a:t>
            </a:r>
            <a:endParaRPr sz="1600">
              <a:latin typeface="Microsoft YaHei UI"/>
              <a:cs typeface="Microsoft YaHei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97280" y="1559052"/>
            <a:ext cx="5278755" cy="4822825"/>
            <a:chOff x="1097280" y="1559052"/>
            <a:chExt cx="5278755" cy="4822825"/>
          </a:xfrm>
        </p:grpSpPr>
        <p:sp>
          <p:nvSpPr>
            <p:cNvPr id="19" name="object 19"/>
            <p:cNvSpPr/>
            <p:nvPr/>
          </p:nvSpPr>
          <p:spPr>
            <a:xfrm>
              <a:off x="2384806" y="1559051"/>
              <a:ext cx="2820670" cy="1681480"/>
            </a:xfrm>
            <a:custGeom>
              <a:avLst/>
              <a:gdLst/>
              <a:ahLst/>
              <a:cxnLst/>
              <a:rect l="l" t="t" r="r" b="b"/>
              <a:pathLst>
                <a:path w="2820670" h="1681480">
                  <a:moveTo>
                    <a:pt x="221996" y="784606"/>
                  </a:moveTo>
                  <a:lnTo>
                    <a:pt x="190246" y="784606"/>
                  </a:lnTo>
                  <a:lnTo>
                    <a:pt x="190246" y="445897"/>
                  </a:lnTo>
                  <a:lnTo>
                    <a:pt x="190246" y="435991"/>
                  </a:lnTo>
                  <a:lnTo>
                    <a:pt x="187452" y="433197"/>
                  </a:lnTo>
                  <a:lnTo>
                    <a:pt x="12700" y="433197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443103"/>
                  </a:lnTo>
                  <a:lnTo>
                    <a:pt x="2794" y="445897"/>
                  </a:lnTo>
                  <a:lnTo>
                    <a:pt x="177546" y="445897"/>
                  </a:lnTo>
                  <a:lnTo>
                    <a:pt x="177546" y="784606"/>
                  </a:lnTo>
                  <a:lnTo>
                    <a:pt x="145796" y="784606"/>
                  </a:lnTo>
                  <a:lnTo>
                    <a:pt x="183896" y="860806"/>
                  </a:lnTo>
                  <a:lnTo>
                    <a:pt x="215646" y="797306"/>
                  </a:lnTo>
                  <a:lnTo>
                    <a:pt x="221996" y="784606"/>
                  </a:lnTo>
                  <a:close/>
                </a:path>
                <a:path w="2820670" h="1681480">
                  <a:moveTo>
                    <a:pt x="474853" y="1604899"/>
                  </a:moveTo>
                  <a:lnTo>
                    <a:pt x="443103" y="1604899"/>
                  </a:lnTo>
                  <a:lnTo>
                    <a:pt x="443103" y="1461008"/>
                  </a:lnTo>
                  <a:lnTo>
                    <a:pt x="443103" y="1451229"/>
                  </a:lnTo>
                  <a:lnTo>
                    <a:pt x="440309" y="1448308"/>
                  </a:lnTo>
                  <a:lnTo>
                    <a:pt x="439420" y="1448308"/>
                  </a:lnTo>
                  <a:lnTo>
                    <a:pt x="439420" y="1228344"/>
                  </a:lnTo>
                  <a:lnTo>
                    <a:pt x="426720" y="1228344"/>
                  </a:lnTo>
                  <a:lnTo>
                    <a:pt x="426720" y="1458214"/>
                  </a:lnTo>
                  <a:lnTo>
                    <a:pt x="429514" y="1461008"/>
                  </a:lnTo>
                  <a:lnTo>
                    <a:pt x="430403" y="1461008"/>
                  </a:lnTo>
                  <a:lnTo>
                    <a:pt x="430403" y="1604899"/>
                  </a:lnTo>
                  <a:lnTo>
                    <a:pt x="398653" y="1604899"/>
                  </a:lnTo>
                  <a:lnTo>
                    <a:pt x="436753" y="1681099"/>
                  </a:lnTo>
                  <a:lnTo>
                    <a:pt x="468503" y="1617599"/>
                  </a:lnTo>
                  <a:lnTo>
                    <a:pt x="474853" y="1604899"/>
                  </a:lnTo>
                  <a:close/>
                </a:path>
                <a:path w="2820670" h="1681480">
                  <a:moveTo>
                    <a:pt x="2820670" y="0"/>
                  </a:moveTo>
                  <a:lnTo>
                    <a:pt x="2807970" y="0"/>
                  </a:lnTo>
                  <a:lnTo>
                    <a:pt x="2807970" y="258318"/>
                  </a:lnTo>
                  <a:lnTo>
                    <a:pt x="685546" y="258318"/>
                  </a:lnTo>
                  <a:lnTo>
                    <a:pt x="682752" y="261112"/>
                  </a:lnTo>
                  <a:lnTo>
                    <a:pt x="682752" y="782320"/>
                  </a:lnTo>
                  <a:lnTo>
                    <a:pt x="651002" y="782320"/>
                  </a:lnTo>
                  <a:lnTo>
                    <a:pt x="689102" y="858520"/>
                  </a:lnTo>
                  <a:lnTo>
                    <a:pt x="720852" y="795020"/>
                  </a:lnTo>
                  <a:lnTo>
                    <a:pt x="727202" y="782320"/>
                  </a:lnTo>
                  <a:lnTo>
                    <a:pt x="695452" y="782320"/>
                  </a:lnTo>
                  <a:lnTo>
                    <a:pt x="695452" y="271018"/>
                  </a:lnTo>
                  <a:lnTo>
                    <a:pt x="2817749" y="271018"/>
                  </a:lnTo>
                  <a:lnTo>
                    <a:pt x="2820670" y="268224"/>
                  </a:lnTo>
                  <a:lnTo>
                    <a:pt x="2820670" y="258318"/>
                  </a:lnTo>
                  <a:lnTo>
                    <a:pt x="2820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63852" y="2529840"/>
              <a:ext cx="525780" cy="934085"/>
            </a:xfrm>
            <a:custGeom>
              <a:avLst/>
              <a:gdLst/>
              <a:ahLst/>
              <a:cxnLst/>
              <a:rect l="l" t="t" r="r" b="b"/>
              <a:pathLst>
                <a:path w="525780" h="934085">
                  <a:moveTo>
                    <a:pt x="256412" y="38100"/>
                  </a:moveTo>
                  <a:lnTo>
                    <a:pt x="256412" y="930910"/>
                  </a:lnTo>
                  <a:lnTo>
                    <a:pt x="259206" y="933704"/>
                  </a:lnTo>
                  <a:lnTo>
                    <a:pt x="525526" y="933704"/>
                  </a:lnTo>
                  <a:lnTo>
                    <a:pt x="525526" y="927354"/>
                  </a:lnTo>
                  <a:lnTo>
                    <a:pt x="269113" y="927354"/>
                  </a:lnTo>
                  <a:lnTo>
                    <a:pt x="262763" y="921004"/>
                  </a:lnTo>
                  <a:lnTo>
                    <a:pt x="269113" y="921004"/>
                  </a:lnTo>
                  <a:lnTo>
                    <a:pt x="269113" y="44450"/>
                  </a:lnTo>
                  <a:lnTo>
                    <a:pt x="262763" y="44450"/>
                  </a:lnTo>
                  <a:lnTo>
                    <a:pt x="256412" y="38100"/>
                  </a:lnTo>
                  <a:close/>
                </a:path>
                <a:path w="525780" h="934085">
                  <a:moveTo>
                    <a:pt x="269113" y="921004"/>
                  </a:moveTo>
                  <a:lnTo>
                    <a:pt x="262763" y="921004"/>
                  </a:lnTo>
                  <a:lnTo>
                    <a:pt x="269113" y="927354"/>
                  </a:lnTo>
                  <a:lnTo>
                    <a:pt x="269113" y="921004"/>
                  </a:lnTo>
                  <a:close/>
                </a:path>
                <a:path w="525780" h="934085">
                  <a:moveTo>
                    <a:pt x="525526" y="921004"/>
                  </a:moveTo>
                  <a:lnTo>
                    <a:pt x="269113" y="921004"/>
                  </a:lnTo>
                  <a:lnTo>
                    <a:pt x="269113" y="927354"/>
                  </a:lnTo>
                  <a:lnTo>
                    <a:pt x="525526" y="927354"/>
                  </a:lnTo>
                  <a:lnTo>
                    <a:pt x="525526" y="921004"/>
                  </a:lnTo>
                  <a:close/>
                </a:path>
                <a:path w="525780" h="93408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525780" h="934085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525780" h="934085">
                  <a:moveTo>
                    <a:pt x="26631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256412" y="44450"/>
                  </a:lnTo>
                  <a:lnTo>
                    <a:pt x="256412" y="38100"/>
                  </a:lnTo>
                  <a:lnTo>
                    <a:pt x="269113" y="38100"/>
                  </a:lnTo>
                  <a:lnTo>
                    <a:pt x="269113" y="34544"/>
                  </a:lnTo>
                  <a:lnTo>
                    <a:pt x="266319" y="31750"/>
                  </a:lnTo>
                  <a:close/>
                </a:path>
                <a:path w="525780" h="934085">
                  <a:moveTo>
                    <a:pt x="269113" y="38100"/>
                  </a:moveTo>
                  <a:lnTo>
                    <a:pt x="256412" y="38100"/>
                  </a:lnTo>
                  <a:lnTo>
                    <a:pt x="262763" y="44450"/>
                  </a:lnTo>
                  <a:lnTo>
                    <a:pt x="269113" y="44450"/>
                  </a:lnTo>
                  <a:lnTo>
                    <a:pt x="269113" y="3810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97280" y="1559051"/>
              <a:ext cx="4109085" cy="2757170"/>
            </a:xfrm>
            <a:custGeom>
              <a:avLst/>
              <a:gdLst/>
              <a:ahLst/>
              <a:cxnLst/>
              <a:rect l="l" t="t" r="r" b="b"/>
              <a:pathLst>
                <a:path w="4109085" h="2757170">
                  <a:moveTo>
                    <a:pt x="2325624" y="2680843"/>
                  </a:moveTo>
                  <a:lnTo>
                    <a:pt x="2293874" y="2680843"/>
                  </a:lnTo>
                  <a:lnTo>
                    <a:pt x="2293874" y="2290064"/>
                  </a:lnTo>
                  <a:lnTo>
                    <a:pt x="2293874" y="2280285"/>
                  </a:lnTo>
                  <a:lnTo>
                    <a:pt x="2291080" y="2277364"/>
                  </a:lnTo>
                  <a:lnTo>
                    <a:pt x="318770" y="2277364"/>
                  </a:lnTo>
                  <a:lnTo>
                    <a:pt x="318770" y="1152144"/>
                  </a:lnTo>
                  <a:lnTo>
                    <a:pt x="306070" y="1152144"/>
                  </a:lnTo>
                  <a:lnTo>
                    <a:pt x="306070" y="2287270"/>
                  </a:lnTo>
                  <a:lnTo>
                    <a:pt x="308864" y="2290064"/>
                  </a:lnTo>
                  <a:lnTo>
                    <a:pt x="2281174" y="2290064"/>
                  </a:lnTo>
                  <a:lnTo>
                    <a:pt x="2281174" y="2680843"/>
                  </a:lnTo>
                  <a:lnTo>
                    <a:pt x="2249424" y="2680843"/>
                  </a:lnTo>
                  <a:lnTo>
                    <a:pt x="2287524" y="2757043"/>
                  </a:lnTo>
                  <a:lnTo>
                    <a:pt x="2319274" y="2693543"/>
                  </a:lnTo>
                  <a:lnTo>
                    <a:pt x="2325624" y="2680843"/>
                  </a:lnTo>
                  <a:close/>
                </a:path>
                <a:path w="4109085" h="2757170">
                  <a:moveTo>
                    <a:pt x="4108704" y="0"/>
                  </a:moveTo>
                  <a:lnTo>
                    <a:pt x="4096004" y="0"/>
                  </a:lnTo>
                  <a:lnTo>
                    <a:pt x="4096004" y="258318"/>
                  </a:lnTo>
                  <a:lnTo>
                    <a:pt x="1298956" y="258318"/>
                  </a:lnTo>
                  <a:lnTo>
                    <a:pt x="1298956" y="0"/>
                  </a:lnTo>
                  <a:lnTo>
                    <a:pt x="1286256" y="0"/>
                  </a:lnTo>
                  <a:lnTo>
                    <a:pt x="1286256" y="258318"/>
                  </a:lnTo>
                  <a:lnTo>
                    <a:pt x="1286256" y="271018"/>
                  </a:lnTo>
                  <a:lnTo>
                    <a:pt x="1286256" y="432054"/>
                  </a:lnTo>
                  <a:lnTo>
                    <a:pt x="577850" y="432054"/>
                  </a:lnTo>
                  <a:lnTo>
                    <a:pt x="577850" y="271018"/>
                  </a:lnTo>
                  <a:lnTo>
                    <a:pt x="1286256" y="271018"/>
                  </a:lnTo>
                  <a:lnTo>
                    <a:pt x="1286256" y="258318"/>
                  </a:lnTo>
                  <a:lnTo>
                    <a:pt x="567944" y="258318"/>
                  </a:lnTo>
                  <a:lnTo>
                    <a:pt x="565150" y="261112"/>
                  </a:lnTo>
                  <a:lnTo>
                    <a:pt x="565150" y="432054"/>
                  </a:lnTo>
                  <a:lnTo>
                    <a:pt x="34594" y="432054"/>
                  </a:lnTo>
                  <a:lnTo>
                    <a:pt x="31750" y="434848"/>
                  </a:lnTo>
                  <a:lnTo>
                    <a:pt x="31750" y="800608"/>
                  </a:lnTo>
                  <a:lnTo>
                    <a:pt x="0" y="800608"/>
                  </a:lnTo>
                  <a:lnTo>
                    <a:pt x="38100" y="876808"/>
                  </a:lnTo>
                  <a:lnTo>
                    <a:pt x="69850" y="813308"/>
                  </a:lnTo>
                  <a:lnTo>
                    <a:pt x="76200" y="800608"/>
                  </a:lnTo>
                  <a:lnTo>
                    <a:pt x="44450" y="800608"/>
                  </a:lnTo>
                  <a:lnTo>
                    <a:pt x="44450" y="444754"/>
                  </a:lnTo>
                  <a:lnTo>
                    <a:pt x="565150" y="444754"/>
                  </a:lnTo>
                  <a:lnTo>
                    <a:pt x="565150" y="800608"/>
                  </a:lnTo>
                  <a:lnTo>
                    <a:pt x="533400" y="800608"/>
                  </a:lnTo>
                  <a:lnTo>
                    <a:pt x="571500" y="876808"/>
                  </a:lnTo>
                  <a:lnTo>
                    <a:pt x="603250" y="813308"/>
                  </a:lnTo>
                  <a:lnTo>
                    <a:pt x="609600" y="800608"/>
                  </a:lnTo>
                  <a:lnTo>
                    <a:pt x="577850" y="800608"/>
                  </a:lnTo>
                  <a:lnTo>
                    <a:pt x="577850" y="444754"/>
                  </a:lnTo>
                  <a:lnTo>
                    <a:pt x="1296162" y="444754"/>
                  </a:lnTo>
                  <a:lnTo>
                    <a:pt x="1298956" y="441960"/>
                  </a:lnTo>
                  <a:lnTo>
                    <a:pt x="1298956" y="432054"/>
                  </a:lnTo>
                  <a:lnTo>
                    <a:pt x="1298956" y="271018"/>
                  </a:lnTo>
                  <a:lnTo>
                    <a:pt x="4105910" y="271018"/>
                  </a:lnTo>
                  <a:lnTo>
                    <a:pt x="4108704" y="268224"/>
                  </a:lnTo>
                  <a:lnTo>
                    <a:pt x="4108704" y="258318"/>
                  </a:lnTo>
                  <a:lnTo>
                    <a:pt x="41087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14574" y="3671316"/>
              <a:ext cx="372745" cy="824865"/>
            </a:xfrm>
            <a:custGeom>
              <a:avLst/>
              <a:gdLst/>
              <a:ahLst/>
              <a:cxnLst/>
              <a:rect l="l" t="t" r="r" b="b"/>
              <a:pathLst>
                <a:path w="372744" h="824864">
                  <a:moveTo>
                    <a:pt x="296290" y="748537"/>
                  </a:moveTo>
                  <a:lnTo>
                    <a:pt x="296290" y="824737"/>
                  </a:lnTo>
                  <a:lnTo>
                    <a:pt x="359790" y="792987"/>
                  </a:lnTo>
                  <a:lnTo>
                    <a:pt x="308990" y="792987"/>
                  </a:lnTo>
                  <a:lnTo>
                    <a:pt x="308990" y="780287"/>
                  </a:lnTo>
                  <a:lnTo>
                    <a:pt x="359790" y="780287"/>
                  </a:lnTo>
                  <a:lnTo>
                    <a:pt x="296290" y="748537"/>
                  </a:lnTo>
                  <a:close/>
                </a:path>
                <a:path w="372744" h="824864">
                  <a:moveTo>
                    <a:pt x="12700" y="0"/>
                  </a:moveTo>
                  <a:lnTo>
                    <a:pt x="0" y="0"/>
                  </a:lnTo>
                  <a:lnTo>
                    <a:pt x="0" y="790193"/>
                  </a:lnTo>
                  <a:lnTo>
                    <a:pt x="2793" y="792987"/>
                  </a:lnTo>
                  <a:lnTo>
                    <a:pt x="296290" y="792987"/>
                  </a:lnTo>
                  <a:lnTo>
                    <a:pt x="296290" y="786637"/>
                  </a:lnTo>
                  <a:lnTo>
                    <a:pt x="12700" y="786637"/>
                  </a:lnTo>
                  <a:lnTo>
                    <a:pt x="6350" y="780287"/>
                  </a:lnTo>
                  <a:lnTo>
                    <a:pt x="12700" y="780287"/>
                  </a:lnTo>
                  <a:lnTo>
                    <a:pt x="12700" y="0"/>
                  </a:lnTo>
                  <a:close/>
                </a:path>
                <a:path w="372744" h="824864">
                  <a:moveTo>
                    <a:pt x="359790" y="780287"/>
                  </a:moveTo>
                  <a:lnTo>
                    <a:pt x="308990" y="780287"/>
                  </a:lnTo>
                  <a:lnTo>
                    <a:pt x="308990" y="792987"/>
                  </a:lnTo>
                  <a:lnTo>
                    <a:pt x="359790" y="792987"/>
                  </a:lnTo>
                  <a:lnTo>
                    <a:pt x="372490" y="786637"/>
                  </a:lnTo>
                  <a:lnTo>
                    <a:pt x="359790" y="780287"/>
                  </a:lnTo>
                  <a:close/>
                </a:path>
                <a:path w="372744" h="824864">
                  <a:moveTo>
                    <a:pt x="12700" y="780287"/>
                  </a:moveTo>
                  <a:lnTo>
                    <a:pt x="6350" y="780287"/>
                  </a:lnTo>
                  <a:lnTo>
                    <a:pt x="12700" y="786637"/>
                  </a:lnTo>
                  <a:lnTo>
                    <a:pt x="12700" y="780287"/>
                  </a:lnTo>
                  <a:close/>
                </a:path>
                <a:path w="372744" h="824864">
                  <a:moveTo>
                    <a:pt x="296290" y="780287"/>
                  </a:moveTo>
                  <a:lnTo>
                    <a:pt x="12700" y="780287"/>
                  </a:lnTo>
                  <a:lnTo>
                    <a:pt x="12700" y="786637"/>
                  </a:lnTo>
                  <a:lnTo>
                    <a:pt x="296290" y="786637"/>
                  </a:lnTo>
                  <a:lnTo>
                    <a:pt x="296290" y="780287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57118" y="1559051"/>
              <a:ext cx="3018790" cy="1088390"/>
            </a:xfrm>
            <a:custGeom>
              <a:avLst/>
              <a:gdLst/>
              <a:ahLst/>
              <a:cxnLst/>
              <a:rect l="l" t="t" r="r" b="b"/>
              <a:pathLst>
                <a:path w="3018790" h="1088389">
                  <a:moveTo>
                    <a:pt x="3018790" y="1011936"/>
                  </a:moveTo>
                  <a:lnTo>
                    <a:pt x="2987040" y="1011936"/>
                  </a:lnTo>
                  <a:lnTo>
                    <a:pt x="2987040" y="440690"/>
                  </a:lnTo>
                  <a:lnTo>
                    <a:pt x="2987040" y="430784"/>
                  </a:lnTo>
                  <a:lnTo>
                    <a:pt x="2984119" y="427990"/>
                  </a:lnTo>
                  <a:lnTo>
                    <a:pt x="2819908" y="427990"/>
                  </a:lnTo>
                  <a:lnTo>
                    <a:pt x="2819908" y="0"/>
                  </a:lnTo>
                  <a:lnTo>
                    <a:pt x="2819654" y="0"/>
                  </a:lnTo>
                  <a:lnTo>
                    <a:pt x="2807208" y="0"/>
                  </a:lnTo>
                  <a:lnTo>
                    <a:pt x="2806954" y="0"/>
                  </a:lnTo>
                  <a:lnTo>
                    <a:pt x="2806954" y="427482"/>
                  </a:lnTo>
                  <a:lnTo>
                    <a:pt x="1346962" y="427482"/>
                  </a:lnTo>
                  <a:lnTo>
                    <a:pt x="1344168" y="430276"/>
                  </a:lnTo>
                  <a:lnTo>
                    <a:pt x="1344168" y="574294"/>
                  </a:lnTo>
                  <a:lnTo>
                    <a:pt x="823861" y="574294"/>
                  </a:lnTo>
                  <a:lnTo>
                    <a:pt x="823341" y="573786"/>
                  </a:lnTo>
                  <a:lnTo>
                    <a:pt x="12700" y="573786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583692"/>
                  </a:lnTo>
                  <a:lnTo>
                    <a:pt x="0" y="584200"/>
                  </a:lnTo>
                  <a:lnTo>
                    <a:pt x="2794" y="586994"/>
                  </a:lnTo>
                  <a:lnTo>
                    <a:pt x="813562" y="586994"/>
                  </a:lnTo>
                  <a:lnTo>
                    <a:pt x="813562" y="791464"/>
                  </a:lnTo>
                  <a:lnTo>
                    <a:pt x="781812" y="791464"/>
                  </a:lnTo>
                  <a:lnTo>
                    <a:pt x="819912" y="867664"/>
                  </a:lnTo>
                  <a:lnTo>
                    <a:pt x="851662" y="804164"/>
                  </a:lnTo>
                  <a:lnTo>
                    <a:pt x="858012" y="791464"/>
                  </a:lnTo>
                  <a:lnTo>
                    <a:pt x="826262" y="791464"/>
                  </a:lnTo>
                  <a:lnTo>
                    <a:pt x="826262" y="586994"/>
                  </a:lnTo>
                  <a:lnTo>
                    <a:pt x="1344168" y="586994"/>
                  </a:lnTo>
                  <a:lnTo>
                    <a:pt x="1344168" y="791464"/>
                  </a:lnTo>
                  <a:lnTo>
                    <a:pt x="1312418" y="791464"/>
                  </a:lnTo>
                  <a:lnTo>
                    <a:pt x="1350518" y="867664"/>
                  </a:lnTo>
                  <a:lnTo>
                    <a:pt x="1382268" y="804164"/>
                  </a:lnTo>
                  <a:lnTo>
                    <a:pt x="1388618" y="791464"/>
                  </a:lnTo>
                  <a:lnTo>
                    <a:pt x="1356868" y="791464"/>
                  </a:lnTo>
                  <a:lnTo>
                    <a:pt x="1356868" y="586994"/>
                  </a:lnTo>
                  <a:lnTo>
                    <a:pt x="2443480" y="586994"/>
                  </a:lnTo>
                  <a:lnTo>
                    <a:pt x="2443480" y="1011936"/>
                  </a:lnTo>
                  <a:lnTo>
                    <a:pt x="2411730" y="1011936"/>
                  </a:lnTo>
                  <a:lnTo>
                    <a:pt x="2449830" y="1088136"/>
                  </a:lnTo>
                  <a:lnTo>
                    <a:pt x="2481580" y="1024636"/>
                  </a:lnTo>
                  <a:lnTo>
                    <a:pt x="2487930" y="1011936"/>
                  </a:lnTo>
                  <a:lnTo>
                    <a:pt x="2456180" y="1011936"/>
                  </a:lnTo>
                  <a:lnTo>
                    <a:pt x="2456180" y="586994"/>
                  </a:lnTo>
                  <a:lnTo>
                    <a:pt x="2456180" y="577088"/>
                  </a:lnTo>
                  <a:lnTo>
                    <a:pt x="2453259" y="574294"/>
                  </a:lnTo>
                  <a:lnTo>
                    <a:pt x="1356868" y="574294"/>
                  </a:lnTo>
                  <a:lnTo>
                    <a:pt x="1356868" y="440182"/>
                  </a:lnTo>
                  <a:lnTo>
                    <a:pt x="2809494" y="440182"/>
                  </a:lnTo>
                  <a:lnTo>
                    <a:pt x="2810002" y="440690"/>
                  </a:lnTo>
                  <a:lnTo>
                    <a:pt x="2974340" y="440690"/>
                  </a:lnTo>
                  <a:lnTo>
                    <a:pt x="2974340" y="1011936"/>
                  </a:lnTo>
                  <a:lnTo>
                    <a:pt x="2942590" y="1011936"/>
                  </a:lnTo>
                  <a:lnTo>
                    <a:pt x="2980690" y="1088136"/>
                  </a:lnTo>
                  <a:lnTo>
                    <a:pt x="3012440" y="1024636"/>
                  </a:lnTo>
                  <a:lnTo>
                    <a:pt x="3018790" y="1011936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53740" y="2529839"/>
              <a:ext cx="2346960" cy="2234565"/>
            </a:xfrm>
            <a:custGeom>
              <a:avLst/>
              <a:gdLst/>
              <a:ahLst/>
              <a:cxnLst/>
              <a:rect l="l" t="t" r="r" b="b"/>
              <a:pathLst>
                <a:path w="2346960" h="2234565">
                  <a:moveTo>
                    <a:pt x="2346579" y="260604"/>
                  </a:moveTo>
                  <a:lnTo>
                    <a:pt x="2333879" y="254254"/>
                  </a:lnTo>
                  <a:lnTo>
                    <a:pt x="2270379" y="222504"/>
                  </a:lnTo>
                  <a:lnTo>
                    <a:pt x="2270379" y="254254"/>
                  </a:lnTo>
                  <a:lnTo>
                    <a:pt x="369443" y="254254"/>
                  </a:lnTo>
                  <a:lnTo>
                    <a:pt x="369443" y="44450"/>
                  </a:lnTo>
                  <a:lnTo>
                    <a:pt x="649986" y="44450"/>
                  </a:lnTo>
                  <a:lnTo>
                    <a:pt x="649986" y="76200"/>
                  </a:lnTo>
                  <a:lnTo>
                    <a:pt x="713486" y="44450"/>
                  </a:lnTo>
                  <a:lnTo>
                    <a:pt x="726186" y="38100"/>
                  </a:lnTo>
                  <a:lnTo>
                    <a:pt x="713486" y="31750"/>
                  </a:lnTo>
                  <a:lnTo>
                    <a:pt x="649986" y="0"/>
                  </a:lnTo>
                  <a:lnTo>
                    <a:pt x="649986" y="31750"/>
                  </a:lnTo>
                  <a:lnTo>
                    <a:pt x="359537" y="31750"/>
                  </a:lnTo>
                  <a:lnTo>
                    <a:pt x="356743" y="34544"/>
                  </a:lnTo>
                  <a:lnTo>
                    <a:pt x="356743" y="918337"/>
                  </a:lnTo>
                  <a:lnTo>
                    <a:pt x="0" y="918337"/>
                  </a:lnTo>
                  <a:lnTo>
                    <a:pt x="0" y="918718"/>
                  </a:lnTo>
                  <a:lnTo>
                    <a:pt x="0" y="920623"/>
                  </a:lnTo>
                  <a:lnTo>
                    <a:pt x="0" y="931037"/>
                  </a:lnTo>
                  <a:lnTo>
                    <a:pt x="0" y="931418"/>
                  </a:lnTo>
                  <a:lnTo>
                    <a:pt x="0" y="933323"/>
                  </a:lnTo>
                  <a:lnTo>
                    <a:pt x="366649" y="933323"/>
                  </a:lnTo>
                  <a:lnTo>
                    <a:pt x="368465" y="931418"/>
                  </a:lnTo>
                  <a:lnTo>
                    <a:pt x="1090549" y="931418"/>
                  </a:lnTo>
                  <a:lnTo>
                    <a:pt x="1090549" y="2199513"/>
                  </a:lnTo>
                  <a:lnTo>
                    <a:pt x="1093343" y="2202434"/>
                  </a:lnTo>
                  <a:lnTo>
                    <a:pt x="1532382" y="2202434"/>
                  </a:lnTo>
                  <a:lnTo>
                    <a:pt x="1532382" y="2234184"/>
                  </a:lnTo>
                  <a:lnTo>
                    <a:pt x="1595882" y="2202434"/>
                  </a:lnTo>
                  <a:lnTo>
                    <a:pt x="1608582" y="2196084"/>
                  </a:lnTo>
                  <a:lnTo>
                    <a:pt x="1595882" y="2189734"/>
                  </a:lnTo>
                  <a:lnTo>
                    <a:pt x="1532382" y="2157984"/>
                  </a:lnTo>
                  <a:lnTo>
                    <a:pt x="1532382" y="2189734"/>
                  </a:lnTo>
                  <a:lnTo>
                    <a:pt x="1103249" y="2189734"/>
                  </a:lnTo>
                  <a:lnTo>
                    <a:pt x="1103249" y="931418"/>
                  </a:lnTo>
                  <a:lnTo>
                    <a:pt x="1103249" y="925068"/>
                  </a:lnTo>
                  <a:lnTo>
                    <a:pt x="1103249" y="921512"/>
                  </a:lnTo>
                  <a:lnTo>
                    <a:pt x="1100455" y="918718"/>
                  </a:lnTo>
                  <a:lnTo>
                    <a:pt x="374904" y="918718"/>
                  </a:lnTo>
                  <a:lnTo>
                    <a:pt x="374904" y="918337"/>
                  </a:lnTo>
                  <a:lnTo>
                    <a:pt x="374904" y="266954"/>
                  </a:lnTo>
                  <a:lnTo>
                    <a:pt x="2270379" y="266954"/>
                  </a:lnTo>
                  <a:lnTo>
                    <a:pt x="2270379" y="298704"/>
                  </a:lnTo>
                  <a:lnTo>
                    <a:pt x="2333879" y="266954"/>
                  </a:lnTo>
                  <a:lnTo>
                    <a:pt x="2346579" y="2606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03776" y="2711195"/>
              <a:ext cx="1026160" cy="2991485"/>
            </a:xfrm>
            <a:custGeom>
              <a:avLst/>
              <a:gdLst/>
              <a:ahLst/>
              <a:cxnLst/>
              <a:rect l="l" t="t" r="r" b="b"/>
              <a:pathLst>
                <a:path w="1026160" h="2991485">
                  <a:moveTo>
                    <a:pt x="176784" y="267462"/>
                  </a:moveTo>
                  <a:lnTo>
                    <a:pt x="145034" y="267462"/>
                  </a:lnTo>
                  <a:lnTo>
                    <a:pt x="145034" y="178181"/>
                  </a:lnTo>
                  <a:lnTo>
                    <a:pt x="145034" y="168275"/>
                  </a:lnTo>
                  <a:lnTo>
                    <a:pt x="142240" y="165481"/>
                  </a:lnTo>
                  <a:lnTo>
                    <a:pt x="135890" y="165481"/>
                  </a:lnTo>
                  <a:lnTo>
                    <a:pt x="135890" y="0"/>
                  </a:lnTo>
                  <a:lnTo>
                    <a:pt x="123190" y="0"/>
                  </a:lnTo>
                  <a:lnTo>
                    <a:pt x="123190" y="175387"/>
                  </a:lnTo>
                  <a:lnTo>
                    <a:pt x="125984" y="178181"/>
                  </a:lnTo>
                  <a:lnTo>
                    <a:pt x="132334" y="178181"/>
                  </a:lnTo>
                  <a:lnTo>
                    <a:pt x="132334" y="267462"/>
                  </a:lnTo>
                  <a:lnTo>
                    <a:pt x="100584" y="267462"/>
                  </a:lnTo>
                  <a:lnTo>
                    <a:pt x="138684" y="343662"/>
                  </a:lnTo>
                  <a:lnTo>
                    <a:pt x="170434" y="280162"/>
                  </a:lnTo>
                  <a:lnTo>
                    <a:pt x="176784" y="267462"/>
                  </a:lnTo>
                  <a:close/>
                </a:path>
                <a:path w="1026160" h="2991485">
                  <a:moveTo>
                    <a:pt x="1026033" y="2590800"/>
                  </a:moveTo>
                  <a:lnTo>
                    <a:pt x="1013333" y="2590800"/>
                  </a:lnTo>
                  <a:lnTo>
                    <a:pt x="1013333" y="2784602"/>
                  </a:lnTo>
                  <a:lnTo>
                    <a:pt x="34544" y="2784602"/>
                  </a:lnTo>
                  <a:lnTo>
                    <a:pt x="31750" y="2787396"/>
                  </a:lnTo>
                  <a:lnTo>
                    <a:pt x="31750" y="2914789"/>
                  </a:lnTo>
                  <a:lnTo>
                    <a:pt x="0" y="2914789"/>
                  </a:lnTo>
                  <a:lnTo>
                    <a:pt x="38100" y="2990989"/>
                  </a:lnTo>
                  <a:lnTo>
                    <a:pt x="69850" y="2927489"/>
                  </a:lnTo>
                  <a:lnTo>
                    <a:pt x="76200" y="2914789"/>
                  </a:lnTo>
                  <a:lnTo>
                    <a:pt x="44450" y="2914789"/>
                  </a:lnTo>
                  <a:lnTo>
                    <a:pt x="44450" y="2797302"/>
                  </a:lnTo>
                  <a:lnTo>
                    <a:pt x="1023239" y="2797302"/>
                  </a:lnTo>
                  <a:lnTo>
                    <a:pt x="1026033" y="2794381"/>
                  </a:lnTo>
                  <a:lnTo>
                    <a:pt x="1026033" y="2784602"/>
                  </a:lnTo>
                  <a:lnTo>
                    <a:pt x="1026033" y="259080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611880" y="4600956"/>
              <a:ext cx="76200" cy="417830"/>
            </a:xfrm>
            <a:custGeom>
              <a:avLst/>
              <a:gdLst/>
              <a:ahLst/>
              <a:cxnLst/>
              <a:rect l="l" t="t" r="r" b="b"/>
              <a:pathLst>
                <a:path w="76200" h="417829">
                  <a:moveTo>
                    <a:pt x="31750" y="341249"/>
                  </a:moveTo>
                  <a:lnTo>
                    <a:pt x="0" y="341249"/>
                  </a:lnTo>
                  <a:lnTo>
                    <a:pt x="38100" y="417449"/>
                  </a:lnTo>
                  <a:lnTo>
                    <a:pt x="69850" y="353949"/>
                  </a:lnTo>
                  <a:lnTo>
                    <a:pt x="31750" y="353949"/>
                  </a:lnTo>
                  <a:lnTo>
                    <a:pt x="31750" y="341249"/>
                  </a:lnTo>
                  <a:close/>
                </a:path>
                <a:path w="76200" h="417829">
                  <a:moveTo>
                    <a:pt x="31750" y="208788"/>
                  </a:moveTo>
                  <a:lnTo>
                    <a:pt x="31750" y="353949"/>
                  </a:lnTo>
                  <a:lnTo>
                    <a:pt x="44450" y="353949"/>
                  </a:lnTo>
                  <a:lnTo>
                    <a:pt x="44450" y="215138"/>
                  </a:lnTo>
                  <a:lnTo>
                    <a:pt x="38100" y="215138"/>
                  </a:lnTo>
                  <a:lnTo>
                    <a:pt x="31750" y="208788"/>
                  </a:lnTo>
                  <a:close/>
                </a:path>
                <a:path w="76200" h="417829">
                  <a:moveTo>
                    <a:pt x="76200" y="341249"/>
                  </a:moveTo>
                  <a:lnTo>
                    <a:pt x="44450" y="341249"/>
                  </a:lnTo>
                  <a:lnTo>
                    <a:pt x="44450" y="353949"/>
                  </a:lnTo>
                  <a:lnTo>
                    <a:pt x="69850" y="353949"/>
                  </a:lnTo>
                  <a:lnTo>
                    <a:pt x="76200" y="341249"/>
                  </a:lnTo>
                  <a:close/>
                </a:path>
                <a:path w="76200" h="417829">
                  <a:moveTo>
                    <a:pt x="35306" y="0"/>
                  </a:moveTo>
                  <a:lnTo>
                    <a:pt x="22606" y="0"/>
                  </a:lnTo>
                  <a:lnTo>
                    <a:pt x="22606" y="212217"/>
                  </a:lnTo>
                  <a:lnTo>
                    <a:pt x="25400" y="215138"/>
                  </a:lnTo>
                  <a:lnTo>
                    <a:pt x="31750" y="215138"/>
                  </a:lnTo>
                  <a:lnTo>
                    <a:pt x="31750" y="208788"/>
                  </a:lnTo>
                  <a:lnTo>
                    <a:pt x="35306" y="208788"/>
                  </a:lnTo>
                  <a:lnTo>
                    <a:pt x="28956" y="202438"/>
                  </a:lnTo>
                  <a:lnTo>
                    <a:pt x="35306" y="202438"/>
                  </a:lnTo>
                  <a:lnTo>
                    <a:pt x="35306" y="0"/>
                  </a:lnTo>
                  <a:close/>
                </a:path>
                <a:path w="76200" h="417829">
                  <a:moveTo>
                    <a:pt x="41656" y="202438"/>
                  </a:moveTo>
                  <a:lnTo>
                    <a:pt x="35306" y="202438"/>
                  </a:lnTo>
                  <a:lnTo>
                    <a:pt x="35306" y="208788"/>
                  </a:lnTo>
                  <a:lnTo>
                    <a:pt x="31750" y="208788"/>
                  </a:lnTo>
                  <a:lnTo>
                    <a:pt x="38100" y="215138"/>
                  </a:lnTo>
                  <a:lnTo>
                    <a:pt x="44450" y="215138"/>
                  </a:lnTo>
                  <a:lnTo>
                    <a:pt x="44450" y="205232"/>
                  </a:lnTo>
                  <a:lnTo>
                    <a:pt x="41656" y="202438"/>
                  </a:lnTo>
                  <a:close/>
                </a:path>
                <a:path w="76200" h="417829">
                  <a:moveTo>
                    <a:pt x="35306" y="202438"/>
                  </a:moveTo>
                  <a:lnTo>
                    <a:pt x="28956" y="202438"/>
                  </a:lnTo>
                  <a:lnTo>
                    <a:pt x="35306" y="208788"/>
                  </a:lnTo>
                  <a:lnTo>
                    <a:pt x="35306" y="2024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14574" y="3671316"/>
              <a:ext cx="187960" cy="1530350"/>
            </a:xfrm>
            <a:custGeom>
              <a:avLst/>
              <a:gdLst/>
              <a:ahLst/>
              <a:cxnLst/>
              <a:rect l="l" t="t" r="r" b="b"/>
              <a:pathLst>
                <a:path w="187960" h="1530350">
                  <a:moveTo>
                    <a:pt x="111632" y="1454022"/>
                  </a:moveTo>
                  <a:lnTo>
                    <a:pt x="111632" y="1530222"/>
                  </a:lnTo>
                  <a:lnTo>
                    <a:pt x="175132" y="1498472"/>
                  </a:lnTo>
                  <a:lnTo>
                    <a:pt x="124332" y="1498472"/>
                  </a:lnTo>
                  <a:lnTo>
                    <a:pt x="124332" y="1485772"/>
                  </a:lnTo>
                  <a:lnTo>
                    <a:pt x="175132" y="1485772"/>
                  </a:lnTo>
                  <a:lnTo>
                    <a:pt x="111632" y="1454022"/>
                  </a:lnTo>
                  <a:close/>
                </a:path>
                <a:path w="187960" h="1530350">
                  <a:moveTo>
                    <a:pt x="12700" y="0"/>
                  </a:moveTo>
                  <a:lnTo>
                    <a:pt x="0" y="0"/>
                  </a:lnTo>
                  <a:lnTo>
                    <a:pt x="0" y="1495678"/>
                  </a:lnTo>
                  <a:lnTo>
                    <a:pt x="2793" y="1498472"/>
                  </a:lnTo>
                  <a:lnTo>
                    <a:pt x="111632" y="1498472"/>
                  </a:lnTo>
                  <a:lnTo>
                    <a:pt x="111632" y="1492122"/>
                  </a:lnTo>
                  <a:lnTo>
                    <a:pt x="12700" y="1492122"/>
                  </a:lnTo>
                  <a:lnTo>
                    <a:pt x="6350" y="1485772"/>
                  </a:lnTo>
                  <a:lnTo>
                    <a:pt x="12700" y="1485772"/>
                  </a:lnTo>
                  <a:lnTo>
                    <a:pt x="12700" y="0"/>
                  </a:lnTo>
                  <a:close/>
                </a:path>
                <a:path w="187960" h="1530350">
                  <a:moveTo>
                    <a:pt x="175132" y="1485772"/>
                  </a:moveTo>
                  <a:lnTo>
                    <a:pt x="124332" y="1485772"/>
                  </a:lnTo>
                  <a:lnTo>
                    <a:pt x="124332" y="1498472"/>
                  </a:lnTo>
                  <a:lnTo>
                    <a:pt x="175132" y="1498472"/>
                  </a:lnTo>
                  <a:lnTo>
                    <a:pt x="187832" y="1492122"/>
                  </a:lnTo>
                  <a:lnTo>
                    <a:pt x="175132" y="1485772"/>
                  </a:lnTo>
                  <a:close/>
                </a:path>
                <a:path w="187960" h="1530350">
                  <a:moveTo>
                    <a:pt x="12700" y="1485772"/>
                  </a:moveTo>
                  <a:lnTo>
                    <a:pt x="6350" y="1485772"/>
                  </a:lnTo>
                  <a:lnTo>
                    <a:pt x="12700" y="1492122"/>
                  </a:lnTo>
                  <a:lnTo>
                    <a:pt x="12700" y="1485772"/>
                  </a:lnTo>
                  <a:close/>
                </a:path>
                <a:path w="187960" h="1530350">
                  <a:moveTo>
                    <a:pt x="111632" y="1485772"/>
                  </a:moveTo>
                  <a:lnTo>
                    <a:pt x="12700" y="1485772"/>
                  </a:lnTo>
                  <a:lnTo>
                    <a:pt x="12700" y="1492122"/>
                  </a:lnTo>
                  <a:lnTo>
                    <a:pt x="111632" y="1492122"/>
                  </a:lnTo>
                  <a:lnTo>
                    <a:pt x="111632" y="148577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43630" y="5308092"/>
              <a:ext cx="204470" cy="395605"/>
            </a:xfrm>
            <a:custGeom>
              <a:avLst/>
              <a:gdLst/>
              <a:ahLst/>
              <a:cxnLst/>
              <a:rect l="l" t="t" r="r" b="b"/>
              <a:pathLst>
                <a:path w="204470" h="395604">
                  <a:moveTo>
                    <a:pt x="160020" y="318846"/>
                  </a:moveTo>
                  <a:lnTo>
                    <a:pt x="128270" y="318846"/>
                  </a:lnTo>
                  <a:lnTo>
                    <a:pt x="166370" y="395046"/>
                  </a:lnTo>
                  <a:lnTo>
                    <a:pt x="198120" y="331546"/>
                  </a:lnTo>
                  <a:lnTo>
                    <a:pt x="160020" y="331546"/>
                  </a:lnTo>
                  <a:lnTo>
                    <a:pt x="160020" y="318846"/>
                  </a:lnTo>
                  <a:close/>
                </a:path>
                <a:path w="204470" h="395604">
                  <a:moveTo>
                    <a:pt x="160020" y="197485"/>
                  </a:moveTo>
                  <a:lnTo>
                    <a:pt x="160020" y="331546"/>
                  </a:lnTo>
                  <a:lnTo>
                    <a:pt x="172720" y="331546"/>
                  </a:lnTo>
                  <a:lnTo>
                    <a:pt x="172720" y="203835"/>
                  </a:lnTo>
                  <a:lnTo>
                    <a:pt x="166370" y="203835"/>
                  </a:lnTo>
                  <a:lnTo>
                    <a:pt x="160020" y="197485"/>
                  </a:lnTo>
                  <a:close/>
                </a:path>
                <a:path w="204470" h="395604">
                  <a:moveTo>
                    <a:pt x="204470" y="318846"/>
                  </a:moveTo>
                  <a:lnTo>
                    <a:pt x="172720" y="318846"/>
                  </a:lnTo>
                  <a:lnTo>
                    <a:pt x="172720" y="331546"/>
                  </a:lnTo>
                  <a:lnTo>
                    <a:pt x="198120" y="331546"/>
                  </a:lnTo>
                  <a:lnTo>
                    <a:pt x="204470" y="318846"/>
                  </a:lnTo>
                  <a:close/>
                </a:path>
                <a:path w="204470" h="395604">
                  <a:moveTo>
                    <a:pt x="12700" y="0"/>
                  </a:moveTo>
                  <a:lnTo>
                    <a:pt x="0" y="0"/>
                  </a:lnTo>
                  <a:lnTo>
                    <a:pt x="0" y="201041"/>
                  </a:lnTo>
                  <a:lnTo>
                    <a:pt x="2794" y="203835"/>
                  </a:lnTo>
                  <a:lnTo>
                    <a:pt x="160020" y="203835"/>
                  </a:lnTo>
                  <a:lnTo>
                    <a:pt x="160020" y="197485"/>
                  </a:lnTo>
                  <a:lnTo>
                    <a:pt x="12700" y="197485"/>
                  </a:lnTo>
                  <a:lnTo>
                    <a:pt x="6350" y="191135"/>
                  </a:lnTo>
                  <a:lnTo>
                    <a:pt x="12700" y="191135"/>
                  </a:lnTo>
                  <a:lnTo>
                    <a:pt x="12700" y="0"/>
                  </a:lnTo>
                  <a:close/>
                </a:path>
                <a:path w="204470" h="395604">
                  <a:moveTo>
                    <a:pt x="169925" y="191135"/>
                  </a:moveTo>
                  <a:lnTo>
                    <a:pt x="12700" y="191135"/>
                  </a:lnTo>
                  <a:lnTo>
                    <a:pt x="12700" y="197485"/>
                  </a:lnTo>
                  <a:lnTo>
                    <a:pt x="160020" y="197485"/>
                  </a:lnTo>
                  <a:lnTo>
                    <a:pt x="166370" y="203835"/>
                  </a:lnTo>
                  <a:lnTo>
                    <a:pt x="172720" y="203835"/>
                  </a:lnTo>
                  <a:lnTo>
                    <a:pt x="172720" y="194056"/>
                  </a:lnTo>
                  <a:lnTo>
                    <a:pt x="169925" y="191135"/>
                  </a:lnTo>
                  <a:close/>
                </a:path>
                <a:path w="204470" h="395604">
                  <a:moveTo>
                    <a:pt x="12700" y="191135"/>
                  </a:moveTo>
                  <a:lnTo>
                    <a:pt x="6350" y="191135"/>
                  </a:lnTo>
                  <a:lnTo>
                    <a:pt x="12700" y="197485"/>
                  </a:lnTo>
                  <a:lnTo>
                    <a:pt x="12700" y="1911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14574" y="3671316"/>
              <a:ext cx="595630" cy="2221230"/>
            </a:xfrm>
            <a:custGeom>
              <a:avLst/>
              <a:gdLst/>
              <a:ahLst/>
              <a:cxnLst/>
              <a:rect l="l" t="t" r="r" b="b"/>
              <a:pathLst>
                <a:path w="595629" h="2221229">
                  <a:moveTo>
                    <a:pt x="519302" y="2144649"/>
                  </a:moveTo>
                  <a:lnTo>
                    <a:pt x="519302" y="2220849"/>
                  </a:lnTo>
                  <a:lnTo>
                    <a:pt x="582802" y="2189099"/>
                  </a:lnTo>
                  <a:lnTo>
                    <a:pt x="532002" y="2189099"/>
                  </a:lnTo>
                  <a:lnTo>
                    <a:pt x="532002" y="2176399"/>
                  </a:lnTo>
                  <a:lnTo>
                    <a:pt x="582802" y="2176399"/>
                  </a:lnTo>
                  <a:lnTo>
                    <a:pt x="519302" y="2144649"/>
                  </a:lnTo>
                  <a:close/>
                </a:path>
                <a:path w="595629" h="2221229">
                  <a:moveTo>
                    <a:pt x="12700" y="0"/>
                  </a:moveTo>
                  <a:lnTo>
                    <a:pt x="0" y="0"/>
                  </a:lnTo>
                  <a:lnTo>
                    <a:pt x="0" y="2186254"/>
                  </a:lnTo>
                  <a:lnTo>
                    <a:pt x="2793" y="2189099"/>
                  </a:lnTo>
                  <a:lnTo>
                    <a:pt x="519302" y="2189099"/>
                  </a:lnTo>
                  <a:lnTo>
                    <a:pt x="519302" y="2182749"/>
                  </a:lnTo>
                  <a:lnTo>
                    <a:pt x="12700" y="2182749"/>
                  </a:lnTo>
                  <a:lnTo>
                    <a:pt x="6350" y="2176399"/>
                  </a:lnTo>
                  <a:lnTo>
                    <a:pt x="12700" y="2176399"/>
                  </a:lnTo>
                  <a:lnTo>
                    <a:pt x="12700" y="0"/>
                  </a:lnTo>
                  <a:close/>
                </a:path>
                <a:path w="595629" h="2221229">
                  <a:moveTo>
                    <a:pt x="582802" y="2176399"/>
                  </a:moveTo>
                  <a:lnTo>
                    <a:pt x="532002" y="2176399"/>
                  </a:lnTo>
                  <a:lnTo>
                    <a:pt x="532002" y="2189099"/>
                  </a:lnTo>
                  <a:lnTo>
                    <a:pt x="582802" y="2189099"/>
                  </a:lnTo>
                  <a:lnTo>
                    <a:pt x="595502" y="2182749"/>
                  </a:lnTo>
                  <a:lnTo>
                    <a:pt x="582802" y="2176399"/>
                  </a:lnTo>
                  <a:close/>
                </a:path>
                <a:path w="595629" h="2221229">
                  <a:moveTo>
                    <a:pt x="12700" y="2176399"/>
                  </a:moveTo>
                  <a:lnTo>
                    <a:pt x="6350" y="2176399"/>
                  </a:lnTo>
                  <a:lnTo>
                    <a:pt x="12700" y="2182749"/>
                  </a:lnTo>
                  <a:lnTo>
                    <a:pt x="12700" y="2176399"/>
                  </a:lnTo>
                  <a:close/>
                </a:path>
                <a:path w="595629" h="2221229">
                  <a:moveTo>
                    <a:pt x="519302" y="2176399"/>
                  </a:moveTo>
                  <a:lnTo>
                    <a:pt x="12700" y="2176399"/>
                  </a:lnTo>
                  <a:lnTo>
                    <a:pt x="12700" y="2182749"/>
                  </a:lnTo>
                  <a:lnTo>
                    <a:pt x="519302" y="2182749"/>
                  </a:lnTo>
                  <a:lnTo>
                    <a:pt x="519302" y="217639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64280" y="6003036"/>
              <a:ext cx="76200" cy="378460"/>
            </a:xfrm>
            <a:custGeom>
              <a:avLst/>
              <a:gdLst/>
              <a:ahLst/>
              <a:cxnLst/>
              <a:rect l="l" t="t" r="r" b="b"/>
              <a:pathLst>
                <a:path w="76200" h="378460">
                  <a:moveTo>
                    <a:pt x="31750" y="302120"/>
                  </a:moveTo>
                  <a:lnTo>
                    <a:pt x="0" y="302120"/>
                  </a:lnTo>
                  <a:lnTo>
                    <a:pt x="38100" y="378320"/>
                  </a:lnTo>
                  <a:lnTo>
                    <a:pt x="69850" y="314820"/>
                  </a:lnTo>
                  <a:lnTo>
                    <a:pt x="31750" y="314820"/>
                  </a:lnTo>
                  <a:lnTo>
                    <a:pt x="31750" y="302120"/>
                  </a:lnTo>
                  <a:close/>
                </a:path>
                <a:path w="76200" h="378460">
                  <a:moveTo>
                    <a:pt x="35560" y="182816"/>
                  </a:moveTo>
                  <a:lnTo>
                    <a:pt x="34544" y="182816"/>
                  </a:lnTo>
                  <a:lnTo>
                    <a:pt x="31750" y="185661"/>
                  </a:lnTo>
                  <a:lnTo>
                    <a:pt x="31750" y="314820"/>
                  </a:lnTo>
                  <a:lnTo>
                    <a:pt x="44450" y="314820"/>
                  </a:lnTo>
                  <a:lnTo>
                    <a:pt x="44450" y="195516"/>
                  </a:lnTo>
                  <a:lnTo>
                    <a:pt x="38100" y="195516"/>
                  </a:lnTo>
                  <a:lnTo>
                    <a:pt x="44450" y="189166"/>
                  </a:lnTo>
                  <a:lnTo>
                    <a:pt x="35560" y="189166"/>
                  </a:lnTo>
                  <a:lnTo>
                    <a:pt x="35560" y="182816"/>
                  </a:lnTo>
                  <a:close/>
                </a:path>
                <a:path w="76200" h="378460">
                  <a:moveTo>
                    <a:pt x="76200" y="302120"/>
                  </a:moveTo>
                  <a:lnTo>
                    <a:pt x="44450" y="302120"/>
                  </a:lnTo>
                  <a:lnTo>
                    <a:pt x="44450" y="314820"/>
                  </a:lnTo>
                  <a:lnTo>
                    <a:pt x="69850" y="314820"/>
                  </a:lnTo>
                  <a:lnTo>
                    <a:pt x="76200" y="302120"/>
                  </a:lnTo>
                  <a:close/>
                </a:path>
                <a:path w="76200" h="378460">
                  <a:moveTo>
                    <a:pt x="44450" y="189166"/>
                  </a:moveTo>
                  <a:lnTo>
                    <a:pt x="38100" y="195516"/>
                  </a:lnTo>
                  <a:lnTo>
                    <a:pt x="44450" y="195516"/>
                  </a:lnTo>
                  <a:lnTo>
                    <a:pt x="44450" y="189166"/>
                  </a:lnTo>
                  <a:close/>
                </a:path>
                <a:path w="76200" h="378460">
                  <a:moveTo>
                    <a:pt x="48260" y="182816"/>
                  </a:moveTo>
                  <a:lnTo>
                    <a:pt x="41910" y="182816"/>
                  </a:lnTo>
                  <a:lnTo>
                    <a:pt x="35560" y="189166"/>
                  </a:lnTo>
                  <a:lnTo>
                    <a:pt x="44450" y="189166"/>
                  </a:lnTo>
                  <a:lnTo>
                    <a:pt x="44450" y="195516"/>
                  </a:lnTo>
                  <a:lnTo>
                    <a:pt x="45339" y="195516"/>
                  </a:lnTo>
                  <a:lnTo>
                    <a:pt x="48260" y="192671"/>
                  </a:lnTo>
                  <a:lnTo>
                    <a:pt x="48260" y="182816"/>
                  </a:lnTo>
                  <a:close/>
                </a:path>
                <a:path w="76200" h="378460">
                  <a:moveTo>
                    <a:pt x="48260" y="0"/>
                  </a:moveTo>
                  <a:lnTo>
                    <a:pt x="35560" y="0"/>
                  </a:lnTo>
                  <a:lnTo>
                    <a:pt x="35560" y="189166"/>
                  </a:lnTo>
                  <a:lnTo>
                    <a:pt x="41910" y="182816"/>
                  </a:lnTo>
                  <a:lnTo>
                    <a:pt x="48260" y="182816"/>
                  </a:lnTo>
                  <a:lnTo>
                    <a:pt x="482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87624" y="3607307"/>
              <a:ext cx="3063875" cy="2774315"/>
            </a:xfrm>
            <a:custGeom>
              <a:avLst/>
              <a:gdLst/>
              <a:ahLst/>
              <a:cxnLst/>
              <a:rect l="l" t="t" r="r" b="b"/>
              <a:pathLst>
                <a:path w="3063875" h="2774315">
                  <a:moveTo>
                    <a:pt x="3063875" y="507873"/>
                  </a:moveTo>
                  <a:lnTo>
                    <a:pt x="3061081" y="504952"/>
                  </a:lnTo>
                  <a:lnTo>
                    <a:pt x="44450" y="504952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514858"/>
                  </a:lnTo>
                  <a:lnTo>
                    <a:pt x="34544" y="517652"/>
                  </a:lnTo>
                  <a:lnTo>
                    <a:pt x="3051175" y="517652"/>
                  </a:lnTo>
                  <a:lnTo>
                    <a:pt x="3051175" y="2577134"/>
                  </a:lnTo>
                  <a:lnTo>
                    <a:pt x="1685925" y="2577134"/>
                  </a:lnTo>
                  <a:lnTo>
                    <a:pt x="1685925" y="2578544"/>
                  </a:lnTo>
                  <a:lnTo>
                    <a:pt x="1257554" y="2578544"/>
                  </a:lnTo>
                  <a:lnTo>
                    <a:pt x="1257554" y="2395728"/>
                  </a:lnTo>
                  <a:lnTo>
                    <a:pt x="1244854" y="2395728"/>
                  </a:lnTo>
                  <a:lnTo>
                    <a:pt x="1244854" y="2588399"/>
                  </a:lnTo>
                  <a:lnTo>
                    <a:pt x="1247648" y="2591244"/>
                  </a:lnTo>
                  <a:lnTo>
                    <a:pt x="1681226" y="2591244"/>
                  </a:lnTo>
                  <a:lnTo>
                    <a:pt x="1681226" y="2697848"/>
                  </a:lnTo>
                  <a:lnTo>
                    <a:pt x="1649476" y="2697848"/>
                  </a:lnTo>
                  <a:lnTo>
                    <a:pt x="1687576" y="2774048"/>
                  </a:lnTo>
                  <a:lnTo>
                    <a:pt x="1719313" y="2710561"/>
                  </a:lnTo>
                  <a:lnTo>
                    <a:pt x="1725676" y="2697848"/>
                  </a:lnTo>
                  <a:lnTo>
                    <a:pt x="1693926" y="2697848"/>
                  </a:lnTo>
                  <a:lnTo>
                    <a:pt x="1693926" y="2591244"/>
                  </a:lnTo>
                  <a:lnTo>
                    <a:pt x="1693926" y="2589834"/>
                  </a:lnTo>
                  <a:lnTo>
                    <a:pt x="3061081" y="2589834"/>
                  </a:lnTo>
                  <a:lnTo>
                    <a:pt x="3063875" y="2586990"/>
                  </a:lnTo>
                  <a:lnTo>
                    <a:pt x="3063875" y="2583484"/>
                  </a:lnTo>
                  <a:lnTo>
                    <a:pt x="3063875" y="2577134"/>
                  </a:lnTo>
                  <a:lnTo>
                    <a:pt x="3063875" y="517652"/>
                  </a:lnTo>
                  <a:lnTo>
                    <a:pt x="3063875" y="507873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610358" y="4170934"/>
              <a:ext cx="1343660" cy="2049145"/>
            </a:xfrm>
            <a:custGeom>
              <a:avLst/>
              <a:gdLst/>
              <a:ahLst/>
              <a:cxnLst/>
              <a:rect l="l" t="t" r="r" b="b"/>
              <a:pathLst>
                <a:path w="1343660" h="2049145">
                  <a:moveTo>
                    <a:pt x="1308481" y="0"/>
                  </a:moveTo>
                  <a:lnTo>
                    <a:pt x="2793" y="0"/>
                  </a:lnTo>
                  <a:lnTo>
                    <a:pt x="0" y="2794"/>
                  </a:lnTo>
                  <a:lnTo>
                    <a:pt x="0" y="2046274"/>
                  </a:lnTo>
                  <a:lnTo>
                    <a:pt x="2793" y="2049106"/>
                  </a:lnTo>
                  <a:lnTo>
                    <a:pt x="1195070" y="2049106"/>
                  </a:lnTo>
                  <a:lnTo>
                    <a:pt x="1195070" y="2042756"/>
                  </a:lnTo>
                  <a:lnTo>
                    <a:pt x="12700" y="2042756"/>
                  </a:lnTo>
                  <a:lnTo>
                    <a:pt x="6350" y="2036406"/>
                  </a:lnTo>
                  <a:lnTo>
                    <a:pt x="12700" y="2036406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1311402" y="6350"/>
                  </a:lnTo>
                  <a:lnTo>
                    <a:pt x="1311402" y="2794"/>
                  </a:lnTo>
                  <a:lnTo>
                    <a:pt x="1308481" y="0"/>
                  </a:lnTo>
                  <a:close/>
                </a:path>
                <a:path w="1343660" h="2049145">
                  <a:moveTo>
                    <a:pt x="12700" y="2036406"/>
                  </a:moveTo>
                  <a:lnTo>
                    <a:pt x="6350" y="2036406"/>
                  </a:lnTo>
                  <a:lnTo>
                    <a:pt x="12700" y="2042756"/>
                  </a:lnTo>
                  <a:lnTo>
                    <a:pt x="12700" y="2036406"/>
                  </a:lnTo>
                  <a:close/>
                </a:path>
                <a:path w="1343660" h="2049145">
                  <a:moveTo>
                    <a:pt x="1195070" y="2036406"/>
                  </a:moveTo>
                  <a:lnTo>
                    <a:pt x="12700" y="2036406"/>
                  </a:lnTo>
                  <a:lnTo>
                    <a:pt x="12700" y="2042756"/>
                  </a:lnTo>
                  <a:lnTo>
                    <a:pt x="1195070" y="2042756"/>
                  </a:lnTo>
                  <a:lnTo>
                    <a:pt x="1195070" y="2036406"/>
                  </a:lnTo>
                  <a:close/>
                </a:path>
                <a:path w="1343660" h="2049145">
                  <a:moveTo>
                    <a:pt x="1298702" y="67310"/>
                  </a:moveTo>
                  <a:lnTo>
                    <a:pt x="1266952" y="67310"/>
                  </a:lnTo>
                  <a:lnTo>
                    <a:pt x="1305052" y="143510"/>
                  </a:lnTo>
                  <a:lnTo>
                    <a:pt x="1336802" y="80010"/>
                  </a:lnTo>
                  <a:lnTo>
                    <a:pt x="1298702" y="80010"/>
                  </a:lnTo>
                  <a:lnTo>
                    <a:pt x="1298702" y="67310"/>
                  </a:lnTo>
                  <a:close/>
                </a:path>
                <a:path w="1343660" h="2049145">
                  <a:moveTo>
                    <a:pt x="1298702" y="6350"/>
                  </a:moveTo>
                  <a:lnTo>
                    <a:pt x="1298702" y="80010"/>
                  </a:lnTo>
                  <a:lnTo>
                    <a:pt x="1311402" y="80010"/>
                  </a:lnTo>
                  <a:lnTo>
                    <a:pt x="1311402" y="12700"/>
                  </a:lnTo>
                  <a:lnTo>
                    <a:pt x="1305052" y="12700"/>
                  </a:lnTo>
                  <a:lnTo>
                    <a:pt x="1298702" y="6350"/>
                  </a:lnTo>
                  <a:close/>
                </a:path>
                <a:path w="1343660" h="2049145">
                  <a:moveTo>
                    <a:pt x="1343152" y="67310"/>
                  </a:moveTo>
                  <a:lnTo>
                    <a:pt x="1311402" y="67310"/>
                  </a:lnTo>
                  <a:lnTo>
                    <a:pt x="1311402" y="80010"/>
                  </a:lnTo>
                  <a:lnTo>
                    <a:pt x="1336802" y="80010"/>
                  </a:lnTo>
                  <a:lnTo>
                    <a:pt x="1343152" y="67310"/>
                  </a:lnTo>
                  <a:close/>
                </a:path>
                <a:path w="1343660" h="2049145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1343660" h="2049145">
                  <a:moveTo>
                    <a:pt x="1298702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1298702" y="12700"/>
                  </a:lnTo>
                  <a:lnTo>
                    <a:pt x="1298702" y="6350"/>
                  </a:lnTo>
                  <a:close/>
                </a:path>
                <a:path w="1343660" h="2049145">
                  <a:moveTo>
                    <a:pt x="1311402" y="6350"/>
                  </a:moveTo>
                  <a:lnTo>
                    <a:pt x="1298702" y="6350"/>
                  </a:lnTo>
                  <a:lnTo>
                    <a:pt x="1305052" y="12700"/>
                  </a:lnTo>
                  <a:lnTo>
                    <a:pt x="1311402" y="12700"/>
                  </a:lnTo>
                  <a:lnTo>
                    <a:pt x="1311402" y="63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74691" y="4350766"/>
              <a:ext cx="1381760" cy="1848485"/>
            </a:xfrm>
            <a:custGeom>
              <a:avLst/>
              <a:gdLst/>
              <a:ahLst/>
              <a:cxnLst/>
              <a:rect l="l" t="t" r="r" b="b"/>
              <a:pathLst>
                <a:path w="1381760" h="1848485">
                  <a:moveTo>
                    <a:pt x="1368933" y="1835429"/>
                  </a:moveTo>
                  <a:lnTo>
                    <a:pt x="0" y="1835429"/>
                  </a:lnTo>
                  <a:lnTo>
                    <a:pt x="0" y="1848129"/>
                  </a:lnTo>
                  <a:lnTo>
                    <a:pt x="1378712" y="1848129"/>
                  </a:lnTo>
                  <a:lnTo>
                    <a:pt x="1381633" y="1845284"/>
                  </a:lnTo>
                  <a:lnTo>
                    <a:pt x="1381633" y="1841779"/>
                  </a:lnTo>
                  <a:lnTo>
                    <a:pt x="1368933" y="1841779"/>
                  </a:lnTo>
                  <a:lnTo>
                    <a:pt x="1368933" y="1835429"/>
                  </a:lnTo>
                  <a:close/>
                </a:path>
                <a:path w="1381760" h="1848485">
                  <a:moveTo>
                    <a:pt x="1368933" y="6349"/>
                  </a:moveTo>
                  <a:lnTo>
                    <a:pt x="1368933" y="1841779"/>
                  </a:lnTo>
                  <a:lnTo>
                    <a:pt x="1375283" y="1835429"/>
                  </a:lnTo>
                  <a:lnTo>
                    <a:pt x="1381633" y="1835429"/>
                  </a:lnTo>
                  <a:lnTo>
                    <a:pt x="1381633" y="12699"/>
                  </a:lnTo>
                  <a:lnTo>
                    <a:pt x="1375283" y="12699"/>
                  </a:lnTo>
                  <a:lnTo>
                    <a:pt x="1368933" y="6349"/>
                  </a:lnTo>
                  <a:close/>
                </a:path>
                <a:path w="1381760" h="1848485">
                  <a:moveTo>
                    <a:pt x="1381633" y="1835429"/>
                  </a:moveTo>
                  <a:lnTo>
                    <a:pt x="1375283" y="1835429"/>
                  </a:lnTo>
                  <a:lnTo>
                    <a:pt x="1368933" y="1841779"/>
                  </a:lnTo>
                  <a:lnTo>
                    <a:pt x="1381633" y="1841779"/>
                  </a:lnTo>
                  <a:lnTo>
                    <a:pt x="1381633" y="1835429"/>
                  </a:lnTo>
                  <a:close/>
                </a:path>
                <a:path w="1381760" h="1848485">
                  <a:moveTo>
                    <a:pt x="808736" y="158749"/>
                  </a:moveTo>
                  <a:lnTo>
                    <a:pt x="776986" y="158749"/>
                  </a:lnTo>
                  <a:lnTo>
                    <a:pt x="815086" y="234949"/>
                  </a:lnTo>
                  <a:lnTo>
                    <a:pt x="846836" y="171449"/>
                  </a:lnTo>
                  <a:lnTo>
                    <a:pt x="808736" y="171449"/>
                  </a:lnTo>
                  <a:lnTo>
                    <a:pt x="808736" y="158749"/>
                  </a:lnTo>
                  <a:close/>
                </a:path>
                <a:path w="1381760" h="1848485">
                  <a:moveTo>
                    <a:pt x="1378712" y="0"/>
                  </a:moveTo>
                  <a:lnTo>
                    <a:pt x="811657" y="0"/>
                  </a:lnTo>
                  <a:lnTo>
                    <a:pt x="808736" y="2793"/>
                  </a:lnTo>
                  <a:lnTo>
                    <a:pt x="808736" y="171449"/>
                  </a:lnTo>
                  <a:lnTo>
                    <a:pt x="821436" y="171449"/>
                  </a:lnTo>
                  <a:lnTo>
                    <a:pt x="821436" y="12699"/>
                  </a:lnTo>
                  <a:lnTo>
                    <a:pt x="815086" y="12699"/>
                  </a:lnTo>
                  <a:lnTo>
                    <a:pt x="821436" y="6349"/>
                  </a:lnTo>
                  <a:lnTo>
                    <a:pt x="1381633" y="6349"/>
                  </a:lnTo>
                  <a:lnTo>
                    <a:pt x="1381633" y="2793"/>
                  </a:lnTo>
                  <a:lnTo>
                    <a:pt x="1378712" y="0"/>
                  </a:lnTo>
                  <a:close/>
                </a:path>
                <a:path w="1381760" h="1848485">
                  <a:moveTo>
                    <a:pt x="853186" y="158749"/>
                  </a:moveTo>
                  <a:lnTo>
                    <a:pt x="821436" y="158749"/>
                  </a:lnTo>
                  <a:lnTo>
                    <a:pt x="821436" y="171449"/>
                  </a:lnTo>
                  <a:lnTo>
                    <a:pt x="846836" y="171449"/>
                  </a:lnTo>
                  <a:lnTo>
                    <a:pt x="853186" y="158749"/>
                  </a:lnTo>
                  <a:close/>
                </a:path>
                <a:path w="1381760" h="1848485">
                  <a:moveTo>
                    <a:pt x="821436" y="6349"/>
                  </a:moveTo>
                  <a:lnTo>
                    <a:pt x="815086" y="12699"/>
                  </a:lnTo>
                  <a:lnTo>
                    <a:pt x="821436" y="12699"/>
                  </a:lnTo>
                  <a:lnTo>
                    <a:pt x="821436" y="6349"/>
                  </a:lnTo>
                  <a:close/>
                </a:path>
                <a:path w="1381760" h="1848485">
                  <a:moveTo>
                    <a:pt x="1368933" y="6349"/>
                  </a:moveTo>
                  <a:lnTo>
                    <a:pt x="821436" y="6349"/>
                  </a:lnTo>
                  <a:lnTo>
                    <a:pt x="821436" y="12699"/>
                  </a:lnTo>
                  <a:lnTo>
                    <a:pt x="1368933" y="12699"/>
                  </a:lnTo>
                  <a:lnTo>
                    <a:pt x="1368933" y="6349"/>
                  </a:lnTo>
                  <a:close/>
                </a:path>
                <a:path w="1381760" h="1848485">
                  <a:moveTo>
                    <a:pt x="1381633" y="6349"/>
                  </a:moveTo>
                  <a:lnTo>
                    <a:pt x="1368933" y="6349"/>
                  </a:lnTo>
                  <a:lnTo>
                    <a:pt x="1375283" y="12699"/>
                  </a:lnTo>
                  <a:lnTo>
                    <a:pt x="1381633" y="12699"/>
                  </a:lnTo>
                  <a:lnTo>
                    <a:pt x="1381633" y="6349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9389" y="4869053"/>
              <a:ext cx="75692" cy="14414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169920" y="2936747"/>
              <a:ext cx="2903220" cy="1647825"/>
            </a:xfrm>
            <a:custGeom>
              <a:avLst/>
              <a:gdLst/>
              <a:ahLst/>
              <a:cxnLst/>
              <a:rect l="l" t="t" r="r" b="b"/>
              <a:pathLst>
                <a:path w="2903220" h="1647825">
                  <a:moveTo>
                    <a:pt x="1782572" y="494538"/>
                  </a:moveTo>
                  <a:lnTo>
                    <a:pt x="1731187" y="514578"/>
                  </a:lnTo>
                  <a:lnTo>
                    <a:pt x="1671828" y="537718"/>
                  </a:lnTo>
                  <a:lnTo>
                    <a:pt x="1727187" y="516128"/>
                  </a:lnTo>
                  <a:lnTo>
                    <a:pt x="1731187" y="514578"/>
                  </a:lnTo>
                  <a:lnTo>
                    <a:pt x="1292352" y="497078"/>
                  </a:lnTo>
                  <a:lnTo>
                    <a:pt x="1292352" y="496316"/>
                  </a:lnTo>
                  <a:lnTo>
                    <a:pt x="1292352" y="405384"/>
                  </a:lnTo>
                  <a:lnTo>
                    <a:pt x="1252728" y="405384"/>
                  </a:lnTo>
                  <a:lnTo>
                    <a:pt x="1252728" y="516128"/>
                  </a:lnTo>
                  <a:lnTo>
                    <a:pt x="1254201" y="523659"/>
                  </a:lnTo>
                  <a:lnTo>
                    <a:pt x="1258239" y="529856"/>
                  </a:lnTo>
                  <a:lnTo>
                    <a:pt x="1264297" y="534136"/>
                  </a:lnTo>
                  <a:lnTo>
                    <a:pt x="1271778" y="535940"/>
                  </a:lnTo>
                  <a:lnTo>
                    <a:pt x="1688211" y="552551"/>
                  </a:lnTo>
                  <a:lnTo>
                    <a:pt x="1770380" y="626884"/>
                  </a:lnTo>
                  <a:lnTo>
                    <a:pt x="1777060" y="554355"/>
                  </a:lnTo>
                  <a:lnTo>
                    <a:pt x="1782572" y="494538"/>
                  </a:lnTo>
                  <a:close/>
                </a:path>
                <a:path w="2903220" h="1647825">
                  <a:moveTo>
                    <a:pt x="2147824" y="1039368"/>
                  </a:moveTo>
                  <a:lnTo>
                    <a:pt x="2135124" y="1039368"/>
                  </a:lnTo>
                  <a:lnTo>
                    <a:pt x="2135124" y="1041654"/>
                  </a:lnTo>
                  <a:lnTo>
                    <a:pt x="2133600" y="1041654"/>
                  </a:lnTo>
                  <a:lnTo>
                    <a:pt x="2133600" y="1263904"/>
                  </a:lnTo>
                  <a:lnTo>
                    <a:pt x="44450" y="1263904"/>
                  </a:lnTo>
                  <a:lnTo>
                    <a:pt x="44450" y="694944"/>
                  </a:lnTo>
                  <a:lnTo>
                    <a:pt x="76200" y="694944"/>
                  </a:lnTo>
                  <a:lnTo>
                    <a:pt x="69850" y="682244"/>
                  </a:lnTo>
                  <a:lnTo>
                    <a:pt x="38100" y="618744"/>
                  </a:lnTo>
                  <a:lnTo>
                    <a:pt x="0" y="694944"/>
                  </a:lnTo>
                  <a:lnTo>
                    <a:pt x="31750" y="694944"/>
                  </a:lnTo>
                  <a:lnTo>
                    <a:pt x="31750" y="1273683"/>
                  </a:lnTo>
                  <a:lnTo>
                    <a:pt x="34544" y="1276604"/>
                  </a:lnTo>
                  <a:lnTo>
                    <a:pt x="2135124" y="1276604"/>
                  </a:lnTo>
                  <a:lnTo>
                    <a:pt x="2135124" y="1337183"/>
                  </a:lnTo>
                  <a:lnTo>
                    <a:pt x="1884680" y="1337183"/>
                  </a:lnTo>
                  <a:lnTo>
                    <a:pt x="1881886" y="1339977"/>
                  </a:lnTo>
                  <a:lnTo>
                    <a:pt x="1881886" y="1571371"/>
                  </a:lnTo>
                  <a:lnTo>
                    <a:pt x="1850136" y="1571371"/>
                  </a:lnTo>
                  <a:lnTo>
                    <a:pt x="1888236" y="1647571"/>
                  </a:lnTo>
                  <a:lnTo>
                    <a:pt x="1919986" y="1584071"/>
                  </a:lnTo>
                  <a:lnTo>
                    <a:pt x="1926336" y="1571371"/>
                  </a:lnTo>
                  <a:lnTo>
                    <a:pt x="1894586" y="1571371"/>
                  </a:lnTo>
                  <a:lnTo>
                    <a:pt x="1894586" y="1349883"/>
                  </a:lnTo>
                  <a:lnTo>
                    <a:pt x="2145030" y="1349883"/>
                  </a:lnTo>
                  <a:lnTo>
                    <a:pt x="2147824" y="1346962"/>
                  </a:lnTo>
                  <a:lnTo>
                    <a:pt x="2147824" y="1337183"/>
                  </a:lnTo>
                  <a:lnTo>
                    <a:pt x="2147824" y="1039368"/>
                  </a:lnTo>
                  <a:close/>
                </a:path>
                <a:path w="2903220" h="1647825">
                  <a:moveTo>
                    <a:pt x="2903220" y="0"/>
                  </a:moveTo>
                  <a:lnTo>
                    <a:pt x="2863596" y="0"/>
                  </a:lnTo>
                  <a:lnTo>
                    <a:pt x="2863596" y="294386"/>
                  </a:lnTo>
                  <a:lnTo>
                    <a:pt x="2510028" y="294386"/>
                  </a:lnTo>
                  <a:lnTo>
                    <a:pt x="2502319" y="295948"/>
                  </a:lnTo>
                  <a:lnTo>
                    <a:pt x="2496020" y="300202"/>
                  </a:lnTo>
                  <a:lnTo>
                    <a:pt x="2491765" y="306501"/>
                  </a:lnTo>
                  <a:lnTo>
                    <a:pt x="2490216" y="314198"/>
                  </a:lnTo>
                  <a:lnTo>
                    <a:pt x="2490216" y="509524"/>
                  </a:lnTo>
                  <a:lnTo>
                    <a:pt x="2450592" y="509524"/>
                  </a:lnTo>
                  <a:lnTo>
                    <a:pt x="2510028" y="628408"/>
                  </a:lnTo>
                  <a:lnTo>
                    <a:pt x="2559558" y="529336"/>
                  </a:lnTo>
                  <a:lnTo>
                    <a:pt x="2569464" y="509524"/>
                  </a:lnTo>
                  <a:lnTo>
                    <a:pt x="2529840" y="509524"/>
                  </a:lnTo>
                  <a:lnTo>
                    <a:pt x="2529840" y="334010"/>
                  </a:lnTo>
                  <a:lnTo>
                    <a:pt x="2883408" y="334010"/>
                  </a:lnTo>
                  <a:lnTo>
                    <a:pt x="2891104" y="332460"/>
                  </a:lnTo>
                  <a:lnTo>
                    <a:pt x="2897403" y="328206"/>
                  </a:lnTo>
                  <a:lnTo>
                    <a:pt x="2901658" y="321906"/>
                  </a:lnTo>
                  <a:lnTo>
                    <a:pt x="2903220" y="314198"/>
                  </a:lnTo>
                  <a:lnTo>
                    <a:pt x="2903220" y="294386"/>
                  </a:lnTo>
                  <a:lnTo>
                    <a:pt x="290322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831083" y="2879852"/>
            <a:ext cx="607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latin typeface="Microsoft YaHei UI"/>
                <a:cs typeface="Microsoft YaHei UI"/>
              </a:rPr>
              <a:t>指数的</a:t>
            </a:r>
            <a:r>
              <a:rPr sz="1200" spc="-75" dirty="0">
                <a:latin typeface="Microsoft YaHei UI"/>
                <a:cs typeface="Microsoft YaHei UI"/>
              </a:rPr>
              <a:t>差异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11072" y="3321177"/>
            <a:ext cx="2732405" cy="1273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7045" algn="ctr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Microsoft YaHei UI"/>
                <a:cs typeface="Microsoft YaHei UI"/>
              </a:rPr>
              <a:t>控制</a:t>
            </a:r>
            <a:endParaRPr sz="16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</a:pPr>
            <a:r>
              <a:rPr sz="1200" spc="-170" dirty="0">
                <a:latin typeface="Microsoft YaHei UI"/>
                <a:cs typeface="Microsoft YaHei UI"/>
              </a:rPr>
              <a:t>较大的</a:t>
            </a:r>
            <a:r>
              <a:rPr sz="1200" spc="-55" dirty="0">
                <a:latin typeface="Microsoft YaHei UI"/>
                <a:cs typeface="Microsoft YaHei UI"/>
              </a:rPr>
              <a:t>指数</a:t>
            </a:r>
            <a:endParaRPr sz="12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50">
              <a:latin typeface="Microsoft YaHei UI"/>
              <a:cs typeface="Microsoft YaHei UI"/>
            </a:endParaRPr>
          </a:p>
          <a:p>
            <a:pPr marR="5080" algn="r">
              <a:lnSpc>
                <a:spcPct val="100000"/>
              </a:lnSpc>
            </a:pPr>
            <a:r>
              <a:rPr sz="1600" spc="-35" dirty="0">
                <a:latin typeface="Microsoft YaHei UI"/>
                <a:cs typeface="Microsoft YaHei UI"/>
              </a:rPr>
              <a:t>MUX4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47130" y="2540241"/>
            <a:ext cx="1332865" cy="65722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600" spc="-35" dirty="0">
                <a:latin typeface="Microsoft YaHei UI"/>
                <a:cs typeface="Microsoft YaHei UI"/>
              </a:rPr>
              <a:t>MUX3</a:t>
            </a:r>
            <a:endParaRPr sz="1600">
              <a:latin typeface="Microsoft YaHei UI"/>
              <a:cs typeface="Microsoft YaHei UI"/>
            </a:endParaRPr>
          </a:p>
          <a:p>
            <a:pPr marL="344805">
              <a:lnSpc>
                <a:spcPct val="100000"/>
              </a:lnSpc>
              <a:spcBef>
                <a:spcPts val="685"/>
              </a:spcBef>
            </a:pPr>
            <a:r>
              <a:rPr sz="1200" spc="-225" dirty="0">
                <a:latin typeface="Microsoft YaHei UI"/>
                <a:cs typeface="Microsoft YaHei UI"/>
              </a:rPr>
              <a:t>较大的</a:t>
            </a:r>
            <a:r>
              <a:rPr sz="1200" dirty="0">
                <a:latin typeface="Microsoft YaHei UI"/>
                <a:cs typeface="Microsoft YaHei UI"/>
              </a:rPr>
              <a:t>尾数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23105" y="2431795"/>
            <a:ext cx="1447800" cy="9029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sz="1600" spc="-35" dirty="0">
                <a:latin typeface="Microsoft YaHei UI"/>
                <a:cs typeface="Microsoft YaHei UI"/>
              </a:rPr>
              <a:t>MUX2</a:t>
            </a:r>
            <a:endParaRPr sz="1600">
              <a:latin typeface="Microsoft YaHei UI"/>
              <a:cs typeface="Microsoft YaHei UI"/>
            </a:endParaRPr>
          </a:p>
          <a:p>
            <a:pPr marL="468630">
              <a:lnSpc>
                <a:spcPct val="100000"/>
              </a:lnSpc>
              <a:spcBef>
                <a:spcPts val="1140"/>
              </a:spcBef>
            </a:pPr>
            <a:r>
              <a:rPr sz="1200" spc="-114" dirty="0">
                <a:latin typeface="Microsoft YaHei UI"/>
                <a:cs typeface="Microsoft YaHei UI"/>
              </a:rPr>
              <a:t>较小的</a:t>
            </a:r>
            <a:r>
              <a:rPr sz="1200" dirty="0">
                <a:latin typeface="Microsoft YaHei UI"/>
                <a:cs typeface="Microsoft YaHei UI"/>
              </a:rPr>
              <a:t>尾数</a:t>
            </a:r>
            <a:endParaRPr sz="12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600" spc="-165" dirty="0">
                <a:latin typeface="Microsoft YaHei UI"/>
                <a:cs typeface="Microsoft YaHei UI"/>
              </a:rPr>
              <a:t>向右</a:t>
            </a:r>
            <a:r>
              <a:rPr sz="1600" spc="-465" dirty="0">
                <a:latin typeface="Microsoft YaHei UI"/>
                <a:cs typeface="Microsoft YaHei UI"/>
              </a:rPr>
              <a:t>移动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53740" y="3160775"/>
            <a:ext cx="1423035" cy="2035810"/>
          </a:xfrm>
          <a:custGeom>
            <a:avLst/>
            <a:gdLst/>
            <a:ahLst/>
            <a:cxnLst/>
            <a:rect l="l" t="t" r="r" b="b"/>
            <a:pathLst>
              <a:path w="1423035" h="2035810">
                <a:moveTo>
                  <a:pt x="1423035" y="1997202"/>
                </a:moveTo>
                <a:lnTo>
                  <a:pt x="1410335" y="1990852"/>
                </a:lnTo>
                <a:lnTo>
                  <a:pt x="1346835" y="1959102"/>
                </a:lnTo>
                <a:lnTo>
                  <a:pt x="1346835" y="1990852"/>
                </a:lnTo>
                <a:lnTo>
                  <a:pt x="1092708" y="1990852"/>
                </a:lnTo>
                <a:lnTo>
                  <a:pt x="1092708" y="300482"/>
                </a:lnTo>
                <a:lnTo>
                  <a:pt x="1092708" y="294132"/>
                </a:lnTo>
                <a:lnTo>
                  <a:pt x="1092708" y="290576"/>
                </a:lnTo>
                <a:lnTo>
                  <a:pt x="1089914" y="287782"/>
                </a:lnTo>
                <a:lnTo>
                  <a:pt x="368554" y="287782"/>
                </a:lnTo>
                <a:lnTo>
                  <a:pt x="368554" y="44450"/>
                </a:lnTo>
                <a:lnTo>
                  <a:pt x="465328" y="44450"/>
                </a:lnTo>
                <a:lnTo>
                  <a:pt x="465328" y="76200"/>
                </a:lnTo>
                <a:lnTo>
                  <a:pt x="528828" y="44450"/>
                </a:lnTo>
                <a:lnTo>
                  <a:pt x="541528" y="38100"/>
                </a:lnTo>
                <a:lnTo>
                  <a:pt x="528828" y="31750"/>
                </a:lnTo>
                <a:lnTo>
                  <a:pt x="465328" y="0"/>
                </a:lnTo>
                <a:lnTo>
                  <a:pt x="465328" y="31750"/>
                </a:lnTo>
                <a:lnTo>
                  <a:pt x="358648" y="31750"/>
                </a:lnTo>
                <a:lnTo>
                  <a:pt x="355854" y="34544"/>
                </a:lnTo>
                <a:lnTo>
                  <a:pt x="355854" y="287782"/>
                </a:lnTo>
                <a:lnTo>
                  <a:pt x="0" y="287782"/>
                </a:lnTo>
                <a:lnTo>
                  <a:pt x="0" y="288925"/>
                </a:lnTo>
                <a:lnTo>
                  <a:pt x="0" y="300482"/>
                </a:lnTo>
                <a:lnTo>
                  <a:pt x="0" y="301625"/>
                </a:lnTo>
                <a:lnTo>
                  <a:pt x="365760" y="301625"/>
                </a:lnTo>
                <a:lnTo>
                  <a:pt x="366903" y="300482"/>
                </a:lnTo>
                <a:lnTo>
                  <a:pt x="1080008" y="300482"/>
                </a:lnTo>
                <a:lnTo>
                  <a:pt x="1080008" y="2000631"/>
                </a:lnTo>
                <a:lnTo>
                  <a:pt x="1082929" y="2003552"/>
                </a:lnTo>
                <a:lnTo>
                  <a:pt x="1346835" y="2003552"/>
                </a:lnTo>
                <a:lnTo>
                  <a:pt x="1346835" y="2035302"/>
                </a:lnTo>
                <a:lnTo>
                  <a:pt x="1410335" y="2003552"/>
                </a:lnTo>
                <a:lnTo>
                  <a:pt x="1423035" y="199720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讲座内容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0668" y="1152491"/>
            <a:ext cx="3947795" cy="26758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进行算术运算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小数的</a:t>
            </a:r>
            <a:r>
              <a:rPr sz="2800" spc="105" dirty="0">
                <a:latin typeface="Microsoft YaHei"/>
                <a:cs typeface="Microsoft YaHei"/>
              </a:rPr>
              <a:t>二进制</a:t>
            </a:r>
            <a:r>
              <a:rPr sz="2800" spc="5" dirty="0">
                <a:latin typeface="Microsoft YaHei"/>
                <a:cs typeface="Microsoft YaHei"/>
              </a:rPr>
              <a:t>记数法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Microsoft YaHei"/>
                <a:cs typeface="Microsoft YaHei"/>
              </a:rPr>
              <a:t>浮点数的加法</a:t>
            </a:r>
            <a:endParaRPr sz="2800">
              <a:latin typeface="Microsoft YaHei"/>
              <a:cs typeface="Microsoft YaHei"/>
            </a:endParaRPr>
          </a:p>
          <a:p>
            <a:pPr marL="411480" marR="5080">
              <a:lnSpc>
                <a:spcPts val="4040"/>
              </a:lnSpc>
              <a:spcBef>
                <a:spcPts val="90"/>
              </a:spcBef>
            </a:pPr>
            <a:r>
              <a:rPr sz="2800" spc="285" dirty="0">
                <a:latin typeface="Microsoft YaHei"/>
                <a:cs typeface="Microsoft YaHei"/>
              </a:rPr>
              <a:t>(</a:t>
            </a:r>
            <a:r>
              <a:rPr sz="2800" spc="5" dirty="0">
                <a:latin typeface="Microsoft YaHei"/>
                <a:cs typeface="Microsoft YaHei"/>
              </a:rPr>
              <a:t>浮点数的</a:t>
            </a:r>
            <a:r>
              <a:rPr sz="2800" spc="10" dirty="0">
                <a:latin typeface="Microsoft YaHei"/>
                <a:cs typeface="Microsoft YaHei"/>
              </a:rPr>
              <a:t>乘法</a:t>
            </a:r>
            <a:r>
              <a:rPr sz="2800" spc="280" dirty="0">
                <a:latin typeface="Microsoft YaHei"/>
                <a:cs typeface="Microsoft YaHei"/>
              </a:rPr>
              <a:t>)</a:t>
            </a:r>
            <a:r>
              <a:rPr sz="2800" spc="10" dirty="0">
                <a:latin typeface="Microsoft YaHei"/>
                <a:cs typeface="Microsoft YaHei"/>
              </a:rPr>
              <a:t> 误差和舍入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528695"/>
            <a:ext cx="200659" cy="2082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15823" y="115823"/>
            <a:ext cx="8912860" cy="6617334"/>
            <a:chOff x="115823" y="115823"/>
            <a:chExt cx="8912860" cy="6617334"/>
          </a:xfrm>
        </p:grpSpPr>
        <p:sp>
          <p:nvSpPr>
            <p:cNvPr id="10" name="object 10"/>
            <p:cNvSpPr/>
            <p:nvPr/>
          </p:nvSpPr>
          <p:spPr>
            <a:xfrm>
              <a:off x="115823" y="115823"/>
              <a:ext cx="8912860" cy="6617334"/>
            </a:xfrm>
            <a:custGeom>
              <a:avLst/>
              <a:gdLst/>
              <a:ahLst/>
              <a:cxnLst/>
              <a:rect l="l" t="t" r="r" b="b"/>
              <a:pathLst>
                <a:path w="8912860" h="6617334">
                  <a:moveTo>
                    <a:pt x="884834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6553200"/>
                  </a:lnTo>
                  <a:lnTo>
                    <a:pt x="5029" y="6578111"/>
                  </a:lnTo>
                  <a:lnTo>
                    <a:pt x="18745" y="6598457"/>
                  </a:lnTo>
                  <a:lnTo>
                    <a:pt x="39090" y="6612175"/>
                  </a:lnTo>
                  <a:lnTo>
                    <a:pt x="64008" y="6617206"/>
                  </a:lnTo>
                  <a:lnTo>
                    <a:pt x="8848344" y="6617206"/>
                  </a:lnTo>
                  <a:lnTo>
                    <a:pt x="8873239" y="6612175"/>
                  </a:lnTo>
                  <a:lnTo>
                    <a:pt x="8893587" y="6598457"/>
                  </a:lnTo>
                  <a:lnTo>
                    <a:pt x="8907315" y="6578111"/>
                  </a:lnTo>
                  <a:lnTo>
                    <a:pt x="8912352" y="6553200"/>
                  </a:lnTo>
                  <a:lnTo>
                    <a:pt x="8912352" y="6540398"/>
                  </a:lnTo>
                  <a:lnTo>
                    <a:pt x="76809" y="6540398"/>
                  </a:lnTo>
                  <a:lnTo>
                    <a:pt x="76809" y="76834"/>
                  </a:lnTo>
                  <a:lnTo>
                    <a:pt x="8912352" y="76834"/>
                  </a:lnTo>
                  <a:lnTo>
                    <a:pt x="8912352" y="64007"/>
                  </a:lnTo>
                  <a:lnTo>
                    <a:pt x="8907315" y="39112"/>
                  </a:lnTo>
                  <a:lnTo>
                    <a:pt x="8893587" y="18764"/>
                  </a:lnTo>
                  <a:lnTo>
                    <a:pt x="8873239" y="5036"/>
                  </a:lnTo>
                  <a:lnTo>
                    <a:pt x="8848344" y="0"/>
                  </a:lnTo>
                  <a:close/>
                </a:path>
                <a:path w="8912860" h="6617334">
                  <a:moveTo>
                    <a:pt x="8912352" y="76834"/>
                  </a:moveTo>
                  <a:lnTo>
                    <a:pt x="8835517" y="76834"/>
                  </a:lnTo>
                  <a:lnTo>
                    <a:pt x="8835517" y="6540398"/>
                  </a:lnTo>
                  <a:lnTo>
                    <a:pt x="8912352" y="6540398"/>
                  </a:lnTo>
                  <a:lnTo>
                    <a:pt x="8912352" y="76834"/>
                  </a:lnTo>
                  <a:close/>
                </a:path>
                <a:path w="8912860" h="6617334">
                  <a:moveTo>
                    <a:pt x="8809990" y="102361"/>
                  </a:moveTo>
                  <a:lnTo>
                    <a:pt x="102412" y="102361"/>
                  </a:lnTo>
                  <a:lnTo>
                    <a:pt x="102412" y="6514795"/>
                  </a:lnTo>
                  <a:lnTo>
                    <a:pt x="8809990" y="6514795"/>
                  </a:lnTo>
                  <a:lnTo>
                    <a:pt x="8809990" y="6489192"/>
                  </a:lnTo>
                  <a:lnTo>
                    <a:pt x="128016" y="6489192"/>
                  </a:lnTo>
                  <a:lnTo>
                    <a:pt x="128016" y="128016"/>
                  </a:lnTo>
                  <a:lnTo>
                    <a:pt x="8809990" y="128016"/>
                  </a:lnTo>
                  <a:lnTo>
                    <a:pt x="8809990" y="102361"/>
                  </a:lnTo>
                  <a:close/>
                </a:path>
                <a:path w="8912860" h="6617334">
                  <a:moveTo>
                    <a:pt x="8809990" y="128016"/>
                  </a:moveTo>
                  <a:lnTo>
                    <a:pt x="8784336" y="128016"/>
                  </a:lnTo>
                  <a:lnTo>
                    <a:pt x="8784336" y="6489192"/>
                  </a:lnTo>
                  <a:lnTo>
                    <a:pt x="8809990" y="6489192"/>
                  </a:lnTo>
                  <a:lnTo>
                    <a:pt x="8809990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9496" y="1825751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201168" y="0"/>
                  </a:moveTo>
                  <a:lnTo>
                    <a:pt x="201168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201168" y="363474"/>
                  </a:lnTo>
                  <a:lnTo>
                    <a:pt x="201168" y="484632"/>
                  </a:lnTo>
                  <a:lnTo>
                    <a:pt x="402336" y="2423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9496" y="1825751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0" y="121158"/>
                  </a:moveTo>
                  <a:lnTo>
                    <a:pt x="201168" y="121158"/>
                  </a:lnTo>
                  <a:lnTo>
                    <a:pt x="201168" y="0"/>
                  </a:lnTo>
                  <a:lnTo>
                    <a:pt x="402336" y="242315"/>
                  </a:lnTo>
                  <a:lnTo>
                    <a:pt x="201168" y="484632"/>
                  </a:lnTo>
                  <a:lnTo>
                    <a:pt x="201168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416797" y="6225933"/>
            <a:ext cx="253365" cy="3765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sz="1800" spc="60" dirty="0">
                <a:latin typeface="Microsoft YaHei"/>
                <a:cs typeface="Microsoft YaHei"/>
              </a:rPr>
              <a:t>1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511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浮点加法单元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67839" y="1258824"/>
          <a:ext cx="2188845" cy="30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792480"/>
                <a:gridCol w="1151890"/>
              </a:tblGrid>
              <a:tr h="289560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S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Microsoft YaHei UI"/>
                          <a:cs typeface="Microsoft YaHei UI"/>
                        </a:rPr>
                        <a:t>索引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尾数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5047" y="1258824"/>
          <a:ext cx="2188845" cy="30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792480"/>
                <a:gridCol w="1151890"/>
              </a:tblGrid>
              <a:tr h="28956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S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Microsoft YaHei UI"/>
                          <a:cs typeface="Microsoft YaHei UI"/>
                        </a:rPr>
                        <a:t>索引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Microsoft YaHei UI"/>
                          <a:cs typeface="Microsoft YaHei UI"/>
                        </a:rPr>
                        <a:t>尾数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82111" y="6373367"/>
          <a:ext cx="218567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789305"/>
                <a:gridCol w="1151890"/>
              </a:tblGrid>
              <a:tr h="286511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S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索引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尾数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377376" y="2410967"/>
            <a:ext cx="3505835" cy="2905125"/>
            <a:chOff x="2377376" y="2410967"/>
            <a:chExt cx="3505835" cy="29051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60" y="2410967"/>
              <a:ext cx="786384" cy="3749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86584" y="3054095"/>
              <a:ext cx="2703830" cy="615950"/>
            </a:xfrm>
            <a:custGeom>
              <a:avLst/>
              <a:gdLst/>
              <a:ahLst/>
              <a:cxnLst/>
              <a:rect l="l" t="t" r="r" b="b"/>
              <a:pathLst>
                <a:path w="2703829" h="615950">
                  <a:moveTo>
                    <a:pt x="0" y="399288"/>
                  </a:moveTo>
                  <a:lnTo>
                    <a:pt x="18326" y="336790"/>
                  </a:lnTo>
                  <a:lnTo>
                    <a:pt x="69735" y="281456"/>
                  </a:lnTo>
                  <a:lnTo>
                    <a:pt x="106170" y="257313"/>
                  </a:lnTo>
                  <a:lnTo>
                    <a:pt x="148866" y="235965"/>
                  </a:lnTo>
                  <a:lnTo>
                    <a:pt x="197153" y="217747"/>
                  </a:lnTo>
                  <a:lnTo>
                    <a:pt x="250361" y="202995"/>
                  </a:lnTo>
                  <a:lnTo>
                    <a:pt x="307821" y="192043"/>
                  </a:lnTo>
                  <a:lnTo>
                    <a:pt x="368862" y="185226"/>
                  </a:lnTo>
                  <a:lnTo>
                    <a:pt x="432816" y="182879"/>
                  </a:lnTo>
                  <a:lnTo>
                    <a:pt x="496769" y="185226"/>
                  </a:lnTo>
                  <a:lnTo>
                    <a:pt x="557810" y="192043"/>
                  </a:lnTo>
                  <a:lnTo>
                    <a:pt x="615270" y="202995"/>
                  </a:lnTo>
                  <a:lnTo>
                    <a:pt x="668478" y="217747"/>
                  </a:lnTo>
                  <a:lnTo>
                    <a:pt x="716765" y="235965"/>
                  </a:lnTo>
                  <a:lnTo>
                    <a:pt x="759461" y="257313"/>
                  </a:lnTo>
                  <a:lnTo>
                    <a:pt x="795896" y="281456"/>
                  </a:lnTo>
                  <a:lnTo>
                    <a:pt x="825401" y="308060"/>
                  </a:lnTo>
                  <a:lnTo>
                    <a:pt x="860938" y="367311"/>
                  </a:lnTo>
                  <a:lnTo>
                    <a:pt x="865632" y="399288"/>
                  </a:lnTo>
                  <a:lnTo>
                    <a:pt x="860938" y="431264"/>
                  </a:lnTo>
                  <a:lnTo>
                    <a:pt x="825401" y="490515"/>
                  </a:lnTo>
                  <a:lnTo>
                    <a:pt x="795896" y="517119"/>
                  </a:lnTo>
                  <a:lnTo>
                    <a:pt x="759461" y="541262"/>
                  </a:lnTo>
                  <a:lnTo>
                    <a:pt x="716765" y="562610"/>
                  </a:lnTo>
                  <a:lnTo>
                    <a:pt x="668478" y="580828"/>
                  </a:lnTo>
                  <a:lnTo>
                    <a:pt x="615270" y="595580"/>
                  </a:lnTo>
                  <a:lnTo>
                    <a:pt x="557810" y="606532"/>
                  </a:lnTo>
                  <a:lnTo>
                    <a:pt x="496769" y="613349"/>
                  </a:lnTo>
                  <a:lnTo>
                    <a:pt x="432816" y="615695"/>
                  </a:lnTo>
                  <a:lnTo>
                    <a:pt x="368862" y="613349"/>
                  </a:lnTo>
                  <a:lnTo>
                    <a:pt x="307821" y="606532"/>
                  </a:lnTo>
                  <a:lnTo>
                    <a:pt x="250361" y="595580"/>
                  </a:lnTo>
                  <a:lnTo>
                    <a:pt x="197153" y="580828"/>
                  </a:lnTo>
                  <a:lnTo>
                    <a:pt x="148866" y="562610"/>
                  </a:lnTo>
                  <a:lnTo>
                    <a:pt x="106170" y="541262"/>
                  </a:lnTo>
                  <a:lnTo>
                    <a:pt x="69735" y="517119"/>
                  </a:lnTo>
                  <a:lnTo>
                    <a:pt x="40230" y="490515"/>
                  </a:lnTo>
                  <a:lnTo>
                    <a:pt x="4693" y="431264"/>
                  </a:lnTo>
                  <a:lnTo>
                    <a:pt x="0" y="399288"/>
                  </a:lnTo>
                  <a:close/>
                </a:path>
                <a:path w="2703829" h="615950">
                  <a:moveTo>
                    <a:pt x="1408176" y="286512"/>
                  </a:moveTo>
                  <a:lnTo>
                    <a:pt x="2703576" y="286512"/>
                  </a:lnTo>
                  <a:lnTo>
                    <a:pt x="2703576" y="0"/>
                  </a:lnTo>
                  <a:lnTo>
                    <a:pt x="1408176" y="0"/>
                  </a:lnTo>
                  <a:lnTo>
                    <a:pt x="1408176" y="286512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6592" y="3566159"/>
              <a:ext cx="1146048" cy="4084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02280" y="5017007"/>
              <a:ext cx="1295400" cy="289560"/>
            </a:xfrm>
            <a:custGeom>
              <a:avLst/>
              <a:gdLst/>
              <a:ahLst/>
              <a:cxnLst/>
              <a:rect l="l" t="t" r="r" b="b"/>
              <a:pathLst>
                <a:path w="1295400" h="289560">
                  <a:moveTo>
                    <a:pt x="0" y="289560"/>
                  </a:moveTo>
                  <a:lnTo>
                    <a:pt x="1295399" y="289560"/>
                  </a:lnTo>
                  <a:lnTo>
                    <a:pt x="1295399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81857" y="5029657"/>
            <a:ext cx="93408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latin typeface="Microsoft YaHei UI"/>
                <a:cs typeface="Microsoft YaHei UI"/>
              </a:rPr>
              <a:t>减少/增加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07664" y="5708903"/>
            <a:ext cx="1298575" cy="287020"/>
          </a:xfrm>
          <a:custGeom>
            <a:avLst/>
            <a:gdLst/>
            <a:ahLst/>
            <a:cxnLst/>
            <a:rect l="l" t="t" r="r" b="b"/>
            <a:pathLst>
              <a:path w="1298575" h="287020">
                <a:moveTo>
                  <a:pt x="0" y="286512"/>
                </a:moveTo>
                <a:lnTo>
                  <a:pt x="1298448" y="286512"/>
                </a:lnTo>
                <a:lnTo>
                  <a:pt x="129844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77590" y="5720892"/>
            <a:ext cx="9594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30" dirty="0">
                <a:latin typeface="Microsoft YaHei UI"/>
                <a:cs typeface="Microsoft YaHei UI"/>
              </a:rPr>
              <a:t>四舍五入</a:t>
            </a:r>
            <a:r>
              <a:rPr sz="1600" dirty="0">
                <a:latin typeface="Microsoft YaHei UI"/>
                <a:cs typeface="Microsoft YaHei UI"/>
              </a:rPr>
              <a:t>的</a:t>
            </a:r>
            <a:r>
              <a:rPr sz="1600" spc="-30" dirty="0">
                <a:latin typeface="Microsoft YaHei UI"/>
                <a:cs typeface="Microsoft YaHei UI"/>
              </a:rPr>
              <a:t>HW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1247" y="2420111"/>
            <a:ext cx="1134110" cy="289560"/>
          </a:xfrm>
          <a:custGeom>
            <a:avLst/>
            <a:gdLst/>
            <a:ahLst/>
            <a:cxnLst/>
            <a:rect l="l" t="t" r="r" b="b"/>
            <a:pathLst>
              <a:path w="1134110" h="289560">
                <a:moveTo>
                  <a:pt x="0" y="0"/>
                </a:moveTo>
                <a:lnTo>
                  <a:pt x="1133856" y="0"/>
                </a:lnTo>
                <a:lnTo>
                  <a:pt x="907034" y="289560"/>
                </a:lnTo>
                <a:lnTo>
                  <a:pt x="226771" y="28956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01039" y="2431542"/>
            <a:ext cx="609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60" dirty="0">
                <a:latin typeface="Microsoft YaHei UI"/>
                <a:cs typeface="Microsoft YaHei UI"/>
              </a:rPr>
              <a:t>MUX1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72383" y="2420111"/>
            <a:ext cx="3548379" cy="2880360"/>
          </a:xfrm>
          <a:custGeom>
            <a:avLst/>
            <a:gdLst/>
            <a:ahLst/>
            <a:cxnLst/>
            <a:rect l="l" t="t" r="r" b="b"/>
            <a:pathLst>
              <a:path w="3548379" h="2880360">
                <a:moveTo>
                  <a:pt x="792480" y="0"/>
                </a:moveTo>
                <a:lnTo>
                  <a:pt x="1929383" y="0"/>
                </a:lnTo>
                <a:lnTo>
                  <a:pt x="1702054" y="289560"/>
                </a:lnTo>
                <a:lnTo>
                  <a:pt x="1019810" y="289560"/>
                </a:lnTo>
                <a:lnTo>
                  <a:pt x="792480" y="0"/>
                </a:lnTo>
                <a:close/>
              </a:path>
              <a:path w="3548379" h="2880360">
                <a:moveTo>
                  <a:pt x="0" y="1892808"/>
                </a:moveTo>
                <a:lnTo>
                  <a:pt x="1136904" y="1892808"/>
                </a:lnTo>
                <a:lnTo>
                  <a:pt x="909574" y="2179320"/>
                </a:lnTo>
                <a:lnTo>
                  <a:pt x="227330" y="2179320"/>
                </a:lnTo>
                <a:lnTo>
                  <a:pt x="0" y="1892808"/>
                </a:lnTo>
                <a:close/>
              </a:path>
              <a:path w="3548379" h="2880360">
                <a:moveTo>
                  <a:pt x="2414016" y="225551"/>
                </a:moveTo>
                <a:lnTo>
                  <a:pt x="3547872" y="225551"/>
                </a:lnTo>
                <a:lnTo>
                  <a:pt x="3321050" y="515112"/>
                </a:lnTo>
                <a:lnTo>
                  <a:pt x="2640838" y="515112"/>
                </a:lnTo>
                <a:lnTo>
                  <a:pt x="2414016" y="225551"/>
                </a:lnTo>
                <a:close/>
              </a:path>
              <a:path w="3548379" h="2880360">
                <a:moveTo>
                  <a:pt x="1673352" y="2161032"/>
                </a:moveTo>
                <a:lnTo>
                  <a:pt x="2810256" y="2161032"/>
                </a:lnTo>
                <a:lnTo>
                  <a:pt x="2582926" y="2447544"/>
                </a:lnTo>
                <a:lnTo>
                  <a:pt x="1900682" y="2447544"/>
                </a:lnTo>
                <a:lnTo>
                  <a:pt x="1673352" y="2161032"/>
                </a:lnTo>
                <a:close/>
              </a:path>
              <a:path w="3548379" h="2880360">
                <a:moveTo>
                  <a:pt x="1603248" y="2880360"/>
                </a:moveTo>
                <a:lnTo>
                  <a:pt x="2898648" y="2880360"/>
                </a:lnTo>
                <a:lnTo>
                  <a:pt x="2898648" y="2593848"/>
                </a:lnTo>
                <a:lnTo>
                  <a:pt x="1603248" y="2593848"/>
                </a:lnTo>
                <a:lnTo>
                  <a:pt x="1603248" y="288036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780026" y="4592269"/>
            <a:ext cx="1090930" cy="703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110"/>
              </a:spcBef>
            </a:pPr>
            <a:r>
              <a:rPr sz="1600" spc="-35" dirty="0">
                <a:latin typeface="Microsoft YaHei UI"/>
                <a:cs typeface="Microsoft YaHei UI"/>
              </a:rPr>
              <a:t>MUX5</a:t>
            </a:r>
            <a:endParaRPr sz="1600">
              <a:latin typeface="Microsoft YaHei UI"/>
              <a:cs typeface="Microsoft YaHei UI"/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1600" spc="-465" dirty="0">
                <a:latin typeface="Microsoft YaHei UI"/>
                <a:cs typeface="Microsoft YaHei UI"/>
              </a:rPr>
              <a:t>左移</a:t>
            </a:r>
            <a:r>
              <a:rPr sz="1600" spc="-5" dirty="0">
                <a:latin typeface="Microsoft YaHei UI"/>
                <a:cs typeface="Microsoft YaHei UI"/>
              </a:rPr>
              <a:t>或</a:t>
            </a:r>
            <a:r>
              <a:rPr sz="1600" spc="-465" dirty="0">
                <a:latin typeface="Microsoft YaHei UI"/>
                <a:cs typeface="Microsoft YaHei UI"/>
              </a:rPr>
              <a:t>右移</a:t>
            </a:r>
            <a:endParaRPr sz="1600">
              <a:latin typeface="Microsoft YaHei UI"/>
              <a:cs typeface="Microsoft YaHei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97280" y="1559052"/>
            <a:ext cx="5278755" cy="4822825"/>
            <a:chOff x="1097280" y="1559052"/>
            <a:chExt cx="5278755" cy="4822825"/>
          </a:xfrm>
        </p:grpSpPr>
        <p:sp>
          <p:nvSpPr>
            <p:cNvPr id="19" name="object 19"/>
            <p:cNvSpPr/>
            <p:nvPr/>
          </p:nvSpPr>
          <p:spPr>
            <a:xfrm>
              <a:off x="2384806" y="1559051"/>
              <a:ext cx="2820670" cy="1681480"/>
            </a:xfrm>
            <a:custGeom>
              <a:avLst/>
              <a:gdLst/>
              <a:ahLst/>
              <a:cxnLst/>
              <a:rect l="l" t="t" r="r" b="b"/>
              <a:pathLst>
                <a:path w="2820670" h="1681480">
                  <a:moveTo>
                    <a:pt x="221996" y="784606"/>
                  </a:moveTo>
                  <a:lnTo>
                    <a:pt x="190246" y="784606"/>
                  </a:lnTo>
                  <a:lnTo>
                    <a:pt x="190246" y="445897"/>
                  </a:lnTo>
                  <a:lnTo>
                    <a:pt x="190246" y="435991"/>
                  </a:lnTo>
                  <a:lnTo>
                    <a:pt x="187452" y="433197"/>
                  </a:lnTo>
                  <a:lnTo>
                    <a:pt x="12700" y="433197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443103"/>
                  </a:lnTo>
                  <a:lnTo>
                    <a:pt x="2794" y="445897"/>
                  </a:lnTo>
                  <a:lnTo>
                    <a:pt x="177546" y="445897"/>
                  </a:lnTo>
                  <a:lnTo>
                    <a:pt x="177546" y="784606"/>
                  </a:lnTo>
                  <a:lnTo>
                    <a:pt x="145796" y="784606"/>
                  </a:lnTo>
                  <a:lnTo>
                    <a:pt x="183896" y="860806"/>
                  </a:lnTo>
                  <a:lnTo>
                    <a:pt x="215646" y="797306"/>
                  </a:lnTo>
                  <a:lnTo>
                    <a:pt x="221996" y="784606"/>
                  </a:lnTo>
                  <a:close/>
                </a:path>
                <a:path w="2820670" h="1681480">
                  <a:moveTo>
                    <a:pt x="474853" y="1604899"/>
                  </a:moveTo>
                  <a:lnTo>
                    <a:pt x="443103" y="1604899"/>
                  </a:lnTo>
                  <a:lnTo>
                    <a:pt x="443103" y="1461008"/>
                  </a:lnTo>
                  <a:lnTo>
                    <a:pt x="443103" y="1451229"/>
                  </a:lnTo>
                  <a:lnTo>
                    <a:pt x="440309" y="1448308"/>
                  </a:lnTo>
                  <a:lnTo>
                    <a:pt x="439420" y="1448308"/>
                  </a:lnTo>
                  <a:lnTo>
                    <a:pt x="439420" y="1228344"/>
                  </a:lnTo>
                  <a:lnTo>
                    <a:pt x="426720" y="1228344"/>
                  </a:lnTo>
                  <a:lnTo>
                    <a:pt x="426720" y="1458214"/>
                  </a:lnTo>
                  <a:lnTo>
                    <a:pt x="429514" y="1461008"/>
                  </a:lnTo>
                  <a:lnTo>
                    <a:pt x="430403" y="1461008"/>
                  </a:lnTo>
                  <a:lnTo>
                    <a:pt x="430403" y="1604899"/>
                  </a:lnTo>
                  <a:lnTo>
                    <a:pt x="398653" y="1604899"/>
                  </a:lnTo>
                  <a:lnTo>
                    <a:pt x="436753" y="1681099"/>
                  </a:lnTo>
                  <a:lnTo>
                    <a:pt x="468503" y="1617599"/>
                  </a:lnTo>
                  <a:lnTo>
                    <a:pt x="474853" y="1604899"/>
                  </a:lnTo>
                  <a:close/>
                </a:path>
                <a:path w="2820670" h="1681480">
                  <a:moveTo>
                    <a:pt x="2820670" y="0"/>
                  </a:moveTo>
                  <a:lnTo>
                    <a:pt x="2807970" y="0"/>
                  </a:lnTo>
                  <a:lnTo>
                    <a:pt x="2807970" y="258318"/>
                  </a:lnTo>
                  <a:lnTo>
                    <a:pt x="685546" y="258318"/>
                  </a:lnTo>
                  <a:lnTo>
                    <a:pt x="682752" y="261112"/>
                  </a:lnTo>
                  <a:lnTo>
                    <a:pt x="682752" y="782320"/>
                  </a:lnTo>
                  <a:lnTo>
                    <a:pt x="651002" y="782320"/>
                  </a:lnTo>
                  <a:lnTo>
                    <a:pt x="689102" y="858520"/>
                  </a:lnTo>
                  <a:lnTo>
                    <a:pt x="720852" y="795020"/>
                  </a:lnTo>
                  <a:lnTo>
                    <a:pt x="727202" y="782320"/>
                  </a:lnTo>
                  <a:lnTo>
                    <a:pt x="695452" y="782320"/>
                  </a:lnTo>
                  <a:lnTo>
                    <a:pt x="695452" y="271018"/>
                  </a:lnTo>
                  <a:lnTo>
                    <a:pt x="2817749" y="271018"/>
                  </a:lnTo>
                  <a:lnTo>
                    <a:pt x="2820670" y="268224"/>
                  </a:lnTo>
                  <a:lnTo>
                    <a:pt x="2820670" y="258318"/>
                  </a:lnTo>
                  <a:lnTo>
                    <a:pt x="2820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63852" y="2529840"/>
              <a:ext cx="525780" cy="934085"/>
            </a:xfrm>
            <a:custGeom>
              <a:avLst/>
              <a:gdLst/>
              <a:ahLst/>
              <a:cxnLst/>
              <a:rect l="l" t="t" r="r" b="b"/>
              <a:pathLst>
                <a:path w="525780" h="934085">
                  <a:moveTo>
                    <a:pt x="256412" y="38100"/>
                  </a:moveTo>
                  <a:lnTo>
                    <a:pt x="256412" y="930910"/>
                  </a:lnTo>
                  <a:lnTo>
                    <a:pt x="259206" y="933704"/>
                  </a:lnTo>
                  <a:lnTo>
                    <a:pt x="525526" y="933704"/>
                  </a:lnTo>
                  <a:lnTo>
                    <a:pt x="525526" y="927354"/>
                  </a:lnTo>
                  <a:lnTo>
                    <a:pt x="269113" y="927354"/>
                  </a:lnTo>
                  <a:lnTo>
                    <a:pt x="262763" y="921004"/>
                  </a:lnTo>
                  <a:lnTo>
                    <a:pt x="269113" y="921004"/>
                  </a:lnTo>
                  <a:lnTo>
                    <a:pt x="269113" y="44450"/>
                  </a:lnTo>
                  <a:lnTo>
                    <a:pt x="262763" y="44450"/>
                  </a:lnTo>
                  <a:lnTo>
                    <a:pt x="256412" y="38100"/>
                  </a:lnTo>
                  <a:close/>
                </a:path>
                <a:path w="525780" h="934085">
                  <a:moveTo>
                    <a:pt x="269113" y="921004"/>
                  </a:moveTo>
                  <a:lnTo>
                    <a:pt x="262763" y="921004"/>
                  </a:lnTo>
                  <a:lnTo>
                    <a:pt x="269113" y="927354"/>
                  </a:lnTo>
                  <a:lnTo>
                    <a:pt x="269113" y="921004"/>
                  </a:lnTo>
                  <a:close/>
                </a:path>
                <a:path w="525780" h="934085">
                  <a:moveTo>
                    <a:pt x="525526" y="921004"/>
                  </a:moveTo>
                  <a:lnTo>
                    <a:pt x="269113" y="921004"/>
                  </a:lnTo>
                  <a:lnTo>
                    <a:pt x="269113" y="927354"/>
                  </a:lnTo>
                  <a:lnTo>
                    <a:pt x="525526" y="927354"/>
                  </a:lnTo>
                  <a:lnTo>
                    <a:pt x="525526" y="921004"/>
                  </a:lnTo>
                  <a:close/>
                </a:path>
                <a:path w="525780" h="93408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525780" h="934085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525780" h="934085">
                  <a:moveTo>
                    <a:pt x="26631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256412" y="44450"/>
                  </a:lnTo>
                  <a:lnTo>
                    <a:pt x="256412" y="38100"/>
                  </a:lnTo>
                  <a:lnTo>
                    <a:pt x="269113" y="38100"/>
                  </a:lnTo>
                  <a:lnTo>
                    <a:pt x="269113" y="34544"/>
                  </a:lnTo>
                  <a:lnTo>
                    <a:pt x="266319" y="31750"/>
                  </a:lnTo>
                  <a:close/>
                </a:path>
                <a:path w="525780" h="934085">
                  <a:moveTo>
                    <a:pt x="269113" y="38100"/>
                  </a:moveTo>
                  <a:lnTo>
                    <a:pt x="256412" y="38100"/>
                  </a:lnTo>
                  <a:lnTo>
                    <a:pt x="262763" y="44450"/>
                  </a:lnTo>
                  <a:lnTo>
                    <a:pt x="269113" y="44450"/>
                  </a:lnTo>
                  <a:lnTo>
                    <a:pt x="269113" y="3810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97280" y="1559051"/>
              <a:ext cx="4109085" cy="2757170"/>
            </a:xfrm>
            <a:custGeom>
              <a:avLst/>
              <a:gdLst/>
              <a:ahLst/>
              <a:cxnLst/>
              <a:rect l="l" t="t" r="r" b="b"/>
              <a:pathLst>
                <a:path w="4109085" h="2757170">
                  <a:moveTo>
                    <a:pt x="2346960" y="2638171"/>
                  </a:moveTo>
                  <a:lnTo>
                    <a:pt x="2307336" y="2638171"/>
                  </a:lnTo>
                  <a:lnTo>
                    <a:pt x="2307336" y="2303526"/>
                  </a:lnTo>
                  <a:lnTo>
                    <a:pt x="2307336" y="2283714"/>
                  </a:lnTo>
                  <a:lnTo>
                    <a:pt x="2305774" y="2276017"/>
                  </a:lnTo>
                  <a:lnTo>
                    <a:pt x="2301519" y="2269718"/>
                  </a:lnTo>
                  <a:lnTo>
                    <a:pt x="2295220" y="2265464"/>
                  </a:lnTo>
                  <a:lnTo>
                    <a:pt x="2287524" y="2263902"/>
                  </a:lnTo>
                  <a:lnTo>
                    <a:pt x="332232" y="2263902"/>
                  </a:lnTo>
                  <a:lnTo>
                    <a:pt x="332232" y="1152144"/>
                  </a:lnTo>
                  <a:lnTo>
                    <a:pt x="292608" y="1152144"/>
                  </a:lnTo>
                  <a:lnTo>
                    <a:pt x="292608" y="2283714"/>
                  </a:lnTo>
                  <a:lnTo>
                    <a:pt x="294157" y="2291473"/>
                  </a:lnTo>
                  <a:lnTo>
                    <a:pt x="298411" y="2297773"/>
                  </a:lnTo>
                  <a:lnTo>
                    <a:pt x="304711" y="2301989"/>
                  </a:lnTo>
                  <a:lnTo>
                    <a:pt x="312420" y="2303526"/>
                  </a:lnTo>
                  <a:lnTo>
                    <a:pt x="2267712" y="2303526"/>
                  </a:lnTo>
                  <a:lnTo>
                    <a:pt x="2267712" y="2638171"/>
                  </a:lnTo>
                  <a:lnTo>
                    <a:pt x="2228075" y="2638171"/>
                  </a:lnTo>
                  <a:lnTo>
                    <a:pt x="2287524" y="2757043"/>
                  </a:lnTo>
                  <a:lnTo>
                    <a:pt x="2337041" y="2657983"/>
                  </a:lnTo>
                  <a:lnTo>
                    <a:pt x="2346960" y="2638171"/>
                  </a:lnTo>
                  <a:close/>
                </a:path>
                <a:path w="4109085" h="2757170">
                  <a:moveTo>
                    <a:pt x="4108704" y="0"/>
                  </a:moveTo>
                  <a:lnTo>
                    <a:pt x="4096004" y="0"/>
                  </a:lnTo>
                  <a:lnTo>
                    <a:pt x="4096004" y="258318"/>
                  </a:lnTo>
                  <a:lnTo>
                    <a:pt x="1298956" y="258318"/>
                  </a:lnTo>
                  <a:lnTo>
                    <a:pt x="1298956" y="0"/>
                  </a:lnTo>
                  <a:lnTo>
                    <a:pt x="1286256" y="0"/>
                  </a:lnTo>
                  <a:lnTo>
                    <a:pt x="1286256" y="258318"/>
                  </a:lnTo>
                  <a:lnTo>
                    <a:pt x="1286256" y="271018"/>
                  </a:lnTo>
                  <a:lnTo>
                    <a:pt x="1286256" y="432054"/>
                  </a:lnTo>
                  <a:lnTo>
                    <a:pt x="577850" y="432054"/>
                  </a:lnTo>
                  <a:lnTo>
                    <a:pt x="577850" y="271018"/>
                  </a:lnTo>
                  <a:lnTo>
                    <a:pt x="1286256" y="271018"/>
                  </a:lnTo>
                  <a:lnTo>
                    <a:pt x="1286256" y="258318"/>
                  </a:lnTo>
                  <a:lnTo>
                    <a:pt x="567944" y="258318"/>
                  </a:lnTo>
                  <a:lnTo>
                    <a:pt x="565150" y="261112"/>
                  </a:lnTo>
                  <a:lnTo>
                    <a:pt x="565150" y="432054"/>
                  </a:lnTo>
                  <a:lnTo>
                    <a:pt x="34594" y="432054"/>
                  </a:lnTo>
                  <a:lnTo>
                    <a:pt x="31750" y="434848"/>
                  </a:lnTo>
                  <a:lnTo>
                    <a:pt x="31750" y="800608"/>
                  </a:lnTo>
                  <a:lnTo>
                    <a:pt x="0" y="800608"/>
                  </a:lnTo>
                  <a:lnTo>
                    <a:pt x="38100" y="876808"/>
                  </a:lnTo>
                  <a:lnTo>
                    <a:pt x="69850" y="813308"/>
                  </a:lnTo>
                  <a:lnTo>
                    <a:pt x="76200" y="800608"/>
                  </a:lnTo>
                  <a:lnTo>
                    <a:pt x="44450" y="800608"/>
                  </a:lnTo>
                  <a:lnTo>
                    <a:pt x="44450" y="444754"/>
                  </a:lnTo>
                  <a:lnTo>
                    <a:pt x="565150" y="444754"/>
                  </a:lnTo>
                  <a:lnTo>
                    <a:pt x="565150" y="800608"/>
                  </a:lnTo>
                  <a:lnTo>
                    <a:pt x="533400" y="800608"/>
                  </a:lnTo>
                  <a:lnTo>
                    <a:pt x="571500" y="876808"/>
                  </a:lnTo>
                  <a:lnTo>
                    <a:pt x="603250" y="813308"/>
                  </a:lnTo>
                  <a:lnTo>
                    <a:pt x="609600" y="800608"/>
                  </a:lnTo>
                  <a:lnTo>
                    <a:pt x="577850" y="800608"/>
                  </a:lnTo>
                  <a:lnTo>
                    <a:pt x="577850" y="444754"/>
                  </a:lnTo>
                  <a:lnTo>
                    <a:pt x="1296162" y="444754"/>
                  </a:lnTo>
                  <a:lnTo>
                    <a:pt x="1298956" y="441960"/>
                  </a:lnTo>
                  <a:lnTo>
                    <a:pt x="1298956" y="432054"/>
                  </a:lnTo>
                  <a:lnTo>
                    <a:pt x="1298956" y="271018"/>
                  </a:lnTo>
                  <a:lnTo>
                    <a:pt x="4105910" y="271018"/>
                  </a:lnTo>
                  <a:lnTo>
                    <a:pt x="4108704" y="268224"/>
                  </a:lnTo>
                  <a:lnTo>
                    <a:pt x="4108704" y="258318"/>
                  </a:lnTo>
                  <a:lnTo>
                    <a:pt x="41087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01112" y="3671316"/>
              <a:ext cx="386080" cy="846455"/>
            </a:xfrm>
            <a:custGeom>
              <a:avLst/>
              <a:gdLst/>
              <a:ahLst/>
              <a:cxnLst/>
              <a:rect l="l" t="t" r="r" b="b"/>
              <a:pathLst>
                <a:path w="386080" h="846454">
                  <a:moveTo>
                    <a:pt x="267081" y="727201"/>
                  </a:moveTo>
                  <a:lnTo>
                    <a:pt x="267081" y="846073"/>
                  </a:lnTo>
                  <a:lnTo>
                    <a:pt x="346328" y="806449"/>
                  </a:lnTo>
                  <a:lnTo>
                    <a:pt x="286893" y="806449"/>
                  </a:lnTo>
                  <a:lnTo>
                    <a:pt x="286893" y="766825"/>
                  </a:lnTo>
                  <a:lnTo>
                    <a:pt x="346328" y="766825"/>
                  </a:lnTo>
                  <a:lnTo>
                    <a:pt x="267081" y="727201"/>
                  </a:lnTo>
                  <a:close/>
                </a:path>
                <a:path w="386080" h="846454">
                  <a:moveTo>
                    <a:pt x="39624" y="0"/>
                  </a:moveTo>
                  <a:lnTo>
                    <a:pt x="0" y="0"/>
                  </a:lnTo>
                  <a:lnTo>
                    <a:pt x="0" y="786637"/>
                  </a:lnTo>
                  <a:lnTo>
                    <a:pt x="1559" y="794341"/>
                  </a:lnTo>
                  <a:lnTo>
                    <a:pt x="5810" y="800639"/>
                  </a:lnTo>
                  <a:lnTo>
                    <a:pt x="12108" y="804890"/>
                  </a:lnTo>
                  <a:lnTo>
                    <a:pt x="19812" y="806449"/>
                  </a:lnTo>
                  <a:lnTo>
                    <a:pt x="267081" y="806449"/>
                  </a:lnTo>
                  <a:lnTo>
                    <a:pt x="267081" y="786637"/>
                  </a:lnTo>
                  <a:lnTo>
                    <a:pt x="39624" y="786637"/>
                  </a:lnTo>
                  <a:lnTo>
                    <a:pt x="19812" y="766825"/>
                  </a:lnTo>
                  <a:lnTo>
                    <a:pt x="39624" y="766825"/>
                  </a:lnTo>
                  <a:lnTo>
                    <a:pt x="39624" y="0"/>
                  </a:lnTo>
                  <a:close/>
                </a:path>
                <a:path w="386080" h="846454">
                  <a:moveTo>
                    <a:pt x="346328" y="766825"/>
                  </a:moveTo>
                  <a:lnTo>
                    <a:pt x="286893" y="766825"/>
                  </a:lnTo>
                  <a:lnTo>
                    <a:pt x="286893" y="806449"/>
                  </a:lnTo>
                  <a:lnTo>
                    <a:pt x="346328" y="806449"/>
                  </a:lnTo>
                  <a:lnTo>
                    <a:pt x="385952" y="786637"/>
                  </a:lnTo>
                  <a:lnTo>
                    <a:pt x="346328" y="766825"/>
                  </a:lnTo>
                  <a:close/>
                </a:path>
                <a:path w="386080" h="846454">
                  <a:moveTo>
                    <a:pt x="39624" y="766825"/>
                  </a:moveTo>
                  <a:lnTo>
                    <a:pt x="19812" y="766825"/>
                  </a:lnTo>
                  <a:lnTo>
                    <a:pt x="39624" y="786637"/>
                  </a:lnTo>
                  <a:lnTo>
                    <a:pt x="39624" y="766825"/>
                  </a:lnTo>
                  <a:close/>
                </a:path>
                <a:path w="386080" h="846454">
                  <a:moveTo>
                    <a:pt x="267081" y="766825"/>
                  </a:moveTo>
                  <a:lnTo>
                    <a:pt x="39624" y="766825"/>
                  </a:lnTo>
                  <a:lnTo>
                    <a:pt x="39624" y="786637"/>
                  </a:lnTo>
                  <a:lnTo>
                    <a:pt x="267081" y="786637"/>
                  </a:lnTo>
                  <a:lnTo>
                    <a:pt x="267081" y="76682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57118" y="1559051"/>
              <a:ext cx="3018790" cy="1088390"/>
            </a:xfrm>
            <a:custGeom>
              <a:avLst/>
              <a:gdLst/>
              <a:ahLst/>
              <a:cxnLst/>
              <a:rect l="l" t="t" r="r" b="b"/>
              <a:pathLst>
                <a:path w="3018790" h="1088389">
                  <a:moveTo>
                    <a:pt x="3018790" y="1011936"/>
                  </a:moveTo>
                  <a:lnTo>
                    <a:pt x="2987040" y="1011936"/>
                  </a:lnTo>
                  <a:lnTo>
                    <a:pt x="2987040" y="440690"/>
                  </a:lnTo>
                  <a:lnTo>
                    <a:pt x="2987040" y="430784"/>
                  </a:lnTo>
                  <a:lnTo>
                    <a:pt x="2984119" y="427990"/>
                  </a:lnTo>
                  <a:lnTo>
                    <a:pt x="2819908" y="427990"/>
                  </a:lnTo>
                  <a:lnTo>
                    <a:pt x="2819908" y="0"/>
                  </a:lnTo>
                  <a:lnTo>
                    <a:pt x="2819654" y="0"/>
                  </a:lnTo>
                  <a:lnTo>
                    <a:pt x="2807208" y="0"/>
                  </a:lnTo>
                  <a:lnTo>
                    <a:pt x="2806954" y="0"/>
                  </a:lnTo>
                  <a:lnTo>
                    <a:pt x="2806954" y="427482"/>
                  </a:lnTo>
                  <a:lnTo>
                    <a:pt x="1346962" y="427482"/>
                  </a:lnTo>
                  <a:lnTo>
                    <a:pt x="1344168" y="430276"/>
                  </a:lnTo>
                  <a:lnTo>
                    <a:pt x="1344168" y="574294"/>
                  </a:lnTo>
                  <a:lnTo>
                    <a:pt x="823861" y="574294"/>
                  </a:lnTo>
                  <a:lnTo>
                    <a:pt x="823341" y="573786"/>
                  </a:lnTo>
                  <a:lnTo>
                    <a:pt x="12700" y="573786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583692"/>
                  </a:lnTo>
                  <a:lnTo>
                    <a:pt x="0" y="584200"/>
                  </a:lnTo>
                  <a:lnTo>
                    <a:pt x="2794" y="586994"/>
                  </a:lnTo>
                  <a:lnTo>
                    <a:pt x="813562" y="586994"/>
                  </a:lnTo>
                  <a:lnTo>
                    <a:pt x="813562" y="791464"/>
                  </a:lnTo>
                  <a:lnTo>
                    <a:pt x="781812" y="791464"/>
                  </a:lnTo>
                  <a:lnTo>
                    <a:pt x="819912" y="867664"/>
                  </a:lnTo>
                  <a:lnTo>
                    <a:pt x="851662" y="804164"/>
                  </a:lnTo>
                  <a:lnTo>
                    <a:pt x="858012" y="791464"/>
                  </a:lnTo>
                  <a:lnTo>
                    <a:pt x="826262" y="791464"/>
                  </a:lnTo>
                  <a:lnTo>
                    <a:pt x="826262" y="586994"/>
                  </a:lnTo>
                  <a:lnTo>
                    <a:pt x="1344168" y="586994"/>
                  </a:lnTo>
                  <a:lnTo>
                    <a:pt x="1344168" y="791464"/>
                  </a:lnTo>
                  <a:lnTo>
                    <a:pt x="1312418" y="791464"/>
                  </a:lnTo>
                  <a:lnTo>
                    <a:pt x="1350518" y="867664"/>
                  </a:lnTo>
                  <a:lnTo>
                    <a:pt x="1382268" y="804164"/>
                  </a:lnTo>
                  <a:lnTo>
                    <a:pt x="1388618" y="791464"/>
                  </a:lnTo>
                  <a:lnTo>
                    <a:pt x="1356868" y="791464"/>
                  </a:lnTo>
                  <a:lnTo>
                    <a:pt x="1356868" y="586994"/>
                  </a:lnTo>
                  <a:lnTo>
                    <a:pt x="2443480" y="586994"/>
                  </a:lnTo>
                  <a:lnTo>
                    <a:pt x="2443480" y="1011936"/>
                  </a:lnTo>
                  <a:lnTo>
                    <a:pt x="2411730" y="1011936"/>
                  </a:lnTo>
                  <a:lnTo>
                    <a:pt x="2449830" y="1088136"/>
                  </a:lnTo>
                  <a:lnTo>
                    <a:pt x="2481580" y="1024636"/>
                  </a:lnTo>
                  <a:lnTo>
                    <a:pt x="2487930" y="1011936"/>
                  </a:lnTo>
                  <a:lnTo>
                    <a:pt x="2456180" y="1011936"/>
                  </a:lnTo>
                  <a:lnTo>
                    <a:pt x="2456180" y="586994"/>
                  </a:lnTo>
                  <a:lnTo>
                    <a:pt x="2456180" y="577088"/>
                  </a:lnTo>
                  <a:lnTo>
                    <a:pt x="2453259" y="574294"/>
                  </a:lnTo>
                  <a:lnTo>
                    <a:pt x="1356868" y="574294"/>
                  </a:lnTo>
                  <a:lnTo>
                    <a:pt x="1356868" y="440182"/>
                  </a:lnTo>
                  <a:lnTo>
                    <a:pt x="2809494" y="440182"/>
                  </a:lnTo>
                  <a:lnTo>
                    <a:pt x="2810002" y="440690"/>
                  </a:lnTo>
                  <a:lnTo>
                    <a:pt x="2974340" y="440690"/>
                  </a:lnTo>
                  <a:lnTo>
                    <a:pt x="2974340" y="1011936"/>
                  </a:lnTo>
                  <a:lnTo>
                    <a:pt x="2942590" y="1011936"/>
                  </a:lnTo>
                  <a:lnTo>
                    <a:pt x="2980690" y="1088136"/>
                  </a:lnTo>
                  <a:lnTo>
                    <a:pt x="3012440" y="1024636"/>
                  </a:lnTo>
                  <a:lnTo>
                    <a:pt x="3018790" y="1011936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53740" y="2529839"/>
              <a:ext cx="2346960" cy="2255520"/>
            </a:xfrm>
            <a:custGeom>
              <a:avLst/>
              <a:gdLst/>
              <a:ahLst/>
              <a:cxnLst/>
              <a:rect l="l" t="t" r="r" b="b"/>
              <a:pathLst>
                <a:path w="2346960" h="2255520">
                  <a:moveTo>
                    <a:pt x="2346579" y="260604"/>
                  </a:moveTo>
                  <a:lnTo>
                    <a:pt x="2333879" y="254254"/>
                  </a:lnTo>
                  <a:lnTo>
                    <a:pt x="2270379" y="222504"/>
                  </a:lnTo>
                  <a:lnTo>
                    <a:pt x="2270379" y="254254"/>
                  </a:lnTo>
                  <a:lnTo>
                    <a:pt x="369443" y="254254"/>
                  </a:lnTo>
                  <a:lnTo>
                    <a:pt x="369443" y="44450"/>
                  </a:lnTo>
                  <a:lnTo>
                    <a:pt x="649986" y="44450"/>
                  </a:lnTo>
                  <a:lnTo>
                    <a:pt x="649986" y="76200"/>
                  </a:lnTo>
                  <a:lnTo>
                    <a:pt x="713486" y="44450"/>
                  </a:lnTo>
                  <a:lnTo>
                    <a:pt x="726186" y="38100"/>
                  </a:lnTo>
                  <a:lnTo>
                    <a:pt x="713486" y="31750"/>
                  </a:lnTo>
                  <a:lnTo>
                    <a:pt x="649986" y="0"/>
                  </a:lnTo>
                  <a:lnTo>
                    <a:pt x="649986" y="31750"/>
                  </a:lnTo>
                  <a:lnTo>
                    <a:pt x="359537" y="31750"/>
                  </a:lnTo>
                  <a:lnTo>
                    <a:pt x="356743" y="34544"/>
                  </a:lnTo>
                  <a:lnTo>
                    <a:pt x="356743" y="905256"/>
                  </a:lnTo>
                  <a:lnTo>
                    <a:pt x="0" y="905256"/>
                  </a:lnTo>
                  <a:lnTo>
                    <a:pt x="0" y="918337"/>
                  </a:lnTo>
                  <a:lnTo>
                    <a:pt x="0" y="920623"/>
                  </a:lnTo>
                  <a:lnTo>
                    <a:pt x="0" y="931037"/>
                  </a:lnTo>
                  <a:lnTo>
                    <a:pt x="0" y="933323"/>
                  </a:lnTo>
                  <a:lnTo>
                    <a:pt x="0" y="944880"/>
                  </a:lnTo>
                  <a:lnTo>
                    <a:pt x="1077087" y="944880"/>
                  </a:lnTo>
                  <a:lnTo>
                    <a:pt x="1077087" y="2196084"/>
                  </a:lnTo>
                  <a:lnTo>
                    <a:pt x="1078636" y="2203793"/>
                  </a:lnTo>
                  <a:lnTo>
                    <a:pt x="1082890" y="2210092"/>
                  </a:lnTo>
                  <a:lnTo>
                    <a:pt x="1089190" y="2214346"/>
                  </a:lnTo>
                  <a:lnTo>
                    <a:pt x="1096899" y="2215896"/>
                  </a:lnTo>
                  <a:lnTo>
                    <a:pt x="1489710" y="2215896"/>
                  </a:lnTo>
                  <a:lnTo>
                    <a:pt x="1489710" y="2255520"/>
                  </a:lnTo>
                  <a:lnTo>
                    <a:pt x="1568958" y="2215896"/>
                  </a:lnTo>
                  <a:lnTo>
                    <a:pt x="1608582" y="2196084"/>
                  </a:lnTo>
                  <a:lnTo>
                    <a:pt x="1568958" y="2176272"/>
                  </a:lnTo>
                  <a:lnTo>
                    <a:pt x="1489710" y="2136648"/>
                  </a:lnTo>
                  <a:lnTo>
                    <a:pt x="1489710" y="2176272"/>
                  </a:lnTo>
                  <a:lnTo>
                    <a:pt x="1116711" y="2176272"/>
                  </a:lnTo>
                  <a:lnTo>
                    <a:pt x="1116711" y="944880"/>
                  </a:lnTo>
                  <a:lnTo>
                    <a:pt x="1116711" y="925068"/>
                  </a:lnTo>
                  <a:lnTo>
                    <a:pt x="1115148" y="917371"/>
                  </a:lnTo>
                  <a:lnTo>
                    <a:pt x="1110894" y="911072"/>
                  </a:lnTo>
                  <a:lnTo>
                    <a:pt x="1104595" y="906818"/>
                  </a:lnTo>
                  <a:lnTo>
                    <a:pt x="1096899" y="905256"/>
                  </a:lnTo>
                  <a:lnTo>
                    <a:pt x="374904" y="905256"/>
                  </a:lnTo>
                  <a:lnTo>
                    <a:pt x="374904" y="266954"/>
                  </a:lnTo>
                  <a:lnTo>
                    <a:pt x="2270379" y="266954"/>
                  </a:lnTo>
                  <a:lnTo>
                    <a:pt x="2270379" y="298704"/>
                  </a:lnTo>
                  <a:lnTo>
                    <a:pt x="2333879" y="266954"/>
                  </a:lnTo>
                  <a:lnTo>
                    <a:pt x="2346579" y="2606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03776" y="2711195"/>
              <a:ext cx="1026160" cy="2991485"/>
            </a:xfrm>
            <a:custGeom>
              <a:avLst/>
              <a:gdLst/>
              <a:ahLst/>
              <a:cxnLst/>
              <a:rect l="l" t="t" r="r" b="b"/>
              <a:pathLst>
                <a:path w="1026160" h="2991485">
                  <a:moveTo>
                    <a:pt x="176784" y="267462"/>
                  </a:moveTo>
                  <a:lnTo>
                    <a:pt x="145034" y="267462"/>
                  </a:lnTo>
                  <a:lnTo>
                    <a:pt x="145034" y="178181"/>
                  </a:lnTo>
                  <a:lnTo>
                    <a:pt x="145034" y="168275"/>
                  </a:lnTo>
                  <a:lnTo>
                    <a:pt x="142240" y="165481"/>
                  </a:lnTo>
                  <a:lnTo>
                    <a:pt x="135890" y="165481"/>
                  </a:lnTo>
                  <a:lnTo>
                    <a:pt x="135890" y="0"/>
                  </a:lnTo>
                  <a:lnTo>
                    <a:pt x="123190" y="0"/>
                  </a:lnTo>
                  <a:lnTo>
                    <a:pt x="123190" y="175387"/>
                  </a:lnTo>
                  <a:lnTo>
                    <a:pt x="125984" y="178181"/>
                  </a:lnTo>
                  <a:lnTo>
                    <a:pt x="132334" y="178181"/>
                  </a:lnTo>
                  <a:lnTo>
                    <a:pt x="132334" y="267462"/>
                  </a:lnTo>
                  <a:lnTo>
                    <a:pt x="100584" y="267462"/>
                  </a:lnTo>
                  <a:lnTo>
                    <a:pt x="138684" y="343662"/>
                  </a:lnTo>
                  <a:lnTo>
                    <a:pt x="170434" y="280162"/>
                  </a:lnTo>
                  <a:lnTo>
                    <a:pt x="176784" y="267462"/>
                  </a:lnTo>
                  <a:close/>
                </a:path>
                <a:path w="1026160" h="2991485">
                  <a:moveTo>
                    <a:pt x="1026033" y="2590800"/>
                  </a:moveTo>
                  <a:lnTo>
                    <a:pt x="1013333" y="2590800"/>
                  </a:lnTo>
                  <a:lnTo>
                    <a:pt x="1013333" y="2784602"/>
                  </a:lnTo>
                  <a:lnTo>
                    <a:pt x="34544" y="2784602"/>
                  </a:lnTo>
                  <a:lnTo>
                    <a:pt x="31750" y="2787396"/>
                  </a:lnTo>
                  <a:lnTo>
                    <a:pt x="31750" y="2914789"/>
                  </a:lnTo>
                  <a:lnTo>
                    <a:pt x="0" y="2914789"/>
                  </a:lnTo>
                  <a:lnTo>
                    <a:pt x="38100" y="2990989"/>
                  </a:lnTo>
                  <a:lnTo>
                    <a:pt x="69850" y="2927489"/>
                  </a:lnTo>
                  <a:lnTo>
                    <a:pt x="76200" y="2914789"/>
                  </a:lnTo>
                  <a:lnTo>
                    <a:pt x="44450" y="2914789"/>
                  </a:lnTo>
                  <a:lnTo>
                    <a:pt x="44450" y="2797302"/>
                  </a:lnTo>
                  <a:lnTo>
                    <a:pt x="1023239" y="2797302"/>
                  </a:lnTo>
                  <a:lnTo>
                    <a:pt x="1026033" y="2794381"/>
                  </a:lnTo>
                  <a:lnTo>
                    <a:pt x="1026033" y="2784602"/>
                  </a:lnTo>
                  <a:lnTo>
                    <a:pt x="1026033" y="259080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590544" y="4600956"/>
              <a:ext cx="119380" cy="417830"/>
            </a:xfrm>
            <a:custGeom>
              <a:avLst/>
              <a:gdLst/>
              <a:ahLst/>
              <a:cxnLst/>
              <a:rect l="l" t="t" r="r" b="b"/>
              <a:pathLst>
                <a:path w="119379" h="417829">
                  <a:moveTo>
                    <a:pt x="39623" y="298577"/>
                  </a:moveTo>
                  <a:lnTo>
                    <a:pt x="0" y="298577"/>
                  </a:lnTo>
                  <a:lnTo>
                    <a:pt x="59435" y="417449"/>
                  </a:lnTo>
                  <a:lnTo>
                    <a:pt x="108965" y="318389"/>
                  </a:lnTo>
                  <a:lnTo>
                    <a:pt x="39623" y="318389"/>
                  </a:lnTo>
                  <a:lnTo>
                    <a:pt x="39623" y="298577"/>
                  </a:lnTo>
                  <a:close/>
                </a:path>
                <a:path w="119379" h="417829">
                  <a:moveTo>
                    <a:pt x="39623" y="225039"/>
                  </a:moveTo>
                  <a:lnTo>
                    <a:pt x="39623" y="318389"/>
                  </a:lnTo>
                  <a:lnTo>
                    <a:pt x="79247" y="318389"/>
                  </a:lnTo>
                  <a:lnTo>
                    <a:pt x="79247" y="228600"/>
                  </a:lnTo>
                  <a:lnTo>
                    <a:pt x="50291" y="228600"/>
                  </a:lnTo>
                  <a:lnTo>
                    <a:pt x="42588" y="227040"/>
                  </a:lnTo>
                  <a:lnTo>
                    <a:pt x="39623" y="225039"/>
                  </a:lnTo>
                  <a:close/>
                </a:path>
                <a:path w="119379" h="417829">
                  <a:moveTo>
                    <a:pt x="118871" y="298577"/>
                  </a:moveTo>
                  <a:lnTo>
                    <a:pt x="79247" y="298577"/>
                  </a:lnTo>
                  <a:lnTo>
                    <a:pt x="79247" y="318389"/>
                  </a:lnTo>
                  <a:lnTo>
                    <a:pt x="108965" y="318389"/>
                  </a:lnTo>
                  <a:lnTo>
                    <a:pt x="118871" y="298577"/>
                  </a:lnTo>
                  <a:close/>
                </a:path>
                <a:path w="119379" h="417829">
                  <a:moveTo>
                    <a:pt x="39623" y="208788"/>
                  </a:moveTo>
                  <a:lnTo>
                    <a:pt x="39623" y="225039"/>
                  </a:lnTo>
                  <a:lnTo>
                    <a:pt x="42588" y="227040"/>
                  </a:lnTo>
                  <a:lnTo>
                    <a:pt x="50291" y="228600"/>
                  </a:lnTo>
                  <a:lnTo>
                    <a:pt x="59435" y="228600"/>
                  </a:lnTo>
                  <a:lnTo>
                    <a:pt x="39623" y="208788"/>
                  </a:lnTo>
                  <a:close/>
                </a:path>
                <a:path w="119379" h="417829">
                  <a:moveTo>
                    <a:pt x="70103" y="192504"/>
                  </a:moveTo>
                  <a:lnTo>
                    <a:pt x="70103" y="208788"/>
                  </a:lnTo>
                  <a:lnTo>
                    <a:pt x="39623" y="208788"/>
                  </a:lnTo>
                  <a:lnTo>
                    <a:pt x="59435" y="228600"/>
                  </a:lnTo>
                  <a:lnTo>
                    <a:pt x="79247" y="228600"/>
                  </a:lnTo>
                  <a:lnTo>
                    <a:pt x="79247" y="208788"/>
                  </a:lnTo>
                  <a:lnTo>
                    <a:pt x="77688" y="201031"/>
                  </a:lnTo>
                  <a:lnTo>
                    <a:pt x="73437" y="194738"/>
                  </a:lnTo>
                  <a:lnTo>
                    <a:pt x="70103" y="192504"/>
                  </a:lnTo>
                  <a:close/>
                </a:path>
                <a:path w="119379" h="417829">
                  <a:moveTo>
                    <a:pt x="70103" y="0"/>
                  </a:moveTo>
                  <a:lnTo>
                    <a:pt x="30479" y="0"/>
                  </a:lnTo>
                  <a:lnTo>
                    <a:pt x="30479" y="208788"/>
                  </a:lnTo>
                  <a:lnTo>
                    <a:pt x="32039" y="216491"/>
                  </a:lnTo>
                  <a:lnTo>
                    <a:pt x="36290" y="222789"/>
                  </a:lnTo>
                  <a:lnTo>
                    <a:pt x="39623" y="225039"/>
                  </a:lnTo>
                  <a:lnTo>
                    <a:pt x="39623" y="208788"/>
                  </a:lnTo>
                  <a:lnTo>
                    <a:pt x="70103" y="208788"/>
                  </a:lnTo>
                  <a:lnTo>
                    <a:pt x="50291" y="188976"/>
                  </a:lnTo>
                  <a:lnTo>
                    <a:pt x="70103" y="188976"/>
                  </a:lnTo>
                  <a:lnTo>
                    <a:pt x="70103" y="0"/>
                  </a:lnTo>
                  <a:close/>
                </a:path>
                <a:path w="119379" h="417829">
                  <a:moveTo>
                    <a:pt x="59435" y="188976"/>
                  </a:moveTo>
                  <a:lnTo>
                    <a:pt x="50291" y="188976"/>
                  </a:lnTo>
                  <a:lnTo>
                    <a:pt x="70103" y="208788"/>
                  </a:lnTo>
                  <a:lnTo>
                    <a:pt x="70103" y="192504"/>
                  </a:lnTo>
                  <a:lnTo>
                    <a:pt x="67139" y="190517"/>
                  </a:lnTo>
                  <a:lnTo>
                    <a:pt x="59435" y="188976"/>
                  </a:lnTo>
                  <a:close/>
                </a:path>
                <a:path w="119379" h="417829">
                  <a:moveTo>
                    <a:pt x="70103" y="188976"/>
                  </a:moveTo>
                  <a:lnTo>
                    <a:pt x="59435" y="188976"/>
                  </a:lnTo>
                  <a:lnTo>
                    <a:pt x="67139" y="190517"/>
                  </a:lnTo>
                  <a:lnTo>
                    <a:pt x="70103" y="192504"/>
                  </a:lnTo>
                  <a:lnTo>
                    <a:pt x="70103" y="1889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01112" y="3671316"/>
              <a:ext cx="201295" cy="1551940"/>
            </a:xfrm>
            <a:custGeom>
              <a:avLst/>
              <a:gdLst/>
              <a:ahLst/>
              <a:cxnLst/>
              <a:rect l="l" t="t" r="r" b="b"/>
              <a:pathLst>
                <a:path w="201294" h="1551939">
                  <a:moveTo>
                    <a:pt x="82423" y="1432686"/>
                  </a:moveTo>
                  <a:lnTo>
                    <a:pt x="82423" y="1551558"/>
                  </a:lnTo>
                  <a:lnTo>
                    <a:pt x="161670" y="1511934"/>
                  </a:lnTo>
                  <a:lnTo>
                    <a:pt x="102235" y="1511934"/>
                  </a:lnTo>
                  <a:lnTo>
                    <a:pt x="102235" y="1472310"/>
                  </a:lnTo>
                  <a:lnTo>
                    <a:pt x="161670" y="1472310"/>
                  </a:lnTo>
                  <a:lnTo>
                    <a:pt x="82423" y="1432686"/>
                  </a:lnTo>
                  <a:close/>
                </a:path>
                <a:path w="201294" h="1551939">
                  <a:moveTo>
                    <a:pt x="39624" y="0"/>
                  </a:moveTo>
                  <a:lnTo>
                    <a:pt x="0" y="0"/>
                  </a:lnTo>
                  <a:lnTo>
                    <a:pt x="0" y="1492122"/>
                  </a:lnTo>
                  <a:lnTo>
                    <a:pt x="1559" y="1499879"/>
                  </a:lnTo>
                  <a:lnTo>
                    <a:pt x="5810" y="1506172"/>
                  </a:lnTo>
                  <a:lnTo>
                    <a:pt x="12108" y="1510393"/>
                  </a:lnTo>
                  <a:lnTo>
                    <a:pt x="19812" y="1511934"/>
                  </a:lnTo>
                  <a:lnTo>
                    <a:pt x="82423" y="1511934"/>
                  </a:lnTo>
                  <a:lnTo>
                    <a:pt x="82423" y="1492122"/>
                  </a:lnTo>
                  <a:lnTo>
                    <a:pt x="39624" y="1492122"/>
                  </a:lnTo>
                  <a:lnTo>
                    <a:pt x="19812" y="1472310"/>
                  </a:lnTo>
                  <a:lnTo>
                    <a:pt x="39624" y="1472310"/>
                  </a:lnTo>
                  <a:lnTo>
                    <a:pt x="39624" y="0"/>
                  </a:lnTo>
                  <a:close/>
                </a:path>
                <a:path w="201294" h="1551939">
                  <a:moveTo>
                    <a:pt x="161670" y="1472310"/>
                  </a:moveTo>
                  <a:lnTo>
                    <a:pt x="102235" y="1472310"/>
                  </a:lnTo>
                  <a:lnTo>
                    <a:pt x="102235" y="1511934"/>
                  </a:lnTo>
                  <a:lnTo>
                    <a:pt x="161670" y="1511934"/>
                  </a:lnTo>
                  <a:lnTo>
                    <a:pt x="201294" y="1492122"/>
                  </a:lnTo>
                  <a:lnTo>
                    <a:pt x="161670" y="1472310"/>
                  </a:lnTo>
                  <a:close/>
                </a:path>
                <a:path w="201294" h="1551939">
                  <a:moveTo>
                    <a:pt x="39624" y="1472310"/>
                  </a:moveTo>
                  <a:lnTo>
                    <a:pt x="19812" y="1472310"/>
                  </a:lnTo>
                  <a:lnTo>
                    <a:pt x="39624" y="1492122"/>
                  </a:lnTo>
                  <a:lnTo>
                    <a:pt x="39624" y="1472310"/>
                  </a:lnTo>
                  <a:close/>
                </a:path>
                <a:path w="201294" h="1551939">
                  <a:moveTo>
                    <a:pt x="82423" y="1472310"/>
                  </a:moveTo>
                  <a:lnTo>
                    <a:pt x="39624" y="1472310"/>
                  </a:lnTo>
                  <a:lnTo>
                    <a:pt x="39624" y="1492122"/>
                  </a:lnTo>
                  <a:lnTo>
                    <a:pt x="82423" y="1492122"/>
                  </a:lnTo>
                  <a:lnTo>
                    <a:pt x="82423" y="147231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43630" y="5308092"/>
              <a:ext cx="204470" cy="395605"/>
            </a:xfrm>
            <a:custGeom>
              <a:avLst/>
              <a:gdLst/>
              <a:ahLst/>
              <a:cxnLst/>
              <a:rect l="l" t="t" r="r" b="b"/>
              <a:pathLst>
                <a:path w="204470" h="395604">
                  <a:moveTo>
                    <a:pt x="160020" y="318846"/>
                  </a:moveTo>
                  <a:lnTo>
                    <a:pt x="128270" y="318846"/>
                  </a:lnTo>
                  <a:lnTo>
                    <a:pt x="166370" y="395046"/>
                  </a:lnTo>
                  <a:lnTo>
                    <a:pt x="198120" y="331546"/>
                  </a:lnTo>
                  <a:lnTo>
                    <a:pt x="160020" y="331546"/>
                  </a:lnTo>
                  <a:lnTo>
                    <a:pt x="160020" y="318846"/>
                  </a:lnTo>
                  <a:close/>
                </a:path>
                <a:path w="204470" h="395604">
                  <a:moveTo>
                    <a:pt x="160020" y="197485"/>
                  </a:moveTo>
                  <a:lnTo>
                    <a:pt x="160020" y="331546"/>
                  </a:lnTo>
                  <a:lnTo>
                    <a:pt x="172720" y="331546"/>
                  </a:lnTo>
                  <a:lnTo>
                    <a:pt x="172720" y="203835"/>
                  </a:lnTo>
                  <a:lnTo>
                    <a:pt x="166370" y="203835"/>
                  </a:lnTo>
                  <a:lnTo>
                    <a:pt x="160020" y="197485"/>
                  </a:lnTo>
                  <a:close/>
                </a:path>
                <a:path w="204470" h="395604">
                  <a:moveTo>
                    <a:pt x="204470" y="318846"/>
                  </a:moveTo>
                  <a:lnTo>
                    <a:pt x="172720" y="318846"/>
                  </a:lnTo>
                  <a:lnTo>
                    <a:pt x="172720" y="331546"/>
                  </a:lnTo>
                  <a:lnTo>
                    <a:pt x="198120" y="331546"/>
                  </a:lnTo>
                  <a:lnTo>
                    <a:pt x="204470" y="318846"/>
                  </a:lnTo>
                  <a:close/>
                </a:path>
                <a:path w="204470" h="395604">
                  <a:moveTo>
                    <a:pt x="12700" y="0"/>
                  </a:moveTo>
                  <a:lnTo>
                    <a:pt x="0" y="0"/>
                  </a:lnTo>
                  <a:lnTo>
                    <a:pt x="0" y="201041"/>
                  </a:lnTo>
                  <a:lnTo>
                    <a:pt x="2794" y="203835"/>
                  </a:lnTo>
                  <a:lnTo>
                    <a:pt x="160020" y="203835"/>
                  </a:lnTo>
                  <a:lnTo>
                    <a:pt x="160020" y="197485"/>
                  </a:lnTo>
                  <a:lnTo>
                    <a:pt x="12700" y="197485"/>
                  </a:lnTo>
                  <a:lnTo>
                    <a:pt x="6350" y="191135"/>
                  </a:lnTo>
                  <a:lnTo>
                    <a:pt x="12700" y="191135"/>
                  </a:lnTo>
                  <a:lnTo>
                    <a:pt x="12700" y="0"/>
                  </a:lnTo>
                  <a:close/>
                </a:path>
                <a:path w="204470" h="395604">
                  <a:moveTo>
                    <a:pt x="169925" y="191135"/>
                  </a:moveTo>
                  <a:lnTo>
                    <a:pt x="12700" y="191135"/>
                  </a:lnTo>
                  <a:lnTo>
                    <a:pt x="12700" y="197485"/>
                  </a:lnTo>
                  <a:lnTo>
                    <a:pt x="160020" y="197485"/>
                  </a:lnTo>
                  <a:lnTo>
                    <a:pt x="166370" y="203835"/>
                  </a:lnTo>
                  <a:lnTo>
                    <a:pt x="172720" y="203835"/>
                  </a:lnTo>
                  <a:lnTo>
                    <a:pt x="172720" y="194056"/>
                  </a:lnTo>
                  <a:lnTo>
                    <a:pt x="169925" y="191135"/>
                  </a:lnTo>
                  <a:close/>
                </a:path>
                <a:path w="204470" h="395604">
                  <a:moveTo>
                    <a:pt x="12700" y="191135"/>
                  </a:moveTo>
                  <a:lnTo>
                    <a:pt x="6350" y="191135"/>
                  </a:lnTo>
                  <a:lnTo>
                    <a:pt x="12700" y="197485"/>
                  </a:lnTo>
                  <a:lnTo>
                    <a:pt x="12700" y="1911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14574" y="3671316"/>
              <a:ext cx="595630" cy="2221230"/>
            </a:xfrm>
            <a:custGeom>
              <a:avLst/>
              <a:gdLst/>
              <a:ahLst/>
              <a:cxnLst/>
              <a:rect l="l" t="t" r="r" b="b"/>
              <a:pathLst>
                <a:path w="595629" h="2221229">
                  <a:moveTo>
                    <a:pt x="519302" y="2144649"/>
                  </a:moveTo>
                  <a:lnTo>
                    <a:pt x="519302" y="2220849"/>
                  </a:lnTo>
                  <a:lnTo>
                    <a:pt x="582802" y="2189099"/>
                  </a:lnTo>
                  <a:lnTo>
                    <a:pt x="532002" y="2189099"/>
                  </a:lnTo>
                  <a:lnTo>
                    <a:pt x="532002" y="2176399"/>
                  </a:lnTo>
                  <a:lnTo>
                    <a:pt x="582802" y="2176399"/>
                  </a:lnTo>
                  <a:lnTo>
                    <a:pt x="519302" y="2144649"/>
                  </a:lnTo>
                  <a:close/>
                </a:path>
                <a:path w="595629" h="2221229">
                  <a:moveTo>
                    <a:pt x="12700" y="0"/>
                  </a:moveTo>
                  <a:lnTo>
                    <a:pt x="0" y="0"/>
                  </a:lnTo>
                  <a:lnTo>
                    <a:pt x="0" y="2186254"/>
                  </a:lnTo>
                  <a:lnTo>
                    <a:pt x="2793" y="2189099"/>
                  </a:lnTo>
                  <a:lnTo>
                    <a:pt x="519302" y="2189099"/>
                  </a:lnTo>
                  <a:lnTo>
                    <a:pt x="519302" y="2182749"/>
                  </a:lnTo>
                  <a:lnTo>
                    <a:pt x="12700" y="2182749"/>
                  </a:lnTo>
                  <a:lnTo>
                    <a:pt x="6350" y="2176399"/>
                  </a:lnTo>
                  <a:lnTo>
                    <a:pt x="12700" y="2176399"/>
                  </a:lnTo>
                  <a:lnTo>
                    <a:pt x="12700" y="0"/>
                  </a:lnTo>
                  <a:close/>
                </a:path>
                <a:path w="595629" h="2221229">
                  <a:moveTo>
                    <a:pt x="582802" y="2176399"/>
                  </a:moveTo>
                  <a:lnTo>
                    <a:pt x="532002" y="2176399"/>
                  </a:lnTo>
                  <a:lnTo>
                    <a:pt x="532002" y="2189099"/>
                  </a:lnTo>
                  <a:lnTo>
                    <a:pt x="582802" y="2189099"/>
                  </a:lnTo>
                  <a:lnTo>
                    <a:pt x="595502" y="2182749"/>
                  </a:lnTo>
                  <a:lnTo>
                    <a:pt x="582802" y="2176399"/>
                  </a:lnTo>
                  <a:close/>
                </a:path>
                <a:path w="595629" h="2221229">
                  <a:moveTo>
                    <a:pt x="12700" y="2176399"/>
                  </a:moveTo>
                  <a:lnTo>
                    <a:pt x="6350" y="2176399"/>
                  </a:lnTo>
                  <a:lnTo>
                    <a:pt x="12700" y="2182749"/>
                  </a:lnTo>
                  <a:lnTo>
                    <a:pt x="12700" y="2176399"/>
                  </a:lnTo>
                  <a:close/>
                </a:path>
                <a:path w="595629" h="2221229">
                  <a:moveTo>
                    <a:pt x="519302" y="2176399"/>
                  </a:moveTo>
                  <a:lnTo>
                    <a:pt x="12700" y="2176399"/>
                  </a:lnTo>
                  <a:lnTo>
                    <a:pt x="12700" y="2182749"/>
                  </a:lnTo>
                  <a:lnTo>
                    <a:pt x="519302" y="2182749"/>
                  </a:lnTo>
                  <a:lnTo>
                    <a:pt x="519302" y="217639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64280" y="6003036"/>
              <a:ext cx="76200" cy="378460"/>
            </a:xfrm>
            <a:custGeom>
              <a:avLst/>
              <a:gdLst/>
              <a:ahLst/>
              <a:cxnLst/>
              <a:rect l="l" t="t" r="r" b="b"/>
              <a:pathLst>
                <a:path w="76200" h="378460">
                  <a:moveTo>
                    <a:pt x="31750" y="302120"/>
                  </a:moveTo>
                  <a:lnTo>
                    <a:pt x="0" y="302120"/>
                  </a:lnTo>
                  <a:lnTo>
                    <a:pt x="38100" y="378320"/>
                  </a:lnTo>
                  <a:lnTo>
                    <a:pt x="69850" y="314820"/>
                  </a:lnTo>
                  <a:lnTo>
                    <a:pt x="31750" y="314820"/>
                  </a:lnTo>
                  <a:lnTo>
                    <a:pt x="31750" y="302120"/>
                  </a:lnTo>
                  <a:close/>
                </a:path>
                <a:path w="76200" h="378460">
                  <a:moveTo>
                    <a:pt x="35560" y="182816"/>
                  </a:moveTo>
                  <a:lnTo>
                    <a:pt x="34544" y="182816"/>
                  </a:lnTo>
                  <a:lnTo>
                    <a:pt x="31750" y="185661"/>
                  </a:lnTo>
                  <a:lnTo>
                    <a:pt x="31750" y="314820"/>
                  </a:lnTo>
                  <a:lnTo>
                    <a:pt x="44450" y="314820"/>
                  </a:lnTo>
                  <a:lnTo>
                    <a:pt x="44450" y="195516"/>
                  </a:lnTo>
                  <a:lnTo>
                    <a:pt x="38100" y="195516"/>
                  </a:lnTo>
                  <a:lnTo>
                    <a:pt x="44450" y="189166"/>
                  </a:lnTo>
                  <a:lnTo>
                    <a:pt x="35560" y="189166"/>
                  </a:lnTo>
                  <a:lnTo>
                    <a:pt x="35560" y="182816"/>
                  </a:lnTo>
                  <a:close/>
                </a:path>
                <a:path w="76200" h="378460">
                  <a:moveTo>
                    <a:pt x="76200" y="302120"/>
                  </a:moveTo>
                  <a:lnTo>
                    <a:pt x="44450" y="302120"/>
                  </a:lnTo>
                  <a:lnTo>
                    <a:pt x="44450" y="314820"/>
                  </a:lnTo>
                  <a:lnTo>
                    <a:pt x="69850" y="314820"/>
                  </a:lnTo>
                  <a:lnTo>
                    <a:pt x="76200" y="302120"/>
                  </a:lnTo>
                  <a:close/>
                </a:path>
                <a:path w="76200" h="378460">
                  <a:moveTo>
                    <a:pt x="44450" y="189166"/>
                  </a:moveTo>
                  <a:lnTo>
                    <a:pt x="38100" y="195516"/>
                  </a:lnTo>
                  <a:lnTo>
                    <a:pt x="44450" y="195516"/>
                  </a:lnTo>
                  <a:lnTo>
                    <a:pt x="44450" y="189166"/>
                  </a:lnTo>
                  <a:close/>
                </a:path>
                <a:path w="76200" h="378460">
                  <a:moveTo>
                    <a:pt x="48260" y="182816"/>
                  </a:moveTo>
                  <a:lnTo>
                    <a:pt x="41910" y="182816"/>
                  </a:lnTo>
                  <a:lnTo>
                    <a:pt x="35560" y="189166"/>
                  </a:lnTo>
                  <a:lnTo>
                    <a:pt x="44450" y="189166"/>
                  </a:lnTo>
                  <a:lnTo>
                    <a:pt x="44450" y="195516"/>
                  </a:lnTo>
                  <a:lnTo>
                    <a:pt x="45339" y="195516"/>
                  </a:lnTo>
                  <a:lnTo>
                    <a:pt x="48260" y="192671"/>
                  </a:lnTo>
                  <a:lnTo>
                    <a:pt x="48260" y="182816"/>
                  </a:lnTo>
                  <a:close/>
                </a:path>
                <a:path w="76200" h="378460">
                  <a:moveTo>
                    <a:pt x="48260" y="0"/>
                  </a:moveTo>
                  <a:lnTo>
                    <a:pt x="35560" y="0"/>
                  </a:lnTo>
                  <a:lnTo>
                    <a:pt x="35560" y="189166"/>
                  </a:lnTo>
                  <a:lnTo>
                    <a:pt x="41910" y="182816"/>
                  </a:lnTo>
                  <a:lnTo>
                    <a:pt x="48260" y="182816"/>
                  </a:lnTo>
                  <a:lnTo>
                    <a:pt x="482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87624" y="3607307"/>
              <a:ext cx="3063875" cy="2774315"/>
            </a:xfrm>
            <a:custGeom>
              <a:avLst/>
              <a:gdLst/>
              <a:ahLst/>
              <a:cxnLst/>
              <a:rect l="l" t="t" r="r" b="b"/>
              <a:pathLst>
                <a:path w="3063875" h="2774315">
                  <a:moveTo>
                    <a:pt x="3063875" y="507873"/>
                  </a:moveTo>
                  <a:lnTo>
                    <a:pt x="3061081" y="504952"/>
                  </a:lnTo>
                  <a:lnTo>
                    <a:pt x="44450" y="504952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514858"/>
                  </a:lnTo>
                  <a:lnTo>
                    <a:pt x="34544" y="517652"/>
                  </a:lnTo>
                  <a:lnTo>
                    <a:pt x="3051175" y="517652"/>
                  </a:lnTo>
                  <a:lnTo>
                    <a:pt x="3051175" y="2577134"/>
                  </a:lnTo>
                  <a:lnTo>
                    <a:pt x="1685925" y="2577134"/>
                  </a:lnTo>
                  <a:lnTo>
                    <a:pt x="1685925" y="2578544"/>
                  </a:lnTo>
                  <a:lnTo>
                    <a:pt x="1257554" y="2578544"/>
                  </a:lnTo>
                  <a:lnTo>
                    <a:pt x="1257554" y="2395728"/>
                  </a:lnTo>
                  <a:lnTo>
                    <a:pt x="1244854" y="2395728"/>
                  </a:lnTo>
                  <a:lnTo>
                    <a:pt x="1244854" y="2588399"/>
                  </a:lnTo>
                  <a:lnTo>
                    <a:pt x="1247648" y="2591244"/>
                  </a:lnTo>
                  <a:lnTo>
                    <a:pt x="1681226" y="2591244"/>
                  </a:lnTo>
                  <a:lnTo>
                    <a:pt x="1681226" y="2697848"/>
                  </a:lnTo>
                  <a:lnTo>
                    <a:pt x="1649476" y="2697848"/>
                  </a:lnTo>
                  <a:lnTo>
                    <a:pt x="1687576" y="2774048"/>
                  </a:lnTo>
                  <a:lnTo>
                    <a:pt x="1719313" y="2710561"/>
                  </a:lnTo>
                  <a:lnTo>
                    <a:pt x="1725676" y="2697848"/>
                  </a:lnTo>
                  <a:lnTo>
                    <a:pt x="1693926" y="2697848"/>
                  </a:lnTo>
                  <a:lnTo>
                    <a:pt x="1693926" y="2591244"/>
                  </a:lnTo>
                  <a:lnTo>
                    <a:pt x="1693926" y="2589834"/>
                  </a:lnTo>
                  <a:lnTo>
                    <a:pt x="3061081" y="2589834"/>
                  </a:lnTo>
                  <a:lnTo>
                    <a:pt x="3063875" y="2586990"/>
                  </a:lnTo>
                  <a:lnTo>
                    <a:pt x="3063875" y="2583484"/>
                  </a:lnTo>
                  <a:lnTo>
                    <a:pt x="3063875" y="2577134"/>
                  </a:lnTo>
                  <a:lnTo>
                    <a:pt x="3063875" y="517652"/>
                  </a:lnTo>
                  <a:lnTo>
                    <a:pt x="3063875" y="507873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610358" y="4170934"/>
              <a:ext cx="1343660" cy="2049145"/>
            </a:xfrm>
            <a:custGeom>
              <a:avLst/>
              <a:gdLst/>
              <a:ahLst/>
              <a:cxnLst/>
              <a:rect l="l" t="t" r="r" b="b"/>
              <a:pathLst>
                <a:path w="1343660" h="2049145">
                  <a:moveTo>
                    <a:pt x="1308481" y="0"/>
                  </a:moveTo>
                  <a:lnTo>
                    <a:pt x="2793" y="0"/>
                  </a:lnTo>
                  <a:lnTo>
                    <a:pt x="0" y="2794"/>
                  </a:lnTo>
                  <a:lnTo>
                    <a:pt x="0" y="2046274"/>
                  </a:lnTo>
                  <a:lnTo>
                    <a:pt x="2793" y="2049106"/>
                  </a:lnTo>
                  <a:lnTo>
                    <a:pt x="1195070" y="2049106"/>
                  </a:lnTo>
                  <a:lnTo>
                    <a:pt x="1195070" y="2042756"/>
                  </a:lnTo>
                  <a:lnTo>
                    <a:pt x="12700" y="2042756"/>
                  </a:lnTo>
                  <a:lnTo>
                    <a:pt x="6350" y="2036406"/>
                  </a:lnTo>
                  <a:lnTo>
                    <a:pt x="12700" y="2036406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1311402" y="6350"/>
                  </a:lnTo>
                  <a:lnTo>
                    <a:pt x="1311402" y="2794"/>
                  </a:lnTo>
                  <a:lnTo>
                    <a:pt x="1308481" y="0"/>
                  </a:lnTo>
                  <a:close/>
                </a:path>
                <a:path w="1343660" h="2049145">
                  <a:moveTo>
                    <a:pt x="12700" y="2036406"/>
                  </a:moveTo>
                  <a:lnTo>
                    <a:pt x="6350" y="2036406"/>
                  </a:lnTo>
                  <a:lnTo>
                    <a:pt x="12700" y="2042756"/>
                  </a:lnTo>
                  <a:lnTo>
                    <a:pt x="12700" y="2036406"/>
                  </a:lnTo>
                  <a:close/>
                </a:path>
                <a:path w="1343660" h="2049145">
                  <a:moveTo>
                    <a:pt x="1195070" y="2036406"/>
                  </a:moveTo>
                  <a:lnTo>
                    <a:pt x="12700" y="2036406"/>
                  </a:lnTo>
                  <a:lnTo>
                    <a:pt x="12700" y="2042756"/>
                  </a:lnTo>
                  <a:lnTo>
                    <a:pt x="1195070" y="2042756"/>
                  </a:lnTo>
                  <a:lnTo>
                    <a:pt x="1195070" y="2036406"/>
                  </a:lnTo>
                  <a:close/>
                </a:path>
                <a:path w="1343660" h="2049145">
                  <a:moveTo>
                    <a:pt x="1298702" y="67310"/>
                  </a:moveTo>
                  <a:lnTo>
                    <a:pt x="1266952" y="67310"/>
                  </a:lnTo>
                  <a:lnTo>
                    <a:pt x="1305052" y="143510"/>
                  </a:lnTo>
                  <a:lnTo>
                    <a:pt x="1336802" y="80010"/>
                  </a:lnTo>
                  <a:lnTo>
                    <a:pt x="1298702" y="80010"/>
                  </a:lnTo>
                  <a:lnTo>
                    <a:pt x="1298702" y="67310"/>
                  </a:lnTo>
                  <a:close/>
                </a:path>
                <a:path w="1343660" h="2049145">
                  <a:moveTo>
                    <a:pt x="1298702" y="6350"/>
                  </a:moveTo>
                  <a:lnTo>
                    <a:pt x="1298702" y="80010"/>
                  </a:lnTo>
                  <a:lnTo>
                    <a:pt x="1311402" y="80010"/>
                  </a:lnTo>
                  <a:lnTo>
                    <a:pt x="1311402" y="12700"/>
                  </a:lnTo>
                  <a:lnTo>
                    <a:pt x="1305052" y="12700"/>
                  </a:lnTo>
                  <a:lnTo>
                    <a:pt x="1298702" y="6350"/>
                  </a:lnTo>
                  <a:close/>
                </a:path>
                <a:path w="1343660" h="2049145">
                  <a:moveTo>
                    <a:pt x="1343152" y="67310"/>
                  </a:moveTo>
                  <a:lnTo>
                    <a:pt x="1311402" y="67310"/>
                  </a:lnTo>
                  <a:lnTo>
                    <a:pt x="1311402" y="80010"/>
                  </a:lnTo>
                  <a:lnTo>
                    <a:pt x="1336802" y="80010"/>
                  </a:lnTo>
                  <a:lnTo>
                    <a:pt x="1343152" y="67310"/>
                  </a:lnTo>
                  <a:close/>
                </a:path>
                <a:path w="1343660" h="2049145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1343660" h="2049145">
                  <a:moveTo>
                    <a:pt x="1298702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1298702" y="12700"/>
                  </a:lnTo>
                  <a:lnTo>
                    <a:pt x="1298702" y="6350"/>
                  </a:lnTo>
                  <a:close/>
                </a:path>
                <a:path w="1343660" h="2049145">
                  <a:moveTo>
                    <a:pt x="1311402" y="6350"/>
                  </a:moveTo>
                  <a:lnTo>
                    <a:pt x="1298702" y="6350"/>
                  </a:lnTo>
                  <a:lnTo>
                    <a:pt x="1305052" y="12700"/>
                  </a:lnTo>
                  <a:lnTo>
                    <a:pt x="1311402" y="12700"/>
                  </a:lnTo>
                  <a:lnTo>
                    <a:pt x="1311402" y="63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74691" y="4350766"/>
              <a:ext cx="1381760" cy="1848485"/>
            </a:xfrm>
            <a:custGeom>
              <a:avLst/>
              <a:gdLst/>
              <a:ahLst/>
              <a:cxnLst/>
              <a:rect l="l" t="t" r="r" b="b"/>
              <a:pathLst>
                <a:path w="1381760" h="1848485">
                  <a:moveTo>
                    <a:pt x="1368933" y="1835429"/>
                  </a:moveTo>
                  <a:lnTo>
                    <a:pt x="0" y="1835429"/>
                  </a:lnTo>
                  <a:lnTo>
                    <a:pt x="0" y="1848129"/>
                  </a:lnTo>
                  <a:lnTo>
                    <a:pt x="1378712" y="1848129"/>
                  </a:lnTo>
                  <a:lnTo>
                    <a:pt x="1381633" y="1845284"/>
                  </a:lnTo>
                  <a:lnTo>
                    <a:pt x="1381633" y="1841779"/>
                  </a:lnTo>
                  <a:lnTo>
                    <a:pt x="1368933" y="1841779"/>
                  </a:lnTo>
                  <a:lnTo>
                    <a:pt x="1368933" y="1835429"/>
                  </a:lnTo>
                  <a:close/>
                </a:path>
                <a:path w="1381760" h="1848485">
                  <a:moveTo>
                    <a:pt x="1368933" y="6349"/>
                  </a:moveTo>
                  <a:lnTo>
                    <a:pt x="1368933" y="1841779"/>
                  </a:lnTo>
                  <a:lnTo>
                    <a:pt x="1375283" y="1835429"/>
                  </a:lnTo>
                  <a:lnTo>
                    <a:pt x="1381633" y="1835429"/>
                  </a:lnTo>
                  <a:lnTo>
                    <a:pt x="1381633" y="12699"/>
                  </a:lnTo>
                  <a:lnTo>
                    <a:pt x="1375283" y="12699"/>
                  </a:lnTo>
                  <a:lnTo>
                    <a:pt x="1368933" y="6349"/>
                  </a:lnTo>
                  <a:close/>
                </a:path>
                <a:path w="1381760" h="1848485">
                  <a:moveTo>
                    <a:pt x="1381633" y="1835429"/>
                  </a:moveTo>
                  <a:lnTo>
                    <a:pt x="1375283" y="1835429"/>
                  </a:lnTo>
                  <a:lnTo>
                    <a:pt x="1368933" y="1841779"/>
                  </a:lnTo>
                  <a:lnTo>
                    <a:pt x="1381633" y="1841779"/>
                  </a:lnTo>
                  <a:lnTo>
                    <a:pt x="1381633" y="1835429"/>
                  </a:lnTo>
                  <a:close/>
                </a:path>
                <a:path w="1381760" h="1848485">
                  <a:moveTo>
                    <a:pt x="808736" y="158749"/>
                  </a:moveTo>
                  <a:lnTo>
                    <a:pt x="776986" y="158749"/>
                  </a:lnTo>
                  <a:lnTo>
                    <a:pt x="815086" y="234949"/>
                  </a:lnTo>
                  <a:lnTo>
                    <a:pt x="846836" y="171449"/>
                  </a:lnTo>
                  <a:lnTo>
                    <a:pt x="808736" y="171449"/>
                  </a:lnTo>
                  <a:lnTo>
                    <a:pt x="808736" y="158749"/>
                  </a:lnTo>
                  <a:close/>
                </a:path>
                <a:path w="1381760" h="1848485">
                  <a:moveTo>
                    <a:pt x="1378712" y="0"/>
                  </a:moveTo>
                  <a:lnTo>
                    <a:pt x="811657" y="0"/>
                  </a:lnTo>
                  <a:lnTo>
                    <a:pt x="808736" y="2793"/>
                  </a:lnTo>
                  <a:lnTo>
                    <a:pt x="808736" y="171449"/>
                  </a:lnTo>
                  <a:lnTo>
                    <a:pt x="821436" y="171449"/>
                  </a:lnTo>
                  <a:lnTo>
                    <a:pt x="821436" y="12699"/>
                  </a:lnTo>
                  <a:lnTo>
                    <a:pt x="815086" y="12699"/>
                  </a:lnTo>
                  <a:lnTo>
                    <a:pt x="821436" y="6349"/>
                  </a:lnTo>
                  <a:lnTo>
                    <a:pt x="1381633" y="6349"/>
                  </a:lnTo>
                  <a:lnTo>
                    <a:pt x="1381633" y="2793"/>
                  </a:lnTo>
                  <a:lnTo>
                    <a:pt x="1378712" y="0"/>
                  </a:lnTo>
                  <a:close/>
                </a:path>
                <a:path w="1381760" h="1848485">
                  <a:moveTo>
                    <a:pt x="853186" y="158749"/>
                  </a:moveTo>
                  <a:lnTo>
                    <a:pt x="821436" y="158749"/>
                  </a:lnTo>
                  <a:lnTo>
                    <a:pt x="821436" y="171449"/>
                  </a:lnTo>
                  <a:lnTo>
                    <a:pt x="846836" y="171449"/>
                  </a:lnTo>
                  <a:lnTo>
                    <a:pt x="853186" y="158749"/>
                  </a:lnTo>
                  <a:close/>
                </a:path>
                <a:path w="1381760" h="1848485">
                  <a:moveTo>
                    <a:pt x="821436" y="6349"/>
                  </a:moveTo>
                  <a:lnTo>
                    <a:pt x="815086" y="12699"/>
                  </a:lnTo>
                  <a:lnTo>
                    <a:pt x="821436" y="12699"/>
                  </a:lnTo>
                  <a:lnTo>
                    <a:pt x="821436" y="6349"/>
                  </a:lnTo>
                  <a:close/>
                </a:path>
                <a:path w="1381760" h="1848485">
                  <a:moveTo>
                    <a:pt x="1368933" y="6349"/>
                  </a:moveTo>
                  <a:lnTo>
                    <a:pt x="821436" y="6349"/>
                  </a:lnTo>
                  <a:lnTo>
                    <a:pt x="821436" y="12699"/>
                  </a:lnTo>
                  <a:lnTo>
                    <a:pt x="1368933" y="12699"/>
                  </a:lnTo>
                  <a:lnTo>
                    <a:pt x="1368933" y="6349"/>
                  </a:lnTo>
                  <a:close/>
                </a:path>
                <a:path w="1381760" h="1848485">
                  <a:moveTo>
                    <a:pt x="1381633" y="6349"/>
                  </a:moveTo>
                  <a:lnTo>
                    <a:pt x="1368933" y="6349"/>
                  </a:lnTo>
                  <a:lnTo>
                    <a:pt x="1375283" y="12699"/>
                  </a:lnTo>
                  <a:lnTo>
                    <a:pt x="1381633" y="12699"/>
                  </a:lnTo>
                  <a:lnTo>
                    <a:pt x="1381633" y="6349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7926" y="4868544"/>
              <a:ext cx="118618" cy="14465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148584" y="2936747"/>
              <a:ext cx="2911475" cy="1647825"/>
            </a:xfrm>
            <a:custGeom>
              <a:avLst/>
              <a:gdLst/>
              <a:ahLst/>
              <a:cxnLst/>
              <a:rect l="l" t="t" r="r" b="b"/>
              <a:pathLst>
                <a:path w="2911475" h="1647825">
                  <a:moveTo>
                    <a:pt x="1829816" y="550672"/>
                  </a:moveTo>
                  <a:lnTo>
                    <a:pt x="1798066" y="550672"/>
                  </a:lnTo>
                  <a:lnTo>
                    <a:pt x="1798066" y="522478"/>
                  </a:lnTo>
                  <a:lnTo>
                    <a:pt x="1798066" y="512572"/>
                  </a:lnTo>
                  <a:lnTo>
                    <a:pt x="1795272" y="509778"/>
                  </a:lnTo>
                  <a:lnTo>
                    <a:pt x="1300226" y="509778"/>
                  </a:lnTo>
                  <a:lnTo>
                    <a:pt x="1300226" y="405384"/>
                  </a:lnTo>
                  <a:lnTo>
                    <a:pt x="1287526" y="405384"/>
                  </a:lnTo>
                  <a:lnTo>
                    <a:pt x="1287526" y="519557"/>
                  </a:lnTo>
                  <a:lnTo>
                    <a:pt x="1290320" y="522478"/>
                  </a:lnTo>
                  <a:lnTo>
                    <a:pt x="1785366" y="522478"/>
                  </a:lnTo>
                  <a:lnTo>
                    <a:pt x="1785366" y="550672"/>
                  </a:lnTo>
                  <a:lnTo>
                    <a:pt x="1753616" y="550672"/>
                  </a:lnTo>
                  <a:lnTo>
                    <a:pt x="1791716" y="626884"/>
                  </a:lnTo>
                  <a:lnTo>
                    <a:pt x="1823466" y="563372"/>
                  </a:lnTo>
                  <a:lnTo>
                    <a:pt x="1829816" y="550672"/>
                  </a:lnTo>
                  <a:close/>
                </a:path>
                <a:path w="2911475" h="1647825">
                  <a:moveTo>
                    <a:pt x="2182622" y="1039368"/>
                  </a:moveTo>
                  <a:lnTo>
                    <a:pt x="2142998" y="1039368"/>
                  </a:lnTo>
                  <a:lnTo>
                    <a:pt x="2142998" y="1041654"/>
                  </a:lnTo>
                  <a:lnTo>
                    <a:pt x="2141474" y="1041654"/>
                  </a:lnTo>
                  <a:lnTo>
                    <a:pt x="2141474" y="1250442"/>
                  </a:lnTo>
                  <a:lnTo>
                    <a:pt x="79248" y="1250442"/>
                  </a:lnTo>
                  <a:lnTo>
                    <a:pt x="79248" y="737616"/>
                  </a:lnTo>
                  <a:lnTo>
                    <a:pt x="118859" y="737616"/>
                  </a:lnTo>
                  <a:lnTo>
                    <a:pt x="108966" y="717804"/>
                  </a:lnTo>
                  <a:lnTo>
                    <a:pt x="59436" y="618744"/>
                  </a:lnTo>
                  <a:lnTo>
                    <a:pt x="0" y="737616"/>
                  </a:lnTo>
                  <a:lnTo>
                    <a:pt x="39624" y="737616"/>
                  </a:lnTo>
                  <a:lnTo>
                    <a:pt x="39624" y="1270254"/>
                  </a:lnTo>
                  <a:lnTo>
                    <a:pt x="41173" y="1277962"/>
                  </a:lnTo>
                  <a:lnTo>
                    <a:pt x="45427" y="1284262"/>
                  </a:lnTo>
                  <a:lnTo>
                    <a:pt x="51727" y="1288516"/>
                  </a:lnTo>
                  <a:lnTo>
                    <a:pt x="59436" y="1290066"/>
                  </a:lnTo>
                  <a:lnTo>
                    <a:pt x="2142998" y="1290066"/>
                  </a:lnTo>
                  <a:lnTo>
                    <a:pt x="2142998" y="1323721"/>
                  </a:lnTo>
                  <a:lnTo>
                    <a:pt x="1909572" y="1323721"/>
                  </a:lnTo>
                  <a:lnTo>
                    <a:pt x="1901863" y="1325270"/>
                  </a:lnTo>
                  <a:lnTo>
                    <a:pt x="1895563" y="1329486"/>
                  </a:lnTo>
                  <a:lnTo>
                    <a:pt x="1891309" y="1335786"/>
                  </a:lnTo>
                  <a:lnTo>
                    <a:pt x="1889760" y="1343533"/>
                  </a:lnTo>
                  <a:lnTo>
                    <a:pt x="1889760" y="1528699"/>
                  </a:lnTo>
                  <a:lnTo>
                    <a:pt x="1850136" y="1528699"/>
                  </a:lnTo>
                  <a:lnTo>
                    <a:pt x="1909572" y="1647571"/>
                  </a:lnTo>
                  <a:lnTo>
                    <a:pt x="1959102" y="1548511"/>
                  </a:lnTo>
                  <a:lnTo>
                    <a:pt x="1969008" y="1528699"/>
                  </a:lnTo>
                  <a:lnTo>
                    <a:pt x="1929384" y="1528699"/>
                  </a:lnTo>
                  <a:lnTo>
                    <a:pt x="1929384" y="1363345"/>
                  </a:lnTo>
                  <a:lnTo>
                    <a:pt x="2162810" y="1363345"/>
                  </a:lnTo>
                  <a:lnTo>
                    <a:pt x="2170506" y="1361795"/>
                  </a:lnTo>
                  <a:lnTo>
                    <a:pt x="2176805" y="1357541"/>
                  </a:lnTo>
                  <a:lnTo>
                    <a:pt x="2181060" y="1351241"/>
                  </a:lnTo>
                  <a:lnTo>
                    <a:pt x="2182622" y="1343533"/>
                  </a:lnTo>
                  <a:lnTo>
                    <a:pt x="2182622" y="1323721"/>
                  </a:lnTo>
                  <a:lnTo>
                    <a:pt x="2182622" y="1039368"/>
                  </a:lnTo>
                  <a:close/>
                </a:path>
                <a:path w="2911475" h="1647825">
                  <a:moveTo>
                    <a:pt x="2911094" y="0"/>
                  </a:moveTo>
                  <a:lnTo>
                    <a:pt x="2898394" y="0"/>
                  </a:lnTo>
                  <a:lnTo>
                    <a:pt x="2898394" y="307848"/>
                  </a:lnTo>
                  <a:lnTo>
                    <a:pt x="2527808" y="307848"/>
                  </a:lnTo>
                  <a:lnTo>
                    <a:pt x="2525014" y="310642"/>
                  </a:lnTo>
                  <a:lnTo>
                    <a:pt x="2525014" y="552196"/>
                  </a:lnTo>
                  <a:lnTo>
                    <a:pt x="2493264" y="552196"/>
                  </a:lnTo>
                  <a:lnTo>
                    <a:pt x="2531364" y="628408"/>
                  </a:lnTo>
                  <a:lnTo>
                    <a:pt x="2563114" y="564896"/>
                  </a:lnTo>
                  <a:lnTo>
                    <a:pt x="2569464" y="552196"/>
                  </a:lnTo>
                  <a:lnTo>
                    <a:pt x="2537714" y="552196"/>
                  </a:lnTo>
                  <a:lnTo>
                    <a:pt x="2537714" y="320548"/>
                  </a:lnTo>
                  <a:lnTo>
                    <a:pt x="2908173" y="320548"/>
                  </a:lnTo>
                  <a:lnTo>
                    <a:pt x="2911094" y="317627"/>
                  </a:lnTo>
                  <a:lnTo>
                    <a:pt x="2911094" y="307848"/>
                  </a:lnTo>
                  <a:lnTo>
                    <a:pt x="2911094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831083" y="2879852"/>
            <a:ext cx="607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latin typeface="Microsoft YaHei UI"/>
                <a:cs typeface="Microsoft YaHei UI"/>
              </a:rPr>
              <a:t>指数的</a:t>
            </a:r>
            <a:r>
              <a:rPr sz="1200" spc="-75" dirty="0">
                <a:latin typeface="Microsoft YaHei UI"/>
                <a:cs typeface="Microsoft YaHei UI"/>
              </a:rPr>
              <a:t>差异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11072" y="3321177"/>
            <a:ext cx="2732405" cy="1273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7045" algn="ctr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Microsoft YaHei UI"/>
                <a:cs typeface="Microsoft YaHei UI"/>
              </a:rPr>
              <a:t>控制</a:t>
            </a:r>
            <a:endParaRPr sz="16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</a:pPr>
            <a:r>
              <a:rPr sz="1200" spc="-170" dirty="0">
                <a:latin typeface="Microsoft YaHei UI"/>
                <a:cs typeface="Microsoft YaHei UI"/>
              </a:rPr>
              <a:t>较大的</a:t>
            </a:r>
            <a:r>
              <a:rPr sz="1200" spc="-55" dirty="0">
                <a:latin typeface="Microsoft YaHei UI"/>
                <a:cs typeface="Microsoft YaHei UI"/>
              </a:rPr>
              <a:t>指数</a:t>
            </a:r>
            <a:endParaRPr sz="12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50">
              <a:latin typeface="Microsoft YaHei UI"/>
              <a:cs typeface="Microsoft YaHei UI"/>
            </a:endParaRPr>
          </a:p>
          <a:p>
            <a:pPr marR="5080" algn="r">
              <a:lnSpc>
                <a:spcPct val="100000"/>
              </a:lnSpc>
            </a:pPr>
            <a:r>
              <a:rPr sz="1600" spc="-35" dirty="0">
                <a:latin typeface="Microsoft YaHei UI"/>
                <a:cs typeface="Microsoft YaHei UI"/>
              </a:rPr>
              <a:t>MUX4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47130" y="2540241"/>
            <a:ext cx="1332865" cy="65722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600" spc="-35" dirty="0">
                <a:latin typeface="Microsoft YaHei UI"/>
                <a:cs typeface="Microsoft YaHei UI"/>
              </a:rPr>
              <a:t>MUX3</a:t>
            </a:r>
            <a:endParaRPr sz="1600">
              <a:latin typeface="Microsoft YaHei UI"/>
              <a:cs typeface="Microsoft YaHei UI"/>
            </a:endParaRPr>
          </a:p>
          <a:p>
            <a:pPr marL="344805">
              <a:lnSpc>
                <a:spcPct val="100000"/>
              </a:lnSpc>
              <a:spcBef>
                <a:spcPts val="685"/>
              </a:spcBef>
            </a:pPr>
            <a:r>
              <a:rPr sz="1200" spc="-225" dirty="0">
                <a:latin typeface="Microsoft YaHei UI"/>
                <a:cs typeface="Microsoft YaHei UI"/>
              </a:rPr>
              <a:t>较大的</a:t>
            </a:r>
            <a:r>
              <a:rPr sz="1200" dirty="0">
                <a:latin typeface="Microsoft YaHei UI"/>
                <a:cs typeface="Microsoft YaHei UI"/>
              </a:rPr>
              <a:t>尾数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23105" y="2431795"/>
            <a:ext cx="1447800" cy="9029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sz="1600" spc="-35" dirty="0">
                <a:latin typeface="Microsoft YaHei UI"/>
                <a:cs typeface="Microsoft YaHei UI"/>
              </a:rPr>
              <a:t>MUX2</a:t>
            </a:r>
            <a:endParaRPr sz="1600">
              <a:latin typeface="Microsoft YaHei UI"/>
              <a:cs typeface="Microsoft YaHei UI"/>
            </a:endParaRPr>
          </a:p>
          <a:p>
            <a:pPr marL="468630">
              <a:lnSpc>
                <a:spcPct val="100000"/>
              </a:lnSpc>
              <a:spcBef>
                <a:spcPts val="1140"/>
              </a:spcBef>
            </a:pPr>
            <a:r>
              <a:rPr sz="1200" spc="-114" dirty="0">
                <a:latin typeface="Microsoft YaHei UI"/>
                <a:cs typeface="Microsoft YaHei UI"/>
              </a:rPr>
              <a:t>较小的</a:t>
            </a:r>
            <a:r>
              <a:rPr sz="1200" dirty="0">
                <a:latin typeface="Microsoft YaHei UI"/>
                <a:cs typeface="Microsoft YaHei UI"/>
              </a:rPr>
              <a:t>尾数</a:t>
            </a:r>
            <a:endParaRPr sz="12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600" spc="-165" dirty="0">
                <a:latin typeface="Microsoft YaHei UI"/>
                <a:cs typeface="Microsoft YaHei UI"/>
              </a:rPr>
              <a:t>向右</a:t>
            </a:r>
            <a:r>
              <a:rPr sz="1600" spc="-465" dirty="0">
                <a:latin typeface="Microsoft YaHei UI"/>
                <a:cs typeface="Microsoft YaHei UI"/>
              </a:rPr>
              <a:t>移动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53740" y="3160775"/>
            <a:ext cx="1423035" cy="2056764"/>
          </a:xfrm>
          <a:custGeom>
            <a:avLst/>
            <a:gdLst/>
            <a:ahLst/>
            <a:cxnLst/>
            <a:rect l="l" t="t" r="r" b="b"/>
            <a:pathLst>
              <a:path w="1423035" h="2056764">
                <a:moveTo>
                  <a:pt x="1423035" y="1997202"/>
                </a:moveTo>
                <a:lnTo>
                  <a:pt x="1383411" y="1977390"/>
                </a:lnTo>
                <a:lnTo>
                  <a:pt x="1304163" y="1937766"/>
                </a:lnTo>
                <a:lnTo>
                  <a:pt x="1304163" y="1977390"/>
                </a:lnTo>
                <a:lnTo>
                  <a:pt x="1106170" y="1977390"/>
                </a:lnTo>
                <a:lnTo>
                  <a:pt x="1106170" y="313944"/>
                </a:lnTo>
                <a:lnTo>
                  <a:pt x="1106170" y="294132"/>
                </a:lnTo>
                <a:lnTo>
                  <a:pt x="1104620" y="286435"/>
                </a:lnTo>
                <a:lnTo>
                  <a:pt x="1100404" y="280136"/>
                </a:lnTo>
                <a:lnTo>
                  <a:pt x="1094105" y="275882"/>
                </a:lnTo>
                <a:lnTo>
                  <a:pt x="1086358" y="274320"/>
                </a:lnTo>
                <a:lnTo>
                  <a:pt x="368554" y="274320"/>
                </a:lnTo>
                <a:lnTo>
                  <a:pt x="368554" y="44450"/>
                </a:lnTo>
                <a:lnTo>
                  <a:pt x="465328" y="44450"/>
                </a:lnTo>
                <a:lnTo>
                  <a:pt x="465328" y="76200"/>
                </a:lnTo>
                <a:lnTo>
                  <a:pt x="528828" y="44450"/>
                </a:lnTo>
                <a:lnTo>
                  <a:pt x="541528" y="38100"/>
                </a:lnTo>
                <a:lnTo>
                  <a:pt x="528828" y="31750"/>
                </a:lnTo>
                <a:lnTo>
                  <a:pt x="465328" y="0"/>
                </a:lnTo>
                <a:lnTo>
                  <a:pt x="465328" y="31750"/>
                </a:lnTo>
                <a:lnTo>
                  <a:pt x="358648" y="31750"/>
                </a:lnTo>
                <a:lnTo>
                  <a:pt x="355854" y="34544"/>
                </a:lnTo>
                <a:lnTo>
                  <a:pt x="355854" y="274320"/>
                </a:lnTo>
                <a:lnTo>
                  <a:pt x="0" y="274320"/>
                </a:lnTo>
                <a:lnTo>
                  <a:pt x="0" y="288925"/>
                </a:lnTo>
                <a:lnTo>
                  <a:pt x="0" y="301625"/>
                </a:lnTo>
                <a:lnTo>
                  <a:pt x="0" y="313944"/>
                </a:lnTo>
                <a:lnTo>
                  <a:pt x="1066546" y="313944"/>
                </a:lnTo>
                <a:lnTo>
                  <a:pt x="1066546" y="1997202"/>
                </a:lnTo>
                <a:lnTo>
                  <a:pt x="1068095" y="2004910"/>
                </a:lnTo>
                <a:lnTo>
                  <a:pt x="1072349" y="2011210"/>
                </a:lnTo>
                <a:lnTo>
                  <a:pt x="1078649" y="2015464"/>
                </a:lnTo>
                <a:lnTo>
                  <a:pt x="1086358" y="2017014"/>
                </a:lnTo>
                <a:lnTo>
                  <a:pt x="1304163" y="2017014"/>
                </a:lnTo>
                <a:lnTo>
                  <a:pt x="1304163" y="2056638"/>
                </a:lnTo>
                <a:lnTo>
                  <a:pt x="1383411" y="2017014"/>
                </a:lnTo>
                <a:lnTo>
                  <a:pt x="1423035" y="199720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21</a:t>
            </a:r>
          </a:p>
        </p:txBody>
      </p:sp>
    </p:spTree>
  </p:cSld>
  <p:clrMapOvr>
    <a:masterClrMapping/>
  </p:clrMapOvr>
</p:sld>
</file>

<file path=ppt/slides/slide2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511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浮点加法单元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67839" y="1258824"/>
          <a:ext cx="2188845" cy="30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792480"/>
                <a:gridCol w="1151890"/>
              </a:tblGrid>
              <a:tr h="289560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S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Microsoft YaHei UI"/>
                          <a:cs typeface="Microsoft YaHei UI"/>
                        </a:rPr>
                        <a:t>索引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尾数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5047" y="1258824"/>
          <a:ext cx="2188845" cy="30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792480"/>
                <a:gridCol w="1151890"/>
              </a:tblGrid>
              <a:tr h="28956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S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Microsoft YaHei UI"/>
                          <a:cs typeface="Microsoft YaHei UI"/>
                        </a:rPr>
                        <a:t>索引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Microsoft YaHei UI"/>
                          <a:cs typeface="Microsoft YaHei UI"/>
                        </a:rPr>
                        <a:t>尾数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82111" y="6373367"/>
          <a:ext cx="218567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789305"/>
                <a:gridCol w="1151890"/>
              </a:tblGrid>
              <a:tr h="286511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S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索引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尾数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377376" y="2410967"/>
            <a:ext cx="3505835" cy="2905125"/>
            <a:chOff x="2377376" y="2410967"/>
            <a:chExt cx="3505835" cy="29051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60" y="2410967"/>
              <a:ext cx="786384" cy="3749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86584" y="3054095"/>
              <a:ext cx="2703830" cy="615950"/>
            </a:xfrm>
            <a:custGeom>
              <a:avLst/>
              <a:gdLst/>
              <a:ahLst/>
              <a:cxnLst/>
              <a:rect l="l" t="t" r="r" b="b"/>
              <a:pathLst>
                <a:path w="2703829" h="615950">
                  <a:moveTo>
                    <a:pt x="0" y="399288"/>
                  </a:moveTo>
                  <a:lnTo>
                    <a:pt x="18326" y="336790"/>
                  </a:lnTo>
                  <a:lnTo>
                    <a:pt x="69735" y="281456"/>
                  </a:lnTo>
                  <a:lnTo>
                    <a:pt x="106170" y="257313"/>
                  </a:lnTo>
                  <a:lnTo>
                    <a:pt x="148866" y="235965"/>
                  </a:lnTo>
                  <a:lnTo>
                    <a:pt x="197153" y="217747"/>
                  </a:lnTo>
                  <a:lnTo>
                    <a:pt x="250361" y="202995"/>
                  </a:lnTo>
                  <a:lnTo>
                    <a:pt x="307821" y="192043"/>
                  </a:lnTo>
                  <a:lnTo>
                    <a:pt x="368862" y="185226"/>
                  </a:lnTo>
                  <a:lnTo>
                    <a:pt x="432816" y="182879"/>
                  </a:lnTo>
                  <a:lnTo>
                    <a:pt x="496769" y="185226"/>
                  </a:lnTo>
                  <a:lnTo>
                    <a:pt x="557810" y="192043"/>
                  </a:lnTo>
                  <a:lnTo>
                    <a:pt x="615270" y="202995"/>
                  </a:lnTo>
                  <a:lnTo>
                    <a:pt x="668478" y="217747"/>
                  </a:lnTo>
                  <a:lnTo>
                    <a:pt x="716765" y="235965"/>
                  </a:lnTo>
                  <a:lnTo>
                    <a:pt x="759461" y="257313"/>
                  </a:lnTo>
                  <a:lnTo>
                    <a:pt x="795896" y="281456"/>
                  </a:lnTo>
                  <a:lnTo>
                    <a:pt x="825401" y="308060"/>
                  </a:lnTo>
                  <a:lnTo>
                    <a:pt x="860938" y="367311"/>
                  </a:lnTo>
                  <a:lnTo>
                    <a:pt x="865632" y="399288"/>
                  </a:lnTo>
                  <a:lnTo>
                    <a:pt x="860938" y="431264"/>
                  </a:lnTo>
                  <a:lnTo>
                    <a:pt x="825401" y="490515"/>
                  </a:lnTo>
                  <a:lnTo>
                    <a:pt x="795896" y="517119"/>
                  </a:lnTo>
                  <a:lnTo>
                    <a:pt x="759461" y="541262"/>
                  </a:lnTo>
                  <a:lnTo>
                    <a:pt x="716765" y="562610"/>
                  </a:lnTo>
                  <a:lnTo>
                    <a:pt x="668478" y="580828"/>
                  </a:lnTo>
                  <a:lnTo>
                    <a:pt x="615270" y="595580"/>
                  </a:lnTo>
                  <a:lnTo>
                    <a:pt x="557810" y="606532"/>
                  </a:lnTo>
                  <a:lnTo>
                    <a:pt x="496769" y="613349"/>
                  </a:lnTo>
                  <a:lnTo>
                    <a:pt x="432816" y="615695"/>
                  </a:lnTo>
                  <a:lnTo>
                    <a:pt x="368862" y="613349"/>
                  </a:lnTo>
                  <a:lnTo>
                    <a:pt x="307821" y="606532"/>
                  </a:lnTo>
                  <a:lnTo>
                    <a:pt x="250361" y="595580"/>
                  </a:lnTo>
                  <a:lnTo>
                    <a:pt x="197153" y="580828"/>
                  </a:lnTo>
                  <a:lnTo>
                    <a:pt x="148866" y="562610"/>
                  </a:lnTo>
                  <a:lnTo>
                    <a:pt x="106170" y="541262"/>
                  </a:lnTo>
                  <a:lnTo>
                    <a:pt x="69735" y="517119"/>
                  </a:lnTo>
                  <a:lnTo>
                    <a:pt x="40230" y="490515"/>
                  </a:lnTo>
                  <a:lnTo>
                    <a:pt x="4693" y="431264"/>
                  </a:lnTo>
                  <a:lnTo>
                    <a:pt x="0" y="399288"/>
                  </a:lnTo>
                  <a:close/>
                </a:path>
                <a:path w="2703829" h="615950">
                  <a:moveTo>
                    <a:pt x="1408176" y="286512"/>
                  </a:moveTo>
                  <a:lnTo>
                    <a:pt x="2703576" y="286512"/>
                  </a:lnTo>
                  <a:lnTo>
                    <a:pt x="2703576" y="0"/>
                  </a:lnTo>
                  <a:lnTo>
                    <a:pt x="1408176" y="0"/>
                  </a:lnTo>
                  <a:lnTo>
                    <a:pt x="1408176" y="286512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6592" y="3566159"/>
              <a:ext cx="1146048" cy="4084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02280" y="5017007"/>
              <a:ext cx="1295400" cy="289560"/>
            </a:xfrm>
            <a:custGeom>
              <a:avLst/>
              <a:gdLst/>
              <a:ahLst/>
              <a:cxnLst/>
              <a:rect l="l" t="t" r="r" b="b"/>
              <a:pathLst>
                <a:path w="1295400" h="289560">
                  <a:moveTo>
                    <a:pt x="0" y="289560"/>
                  </a:moveTo>
                  <a:lnTo>
                    <a:pt x="1295399" y="289560"/>
                  </a:lnTo>
                  <a:lnTo>
                    <a:pt x="1295399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81857" y="5029657"/>
            <a:ext cx="93408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latin typeface="Microsoft YaHei UI"/>
                <a:cs typeface="Microsoft YaHei UI"/>
              </a:rPr>
              <a:t>减少/增加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07664" y="5708903"/>
            <a:ext cx="1298575" cy="287020"/>
          </a:xfrm>
          <a:custGeom>
            <a:avLst/>
            <a:gdLst/>
            <a:ahLst/>
            <a:cxnLst/>
            <a:rect l="l" t="t" r="r" b="b"/>
            <a:pathLst>
              <a:path w="1298575" h="287020">
                <a:moveTo>
                  <a:pt x="0" y="286512"/>
                </a:moveTo>
                <a:lnTo>
                  <a:pt x="1298448" y="286512"/>
                </a:lnTo>
                <a:lnTo>
                  <a:pt x="129844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77590" y="5720892"/>
            <a:ext cx="9594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30" dirty="0">
                <a:latin typeface="Microsoft YaHei UI"/>
                <a:cs typeface="Microsoft YaHei UI"/>
              </a:rPr>
              <a:t>四舍五入</a:t>
            </a:r>
            <a:r>
              <a:rPr sz="1600" dirty="0">
                <a:latin typeface="Microsoft YaHei UI"/>
                <a:cs typeface="Microsoft YaHei UI"/>
              </a:rPr>
              <a:t>的</a:t>
            </a:r>
            <a:r>
              <a:rPr sz="1600" spc="-30" dirty="0">
                <a:latin typeface="Microsoft YaHei UI"/>
                <a:cs typeface="Microsoft YaHei UI"/>
              </a:rPr>
              <a:t>HW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1247" y="2420111"/>
            <a:ext cx="1134110" cy="289560"/>
          </a:xfrm>
          <a:custGeom>
            <a:avLst/>
            <a:gdLst/>
            <a:ahLst/>
            <a:cxnLst/>
            <a:rect l="l" t="t" r="r" b="b"/>
            <a:pathLst>
              <a:path w="1134110" h="289560">
                <a:moveTo>
                  <a:pt x="0" y="0"/>
                </a:moveTo>
                <a:lnTo>
                  <a:pt x="1133856" y="0"/>
                </a:lnTo>
                <a:lnTo>
                  <a:pt x="907034" y="289560"/>
                </a:lnTo>
                <a:lnTo>
                  <a:pt x="226771" y="28956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01039" y="2431542"/>
            <a:ext cx="609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60" dirty="0">
                <a:latin typeface="Microsoft YaHei UI"/>
                <a:cs typeface="Microsoft YaHei UI"/>
              </a:rPr>
              <a:t>MUX1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72383" y="2420111"/>
            <a:ext cx="3548379" cy="2880360"/>
          </a:xfrm>
          <a:custGeom>
            <a:avLst/>
            <a:gdLst/>
            <a:ahLst/>
            <a:cxnLst/>
            <a:rect l="l" t="t" r="r" b="b"/>
            <a:pathLst>
              <a:path w="3548379" h="2880360">
                <a:moveTo>
                  <a:pt x="792480" y="0"/>
                </a:moveTo>
                <a:lnTo>
                  <a:pt x="1929383" y="0"/>
                </a:lnTo>
                <a:lnTo>
                  <a:pt x="1702054" y="289560"/>
                </a:lnTo>
                <a:lnTo>
                  <a:pt x="1019810" y="289560"/>
                </a:lnTo>
                <a:lnTo>
                  <a:pt x="792480" y="0"/>
                </a:lnTo>
                <a:close/>
              </a:path>
              <a:path w="3548379" h="2880360">
                <a:moveTo>
                  <a:pt x="0" y="1892808"/>
                </a:moveTo>
                <a:lnTo>
                  <a:pt x="1136904" y="1892808"/>
                </a:lnTo>
                <a:lnTo>
                  <a:pt x="909574" y="2179320"/>
                </a:lnTo>
                <a:lnTo>
                  <a:pt x="227330" y="2179320"/>
                </a:lnTo>
                <a:lnTo>
                  <a:pt x="0" y="1892808"/>
                </a:lnTo>
                <a:close/>
              </a:path>
              <a:path w="3548379" h="2880360">
                <a:moveTo>
                  <a:pt x="2414016" y="225551"/>
                </a:moveTo>
                <a:lnTo>
                  <a:pt x="3547872" y="225551"/>
                </a:lnTo>
                <a:lnTo>
                  <a:pt x="3321050" y="515112"/>
                </a:lnTo>
                <a:lnTo>
                  <a:pt x="2640838" y="515112"/>
                </a:lnTo>
                <a:lnTo>
                  <a:pt x="2414016" y="225551"/>
                </a:lnTo>
                <a:close/>
              </a:path>
              <a:path w="3548379" h="2880360">
                <a:moveTo>
                  <a:pt x="1673352" y="2161032"/>
                </a:moveTo>
                <a:lnTo>
                  <a:pt x="2810256" y="2161032"/>
                </a:lnTo>
                <a:lnTo>
                  <a:pt x="2582926" y="2447544"/>
                </a:lnTo>
                <a:lnTo>
                  <a:pt x="1900682" y="2447544"/>
                </a:lnTo>
                <a:lnTo>
                  <a:pt x="1673352" y="2161032"/>
                </a:lnTo>
                <a:close/>
              </a:path>
              <a:path w="3548379" h="2880360">
                <a:moveTo>
                  <a:pt x="1603248" y="2880360"/>
                </a:moveTo>
                <a:lnTo>
                  <a:pt x="2898648" y="2880360"/>
                </a:lnTo>
                <a:lnTo>
                  <a:pt x="2898648" y="2593848"/>
                </a:lnTo>
                <a:lnTo>
                  <a:pt x="1603248" y="2593848"/>
                </a:lnTo>
                <a:lnTo>
                  <a:pt x="1603248" y="288036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780026" y="4592269"/>
            <a:ext cx="1090930" cy="703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110"/>
              </a:spcBef>
            </a:pPr>
            <a:r>
              <a:rPr sz="1600" spc="-35" dirty="0">
                <a:latin typeface="Microsoft YaHei UI"/>
                <a:cs typeface="Microsoft YaHei UI"/>
              </a:rPr>
              <a:t>MUX5</a:t>
            </a:r>
            <a:endParaRPr sz="1600">
              <a:latin typeface="Microsoft YaHei UI"/>
              <a:cs typeface="Microsoft YaHei UI"/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1600" spc="-465" dirty="0">
                <a:latin typeface="Microsoft YaHei UI"/>
                <a:cs typeface="Microsoft YaHei UI"/>
              </a:rPr>
              <a:t>左移</a:t>
            </a:r>
            <a:r>
              <a:rPr sz="1600" spc="-5" dirty="0">
                <a:latin typeface="Microsoft YaHei UI"/>
                <a:cs typeface="Microsoft YaHei UI"/>
              </a:rPr>
              <a:t>或</a:t>
            </a:r>
            <a:r>
              <a:rPr sz="1600" spc="-465" dirty="0">
                <a:latin typeface="Microsoft YaHei UI"/>
                <a:cs typeface="Microsoft YaHei UI"/>
              </a:rPr>
              <a:t>右移</a:t>
            </a:r>
            <a:endParaRPr sz="1600">
              <a:latin typeface="Microsoft YaHei UI"/>
              <a:cs typeface="Microsoft YaHei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97280" y="1559052"/>
            <a:ext cx="5278755" cy="4822825"/>
            <a:chOff x="1097280" y="1559052"/>
            <a:chExt cx="5278755" cy="4822825"/>
          </a:xfrm>
        </p:grpSpPr>
        <p:sp>
          <p:nvSpPr>
            <p:cNvPr id="19" name="object 19"/>
            <p:cNvSpPr/>
            <p:nvPr/>
          </p:nvSpPr>
          <p:spPr>
            <a:xfrm>
              <a:off x="2384806" y="1559051"/>
              <a:ext cx="2820670" cy="1681480"/>
            </a:xfrm>
            <a:custGeom>
              <a:avLst/>
              <a:gdLst/>
              <a:ahLst/>
              <a:cxnLst/>
              <a:rect l="l" t="t" r="r" b="b"/>
              <a:pathLst>
                <a:path w="2820670" h="1681480">
                  <a:moveTo>
                    <a:pt x="221996" y="784606"/>
                  </a:moveTo>
                  <a:lnTo>
                    <a:pt x="190246" y="784606"/>
                  </a:lnTo>
                  <a:lnTo>
                    <a:pt x="190246" y="445897"/>
                  </a:lnTo>
                  <a:lnTo>
                    <a:pt x="190246" y="435991"/>
                  </a:lnTo>
                  <a:lnTo>
                    <a:pt x="187452" y="433197"/>
                  </a:lnTo>
                  <a:lnTo>
                    <a:pt x="12700" y="433197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443103"/>
                  </a:lnTo>
                  <a:lnTo>
                    <a:pt x="2794" y="445897"/>
                  </a:lnTo>
                  <a:lnTo>
                    <a:pt x="177546" y="445897"/>
                  </a:lnTo>
                  <a:lnTo>
                    <a:pt x="177546" y="784606"/>
                  </a:lnTo>
                  <a:lnTo>
                    <a:pt x="145796" y="784606"/>
                  </a:lnTo>
                  <a:lnTo>
                    <a:pt x="183896" y="860806"/>
                  </a:lnTo>
                  <a:lnTo>
                    <a:pt x="215646" y="797306"/>
                  </a:lnTo>
                  <a:lnTo>
                    <a:pt x="221996" y="784606"/>
                  </a:lnTo>
                  <a:close/>
                </a:path>
                <a:path w="2820670" h="1681480">
                  <a:moveTo>
                    <a:pt x="474853" y="1604899"/>
                  </a:moveTo>
                  <a:lnTo>
                    <a:pt x="443103" y="1604899"/>
                  </a:lnTo>
                  <a:lnTo>
                    <a:pt x="443103" y="1461008"/>
                  </a:lnTo>
                  <a:lnTo>
                    <a:pt x="443103" y="1451229"/>
                  </a:lnTo>
                  <a:lnTo>
                    <a:pt x="440309" y="1448308"/>
                  </a:lnTo>
                  <a:lnTo>
                    <a:pt x="439420" y="1448308"/>
                  </a:lnTo>
                  <a:lnTo>
                    <a:pt x="439420" y="1228344"/>
                  </a:lnTo>
                  <a:lnTo>
                    <a:pt x="426720" y="1228344"/>
                  </a:lnTo>
                  <a:lnTo>
                    <a:pt x="426720" y="1458214"/>
                  </a:lnTo>
                  <a:lnTo>
                    <a:pt x="429514" y="1461008"/>
                  </a:lnTo>
                  <a:lnTo>
                    <a:pt x="430403" y="1461008"/>
                  </a:lnTo>
                  <a:lnTo>
                    <a:pt x="430403" y="1604899"/>
                  </a:lnTo>
                  <a:lnTo>
                    <a:pt x="398653" y="1604899"/>
                  </a:lnTo>
                  <a:lnTo>
                    <a:pt x="436753" y="1681099"/>
                  </a:lnTo>
                  <a:lnTo>
                    <a:pt x="468503" y="1617599"/>
                  </a:lnTo>
                  <a:lnTo>
                    <a:pt x="474853" y="1604899"/>
                  </a:lnTo>
                  <a:close/>
                </a:path>
                <a:path w="2820670" h="1681480">
                  <a:moveTo>
                    <a:pt x="2820670" y="0"/>
                  </a:moveTo>
                  <a:lnTo>
                    <a:pt x="2807970" y="0"/>
                  </a:lnTo>
                  <a:lnTo>
                    <a:pt x="2807970" y="258318"/>
                  </a:lnTo>
                  <a:lnTo>
                    <a:pt x="685546" y="258318"/>
                  </a:lnTo>
                  <a:lnTo>
                    <a:pt x="682752" y="261112"/>
                  </a:lnTo>
                  <a:lnTo>
                    <a:pt x="682752" y="782320"/>
                  </a:lnTo>
                  <a:lnTo>
                    <a:pt x="651002" y="782320"/>
                  </a:lnTo>
                  <a:lnTo>
                    <a:pt x="689102" y="858520"/>
                  </a:lnTo>
                  <a:lnTo>
                    <a:pt x="720852" y="795020"/>
                  </a:lnTo>
                  <a:lnTo>
                    <a:pt x="727202" y="782320"/>
                  </a:lnTo>
                  <a:lnTo>
                    <a:pt x="695452" y="782320"/>
                  </a:lnTo>
                  <a:lnTo>
                    <a:pt x="695452" y="271018"/>
                  </a:lnTo>
                  <a:lnTo>
                    <a:pt x="2817749" y="271018"/>
                  </a:lnTo>
                  <a:lnTo>
                    <a:pt x="2820670" y="268224"/>
                  </a:lnTo>
                  <a:lnTo>
                    <a:pt x="2820670" y="258318"/>
                  </a:lnTo>
                  <a:lnTo>
                    <a:pt x="2820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63852" y="2529840"/>
              <a:ext cx="525780" cy="934085"/>
            </a:xfrm>
            <a:custGeom>
              <a:avLst/>
              <a:gdLst/>
              <a:ahLst/>
              <a:cxnLst/>
              <a:rect l="l" t="t" r="r" b="b"/>
              <a:pathLst>
                <a:path w="525780" h="934085">
                  <a:moveTo>
                    <a:pt x="256412" y="38100"/>
                  </a:moveTo>
                  <a:lnTo>
                    <a:pt x="256412" y="930910"/>
                  </a:lnTo>
                  <a:lnTo>
                    <a:pt x="259206" y="933704"/>
                  </a:lnTo>
                  <a:lnTo>
                    <a:pt x="525526" y="933704"/>
                  </a:lnTo>
                  <a:lnTo>
                    <a:pt x="525526" y="927354"/>
                  </a:lnTo>
                  <a:lnTo>
                    <a:pt x="269113" y="927354"/>
                  </a:lnTo>
                  <a:lnTo>
                    <a:pt x="262763" y="921004"/>
                  </a:lnTo>
                  <a:lnTo>
                    <a:pt x="269113" y="921004"/>
                  </a:lnTo>
                  <a:lnTo>
                    <a:pt x="269113" y="44450"/>
                  </a:lnTo>
                  <a:lnTo>
                    <a:pt x="262763" y="44450"/>
                  </a:lnTo>
                  <a:lnTo>
                    <a:pt x="256412" y="38100"/>
                  </a:lnTo>
                  <a:close/>
                </a:path>
                <a:path w="525780" h="934085">
                  <a:moveTo>
                    <a:pt x="269113" y="921004"/>
                  </a:moveTo>
                  <a:lnTo>
                    <a:pt x="262763" y="921004"/>
                  </a:lnTo>
                  <a:lnTo>
                    <a:pt x="269113" y="927354"/>
                  </a:lnTo>
                  <a:lnTo>
                    <a:pt x="269113" y="921004"/>
                  </a:lnTo>
                  <a:close/>
                </a:path>
                <a:path w="525780" h="934085">
                  <a:moveTo>
                    <a:pt x="525526" y="921004"/>
                  </a:moveTo>
                  <a:lnTo>
                    <a:pt x="269113" y="921004"/>
                  </a:lnTo>
                  <a:lnTo>
                    <a:pt x="269113" y="927354"/>
                  </a:lnTo>
                  <a:lnTo>
                    <a:pt x="525526" y="927354"/>
                  </a:lnTo>
                  <a:lnTo>
                    <a:pt x="525526" y="921004"/>
                  </a:lnTo>
                  <a:close/>
                </a:path>
                <a:path w="525780" h="93408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525780" h="934085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525780" h="934085">
                  <a:moveTo>
                    <a:pt x="26631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256412" y="44450"/>
                  </a:lnTo>
                  <a:lnTo>
                    <a:pt x="256412" y="38100"/>
                  </a:lnTo>
                  <a:lnTo>
                    <a:pt x="269113" y="38100"/>
                  </a:lnTo>
                  <a:lnTo>
                    <a:pt x="269113" y="34544"/>
                  </a:lnTo>
                  <a:lnTo>
                    <a:pt x="266319" y="31750"/>
                  </a:lnTo>
                  <a:close/>
                </a:path>
                <a:path w="525780" h="934085">
                  <a:moveTo>
                    <a:pt x="269113" y="38100"/>
                  </a:moveTo>
                  <a:lnTo>
                    <a:pt x="256412" y="38100"/>
                  </a:lnTo>
                  <a:lnTo>
                    <a:pt x="262763" y="44450"/>
                  </a:lnTo>
                  <a:lnTo>
                    <a:pt x="269113" y="44450"/>
                  </a:lnTo>
                  <a:lnTo>
                    <a:pt x="269113" y="3810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97280" y="1559051"/>
              <a:ext cx="4109085" cy="2757170"/>
            </a:xfrm>
            <a:custGeom>
              <a:avLst/>
              <a:gdLst/>
              <a:ahLst/>
              <a:cxnLst/>
              <a:rect l="l" t="t" r="r" b="b"/>
              <a:pathLst>
                <a:path w="4109085" h="2757170">
                  <a:moveTo>
                    <a:pt x="2325624" y="2680843"/>
                  </a:moveTo>
                  <a:lnTo>
                    <a:pt x="2293874" y="2680843"/>
                  </a:lnTo>
                  <a:lnTo>
                    <a:pt x="2293874" y="2290064"/>
                  </a:lnTo>
                  <a:lnTo>
                    <a:pt x="2293874" y="2280285"/>
                  </a:lnTo>
                  <a:lnTo>
                    <a:pt x="2291080" y="2277364"/>
                  </a:lnTo>
                  <a:lnTo>
                    <a:pt x="318770" y="2277364"/>
                  </a:lnTo>
                  <a:lnTo>
                    <a:pt x="318770" y="1152144"/>
                  </a:lnTo>
                  <a:lnTo>
                    <a:pt x="306070" y="1152144"/>
                  </a:lnTo>
                  <a:lnTo>
                    <a:pt x="306070" y="2287270"/>
                  </a:lnTo>
                  <a:lnTo>
                    <a:pt x="308864" y="2290064"/>
                  </a:lnTo>
                  <a:lnTo>
                    <a:pt x="2281174" y="2290064"/>
                  </a:lnTo>
                  <a:lnTo>
                    <a:pt x="2281174" y="2680843"/>
                  </a:lnTo>
                  <a:lnTo>
                    <a:pt x="2249424" y="2680843"/>
                  </a:lnTo>
                  <a:lnTo>
                    <a:pt x="2287524" y="2757043"/>
                  </a:lnTo>
                  <a:lnTo>
                    <a:pt x="2319274" y="2693543"/>
                  </a:lnTo>
                  <a:lnTo>
                    <a:pt x="2325624" y="2680843"/>
                  </a:lnTo>
                  <a:close/>
                </a:path>
                <a:path w="4109085" h="2757170">
                  <a:moveTo>
                    <a:pt x="4108704" y="0"/>
                  </a:moveTo>
                  <a:lnTo>
                    <a:pt x="4096004" y="0"/>
                  </a:lnTo>
                  <a:lnTo>
                    <a:pt x="4096004" y="258318"/>
                  </a:lnTo>
                  <a:lnTo>
                    <a:pt x="1298956" y="258318"/>
                  </a:lnTo>
                  <a:lnTo>
                    <a:pt x="1298956" y="0"/>
                  </a:lnTo>
                  <a:lnTo>
                    <a:pt x="1286256" y="0"/>
                  </a:lnTo>
                  <a:lnTo>
                    <a:pt x="1286256" y="258318"/>
                  </a:lnTo>
                  <a:lnTo>
                    <a:pt x="1286256" y="271018"/>
                  </a:lnTo>
                  <a:lnTo>
                    <a:pt x="1286256" y="432054"/>
                  </a:lnTo>
                  <a:lnTo>
                    <a:pt x="577850" y="432054"/>
                  </a:lnTo>
                  <a:lnTo>
                    <a:pt x="577850" y="271018"/>
                  </a:lnTo>
                  <a:lnTo>
                    <a:pt x="1286256" y="271018"/>
                  </a:lnTo>
                  <a:lnTo>
                    <a:pt x="1286256" y="258318"/>
                  </a:lnTo>
                  <a:lnTo>
                    <a:pt x="567944" y="258318"/>
                  </a:lnTo>
                  <a:lnTo>
                    <a:pt x="565150" y="261112"/>
                  </a:lnTo>
                  <a:lnTo>
                    <a:pt x="565150" y="432054"/>
                  </a:lnTo>
                  <a:lnTo>
                    <a:pt x="34594" y="432054"/>
                  </a:lnTo>
                  <a:lnTo>
                    <a:pt x="31750" y="434848"/>
                  </a:lnTo>
                  <a:lnTo>
                    <a:pt x="31750" y="800608"/>
                  </a:lnTo>
                  <a:lnTo>
                    <a:pt x="0" y="800608"/>
                  </a:lnTo>
                  <a:lnTo>
                    <a:pt x="38100" y="876808"/>
                  </a:lnTo>
                  <a:lnTo>
                    <a:pt x="69850" y="813308"/>
                  </a:lnTo>
                  <a:lnTo>
                    <a:pt x="76200" y="800608"/>
                  </a:lnTo>
                  <a:lnTo>
                    <a:pt x="44450" y="800608"/>
                  </a:lnTo>
                  <a:lnTo>
                    <a:pt x="44450" y="444754"/>
                  </a:lnTo>
                  <a:lnTo>
                    <a:pt x="565150" y="444754"/>
                  </a:lnTo>
                  <a:lnTo>
                    <a:pt x="565150" y="800608"/>
                  </a:lnTo>
                  <a:lnTo>
                    <a:pt x="533400" y="800608"/>
                  </a:lnTo>
                  <a:lnTo>
                    <a:pt x="571500" y="876808"/>
                  </a:lnTo>
                  <a:lnTo>
                    <a:pt x="603250" y="813308"/>
                  </a:lnTo>
                  <a:lnTo>
                    <a:pt x="609600" y="800608"/>
                  </a:lnTo>
                  <a:lnTo>
                    <a:pt x="577850" y="800608"/>
                  </a:lnTo>
                  <a:lnTo>
                    <a:pt x="577850" y="444754"/>
                  </a:lnTo>
                  <a:lnTo>
                    <a:pt x="1296162" y="444754"/>
                  </a:lnTo>
                  <a:lnTo>
                    <a:pt x="1298956" y="441960"/>
                  </a:lnTo>
                  <a:lnTo>
                    <a:pt x="1298956" y="432054"/>
                  </a:lnTo>
                  <a:lnTo>
                    <a:pt x="1298956" y="271018"/>
                  </a:lnTo>
                  <a:lnTo>
                    <a:pt x="4105910" y="271018"/>
                  </a:lnTo>
                  <a:lnTo>
                    <a:pt x="4108704" y="268224"/>
                  </a:lnTo>
                  <a:lnTo>
                    <a:pt x="4108704" y="258318"/>
                  </a:lnTo>
                  <a:lnTo>
                    <a:pt x="41087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14574" y="3671316"/>
              <a:ext cx="372745" cy="824865"/>
            </a:xfrm>
            <a:custGeom>
              <a:avLst/>
              <a:gdLst/>
              <a:ahLst/>
              <a:cxnLst/>
              <a:rect l="l" t="t" r="r" b="b"/>
              <a:pathLst>
                <a:path w="372744" h="824864">
                  <a:moveTo>
                    <a:pt x="296290" y="748537"/>
                  </a:moveTo>
                  <a:lnTo>
                    <a:pt x="296290" y="824737"/>
                  </a:lnTo>
                  <a:lnTo>
                    <a:pt x="359790" y="792987"/>
                  </a:lnTo>
                  <a:lnTo>
                    <a:pt x="308990" y="792987"/>
                  </a:lnTo>
                  <a:lnTo>
                    <a:pt x="308990" y="780287"/>
                  </a:lnTo>
                  <a:lnTo>
                    <a:pt x="359790" y="780287"/>
                  </a:lnTo>
                  <a:lnTo>
                    <a:pt x="296290" y="748537"/>
                  </a:lnTo>
                  <a:close/>
                </a:path>
                <a:path w="372744" h="824864">
                  <a:moveTo>
                    <a:pt x="12700" y="0"/>
                  </a:moveTo>
                  <a:lnTo>
                    <a:pt x="0" y="0"/>
                  </a:lnTo>
                  <a:lnTo>
                    <a:pt x="0" y="790193"/>
                  </a:lnTo>
                  <a:lnTo>
                    <a:pt x="2793" y="792987"/>
                  </a:lnTo>
                  <a:lnTo>
                    <a:pt x="296290" y="792987"/>
                  </a:lnTo>
                  <a:lnTo>
                    <a:pt x="296290" y="786637"/>
                  </a:lnTo>
                  <a:lnTo>
                    <a:pt x="12700" y="786637"/>
                  </a:lnTo>
                  <a:lnTo>
                    <a:pt x="6350" y="780287"/>
                  </a:lnTo>
                  <a:lnTo>
                    <a:pt x="12700" y="780287"/>
                  </a:lnTo>
                  <a:lnTo>
                    <a:pt x="12700" y="0"/>
                  </a:lnTo>
                  <a:close/>
                </a:path>
                <a:path w="372744" h="824864">
                  <a:moveTo>
                    <a:pt x="359790" y="780287"/>
                  </a:moveTo>
                  <a:lnTo>
                    <a:pt x="308990" y="780287"/>
                  </a:lnTo>
                  <a:lnTo>
                    <a:pt x="308990" y="792987"/>
                  </a:lnTo>
                  <a:lnTo>
                    <a:pt x="359790" y="792987"/>
                  </a:lnTo>
                  <a:lnTo>
                    <a:pt x="372490" y="786637"/>
                  </a:lnTo>
                  <a:lnTo>
                    <a:pt x="359790" y="780287"/>
                  </a:lnTo>
                  <a:close/>
                </a:path>
                <a:path w="372744" h="824864">
                  <a:moveTo>
                    <a:pt x="12700" y="780287"/>
                  </a:moveTo>
                  <a:lnTo>
                    <a:pt x="6350" y="780287"/>
                  </a:lnTo>
                  <a:lnTo>
                    <a:pt x="12700" y="786637"/>
                  </a:lnTo>
                  <a:lnTo>
                    <a:pt x="12700" y="780287"/>
                  </a:lnTo>
                  <a:close/>
                </a:path>
                <a:path w="372744" h="824864">
                  <a:moveTo>
                    <a:pt x="296290" y="780287"/>
                  </a:moveTo>
                  <a:lnTo>
                    <a:pt x="12700" y="780287"/>
                  </a:lnTo>
                  <a:lnTo>
                    <a:pt x="12700" y="786637"/>
                  </a:lnTo>
                  <a:lnTo>
                    <a:pt x="296290" y="786637"/>
                  </a:lnTo>
                  <a:lnTo>
                    <a:pt x="296290" y="780287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57118" y="1559051"/>
              <a:ext cx="3018790" cy="1088390"/>
            </a:xfrm>
            <a:custGeom>
              <a:avLst/>
              <a:gdLst/>
              <a:ahLst/>
              <a:cxnLst/>
              <a:rect l="l" t="t" r="r" b="b"/>
              <a:pathLst>
                <a:path w="3018790" h="1088389">
                  <a:moveTo>
                    <a:pt x="3018790" y="1011936"/>
                  </a:moveTo>
                  <a:lnTo>
                    <a:pt x="2987040" y="1011936"/>
                  </a:lnTo>
                  <a:lnTo>
                    <a:pt x="2987040" y="440690"/>
                  </a:lnTo>
                  <a:lnTo>
                    <a:pt x="2987040" y="430784"/>
                  </a:lnTo>
                  <a:lnTo>
                    <a:pt x="2984119" y="427990"/>
                  </a:lnTo>
                  <a:lnTo>
                    <a:pt x="2819908" y="427990"/>
                  </a:lnTo>
                  <a:lnTo>
                    <a:pt x="2819908" y="0"/>
                  </a:lnTo>
                  <a:lnTo>
                    <a:pt x="2819654" y="0"/>
                  </a:lnTo>
                  <a:lnTo>
                    <a:pt x="2807208" y="0"/>
                  </a:lnTo>
                  <a:lnTo>
                    <a:pt x="2806954" y="0"/>
                  </a:lnTo>
                  <a:lnTo>
                    <a:pt x="2806954" y="427482"/>
                  </a:lnTo>
                  <a:lnTo>
                    <a:pt x="1346962" y="427482"/>
                  </a:lnTo>
                  <a:lnTo>
                    <a:pt x="1344168" y="430276"/>
                  </a:lnTo>
                  <a:lnTo>
                    <a:pt x="1344168" y="574294"/>
                  </a:lnTo>
                  <a:lnTo>
                    <a:pt x="823861" y="574294"/>
                  </a:lnTo>
                  <a:lnTo>
                    <a:pt x="823341" y="573786"/>
                  </a:lnTo>
                  <a:lnTo>
                    <a:pt x="12700" y="573786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583692"/>
                  </a:lnTo>
                  <a:lnTo>
                    <a:pt x="0" y="584200"/>
                  </a:lnTo>
                  <a:lnTo>
                    <a:pt x="2794" y="586994"/>
                  </a:lnTo>
                  <a:lnTo>
                    <a:pt x="813562" y="586994"/>
                  </a:lnTo>
                  <a:lnTo>
                    <a:pt x="813562" y="791464"/>
                  </a:lnTo>
                  <a:lnTo>
                    <a:pt x="781812" y="791464"/>
                  </a:lnTo>
                  <a:lnTo>
                    <a:pt x="819912" y="867664"/>
                  </a:lnTo>
                  <a:lnTo>
                    <a:pt x="851662" y="804164"/>
                  </a:lnTo>
                  <a:lnTo>
                    <a:pt x="858012" y="791464"/>
                  </a:lnTo>
                  <a:lnTo>
                    <a:pt x="826262" y="791464"/>
                  </a:lnTo>
                  <a:lnTo>
                    <a:pt x="826262" y="586994"/>
                  </a:lnTo>
                  <a:lnTo>
                    <a:pt x="1344168" y="586994"/>
                  </a:lnTo>
                  <a:lnTo>
                    <a:pt x="1344168" y="791464"/>
                  </a:lnTo>
                  <a:lnTo>
                    <a:pt x="1312418" y="791464"/>
                  </a:lnTo>
                  <a:lnTo>
                    <a:pt x="1350518" y="867664"/>
                  </a:lnTo>
                  <a:lnTo>
                    <a:pt x="1382268" y="804164"/>
                  </a:lnTo>
                  <a:lnTo>
                    <a:pt x="1388618" y="791464"/>
                  </a:lnTo>
                  <a:lnTo>
                    <a:pt x="1356868" y="791464"/>
                  </a:lnTo>
                  <a:lnTo>
                    <a:pt x="1356868" y="586994"/>
                  </a:lnTo>
                  <a:lnTo>
                    <a:pt x="2443480" y="586994"/>
                  </a:lnTo>
                  <a:lnTo>
                    <a:pt x="2443480" y="1011936"/>
                  </a:lnTo>
                  <a:lnTo>
                    <a:pt x="2411730" y="1011936"/>
                  </a:lnTo>
                  <a:lnTo>
                    <a:pt x="2449830" y="1088136"/>
                  </a:lnTo>
                  <a:lnTo>
                    <a:pt x="2481580" y="1024636"/>
                  </a:lnTo>
                  <a:lnTo>
                    <a:pt x="2487930" y="1011936"/>
                  </a:lnTo>
                  <a:lnTo>
                    <a:pt x="2456180" y="1011936"/>
                  </a:lnTo>
                  <a:lnTo>
                    <a:pt x="2456180" y="586994"/>
                  </a:lnTo>
                  <a:lnTo>
                    <a:pt x="2456180" y="577088"/>
                  </a:lnTo>
                  <a:lnTo>
                    <a:pt x="2453259" y="574294"/>
                  </a:lnTo>
                  <a:lnTo>
                    <a:pt x="1356868" y="574294"/>
                  </a:lnTo>
                  <a:lnTo>
                    <a:pt x="1356868" y="440182"/>
                  </a:lnTo>
                  <a:lnTo>
                    <a:pt x="2809494" y="440182"/>
                  </a:lnTo>
                  <a:lnTo>
                    <a:pt x="2810002" y="440690"/>
                  </a:lnTo>
                  <a:lnTo>
                    <a:pt x="2974340" y="440690"/>
                  </a:lnTo>
                  <a:lnTo>
                    <a:pt x="2974340" y="1011936"/>
                  </a:lnTo>
                  <a:lnTo>
                    <a:pt x="2942590" y="1011936"/>
                  </a:lnTo>
                  <a:lnTo>
                    <a:pt x="2980690" y="1088136"/>
                  </a:lnTo>
                  <a:lnTo>
                    <a:pt x="3012440" y="1024636"/>
                  </a:lnTo>
                  <a:lnTo>
                    <a:pt x="3018790" y="1011936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53740" y="2529839"/>
              <a:ext cx="2346960" cy="2234565"/>
            </a:xfrm>
            <a:custGeom>
              <a:avLst/>
              <a:gdLst/>
              <a:ahLst/>
              <a:cxnLst/>
              <a:rect l="l" t="t" r="r" b="b"/>
              <a:pathLst>
                <a:path w="2346960" h="2234565">
                  <a:moveTo>
                    <a:pt x="2346579" y="260604"/>
                  </a:moveTo>
                  <a:lnTo>
                    <a:pt x="2333879" y="254254"/>
                  </a:lnTo>
                  <a:lnTo>
                    <a:pt x="2270379" y="222504"/>
                  </a:lnTo>
                  <a:lnTo>
                    <a:pt x="2270379" y="254254"/>
                  </a:lnTo>
                  <a:lnTo>
                    <a:pt x="369443" y="254254"/>
                  </a:lnTo>
                  <a:lnTo>
                    <a:pt x="369443" y="44450"/>
                  </a:lnTo>
                  <a:lnTo>
                    <a:pt x="649986" y="44450"/>
                  </a:lnTo>
                  <a:lnTo>
                    <a:pt x="649986" y="76200"/>
                  </a:lnTo>
                  <a:lnTo>
                    <a:pt x="713486" y="44450"/>
                  </a:lnTo>
                  <a:lnTo>
                    <a:pt x="726186" y="38100"/>
                  </a:lnTo>
                  <a:lnTo>
                    <a:pt x="713486" y="31750"/>
                  </a:lnTo>
                  <a:lnTo>
                    <a:pt x="649986" y="0"/>
                  </a:lnTo>
                  <a:lnTo>
                    <a:pt x="649986" y="31750"/>
                  </a:lnTo>
                  <a:lnTo>
                    <a:pt x="359537" y="31750"/>
                  </a:lnTo>
                  <a:lnTo>
                    <a:pt x="356743" y="34544"/>
                  </a:lnTo>
                  <a:lnTo>
                    <a:pt x="356743" y="918337"/>
                  </a:lnTo>
                  <a:lnTo>
                    <a:pt x="0" y="918337"/>
                  </a:lnTo>
                  <a:lnTo>
                    <a:pt x="0" y="918718"/>
                  </a:lnTo>
                  <a:lnTo>
                    <a:pt x="0" y="920623"/>
                  </a:lnTo>
                  <a:lnTo>
                    <a:pt x="0" y="931037"/>
                  </a:lnTo>
                  <a:lnTo>
                    <a:pt x="0" y="931418"/>
                  </a:lnTo>
                  <a:lnTo>
                    <a:pt x="0" y="933323"/>
                  </a:lnTo>
                  <a:lnTo>
                    <a:pt x="366649" y="933323"/>
                  </a:lnTo>
                  <a:lnTo>
                    <a:pt x="368465" y="931418"/>
                  </a:lnTo>
                  <a:lnTo>
                    <a:pt x="1090549" y="931418"/>
                  </a:lnTo>
                  <a:lnTo>
                    <a:pt x="1090549" y="2199513"/>
                  </a:lnTo>
                  <a:lnTo>
                    <a:pt x="1093343" y="2202434"/>
                  </a:lnTo>
                  <a:lnTo>
                    <a:pt x="1532382" y="2202434"/>
                  </a:lnTo>
                  <a:lnTo>
                    <a:pt x="1532382" y="2234184"/>
                  </a:lnTo>
                  <a:lnTo>
                    <a:pt x="1595882" y="2202434"/>
                  </a:lnTo>
                  <a:lnTo>
                    <a:pt x="1608582" y="2196084"/>
                  </a:lnTo>
                  <a:lnTo>
                    <a:pt x="1595882" y="2189734"/>
                  </a:lnTo>
                  <a:lnTo>
                    <a:pt x="1532382" y="2157984"/>
                  </a:lnTo>
                  <a:lnTo>
                    <a:pt x="1532382" y="2189734"/>
                  </a:lnTo>
                  <a:lnTo>
                    <a:pt x="1103249" y="2189734"/>
                  </a:lnTo>
                  <a:lnTo>
                    <a:pt x="1103249" y="931418"/>
                  </a:lnTo>
                  <a:lnTo>
                    <a:pt x="1103249" y="925068"/>
                  </a:lnTo>
                  <a:lnTo>
                    <a:pt x="1103249" y="921512"/>
                  </a:lnTo>
                  <a:lnTo>
                    <a:pt x="1100455" y="918718"/>
                  </a:lnTo>
                  <a:lnTo>
                    <a:pt x="374904" y="918718"/>
                  </a:lnTo>
                  <a:lnTo>
                    <a:pt x="374904" y="918337"/>
                  </a:lnTo>
                  <a:lnTo>
                    <a:pt x="374904" y="266954"/>
                  </a:lnTo>
                  <a:lnTo>
                    <a:pt x="2270379" y="266954"/>
                  </a:lnTo>
                  <a:lnTo>
                    <a:pt x="2270379" y="298704"/>
                  </a:lnTo>
                  <a:lnTo>
                    <a:pt x="2333879" y="266954"/>
                  </a:lnTo>
                  <a:lnTo>
                    <a:pt x="2346579" y="2606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282440" y="2711195"/>
              <a:ext cx="1061085" cy="2991485"/>
            </a:xfrm>
            <a:custGeom>
              <a:avLst/>
              <a:gdLst/>
              <a:ahLst/>
              <a:cxnLst/>
              <a:rect l="l" t="t" r="r" b="b"/>
              <a:pathLst>
                <a:path w="1061085" h="2991485">
                  <a:moveTo>
                    <a:pt x="198120" y="267462"/>
                  </a:moveTo>
                  <a:lnTo>
                    <a:pt x="166370" y="267462"/>
                  </a:lnTo>
                  <a:lnTo>
                    <a:pt x="166370" y="178181"/>
                  </a:lnTo>
                  <a:lnTo>
                    <a:pt x="166370" y="168275"/>
                  </a:lnTo>
                  <a:lnTo>
                    <a:pt x="163576" y="165481"/>
                  </a:lnTo>
                  <a:lnTo>
                    <a:pt x="157226" y="165481"/>
                  </a:lnTo>
                  <a:lnTo>
                    <a:pt x="157226" y="0"/>
                  </a:lnTo>
                  <a:lnTo>
                    <a:pt x="144526" y="0"/>
                  </a:lnTo>
                  <a:lnTo>
                    <a:pt x="144526" y="175387"/>
                  </a:lnTo>
                  <a:lnTo>
                    <a:pt x="147320" y="178181"/>
                  </a:lnTo>
                  <a:lnTo>
                    <a:pt x="153670" y="178181"/>
                  </a:lnTo>
                  <a:lnTo>
                    <a:pt x="153670" y="267462"/>
                  </a:lnTo>
                  <a:lnTo>
                    <a:pt x="121920" y="267462"/>
                  </a:lnTo>
                  <a:lnTo>
                    <a:pt x="160020" y="343662"/>
                  </a:lnTo>
                  <a:lnTo>
                    <a:pt x="191770" y="280162"/>
                  </a:lnTo>
                  <a:lnTo>
                    <a:pt x="198120" y="267462"/>
                  </a:lnTo>
                  <a:close/>
                </a:path>
                <a:path w="1061085" h="2991485">
                  <a:moveTo>
                    <a:pt x="1060831" y="2590800"/>
                  </a:moveTo>
                  <a:lnTo>
                    <a:pt x="1021207" y="2590800"/>
                  </a:lnTo>
                  <a:lnTo>
                    <a:pt x="1021207" y="2771140"/>
                  </a:lnTo>
                  <a:lnTo>
                    <a:pt x="59436" y="2771140"/>
                  </a:lnTo>
                  <a:lnTo>
                    <a:pt x="51727" y="2772689"/>
                  </a:lnTo>
                  <a:lnTo>
                    <a:pt x="45427" y="2776905"/>
                  </a:lnTo>
                  <a:lnTo>
                    <a:pt x="41173" y="2783205"/>
                  </a:lnTo>
                  <a:lnTo>
                    <a:pt x="39624" y="2790952"/>
                  </a:lnTo>
                  <a:lnTo>
                    <a:pt x="39624" y="2872105"/>
                  </a:lnTo>
                  <a:lnTo>
                    <a:pt x="0" y="2872105"/>
                  </a:lnTo>
                  <a:lnTo>
                    <a:pt x="59436" y="2990989"/>
                  </a:lnTo>
                  <a:lnTo>
                    <a:pt x="108953" y="2891929"/>
                  </a:lnTo>
                  <a:lnTo>
                    <a:pt x="118872" y="2872105"/>
                  </a:lnTo>
                  <a:lnTo>
                    <a:pt x="79248" y="2872105"/>
                  </a:lnTo>
                  <a:lnTo>
                    <a:pt x="79248" y="2810764"/>
                  </a:lnTo>
                  <a:lnTo>
                    <a:pt x="1041019" y="2810764"/>
                  </a:lnTo>
                  <a:lnTo>
                    <a:pt x="1048715" y="2809214"/>
                  </a:lnTo>
                  <a:lnTo>
                    <a:pt x="1055014" y="2804960"/>
                  </a:lnTo>
                  <a:lnTo>
                    <a:pt x="1059268" y="2798661"/>
                  </a:lnTo>
                  <a:lnTo>
                    <a:pt x="1060831" y="2790952"/>
                  </a:lnTo>
                  <a:lnTo>
                    <a:pt x="1060831" y="2771140"/>
                  </a:lnTo>
                  <a:lnTo>
                    <a:pt x="1060831" y="259080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611880" y="4600956"/>
              <a:ext cx="76200" cy="417830"/>
            </a:xfrm>
            <a:custGeom>
              <a:avLst/>
              <a:gdLst/>
              <a:ahLst/>
              <a:cxnLst/>
              <a:rect l="l" t="t" r="r" b="b"/>
              <a:pathLst>
                <a:path w="76200" h="417829">
                  <a:moveTo>
                    <a:pt x="31750" y="341249"/>
                  </a:moveTo>
                  <a:lnTo>
                    <a:pt x="0" y="341249"/>
                  </a:lnTo>
                  <a:lnTo>
                    <a:pt x="38100" y="417449"/>
                  </a:lnTo>
                  <a:lnTo>
                    <a:pt x="69850" y="353949"/>
                  </a:lnTo>
                  <a:lnTo>
                    <a:pt x="31750" y="353949"/>
                  </a:lnTo>
                  <a:lnTo>
                    <a:pt x="31750" y="341249"/>
                  </a:lnTo>
                  <a:close/>
                </a:path>
                <a:path w="76200" h="417829">
                  <a:moveTo>
                    <a:pt x="31750" y="208788"/>
                  </a:moveTo>
                  <a:lnTo>
                    <a:pt x="31750" y="353949"/>
                  </a:lnTo>
                  <a:lnTo>
                    <a:pt x="44450" y="353949"/>
                  </a:lnTo>
                  <a:lnTo>
                    <a:pt x="44450" y="215138"/>
                  </a:lnTo>
                  <a:lnTo>
                    <a:pt x="38100" y="215138"/>
                  </a:lnTo>
                  <a:lnTo>
                    <a:pt x="31750" y="208788"/>
                  </a:lnTo>
                  <a:close/>
                </a:path>
                <a:path w="76200" h="417829">
                  <a:moveTo>
                    <a:pt x="76200" y="341249"/>
                  </a:moveTo>
                  <a:lnTo>
                    <a:pt x="44450" y="341249"/>
                  </a:lnTo>
                  <a:lnTo>
                    <a:pt x="44450" y="353949"/>
                  </a:lnTo>
                  <a:lnTo>
                    <a:pt x="69850" y="353949"/>
                  </a:lnTo>
                  <a:lnTo>
                    <a:pt x="76200" y="341249"/>
                  </a:lnTo>
                  <a:close/>
                </a:path>
                <a:path w="76200" h="417829">
                  <a:moveTo>
                    <a:pt x="35306" y="0"/>
                  </a:moveTo>
                  <a:lnTo>
                    <a:pt x="22606" y="0"/>
                  </a:lnTo>
                  <a:lnTo>
                    <a:pt x="22606" y="212217"/>
                  </a:lnTo>
                  <a:lnTo>
                    <a:pt x="25400" y="215138"/>
                  </a:lnTo>
                  <a:lnTo>
                    <a:pt x="31750" y="215138"/>
                  </a:lnTo>
                  <a:lnTo>
                    <a:pt x="31750" y="208788"/>
                  </a:lnTo>
                  <a:lnTo>
                    <a:pt x="35306" y="208788"/>
                  </a:lnTo>
                  <a:lnTo>
                    <a:pt x="28956" y="202438"/>
                  </a:lnTo>
                  <a:lnTo>
                    <a:pt x="35306" y="202438"/>
                  </a:lnTo>
                  <a:lnTo>
                    <a:pt x="35306" y="0"/>
                  </a:lnTo>
                  <a:close/>
                </a:path>
                <a:path w="76200" h="417829">
                  <a:moveTo>
                    <a:pt x="41656" y="202438"/>
                  </a:moveTo>
                  <a:lnTo>
                    <a:pt x="35306" y="202438"/>
                  </a:lnTo>
                  <a:lnTo>
                    <a:pt x="35306" y="208788"/>
                  </a:lnTo>
                  <a:lnTo>
                    <a:pt x="31750" y="208788"/>
                  </a:lnTo>
                  <a:lnTo>
                    <a:pt x="38100" y="215138"/>
                  </a:lnTo>
                  <a:lnTo>
                    <a:pt x="44450" y="215138"/>
                  </a:lnTo>
                  <a:lnTo>
                    <a:pt x="44450" y="205232"/>
                  </a:lnTo>
                  <a:lnTo>
                    <a:pt x="41656" y="202438"/>
                  </a:lnTo>
                  <a:close/>
                </a:path>
                <a:path w="76200" h="417829">
                  <a:moveTo>
                    <a:pt x="35306" y="202438"/>
                  </a:moveTo>
                  <a:lnTo>
                    <a:pt x="28956" y="202438"/>
                  </a:lnTo>
                  <a:lnTo>
                    <a:pt x="35306" y="208788"/>
                  </a:lnTo>
                  <a:lnTo>
                    <a:pt x="35306" y="2024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14574" y="3671316"/>
              <a:ext cx="187960" cy="1530350"/>
            </a:xfrm>
            <a:custGeom>
              <a:avLst/>
              <a:gdLst/>
              <a:ahLst/>
              <a:cxnLst/>
              <a:rect l="l" t="t" r="r" b="b"/>
              <a:pathLst>
                <a:path w="187960" h="1530350">
                  <a:moveTo>
                    <a:pt x="111632" y="1454022"/>
                  </a:moveTo>
                  <a:lnTo>
                    <a:pt x="111632" y="1530222"/>
                  </a:lnTo>
                  <a:lnTo>
                    <a:pt x="175132" y="1498472"/>
                  </a:lnTo>
                  <a:lnTo>
                    <a:pt x="124332" y="1498472"/>
                  </a:lnTo>
                  <a:lnTo>
                    <a:pt x="124332" y="1485772"/>
                  </a:lnTo>
                  <a:lnTo>
                    <a:pt x="175132" y="1485772"/>
                  </a:lnTo>
                  <a:lnTo>
                    <a:pt x="111632" y="1454022"/>
                  </a:lnTo>
                  <a:close/>
                </a:path>
                <a:path w="187960" h="1530350">
                  <a:moveTo>
                    <a:pt x="12700" y="0"/>
                  </a:moveTo>
                  <a:lnTo>
                    <a:pt x="0" y="0"/>
                  </a:lnTo>
                  <a:lnTo>
                    <a:pt x="0" y="1495678"/>
                  </a:lnTo>
                  <a:lnTo>
                    <a:pt x="2793" y="1498472"/>
                  </a:lnTo>
                  <a:lnTo>
                    <a:pt x="111632" y="1498472"/>
                  </a:lnTo>
                  <a:lnTo>
                    <a:pt x="111632" y="1492122"/>
                  </a:lnTo>
                  <a:lnTo>
                    <a:pt x="12700" y="1492122"/>
                  </a:lnTo>
                  <a:lnTo>
                    <a:pt x="6350" y="1485772"/>
                  </a:lnTo>
                  <a:lnTo>
                    <a:pt x="12700" y="1485772"/>
                  </a:lnTo>
                  <a:lnTo>
                    <a:pt x="12700" y="0"/>
                  </a:lnTo>
                  <a:close/>
                </a:path>
                <a:path w="187960" h="1530350">
                  <a:moveTo>
                    <a:pt x="175132" y="1485772"/>
                  </a:moveTo>
                  <a:lnTo>
                    <a:pt x="124332" y="1485772"/>
                  </a:lnTo>
                  <a:lnTo>
                    <a:pt x="124332" y="1498472"/>
                  </a:lnTo>
                  <a:lnTo>
                    <a:pt x="175132" y="1498472"/>
                  </a:lnTo>
                  <a:lnTo>
                    <a:pt x="187832" y="1492122"/>
                  </a:lnTo>
                  <a:lnTo>
                    <a:pt x="175132" y="1485772"/>
                  </a:lnTo>
                  <a:close/>
                </a:path>
                <a:path w="187960" h="1530350">
                  <a:moveTo>
                    <a:pt x="12700" y="1485772"/>
                  </a:moveTo>
                  <a:lnTo>
                    <a:pt x="6350" y="1485772"/>
                  </a:lnTo>
                  <a:lnTo>
                    <a:pt x="12700" y="1492122"/>
                  </a:lnTo>
                  <a:lnTo>
                    <a:pt x="12700" y="1485772"/>
                  </a:lnTo>
                  <a:close/>
                </a:path>
                <a:path w="187960" h="1530350">
                  <a:moveTo>
                    <a:pt x="111632" y="1485772"/>
                  </a:moveTo>
                  <a:lnTo>
                    <a:pt x="12700" y="1485772"/>
                  </a:lnTo>
                  <a:lnTo>
                    <a:pt x="12700" y="1492122"/>
                  </a:lnTo>
                  <a:lnTo>
                    <a:pt x="111632" y="1492122"/>
                  </a:lnTo>
                  <a:lnTo>
                    <a:pt x="111632" y="148577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43630" y="5308092"/>
              <a:ext cx="204470" cy="395605"/>
            </a:xfrm>
            <a:custGeom>
              <a:avLst/>
              <a:gdLst/>
              <a:ahLst/>
              <a:cxnLst/>
              <a:rect l="l" t="t" r="r" b="b"/>
              <a:pathLst>
                <a:path w="204470" h="395604">
                  <a:moveTo>
                    <a:pt x="160020" y="318846"/>
                  </a:moveTo>
                  <a:lnTo>
                    <a:pt x="128270" y="318846"/>
                  </a:lnTo>
                  <a:lnTo>
                    <a:pt x="166370" y="395046"/>
                  </a:lnTo>
                  <a:lnTo>
                    <a:pt x="198120" y="331546"/>
                  </a:lnTo>
                  <a:lnTo>
                    <a:pt x="160020" y="331546"/>
                  </a:lnTo>
                  <a:lnTo>
                    <a:pt x="160020" y="318846"/>
                  </a:lnTo>
                  <a:close/>
                </a:path>
                <a:path w="204470" h="395604">
                  <a:moveTo>
                    <a:pt x="160020" y="197485"/>
                  </a:moveTo>
                  <a:lnTo>
                    <a:pt x="160020" y="331546"/>
                  </a:lnTo>
                  <a:lnTo>
                    <a:pt x="172720" y="331546"/>
                  </a:lnTo>
                  <a:lnTo>
                    <a:pt x="172720" y="203835"/>
                  </a:lnTo>
                  <a:lnTo>
                    <a:pt x="166370" y="203835"/>
                  </a:lnTo>
                  <a:lnTo>
                    <a:pt x="160020" y="197485"/>
                  </a:lnTo>
                  <a:close/>
                </a:path>
                <a:path w="204470" h="395604">
                  <a:moveTo>
                    <a:pt x="204470" y="318846"/>
                  </a:moveTo>
                  <a:lnTo>
                    <a:pt x="172720" y="318846"/>
                  </a:lnTo>
                  <a:lnTo>
                    <a:pt x="172720" y="331546"/>
                  </a:lnTo>
                  <a:lnTo>
                    <a:pt x="198120" y="331546"/>
                  </a:lnTo>
                  <a:lnTo>
                    <a:pt x="204470" y="318846"/>
                  </a:lnTo>
                  <a:close/>
                </a:path>
                <a:path w="204470" h="395604">
                  <a:moveTo>
                    <a:pt x="12700" y="0"/>
                  </a:moveTo>
                  <a:lnTo>
                    <a:pt x="0" y="0"/>
                  </a:lnTo>
                  <a:lnTo>
                    <a:pt x="0" y="201041"/>
                  </a:lnTo>
                  <a:lnTo>
                    <a:pt x="2794" y="203835"/>
                  </a:lnTo>
                  <a:lnTo>
                    <a:pt x="160020" y="203835"/>
                  </a:lnTo>
                  <a:lnTo>
                    <a:pt x="160020" y="197485"/>
                  </a:lnTo>
                  <a:lnTo>
                    <a:pt x="12700" y="197485"/>
                  </a:lnTo>
                  <a:lnTo>
                    <a:pt x="6350" y="191135"/>
                  </a:lnTo>
                  <a:lnTo>
                    <a:pt x="12700" y="191135"/>
                  </a:lnTo>
                  <a:lnTo>
                    <a:pt x="12700" y="0"/>
                  </a:lnTo>
                  <a:close/>
                </a:path>
                <a:path w="204470" h="395604">
                  <a:moveTo>
                    <a:pt x="169925" y="191135"/>
                  </a:moveTo>
                  <a:lnTo>
                    <a:pt x="12700" y="191135"/>
                  </a:lnTo>
                  <a:lnTo>
                    <a:pt x="12700" y="197485"/>
                  </a:lnTo>
                  <a:lnTo>
                    <a:pt x="160020" y="197485"/>
                  </a:lnTo>
                  <a:lnTo>
                    <a:pt x="166370" y="203835"/>
                  </a:lnTo>
                  <a:lnTo>
                    <a:pt x="172720" y="203835"/>
                  </a:lnTo>
                  <a:lnTo>
                    <a:pt x="172720" y="194056"/>
                  </a:lnTo>
                  <a:lnTo>
                    <a:pt x="169925" y="191135"/>
                  </a:lnTo>
                  <a:close/>
                </a:path>
                <a:path w="204470" h="395604">
                  <a:moveTo>
                    <a:pt x="12700" y="191135"/>
                  </a:moveTo>
                  <a:lnTo>
                    <a:pt x="6350" y="191135"/>
                  </a:lnTo>
                  <a:lnTo>
                    <a:pt x="12700" y="197485"/>
                  </a:lnTo>
                  <a:lnTo>
                    <a:pt x="12700" y="1911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01112" y="3671316"/>
              <a:ext cx="608965" cy="2242185"/>
            </a:xfrm>
            <a:custGeom>
              <a:avLst/>
              <a:gdLst/>
              <a:ahLst/>
              <a:cxnLst/>
              <a:rect l="l" t="t" r="r" b="b"/>
              <a:pathLst>
                <a:path w="608964" h="2242185">
                  <a:moveTo>
                    <a:pt x="490092" y="2123313"/>
                  </a:moveTo>
                  <a:lnTo>
                    <a:pt x="490092" y="2242185"/>
                  </a:lnTo>
                  <a:lnTo>
                    <a:pt x="569340" y="2202561"/>
                  </a:lnTo>
                  <a:lnTo>
                    <a:pt x="509904" y="2202561"/>
                  </a:lnTo>
                  <a:lnTo>
                    <a:pt x="509904" y="2162937"/>
                  </a:lnTo>
                  <a:lnTo>
                    <a:pt x="569340" y="2162937"/>
                  </a:lnTo>
                  <a:lnTo>
                    <a:pt x="490092" y="2123313"/>
                  </a:lnTo>
                  <a:close/>
                </a:path>
                <a:path w="608964" h="2242185">
                  <a:moveTo>
                    <a:pt x="39624" y="0"/>
                  </a:moveTo>
                  <a:lnTo>
                    <a:pt x="0" y="0"/>
                  </a:lnTo>
                  <a:lnTo>
                    <a:pt x="0" y="2182749"/>
                  </a:lnTo>
                  <a:lnTo>
                    <a:pt x="1559" y="2190463"/>
                  </a:lnTo>
                  <a:lnTo>
                    <a:pt x="5810" y="2196760"/>
                  </a:lnTo>
                  <a:lnTo>
                    <a:pt x="12108" y="2201004"/>
                  </a:lnTo>
                  <a:lnTo>
                    <a:pt x="19812" y="2202561"/>
                  </a:lnTo>
                  <a:lnTo>
                    <a:pt x="490092" y="2202561"/>
                  </a:lnTo>
                  <a:lnTo>
                    <a:pt x="490092" y="2182749"/>
                  </a:lnTo>
                  <a:lnTo>
                    <a:pt x="39624" y="2182749"/>
                  </a:lnTo>
                  <a:lnTo>
                    <a:pt x="19812" y="2162937"/>
                  </a:lnTo>
                  <a:lnTo>
                    <a:pt x="39624" y="2162937"/>
                  </a:lnTo>
                  <a:lnTo>
                    <a:pt x="39624" y="0"/>
                  </a:lnTo>
                  <a:close/>
                </a:path>
                <a:path w="608964" h="2242185">
                  <a:moveTo>
                    <a:pt x="569340" y="2162937"/>
                  </a:moveTo>
                  <a:lnTo>
                    <a:pt x="509904" y="2162937"/>
                  </a:lnTo>
                  <a:lnTo>
                    <a:pt x="509904" y="2202561"/>
                  </a:lnTo>
                  <a:lnTo>
                    <a:pt x="569340" y="2202561"/>
                  </a:lnTo>
                  <a:lnTo>
                    <a:pt x="608964" y="2182749"/>
                  </a:lnTo>
                  <a:lnTo>
                    <a:pt x="569340" y="2162937"/>
                  </a:lnTo>
                  <a:close/>
                </a:path>
                <a:path w="608964" h="2242185">
                  <a:moveTo>
                    <a:pt x="39624" y="2162937"/>
                  </a:moveTo>
                  <a:lnTo>
                    <a:pt x="19812" y="2162937"/>
                  </a:lnTo>
                  <a:lnTo>
                    <a:pt x="39624" y="2182749"/>
                  </a:lnTo>
                  <a:lnTo>
                    <a:pt x="39624" y="2162937"/>
                  </a:lnTo>
                  <a:close/>
                </a:path>
                <a:path w="608964" h="2242185">
                  <a:moveTo>
                    <a:pt x="490092" y="2162937"/>
                  </a:moveTo>
                  <a:lnTo>
                    <a:pt x="39624" y="2162937"/>
                  </a:lnTo>
                  <a:lnTo>
                    <a:pt x="39624" y="2182749"/>
                  </a:lnTo>
                  <a:lnTo>
                    <a:pt x="490092" y="2182749"/>
                  </a:lnTo>
                  <a:lnTo>
                    <a:pt x="490092" y="2162937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64280" y="6003036"/>
              <a:ext cx="76200" cy="378460"/>
            </a:xfrm>
            <a:custGeom>
              <a:avLst/>
              <a:gdLst/>
              <a:ahLst/>
              <a:cxnLst/>
              <a:rect l="l" t="t" r="r" b="b"/>
              <a:pathLst>
                <a:path w="76200" h="378460">
                  <a:moveTo>
                    <a:pt x="31750" y="302120"/>
                  </a:moveTo>
                  <a:lnTo>
                    <a:pt x="0" y="302120"/>
                  </a:lnTo>
                  <a:lnTo>
                    <a:pt x="38100" y="378320"/>
                  </a:lnTo>
                  <a:lnTo>
                    <a:pt x="69850" y="314820"/>
                  </a:lnTo>
                  <a:lnTo>
                    <a:pt x="31750" y="314820"/>
                  </a:lnTo>
                  <a:lnTo>
                    <a:pt x="31750" y="302120"/>
                  </a:lnTo>
                  <a:close/>
                </a:path>
                <a:path w="76200" h="378460">
                  <a:moveTo>
                    <a:pt x="35560" y="182816"/>
                  </a:moveTo>
                  <a:lnTo>
                    <a:pt x="34544" y="182816"/>
                  </a:lnTo>
                  <a:lnTo>
                    <a:pt x="31750" y="185661"/>
                  </a:lnTo>
                  <a:lnTo>
                    <a:pt x="31750" y="314820"/>
                  </a:lnTo>
                  <a:lnTo>
                    <a:pt x="44450" y="314820"/>
                  </a:lnTo>
                  <a:lnTo>
                    <a:pt x="44450" y="195516"/>
                  </a:lnTo>
                  <a:lnTo>
                    <a:pt x="38100" y="195516"/>
                  </a:lnTo>
                  <a:lnTo>
                    <a:pt x="44450" y="189166"/>
                  </a:lnTo>
                  <a:lnTo>
                    <a:pt x="35560" y="189166"/>
                  </a:lnTo>
                  <a:lnTo>
                    <a:pt x="35560" y="182816"/>
                  </a:lnTo>
                  <a:close/>
                </a:path>
                <a:path w="76200" h="378460">
                  <a:moveTo>
                    <a:pt x="76200" y="302120"/>
                  </a:moveTo>
                  <a:lnTo>
                    <a:pt x="44450" y="302120"/>
                  </a:lnTo>
                  <a:lnTo>
                    <a:pt x="44450" y="314820"/>
                  </a:lnTo>
                  <a:lnTo>
                    <a:pt x="69850" y="314820"/>
                  </a:lnTo>
                  <a:lnTo>
                    <a:pt x="76200" y="302120"/>
                  </a:lnTo>
                  <a:close/>
                </a:path>
                <a:path w="76200" h="378460">
                  <a:moveTo>
                    <a:pt x="44450" y="189166"/>
                  </a:moveTo>
                  <a:lnTo>
                    <a:pt x="38100" y="195516"/>
                  </a:lnTo>
                  <a:lnTo>
                    <a:pt x="44450" y="195516"/>
                  </a:lnTo>
                  <a:lnTo>
                    <a:pt x="44450" y="189166"/>
                  </a:lnTo>
                  <a:close/>
                </a:path>
                <a:path w="76200" h="378460">
                  <a:moveTo>
                    <a:pt x="48260" y="182816"/>
                  </a:moveTo>
                  <a:lnTo>
                    <a:pt x="41910" y="182816"/>
                  </a:lnTo>
                  <a:lnTo>
                    <a:pt x="35560" y="189166"/>
                  </a:lnTo>
                  <a:lnTo>
                    <a:pt x="44450" y="189166"/>
                  </a:lnTo>
                  <a:lnTo>
                    <a:pt x="44450" y="195516"/>
                  </a:lnTo>
                  <a:lnTo>
                    <a:pt x="45339" y="195516"/>
                  </a:lnTo>
                  <a:lnTo>
                    <a:pt x="48260" y="192671"/>
                  </a:lnTo>
                  <a:lnTo>
                    <a:pt x="48260" y="182816"/>
                  </a:lnTo>
                  <a:close/>
                </a:path>
                <a:path w="76200" h="378460">
                  <a:moveTo>
                    <a:pt x="48260" y="0"/>
                  </a:moveTo>
                  <a:lnTo>
                    <a:pt x="35560" y="0"/>
                  </a:lnTo>
                  <a:lnTo>
                    <a:pt x="35560" y="189166"/>
                  </a:lnTo>
                  <a:lnTo>
                    <a:pt x="41910" y="182816"/>
                  </a:lnTo>
                  <a:lnTo>
                    <a:pt x="48260" y="182816"/>
                  </a:lnTo>
                  <a:lnTo>
                    <a:pt x="482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87624" y="3607307"/>
              <a:ext cx="3063875" cy="2774315"/>
            </a:xfrm>
            <a:custGeom>
              <a:avLst/>
              <a:gdLst/>
              <a:ahLst/>
              <a:cxnLst/>
              <a:rect l="l" t="t" r="r" b="b"/>
              <a:pathLst>
                <a:path w="3063875" h="2774315">
                  <a:moveTo>
                    <a:pt x="3063875" y="507873"/>
                  </a:moveTo>
                  <a:lnTo>
                    <a:pt x="3061081" y="504952"/>
                  </a:lnTo>
                  <a:lnTo>
                    <a:pt x="44450" y="504952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514858"/>
                  </a:lnTo>
                  <a:lnTo>
                    <a:pt x="34544" y="517652"/>
                  </a:lnTo>
                  <a:lnTo>
                    <a:pt x="3051175" y="517652"/>
                  </a:lnTo>
                  <a:lnTo>
                    <a:pt x="3051175" y="2577134"/>
                  </a:lnTo>
                  <a:lnTo>
                    <a:pt x="1685925" y="2577134"/>
                  </a:lnTo>
                  <a:lnTo>
                    <a:pt x="1685925" y="2578544"/>
                  </a:lnTo>
                  <a:lnTo>
                    <a:pt x="1257554" y="2578544"/>
                  </a:lnTo>
                  <a:lnTo>
                    <a:pt x="1257554" y="2395728"/>
                  </a:lnTo>
                  <a:lnTo>
                    <a:pt x="1244854" y="2395728"/>
                  </a:lnTo>
                  <a:lnTo>
                    <a:pt x="1244854" y="2588399"/>
                  </a:lnTo>
                  <a:lnTo>
                    <a:pt x="1247648" y="2591244"/>
                  </a:lnTo>
                  <a:lnTo>
                    <a:pt x="1681226" y="2591244"/>
                  </a:lnTo>
                  <a:lnTo>
                    <a:pt x="1681226" y="2697848"/>
                  </a:lnTo>
                  <a:lnTo>
                    <a:pt x="1649476" y="2697848"/>
                  </a:lnTo>
                  <a:lnTo>
                    <a:pt x="1687576" y="2774048"/>
                  </a:lnTo>
                  <a:lnTo>
                    <a:pt x="1719313" y="2710561"/>
                  </a:lnTo>
                  <a:lnTo>
                    <a:pt x="1725676" y="2697848"/>
                  </a:lnTo>
                  <a:lnTo>
                    <a:pt x="1693926" y="2697848"/>
                  </a:lnTo>
                  <a:lnTo>
                    <a:pt x="1693926" y="2591244"/>
                  </a:lnTo>
                  <a:lnTo>
                    <a:pt x="1693926" y="2589834"/>
                  </a:lnTo>
                  <a:lnTo>
                    <a:pt x="3061081" y="2589834"/>
                  </a:lnTo>
                  <a:lnTo>
                    <a:pt x="3063875" y="2586990"/>
                  </a:lnTo>
                  <a:lnTo>
                    <a:pt x="3063875" y="2583484"/>
                  </a:lnTo>
                  <a:lnTo>
                    <a:pt x="3063875" y="2577134"/>
                  </a:lnTo>
                  <a:lnTo>
                    <a:pt x="3063875" y="517652"/>
                  </a:lnTo>
                  <a:lnTo>
                    <a:pt x="3063875" y="507873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610358" y="4170934"/>
              <a:ext cx="1343660" cy="2049145"/>
            </a:xfrm>
            <a:custGeom>
              <a:avLst/>
              <a:gdLst/>
              <a:ahLst/>
              <a:cxnLst/>
              <a:rect l="l" t="t" r="r" b="b"/>
              <a:pathLst>
                <a:path w="1343660" h="2049145">
                  <a:moveTo>
                    <a:pt x="1308481" y="0"/>
                  </a:moveTo>
                  <a:lnTo>
                    <a:pt x="2793" y="0"/>
                  </a:lnTo>
                  <a:lnTo>
                    <a:pt x="0" y="2794"/>
                  </a:lnTo>
                  <a:lnTo>
                    <a:pt x="0" y="2046274"/>
                  </a:lnTo>
                  <a:lnTo>
                    <a:pt x="2793" y="2049106"/>
                  </a:lnTo>
                  <a:lnTo>
                    <a:pt x="1195070" y="2049106"/>
                  </a:lnTo>
                  <a:lnTo>
                    <a:pt x="1195070" y="2042756"/>
                  </a:lnTo>
                  <a:lnTo>
                    <a:pt x="12700" y="2042756"/>
                  </a:lnTo>
                  <a:lnTo>
                    <a:pt x="6350" y="2036406"/>
                  </a:lnTo>
                  <a:lnTo>
                    <a:pt x="12700" y="2036406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1311402" y="6350"/>
                  </a:lnTo>
                  <a:lnTo>
                    <a:pt x="1311402" y="2794"/>
                  </a:lnTo>
                  <a:lnTo>
                    <a:pt x="1308481" y="0"/>
                  </a:lnTo>
                  <a:close/>
                </a:path>
                <a:path w="1343660" h="2049145">
                  <a:moveTo>
                    <a:pt x="12700" y="2036406"/>
                  </a:moveTo>
                  <a:lnTo>
                    <a:pt x="6350" y="2036406"/>
                  </a:lnTo>
                  <a:lnTo>
                    <a:pt x="12700" y="2042756"/>
                  </a:lnTo>
                  <a:lnTo>
                    <a:pt x="12700" y="2036406"/>
                  </a:lnTo>
                  <a:close/>
                </a:path>
                <a:path w="1343660" h="2049145">
                  <a:moveTo>
                    <a:pt x="1195070" y="2036406"/>
                  </a:moveTo>
                  <a:lnTo>
                    <a:pt x="12700" y="2036406"/>
                  </a:lnTo>
                  <a:lnTo>
                    <a:pt x="12700" y="2042756"/>
                  </a:lnTo>
                  <a:lnTo>
                    <a:pt x="1195070" y="2042756"/>
                  </a:lnTo>
                  <a:lnTo>
                    <a:pt x="1195070" y="2036406"/>
                  </a:lnTo>
                  <a:close/>
                </a:path>
                <a:path w="1343660" h="2049145">
                  <a:moveTo>
                    <a:pt x="1298702" y="67310"/>
                  </a:moveTo>
                  <a:lnTo>
                    <a:pt x="1266952" y="67310"/>
                  </a:lnTo>
                  <a:lnTo>
                    <a:pt x="1305052" y="143510"/>
                  </a:lnTo>
                  <a:lnTo>
                    <a:pt x="1336802" y="80010"/>
                  </a:lnTo>
                  <a:lnTo>
                    <a:pt x="1298702" y="80010"/>
                  </a:lnTo>
                  <a:lnTo>
                    <a:pt x="1298702" y="67310"/>
                  </a:lnTo>
                  <a:close/>
                </a:path>
                <a:path w="1343660" h="2049145">
                  <a:moveTo>
                    <a:pt x="1298702" y="6350"/>
                  </a:moveTo>
                  <a:lnTo>
                    <a:pt x="1298702" y="80010"/>
                  </a:lnTo>
                  <a:lnTo>
                    <a:pt x="1311402" y="80010"/>
                  </a:lnTo>
                  <a:lnTo>
                    <a:pt x="1311402" y="12700"/>
                  </a:lnTo>
                  <a:lnTo>
                    <a:pt x="1305052" y="12700"/>
                  </a:lnTo>
                  <a:lnTo>
                    <a:pt x="1298702" y="6350"/>
                  </a:lnTo>
                  <a:close/>
                </a:path>
                <a:path w="1343660" h="2049145">
                  <a:moveTo>
                    <a:pt x="1343152" y="67310"/>
                  </a:moveTo>
                  <a:lnTo>
                    <a:pt x="1311402" y="67310"/>
                  </a:lnTo>
                  <a:lnTo>
                    <a:pt x="1311402" y="80010"/>
                  </a:lnTo>
                  <a:lnTo>
                    <a:pt x="1336802" y="80010"/>
                  </a:lnTo>
                  <a:lnTo>
                    <a:pt x="1343152" y="67310"/>
                  </a:lnTo>
                  <a:close/>
                </a:path>
                <a:path w="1343660" h="2049145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1343660" h="2049145">
                  <a:moveTo>
                    <a:pt x="1298702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1298702" y="12700"/>
                  </a:lnTo>
                  <a:lnTo>
                    <a:pt x="1298702" y="6350"/>
                  </a:lnTo>
                  <a:close/>
                </a:path>
                <a:path w="1343660" h="2049145">
                  <a:moveTo>
                    <a:pt x="1311402" y="6350"/>
                  </a:moveTo>
                  <a:lnTo>
                    <a:pt x="1298702" y="6350"/>
                  </a:lnTo>
                  <a:lnTo>
                    <a:pt x="1305052" y="12700"/>
                  </a:lnTo>
                  <a:lnTo>
                    <a:pt x="1311402" y="12700"/>
                  </a:lnTo>
                  <a:lnTo>
                    <a:pt x="1311402" y="63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74691" y="4350766"/>
              <a:ext cx="1381760" cy="1848485"/>
            </a:xfrm>
            <a:custGeom>
              <a:avLst/>
              <a:gdLst/>
              <a:ahLst/>
              <a:cxnLst/>
              <a:rect l="l" t="t" r="r" b="b"/>
              <a:pathLst>
                <a:path w="1381760" h="1848485">
                  <a:moveTo>
                    <a:pt x="1368933" y="1835429"/>
                  </a:moveTo>
                  <a:lnTo>
                    <a:pt x="0" y="1835429"/>
                  </a:lnTo>
                  <a:lnTo>
                    <a:pt x="0" y="1848129"/>
                  </a:lnTo>
                  <a:lnTo>
                    <a:pt x="1378712" y="1848129"/>
                  </a:lnTo>
                  <a:lnTo>
                    <a:pt x="1381633" y="1845284"/>
                  </a:lnTo>
                  <a:lnTo>
                    <a:pt x="1381633" y="1841779"/>
                  </a:lnTo>
                  <a:lnTo>
                    <a:pt x="1368933" y="1841779"/>
                  </a:lnTo>
                  <a:lnTo>
                    <a:pt x="1368933" y="1835429"/>
                  </a:lnTo>
                  <a:close/>
                </a:path>
                <a:path w="1381760" h="1848485">
                  <a:moveTo>
                    <a:pt x="1368933" y="6349"/>
                  </a:moveTo>
                  <a:lnTo>
                    <a:pt x="1368933" y="1841779"/>
                  </a:lnTo>
                  <a:lnTo>
                    <a:pt x="1375283" y="1835429"/>
                  </a:lnTo>
                  <a:lnTo>
                    <a:pt x="1381633" y="1835429"/>
                  </a:lnTo>
                  <a:lnTo>
                    <a:pt x="1381633" y="12699"/>
                  </a:lnTo>
                  <a:lnTo>
                    <a:pt x="1375283" y="12699"/>
                  </a:lnTo>
                  <a:lnTo>
                    <a:pt x="1368933" y="6349"/>
                  </a:lnTo>
                  <a:close/>
                </a:path>
                <a:path w="1381760" h="1848485">
                  <a:moveTo>
                    <a:pt x="1381633" y="1835429"/>
                  </a:moveTo>
                  <a:lnTo>
                    <a:pt x="1375283" y="1835429"/>
                  </a:lnTo>
                  <a:lnTo>
                    <a:pt x="1368933" y="1841779"/>
                  </a:lnTo>
                  <a:lnTo>
                    <a:pt x="1381633" y="1841779"/>
                  </a:lnTo>
                  <a:lnTo>
                    <a:pt x="1381633" y="1835429"/>
                  </a:lnTo>
                  <a:close/>
                </a:path>
                <a:path w="1381760" h="1848485">
                  <a:moveTo>
                    <a:pt x="808736" y="158749"/>
                  </a:moveTo>
                  <a:lnTo>
                    <a:pt x="776986" y="158749"/>
                  </a:lnTo>
                  <a:lnTo>
                    <a:pt x="815086" y="234949"/>
                  </a:lnTo>
                  <a:lnTo>
                    <a:pt x="846836" y="171449"/>
                  </a:lnTo>
                  <a:lnTo>
                    <a:pt x="808736" y="171449"/>
                  </a:lnTo>
                  <a:lnTo>
                    <a:pt x="808736" y="158749"/>
                  </a:lnTo>
                  <a:close/>
                </a:path>
                <a:path w="1381760" h="1848485">
                  <a:moveTo>
                    <a:pt x="1378712" y="0"/>
                  </a:moveTo>
                  <a:lnTo>
                    <a:pt x="811657" y="0"/>
                  </a:lnTo>
                  <a:lnTo>
                    <a:pt x="808736" y="2793"/>
                  </a:lnTo>
                  <a:lnTo>
                    <a:pt x="808736" y="171449"/>
                  </a:lnTo>
                  <a:lnTo>
                    <a:pt x="821436" y="171449"/>
                  </a:lnTo>
                  <a:lnTo>
                    <a:pt x="821436" y="12699"/>
                  </a:lnTo>
                  <a:lnTo>
                    <a:pt x="815086" y="12699"/>
                  </a:lnTo>
                  <a:lnTo>
                    <a:pt x="821436" y="6349"/>
                  </a:lnTo>
                  <a:lnTo>
                    <a:pt x="1381633" y="6349"/>
                  </a:lnTo>
                  <a:lnTo>
                    <a:pt x="1381633" y="2793"/>
                  </a:lnTo>
                  <a:lnTo>
                    <a:pt x="1378712" y="0"/>
                  </a:lnTo>
                  <a:close/>
                </a:path>
                <a:path w="1381760" h="1848485">
                  <a:moveTo>
                    <a:pt x="853186" y="158749"/>
                  </a:moveTo>
                  <a:lnTo>
                    <a:pt x="821436" y="158749"/>
                  </a:lnTo>
                  <a:lnTo>
                    <a:pt x="821436" y="171449"/>
                  </a:lnTo>
                  <a:lnTo>
                    <a:pt x="846836" y="171449"/>
                  </a:lnTo>
                  <a:lnTo>
                    <a:pt x="853186" y="158749"/>
                  </a:lnTo>
                  <a:close/>
                </a:path>
                <a:path w="1381760" h="1848485">
                  <a:moveTo>
                    <a:pt x="821436" y="6349"/>
                  </a:moveTo>
                  <a:lnTo>
                    <a:pt x="815086" y="12699"/>
                  </a:lnTo>
                  <a:lnTo>
                    <a:pt x="821436" y="12699"/>
                  </a:lnTo>
                  <a:lnTo>
                    <a:pt x="821436" y="6349"/>
                  </a:lnTo>
                  <a:close/>
                </a:path>
                <a:path w="1381760" h="1848485">
                  <a:moveTo>
                    <a:pt x="1368933" y="6349"/>
                  </a:moveTo>
                  <a:lnTo>
                    <a:pt x="821436" y="6349"/>
                  </a:lnTo>
                  <a:lnTo>
                    <a:pt x="821436" y="12699"/>
                  </a:lnTo>
                  <a:lnTo>
                    <a:pt x="1368933" y="12699"/>
                  </a:lnTo>
                  <a:lnTo>
                    <a:pt x="1368933" y="6349"/>
                  </a:lnTo>
                  <a:close/>
                </a:path>
                <a:path w="1381760" h="1848485">
                  <a:moveTo>
                    <a:pt x="1381633" y="6349"/>
                  </a:moveTo>
                  <a:lnTo>
                    <a:pt x="1368933" y="6349"/>
                  </a:lnTo>
                  <a:lnTo>
                    <a:pt x="1375283" y="12699"/>
                  </a:lnTo>
                  <a:lnTo>
                    <a:pt x="1381633" y="12699"/>
                  </a:lnTo>
                  <a:lnTo>
                    <a:pt x="1381633" y="6349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9389" y="4869053"/>
              <a:ext cx="75692" cy="14414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169920" y="2936747"/>
              <a:ext cx="2889885" cy="1647825"/>
            </a:xfrm>
            <a:custGeom>
              <a:avLst/>
              <a:gdLst/>
              <a:ahLst/>
              <a:cxnLst/>
              <a:rect l="l" t="t" r="r" b="b"/>
              <a:pathLst>
                <a:path w="2889885" h="1647825">
                  <a:moveTo>
                    <a:pt x="1808480" y="550672"/>
                  </a:moveTo>
                  <a:lnTo>
                    <a:pt x="1776730" y="550672"/>
                  </a:lnTo>
                  <a:lnTo>
                    <a:pt x="1776730" y="522478"/>
                  </a:lnTo>
                  <a:lnTo>
                    <a:pt x="1776730" y="512572"/>
                  </a:lnTo>
                  <a:lnTo>
                    <a:pt x="1773936" y="509778"/>
                  </a:lnTo>
                  <a:lnTo>
                    <a:pt x="1278890" y="509778"/>
                  </a:lnTo>
                  <a:lnTo>
                    <a:pt x="1278890" y="405384"/>
                  </a:lnTo>
                  <a:lnTo>
                    <a:pt x="1266190" y="405384"/>
                  </a:lnTo>
                  <a:lnTo>
                    <a:pt x="1266190" y="519557"/>
                  </a:lnTo>
                  <a:lnTo>
                    <a:pt x="1268984" y="522478"/>
                  </a:lnTo>
                  <a:lnTo>
                    <a:pt x="1764030" y="522478"/>
                  </a:lnTo>
                  <a:lnTo>
                    <a:pt x="1764030" y="550672"/>
                  </a:lnTo>
                  <a:lnTo>
                    <a:pt x="1732280" y="550672"/>
                  </a:lnTo>
                  <a:lnTo>
                    <a:pt x="1770380" y="626884"/>
                  </a:lnTo>
                  <a:lnTo>
                    <a:pt x="1802130" y="563372"/>
                  </a:lnTo>
                  <a:lnTo>
                    <a:pt x="1808480" y="550672"/>
                  </a:lnTo>
                  <a:close/>
                </a:path>
                <a:path w="2889885" h="1647825">
                  <a:moveTo>
                    <a:pt x="2147824" y="1039368"/>
                  </a:moveTo>
                  <a:lnTo>
                    <a:pt x="2135124" y="1039368"/>
                  </a:lnTo>
                  <a:lnTo>
                    <a:pt x="2135124" y="1041654"/>
                  </a:lnTo>
                  <a:lnTo>
                    <a:pt x="2133600" y="1041654"/>
                  </a:lnTo>
                  <a:lnTo>
                    <a:pt x="2133600" y="1263904"/>
                  </a:lnTo>
                  <a:lnTo>
                    <a:pt x="44450" y="1263904"/>
                  </a:lnTo>
                  <a:lnTo>
                    <a:pt x="44450" y="694944"/>
                  </a:lnTo>
                  <a:lnTo>
                    <a:pt x="76200" y="694944"/>
                  </a:lnTo>
                  <a:lnTo>
                    <a:pt x="69850" y="682244"/>
                  </a:lnTo>
                  <a:lnTo>
                    <a:pt x="38100" y="618744"/>
                  </a:lnTo>
                  <a:lnTo>
                    <a:pt x="0" y="694944"/>
                  </a:lnTo>
                  <a:lnTo>
                    <a:pt x="31750" y="694944"/>
                  </a:lnTo>
                  <a:lnTo>
                    <a:pt x="31750" y="1273683"/>
                  </a:lnTo>
                  <a:lnTo>
                    <a:pt x="34544" y="1276604"/>
                  </a:lnTo>
                  <a:lnTo>
                    <a:pt x="2135124" y="1276604"/>
                  </a:lnTo>
                  <a:lnTo>
                    <a:pt x="2135124" y="1337183"/>
                  </a:lnTo>
                  <a:lnTo>
                    <a:pt x="1884680" y="1337183"/>
                  </a:lnTo>
                  <a:lnTo>
                    <a:pt x="1881886" y="1339977"/>
                  </a:lnTo>
                  <a:lnTo>
                    <a:pt x="1881886" y="1571371"/>
                  </a:lnTo>
                  <a:lnTo>
                    <a:pt x="1850136" y="1571371"/>
                  </a:lnTo>
                  <a:lnTo>
                    <a:pt x="1888236" y="1647571"/>
                  </a:lnTo>
                  <a:lnTo>
                    <a:pt x="1919986" y="1584071"/>
                  </a:lnTo>
                  <a:lnTo>
                    <a:pt x="1926336" y="1571371"/>
                  </a:lnTo>
                  <a:lnTo>
                    <a:pt x="1894586" y="1571371"/>
                  </a:lnTo>
                  <a:lnTo>
                    <a:pt x="1894586" y="1349883"/>
                  </a:lnTo>
                  <a:lnTo>
                    <a:pt x="2145030" y="1349883"/>
                  </a:lnTo>
                  <a:lnTo>
                    <a:pt x="2147824" y="1346962"/>
                  </a:lnTo>
                  <a:lnTo>
                    <a:pt x="2147824" y="1337183"/>
                  </a:lnTo>
                  <a:lnTo>
                    <a:pt x="2147824" y="1039368"/>
                  </a:lnTo>
                  <a:close/>
                </a:path>
                <a:path w="2889885" h="1647825">
                  <a:moveTo>
                    <a:pt x="2889758" y="0"/>
                  </a:moveTo>
                  <a:lnTo>
                    <a:pt x="2877058" y="0"/>
                  </a:lnTo>
                  <a:lnTo>
                    <a:pt x="2877058" y="307848"/>
                  </a:lnTo>
                  <a:lnTo>
                    <a:pt x="2506472" y="307848"/>
                  </a:lnTo>
                  <a:lnTo>
                    <a:pt x="2503678" y="310642"/>
                  </a:lnTo>
                  <a:lnTo>
                    <a:pt x="2503678" y="552196"/>
                  </a:lnTo>
                  <a:lnTo>
                    <a:pt x="2471928" y="552196"/>
                  </a:lnTo>
                  <a:lnTo>
                    <a:pt x="2510028" y="628408"/>
                  </a:lnTo>
                  <a:lnTo>
                    <a:pt x="2541778" y="564896"/>
                  </a:lnTo>
                  <a:lnTo>
                    <a:pt x="2548128" y="552196"/>
                  </a:lnTo>
                  <a:lnTo>
                    <a:pt x="2516378" y="552196"/>
                  </a:lnTo>
                  <a:lnTo>
                    <a:pt x="2516378" y="320548"/>
                  </a:lnTo>
                  <a:lnTo>
                    <a:pt x="2886837" y="320548"/>
                  </a:lnTo>
                  <a:lnTo>
                    <a:pt x="2889758" y="317627"/>
                  </a:lnTo>
                  <a:lnTo>
                    <a:pt x="2889758" y="307848"/>
                  </a:lnTo>
                  <a:lnTo>
                    <a:pt x="2889758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831083" y="2879852"/>
            <a:ext cx="607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latin typeface="Microsoft YaHei UI"/>
                <a:cs typeface="Microsoft YaHei UI"/>
              </a:rPr>
              <a:t>指数的</a:t>
            </a:r>
            <a:r>
              <a:rPr sz="1200" spc="-75" dirty="0">
                <a:latin typeface="Microsoft YaHei UI"/>
                <a:cs typeface="Microsoft YaHei UI"/>
              </a:rPr>
              <a:t>差异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11072" y="3321177"/>
            <a:ext cx="2732405" cy="1273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7045" algn="ctr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Microsoft YaHei UI"/>
                <a:cs typeface="Microsoft YaHei UI"/>
              </a:rPr>
              <a:t>控制</a:t>
            </a:r>
            <a:endParaRPr sz="16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</a:pPr>
            <a:r>
              <a:rPr sz="1200" spc="-170" dirty="0">
                <a:latin typeface="Microsoft YaHei UI"/>
                <a:cs typeface="Microsoft YaHei UI"/>
              </a:rPr>
              <a:t>较大的</a:t>
            </a:r>
            <a:r>
              <a:rPr sz="1200" spc="-55" dirty="0">
                <a:latin typeface="Microsoft YaHei UI"/>
                <a:cs typeface="Microsoft YaHei UI"/>
              </a:rPr>
              <a:t>指数</a:t>
            </a:r>
            <a:endParaRPr sz="12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50">
              <a:latin typeface="Microsoft YaHei UI"/>
              <a:cs typeface="Microsoft YaHei UI"/>
            </a:endParaRPr>
          </a:p>
          <a:p>
            <a:pPr marR="5080" algn="r">
              <a:lnSpc>
                <a:spcPct val="100000"/>
              </a:lnSpc>
            </a:pPr>
            <a:r>
              <a:rPr sz="1600" spc="-35" dirty="0">
                <a:latin typeface="Microsoft YaHei UI"/>
                <a:cs typeface="Microsoft YaHei UI"/>
              </a:rPr>
              <a:t>MUX4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47130" y="2540241"/>
            <a:ext cx="1332865" cy="65722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600" spc="-35" dirty="0">
                <a:latin typeface="Microsoft YaHei UI"/>
                <a:cs typeface="Microsoft YaHei UI"/>
              </a:rPr>
              <a:t>MUX3</a:t>
            </a:r>
            <a:endParaRPr sz="1600">
              <a:latin typeface="Microsoft YaHei UI"/>
              <a:cs typeface="Microsoft YaHei UI"/>
            </a:endParaRPr>
          </a:p>
          <a:p>
            <a:pPr marL="344805">
              <a:lnSpc>
                <a:spcPct val="100000"/>
              </a:lnSpc>
              <a:spcBef>
                <a:spcPts val="685"/>
              </a:spcBef>
            </a:pPr>
            <a:r>
              <a:rPr sz="1200" spc="-225" dirty="0">
                <a:latin typeface="Microsoft YaHei UI"/>
                <a:cs typeface="Microsoft YaHei UI"/>
              </a:rPr>
              <a:t>较大的</a:t>
            </a:r>
            <a:r>
              <a:rPr sz="1200" dirty="0">
                <a:latin typeface="Microsoft YaHei UI"/>
                <a:cs typeface="Microsoft YaHei UI"/>
              </a:rPr>
              <a:t>尾数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23105" y="2431795"/>
            <a:ext cx="1447800" cy="9029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sz="1600" spc="-35" dirty="0">
                <a:latin typeface="Microsoft YaHei UI"/>
                <a:cs typeface="Microsoft YaHei UI"/>
              </a:rPr>
              <a:t>MUX2</a:t>
            </a:r>
            <a:endParaRPr sz="1600">
              <a:latin typeface="Microsoft YaHei UI"/>
              <a:cs typeface="Microsoft YaHei UI"/>
            </a:endParaRPr>
          </a:p>
          <a:p>
            <a:pPr marL="468630">
              <a:lnSpc>
                <a:spcPct val="100000"/>
              </a:lnSpc>
              <a:spcBef>
                <a:spcPts val="1140"/>
              </a:spcBef>
            </a:pPr>
            <a:r>
              <a:rPr sz="1200" spc="-114" dirty="0">
                <a:latin typeface="Microsoft YaHei UI"/>
                <a:cs typeface="Microsoft YaHei UI"/>
              </a:rPr>
              <a:t>较小的</a:t>
            </a:r>
            <a:r>
              <a:rPr sz="1200" dirty="0">
                <a:latin typeface="Microsoft YaHei UI"/>
                <a:cs typeface="Microsoft YaHei UI"/>
              </a:rPr>
              <a:t>尾数</a:t>
            </a:r>
            <a:endParaRPr sz="12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600" spc="-165" dirty="0">
                <a:latin typeface="Microsoft YaHei UI"/>
                <a:cs typeface="Microsoft YaHei UI"/>
              </a:rPr>
              <a:t>向右</a:t>
            </a:r>
            <a:r>
              <a:rPr sz="1600" spc="-465" dirty="0">
                <a:latin typeface="Microsoft YaHei UI"/>
                <a:cs typeface="Microsoft YaHei UI"/>
              </a:rPr>
              <a:t>移动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53740" y="3160775"/>
            <a:ext cx="1423035" cy="2035810"/>
          </a:xfrm>
          <a:custGeom>
            <a:avLst/>
            <a:gdLst/>
            <a:ahLst/>
            <a:cxnLst/>
            <a:rect l="l" t="t" r="r" b="b"/>
            <a:pathLst>
              <a:path w="1423035" h="2035810">
                <a:moveTo>
                  <a:pt x="1423035" y="1997202"/>
                </a:moveTo>
                <a:lnTo>
                  <a:pt x="1410335" y="1990852"/>
                </a:lnTo>
                <a:lnTo>
                  <a:pt x="1346835" y="1959102"/>
                </a:lnTo>
                <a:lnTo>
                  <a:pt x="1346835" y="1990852"/>
                </a:lnTo>
                <a:lnTo>
                  <a:pt x="1092708" y="1990852"/>
                </a:lnTo>
                <a:lnTo>
                  <a:pt x="1092708" y="300482"/>
                </a:lnTo>
                <a:lnTo>
                  <a:pt x="1092708" y="294132"/>
                </a:lnTo>
                <a:lnTo>
                  <a:pt x="1092708" y="290576"/>
                </a:lnTo>
                <a:lnTo>
                  <a:pt x="1089914" y="287782"/>
                </a:lnTo>
                <a:lnTo>
                  <a:pt x="368554" y="287782"/>
                </a:lnTo>
                <a:lnTo>
                  <a:pt x="368554" y="44450"/>
                </a:lnTo>
                <a:lnTo>
                  <a:pt x="465328" y="44450"/>
                </a:lnTo>
                <a:lnTo>
                  <a:pt x="465328" y="76200"/>
                </a:lnTo>
                <a:lnTo>
                  <a:pt x="528828" y="44450"/>
                </a:lnTo>
                <a:lnTo>
                  <a:pt x="541528" y="38100"/>
                </a:lnTo>
                <a:lnTo>
                  <a:pt x="528828" y="31750"/>
                </a:lnTo>
                <a:lnTo>
                  <a:pt x="465328" y="0"/>
                </a:lnTo>
                <a:lnTo>
                  <a:pt x="465328" y="31750"/>
                </a:lnTo>
                <a:lnTo>
                  <a:pt x="358648" y="31750"/>
                </a:lnTo>
                <a:lnTo>
                  <a:pt x="355854" y="34544"/>
                </a:lnTo>
                <a:lnTo>
                  <a:pt x="355854" y="287782"/>
                </a:lnTo>
                <a:lnTo>
                  <a:pt x="0" y="287782"/>
                </a:lnTo>
                <a:lnTo>
                  <a:pt x="0" y="288925"/>
                </a:lnTo>
                <a:lnTo>
                  <a:pt x="0" y="300482"/>
                </a:lnTo>
                <a:lnTo>
                  <a:pt x="0" y="301625"/>
                </a:lnTo>
                <a:lnTo>
                  <a:pt x="365760" y="301625"/>
                </a:lnTo>
                <a:lnTo>
                  <a:pt x="366903" y="300482"/>
                </a:lnTo>
                <a:lnTo>
                  <a:pt x="1080008" y="300482"/>
                </a:lnTo>
                <a:lnTo>
                  <a:pt x="1080008" y="2000631"/>
                </a:lnTo>
                <a:lnTo>
                  <a:pt x="1082929" y="2003552"/>
                </a:lnTo>
                <a:lnTo>
                  <a:pt x="1346835" y="2003552"/>
                </a:lnTo>
                <a:lnTo>
                  <a:pt x="1346835" y="2035302"/>
                </a:lnTo>
                <a:lnTo>
                  <a:pt x="1410335" y="2003552"/>
                </a:lnTo>
                <a:lnTo>
                  <a:pt x="1423035" y="199720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22</a:t>
            </a:r>
          </a:p>
        </p:txBody>
      </p:sp>
    </p:spTree>
  </p:cSld>
  <p:clrMapOvr>
    <a:masterClrMapping/>
  </p:clrMapOvr>
</p:sld>
</file>

<file path=ppt/slides/slide2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511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浮点加法单元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67839" y="1258824"/>
          <a:ext cx="2188845" cy="30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792480"/>
                <a:gridCol w="1151890"/>
              </a:tblGrid>
              <a:tr h="289560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S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Microsoft YaHei UI"/>
                          <a:cs typeface="Microsoft YaHei UI"/>
                        </a:rPr>
                        <a:t>索引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尾数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5047" y="1258824"/>
          <a:ext cx="2188845" cy="30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792480"/>
                <a:gridCol w="1151890"/>
              </a:tblGrid>
              <a:tr h="28956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S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Microsoft YaHei UI"/>
                          <a:cs typeface="Microsoft YaHei UI"/>
                        </a:rPr>
                        <a:t>索引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00" spc="-5" dirty="0">
                          <a:latin typeface="Microsoft YaHei UI"/>
                          <a:cs typeface="Microsoft YaHei UI"/>
                        </a:rPr>
                        <a:t>尾数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82111" y="6373367"/>
          <a:ext cx="218567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789305"/>
                <a:gridCol w="1151890"/>
              </a:tblGrid>
              <a:tr h="286511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S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索引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Microsoft YaHei UI"/>
                          <a:cs typeface="Microsoft YaHei UI"/>
                        </a:rPr>
                        <a:t>尾数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377376" y="2410967"/>
            <a:ext cx="3505835" cy="2905125"/>
            <a:chOff x="2377376" y="2410967"/>
            <a:chExt cx="3505835" cy="29051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60" y="2410967"/>
              <a:ext cx="786384" cy="3749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86584" y="3054095"/>
              <a:ext cx="2703830" cy="615950"/>
            </a:xfrm>
            <a:custGeom>
              <a:avLst/>
              <a:gdLst/>
              <a:ahLst/>
              <a:cxnLst/>
              <a:rect l="l" t="t" r="r" b="b"/>
              <a:pathLst>
                <a:path w="2703829" h="615950">
                  <a:moveTo>
                    <a:pt x="0" y="399288"/>
                  </a:moveTo>
                  <a:lnTo>
                    <a:pt x="18326" y="336790"/>
                  </a:lnTo>
                  <a:lnTo>
                    <a:pt x="69735" y="281456"/>
                  </a:lnTo>
                  <a:lnTo>
                    <a:pt x="106170" y="257313"/>
                  </a:lnTo>
                  <a:lnTo>
                    <a:pt x="148866" y="235965"/>
                  </a:lnTo>
                  <a:lnTo>
                    <a:pt x="197153" y="217747"/>
                  </a:lnTo>
                  <a:lnTo>
                    <a:pt x="250361" y="202995"/>
                  </a:lnTo>
                  <a:lnTo>
                    <a:pt x="307821" y="192043"/>
                  </a:lnTo>
                  <a:lnTo>
                    <a:pt x="368862" y="185226"/>
                  </a:lnTo>
                  <a:lnTo>
                    <a:pt x="432816" y="182879"/>
                  </a:lnTo>
                  <a:lnTo>
                    <a:pt x="496769" y="185226"/>
                  </a:lnTo>
                  <a:lnTo>
                    <a:pt x="557810" y="192043"/>
                  </a:lnTo>
                  <a:lnTo>
                    <a:pt x="615270" y="202995"/>
                  </a:lnTo>
                  <a:lnTo>
                    <a:pt x="668478" y="217747"/>
                  </a:lnTo>
                  <a:lnTo>
                    <a:pt x="716765" y="235965"/>
                  </a:lnTo>
                  <a:lnTo>
                    <a:pt x="759461" y="257313"/>
                  </a:lnTo>
                  <a:lnTo>
                    <a:pt x="795896" y="281456"/>
                  </a:lnTo>
                  <a:lnTo>
                    <a:pt x="825401" y="308060"/>
                  </a:lnTo>
                  <a:lnTo>
                    <a:pt x="860938" y="367311"/>
                  </a:lnTo>
                  <a:lnTo>
                    <a:pt x="865632" y="399288"/>
                  </a:lnTo>
                  <a:lnTo>
                    <a:pt x="860938" y="431264"/>
                  </a:lnTo>
                  <a:lnTo>
                    <a:pt x="825401" y="490515"/>
                  </a:lnTo>
                  <a:lnTo>
                    <a:pt x="795896" y="517119"/>
                  </a:lnTo>
                  <a:lnTo>
                    <a:pt x="759461" y="541262"/>
                  </a:lnTo>
                  <a:lnTo>
                    <a:pt x="716765" y="562610"/>
                  </a:lnTo>
                  <a:lnTo>
                    <a:pt x="668478" y="580828"/>
                  </a:lnTo>
                  <a:lnTo>
                    <a:pt x="615270" y="595580"/>
                  </a:lnTo>
                  <a:lnTo>
                    <a:pt x="557810" y="606532"/>
                  </a:lnTo>
                  <a:lnTo>
                    <a:pt x="496769" y="613349"/>
                  </a:lnTo>
                  <a:lnTo>
                    <a:pt x="432816" y="615695"/>
                  </a:lnTo>
                  <a:lnTo>
                    <a:pt x="368862" y="613349"/>
                  </a:lnTo>
                  <a:lnTo>
                    <a:pt x="307821" y="606532"/>
                  </a:lnTo>
                  <a:lnTo>
                    <a:pt x="250361" y="595580"/>
                  </a:lnTo>
                  <a:lnTo>
                    <a:pt x="197153" y="580828"/>
                  </a:lnTo>
                  <a:lnTo>
                    <a:pt x="148866" y="562610"/>
                  </a:lnTo>
                  <a:lnTo>
                    <a:pt x="106170" y="541262"/>
                  </a:lnTo>
                  <a:lnTo>
                    <a:pt x="69735" y="517119"/>
                  </a:lnTo>
                  <a:lnTo>
                    <a:pt x="40230" y="490515"/>
                  </a:lnTo>
                  <a:lnTo>
                    <a:pt x="4693" y="431264"/>
                  </a:lnTo>
                  <a:lnTo>
                    <a:pt x="0" y="399288"/>
                  </a:lnTo>
                  <a:close/>
                </a:path>
                <a:path w="2703829" h="615950">
                  <a:moveTo>
                    <a:pt x="1408176" y="286512"/>
                  </a:moveTo>
                  <a:lnTo>
                    <a:pt x="2703576" y="286512"/>
                  </a:lnTo>
                  <a:lnTo>
                    <a:pt x="2703576" y="0"/>
                  </a:lnTo>
                  <a:lnTo>
                    <a:pt x="1408176" y="0"/>
                  </a:lnTo>
                  <a:lnTo>
                    <a:pt x="1408176" y="286512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6592" y="3566159"/>
              <a:ext cx="1146048" cy="4084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02280" y="5017007"/>
              <a:ext cx="1295400" cy="289560"/>
            </a:xfrm>
            <a:custGeom>
              <a:avLst/>
              <a:gdLst/>
              <a:ahLst/>
              <a:cxnLst/>
              <a:rect l="l" t="t" r="r" b="b"/>
              <a:pathLst>
                <a:path w="1295400" h="289560">
                  <a:moveTo>
                    <a:pt x="0" y="289560"/>
                  </a:moveTo>
                  <a:lnTo>
                    <a:pt x="1295399" y="289560"/>
                  </a:lnTo>
                  <a:lnTo>
                    <a:pt x="1295399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81857" y="5029657"/>
            <a:ext cx="93408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latin typeface="Microsoft YaHei UI"/>
                <a:cs typeface="Microsoft YaHei UI"/>
              </a:rPr>
              <a:t>减少/增加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07664" y="5708903"/>
            <a:ext cx="1298575" cy="287020"/>
          </a:xfrm>
          <a:custGeom>
            <a:avLst/>
            <a:gdLst/>
            <a:ahLst/>
            <a:cxnLst/>
            <a:rect l="l" t="t" r="r" b="b"/>
            <a:pathLst>
              <a:path w="1298575" h="287020">
                <a:moveTo>
                  <a:pt x="0" y="286512"/>
                </a:moveTo>
                <a:lnTo>
                  <a:pt x="1298448" y="286512"/>
                </a:lnTo>
                <a:lnTo>
                  <a:pt x="129844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77590" y="5720892"/>
            <a:ext cx="9594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30" dirty="0">
                <a:latin typeface="Microsoft YaHei UI"/>
                <a:cs typeface="Microsoft YaHei UI"/>
              </a:rPr>
              <a:t>四舍五入</a:t>
            </a:r>
            <a:r>
              <a:rPr sz="1600" dirty="0">
                <a:latin typeface="Microsoft YaHei UI"/>
                <a:cs typeface="Microsoft YaHei UI"/>
              </a:rPr>
              <a:t>的</a:t>
            </a:r>
            <a:r>
              <a:rPr sz="1600" spc="-30" dirty="0">
                <a:latin typeface="Microsoft YaHei UI"/>
                <a:cs typeface="Microsoft YaHei UI"/>
              </a:rPr>
              <a:t>HW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1247" y="2420111"/>
            <a:ext cx="1134110" cy="289560"/>
          </a:xfrm>
          <a:custGeom>
            <a:avLst/>
            <a:gdLst/>
            <a:ahLst/>
            <a:cxnLst/>
            <a:rect l="l" t="t" r="r" b="b"/>
            <a:pathLst>
              <a:path w="1134110" h="289560">
                <a:moveTo>
                  <a:pt x="0" y="0"/>
                </a:moveTo>
                <a:lnTo>
                  <a:pt x="1133856" y="0"/>
                </a:lnTo>
                <a:lnTo>
                  <a:pt x="907034" y="289560"/>
                </a:lnTo>
                <a:lnTo>
                  <a:pt x="226771" y="28956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01039" y="2431542"/>
            <a:ext cx="609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60" dirty="0">
                <a:latin typeface="Microsoft YaHei UI"/>
                <a:cs typeface="Microsoft YaHei UI"/>
              </a:rPr>
              <a:t>MUX1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72383" y="2420111"/>
            <a:ext cx="3548379" cy="2880360"/>
          </a:xfrm>
          <a:custGeom>
            <a:avLst/>
            <a:gdLst/>
            <a:ahLst/>
            <a:cxnLst/>
            <a:rect l="l" t="t" r="r" b="b"/>
            <a:pathLst>
              <a:path w="3548379" h="2880360">
                <a:moveTo>
                  <a:pt x="792480" y="0"/>
                </a:moveTo>
                <a:lnTo>
                  <a:pt x="1929383" y="0"/>
                </a:lnTo>
                <a:lnTo>
                  <a:pt x="1702054" y="289560"/>
                </a:lnTo>
                <a:lnTo>
                  <a:pt x="1019810" y="289560"/>
                </a:lnTo>
                <a:lnTo>
                  <a:pt x="792480" y="0"/>
                </a:lnTo>
                <a:close/>
              </a:path>
              <a:path w="3548379" h="2880360">
                <a:moveTo>
                  <a:pt x="0" y="1892808"/>
                </a:moveTo>
                <a:lnTo>
                  <a:pt x="1136904" y="1892808"/>
                </a:lnTo>
                <a:lnTo>
                  <a:pt x="909574" y="2179320"/>
                </a:lnTo>
                <a:lnTo>
                  <a:pt x="227330" y="2179320"/>
                </a:lnTo>
                <a:lnTo>
                  <a:pt x="0" y="1892808"/>
                </a:lnTo>
                <a:close/>
              </a:path>
              <a:path w="3548379" h="2880360">
                <a:moveTo>
                  <a:pt x="2414016" y="225551"/>
                </a:moveTo>
                <a:lnTo>
                  <a:pt x="3547872" y="225551"/>
                </a:lnTo>
                <a:lnTo>
                  <a:pt x="3321050" y="515112"/>
                </a:lnTo>
                <a:lnTo>
                  <a:pt x="2640838" y="515112"/>
                </a:lnTo>
                <a:lnTo>
                  <a:pt x="2414016" y="225551"/>
                </a:lnTo>
                <a:close/>
              </a:path>
              <a:path w="3548379" h="2880360">
                <a:moveTo>
                  <a:pt x="1673352" y="2161032"/>
                </a:moveTo>
                <a:lnTo>
                  <a:pt x="2810256" y="2161032"/>
                </a:lnTo>
                <a:lnTo>
                  <a:pt x="2582926" y="2447544"/>
                </a:lnTo>
                <a:lnTo>
                  <a:pt x="1900682" y="2447544"/>
                </a:lnTo>
                <a:lnTo>
                  <a:pt x="1673352" y="2161032"/>
                </a:lnTo>
                <a:close/>
              </a:path>
              <a:path w="3548379" h="2880360">
                <a:moveTo>
                  <a:pt x="1603248" y="2880360"/>
                </a:moveTo>
                <a:lnTo>
                  <a:pt x="2898648" y="2880360"/>
                </a:lnTo>
                <a:lnTo>
                  <a:pt x="2898648" y="2593848"/>
                </a:lnTo>
                <a:lnTo>
                  <a:pt x="1603248" y="2593848"/>
                </a:lnTo>
                <a:lnTo>
                  <a:pt x="1603248" y="288036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780026" y="4592269"/>
            <a:ext cx="1090930" cy="703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110"/>
              </a:spcBef>
            </a:pPr>
            <a:r>
              <a:rPr sz="1600" spc="-35" dirty="0">
                <a:latin typeface="Microsoft YaHei UI"/>
                <a:cs typeface="Microsoft YaHei UI"/>
              </a:rPr>
              <a:t>MUX5</a:t>
            </a:r>
            <a:endParaRPr sz="1600">
              <a:latin typeface="Microsoft YaHei UI"/>
              <a:cs typeface="Microsoft YaHei UI"/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1600" spc="-465" dirty="0">
                <a:latin typeface="Microsoft YaHei UI"/>
                <a:cs typeface="Microsoft YaHei UI"/>
              </a:rPr>
              <a:t>左移</a:t>
            </a:r>
            <a:r>
              <a:rPr sz="1600" spc="-5" dirty="0">
                <a:latin typeface="Microsoft YaHei UI"/>
                <a:cs typeface="Microsoft YaHei UI"/>
              </a:rPr>
              <a:t>或</a:t>
            </a:r>
            <a:r>
              <a:rPr sz="1600" spc="-465" dirty="0">
                <a:latin typeface="Microsoft YaHei UI"/>
                <a:cs typeface="Microsoft YaHei UI"/>
              </a:rPr>
              <a:t>右移</a:t>
            </a:r>
            <a:endParaRPr sz="1600">
              <a:latin typeface="Microsoft YaHei UI"/>
              <a:cs typeface="Microsoft YaHei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97280" y="1559052"/>
            <a:ext cx="5278755" cy="4822825"/>
            <a:chOff x="1097280" y="1559052"/>
            <a:chExt cx="5278755" cy="4822825"/>
          </a:xfrm>
        </p:grpSpPr>
        <p:sp>
          <p:nvSpPr>
            <p:cNvPr id="19" name="object 19"/>
            <p:cNvSpPr/>
            <p:nvPr/>
          </p:nvSpPr>
          <p:spPr>
            <a:xfrm>
              <a:off x="2384806" y="1559051"/>
              <a:ext cx="2820670" cy="1681480"/>
            </a:xfrm>
            <a:custGeom>
              <a:avLst/>
              <a:gdLst/>
              <a:ahLst/>
              <a:cxnLst/>
              <a:rect l="l" t="t" r="r" b="b"/>
              <a:pathLst>
                <a:path w="2820670" h="1681480">
                  <a:moveTo>
                    <a:pt x="221996" y="784606"/>
                  </a:moveTo>
                  <a:lnTo>
                    <a:pt x="190246" y="784606"/>
                  </a:lnTo>
                  <a:lnTo>
                    <a:pt x="190246" y="445897"/>
                  </a:lnTo>
                  <a:lnTo>
                    <a:pt x="190246" y="435991"/>
                  </a:lnTo>
                  <a:lnTo>
                    <a:pt x="187452" y="433197"/>
                  </a:lnTo>
                  <a:lnTo>
                    <a:pt x="12700" y="433197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443103"/>
                  </a:lnTo>
                  <a:lnTo>
                    <a:pt x="2794" y="445897"/>
                  </a:lnTo>
                  <a:lnTo>
                    <a:pt x="177546" y="445897"/>
                  </a:lnTo>
                  <a:lnTo>
                    <a:pt x="177546" y="784606"/>
                  </a:lnTo>
                  <a:lnTo>
                    <a:pt x="145796" y="784606"/>
                  </a:lnTo>
                  <a:lnTo>
                    <a:pt x="183896" y="860806"/>
                  </a:lnTo>
                  <a:lnTo>
                    <a:pt x="215646" y="797306"/>
                  </a:lnTo>
                  <a:lnTo>
                    <a:pt x="221996" y="784606"/>
                  </a:lnTo>
                  <a:close/>
                </a:path>
                <a:path w="2820670" h="1681480">
                  <a:moveTo>
                    <a:pt x="474853" y="1604899"/>
                  </a:moveTo>
                  <a:lnTo>
                    <a:pt x="443103" y="1604899"/>
                  </a:lnTo>
                  <a:lnTo>
                    <a:pt x="443103" y="1461008"/>
                  </a:lnTo>
                  <a:lnTo>
                    <a:pt x="443103" y="1451229"/>
                  </a:lnTo>
                  <a:lnTo>
                    <a:pt x="440309" y="1448308"/>
                  </a:lnTo>
                  <a:lnTo>
                    <a:pt x="439420" y="1448308"/>
                  </a:lnTo>
                  <a:lnTo>
                    <a:pt x="439420" y="1228344"/>
                  </a:lnTo>
                  <a:lnTo>
                    <a:pt x="426720" y="1228344"/>
                  </a:lnTo>
                  <a:lnTo>
                    <a:pt x="426720" y="1458214"/>
                  </a:lnTo>
                  <a:lnTo>
                    <a:pt x="429514" y="1461008"/>
                  </a:lnTo>
                  <a:lnTo>
                    <a:pt x="430403" y="1461008"/>
                  </a:lnTo>
                  <a:lnTo>
                    <a:pt x="430403" y="1604899"/>
                  </a:lnTo>
                  <a:lnTo>
                    <a:pt x="398653" y="1604899"/>
                  </a:lnTo>
                  <a:lnTo>
                    <a:pt x="436753" y="1681099"/>
                  </a:lnTo>
                  <a:lnTo>
                    <a:pt x="468503" y="1617599"/>
                  </a:lnTo>
                  <a:lnTo>
                    <a:pt x="474853" y="1604899"/>
                  </a:lnTo>
                  <a:close/>
                </a:path>
                <a:path w="2820670" h="1681480">
                  <a:moveTo>
                    <a:pt x="2820670" y="0"/>
                  </a:moveTo>
                  <a:lnTo>
                    <a:pt x="2807970" y="0"/>
                  </a:lnTo>
                  <a:lnTo>
                    <a:pt x="2807970" y="258318"/>
                  </a:lnTo>
                  <a:lnTo>
                    <a:pt x="685546" y="258318"/>
                  </a:lnTo>
                  <a:lnTo>
                    <a:pt x="682752" y="261112"/>
                  </a:lnTo>
                  <a:lnTo>
                    <a:pt x="682752" y="782320"/>
                  </a:lnTo>
                  <a:lnTo>
                    <a:pt x="651002" y="782320"/>
                  </a:lnTo>
                  <a:lnTo>
                    <a:pt x="689102" y="858520"/>
                  </a:lnTo>
                  <a:lnTo>
                    <a:pt x="720852" y="795020"/>
                  </a:lnTo>
                  <a:lnTo>
                    <a:pt x="727202" y="782320"/>
                  </a:lnTo>
                  <a:lnTo>
                    <a:pt x="695452" y="782320"/>
                  </a:lnTo>
                  <a:lnTo>
                    <a:pt x="695452" y="271018"/>
                  </a:lnTo>
                  <a:lnTo>
                    <a:pt x="2817749" y="271018"/>
                  </a:lnTo>
                  <a:lnTo>
                    <a:pt x="2820670" y="268224"/>
                  </a:lnTo>
                  <a:lnTo>
                    <a:pt x="2820670" y="258318"/>
                  </a:lnTo>
                  <a:lnTo>
                    <a:pt x="2820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63852" y="2529840"/>
              <a:ext cx="525780" cy="934085"/>
            </a:xfrm>
            <a:custGeom>
              <a:avLst/>
              <a:gdLst/>
              <a:ahLst/>
              <a:cxnLst/>
              <a:rect l="l" t="t" r="r" b="b"/>
              <a:pathLst>
                <a:path w="525780" h="934085">
                  <a:moveTo>
                    <a:pt x="256412" y="38100"/>
                  </a:moveTo>
                  <a:lnTo>
                    <a:pt x="256412" y="930910"/>
                  </a:lnTo>
                  <a:lnTo>
                    <a:pt x="259206" y="933704"/>
                  </a:lnTo>
                  <a:lnTo>
                    <a:pt x="525526" y="933704"/>
                  </a:lnTo>
                  <a:lnTo>
                    <a:pt x="525526" y="927354"/>
                  </a:lnTo>
                  <a:lnTo>
                    <a:pt x="269113" y="927354"/>
                  </a:lnTo>
                  <a:lnTo>
                    <a:pt x="262763" y="921004"/>
                  </a:lnTo>
                  <a:lnTo>
                    <a:pt x="269113" y="921004"/>
                  </a:lnTo>
                  <a:lnTo>
                    <a:pt x="269113" y="44450"/>
                  </a:lnTo>
                  <a:lnTo>
                    <a:pt x="262763" y="44450"/>
                  </a:lnTo>
                  <a:lnTo>
                    <a:pt x="256412" y="38100"/>
                  </a:lnTo>
                  <a:close/>
                </a:path>
                <a:path w="525780" h="934085">
                  <a:moveTo>
                    <a:pt x="269113" y="921004"/>
                  </a:moveTo>
                  <a:lnTo>
                    <a:pt x="262763" y="921004"/>
                  </a:lnTo>
                  <a:lnTo>
                    <a:pt x="269113" y="927354"/>
                  </a:lnTo>
                  <a:lnTo>
                    <a:pt x="269113" y="921004"/>
                  </a:lnTo>
                  <a:close/>
                </a:path>
                <a:path w="525780" h="934085">
                  <a:moveTo>
                    <a:pt x="525526" y="921004"/>
                  </a:moveTo>
                  <a:lnTo>
                    <a:pt x="269113" y="921004"/>
                  </a:lnTo>
                  <a:lnTo>
                    <a:pt x="269113" y="927354"/>
                  </a:lnTo>
                  <a:lnTo>
                    <a:pt x="525526" y="927354"/>
                  </a:lnTo>
                  <a:lnTo>
                    <a:pt x="525526" y="921004"/>
                  </a:lnTo>
                  <a:close/>
                </a:path>
                <a:path w="525780" h="93408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525780" h="934085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525780" h="934085">
                  <a:moveTo>
                    <a:pt x="26631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256412" y="44450"/>
                  </a:lnTo>
                  <a:lnTo>
                    <a:pt x="256412" y="38100"/>
                  </a:lnTo>
                  <a:lnTo>
                    <a:pt x="269113" y="38100"/>
                  </a:lnTo>
                  <a:lnTo>
                    <a:pt x="269113" y="34544"/>
                  </a:lnTo>
                  <a:lnTo>
                    <a:pt x="266319" y="31750"/>
                  </a:lnTo>
                  <a:close/>
                </a:path>
                <a:path w="525780" h="934085">
                  <a:moveTo>
                    <a:pt x="269113" y="38100"/>
                  </a:moveTo>
                  <a:lnTo>
                    <a:pt x="256412" y="38100"/>
                  </a:lnTo>
                  <a:lnTo>
                    <a:pt x="262763" y="44450"/>
                  </a:lnTo>
                  <a:lnTo>
                    <a:pt x="269113" y="44450"/>
                  </a:lnTo>
                  <a:lnTo>
                    <a:pt x="269113" y="3810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97280" y="1559051"/>
              <a:ext cx="4109085" cy="2757170"/>
            </a:xfrm>
            <a:custGeom>
              <a:avLst/>
              <a:gdLst/>
              <a:ahLst/>
              <a:cxnLst/>
              <a:rect l="l" t="t" r="r" b="b"/>
              <a:pathLst>
                <a:path w="4109085" h="2757170">
                  <a:moveTo>
                    <a:pt x="2325624" y="2680843"/>
                  </a:moveTo>
                  <a:lnTo>
                    <a:pt x="2293874" y="2680843"/>
                  </a:lnTo>
                  <a:lnTo>
                    <a:pt x="2293874" y="2290064"/>
                  </a:lnTo>
                  <a:lnTo>
                    <a:pt x="2293874" y="2280285"/>
                  </a:lnTo>
                  <a:lnTo>
                    <a:pt x="2291080" y="2277364"/>
                  </a:lnTo>
                  <a:lnTo>
                    <a:pt x="318770" y="2277364"/>
                  </a:lnTo>
                  <a:lnTo>
                    <a:pt x="318770" y="1152144"/>
                  </a:lnTo>
                  <a:lnTo>
                    <a:pt x="306070" y="1152144"/>
                  </a:lnTo>
                  <a:lnTo>
                    <a:pt x="306070" y="2287270"/>
                  </a:lnTo>
                  <a:lnTo>
                    <a:pt x="308864" y="2290064"/>
                  </a:lnTo>
                  <a:lnTo>
                    <a:pt x="2281174" y="2290064"/>
                  </a:lnTo>
                  <a:lnTo>
                    <a:pt x="2281174" y="2680843"/>
                  </a:lnTo>
                  <a:lnTo>
                    <a:pt x="2249424" y="2680843"/>
                  </a:lnTo>
                  <a:lnTo>
                    <a:pt x="2287524" y="2757043"/>
                  </a:lnTo>
                  <a:lnTo>
                    <a:pt x="2319274" y="2693543"/>
                  </a:lnTo>
                  <a:lnTo>
                    <a:pt x="2325624" y="2680843"/>
                  </a:lnTo>
                  <a:close/>
                </a:path>
                <a:path w="4109085" h="2757170">
                  <a:moveTo>
                    <a:pt x="4108704" y="0"/>
                  </a:moveTo>
                  <a:lnTo>
                    <a:pt x="4096004" y="0"/>
                  </a:lnTo>
                  <a:lnTo>
                    <a:pt x="4096004" y="258318"/>
                  </a:lnTo>
                  <a:lnTo>
                    <a:pt x="1298956" y="258318"/>
                  </a:lnTo>
                  <a:lnTo>
                    <a:pt x="1298956" y="0"/>
                  </a:lnTo>
                  <a:lnTo>
                    <a:pt x="1286256" y="0"/>
                  </a:lnTo>
                  <a:lnTo>
                    <a:pt x="1286256" y="258318"/>
                  </a:lnTo>
                  <a:lnTo>
                    <a:pt x="1286256" y="271018"/>
                  </a:lnTo>
                  <a:lnTo>
                    <a:pt x="1286256" y="432054"/>
                  </a:lnTo>
                  <a:lnTo>
                    <a:pt x="577850" y="432054"/>
                  </a:lnTo>
                  <a:lnTo>
                    <a:pt x="577850" y="271018"/>
                  </a:lnTo>
                  <a:lnTo>
                    <a:pt x="1286256" y="271018"/>
                  </a:lnTo>
                  <a:lnTo>
                    <a:pt x="1286256" y="258318"/>
                  </a:lnTo>
                  <a:lnTo>
                    <a:pt x="567944" y="258318"/>
                  </a:lnTo>
                  <a:lnTo>
                    <a:pt x="565150" y="261112"/>
                  </a:lnTo>
                  <a:lnTo>
                    <a:pt x="565150" y="432054"/>
                  </a:lnTo>
                  <a:lnTo>
                    <a:pt x="34594" y="432054"/>
                  </a:lnTo>
                  <a:lnTo>
                    <a:pt x="31750" y="434848"/>
                  </a:lnTo>
                  <a:lnTo>
                    <a:pt x="31750" y="800608"/>
                  </a:lnTo>
                  <a:lnTo>
                    <a:pt x="0" y="800608"/>
                  </a:lnTo>
                  <a:lnTo>
                    <a:pt x="38100" y="876808"/>
                  </a:lnTo>
                  <a:lnTo>
                    <a:pt x="69850" y="813308"/>
                  </a:lnTo>
                  <a:lnTo>
                    <a:pt x="76200" y="800608"/>
                  </a:lnTo>
                  <a:lnTo>
                    <a:pt x="44450" y="800608"/>
                  </a:lnTo>
                  <a:lnTo>
                    <a:pt x="44450" y="444754"/>
                  </a:lnTo>
                  <a:lnTo>
                    <a:pt x="565150" y="444754"/>
                  </a:lnTo>
                  <a:lnTo>
                    <a:pt x="565150" y="800608"/>
                  </a:lnTo>
                  <a:lnTo>
                    <a:pt x="533400" y="800608"/>
                  </a:lnTo>
                  <a:lnTo>
                    <a:pt x="571500" y="876808"/>
                  </a:lnTo>
                  <a:lnTo>
                    <a:pt x="603250" y="813308"/>
                  </a:lnTo>
                  <a:lnTo>
                    <a:pt x="609600" y="800608"/>
                  </a:lnTo>
                  <a:lnTo>
                    <a:pt x="577850" y="800608"/>
                  </a:lnTo>
                  <a:lnTo>
                    <a:pt x="577850" y="444754"/>
                  </a:lnTo>
                  <a:lnTo>
                    <a:pt x="1296162" y="444754"/>
                  </a:lnTo>
                  <a:lnTo>
                    <a:pt x="1298956" y="441960"/>
                  </a:lnTo>
                  <a:lnTo>
                    <a:pt x="1298956" y="432054"/>
                  </a:lnTo>
                  <a:lnTo>
                    <a:pt x="1298956" y="271018"/>
                  </a:lnTo>
                  <a:lnTo>
                    <a:pt x="4105910" y="271018"/>
                  </a:lnTo>
                  <a:lnTo>
                    <a:pt x="4108704" y="268224"/>
                  </a:lnTo>
                  <a:lnTo>
                    <a:pt x="4108704" y="258318"/>
                  </a:lnTo>
                  <a:lnTo>
                    <a:pt x="41087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01112" y="3671316"/>
              <a:ext cx="386080" cy="846455"/>
            </a:xfrm>
            <a:custGeom>
              <a:avLst/>
              <a:gdLst/>
              <a:ahLst/>
              <a:cxnLst/>
              <a:rect l="l" t="t" r="r" b="b"/>
              <a:pathLst>
                <a:path w="386080" h="846454">
                  <a:moveTo>
                    <a:pt x="267081" y="727201"/>
                  </a:moveTo>
                  <a:lnTo>
                    <a:pt x="267081" y="846073"/>
                  </a:lnTo>
                  <a:lnTo>
                    <a:pt x="346328" y="806449"/>
                  </a:lnTo>
                  <a:lnTo>
                    <a:pt x="286893" y="806449"/>
                  </a:lnTo>
                  <a:lnTo>
                    <a:pt x="286893" y="766825"/>
                  </a:lnTo>
                  <a:lnTo>
                    <a:pt x="346328" y="766825"/>
                  </a:lnTo>
                  <a:lnTo>
                    <a:pt x="267081" y="727201"/>
                  </a:lnTo>
                  <a:close/>
                </a:path>
                <a:path w="386080" h="846454">
                  <a:moveTo>
                    <a:pt x="39624" y="0"/>
                  </a:moveTo>
                  <a:lnTo>
                    <a:pt x="0" y="0"/>
                  </a:lnTo>
                  <a:lnTo>
                    <a:pt x="0" y="786637"/>
                  </a:lnTo>
                  <a:lnTo>
                    <a:pt x="1559" y="794341"/>
                  </a:lnTo>
                  <a:lnTo>
                    <a:pt x="5810" y="800639"/>
                  </a:lnTo>
                  <a:lnTo>
                    <a:pt x="12108" y="804890"/>
                  </a:lnTo>
                  <a:lnTo>
                    <a:pt x="19812" y="806449"/>
                  </a:lnTo>
                  <a:lnTo>
                    <a:pt x="267081" y="806449"/>
                  </a:lnTo>
                  <a:lnTo>
                    <a:pt x="267081" y="786637"/>
                  </a:lnTo>
                  <a:lnTo>
                    <a:pt x="39624" y="786637"/>
                  </a:lnTo>
                  <a:lnTo>
                    <a:pt x="19812" y="766825"/>
                  </a:lnTo>
                  <a:lnTo>
                    <a:pt x="39624" y="766825"/>
                  </a:lnTo>
                  <a:lnTo>
                    <a:pt x="39624" y="0"/>
                  </a:lnTo>
                  <a:close/>
                </a:path>
                <a:path w="386080" h="846454">
                  <a:moveTo>
                    <a:pt x="346328" y="766825"/>
                  </a:moveTo>
                  <a:lnTo>
                    <a:pt x="286893" y="766825"/>
                  </a:lnTo>
                  <a:lnTo>
                    <a:pt x="286893" y="806449"/>
                  </a:lnTo>
                  <a:lnTo>
                    <a:pt x="346328" y="806449"/>
                  </a:lnTo>
                  <a:lnTo>
                    <a:pt x="385952" y="786637"/>
                  </a:lnTo>
                  <a:lnTo>
                    <a:pt x="346328" y="766825"/>
                  </a:lnTo>
                  <a:close/>
                </a:path>
                <a:path w="386080" h="846454">
                  <a:moveTo>
                    <a:pt x="39624" y="766825"/>
                  </a:moveTo>
                  <a:lnTo>
                    <a:pt x="19812" y="766825"/>
                  </a:lnTo>
                  <a:lnTo>
                    <a:pt x="39624" y="786637"/>
                  </a:lnTo>
                  <a:lnTo>
                    <a:pt x="39624" y="766825"/>
                  </a:lnTo>
                  <a:close/>
                </a:path>
                <a:path w="386080" h="846454">
                  <a:moveTo>
                    <a:pt x="267081" y="766825"/>
                  </a:moveTo>
                  <a:lnTo>
                    <a:pt x="39624" y="766825"/>
                  </a:lnTo>
                  <a:lnTo>
                    <a:pt x="39624" y="786637"/>
                  </a:lnTo>
                  <a:lnTo>
                    <a:pt x="267081" y="786637"/>
                  </a:lnTo>
                  <a:lnTo>
                    <a:pt x="267081" y="76682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57118" y="1559051"/>
              <a:ext cx="3018790" cy="1088390"/>
            </a:xfrm>
            <a:custGeom>
              <a:avLst/>
              <a:gdLst/>
              <a:ahLst/>
              <a:cxnLst/>
              <a:rect l="l" t="t" r="r" b="b"/>
              <a:pathLst>
                <a:path w="3018790" h="1088389">
                  <a:moveTo>
                    <a:pt x="3018790" y="1011936"/>
                  </a:moveTo>
                  <a:lnTo>
                    <a:pt x="2987040" y="1011936"/>
                  </a:lnTo>
                  <a:lnTo>
                    <a:pt x="2987040" y="440690"/>
                  </a:lnTo>
                  <a:lnTo>
                    <a:pt x="2987040" y="430784"/>
                  </a:lnTo>
                  <a:lnTo>
                    <a:pt x="2984119" y="427990"/>
                  </a:lnTo>
                  <a:lnTo>
                    <a:pt x="2819908" y="427990"/>
                  </a:lnTo>
                  <a:lnTo>
                    <a:pt x="2819908" y="0"/>
                  </a:lnTo>
                  <a:lnTo>
                    <a:pt x="2819654" y="0"/>
                  </a:lnTo>
                  <a:lnTo>
                    <a:pt x="2807208" y="0"/>
                  </a:lnTo>
                  <a:lnTo>
                    <a:pt x="2806954" y="0"/>
                  </a:lnTo>
                  <a:lnTo>
                    <a:pt x="2806954" y="427482"/>
                  </a:lnTo>
                  <a:lnTo>
                    <a:pt x="1346962" y="427482"/>
                  </a:lnTo>
                  <a:lnTo>
                    <a:pt x="1344168" y="430276"/>
                  </a:lnTo>
                  <a:lnTo>
                    <a:pt x="1344168" y="574294"/>
                  </a:lnTo>
                  <a:lnTo>
                    <a:pt x="823861" y="574294"/>
                  </a:lnTo>
                  <a:lnTo>
                    <a:pt x="823341" y="573786"/>
                  </a:lnTo>
                  <a:lnTo>
                    <a:pt x="12700" y="573786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583692"/>
                  </a:lnTo>
                  <a:lnTo>
                    <a:pt x="0" y="584200"/>
                  </a:lnTo>
                  <a:lnTo>
                    <a:pt x="2794" y="586994"/>
                  </a:lnTo>
                  <a:lnTo>
                    <a:pt x="813562" y="586994"/>
                  </a:lnTo>
                  <a:lnTo>
                    <a:pt x="813562" y="791464"/>
                  </a:lnTo>
                  <a:lnTo>
                    <a:pt x="781812" y="791464"/>
                  </a:lnTo>
                  <a:lnTo>
                    <a:pt x="819912" y="867664"/>
                  </a:lnTo>
                  <a:lnTo>
                    <a:pt x="851662" y="804164"/>
                  </a:lnTo>
                  <a:lnTo>
                    <a:pt x="858012" y="791464"/>
                  </a:lnTo>
                  <a:lnTo>
                    <a:pt x="826262" y="791464"/>
                  </a:lnTo>
                  <a:lnTo>
                    <a:pt x="826262" y="586994"/>
                  </a:lnTo>
                  <a:lnTo>
                    <a:pt x="1344168" y="586994"/>
                  </a:lnTo>
                  <a:lnTo>
                    <a:pt x="1344168" y="791464"/>
                  </a:lnTo>
                  <a:lnTo>
                    <a:pt x="1312418" y="791464"/>
                  </a:lnTo>
                  <a:lnTo>
                    <a:pt x="1350518" y="867664"/>
                  </a:lnTo>
                  <a:lnTo>
                    <a:pt x="1382268" y="804164"/>
                  </a:lnTo>
                  <a:lnTo>
                    <a:pt x="1388618" y="791464"/>
                  </a:lnTo>
                  <a:lnTo>
                    <a:pt x="1356868" y="791464"/>
                  </a:lnTo>
                  <a:lnTo>
                    <a:pt x="1356868" y="586994"/>
                  </a:lnTo>
                  <a:lnTo>
                    <a:pt x="2443480" y="586994"/>
                  </a:lnTo>
                  <a:lnTo>
                    <a:pt x="2443480" y="1011936"/>
                  </a:lnTo>
                  <a:lnTo>
                    <a:pt x="2411730" y="1011936"/>
                  </a:lnTo>
                  <a:lnTo>
                    <a:pt x="2449830" y="1088136"/>
                  </a:lnTo>
                  <a:lnTo>
                    <a:pt x="2481580" y="1024636"/>
                  </a:lnTo>
                  <a:lnTo>
                    <a:pt x="2487930" y="1011936"/>
                  </a:lnTo>
                  <a:lnTo>
                    <a:pt x="2456180" y="1011936"/>
                  </a:lnTo>
                  <a:lnTo>
                    <a:pt x="2456180" y="586994"/>
                  </a:lnTo>
                  <a:lnTo>
                    <a:pt x="2456180" y="577088"/>
                  </a:lnTo>
                  <a:lnTo>
                    <a:pt x="2453259" y="574294"/>
                  </a:lnTo>
                  <a:lnTo>
                    <a:pt x="1356868" y="574294"/>
                  </a:lnTo>
                  <a:lnTo>
                    <a:pt x="1356868" y="440182"/>
                  </a:lnTo>
                  <a:lnTo>
                    <a:pt x="2809494" y="440182"/>
                  </a:lnTo>
                  <a:lnTo>
                    <a:pt x="2810002" y="440690"/>
                  </a:lnTo>
                  <a:lnTo>
                    <a:pt x="2974340" y="440690"/>
                  </a:lnTo>
                  <a:lnTo>
                    <a:pt x="2974340" y="1011936"/>
                  </a:lnTo>
                  <a:lnTo>
                    <a:pt x="2942590" y="1011936"/>
                  </a:lnTo>
                  <a:lnTo>
                    <a:pt x="2980690" y="1088136"/>
                  </a:lnTo>
                  <a:lnTo>
                    <a:pt x="3012440" y="1024636"/>
                  </a:lnTo>
                  <a:lnTo>
                    <a:pt x="3018790" y="1011936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53740" y="2529839"/>
              <a:ext cx="2346960" cy="2255520"/>
            </a:xfrm>
            <a:custGeom>
              <a:avLst/>
              <a:gdLst/>
              <a:ahLst/>
              <a:cxnLst/>
              <a:rect l="l" t="t" r="r" b="b"/>
              <a:pathLst>
                <a:path w="2346960" h="2255520">
                  <a:moveTo>
                    <a:pt x="2346579" y="260604"/>
                  </a:moveTo>
                  <a:lnTo>
                    <a:pt x="2333879" y="254254"/>
                  </a:lnTo>
                  <a:lnTo>
                    <a:pt x="2270379" y="222504"/>
                  </a:lnTo>
                  <a:lnTo>
                    <a:pt x="2270379" y="254254"/>
                  </a:lnTo>
                  <a:lnTo>
                    <a:pt x="369443" y="254254"/>
                  </a:lnTo>
                  <a:lnTo>
                    <a:pt x="369443" y="44450"/>
                  </a:lnTo>
                  <a:lnTo>
                    <a:pt x="649986" y="44450"/>
                  </a:lnTo>
                  <a:lnTo>
                    <a:pt x="649986" y="76200"/>
                  </a:lnTo>
                  <a:lnTo>
                    <a:pt x="713486" y="44450"/>
                  </a:lnTo>
                  <a:lnTo>
                    <a:pt x="726186" y="38100"/>
                  </a:lnTo>
                  <a:lnTo>
                    <a:pt x="713486" y="31750"/>
                  </a:lnTo>
                  <a:lnTo>
                    <a:pt x="649986" y="0"/>
                  </a:lnTo>
                  <a:lnTo>
                    <a:pt x="649986" y="31750"/>
                  </a:lnTo>
                  <a:lnTo>
                    <a:pt x="359537" y="31750"/>
                  </a:lnTo>
                  <a:lnTo>
                    <a:pt x="356743" y="34544"/>
                  </a:lnTo>
                  <a:lnTo>
                    <a:pt x="356743" y="905256"/>
                  </a:lnTo>
                  <a:lnTo>
                    <a:pt x="0" y="905256"/>
                  </a:lnTo>
                  <a:lnTo>
                    <a:pt x="0" y="918337"/>
                  </a:lnTo>
                  <a:lnTo>
                    <a:pt x="0" y="920623"/>
                  </a:lnTo>
                  <a:lnTo>
                    <a:pt x="0" y="931037"/>
                  </a:lnTo>
                  <a:lnTo>
                    <a:pt x="0" y="933323"/>
                  </a:lnTo>
                  <a:lnTo>
                    <a:pt x="0" y="944880"/>
                  </a:lnTo>
                  <a:lnTo>
                    <a:pt x="1077087" y="944880"/>
                  </a:lnTo>
                  <a:lnTo>
                    <a:pt x="1077087" y="2196084"/>
                  </a:lnTo>
                  <a:lnTo>
                    <a:pt x="1078636" y="2203793"/>
                  </a:lnTo>
                  <a:lnTo>
                    <a:pt x="1082890" y="2210092"/>
                  </a:lnTo>
                  <a:lnTo>
                    <a:pt x="1089190" y="2214346"/>
                  </a:lnTo>
                  <a:lnTo>
                    <a:pt x="1096899" y="2215896"/>
                  </a:lnTo>
                  <a:lnTo>
                    <a:pt x="1489710" y="2215896"/>
                  </a:lnTo>
                  <a:lnTo>
                    <a:pt x="1489710" y="2255520"/>
                  </a:lnTo>
                  <a:lnTo>
                    <a:pt x="1568958" y="2215896"/>
                  </a:lnTo>
                  <a:lnTo>
                    <a:pt x="1608582" y="2196084"/>
                  </a:lnTo>
                  <a:lnTo>
                    <a:pt x="1568958" y="2176272"/>
                  </a:lnTo>
                  <a:lnTo>
                    <a:pt x="1489710" y="2136648"/>
                  </a:lnTo>
                  <a:lnTo>
                    <a:pt x="1489710" y="2176272"/>
                  </a:lnTo>
                  <a:lnTo>
                    <a:pt x="1116711" y="2176272"/>
                  </a:lnTo>
                  <a:lnTo>
                    <a:pt x="1116711" y="944880"/>
                  </a:lnTo>
                  <a:lnTo>
                    <a:pt x="1116711" y="925068"/>
                  </a:lnTo>
                  <a:lnTo>
                    <a:pt x="1115148" y="917371"/>
                  </a:lnTo>
                  <a:lnTo>
                    <a:pt x="1110894" y="911072"/>
                  </a:lnTo>
                  <a:lnTo>
                    <a:pt x="1104595" y="906818"/>
                  </a:lnTo>
                  <a:lnTo>
                    <a:pt x="1096899" y="905256"/>
                  </a:lnTo>
                  <a:lnTo>
                    <a:pt x="374904" y="905256"/>
                  </a:lnTo>
                  <a:lnTo>
                    <a:pt x="374904" y="266954"/>
                  </a:lnTo>
                  <a:lnTo>
                    <a:pt x="2270379" y="266954"/>
                  </a:lnTo>
                  <a:lnTo>
                    <a:pt x="2270379" y="298704"/>
                  </a:lnTo>
                  <a:lnTo>
                    <a:pt x="2333879" y="266954"/>
                  </a:lnTo>
                  <a:lnTo>
                    <a:pt x="2346579" y="2606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03776" y="2711195"/>
              <a:ext cx="1026160" cy="2991485"/>
            </a:xfrm>
            <a:custGeom>
              <a:avLst/>
              <a:gdLst/>
              <a:ahLst/>
              <a:cxnLst/>
              <a:rect l="l" t="t" r="r" b="b"/>
              <a:pathLst>
                <a:path w="1026160" h="2991485">
                  <a:moveTo>
                    <a:pt x="176784" y="267462"/>
                  </a:moveTo>
                  <a:lnTo>
                    <a:pt x="145034" y="267462"/>
                  </a:lnTo>
                  <a:lnTo>
                    <a:pt x="145034" y="178181"/>
                  </a:lnTo>
                  <a:lnTo>
                    <a:pt x="145034" y="168275"/>
                  </a:lnTo>
                  <a:lnTo>
                    <a:pt x="142240" y="165481"/>
                  </a:lnTo>
                  <a:lnTo>
                    <a:pt x="135890" y="165481"/>
                  </a:lnTo>
                  <a:lnTo>
                    <a:pt x="135890" y="0"/>
                  </a:lnTo>
                  <a:lnTo>
                    <a:pt x="123190" y="0"/>
                  </a:lnTo>
                  <a:lnTo>
                    <a:pt x="123190" y="175387"/>
                  </a:lnTo>
                  <a:lnTo>
                    <a:pt x="125984" y="178181"/>
                  </a:lnTo>
                  <a:lnTo>
                    <a:pt x="132334" y="178181"/>
                  </a:lnTo>
                  <a:lnTo>
                    <a:pt x="132334" y="267462"/>
                  </a:lnTo>
                  <a:lnTo>
                    <a:pt x="100584" y="267462"/>
                  </a:lnTo>
                  <a:lnTo>
                    <a:pt x="138684" y="343662"/>
                  </a:lnTo>
                  <a:lnTo>
                    <a:pt x="170434" y="280162"/>
                  </a:lnTo>
                  <a:lnTo>
                    <a:pt x="176784" y="267462"/>
                  </a:lnTo>
                  <a:close/>
                </a:path>
                <a:path w="1026160" h="2991485">
                  <a:moveTo>
                    <a:pt x="1026033" y="2590800"/>
                  </a:moveTo>
                  <a:lnTo>
                    <a:pt x="1013333" y="2590800"/>
                  </a:lnTo>
                  <a:lnTo>
                    <a:pt x="1013333" y="2784602"/>
                  </a:lnTo>
                  <a:lnTo>
                    <a:pt x="34544" y="2784602"/>
                  </a:lnTo>
                  <a:lnTo>
                    <a:pt x="31750" y="2787396"/>
                  </a:lnTo>
                  <a:lnTo>
                    <a:pt x="31750" y="2914789"/>
                  </a:lnTo>
                  <a:lnTo>
                    <a:pt x="0" y="2914789"/>
                  </a:lnTo>
                  <a:lnTo>
                    <a:pt x="38100" y="2990989"/>
                  </a:lnTo>
                  <a:lnTo>
                    <a:pt x="69850" y="2927489"/>
                  </a:lnTo>
                  <a:lnTo>
                    <a:pt x="76200" y="2914789"/>
                  </a:lnTo>
                  <a:lnTo>
                    <a:pt x="44450" y="2914789"/>
                  </a:lnTo>
                  <a:lnTo>
                    <a:pt x="44450" y="2797302"/>
                  </a:lnTo>
                  <a:lnTo>
                    <a:pt x="1023239" y="2797302"/>
                  </a:lnTo>
                  <a:lnTo>
                    <a:pt x="1026033" y="2794381"/>
                  </a:lnTo>
                  <a:lnTo>
                    <a:pt x="1026033" y="2784602"/>
                  </a:lnTo>
                  <a:lnTo>
                    <a:pt x="1026033" y="259080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611880" y="4600956"/>
              <a:ext cx="76200" cy="417830"/>
            </a:xfrm>
            <a:custGeom>
              <a:avLst/>
              <a:gdLst/>
              <a:ahLst/>
              <a:cxnLst/>
              <a:rect l="l" t="t" r="r" b="b"/>
              <a:pathLst>
                <a:path w="76200" h="417829">
                  <a:moveTo>
                    <a:pt x="31750" y="341249"/>
                  </a:moveTo>
                  <a:lnTo>
                    <a:pt x="0" y="341249"/>
                  </a:lnTo>
                  <a:lnTo>
                    <a:pt x="38100" y="417449"/>
                  </a:lnTo>
                  <a:lnTo>
                    <a:pt x="69850" y="353949"/>
                  </a:lnTo>
                  <a:lnTo>
                    <a:pt x="31750" y="353949"/>
                  </a:lnTo>
                  <a:lnTo>
                    <a:pt x="31750" y="341249"/>
                  </a:lnTo>
                  <a:close/>
                </a:path>
                <a:path w="76200" h="417829">
                  <a:moveTo>
                    <a:pt x="31750" y="208788"/>
                  </a:moveTo>
                  <a:lnTo>
                    <a:pt x="31750" y="353949"/>
                  </a:lnTo>
                  <a:lnTo>
                    <a:pt x="44450" y="353949"/>
                  </a:lnTo>
                  <a:lnTo>
                    <a:pt x="44450" y="215138"/>
                  </a:lnTo>
                  <a:lnTo>
                    <a:pt x="38100" y="215138"/>
                  </a:lnTo>
                  <a:lnTo>
                    <a:pt x="31750" y="208788"/>
                  </a:lnTo>
                  <a:close/>
                </a:path>
                <a:path w="76200" h="417829">
                  <a:moveTo>
                    <a:pt x="76200" y="341249"/>
                  </a:moveTo>
                  <a:lnTo>
                    <a:pt x="44450" y="341249"/>
                  </a:lnTo>
                  <a:lnTo>
                    <a:pt x="44450" y="353949"/>
                  </a:lnTo>
                  <a:lnTo>
                    <a:pt x="69850" y="353949"/>
                  </a:lnTo>
                  <a:lnTo>
                    <a:pt x="76200" y="341249"/>
                  </a:lnTo>
                  <a:close/>
                </a:path>
                <a:path w="76200" h="417829">
                  <a:moveTo>
                    <a:pt x="35306" y="0"/>
                  </a:moveTo>
                  <a:lnTo>
                    <a:pt x="22606" y="0"/>
                  </a:lnTo>
                  <a:lnTo>
                    <a:pt x="22606" y="212217"/>
                  </a:lnTo>
                  <a:lnTo>
                    <a:pt x="25400" y="215138"/>
                  </a:lnTo>
                  <a:lnTo>
                    <a:pt x="31750" y="215138"/>
                  </a:lnTo>
                  <a:lnTo>
                    <a:pt x="31750" y="208788"/>
                  </a:lnTo>
                  <a:lnTo>
                    <a:pt x="35306" y="208788"/>
                  </a:lnTo>
                  <a:lnTo>
                    <a:pt x="28956" y="202438"/>
                  </a:lnTo>
                  <a:lnTo>
                    <a:pt x="35306" y="202438"/>
                  </a:lnTo>
                  <a:lnTo>
                    <a:pt x="35306" y="0"/>
                  </a:lnTo>
                  <a:close/>
                </a:path>
                <a:path w="76200" h="417829">
                  <a:moveTo>
                    <a:pt x="41656" y="202438"/>
                  </a:moveTo>
                  <a:lnTo>
                    <a:pt x="35306" y="202438"/>
                  </a:lnTo>
                  <a:lnTo>
                    <a:pt x="35306" y="208788"/>
                  </a:lnTo>
                  <a:lnTo>
                    <a:pt x="31750" y="208788"/>
                  </a:lnTo>
                  <a:lnTo>
                    <a:pt x="38100" y="215138"/>
                  </a:lnTo>
                  <a:lnTo>
                    <a:pt x="44450" y="215138"/>
                  </a:lnTo>
                  <a:lnTo>
                    <a:pt x="44450" y="205232"/>
                  </a:lnTo>
                  <a:lnTo>
                    <a:pt x="41656" y="202438"/>
                  </a:lnTo>
                  <a:close/>
                </a:path>
                <a:path w="76200" h="417829">
                  <a:moveTo>
                    <a:pt x="35306" y="202438"/>
                  </a:moveTo>
                  <a:lnTo>
                    <a:pt x="28956" y="202438"/>
                  </a:lnTo>
                  <a:lnTo>
                    <a:pt x="35306" y="208788"/>
                  </a:lnTo>
                  <a:lnTo>
                    <a:pt x="35306" y="2024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14574" y="3671316"/>
              <a:ext cx="187960" cy="1530350"/>
            </a:xfrm>
            <a:custGeom>
              <a:avLst/>
              <a:gdLst/>
              <a:ahLst/>
              <a:cxnLst/>
              <a:rect l="l" t="t" r="r" b="b"/>
              <a:pathLst>
                <a:path w="187960" h="1530350">
                  <a:moveTo>
                    <a:pt x="111632" y="1454022"/>
                  </a:moveTo>
                  <a:lnTo>
                    <a:pt x="111632" y="1530222"/>
                  </a:lnTo>
                  <a:lnTo>
                    <a:pt x="175132" y="1498472"/>
                  </a:lnTo>
                  <a:lnTo>
                    <a:pt x="124332" y="1498472"/>
                  </a:lnTo>
                  <a:lnTo>
                    <a:pt x="124332" y="1485772"/>
                  </a:lnTo>
                  <a:lnTo>
                    <a:pt x="175132" y="1485772"/>
                  </a:lnTo>
                  <a:lnTo>
                    <a:pt x="111632" y="1454022"/>
                  </a:lnTo>
                  <a:close/>
                </a:path>
                <a:path w="187960" h="1530350">
                  <a:moveTo>
                    <a:pt x="12700" y="0"/>
                  </a:moveTo>
                  <a:lnTo>
                    <a:pt x="0" y="0"/>
                  </a:lnTo>
                  <a:lnTo>
                    <a:pt x="0" y="1495678"/>
                  </a:lnTo>
                  <a:lnTo>
                    <a:pt x="2793" y="1498472"/>
                  </a:lnTo>
                  <a:lnTo>
                    <a:pt x="111632" y="1498472"/>
                  </a:lnTo>
                  <a:lnTo>
                    <a:pt x="111632" y="1492122"/>
                  </a:lnTo>
                  <a:lnTo>
                    <a:pt x="12700" y="1492122"/>
                  </a:lnTo>
                  <a:lnTo>
                    <a:pt x="6350" y="1485772"/>
                  </a:lnTo>
                  <a:lnTo>
                    <a:pt x="12700" y="1485772"/>
                  </a:lnTo>
                  <a:lnTo>
                    <a:pt x="12700" y="0"/>
                  </a:lnTo>
                  <a:close/>
                </a:path>
                <a:path w="187960" h="1530350">
                  <a:moveTo>
                    <a:pt x="175132" y="1485772"/>
                  </a:moveTo>
                  <a:lnTo>
                    <a:pt x="124332" y="1485772"/>
                  </a:lnTo>
                  <a:lnTo>
                    <a:pt x="124332" y="1498472"/>
                  </a:lnTo>
                  <a:lnTo>
                    <a:pt x="175132" y="1498472"/>
                  </a:lnTo>
                  <a:lnTo>
                    <a:pt x="187832" y="1492122"/>
                  </a:lnTo>
                  <a:lnTo>
                    <a:pt x="175132" y="1485772"/>
                  </a:lnTo>
                  <a:close/>
                </a:path>
                <a:path w="187960" h="1530350">
                  <a:moveTo>
                    <a:pt x="12700" y="1485772"/>
                  </a:moveTo>
                  <a:lnTo>
                    <a:pt x="6350" y="1485772"/>
                  </a:lnTo>
                  <a:lnTo>
                    <a:pt x="12700" y="1492122"/>
                  </a:lnTo>
                  <a:lnTo>
                    <a:pt x="12700" y="1485772"/>
                  </a:lnTo>
                  <a:close/>
                </a:path>
                <a:path w="187960" h="1530350">
                  <a:moveTo>
                    <a:pt x="111632" y="1485772"/>
                  </a:moveTo>
                  <a:lnTo>
                    <a:pt x="12700" y="1485772"/>
                  </a:lnTo>
                  <a:lnTo>
                    <a:pt x="12700" y="1492122"/>
                  </a:lnTo>
                  <a:lnTo>
                    <a:pt x="111632" y="1492122"/>
                  </a:lnTo>
                  <a:lnTo>
                    <a:pt x="111632" y="148577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43630" y="5308092"/>
              <a:ext cx="204470" cy="395605"/>
            </a:xfrm>
            <a:custGeom>
              <a:avLst/>
              <a:gdLst/>
              <a:ahLst/>
              <a:cxnLst/>
              <a:rect l="l" t="t" r="r" b="b"/>
              <a:pathLst>
                <a:path w="204470" h="395604">
                  <a:moveTo>
                    <a:pt x="160020" y="318846"/>
                  </a:moveTo>
                  <a:lnTo>
                    <a:pt x="128270" y="318846"/>
                  </a:lnTo>
                  <a:lnTo>
                    <a:pt x="166370" y="395046"/>
                  </a:lnTo>
                  <a:lnTo>
                    <a:pt x="198120" y="331546"/>
                  </a:lnTo>
                  <a:lnTo>
                    <a:pt x="160020" y="331546"/>
                  </a:lnTo>
                  <a:lnTo>
                    <a:pt x="160020" y="318846"/>
                  </a:lnTo>
                  <a:close/>
                </a:path>
                <a:path w="204470" h="395604">
                  <a:moveTo>
                    <a:pt x="160020" y="197485"/>
                  </a:moveTo>
                  <a:lnTo>
                    <a:pt x="160020" y="331546"/>
                  </a:lnTo>
                  <a:lnTo>
                    <a:pt x="172720" y="331546"/>
                  </a:lnTo>
                  <a:lnTo>
                    <a:pt x="172720" y="203835"/>
                  </a:lnTo>
                  <a:lnTo>
                    <a:pt x="166370" y="203835"/>
                  </a:lnTo>
                  <a:lnTo>
                    <a:pt x="160020" y="197485"/>
                  </a:lnTo>
                  <a:close/>
                </a:path>
                <a:path w="204470" h="395604">
                  <a:moveTo>
                    <a:pt x="204470" y="318846"/>
                  </a:moveTo>
                  <a:lnTo>
                    <a:pt x="172720" y="318846"/>
                  </a:lnTo>
                  <a:lnTo>
                    <a:pt x="172720" y="331546"/>
                  </a:lnTo>
                  <a:lnTo>
                    <a:pt x="198120" y="331546"/>
                  </a:lnTo>
                  <a:lnTo>
                    <a:pt x="204470" y="318846"/>
                  </a:lnTo>
                  <a:close/>
                </a:path>
                <a:path w="204470" h="395604">
                  <a:moveTo>
                    <a:pt x="12700" y="0"/>
                  </a:moveTo>
                  <a:lnTo>
                    <a:pt x="0" y="0"/>
                  </a:lnTo>
                  <a:lnTo>
                    <a:pt x="0" y="201041"/>
                  </a:lnTo>
                  <a:lnTo>
                    <a:pt x="2794" y="203835"/>
                  </a:lnTo>
                  <a:lnTo>
                    <a:pt x="160020" y="203835"/>
                  </a:lnTo>
                  <a:lnTo>
                    <a:pt x="160020" y="197485"/>
                  </a:lnTo>
                  <a:lnTo>
                    <a:pt x="12700" y="197485"/>
                  </a:lnTo>
                  <a:lnTo>
                    <a:pt x="6350" y="191135"/>
                  </a:lnTo>
                  <a:lnTo>
                    <a:pt x="12700" y="191135"/>
                  </a:lnTo>
                  <a:lnTo>
                    <a:pt x="12700" y="0"/>
                  </a:lnTo>
                  <a:close/>
                </a:path>
                <a:path w="204470" h="395604">
                  <a:moveTo>
                    <a:pt x="169925" y="191135"/>
                  </a:moveTo>
                  <a:lnTo>
                    <a:pt x="12700" y="191135"/>
                  </a:lnTo>
                  <a:lnTo>
                    <a:pt x="12700" y="197485"/>
                  </a:lnTo>
                  <a:lnTo>
                    <a:pt x="160020" y="197485"/>
                  </a:lnTo>
                  <a:lnTo>
                    <a:pt x="166370" y="203835"/>
                  </a:lnTo>
                  <a:lnTo>
                    <a:pt x="172720" y="203835"/>
                  </a:lnTo>
                  <a:lnTo>
                    <a:pt x="172720" y="194056"/>
                  </a:lnTo>
                  <a:lnTo>
                    <a:pt x="169925" y="191135"/>
                  </a:lnTo>
                  <a:close/>
                </a:path>
                <a:path w="204470" h="395604">
                  <a:moveTo>
                    <a:pt x="12700" y="191135"/>
                  </a:moveTo>
                  <a:lnTo>
                    <a:pt x="6350" y="191135"/>
                  </a:lnTo>
                  <a:lnTo>
                    <a:pt x="12700" y="197485"/>
                  </a:lnTo>
                  <a:lnTo>
                    <a:pt x="12700" y="1911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14574" y="3671316"/>
              <a:ext cx="595630" cy="2221230"/>
            </a:xfrm>
            <a:custGeom>
              <a:avLst/>
              <a:gdLst/>
              <a:ahLst/>
              <a:cxnLst/>
              <a:rect l="l" t="t" r="r" b="b"/>
              <a:pathLst>
                <a:path w="595629" h="2221229">
                  <a:moveTo>
                    <a:pt x="519302" y="2144649"/>
                  </a:moveTo>
                  <a:lnTo>
                    <a:pt x="519302" y="2220849"/>
                  </a:lnTo>
                  <a:lnTo>
                    <a:pt x="582802" y="2189099"/>
                  </a:lnTo>
                  <a:lnTo>
                    <a:pt x="532002" y="2189099"/>
                  </a:lnTo>
                  <a:lnTo>
                    <a:pt x="532002" y="2176399"/>
                  </a:lnTo>
                  <a:lnTo>
                    <a:pt x="582802" y="2176399"/>
                  </a:lnTo>
                  <a:lnTo>
                    <a:pt x="519302" y="2144649"/>
                  </a:lnTo>
                  <a:close/>
                </a:path>
                <a:path w="595629" h="2221229">
                  <a:moveTo>
                    <a:pt x="12700" y="0"/>
                  </a:moveTo>
                  <a:lnTo>
                    <a:pt x="0" y="0"/>
                  </a:lnTo>
                  <a:lnTo>
                    <a:pt x="0" y="2186254"/>
                  </a:lnTo>
                  <a:lnTo>
                    <a:pt x="2793" y="2189099"/>
                  </a:lnTo>
                  <a:lnTo>
                    <a:pt x="519302" y="2189099"/>
                  </a:lnTo>
                  <a:lnTo>
                    <a:pt x="519302" y="2182749"/>
                  </a:lnTo>
                  <a:lnTo>
                    <a:pt x="12700" y="2182749"/>
                  </a:lnTo>
                  <a:lnTo>
                    <a:pt x="6350" y="2176399"/>
                  </a:lnTo>
                  <a:lnTo>
                    <a:pt x="12700" y="2176399"/>
                  </a:lnTo>
                  <a:lnTo>
                    <a:pt x="12700" y="0"/>
                  </a:lnTo>
                  <a:close/>
                </a:path>
                <a:path w="595629" h="2221229">
                  <a:moveTo>
                    <a:pt x="582802" y="2176399"/>
                  </a:moveTo>
                  <a:lnTo>
                    <a:pt x="532002" y="2176399"/>
                  </a:lnTo>
                  <a:lnTo>
                    <a:pt x="532002" y="2189099"/>
                  </a:lnTo>
                  <a:lnTo>
                    <a:pt x="582802" y="2189099"/>
                  </a:lnTo>
                  <a:lnTo>
                    <a:pt x="595502" y="2182749"/>
                  </a:lnTo>
                  <a:lnTo>
                    <a:pt x="582802" y="2176399"/>
                  </a:lnTo>
                  <a:close/>
                </a:path>
                <a:path w="595629" h="2221229">
                  <a:moveTo>
                    <a:pt x="12700" y="2176399"/>
                  </a:moveTo>
                  <a:lnTo>
                    <a:pt x="6350" y="2176399"/>
                  </a:lnTo>
                  <a:lnTo>
                    <a:pt x="12700" y="2182749"/>
                  </a:lnTo>
                  <a:lnTo>
                    <a:pt x="12700" y="2176399"/>
                  </a:lnTo>
                  <a:close/>
                </a:path>
                <a:path w="595629" h="2221229">
                  <a:moveTo>
                    <a:pt x="519302" y="2176399"/>
                  </a:moveTo>
                  <a:lnTo>
                    <a:pt x="12700" y="2176399"/>
                  </a:lnTo>
                  <a:lnTo>
                    <a:pt x="12700" y="2182749"/>
                  </a:lnTo>
                  <a:lnTo>
                    <a:pt x="519302" y="2182749"/>
                  </a:lnTo>
                  <a:lnTo>
                    <a:pt x="519302" y="217639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64280" y="6003036"/>
              <a:ext cx="76200" cy="378460"/>
            </a:xfrm>
            <a:custGeom>
              <a:avLst/>
              <a:gdLst/>
              <a:ahLst/>
              <a:cxnLst/>
              <a:rect l="l" t="t" r="r" b="b"/>
              <a:pathLst>
                <a:path w="76200" h="378460">
                  <a:moveTo>
                    <a:pt x="31750" y="302120"/>
                  </a:moveTo>
                  <a:lnTo>
                    <a:pt x="0" y="302120"/>
                  </a:lnTo>
                  <a:lnTo>
                    <a:pt x="38100" y="378320"/>
                  </a:lnTo>
                  <a:lnTo>
                    <a:pt x="69850" y="314820"/>
                  </a:lnTo>
                  <a:lnTo>
                    <a:pt x="31750" y="314820"/>
                  </a:lnTo>
                  <a:lnTo>
                    <a:pt x="31750" y="302120"/>
                  </a:lnTo>
                  <a:close/>
                </a:path>
                <a:path w="76200" h="378460">
                  <a:moveTo>
                    <a:pt x="35560" y="182816"/>
                  </a:moveTo>
                  <a:lnTo>
                    <a:pt x="34544" y="182816"/>
                  </a:lnTo>
                  <a:lnTo>
                    <a:pt x="31750" y="185661"/>
                  </a:lnTo>
                  <a:lnTo>
                    <a:pt x="31750" y="314820"/>
                  </a:lnTo>
                  <a:lnTo>
                    <a:pt x="44450" y="314820"/>
                  </a:lnTo>
                  <a:lnTo>
                    <a:pt x="44450" y="195516"/>
                  </a:lnTo>
                  <a:lnTo>
                    <a:pt x="38100" y="195516"/>
                  </a:lnTo>
                  <a:lnTo>
                    <a:pt x="44450" y="189166"/>
                  </a:lnTo>
                  <a:lnTo>
                    <a:pt x="35560" y="189166"/>
                  </a:lnTo>
                  <a:lnTo>
                    <a:pt x="35560" y="182816"/>
                  </a:lnTo>
                  <a:close/>
                </a:path>
                <a:path w="76200" h="378460">
                  <a:moveTo>
                    <a:pt x="76200" y="302120"/>
                  </a:moveTo>
                  <a:lnTo>
                    <a:pt x="44450" y="302120"/>
                  </a:lnTo>
                  <a:lnTo>
                    <a:pt x="44450" y="314820"/>
                  </a:lnTo>
                  <a:lnTo>
                    <a:pt x="69850" y="314820"/>
                  </a:lnTo>
                  <a:lnTo>
                    <a:pt x="76200" y="302120"/>
                  </a:lnTo>
                  <a:close/>
                </a:path>
                <a:path w="76200" h="378460">
                  <a:moveTo>
                    <a:pt x="44450" y="189166"/>
                  </a:moveTo>
                  <a:lnTo>
                    <a:pt x="38100" y="195516"/>
                  </a:lnTo>
                  <a:lnTo>
                    <a:pt x="44450" y="195516"/>
                  </a:lnTo>
                  <a:lnTo>
                    <a:pt x="44450" y="189166"/>
                  </a:lnTo>
                  <a:close/>
                </a:path>
                <a:path w="76200" h="378460">
                  <a:moveTo>
                    <a:pt x="48260" y="182816"/>
                  </a:moveTo>
                  <a:lnTo>
                    <a:pt x="41910" y="182816"/>
                  </a:lnTo>
                  <a:lnTo>
                    <a:pt x="35560" y="189166"/>
                  </a:lnTo>
                  <a:lnTo>
                    <a:pt x="44450" y="189166"/>
                  </a:lnTo>
                  <a:lnTo>
                    <a:pt x="44450" y="195516"/>
                  </a:lnTo>
                  <a:lnTo>
                    <a:pt x="45339" y="195516"/>
                  </a:lnTo>
                  <a:lnTo>
                    <a:pt x="48260" y="192671"/>
                  </a:lnTo>
                  <a:lnTo>
                    <a:pt x="48260" y="182816"/>
                  </a:lnTo>
                  <a:close/>
                </a:path>
                <a:path w="76200" h="378460">
                  <a:moveTo>
                    <a:pt x="48260" y="0"/>
                  </a:moveTo>
                  <a:lnTo>
                    <a:pt x="35560" y="0"/>
                  </a:lnTo>
                  <a:lnTo>
                    <a:pt x="35560" y="189166"/>
                  </a:lnTo>
                  <a:lnTo>
                    <a:pt x="41910" y="182816"/>
                  </a:lnTo>
                  <a:lnTo>
                    <a:pt x="48260" y="182816"/>
                  </a:lnTo>
                  <a:lnTo>
                    <a:pt x="482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87624" y="3607307"/>
              <a:ext cx="3063875" cy="2774315"/>
            </a:xfrm>
            <a:custGeom>
              <a:avLst/>
              <a:gdLst/>
              <a:ahLst/>
              <a:cxnLst/>
              <a:rect l="l" t="t" r="r" b="b"/>
              <a:pathLst>
                <a:path w="3063875" h="2774315">
                  <a:moveTo>
                    <a:pt x="3063875" y="507873"/>
                  </a:moveTo>
                  <a:lnTo>
                    <a:pt x="3061081" y="504952"/>
                  </a:lnTo>
                  <a:lnTo>
                    <a:pt x="44450" y="504952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514858"/>
                  </a:lnTo>
                  <a:lnTo>
                    <a:pt x="34544" y="517652"/>
                  </a:lnTo>
                  <a:lnTo>
                    <a:pt x="3051175" y="517652"/>
                  </a:lnTo>
                  <a:lnTo>
                    <a:pt x="3051175" y="2577134"/>
                  </a:lnTo>
                  <a:lnTo>
                    <a:pt x="1685925" y="2577134"/>
                  </a:lnTo>
                  <a:lnTo>
                    <a:pt x="1685925" y="2578544"/>
                  </a:lnTo>
                  <a:lnTo>
                    <a:pt x="1257554" y="2578544"/>
                  </a:lnTo>
                  <a:lnTo>
                    <a:pt x="1257554" y="2395728"/>
                  </a:lnTo>
                  <a:lnTo>
                    <a:pt x="1244854" y="2395728"/>
                  </a:lnTo>
                  <a:lnTo>
                    <a:pt x="1244854" y="2588399"/>
                  </a:lnTo>
                  <a:lnTo>
                    <a:pt x="1247648" y="2591244"/>
                  </a:lnTo>
                  <a:lnTo>
                    <a:pt x="1681226" y="2591244"/>
                  </a:lnTo>
                  <a:lnTo>
                    <a:pt x="1681226" y="2697848"/>
                  </a:lnTo>
                  <a:lnTo>
                    <a:pt x="1649476" y="2697848"/>
                  </a:lnTo>
                  <a:lnTo>
                    <a:pt x="1687576" y="2774048"/>
                  </a:lnTo>
                  <a:lnTo>
                    <a:pt x="1719313" y="2710561"/>
                  </a:lnTo>
                  <a:lnTo>
                    <a:pt x="1725676" y="2697848"/>
                  </a:lnTo>
                  <a:lnTo>
                    <a:pt x="1693926" y="2697848"/>
                  </a:lnTo>
                  <a:lnTo>
                    <a:pt x="1693926" y="2591244"/>
                  </a:lnTo>
                  <a:lnTo>
                    <a:pt x="1693926" y="2589834"/>
                  </a:lnTo>
                  <a:lnTo>
                    <a:pt x="3061081" y="2589834"/>
                  </a:lnTo>
                  <a:lnTo>
                    <a:pt x="3063875" y="2586990"/>
                  </a:lnTo>
                  <a:lnTo>
                    <a:pt x="3063875" y="2583484"/>
                  </a:lnTo>
                  <a:lnTo>
                    <a:pt x="3063875" y="2577134"/>
                  </a:lnTo>
                  <a:lnTo>
                    <a:pt x="3063875" y="517652"/>
                  </a:lnTo>
                  <a:lnTo>
                    <a:pt x="3063875" y="507873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596896" y="4157472"/>
              <a:ext cx="1377950" cy="2076450"/>
            </a:xfrm>
            <a:custGeom>
              <a:avLst/>
              <a:gdLst/>
              <a:ahLst/>
              <a:cxnLst/>
              <a:rect l="l" t="t" r="r" b="b"/>
              <a:pathLst>
                <a:path w="1377950" h="2076450">
                  <a:moveTo>
                    <a:pt x="1318514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1"/>
                  </a:lnTo>
                  <a:lnTo>
                    <a:pt x="0" y="2056218"/>
                  </a:lnTo>
                  <a:lnTo>
                    <a:pt x="1559" y="2063934"/>
                  </a:lnTo>
                  <a:lnTo>
                    <a:pt x="5810" y="2070236"/>
                  </a:lnTo>
                  <a:lnTo>
                    <a:pt x="12108" y="2074485"/>
                  </a:lnTo>
                  <a:lnTo>
                    <a:pt x="19812" y="2076043"/>
                  </a:lnTo>
                  <a:lnTo>
                    <a:pt x="1208532" y="2076043"/>
                  </a:lnTo>
                  <a:lnTo>
                    <a:pt x="1208532" y="2056218"/>
                  </a:lnTo>
                  <a:lnTo>
                    <a:pt x="39624" y="2056218"/>
                  </a:lnTo>
                  <a:lnTo>
                    <a:pt x="19812" y="2036406"/>
                  </a:lnTo>
                  <a:lnTo>
                    <a:pt x="39624" y="2036406"/>
                  </a:lnTo>
                  <a:lnTo>
                    <a:pt x="39624" y="39623"/>
                  </a:lnTo>
                  <a:lnTo>
                    <a:pt x="19812" y="39623"/>
                  </a:lnTo>
                  <a:lnTo>
                    <a:pt x="39624" y="19811"/>
                  </a:lnTo>
                  <a:lnTo>
                    <a:pt x="1338326" y="19811"/>
                  </a:lnTo>
                  <a:lnTo>
                    <a:pt x="1336766" y="12108"/>
                  </a:lnTo>
                  <a:lnTo>
                    <a:pt x="1332515" y="5810"/>
                  </a:lnTo>
                  <a:lnTo>
                    <a:pt x="1326217" y="1559"/>
                  </a:lnTo>
                  <a:lnTo>
                    <a:pt x="1318514" y="0"/>
                  </a:lnTo>
                  <a:close/>
                </a:path>
                <a:path w="1377950" h="2076450">
                  <a:moveTo>
                    <a:pt x="39624" y="2036406"/>
                  </a:moveTo>
                  <a:lnTo>
                    <a:pt x="19812" y="2036406"/>
                  </a:lnTo>
                  <a:lnTo>
                    <a:pt x="39624" y="2056218"/>
                  </a:lnTo>
                  <a:lnTo>
                    <a:pt x="39624" y="2036406"/>
                  </a:lnTo>
                  <a:close/>
                </a:path>
                <a:path w="1377950" h="2076450">
                  <a:moveTo>
                    <a:pt x="1208532" y="2036406"/>
                  </a:moveTo>
                  <a:lnTo>
                    <a:pt x="39624" y="2036406"/>
                  </a:lnTo>
                  <a:lnTo>
                    <a:pt x="39624" y="2056218"/>
                  </a:lnTo>
                  <a:lnTo>
                    <a:pt x="1208532" y="2056218"/>
                  </a:lnTo>
                  <a:lnTo>
                    <a:pt x="1208532" y="2036406"/>
                  </a:lnTo>
                  <a:close/>
                </a:path>
                <a:path w="1377950" h="2076450">
                  <a:moveTo>
                    <a:pt x="1298702" y="38100"/>
                  </a:moveTo>
                  <a:lnTo>
                    <a:pt x="1259078" y="38100"/>
                  </a:lnTo>
                  <a:lnTo>
                    <a:pt x="1318514" y="156971"/>
                  </a:lnTo>
                  <a:lnTo>
                    <a:pt x="1368044" y="57911"/>
                  </a:lnTo>
                  <a:lnTo>
                    <a:pt x="1298702" y="57911"/>
                  </a:lnTo>
                  <a:lnTo>
                    <a:pt x="1298702" y="38100"/>
                  </a:lnTo>
                  <a:close/>
                </a:path>
                <a:path w="1377950" h="2076450">
                  <a:moveTo>
                    <a:pt x="1298702" y="19811"/>
                  </a:moveTo>
                  <a:lnTo>
                    <a:pt x="1298702" y="57911"/>
                  </a:lnTo>
                  <a:lnTo>
                    <a:pt x="1338326" y="57911"/>
                  </a:lnTo>
                  <a:lnTo>
                    <a:pt x="1338326" y="39623"/>
                  </a:lnTo>
                  <a:lnTo>
                    <a:pt x="1318514" y="39623"/>
                  </a:lnTo>
                  <a:lnTo>
                    <a:pt x="1298702" y="19811"/>
                  </a:lnTo>
                  <a:close/>
                </a:path>
                <a:path w="1377950" h="2076450">
                  <a:moveTo>
                    <a:pt x="1377950" y="38100"/>
                  </a:moveTo>
                  <a:lnTo>
                    <a:pt x="1338326" y="38100"/>
                  </a:lnTo>
                  <a:lnTo>
                    <a:pt x="1338326" y="57911"/>
                  </a:lnTo>
                  <a:lnTo>
                    <a:pt x="1368044" y="57911"/>
                  </a:lnTo>
                  <a:lnTo>
                    <a:pt x="1377950" y="38100"/>
                  </a:lnTo>
                  <a:close/>
                </a:path>
                <a:path w="1377950" h="2076450">
                  <a:moveTo>
                    <a:pt x="39624" y="19811"/>
                  </a:moveTo>
                  <a:lnTo>
                    <a:pt x="19812" y="39623"/>
                  </a:lnTo>
                  <a:lnTo>
                    <a:pt x="39624" y="39623"/>
                  </a:lnTo>
                  <a:lnTo>
                    <a:pt x="39624" y="19811"/>
                  </a:lnTo>
                  <a:close/>
                </a:path>
                <a:path w="1377950" h="2076450">
                  <a:moveTo>
                    <a:pt x="1298702" y="19811"/>
                  </a:moveTo>
                  <a:lnTo>
                    <a:pt x="39624" y="19811"/>
                  </a:lnTo>
                  <a:lnTo>
                    <a:pt x="39624" y="39623"/>
                  </a:lnTo>
                  <a:lnTo>
                    <a:pt x="1259840" y="39623"/>
                  </a:lnTo>
                  <a:lnTo>
                    <a:pt x="1259078" y="38100"/>
                  </a:lnTo>
                  <a:lnTo>
                    <a:pt x="1298702" y="38100"/>
                  </a:lnTo>
                  <a:lnTo>
                    <a:pt x="1298702" y="19811"/>
                  </a:lnTo>
                  <a:close/>
                </a:path>
                <a:path w="1377950" h="2076450">
                  <a:moveTo>
                    <a:pt x="1338326" y="19811"/>
                  </a:moveTo>
                  <a:lnTo>
                    <a:pt x="1298702" y="19811"/>
                  </a:lnTo>
                  <a:lnTo>
                    <a:pt x="1318514" y="39623"/>
                  </a:lnTo>
                  <a:lnTo>
                    <a:pt x="1338326" y="39623"/>
                  </a:lnTo>
                  <a:lnTo>
                    <a:pt x="1338326" y="198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74691" y="4337303"/>
              <a:ext cx="1395095" cy="1875155"/>
            </a:xfrm>
            <a:custGeom>
              <a:avLst/>
              <a:gdLst/>
              <a:ahLst/>
              <a:cxnLst/>
              <a:rect l="l" t="t" r="r" b="b"/>
              <a:pathLst>
                <a:path w="1395095" h="1875154">
                  <a:moveTo>
                    <a:pt x="1355471" y="1835429"/>
                  </a:moveTo>
                  <a:lnTo>
                    <a:pt x="0" y="1835429"/>
                  </a:lnTo>
                  <a:lnTo>
                    <a:pt x="0" y="1875040"/>
                  </a:lnTo>
                  <a:lnTo>
                    <a:pt x="1375283" y="1875040"/>
                  </a:lnTo>
                  <a:lnTo>
                    <a:pt x="1382986" y="1873484"/>
                  </a:lnTo>
                  <a:lnTo>
                    <a:pt x="1389284" y="1869241"/>
                  </a:lnTo>
                  <a:lnTo>
                    <a:pt x="1393535" y="1862948"/>
                  </a:lnTo>
                  <a:lnTo>
                    <a:pt x="1395095" y="1855241"/>
                  </a:lnTo>
                  <a:lnTo>
                    <a:pt x="1355471" y="1855241"/>
                  </a:lnTo>
                  <a:lnTo>
                    <a:pt x="1355471" y="1835429"/>
                  </a:lnTo>
                  <a:close/>
                </a:path>
                <a:path w="1395095" h="1875154">
                  <a:moveTo>
                    <a:pt x="1355471" y="19812"/>
                  </a:moveTo>
                  <a:lnTo>
                    <a:pt x="1355471" y="1855241"/>
                  </a:lnTo>
                  <a:lnTo>
                    <a:pt x="1375283" y="1835429"/>
                  </a:lnTo>
                  <a:lnTo>
                    <a:pt x="1395095" y="1835429"/>
                  </a:lnTo>
                  <a:lnTo>
                    <a:pt x="1395095" y="39623"/>
                  </a:lnTo>
                  <a:lnTo>
                    <a:pt x="1375283" y="39624"/>
                  </a:lnTo>
                  <a:lnTo>
                    <a:pt x="1355471" y="19812"/>
                  </a:lnTo>
                  <a:close/>
                </a:path>
                <a:path w="1395095" h="1875154">
                  <a:moveTo>
                    <a:pt x="1395095" y="1835429"/>
                  </a:moveTo>
                  <a:lnTo>
                    <a:pt x="1375283" y="1835429"/>
                  </a:lnTo>
                  <a:lnTo>
                    <a:pt x="1355471" y="1855241"/>
                  </a:lnTo>
                  <a:lnTo>
                    <a:pt x="1395095" y="1855241"/>
                  </a:lnTo>
                  <a:lnTo>
                    <a:pt x="1395095" y="1835429"/>
                  </a:lnTo>
                  <a:close/>
                </a:path>
                <a:path w="1395095" h="1875154">
                  <a:moveTo>
                    <a:pt x="795274" y="129540"/>
                  </a:moveTo>
                  <a:lnTo>
                    <a:pt x="755650" y="129540"/>
                  </a:lnTo>
                  <a:lnTo>
                    <a:pt x="815086" y="248412"/>
                  </a:lnTo>
                  <a:lnTo>
                    <a:pt x="864615" y="149352"/>
                  </a:lnTo>
                  <a:lnTo>
                    <a:pt x="795274" y="149352"/>
                  </a:lnTo>
                  <a:lnTo>
                    <a:pt x="795274" y="129540"/>
                  </a:lnTo>
                  <a:close/>
                </a:path>
                <a:path w="1395095" h="1875154">
                  <a:moveTo>
                    <a:pt x="1375283" y="0"/>
                  </a:moveTo>
                  <a:lnTo>
                    <a:pt x="815086" y="0"/>
                  </a:lnTo>
                  <a:lnTo>
                    <a:pt x="807382" y="1559"/>
                  </a:lnTo>
                  <a:lnTo>
                    <a:pt x="801084" y="5810"/>
                  </a:lnTo>
                  <a:lnTo>
                    <a:pt x="796833" y="12108"/>
                  </a:lnTo>
                  <a:lnTo>
                    <a:pt x="795274" y="19812"/>
                  </a:lnTo>
                  <a:lnTo>
                    <a:pt x="795274" y="149352"/>
                  </a:lnTo>
                  <a:lnTo>
                    <a:pt x="834898" y="149352"/>
                  </a:lnTo>
                  <a:lnTo>
                    <a:pt x="834898" y="39624"/>
                  </a:lnTo>
                  <a:lnTo>
                    <a:pt x="815086" y="39624"/>
                  </a:lnTo>
                  <a:lnTo>
                    <a:pt x="834898" y="19812"/>
                  </a:lnTo>
                  <a:lnTo>
                    <a:pt x="1395095" y="19812"/>
                  </a:lnTo>
                  <a:lnTo>
                    <a:pt x="1393535" y="12108"/>
                  </a:lnTo>
                  <a:lnTo>
                    <a:pt x="1389284" y="5810"/>
                  </a:lnTo>
                  <a:lnTo>
                    <a:pt x="1382986" y="1559"/>
                  </a:lnTo>
                  <a:lnTo>
                    <a:pt x="1375283" y="0"/>
                  </a:lnTo>
                  <a:close/>
                </a:path>
                <a:path w="1395095" h="1875154">
                  <a:moveTo>
                    <a:pt x="874522" y="129540"/>
                  </a:moveTo>
                  <a:lnTo>
                    <a:pt x="834898" y="129540"/>
                  </a:lnTo>
                  <a:lnTo>
                    <a:pt x="834898" y="149352"/>
                  </a:lnTo>
                  <a:lnTo>
                    <a:pt x="864615" y="149352"/>
                  </a:lnTo>
                  <a:lnTo>
                    <a:pt x="874522" y="129540"/>
                  </a:lnTo>
                  <a:close/>
                </a:path>
                <a:path w="1395095" h="1875154">
                  <a:moveTo>
                    <a:pt x="834898" y="19812"/>
                  </a:moveTo>
                  <a:lnTo>
                    <a:pt x="815086" y="39624"/>
                  </a:lnTo>
                  <a:lnTo>
                    <a:pt x="834898" y="39624"/>
                  </a:lnTo>
                  <a:lnTo>
                    <a:pt x="834898" y="19812"/>
                  </a:lnTo>
                  <a:close/>
                </a:path>
                <a:path w="1395095" h="1875154">
                  <a:moveTo>
                    <a:pt x="1355471" y="19812"/>
                  </a:moveTo>
                  <a:lnTo>
                    <a:pt x="834898" y="19812"/>
                  </a:lnTo>
                  <a:lnTo>
                    <a:pt x="834898" y="39624"/>
                  </a:lnTo>
                  <a:lnTo>
                    <a:pt x="1355471" y="39624"/>
                  </a:lnTo>
                  <a:lnTo>
                    <a:pt x="1355471" y="19812"/>
                  </a:lnTo>
                  <a:close/>
                </a:path>
                <a:path w="1395095" h="1875154">
                  <a:moveTo>
                    <a:pt x="1395095" y="19812"/>
                  </a:moveTo>
                  <a:lnTo>
                    <a:pt x="1355471" y="19812"/>
                  </a:lnTo>
                  <a:lnTo>
                    <a:pt x="1375283" y="39624"/>
                  </a:lnTo>
                  <a:lnTo>
                    <a:pt x="1395095" y="39623"/>
                  </a:lnTo>
                  <a:lnTo>
                    <a:pt x="1395095" y="19812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9389" y="4869053"/>
              <a:ext cx="75692" cy="14414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169920" y="2936747"/>
              <a:ext cx="2889885" cy="1647825"/>
            </a:xfrm>
            <a:custGeom>
              <a:avLst/>
              <a:gdLst/>
              <a:ahLst/>
              <a:cxnLst/>
              <a:rect l="l" t="t" r="r" b="b"/>
              <a:pathLst>
                <a:path w="2889885" h="1647825">
                  <a:moveTo>
                    <a:pt x="1808480" y="550672"/>
                  </a:moveTo>
                  <a:lnTo>
                    <a:pt x="1776730" y="550672"/>
                  </a:lnTo>
                  <a:lnTo>
                    <a:pt x="1776730" y="522478"/>
                  </a:lnTo>
                  <a:lnTo>
                    <a:pt x="1776730" y="512572"/>
                  </a:lnTo>
                  <a:lnTo>
                    <a:pt x="1773936" y="509778"/>
                  </a:lnTo>
                  <a:lnTo>
                    <a:pt x="1278890" y="509778"/>
                  </a:lnTo>
                  <a:lnTo>
                    <a:pt x="1278890" y="405384"/>
                  </a:lnTo>
                  <a:lnTo>
                    <a:pt x="1266190" y="405384"/>
                  </a:lnTo>
                  <a:lnTo>
                    <a:pt x="1266190" y="519557"/>
                  </a:lnTo>
                  <a:lnTo>
                    <a:pt x="1268984" y="522478"/>
                  </a:lnTo>
                  <a:lnTo>
                    <a:pt x="1764030" y="522478"/>
                  </a:lnTo>
                  <a:lnTo>
                    <a:pt x="1764030" y="550672"/>
                  </a:lnTo>
                  <a:lnTo>
                    <a:pt x="1732280" y="550672"/>
                  </a:lnTo>
                  <a:lnTo>
                    <a:pt x="1770380" y="626884"/>
                  </a:lnTo>
                  <a:lnTo>
                    <a:pt x="1802130" y="563372"/>
                  </a:lnTo>
                  <a:lnTo>
                    <a:pt x="1808480" y="550672"/>
                  </a:lnTo>
                  <a:close/>
                </a:path>
                <a:path w="2889885" h="1647825">
                  <a:moveTo>
                    <a:pt x="2147824" y="1039368"/>
                  </a:moveTo>
                  <a:lnTo>
                    <a:pt x="2135124" y="1039368"/>
                  </a:lnTo>
                  <a:lnTo>
                    <a:pt x="2135124" y="1041654"/>
                  </a:lnTo>
                  <a:lnTo>
                    <a:pt x="2133600" y="1041654"/>
                  </a:lnTo>
                  <a:lnTo>
                    <a:pt x="2133600" y="1263904"/>
                  </a:lnTo>
                  <a:lnTo>
                    <a:pt x="44450" y="1263904"/>
                  </a:lnTo>
                  <a:lnTo>
                    <a:pt x="44450" y="694944"/>
                  </a:lnTo>
                  <a:lnTo>
                    <a:pt x="76200" y="694944"/>
                  </a:lnTo>
                  <a:lnTo>
                    <a:pt x="69850" y="682244"/>
                  </a:lnTo>
                  <a:lnTo>
                    <a:pt x="38100" y="618744"/>
                  </a:lnTo>
                  <a:lnTo>
                    <a:pt x="0" y="694944"/>
                  </a:lnTo>
                  <a:lnTo>
                    <a:pt x="31750" y="694944"/>
                  </a:lnTo>
                  <a:lnTo>
                    <a:pt x="31750" y="1273683"/>
                  </a:lnTo>
                  <a:lnTo>
                    <a:pt x="34544" y="1276604"/>
                  </a:lnTo>
                  <a:lnTo>
                    <a:pt x="2135124" y="1276604"/>
                  </a:lnTo>
                  <a:lnTo>
                    <a:pt x="2135124" y="1337183"/>
                  </a:lnTo>
                  <a:lnTo>
                    <a:pt x="1884680" y="1337183"/>
                  </a:lnTo>
                  <a:lnTo>
                    <a:pt x="1881886" y="1339977"/>
                  </a:lnTo>
                  <a:lnTo>
                    <a:pt x="1881886" y="1571371"/>
                  </a:lnTo>
                  <a:lnTo>
                    <a:pt x="1850136" y="1571371"/>
                  </a:lnTo>
                  <a:lnTo>
                    <a:pt x="1888236" y="1647571"/>
                  </a:lnTo>
                  <a:lnTo>
                    <a:pt x="1919986" y="1584071"/>
                  </a:lnTo>
                  <a:lnTo>
                    <a:pt x="1926336" y="1571371"/>
                  </a:lnTo>
                  <a:lnTo>
                    <a:pt x="1894586" y="1571371"/>
                  </a:lnTo>
                  <a:lnTo>
                    <a:pt x="1894586" y="1349883"/>
                  </a:lnTo>
                  <a:lnTo>
                    <a:pt x="2145030" y="1349883"/>
                  </a:lnTo>
                  <a:lnTo>
                    <a:pt x="2147824" y="1346962"/>
                  </a:lnTo>
                  <a:lnTo>
                    <a:pt x="2147824" y="1337183"/>
                  </a:lnTo>
                  <a:lnTo>
                    <a:pt x="2147824" y="1039368"/>
                  </a:lnTo>
                  <a:close/>
                </a:path>
                <a:path w="2889885" h="1647825">
                  <a:moveTo>
                    <a:pt x="2889758" y="0"/>
                  </a:moveTo>
                  <a:lnTo>
                    <a:pt x="2877058" y="0"/>
                  </a:lnTo>
                  <a:lnTo>
                    <a:pt x="2877058" y="307848"/>
                  </a:lnTo>
                  <a:lnTo>
                    <a:pt x="2506472" y="307848"/>
                  </a:lnTo>
                  <a:lnTo>
                    <a:pt x="2503678" y="310642"/>
                  </a:lnTo>
                  <a:lnTo>
                    <a:pt x="2503678" y="552196"/>
                  </a:lnTo>
                  <a:lnTo>
                    <a:pt x="2471928" y="552196"/>
                  </a:lnTo>
                  <a:lnTo>
                    <a:pt x="2510028" y="628408"/>
                  </a:lnTo>
                  <a:lnTo>
                    <a:pt x="2541778" y="564896"/>
                  </a:lnTo>
                  <a:lnTo>
                    <a:pt x="2548128" y="552196"/>
                  </a:lnTo>
                  <a:lnTo>
                    <a:pt x="2516378" y="552196"/>
                  </a:lnTo>
                  <a:lnTo>
                    <a:pt x="2516378" y="320548"/>
                  </a:lnTo>
                  <a:lnTo>
                    <a:pt x="2886837" y="320548"/>
                  </a:lnTo>
                  <a:lnTo>
                    <a:pt x="2889758" y="317627"/>
                  </a:lnTo>
                  <a:lnTo>
                    <a:pt x="2889758" y="307848"/>
                  </a:lnTo>
                  <a:lnTo>
                    <a:pt x="2889758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831083" y="2879852"/>
            <a:ext cx="607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latin typeface="Microsoft YaHei UI"/>
                <a:cs typeface="Microsoft YaHei UI"/>
              </a:rPr>
              <a:t>指数的</a:t>
            </a:r>
            <a:r>
              <a:rPr sz="1200" spc="-75" dirty="0">
                <a:latin typeface="Microsoft YaHei UI"/>
                <a:cs typeface="Microsoft YaHei UI"/>
              </a:rPr>
              <a:t>差异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11072" y="3321177"/>
            <a:ext cx="2732405" cy="1273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7045" algn="ctr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Microsoft YaHei UI"/>
                <a:cs typeface="Microsoft YaHei UI"/>
              </a:rPr>
              <a:t>控制</a:t>
            </a:r>
            <a:endParaRPr sz="16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</a:pPr>
            <a:r>
              <a:rPr sz="1200" spc="-170" dirty="0">
                <a:latin typeface="Microsoft YaHei UI"/>
                <a:cs typeface="Microsoft YaHei UI"/>
              </a:rPr>
              <a:t>较大的</a:t>
            </a:r>
            <a:r>
              <a:rPr sz="1200" spc="-55" dirty="0">
                <a:latin typeface="Microsoft YaHei UI"/>
                <a:cs typeface="Microsoft YaHei UI"/>
              </a:rPr>
              <a:t>指数</a:t>
            </a:r>
            <a:endParaRPr sz="12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50">
              <a:latin typeface="Microsoft YaHei UI"/>
              <a:cs typeface="Microsoft YaHei UI"/>
            </a:endParaRPr>
          </a:p>
          <a:p>
            <a:pPr marR="5080" algn="r">
              <a:lnSpc>
                <a:spcPct val="100000"/>
              </a:lnSpc>
            </a:pPr>
            <a:r>
              <a:rPr sz="1600" spc="-35" dirty="0">
                <a:latin typeface="Microsoft YaHei UI"/>
                <a:cs typeface="Microsoft YaHei UI"/>
              </a:rPr>
              <a:t>MUX4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47130" y="2540241"/>
            <a:ext cx="1332865" cy="65722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600" spc="-35" dirty="0">
                <a:latin typeface="Microsoft YaHei UI"/>
                <a:cs typeface="Microsoft YaHei UI"/>
              </a:rPr>
              <a:t>MUX3</a:t>
            </a:r>
            <a:endParaRPr sz="1600">
              <a:latin typeface="Microsoft YaHei UI"/>
              <a:cs typeface="Microsoft YaHei UI"/>
            </a:endParaRPr>
          </a:p>
          <a:p>
            <a:pPr marL="344805">
              <a:lnSpc>
                <a:spcPct val="100000"/>
              </a:lnSpc>
              <a:spcBef>
                <a:spcPts val="685"/>
              </a:spcBef>
            </a:pPr>
            <a:r>
              <a:rPr sz="1200" spc="-225" dirty="0">
                <a:latin typeface="Microsoft YaHei UI"/>
                <a:cs typeface="Microsoft YaHei UI"/>
              </a:rPr>
              <a:t>较大的</a:t>
            </a:r>
            <a:r>
              <a:rPr sz="1200" dirty="0">
                <a:latin typeface="Microsoft YaHei UI"/>
                <a:cs typeface="Microsoft YaHei UI"/>
              </a:rPr>
              <a:t>尾数</a:t>
            </a:r>
            <a:endParaRPr sz="1200">
              <a:latin typeface="Microsoft YaHei UI"/>
              <a:cs typeface="Microsoft YaHei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23105" y="2431795"/>
            <a:ext cx="1447800" cy="9029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sz="1600" spc="-35" dirty="0">
                <a:latin typeface="Microsoft YaHei UI"/>
                <a:cs typeface="Microsoft YaHei UI"/>
              </a:rPr>
              <a:t>MUX2</a:t>
            </a:r>
            <a:endParaRPr sz="1600">
              <a:latin typeface="Microsoft YaHei UI"/>
              <a:cs typeface="Microsoft YaHei UI"/>
            </a:endParaRPr>
          </a:p>
          <a:p>
            <a:pPr marL="468630">
              <a:lnSpc>
                <a:spcPct val="100000"/>
              </a:lnSpc>
              <a:spcBef>
                <a:spcPts val="1140"/>
              </a:spcBef>
            </a:pPr>
            <a:r>
              <a:rPr sz="1200" spc="-114" dirty="0">
                <a:latin typeface="Microsoft YaHei UI"/>
                <a:cs typeface="Microsoft YaHei UI"/>
              </a:rPr>
              <a:t>较小的</a:t>
            </a:r>
            <a:r>
              <a:rPr sz="1200" dirty="0">
                <a:latin typeface="Microsoft YaHei UI"/>
                <a:cs typeface="Microsoft YaHei UI"/>
              </a:rPr>
              <a:t>尾数</a:t>
            </a:r>
            <a:endParaRPr sz="12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600" spc="-165" dirty="0">
                <a:latin typeface="Microsoft YaHei UI"/>
                <a:cs typeface="Microsoft YaHei UI"/>
              </a:rPr>
              <a:t>向右</a:t>
            </a:r>
            <a:r>
              <a:rPr sz="1600" spc="-465" dirty="0">
                <a:latin typeface="Microsoft YaHei UI"/>
                <a:cs typeface="Microsoft YaHei UI"/>
              </a:rPr>
              <a:t>移动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53740" y="3160775"/>
            <a:ext cx="1423035" cy="2035810"/>
          </a:xfrm>
          <a:custGeom>
            <a:avLst/>
            <a:gdLst/>
            <a:ahLst/>
            <a:cxnLst/>
            <a:rect l="l" t="t" r="r" b="b"/>
            <a:pathLst>
              <a:path w="1423035" h="2035810">
                <a:moveTo>
                  <a:pt x="1423035" y="1997202"/>
                </a:moveTo>
                <a:lnTo>
                  <a:pt x="1410335" y="1990852"/>
                </a:lnTo>
                <a:lnTo>
                  <a:pt x="1346835" y="1959102"/>
                </a:lnTo>
                <a:lnTo>
                  <a:pt x="1346835" y="1990852"/>
                </a:lnTo>
                <a:lnTo>
                  <a:pt x="1092708" y="1990852"/>
                </a:lnTo>
                <a:lnTo>
                  <a:pt x="1092708" y="300482"/>
                </a:lnTo>
                <a:lnTo>
                  <a:pt x="1092708" y="294132"/>
                </a:lnTo>
                <a:lnTo>
                  <a:pt x="1092708" y="290576"/>
                </a:lnTo>
                <a:lnTo>
                  <a:pt x="1089914" y="287782"/>
                </a:lnTo>
                <a:lnTo>
                  <a:pt x="368554" y="287782"/>
                </a:lnTo>
                <a:lnTo>
                  <a:pt x="368554" y="44450"/>
                </a:lnTo>
                <a:lnTo>
                  <a:pt x="465328" y="44450"/>
                </a:lnTo>
                <a:lnTo>
                  <a:pt x="465328" y="76200"/>
                </a:lnTo>
                <a:lnTo>
                  <a:pt x="528828" y="44450"/>
                </a:lnTo>
                <a:lnTo>
                  <a:pt x="541528" y="38100"/>
                </a:lnTo>
                <a:lnTo>
                  <a:pt x="528828" y="31750"/>
                </a:lnTo>
                <a:lnTo>
                  <a:pt x="465328" y="0"/>
                </a:lnTo>
                <a:lnTo>
                  <a:pt x="465328" y="31750"/>
                </a:lnTo>
                <a:lnTo>
                  <a:pt x="358648" y="31750"/>
                </a:lnTo>
                <a:lnTo>
                  <a:pt x="355854" y="34544"/>
                </a:lnTo>
                <a:lnTo>
                  <a:pt x="355854" y="287782"/>
                </a:lnTo>
                <a:lnTo>
                  <a:pt x="0" y="287782"/>
                </a:lnTo>
                <a:lnTo>
                  <a:pt x="0" y="288925"/>
                </a:lnTo>
                <a:lnTo>
                  <a:pt x="0" y="300482"/>
                </a:lnTo>
                <a:lnTo>
                  <a:pt x="0" y="301625"/>
                </a:lnTo>
                <a:lnTo>
                  <a:pt x="365760" y="301625"/>
                </a:lnTo>
                <a:lnTo>
                  <a:pt x="366903" y="300482"/>
                </a:lnTo>
                <a:lnTo>
                  <a:pt x="1080008" y="300482"/>
                </a:lnTo>
                <a:lnTo>
                  <a:pt x="1080008" y="2000631"/>
                </a:lnTo>
                <a:lnTo>
                  <a:pt x="1082929" y="2003552"/>
                </a:lnTo>
                <a:lnTo>
                  <a:pt x="1346835" y="2003552"/>
                </a:lnTo>
                <a:lnTo>
                  <a:pt x="1346835" y="2035302"/>
                </a:lnTo>
                <a:lnTo>
                  <a:pt x="1410335" y="2003552"/>
                </a:lnTo>
                <a:lnTo>
                  <a:pt x="1423035" y="199720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23</a:t>
            </a:r>
          </a:p>
        </p:txBody>
      </p:sp>
    </p:spTree>
  </p:cSld>
  <p:clrMapOvr>
    <a:masterClrMapping/>
  </p:clrMapOvr>
</p:sld>
</file>

<file path=ppt/slides/slide2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讲座内容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0668" y="1152491"/>
            <a:ext cx="3947795" cy="26758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进行算术运算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小数的</a:t>
            </a:r>
            <a:r>
              <a:rPr sz="2800" spc="105" dirty="0">
                <a:latin typeface="Microsoft YaHei"/>
                <a:cs typeface="Microsoft YaHei"/>
              </a:rPr>
              <a:t>二进制</a:t>
            </a:r>
            <a:r>
              <a:rPr sz="2800" spc="5" dirty="0">
                <a:latin typeface="Microsoft YaHei"/>
                <a:cs typeface="Microsoft YaHei"/>
              </a:rPr>
              <a:t>记数法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Microsoft YaHei"/>
                <a:cs typeface="Microsoft YaHei"/>
              </a:rPr>
              <a:t>浮点数的加法</a:t>
            </a:r>
            <a:endParaRPr sz="2800">
              <a:latin typeface="Microsoft YaHei"/>
              <a:cs typeface="Microsoft YaHei"/>
            </a:endParaRPr>
          </a:p>
          <a:p>
            <a:pPr marL="411480" marR="5080">
              <a:lnSpc>
                <a:spcPts val="4040"/>
              </a:lnSpc>
              <a:spcBef>
                <a:spcPts val="90"/>
              </a:spcBef>
            </a:pPr>
            <a:r>
              <a:rPr sz="2800" spc="285" dirty="0">
                <a:latin typeface="Microsoft YaHei"/>
                <a:cs typeface="Microsoft YaHei"/>
              </a:rPr>
              <a:t>(</a:t>
            </a:r>
            <a:r>
              <a:rPr sz="2800" spc="5" dirty="0">
                <a:latin typeface="Microsoft YaHei"/>
                <a:cs typeface="Microsoft YaHei"/>
              </a:rPr>
              <a:t>浮点数的</a:t>
            </a:r>
            <a:r>
              <a:rPr sz="2800" spc="10" dirty="0">
                <a:latin typeface="Microsoft YaHei"/>
                <a:cs typeface="Microsoft YaHei"/>
              </a:rPr>
              <a:t>乘法</a:t>
            </a:r>
            <a:r>
              <a:rPr sz="2800" spc="280" dirty="0">
                <a:latin typeface="Microsoft YaHei"/>
                <a:cs typeface="Microsoft YaHei"/>
              </a:rPr>
              <a:t>)</a:t>
            </a:r>
            <a:r>
              <a:rPr sz="2800" spc="10" dirty="0">
                <a:latin typeface="Microsoft YaHei"/>
                <a:cs typeface="Microsoft YaHei"/>
              </a:rPr>
              <a:t> 误差和舍入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528695"/>
            <a:ext cx="200659" cy="2082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15823" y="115823"/>
            <a:ext cx="8912860" cy="6617334"/>
            <a:chOff x="115823" y="115823"/>
            <a:chExt cx="8912860" cy="6617334"/>
          </a:xfrm>
        </p:grpSpPr>
        <p:sp>
          <p:nvSpPr>
            <p:cNvPr id="10" name="object 10"/>
            <p:cNvSpPr/>
            <p:nvPr/>
          </p:nvSpPr>
          <p:spPr>
            <a:xfrm>
              <a:off x="115823" y="115823"/>
              <a:ext cx="8912860" cy="6617334"/>
            </a:xfrm>
            <a:custGeom>
              <a:avLst/>
              <a:gdLst/>
              <a:ahLst/>
              <a:cxnLst/>
              <a:rect l="l" t="t" r="r" b="b"/>
              <a:pathLst>
                <a:path w="8912860" h="6617334">
                  <a:moveTo>
                    <a:pt x="884834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6553200"/>
                  </a:lnTo>
                  <a:lnTo>
                    <a:pt x="5029" y="6578111"/>
                  </a:lnTo>
                  <a:lnTo>
                    <a:pt x="18745" y="6598457"/>
                  </a:lnTo>
                  <a:lnTo>
                    <a:pt x="39090" y="6612175"/>
                  </a:lnTo>
                  <a:lnTo>
                    <a:pt x="64008" y="6617206"/>
                  </a:lnTo>
                  <a:lnTo>
                    <a:pt x="8848344" y="6617206"/>
                  </a:lnTo>
                  <a:lnTo>
                    <a:pt x="8873239" y="6612175"/>
                  </a:lnTo>
                  <a:lnTo>
                    <a:pt x="8893587" y="6598457"/>
                  </a:lnTo>
                  <a:lnTo>
                    <a:pt x="8907315" y="6578111"/>
                  </a:lnTo>
                  <a:lnTo>
                    <a:pt x="8912352" y="6553200"/>
                  </a:lnTo>
                  <a:lnTo>
                    <a:pt x="8912352" y="6540398"/>
                  </a:lnTo>
                  <a:lnTo>
                    <a:pt x="76809" y="6540398"/>
                  </a:lnTo>
                  <a:lnTo>
                    <a:pt x="76809" y="76834"/>
                  </a:lnTo>
                  <a:lnTo>
                    <a:pt x="8912352" y="76834"/>
                  </a:lnTo>
                  <a:lnTo>
                    <a:pt x="8912352" y="64007"/>
                  </a:lnTo>
                  <a:lnTo>
                    <a:pt x="8907315" y="39112"/>
                  </a:lnTo>
                  <a:lnTo>
                    <a:pt x="8893587" y="18764"/>
                  </a:lnTo>
                  <a:lnTo>
                    <a:pt x="8873239" y="5036"/>
                  </a:lnTo>
                  <a:lnTo>
                    <a:pt x="8848344" y="0"/>
                  </a:lnTo>
                  <a:close/>
                </a:path>
                <a:path w="8912860" h="6617334">
                  <a:moveTo>
                    <a:pt x="8912352" y="76834"/>
                  </a:moveTo>
                  <a:lnTo>
                    <a:pt x="8835517" y="76834"/>
                  </a:lnTo>
                  <a:lnTo>
                    <a:pt x="8835517" y="6540398"/>
                  </a:lnTo>
                  <a:lnTo>
                    <a:pt x="8912352" y="6540398"/>
                  </a:lnTo>
                  <a:lnTo>
                    <a:pt x="8912352" y="76834"/>
                  </a:lnTo>
                  <a:close/>
                </a:path>
                <a:path w="8912860" h="6617334">
                  <a:moveTo>
                    <a:pt x="8809990" y="102361"/>
                  </a:moveTo>
                  <a:lnTo>
                    <a:pt x="102412" y="102361"/>
                  </a:lnTo>
                  <a:lnTo>
                    <a:pt x="102412" y="6514795"/>
                  </a:lnTo>
                  <a:lnTo>
                    <a:pt x="8809990" y="6514795"/>
                  </a:lnTo>
                  <a:lnTo>
                    <a:pt x="8809990" y="6489192"/>
                  </a:lnTo>
                  <a:lnTo>
                    <a:pt x="128016" y="6489192"/>
                  </a:lnTo>
                  <a:lnTo>
                    <a:pt x="128016" y="128016"/>
                  </a:lnTo>
                  <a:lnTo>
                    <a:pt x="8809990" y="128016"/>
                  </a:lnTo>
                  <a:lnTo>
                    <a:pt x="8809990" y="102361"/>
                  </a:lnTo>
                  <a:close/>
                </a:path>
                <a:path w="8912860" h="6617334">
                  <a:moveTo>
                    <a:pt x="8809990" y="128016"/>
                  </a:moveTo>
                  <a:lnTo>
                    <a:pt x="8784336" y="128016"/>
                  </a:lnTo>
                  <a:lnTo>
                    <a:pt x="8784336" y="6489192"/>
                  </a:lnTo>
                  <a:lnTo>
                    <a:pt x="8809990" y="6489192"/>
                  </a:lnTo>
                  <a:lnTo>
                    <a:pt x="8809990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9496" y="2843784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201168" y="0"/>
                  </a:moveTo>
                  <a:lnTo>
                    <a:pt x="201168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201168" y="363474"/>
                  </a:lnTo>
                  <a:lnTo>
                    <a:pt x="201168" y="484631"/>
                  </a:lnTo>
                  <a:lnTo>
                    <a:pt x="402336" y="2423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9496" y="2843784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0" y="121157"/>
                  </a:moveTo>
                  <a:lnTo>
                    <a:pt x="201168" y="121157"/>
                  </a:lnTo>
                  <a:lnTo>
                    <a:pt x="201168" y="0"/>
                  </a:lnTo>
                  <a:lnTo>
                    <a:pt x="402336" y="242315"/>
                  </a:lnTo>
                  <a:lnTo>
                    <a:pt x="201168" y="484631"/>
                  </a:lnTo>
                  <a:lnTo>
                    <a:pt x="201168" y="363474"/>
                  </a:lnTo>
                  <a:lnTo>
                    <a:pt x="0" y="363474"/>
                  </a:lnTo>
                  <a:lnTo>
                    <a:pt x="0" y="121157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24</a:t>
            </a:r>
          </a:p>
        </p:txBody>
      </p:sp>
    </p:spTree>
  </p:cSld>
  <p:clrMapOvr>
    <a:masterClrMapping/>
  </p:clrMapOvr>
</p:sld>
</file>

<file path=ppt/slides/slide2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02094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2085" algn="l"/>
              </a:tabLst>
            </a:pPr>
            <a:r>
              <a:rPr spc="-5" dirty="0"/>
              <a:t>浮点</a:t>
            </a:r>
            <a:r>
              <a:rPr dirty="0"/>
              <a:t>乘法</a:t>
            </a:r>
            <a:r>
              <a:rPr sz="2800" spc="280" dirty="0"/>
              <a:t>（</a:t>
            </a:r>
            <a:r>
              <a:rPr sz="2800" spc="5" dirty="0"/>
              <a:t>开发 </a:t>
            </a:r>
            <a:r>
              <a:rPr spc="-5" dirty="0"/>
              <a:t/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528695"/>
            <a:ext cx="200659" cy="208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040759"/>
            <a:ext cx="200659" cy="2082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5064886"/>
            <a:ext cx="200659" cy="2082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80668" y="1152491"/>
            <a:ext cx="5207000" cy="45339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以与人类乘法相同的方式进行</a:t>
            </a:r>
            <a:endParaRPr sz="3200">
              <a:latin typeface="Microsoft YaHei"/>
              <a:cs typeface="Microsoft YaHei"/>
            </a:endParaRPr>
          </a:p>
          <a:p>
            <a:pPr marL="411480" marR="196850">
              <a:lnSpc>
                <a:spcPct val="120100"/>
              </a:lnSpc>
              <a:spcBef>
                <a:spcPts val="65"/>
              </a:spcBef>
            </a:pPr>
            <a:r>
              <a:rPr sz="2800" spc="5" dirty="0">
                <a:latin typeface="Microsoft YaHei"/>
                <a:cs typeface="Microsoft YaHei"/>
              </a:rPr>
              <a:t>指数</a:t>
            </a:r>
            <a:r>
              <a:rPr sz="2800" spc="-5" dirty="0">
                <a:latin typeface="Microsoft YaHei"/>
                <a:cs typeface="Microsoft YaHei"/>
              </a:rPr>
              <a:t>相加</a:t>
            </a:r>
            <a:r>
              <a:rPr sz="2800" spc="285" dirty="0">
                <a:latin typeface="Microsoft YaHei"/>
                <a:cs typeface="Microsoft YaHei"/>
              </a:rPr>
              <a:t>（</a:t>
            </a:r>
            <a:r>
              <a:rPr sz="2800" spc="10" dirty="0">
                <a:latin typeface="Microsoft YaHei"/>
                <a:cs typeface="Microsoft YaHei"/>
              </a:rPr>
              <a:t>注意</a:t>
            </a:r>
            <a:r>
              <a:rPr sz="2800" spc="5" dirty="0">
                <a:latin typeface="Microsoft YaHei"/>
                <a:cs typeface="Microsoft YaHei"/>
              </a:rPr>
              <a:t>geta</a:t>
            </a:r>
            <a:r>
              <a:rPr sz="2800" spc="280" dirty="0">
                <a:latin typeface="Microsoft YaHei"/>
                <a:cs typeface="Microsoft YaHei"/>
              </a:rPr>
              <a:t>） </a:t>
            </a:r>
            <a:r>
              <a:rPr sz="2800" spc="5" dirty="0">
                <a:latin typeface="Microsoft YaHei"/>
                <a:cs typeface="Microsoft YaHei"/>
              </a:rPr>
              <a:t>计算mantissae</a:t>
            </a:r>
            <a:endParaRPr sz="2800">
              <a:latin typeface="Microsoft YaHei"/>
              <a:cs typeface="Microsoft YaHei"/>
            </a:endParaRPr>
          </a:p>
          <a:p>
            <a:pPr marL="411480" marR="3716020">
              <a:lnSpc>
                <a:spcPts val="4040"/>
              </a:lnSpc>
              <a:spcBef>
                <a:spcPts val="240"/>
              </a:spcBef>
            </a:pPr>
            <a:r>
              <a:rPr sz="2800" spc="5" dirty="0">
                <a:latin typeface="Microsoft YaHei"/>
                <a:cs typeface="Microsoft YaHei"/>
              </a:rPr>
              <a:t>归一化</a:t>
            </a:r>
            <a:r>
              <a:rPr sz="2800" spc="10" dirty="0">
                <a:latin typeface="Microsoft YaHei"/>
                <a:cs typeface="Microsoft YaHei"/>
              </a:rPr>
              <a:t>四舍五入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420"/>
              </a:spcBef>
            </a:pPr>
            <a:r>
              <a:rPr sz="2800" spc="5" dirty="0">
                <a:latin typeface="Microsoft YaHei"/>
                <a:cs typeface="Microsoft YaHei"/>
              </a:rPr>
              <a:t>标志的确定</a:t>
            </a:r>
            <a:endParaRPr sz="2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</a:pPr>
            <a:r>
              <a:rPr sz="2800" spc="10" dirty="0">
                <a:latin typeface="Microsoft YaHei"/>
                <a:cs typeface="Microsoft YaHei"/>
              </a:rPr>
              <a:t>请查阅你的教科书了解详情。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130"/>
              </a:spcBef>
            </a:pPr>
            <a:r>
              <a:rPr sz="2000" spc="195" dirty="0">
                <a:latin typeface="Microsoft YaHei"/>
                <a:cs typeface="Microsoft YaHei"/>
              </a:rPr>
              <a:t>(</a:t>
            </a:r>
            <a:r>
              <a:rPr sz="2000" spc="-10" dirty="0">
                <a:latin typeface="Microsoft YaHei"/>
                <a:cs typeface="Microsoft YaHei"/>
              </a:rPr>
              <a:t>如果你有兴趣，</a:t>
            </a:r>
            <a:r>
              <a:rPr sz="2000" spc="25" dirty="0">
                <a:latin typeface="Microsoft YaHei"/>
                <a:cs typeface="Microsoft YaHei"/>
              </a:rPr>
              <a:t>请</a:t>
            </a:r>
            <a:r>
              <a:rPr sz="2000" spc="-10" dirty="0">
                <a:latin typeface="Microsoft YaHei"/>
                <a:cs typeface="Microsoft YaHei"/>
              </a:rPr>
              <a:t>向图书馆查询</a:t>
            </a:r>
            <a:r>
              <a:rPr sz="2000" spc="204" dirty="0">
                <a:latin typeface="Microsoft YaHei"/>
                <a:cs typeface="Microsoft YaHei"/>
              </a:rPr>
              <a:t>)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25</a:t>
            </a:r>
          </a:p>
        </p:txBody>
      </p:sp>
    </p:spTree>
  </p:cSld>
  <p:clrMapOvr>
    <a:masterClrMapping/>
  </p:clrMapOvr>
</p:sld>
</file>

<file path=ppt/slides/slide2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讲座内容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0668" y="1152491"/>
            <a:ext cx="3947795" cy="26758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进行算术运算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小数的</a:t>
            </a:r>
            <a:r>
              <a:rPr sz="2800" spc="105" dirty="0">
                <a:latin typeface="Microsoft YaHei"/>
                <a:cs typeface="Microsoft YaHei"/>
              </a:rPr>
              <a:t>二进制</a:t>
            </a:r>
            <a:r>
              <a:rPr sz="2800" spc="5" dirty="0">
                <a:latin typeface="Microsoft YaHei"/>
                <a:cs typeface="Microsoft YaHei"/>
              </a:rPr>
              <a:t>记数法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Microsoft YaHei"/>
                <a:cs typeface="Microsoft YaHei"/>
              </a:rPr>
              <a:t>浮点数的加法</a:t>
            </a:r>
            <a:endParaRPr sz="2800">
              <a:latin typeface="Microsoft YaHei"/>
              <a:cs typeface="Microsoft YaHei"/>
            </a:endParaRPr>
          </a:p>
          <a:p>
            <a:pPr marL="411480" marR="5080">
              <a:lnSpc>
                <a:spcPts val="4040"/>
              </a:lnSpc>
              <a:spcBef>
                <a:spcPts val="90"/>
              </a:spcBef>
            </a:pPr>
            <a:r>
              <a:rPr sz="2800" spc="285" dirty="0">
                <a:latin typeface="Microsoft YaHei"/>
                <a:cs typeface="Microsoft YaHei"/>
              </a:rPr>
              <a:t>(</a:t>
            </a:r>
            <a:r>
              <a:rPr sz="2800" spc="5" dirty="0">
                <a:latin typeface="Microsoft YaHei"/>
                <a:cs typeface="Microsoft YaHei"/>
              </a:rPr>
              <a:t>浮点数的</a:t>
            </a:r>
            <a:r>
              <a:rPr sz="2800" spc="10" dirty="0">
                <a:latin typeface="Microsoft YaHei"/>
                <a:cs typeface="Microsoft YaHei"/>
              </a:rPr>
              <a:t>乘法</a:t>
            </a:r>
            <a:r>
              <a:rPr sz="2800" spc="280" dirty="0">
                <a:latin typeface="Microsoft YaHei"/>
                <a:cs typeface="Microsoft YaHei"/>
              </a:rPr>
              <a:t>)</a:t>
            </a:r>
            <a:r>
              <a:rPr sz="2800" spc="10" dirty="0">
                <a:latin typeface="Microsoft YaHei"/>
                <a:cs typeface="Microsoft YaHei"/>
              </a:rPr>
              <a:t> 误差和舍入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528695"/>
            <a:ext cx="200659" cy="2082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15823" y="115823"/>
            <a:ext cx="8912860" cy="6617334"/>
            <a:chOff x="115823" y="115823"/>
            <a:chExt cx="8912860" cy="6617334"/>
          </a:xfrm>
        </p:grpSpPr>
        <p:sp>
          <p:nvSpPr>
            <p:cNvPr id="10" name="object 10"/>
            <p:cNvSpPr/>
            <p:nvPr/>
          </p:nvSpPr>
          <p:spPr>
            <a:xfrm>
              <a:off x="115823" y="115823"/>
              <a:ext cx="8912860" cy="6617334"/>
            </a:xfrm>
            <a:custGeom>
              <a:avLst/>
              <a:gdLst/>
              <a:ahLst/>
              <a:cxnLst/>
              <a:rect l="l" t="t" r="r" b="b"/>
              <a:pathLst>
                <a:path w="8912860" h="6617334">
                  <a:moveTo>
                    <a:pt x="884834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6553200"/>
                  </a:lnTo>
                  <a:lnTo>
                    <a:pt x="5029" y="6578111"/>
                  </a:lnTo>
                  <a:lnTo>
                    <a:pt x="18745" y="6598457"/>
                  </a:lnTo>
                  <a:lnTo>
                    <a:pt x="39090" y="6612175"/>
                  </a:lnTo>
                  <a:lnTo>
                    <a:pt x="64008" y="6617206"/>
                  </a:lnTo>
                  <a:lnTo>
                    <a:pt x="8848344" y="6617206"/>
                  </a:lnTo>
                  <a:lnTo>
                    <a:pt x="8873239" y="6612175"/>
                  </a:lnTo>
                  <a:lnTo>
                    <a:pt x="8893587" y="6598457"/>
                  </a:lnTo>
                  <a:lnTo>
                    <a:pt x="8907315" y="6578111"/>
                  </a:lnTo>
                  <a:lnTo>
                    <a:pt x="8912352" y="6553200"/>
                  </a:lnTo>
                  <a:lnTo>
                    <a:pt x="8912352" y="6540398"/>
                  </a:lnTo>
                  <a:lnTo>
                    <a:pt x="76809" y="6540398"/>
                  </a:lnTo>
                  <a:lnTo>
                    <a:pt x="76809" y="76834"/>
                  </a:lnTo>
                  <a:lnTo>
                    <a:pt x="8912352" y="76834"/>
                  </a:lnTo>
                  <a:lnTo>
                    <a:pt x="8912352" y="64007"/>
                  </a:lnTo>
                  <a:lnTo>
                    <a:pt x="8907315" y="39112"/>
                  </a:lnTo>
                  <a:lnTo>
                    <a:pt x="8893587" y="18764"/>
                  </a:lnTo>
                  <a:lnTo>
                    <a:pt x="8873239" y="5036"/>
                  </a:lnTo>
                  <a:lnTo>
                    <a:pt x="8848344" y="0"/>
                  </a:lnTo>
                  <a:close/>
                </a:path>
                <a:path w="8912860" h="6617334">
                  <a:moveTo>
                    <a:pt x="8912352" y="76834"/>
                  </a:moveTo>
                  <a:lnTo>
                    <a:pt x="8835517" y="76834"/>
                  </a:lnTo>
                  <a:lnTo>
                    <a:pt x="8835517" y="6540398"/>
                  </a:lnTo>
                  <a:lnTo>
                    <a:pt x="8912352" y="6540398"/>
                  </a:lnTo>
                  <a:lnTo>
                    <a:pt x="8912352" y="76834"/>
                  </a:lnTo>
                  <a:close/>
                </a:path>
                <a:path w="8912860" h="6617334">
                  <a:moveTo>
                    <a:pt x="8809990" y="102361"/>
                  </a:moveTo>
                  <a:lnTo>
                    <a:pt x="102412" y="102361"/>
                  </a:lnTo>
                  <a:lnTo>
                    <a:pt x="102412" y="6514795"/>
                  </a:lnTo>
                  <a:lnTo>
                    <a:pt x="8809990" y="6514795"/>
                  </a:lnTo>
                  <a:lnTo>
                    <a:pt x="8809990" y="6489192"/>
                  </a:lnTo>
                  <a:lnTo>
                    <a:pt x="128016" y="6489192"/>
                  </a:lnTo>
                  <a:lnTo>
                    <a:pt x="128016" y="128016"/>
                  </a:lnTo>
                  <a:lnTo>
                    <a:pt x="8809990" y="128016"/>
                  </a:lnTo>
                  <a:lnTo>
                    <a:pt x="8809990" y="102361"/>
                  </a:lnTo>
                  <a:close/>
                </a:path>
                <a:path w="8912860" h="6617334">
                  <a:moveTo>
                    <a:pt x="8809990" y="128016"/>
                  </a:moveTo>
                  <a:lnTo>
                    <a:pt x="8784336" y="128016"/>
                  </a:lnTo>
                  <a:lnTo>
                    <a:pt x="8784336" y="6489192"/>
                  </a:lnTo>
                  <a:lnTo>
                    <a:pt x="8809990" y="6489192"/>
                  </a:lnTo>
                  <a:lnTo>
                    <a:pt x="8809990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9496" y="3358896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201168" y="0"/>
                  </a:moveTo>
                  <a:lnTo>
                    <a:pt x="201168" y="121157"/>
                  </a:lnTo>
                  <a:lnTo>
                    <a:pt x="0" y="121157"/>
                  </a:lnTo>
                  <a:lnTo>
                    <a:pt x="0" y="363473"/>
                  </a:lnTo>
                  <a:lnTo>
                    <a:pt x="201168" y="363473"/>
                  </a:lnTo>
                  <a:lnTo>
                    <a:pt x="201168" y="484631"/>
                  </a:lnTo>
                  <a:lnTo>
                    <a:pt x="402336" y="2423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9496" y="3358896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0" y="121157"/>
                  </a:moveTo>
                  <a:lnTo>
                    <a:pt x="201168" y="121157"/>
                  </a:lnTo>
                  <a:lnTo>
                    <a:pt x="201168" y="0"/>
                  </a:lnTo>
                  <a:lnTo>
                    <a:pt x="402336" y="242315"/>
                  </a:lnTo>
                  <a:lnTo>
                    <a:pt x="201168" y="484631"/>
                  </a:lnTo>
                  <a:lnTo>
                    <a:pt x="201168" y="363473"/>
                  </a:lnTo>
                  <a:lnTo>
                    <a:pt x="0" y="363473"/>
                  </a:lnTo>
                  <a:lnTo>
                    <a:pt x="0" y="121157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26</a:t>
            </a:r>
          </a:p>
        </p:txBody>
      </p:sp>
    </p:spTree>
  </p:cSld>
  <p:clrMapOvr>
    <a:masterClrMapping/>
  </p:clrMapOvr>
</p:sld>
</file>

<file path=ppt/slides/slide2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23114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误差和四舍五入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419478"/>
            <a:ext cx="200660" cy="208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1907158"/>
            <a:ext cx="170179" cy="177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3394583"/>
            <a:ext cx="200660" cy="2082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3882263"/>
            <a:ext cx="170179" cy="177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7236" y="4695063"/>
            <a:ext cx="132587" cy="1325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7236" y="5060822"/>
            <a:ext cx="132587" cy="1325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7236" y="5426583"/>
            <a:ext cx="132587" cy="1325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5784202"/>
            <a:ext cx="170179" cy="1777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55268" y="1169045"/>
            <a:ext cx="7289165" cy="487489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sz="2800" spc="5" dirty="0">
                <a:latin typeface="Microsoft YaHei"/>
                <a:cs typeface="Microsoft YaHei"/>
              </a:rPr>
              <a:t>在双精度</a:t>
            </a:r>
            <a:r>
              <a:rPr sz="2800" spc="10" dirty="0">
                <a:latin typeface="Microsoft YaHei"/>
                <a:cs typeface="Microsoft YaHei"/>
              </a:rPr>
              <a:t>中，</a:t>
            </a:r>
            <a:r>
              <a:rPr sz="2800" spc="105" dirty="0">
                <a:latin typeface="Microsoft YaHei"/>
                <a:cs typeface="Microsoft YaHei"/>
              </a:rPr>
              <a:t>1</a:t>
            </a:r>
            <a:r>
              <a:rPr sz="2800" spc="5" dirty="0">
                <a:latin typeface="Microsoft YaHei"/>
                <a:cs typeface="Microsoft YaHei"/>
              </a:rPr>
              <a:t>和</a:t>
            </a:r>
            <a:r>
              <a:rPr sz="2800" spc="105" dirty="0">
                <a:latin typeface="Microsoft YaHei"/>
                <a:cs typeface="Microsoft YaHei"/>
              </a:rPr>
              <a:t>2</a:t>
            </a:r>
            <a:r>
              <a:rPr sz="2800" spc="-20" dirty="0">
                <a:latin typeface="Microsoft YaHei"/>
                <a:cs typeface="Microsoft YaHei"/>
              </a:rPr>
              <a:t>之间</a:t>
            </a:r>
            <a:r>
              <a:rPr sz="2800" spc="-20" dirty="0">
                <a:latin typeface="Microsoft YaHei"/>
                <a:cs typeface="Microsoft YaHei"/>
              </a:rPr>
              <a:t>可以</a:t>
            </a:r>
            <a:r>
              <a:rPr sz="2800" spc="-20" dirty="0">
                <a:latin typeface="Microsoft YaHei"/>
                <a:cs typeface="Microsoft YaHei"/>
              </a:rPr>
              <a:t>表示的</a:t>
            </a:r>
            <a:r>
              <a:rPr sz="2800" spc="10" dirty="0">
                <a:latin typeface="Microsoft YaHei"/>
                <a:cs typeface="Microsoft YaHei"/>
              </a:rPr>
              <a:t>数字</a:t>
            </a:r>
            <a:r>
              <a:rPr sz="2800" spc="10" dirty="0">
                <a:latin typeface="Microsoft YaHei"/>
                <a:cs typeface="Microsoft YaHei"/>
              </a:rPr>
              <a:t>数量是多少？</a:t>
            </a:r>
            <a:endParaRPr sz="2800">
              <a:latin typeface="Microsoft YaHei"/>
              <a:cs typeface="Microsoft YaHei"/>
            </a:endParaRPr>
          </a:p>
          <a:p>
            <a:pPr marL="436880">
              <a:lnSpc>
                <a:spcPct val="100000"/>
              </a:lnSpc>
              <a:spcBef>
                <a:spcPts val="640"/>
              </a:spcBef>
            </a:pPr>
            <a:r>
              <a:rPr sz="2400" spc="60" dirty="0">
                <a:latin typeface="Microsoft YaHei"/>
                <a:cs typeface="Microsoft YaHei"/>
              </a:rPr>
              <a:t>252-1 </a:t>
            </a:r>
            <a:r>
              <a:rPr sz="2400" dirty="0">
                <a:latin typeface="Microsoft YaHei"/>
                <a:cs typeface="Microsoft YaHei"/>
              </a:rPr>
              <a:t>pc</a:t>
            </a:r>
            <a:endParaRPr sz="2400">
              <a:latin typeface="Microsoft YaHei"/>
              <a:cs typeface="Microsoft YaHei"/>
            </a:endParaRPr>
          </a:p>
          <a:p>
            <a:pPr marL="418465" marR="810260" indent="-363220">
              <a:lnSpc>
                <a:spcPts val="4029"/>
              </a:lnSpc>
              <a:spcBef>
                <a:spcPts val="185"/>
              </a:spcBef>
            </a:pPr>
            <a:r>
              <a:rPr sz="2800" spc="-565" dirty="0">
                <a:latin typeface="Microsoft YaHei"/>
                <a:cs typeface="Microsoft YaHei"/>
              </a:rPr>
              <a:t>由于</a:t>
            </a:r>
            <a:r>
              <a:rPr sz="2800" spc="10" dirty="0">
                <a:latin typeface="Microsoft YaHei"/>
                <a:cs typeface="Microsoft YaHei"/>
              </a:rPr>
              <a:t>不可能</a:t>
            </a:r>
            <a:r>
              <a:rPr sz="2800" spc="10" dirty="0">
                <a:latin typeface="Microsoft YaHei"/>
                <a:cs typeface="Microsoft YaHei"/>
              </a:rPr>
              <a:t>表达超过</a:t>
            </a:r>
            <a:r>
              <a:rPr sz="2800" spc="10" dirty="0">
                <a:latin typeface="Microsoft YaHei"/>
                <a:cs typeface="Microsoft YaHei"/>
              </a:rPr>
              <a:t>这个数字，</a:t>
            </a:r>
            <a:r>
              <a:rPr sz="2800" spc="10" dirty="0">
                <a:latin typeface="Microsoft YaHei"/>
                <a:cs typeface="Microsoft YaHei"/>
              </a:rPr>
              <a:t>我们必须</a:t>
            </a:r>
            <a:r>
              <a:rPr sz="2800" spc="10" dirty="0">
                <a:latin typeface="Microsoft YaHei"/>
                <a:cs typeface="Microsoft YaHei"/>
              </a:rPr>
              <a:t>使用最接近的表达方式</a:t>
            </a:r>
            <a:endParaRPr sz="2800">
              <a:latin typeface="Microsoft YaHei"/>
              <a:cs typeface="Microsoft YaHei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2800" spc="5" dirty="0">
                <a:latin typeface="Microsoft YaHei"/>
                <a:cs typeface="Microsoft YaHei"/>
              </a:rPr>
              <a:t>综上所述</a:t>
            </a:r>
            <a:r>
              <a:rPr sz="2800" dirty="0">
                <a:latin typeface="Microsoft YaHei"/>
                <a:cs typeface="Microsoft YaHei"/>
              </a:rPr>
              <a:t>。</a:t>
            </a:r>
            <a:endParaRPr sz="2800">
              <a:latin typeface="Microsoft YaHei"/>
              <a:cs typeface="Microsoft YaHei"/>
            </a:endParaRPr>
          </a:p>
          <a:p>
            <a:pPr marL="436880" marR="746125">
              <a:lnSpc>
                <a:spcPct val="100000"/>
              </a:lnSpc>
              <a:spcBef>
                <a:spcPts val="640"/>
              </a:spcBef>
            </a:pPr>
            <a:r>
              <a:rPr sz="2400" spc="-10" dirty="0">
                <a:latin typeface="Microsoft YaHei"/>
                <a:cs typeface="Microsoft YaHei"/>
              </a:rPr>
              <a:t>四舍五入</a:t>
            </a:r>
            <a:r>
              <a:rPr sz="2400" spc="-25" dirty="0">
                <a:latin typeface="Microsoft YaHei"/>
                <a:cs typeface="Microsoft YaHei"/>
              </a:rPr>
              <a:t>，将</a:t>
            </a:r>
            <a:r>
              <a:rPr sz="2400" dirty="0">
                <a:latin typeface="Microsoft YaHei"/>
                <a:cs typeface="Microsoft YaHei"/>
              </a:rPr>
              <a:t>一个数字</a:t>
            </a:r>
            <a:r>
              <a:rPr sz="2400" dirty="0">
                <a:latin typeface="Microsoft YaHei"/>
                <a:cs typeface="Microsoft YaHei"/>
              </a:rPr>
              <a:t>向上</a:t>
            </a:r>
            <a:r>
              <a:rPr sz="2400" spc="-25" dirty="0">
                <a:latin typeface="Microsoft YaHei"/>
                <a:cs typeface="Microsoft YaHei"/>
              </a:rPr>
              <a:t>或</a:t>
            </a:r>
            <a:r>
              <a:rPr sz="2400" dirty="0">
                <a:latin typeface="Microsoft YaHei"/>
                <a:cs typeface="Microsoft YaHei"/>
              </a:rPr>
              <a:t>向下四舍五入到指定的</a:t>
            </a:r>
            <a:r>
              <a:rPr sz="2400" dirty="0">
                <a:latin typeface="Microsoft YaHei"/>
                <a:cs typeface="Microsoft YaHei"/>
              </a:rPr>
              <a:t>位数</a:t>
            </a:r>
            <a:endParaRPr sz="2400">
              <a:latin typeface="Microsoft YaHei"/>
              <a:cs typeface="Microsoft YaHei"/>
            </a:endParaRPr>
          </a:p>
          <a:p>
            <a:pPr marL="836930" marR="2961005" algn="just">
              <a:lnSpc>
                <a:spcPct val="120100"/>
              </a:lnSpc>
              <a:spcBef>
                <a:spcPts val="65"/>
              </a:spcBef>
            </a:pPr>
            <a:r>
              <a:rPr sz="2000" spc="-10" dirty="0">
                <a:latin typeface="Microsoft YaHei"/>
                <a:cs typeface="Microsoft YaHei"/>
              </a:rPr>
              <a:t>四舍五入 1</a:t>
            </a:r>
            <a:r>
              <a:rPr sz="2000" spc="434" dirty="0">
                <a:latin typeface="Microsoft YaHei"/>
                <a:cs typeface="Microsoft YaHei"/>
              </a:rPr>
              <a:t>.4→1.0 1</a:t>
            </a:r>
            <a:r>
              <a:rPr sz="2000" spc="-210" dirty="0">
                <a:latin typeface="Microsoft YaHei"/>
                <a:cs typeface="Microsoft YaHei"/>
              </a:rPr>
              <a:t>.5→2.0 </a:t>
            </a:r>
            <a:r>
              <a:rPr sz="2000" spc="-10" dirty="0">
                <a:latin typeface="Microsoft YaHei"/>
                <a:cs typeface="Microsoft YaHei"/>
              </a:rPr>
              <a:t>向上四舍五入 1.</a:t>
            </a:r>
            <a:r>
              <a:rPr sz="2000" spc="434" dirty="0">
                <a:latin typeface="Microsoft YaHei"/>
                <a:cs typeface="Microsoft YaHei"/>
              </a:rPr>
              <a:t>4→2.0 1.</a:t>
            </a:r>
            <a:r>
              <a:rPr sz="2000" spc="434" dirty="0">
                <a:latin typeface="Microsoft YaHei"/>
                <a:cs typeface="Microsoft YaHei"/>
              </a:rPr>
              <a:t>5→2.0 </a:t>
            </a:r>
            <a:r>
              <a:rPr sz="2000" spc="-10" dirty="0">
                <a:latin typeface="Microsoft YaHei"/>
                <a:cs typeface="Microsoft YaHei"/>
              </a:rPr>
              <a:t>向下四舍五入 </a:t>
            </a:r>
            <a:r>
              <a:rPr sz="2000" spc="434" dirty="0">
                <a:latin typeface="Microsoft YaHei"/>
                <a:cs typeface="Microsoft YaHei"/>
              </a:rPr>
              <a:t>1.4→1.0 1.</a:t>
            </a:r>
            <a:r>
              <a:rPr sz="2000" spc="434" dirty="0">
                <a:latin typeface="Microsoft YaHei"/>
                <a:cs typeface="Microsoft YaHei"/>
              </a:rPr>
              <a:t>5→1.0</a:t>
            </a:r>
            <a:endParaRPr sz="2000">
              <a:latin typeface="Microsoft YaHei"/>
              <a:cs typeface="Microsoft YaHei"/>
            </a:endParaRPr>
          </a:p>
          <a:p>
            <a:pPr marL="436880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latin typeface="Microsoft YaHei"/>
                <a:cs typeface="Microsoft YaHei"/>
              </a:rPr>
              <a:t>值与应表示的值之间的</a:t>
            </a:r>
            <a:r>
              <a:rPr sz="2400" spc="-20" dirty="0">
                <a:latin typeface="Microsoft YaHei"/>
                <a:cs typeface="Microsoft YaHei"/>
              </a:rPr>
              <a:t>误差</a:t>
            </a:r>
            <a:r>
              <a:rPr sz="2400" spc="-5" dirty="0">
                <a:latin typeface="Microsoft YaHei"/>
                <a:cs typeface="Microsoft YaHei"/>
              </a:rPr>
              <a:t>（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四舍五入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误差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27</a:t>
            </a:r>
          </a:p>
        </p:txBody>
      </p:sp>
    </p:spTree>
  </p:cSld>
  <p:clrMapOvr>
    <a:masterClrMapping/>
  </p:clrMapOvr>
</p:sld>
</file>

<file path=ppt/slides/slide29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23114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错误和计算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268" y="1264361"/>
            <a:ext cx="7800340" cy="828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spc="10" dirty="0">
                <a:latin typeface="Microsoft YaHei"/>
                <a:cs typeface="Microsoft YaHei"/>
              </a:rPr>
              <a:t>如果</a:t>
            </a:r>
            <a:r>
              <a:rPr sz="2800" spc="5" dirty="0">
                <a:latin typeface="Microsoft YaHei"/>
                <a:cs typeface="Microsoft YaHei"/>
              </a:rPr>
              <a:t>尾数的有效数字是</a:t>
            </a:r>
            <a:r>
              <a:rPr sz="2800" spc="105" dirty="0">
                <a:latin typeface="Microsoft YaHei"/>
                <a:cs typeface="Microsoft YaHei"/>
              </a:rPr>
              <a:t>3</a:t>
            </a:r>
            <a:r>
              <a:rPr sz="2800" spc="-20" dirty="0">
                <a:latin typeface="Microsoft YaHei"/>
                <a:cs typeface="Microsoft YaHei"/>
              </a:rPr>
              <a:t>，那么</a:t>
            </a:r>
            <a:endParaRPr sz="2800">
              <a:latin typeface="Microsoft YaHei"/>
              <a:cs typeface="Microsoft YaHei"/>
            </a:endParaRPr>
          </a:p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z="2400" spc="100" dirty="0">
                <a:latin typeface="Microsoft YaHei"/>
                <a:cs typeface="Microsoft YaHei"/>
              </a:rPr>
              <a:t>2.</a:t>
            </a:r>
            <a:r>
              <a:rPr sz="2400" spc="150" baseline="-20833" dirty="0">
                <a:latin typeface="Microsoft YaHei"/>
                <a:cs typeface="Microsoft YaHei"/>
              </a:rPr>
              <a:t>2610 </a:t>
            </a:r>
            <a:r>
              <a:rPr sz="2400" spc="100" dirty="0">
                <a:latin typeface="Microsoft YaHei"/>
                <a:cs typeface="Microsoft YaHei"/>
              </a:rPr>
              <a:t>x </a:t>
            </a:r>
            <a:r>
              <a:rPr sz="2400" spc="150" baseline="24305" dirty="0">
                <a:latin typeface="Microsoft YaHei"/>
                <a:cs typeface="Microsoft YaHei"/>
              </a:rPr>
              <a:t>100 </a:t>
            </a:r>
            <a:r>
              <a:rPr sz="2400" spc="100" dirty="0">
                <a:latin typeface="Microsoft YaHei"/>
                <a:cs typeface="Microsoft YaHei"/>
              </a:rPr>
              <a:t>+ 2.</a:t>
            </a:r>
            <a:r>
              <a:rPr sz="2400" spc="150" baseline="-20833" dirty="0">
                <a:latin typeface="Microsoft YaHei"/>
                <a:cs typeface="Microsoft YaHei"/>
              </a:rPr>
              <a:t>3410 </a:t>
            </a:r>
            <a:r>
              <a:rPr sz="2400" spc="100" dirty="0">
                <a:latin typeface="Microsoft YaHei"/>
                <a:cs typeface="Microsoft YaHei"/>
              </a:rPr>
              <a:t>x </a:t>
            </a:r>
            <a:r>
              <a:rPr sz="2400" spc="150" baseline="24305" dirty="0">
                <a:latin typeface="Microsoft YaHei"/>
                <a:cs typeface="Microsoft YaHei"/>
              </a:rPr>
              <a:t>102 </a:t>
            </a:r>
            <a:r>
              <a:rPr sz="2400" spc="100" dirty="0">
                <a:latin typeface="Microsoft YaHei"/>
                <a:cs typeface="Microsoft YaHei"/>
              </a:rPr>
              <a:t>+ 1.</a:t>
            </a:r>
            <a:r>
              <a:rPr sz="2400" spc="150" baseline="-20833" dirty="0">
                <a:latin typeface="Microsoft YaHei"/>
                <a:cs typeface="Microsoft YaHei"/>
              </a:rPr>
              <a:t>2610 </a:t>
            </a:r>
            <a:r>
              <a:rPr sz="2400" spc="100" dirty="0">
                <a:latin typeface="Microsoft YaHei"/>
                <a:cs typeface="Microsoft YaHei"/>
              </a:rPr>
              <a:t>x </a:t>
            </a:r>
            <a:r>
              <a:rPr sz="2400" spc="150" baseline="24305" dirty="0">
                <a:latin typeface="Microsoft YaHei"/>
                <a:cs typeface="Microsoft YaHei"/>
              </a:rPr>
              <a:t>100</a:t>
            </a:r>
            <a:r>
              <a:rPr sz="2400" dirty="0">
                <a:latin typeface="Microsoft YaHei"/>
                <a:cs typeface="Microsoft YaHei"/>
              </a:rPr>
              <a:t>会怎样？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419478"/>
            <a:ext cx="200660" cy="2082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61642" y="2454605"/>
            <a:ext cx="2054860" cy="152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Microsoft YaHei UI"/>
                <a:cs typeface="Microsoft YaHei UI"/>
              </a:rPr>
              <a:t>3个</a:t>
            </a:r>
            <a:r>
              <a:rPr sz="1800" dirty="0">
                <a:latin typeface="Microsoft YaHei UI"/>
                <a:cs typeface="Microsoft YaHei UI"/>
              </a:rPr>
              <a:t>重要</a:t>
            </a:r>
            <a:r>
              <a:rPr sz="1800" dirty="0">
                <a:latin typeface="Microsoft YaHei UI"/>
                <a:cs typeface="Microsoft YaHei UI"/>
              </a:rPr>
              <a:t>数字</a:t>
            </a:r>
            <a:r>
              <a:rPr sz="1800" spc="-160" dirty="0">
                <a:latin typeface="Microsoft YaHei UI"/>
                <a:cs typeface="Microsoft YaHei UI"/>
              </a:rPr>
              <a:t>在</a:t>
            </a:r>
            <a:r>
              <a:rPr sz="1800" spc="-145" dirty="0">
                <a:latin typeface="Microsoft YaHei UI"/>
                <a:cs typeface="Microsoft YaHei UI"/>
              </a:rPr>
              <a:t>路上</a:t>
            </a:r>
            <a:endParaRPr sz="1800">
              <a:latin typeface="Microsoft YaHei UI"/>
              <a:cs typeface="Microsoft YaHei UI"/>
            </a:endParaRPr>
          </a:p>
          <a:p>
            <a:pPr marR="88265" algn="r">
              <a:lnSpc>
                <a:spcPct val="100000"/>
              </a:lnSpc>
              <a:spcBef>
                <a:spcPts val="1739"/>
              </a:spcBef>
            </a:pPr>
            <a:r>
              <a:rPr sz="1800" spc="75" dirty="0">
                <a:latin typeface="Microsoft YaHei UI"/>
                <a:cs typeface="Microsoft YaHei UI"/>
              </a:rPr>
              <a:t>0.</a:t>
            </a:r>
            <a:r>
              <a:rPr sz="1800" strike="noStrike" spc="112" baseline="-20833" dirty="0">
                <a:latin typeface="Microsoft YaHei UI"/>
                <a:cs typeface="Microsoft YaHei UI"/>
              </a:rPr>
              <a:t>020010 </a:t>
            </a:r>
            <a:r>
              <a:rPr sz="1800" strike="noStrike" spc="70" dirty="0">
                <a:latin typeface="Microsoft YaHei UI"/>
                <a:cs typeface="Microsoft YaHei UI"/>
              </a:rPr>
              <a:t>x </a:t>
            </a:r>
            <a:r>
              <a:rPr sz="1800" strike="noStrike" spc="104" baseline="25462" dirty="0">
                <a:latin typeface="Microsoft YaHei UI"/>
                <a:cs typeface="Microsoft YaHei UI"/>
              </a:rPr>
              <a:t>102</a:t>
            </a:r>
            <a:endParaRPr sz="1800" baseline="25462">
              <a:latin typeface="Microsoft YaHei UI"/>
              <a:cs typeface="Microsoft YaHei UI"/>
            </a:endParaRPr>
          </a:p>
          <a:p>
            <a:pPr marR="88265" algn="r">
              <a:lnSpc>
                <a:spcPct val="100000"/>
              </a:lnSpc>
              <a:spcBef>
                <a:spcPts val="675"/>
              </a:spcBef>
            </a:pPr>
            <a:r>
              <a:rPr sz="1800" spc="75" dirty="0">
                <a:latin typeface="Microsoft YaHei UI"/>
                <a:cs typeface="Microsoft YaHei UI"/>
              </a:rPr>
              <a:t>2.</a:t>
            </a:r>
            <a:r>
              <a:rPr sz="1800" strike="noStrike" spc="112" baseline="-20833" dirty="0">
                <a:latin typeface="Microsoft YaHei UI"/>
                <a:cs typeface="Microsoft YaHei UI"/>
              </a:rPr>
              <a:t>340010 </a:t>
            </a:r>
            <a:r>
              <a:rPr sz="1800" strike="noStrike" spc="70" dirty="0">
                <a:latin typeface="Microsoft YaHei UI"/>
                <a:cs typeface="Microsoft YaHei UI"/>
              </a:rPr>
              <a:t>x </a:t>
            </a:r>
            <a:r>
              <a:rPr sz="1800" strike="noStrike" spc="104" baseline="25462" dirty="0">
                <a:latin typeface="Microsoft YaHei UI"/>
                <a:cs typeface="Microsoft YaHei UI"/>
              </a:rPr>
              <a:t>102</a:t>
            </a:r>
            <a:endParaRPr sz="1800" baseline="25462">
              <a:latin typeface="Microsoft YaHei UI"/>
              <a:cs typeface="Microsoft YaHei UI"/>
            </a:endParaRPr>
          </a:p>
          <a:p>
            <a:pPr marR="88265" algn="r">
              <a:lnSpc>
                <a:spcPct val="100000"/>
              </a:lnSpc>
              <a:spcBef>
                <a:spcPts val="750"/>
              </a:spcBef>
            </a:pPr>
            <a:r>
              <a:rPr sz="2700" spc="165" baseline="1543" dirty="0">
                <a:latin typeface="Microsoft YaHei UI"/>
                <a:cs typeface="Microsoft YaHei UI"/>
              </a:rPr>
              <a:t>+ </a:t>
            </a:r>
            <a:r>
              <a:rPr sz="1800" spc="75" dirty="0">
                <a:latin typeface="Microsoft YaHei UI"/>
                <a:cs typeface="Microsoft YaHei UI"/>
              </a:rPr>
              <a:t>0.</a:t>
            </a:r>
            <a:r>
              <a:rPr sz="1800" strike="noStrike" spc="112" baseline="-20833" dirty="0">
                <a:latin typeface="Microsoft YaHei UI"/>
                <a:cs typeface="Microsoft YaHei UI"/>
              </a:rPr>
              <a:t>010010 </a:t>
            </a:r>
            <a:r>
              <a:rPr sz="1800" strike="noStrike" spc="70" dirty="0">
                <a:latin typeface="Microsoft YaHei UI"/>
                <a:cs typeface="Microsoft YaHei UI"/>
              </a:rPr>
              <a:t>x </a:t>
            </a:r>
            <a:r>
              <a:rPr sz="1800" strike="noStrike" spc="104" baseline="25462" dirty="0">
                <a:latin typeface="Microsoft YaHei UI"/>
                <a:cs typeface="Microsoft YaHei UI"/>
              </a:rPr>
              <a:t>102</a:t>
            </a:r>
            <a:endParaRPr sz="1800" baseline="25462">
              <a:latin typeface="Microsoft YaHei UI"/>
              <a:cs typeface="Microsoft YaHei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9609" y="2454605"/>
            <a:ext cx="2011045" cy="152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Microsoft YaHei UI"/>
                <a:cs typeface="Microsoft YaHei UI"/>
              </a:rPr>
              <a:t>中间</a:t>
            </a:r>
            <a:r>
              <a:rPr sz="1800" spc="-95" dirty="0">
                <a:latin typeface="Microsoft YaHei UI"/>
                <a:cs typeface="Microsoft YaHei UI"/>
              </a:rPr>
              <a:t>的</a:t>
            </a:r>
            <a:r>
              <a:rPr sz="1800" spc="65" dirty="0">
                <a:latin typeface="Microsoft YaHei UI"/>
                <a:cs typeface="Microsoft YaHei UI"/>
              </a:rPr>
              <a:t>5</a:t>
            </a:r>
            <a:r>
              <a:rPr sz="1800" dirty="0">
                <a:latin typeface="Microsoft YaHei UI"/>
                <a:cs typeface="Microsoft YaHei UI"/>
              </a:rPr>
              <a:t>位</a:t>
            </a:r>
            <a:r>
              <a:rPr sz="1800" dirty="0">
                <a:latin typeface="Microsoft YaHei UI"/>
                <a:cs typeface="Microsoft YaHei UI"/>
              </a:rPr>
              <a:t>有效数字</a:t>
            </a:r>
            <a:endParaRPr sz="1800">
              <a:latin typeface="Microsoft YaHei UI"/>
              <a:cs typeface="Microsoft YaHei UI"/>
            </a:endParaRPr>
          </a:p>
          <a:p>
            <a:pPr marR="45085" algn="r">
              <a:lnSpc>
                <a:spcPct val="100000"/>
              </a:lnSpc>
              <a:spcBef>
                <a:spcPts val="1750"/>
              </a:spcBef>
            </a:pPr>
            <a:r>
              <a:rPr sz="1800" spc="75" dirty="0">
                <a:latin typeface="Microsoft YaHei UI"/>
                <a:cs typeface="Microsoft YaHei UI"/>
              </a:rPr>
              <a:t>0.</a:t>
            </a:r>
            <a:r>
              <a:rPr sz="1800" spc="112" baseline="-20833" dirty="0">
                <a:latin typeface="Microsoft YaHei UI"/>
                <a:cs typeface="Microsoft YaHei UI"/>
              </a:rPr>
              <a:t>022610 </a:t>
            </a:r>
            <a:r>
              <a:rPr sz="1800" spc="70" dirty="0">
                <a:latin typeface="Microsoft YaHei UI"/>
                <a:cs typeface="Microsoft YaHei UI"/>
              </a:rPr>
              <a:t>x </a:t>
            </a:r>
            <a:r>
              <a:rPr sz="1800" spc="104" baseline="25462" dirty="0">
                <a:latin typeface="Microsoft YaHei UI"/>
                <a:cs typeface="Microsoft YaHei UI"/>
              </a:rPr>
              <a:t>102</a:t>
            </a:r>
            <a:endParaRPr sz="1800" baseline="25462">
              <a:latin typeface="Microsoft YaHei UI"/>
              <a:cs typeface="Microsoft YaHei UI"/>
            </a:endParaRPr>
          </a:p>
          <a:p>
            <a:pPr marR="45085" algn="r">
              <a:lnSpc>
                <a:spcPct val="100000"/>
              </a:lnSpc>
              <a:spcBef>
                <a:spcPts val="675"/>
              </a:spcBef>
            </a:pPr>
            <a:r>
              <a:rPr sz="1800" spc="75" dirty="0">
                <a:latin typeface="Microsoft YaHei UI"/>
                <a:cs typeface="Microsoft YaHei UI"/>
              </a:rPr>
              <a:t>2.</a:t>
            </a:r>
            <a:r>
              <a:rPr sz="1800" spc="112" baseline="-20833" dirty="0">
                <a:latin typeface="Microsoft YaHei UI"/>
                <a:cs typeface="Microsoft YaHei UI"/>
              </a:rPr>
              <a:t>340010 </a:t>
            </a:r>
            <a:r>
              <a:rPr sz="1800" spc="70" dirty="0">
                <a:latin typeface="Microsoft YaHei UI"/>
                <a:cs typeface="Microsoft YaHei UI"/>
              </a:rPr>
              <a:t>x </a:t>
            </a:r>
            <a:r>
              <a:rPr sz="1800" spc="104" baseline="25462" dirty="0">
                <a:latin typeface="Microsoft YaHei UI"/>
                <a:cs typeface="Microsoft YaHei UI"/>
              </a:rPr>
              <a:t>102</a:t>
            </a:r>
            <a:endParaRPr sz="1800" baseline="25462">
              <a:latin typeface="Microsoft YaHei UI"/>
              <a:cs typeface="Microsoft YaHei UI"/>
            </a:endParaRPr>
          </a:p>
          <a:p>
            <a:pPr marR="45085" algn="r">
              <a:lnSpc>
                <a:spcPct val="100000"/>
              </a:lnSpc>
              <a:spcBef>
                <a:spcPts val="750"/>
              </a:spcBef>
            </a:pPr>
            <a:r>
              <a:rPr sz="2700" spc="165" baseline="1543" dirty="0">
                <a:latin typeface="Microsoft YaHei UI"/>
                <a:cs typeface="Microsoft YaHei UI"/>
              </a:rPr>
              <a:t>+ </a:t>
            </a:r>
            <a:r>
              <a:rPr sz="1800" spc="75" dirty="0">
                <a:latin typeface="Microsoft YaHei UI"/>
                <a:cs typeface="Microsoft YaHei UI"/>
              </a:rPr>
              <a:t>0.</a:t>
            </a:r>
            <a:r>
              <a:rPr sz="1800" spc="112" baseline="-20833" dirty="0">
                <a:latin typeface="Microsoft YaHei UI"/>
                <a:cs typeface="Microsoft YaHei UI"/>
              </a:rPr>
              <a:t>012610 </a:t>
            </a:r>
            <a:r>
              <a:rPr sz="1800" spc="70" dirty="0">
                <a:latin typeface="Microsoft YaHei UI"/>
                <a:cs typeface="Microsoft YaHei UI"/>
              </a:rPr>
              <a:t>x </a:t>
            </a:r>
            <a:r>
              <a:rPr sz="1800" spc="104" baseline="25462" dirty="0">
                <a:latin typeface="Microsoft YaHei UI"/>
                <a:cs typeface="Microsoft YaHei UI"/>
              </a:rPr>
              <a:t>102</a:t>
            </a:r>
            <a:endParaRPr sz="1800" baseline="25462">
              <a:latin typeface="Microsoft YaHei UI"/>
              <a:cs typeface="Microsoft YaHei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2251" y="4174312"/>
            <a:ext cx="1696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Microsoft YaHei UI"/>
                <a:cs typeface="Microsoft YaHei UI"/>
              </a:rPr>
              <a:t>2.</a:t>
            </a:r>
            <a:r>
              <a:rPr sz="1800" strike="noStrike" spc="112" baseline="-20833" dirty="0">
                <a:latin typeface="Microsoft YaHei UI"/>
                <a:cs typeface="Microsoft YaHei UI"/>
              </a:rPr>
              <a:t>370010 </a:t>
            </a:r>
            <a:r>
              <a:rPr sz="1800" strike="noStrike" spc="70" dirty="0">
                <a:latin typeface="Microsoft YaHei UI"/>
                <a:cs typeface="Microsoft YaHei UI"/>
              </a:rPr>
              <a:t>x </a:t>
            </a:r>
            <a:r>
              <a:rPr sz="1800" strike="noStrike" spc="104" baseline="25462" dirty="0">
                <a:latin typeface="Microsoft YaHei UI"/>
                <a:cs typeface="Microsoft YaHei UI"/>
              </a:rPr>
              <a:t>102</a:t>
            </a:r>
            <a:endParaRPr sz="1800" baseline="25462">
              <a:latin typeface="Microsoft YaHei UI"/>
              <a:cs typeface="Microsoft YaHei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0239" y="4069079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 h="0">
                <a:moveTo>
                  <a:pt x="0" y="0"/>
                </a:moveTo>
                <a:lnTo>
                  <a:pt x="201625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00217" y="4176141"/>
            <a:ext cx="1696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Microsoft YaHei UI"/>
                <a:cs typeface="Microsoft YaHei UI"/>
              </a:rPr>
              <a:t>2.</a:t>
            </a:r>
            <a:r>
              <a:rPr sz="1800" spc="112" baseline="-20833" dirty="0">
                <a:latin typeface="Microsoft YaHei UI"/>
                <a:cs typeface="Microsoft YaHei UI"/>
              </a:rPr>
              <a:t>375210 </a:t>
            </a:r>
            <a:r>
              <a:rPr sz="1800" spc="70" dirty="0">
                <a:latin typeface="Microsoft YaHei UI"/>
                <a:cs typeface="Microsoft YaHei UI"/>
              </a:rPr>
              <a:t>x </a:t>
            </a:r>
            <a:r>
              <a:rPr sz="1800" spc="104" baseline="25462" dirty="0">
                <a:latin typeface="Microsoft YaHei UI"/>
                <a:cs typeface="Microsoft YaHei UI"/>
              </a:rPr>
              <a:t>102</a:t>
            </a:r>
            <a:endParaRPr sz="1800" baseline="25462">
              <a:latin typeface="Microsoft YaHei UI"/>
              <a:cs typeface="Microsoft Ya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6047" y="4069079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59" h="0">
                <a:moveTo>
                  <a:pt x="0" y="0"/>
                </a:moveTo>
                <a:lnTo>
                  <a:pt x="201625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34514" y="4876622"/>
            <a:ext cx="1412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Microsoft YaHei UI"/>
                <a:cs typeface="Microsoft YaHei UI"/>
              </a:rPr>
              <a:t>2.</a:t>
            </a:r>
            <a:r>
              <a:rPr sz="1800" spc="112" baseline="-20833" dirty="0">
                <a:latin typeface="Microsoft YaHei UI"/>
                <a:cs typeface="Microsoft YaHei UI"/>
              </a:rPr>
              <a:t>3710 </a:t>
            </a:r>
            <a:r>
              <a:rPr sz="1800" spc="70" dirty="0">
                <a:latin typeface="Microsoft YaHei UI"/>
                <a:cs typeface="Microsoft YaHei UI"/>
              </a:rPr>
              <a:t>x </a:t>
            </a:r>
            <a:r>
              <a:rPr sz="1800" spc="104" baseline="25462" dirty="0">
                <a:latin typeface="Microsoft YaHei UI"/>
                <a:cs typeface="Microsoft YaHei UI"/>
              </a:rPr>
              <a:t>102</a:t>
            </a:r>
            <a:endParaRPr sz="1800" baseline="25462">
              <a:latin typeface="Microsoft YaHei UI"/>
              <a:cs typeface="Microsoft YaHei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0321" y="4877180"/>
            <a:ext cx="141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Microsoft YaHei UI"/>
                <a:cs typeface="Microsoft YaHei UI"/>
              </a:rPr>
              <a:t>2.</a:t>
            </a:r>
            <a:r>
              <a:rPr sz="1800" spc="112" baseline="-20833" dirty="0">
                <a:latin typeface="Microsoft YaHei UI"/>
                <a:cs typeface="Microsoft YaHei UI"/>
              </a:rPr>
              <a:t>3810 </a:t>
            </a:r>
            <a:r>
              <a:rPr sz="1800" spc="70" dirty="0">
                <a:latin typeface="Microsoft YaHei UI"/>
                <a:cs typeface="Microsoft YaHei UI"/>
              </a:rPr>
              <a:t>x </a:t>
            </a:r>
            <a:r>
              <a:rPr sz="1800" spc="104" baseline="25462" dirty="0">
                <a:latin typeface="Microsoft YaHei UI"/>
                <a:cs typeface="Microsoft YaHei UI"/>
              </a:rPr>
              <a:t>102</a:t>
            </a:r>
            <a:endParaRPr sz="1800" baseline="25462">
              <a:latin typeface="Microsoft YaHei UI"/>
              <a:cs typeface="Microsoft YaHei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73679" y="4572000"/>
            <a:ext cx="524510" cy="234950"/>
            <a:chOff x="2773679" y="4572000"/>
            <a:chExt cx="524510" cy="234950"/>
          </a:xfrm>
        </p:grpSpPr>
        <p:sp>
          <p:nvSpPr>
            <p:cNvPr id="14" name="object 14"/>
            <p:cNvSpPr/>
            <p:nvPr/>
          </p:nvSpPr>
          <p:spPr>
            <a:xfrm>
              <a:off x="2782823" y="4581144"/>
              <a:ext cx="506095" cy="216535"/>
            </a:xfrm>
            <a:custGeom>
              <a:avLst/>
              <a:gdLst/>
              <a:ahLst/>
              <a:cxnLst/>
              <a:rect l="l" t="t" r="r" b="b"/>
              <a:pathLst>
                <a:path w="506095" h="216535">
                  <a:moveTo>
                    <a:pt x="379475" y="0"/>
                  </a:moveTo>
                  <a:lnTo>
                    <a:pt x="126492" y="0"/>
                  </a:lnTo>
                  <a:lnTo>
                    <a:pt x="126492" y="108203"/>
                  </a:lnTo>
                  <a:lnTo>
                    <a:pt x="0" y="108203"/>
                  </a:lnTo>
                  <a:lnTo>
                    <a:pt x="252983" y="216407"/>
                  </a:lnTo>
                  <a:lnTo>
                    <a:pt x="505967" y="108203"/>
                  </a:lnTo>
                  <a:lnTo>
                    <a:pt x="379475" y="108203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82823" y="4581144"/>
              <a:ext cx="506095" cy="216535"/>
            </a:xfrm>
            <a:custGeom>
              <a:avLst/>
              <a:gdLst/>
              <a:ahLst/>
              <a:cxnLst/>
              <a:rect l="l" t="t" r="r" b="b"/>
              <a:pathLst>
                <a:path w="506095" h="216535">
                  <a:moveTo>
                    <a:pt x="0" y="108203"/>
                  </a:moveTo>
                  <a:lnTo>
                    <a:pt x="126492" y="108203"/>
                  </a:lnTo>
                  <a:lnTo>
                    <a:pt x="126492" y="0"/>
                  </a:lnTo>
                  <a:lnTo>
                    <a:pt x="379475" y="0"/>
                  </a:lnTo>
                  <a:lnTo>
                    <a:pt x="379475" y="108203"/>
                  </a:lnTo>
                  <a:lnTo>
                    <a:pt x="505967" y="108203"/>
                  </a:lnTo>
                  <a:lnTo>
                    <a:pt x="252983" y="216407"/>
                  </a:lnTo>
                  <a:lnTo>
                    <a:pt x="0" y="10820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5846064" y="4572000"/>
            <a:ext cx="524510" cy="234950"/>
            <a:chOff x="5846064" y="4572000"/>
            <a:chExt cx="524510" cy="234950"/>
          </a:xfrm>
        </p:grpSpPr>
        <p:sp>
          <p:nvSpPr>
            <p:cNvPr id="17" name="object 17"/>
            <p:cNvSpPr/>
            <p:nvPr/>
          </p:nvSpPr>
          <p:spPr>
            <a:xfrm>
              <a:off x="5855208" y="4581144"/>
              <a:ext cx="506095" cy="216535"/>
            </a:xfrm>
            <a:custGeom>
              <a:avLst/>
              <a:gdLst/>
              <a:ahLst/>
              <a:cxnLst/>
              <a:rect l="l" t="t" r="r" b="b"/>
              <a:pathLst>
                <a:path w="506095" h="216535">
                  <a:moveTo>
                    <a:pt x="379475" y="0"/>
                  </a:moveTo>
                  <a:lnTo>
                    <a:pt x="126491" y="0"/>
                  </a:lnTo>
                  <a:lnTo>
                    <a:pt x="126491" y="108203"/>
                  </a:lnTo>
                  <a:lnTo>
                    <a:pt x="0" y="108203"/>
                  </a:lnTo>
                  <a:lnTo>
                    <a:pt x="252983" y="216407"/>
                  </a:lnTo>
                  <a:lnTo>
                    <a:pt x="505967" y="108203"/>
                  </a:lnTo>
                  <a:lnTo>
                    <a:pt x="379475" y="108203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855208" y="4581144"/>
              <a:ext cx="506095" cy="216535"/>
            </a:xfrm>
            <a:custGeom>
              <a:avLst/>
              <a:gdLst/>
              <a:ahLst/>
              <a:cxnLst/>
              <a:rect l="l" t="t" r="r" b="b"/>
              <a:pathLst>
                <a:path w="506095" h="216535">
                  <a:moveTo>
                    <a:pt x="0" y="108203"/>
                  </a:moveTo>
                  <a:lnTo>
                    <a:pt x="126491" y="108203"/>
                  </a:lnTo>
                  <a:lnTo>
                    <a:pt x="126491" y="0"/>
                  </a:lnTo>
                  <a:lnTo>
                    <a:pt x="379475" y="0"/>
                  </a:lnTo>
                  <a:lnTo>
                    <a:pt x="379475" y="108203"/>
                  </a:lnTo>
                  <a:lnTo>
                    <a:pt x="505967" y="108203"/>
                  </a:lnTo>
                  <a:lnTo>
                    <a:pt x="252983" y="216407"/>
                  </a:lnTo>
                  <a:lnTo>
                    <a:pt x="0" y="10820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52678" y="5679440"/>
            <a:ext cx="771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0" dirty="0">
                <a:latin typeface="Microsoft YaHei UI"/>
                <a:cs typeface="Microsoft YaHei UI"/>
              </a:rPr>
              <a:t>IEEE754</a:t>
            </a:r>
            <a:r>
              <a:rPr sz="2400" b="1" dirty="0">
                <a:latin typeface="Microsoft YaHei UI"/>
                <a:cs typeface="Microsoft YaHei UI"/>
              </a:rPr>
              <a:t>规定</a:t>
            </a:r>
            <a:r>
              <a:rPr sz="2400" b="1" spc="-459" dirty="0">
                <a:latin typeface="Microsoft YaHei UI"/>
                <a:cs typeface="Microsoft YaHei UI"/>
              </a:rPr>
              <a:t>，</a:t>
            </a:r>
            <a:r>
              <a:rPr sz="2400" b="1" spc="-220" dirty="0">
                <a:latin typeface="Microsoft YaHei UI"/>
                <a:cs typeface="Microsoft YaHei UI"/>
              </a:rPr>
              <a:t>在计算过程</a:t>
            </a:r>
            <a:r>
              <a:rPr sz="2400" b="1" spc="-700" dirty="0">
                <a:latin typeface="Microsoft YaHei UI"/>
                <a:cs typeface="Microsoft YaHei UI"/>
              </a:rPr>
              <a:t>中应</a:t>
            </a:r>
            <a:r>
              <a:rPr sz="2400" b="1" spc="-185" dirty="0">
                <a:latin typeface="Microsoft YaHei UI"/>
                <a:cs typeface="Microsoft YaHei UI"/>
              </a:rPr>
              <a:t>保留</a:t>
            </a:r>
            <a:r>
              <a:rPr sz="2400" b="1" spc="145" dirty="0">
                <a:latin typeface="Microsoft YaHei UI"/>
                <a:cs typeface="Microsoft YaHei UI"/>
              </a:rPr>
              <a:t>两个</a:t>
            </a:r>
            <a:r>
              <a:rPr sz="2400" b="1" spc="-185" dirty="0">
                <a:latin typeface="Microsoft YaHei UI"/>
                <a:cs typeface="Microsoft YaHei UI"/>
              </a:rPr>
              <a:t>额外的数字</a:t>
            </a:r>
            <a:endParaRPr sz="2400">
              <a:latin typeface="Microsoft YaHei UI"/>
              <a:cs typeface="Microsoft YaHei U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28</a:t>
            </a:r>
          </a:p>
        </p:txBody>
      </p:sp>
    </p:spTree>
  </p:cSld>
  <p:clrMapOvr>
    <a:masterClrMapping/>
  </p:clrMapOvr>
</p:sld>
</file>

<file path=ppt/slides/slide30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信息投放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234" y="1535429"/>
            <a:ext cx="4247515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Microsoft YaHei UI"/>
                <a:cs typeface="Microsoft YaHei UI"/>
              </a:rPr>
              <a:t>(-1.</a:t>
            </a:r>
            <a:r>
              <a:rPr sz="1800" spc="127" baseline="25462" dirty="0">
                <a:latin typeface="Microsoft YaHei UI"/>
                <a:cs typeface="Microsoft YaHei UI"/>
              </a:rPr>
              <a:t>510×1038</a:t>
            </a:r>
            <a:r>
              <a:rPr sz="1800" spc="85" dirty="0">
                <a:latin typeface="Microsoft YaHei UI"/>
                <a:cs typeface="Microsoft YaHei UI"/>
              </a:rPr>
              <a:t>) </a:t>
            </a:r>
            <a:r>
              <a:rPr sz="1800" spc="110" dirty="0">
                <a:latin typeface="Microsoft YaHei UI"/>
                <a:cs typeface="Microsoft YaHei UI"/>
              </a:rPr>
              <a:t>+ </a:t>
            </a:r>
            <a:r>
              <a:rPr sz="1800" spc="95" dirty="0">
                <a:latin typeface="Microsoft YaHei UI"/>
                <a:cs typeface="Microsoft YaHei UI"/>
              </a:rPr>
              <a:t>((1.</a:t>
            </a:r>
            <a:r>
              <a:rPr sz="1800" spc="142" baseline="25462" dirty="0">
                <a:latin typeface="Microsoft YaHei UI"/>
                <a:cs typeface="Microsoft YaHei UI"/>
              </a:rPr>
              <a:t>510×1038</a:t>
            </a:r>
            <a:r>
              <a:rPr sz="1800" spc="95" dirty="0">
                <a:latin typeface="Microsoft YaHei UI"/>
                <a:cs typeface="Microsoft YaHei UI"/>
              </a:rPr>
              <a:t>) </a:t>
            </a:r>
            <a:r>
              <a:rPr sz="1800" spc="110" dirty="0">
                <a:latin typeface="Microsoft YaHei UI"/>
                <a:cs typeface="Microsoft YaHei UI"/>
              </a:rPr>
              <a:t>+ </a:t>
            </a:r>
            <a:r>
              <a:rPr sz="1800" spc="155" dirty="0">
                <a:latin typeface="Microsoft YaHei UI"/>
                <a:cs typeface="Microsoft YaHei UI"/>
              </a:rPr>
              <a:t>(1))</a:t>
            </a:r>
            <a:endParaRPr sz="18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</a:pPr>
            <a:endParaRPr sz="1950">
              <a:latin typeface="Microsoft YaHei UI"/>
              <a:cs typeface="Microsoft YaHei UI"/>
            </a:endParaRPr>
          </a:p>
          <a:p>
            <a:pPr marL="266700">
              <a:lnSpc>
                <a:spcPct val="100000"/>
              </a:lnSpc>
            </a:pPr>
            <a:r>
              <a:rPr sz="1800" spc="110" dirty="0">
                <a:latin typeface="Microsoft YaHei UI"/>
                <a:cs typeface="Microsoft YaHei UI"/>
              </a:rPr>
              <a:t>...+((1.</a:t>
            </a:r>
            <a:r>
              <a:rPr sz="1800" spc="165" baseline="25462" dirty="0">
                <a:latin typeface="Microsoft YaHei UI"/>
                <a:cs typeface="Microsoft YaHei UI"/>
              </a:rPr>
              <a:t>510×1038</a:t>
            </a:r>
            <a:r>
              <a:rPr sz="1800" spc="110" dirty="0">
                <a:latin typeface="Microsoft YaHei UI"/>
                <a:cs typeface="Microsoft YaHei UI"/>
              </a:rPr>
              <a:t>) </a:t>
            </a:r>
            <a:r>
              <a:rPr sz="1800" spc="110" dirty="0">
                <a:latin typeface="Microsoft YaHei UI"/>
                <a:cs typeface="Microsoft YaHei UI"/>
              </a:rPr>
              <a:t>+ </a:t>
            </a:r>
            <a:r>
              <a:rPr sz="1800" b="1" spc="95" dirty="0">
                <a:latin typeface="Microsoft YaHei UI"/>
                <a:cs typeface="Microsoft YaHei UI"/>
              </a:rPr>
              <a:t>0.00... </a:t>
            </a:r>
            <a:r>
              <a:rPr sz="1800" spc="142" baseline="25462" dirty="0">
                <a:latin typeface="Microsoft YaHei UI"/>
                <a:cs typeface="Microsoft YaHei UI"/>
              </a:rPr>
              <a:t>×1038</a:t>
            </a:r>
            <a:r>
              <a:rPr sz="1800" spc="95" dirty="0">
                <a:latin typeface="Microsoft YaHei UI"/>
                <a:cs typeface="Microsoft YaHei UI"/>
              </a:rPr>
              <a:t>)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1304" y="1862327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 h="0">
                <a:moveTo>
                  <a:pt x="0" y="0"/>
                </a:moveTo>
                <a:lnTo>
                  <a:pt x="230428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8200" y="2575560"/>
            <a:ext cx="3447415" cy="0"/>
          </a:xfrm>
          <a:custGeom>
            <a:avLst/>
            <a:gdLst/>
            <a:ahLst/>
            <a:cxnLst/>
            <a:rect l="l" t="t" r="r" b="b"/>
            <a:pathLst>
              <a:path w="3447415" h="0">
                <a:moveTo>
                  <a:pt x="0" y="0"/>
                </a:moveTo>
                <a:lnTo>
                  <a:pt x="344728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787902" y="2942335"/>
            <a:ext cx="34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Microsoft YaHei UI"/>
                <a:cs typeface="Microsoft YaHei UI"/>
              </a:rPr>
              <a:t>=0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4847" y="2572511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02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73346" y="1535429"/>
            <a:ext cx="4270375" cy="170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Microsoft YaHei UI"/>
                <a:cs typeface="Microsoft YaHei UI"/>
              </a:rPr>
              <a:t>((-1.</a:t>
            </a:r>
            <a:r>
              <a:rPr sz="1800" spc="135" baseline="25462" dirty="0">
                <a:latin typeface="Microsoft YaHei UI"/>
                <a:cs typeface="Microsoft YaHei UI"/>
              </a:rPr>
              <a:t>510×1038</a:t>
            </a:r>
            <a:r>
              <a:rPr sz="1800" spc="90" dirty="0">
                <a:latin typeface="Microsoft YaHei UI"/>
                <a:cs typeface="Microsoft YaHei UI"/>
              </a:rPr>
              <a:t>) </a:t>
            </a:r>
            <a:r>
              <a:rPr sz="1800" spc="110" dirty="0">
                <a:latin typeface="Microsoft YaHei UI"/>
                <a:cs typeface="Microsoft YaHei UI"/>
              </a:rPr>
              <a:t>+ </a:t>
            </a:r>
            <a:r>
              <a:rPr sz="1800" spc="95" dirty="0">
                <a:latin typeface="Microsoft YaHei UI"/>
                <a:cs typeface="Microsoft YaHei UI"/>
              </a:rPr>
              <a:t>(1.</a:t>
            </a:r>
            <a:r>
              <a:rPr sz="1800" spc="142" baseline="25462" dirty="0">
                <a:latin typeface="Microsoft YaHei UI"/>
                <a:cs typeface="Microsoft YaHei UI"/>
              </a:rPr>
              <a:t>510×1038</a:t>
            </a:r>
            <a:r>
              <a:rPr sz="1800" spc="95" dirty="0">
                <a:latin typeface="Microsoft YaHei UI"/>
                <a:cs typeface="Microsoft YaHei UI"/>
              </a:rPr>
              <a:t>)) </a:t>
            </a:r>
            <a:r>
              <a:rPr sz="1800" spc="110" dirty="0">
                <a:latin typeface="Microsoft YaHei UI"/>
                <a:cs typeface="Microsoft YaHei UI"/>
              </a:rPr>
              <a:t>+ </a:t>
            </a:r>
            <a:r>
              <a:rPr sz="1800" spc="145" dirty="0">
                <a:latin typeface="Microsoft YaHei UI"/>
                <a:cs typeface="Microsoft YaHei UI"/>
              </a:rPr>
              <a:t>(1)</a:t>
            </a:r>
            <a:endParaRPr sz="18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900">
              <a:latin typeface="Microsoft YaHei UI"/>
              <a:cs typeface="Microsoft YaHei UI"/>
            </a:endParaRPr>
          </a:p>
          <a:p>
            <a:pPr marL="503555" algn="ctr">
              <a:lnSpc>
                <a:spcPct val="100000"/>
              </a:lnSpc>
            </a:pPr>
            <a:r>
              <a:rPr sz="1800" spc="75" dirty="0">
                <a:latin typeface="Microsoft YaHei UI"/>
                <a:cs typeface="Microsoft YaHei UI"/>
              </a:rPr>
              <a:t>0+1</a:t>
            </a:r>
            <a:endParaRPr sz="18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Microsoft YaHei UI"/>
              <a:cs typeface="Microsoft YaHei UI"/>
            </a:endParaRPr>
          </a:p>
          <a:p>
            <a:pPr marR="344805" algn="r">
              <a:lnSpc>
                <a:spcPct val="100000"/>
              </a:lnSpc>
              <a:spcBef>
                <a:spcPts val="5"/>
              </a:spcBef>
            </a:pPr>
            <a:r>
              <a:rPr sz="1800" spc="75" dirty="0">
                <a:latin typeface="Microsoft YaHei UI"/>
                <a:cs typeface="Microsoft YaHei UI"/>
              </a:rPr>
              <a:t>=1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42688" y="1862327"/>
            <a:ext cx="3430270" cy="0"/>
          </a:xfrm>
          <a:custGeom>
            <a:avLst/>
            <a:gdLst/>
            <a:ahLst/>
            <a:cxnLst/>
            <a:rect l="l" t="t" r="r" b="b"/>
            <a:pathLst>
              <a:path w="3430270" h="0">
                <a:moveTo>
                  <a:pt x="0" y="0"/>
                </a:moveTo>
                <a:lnTo>
                  <a:pt x="343014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50391" y="3115564"/>
            <a:ext cx="3874135" cy="1691639"/>
            <a:chOff x="850391" y="3115564"/>
            <a:chExt cx="3874135" cy="1691639"/>
          </a:xfrm>
        </p:grpSpPr>
        <p:sp>
          <p:nvSpPr>
            <p:cNvPr id="11" name="object 11"/>
            <p:cNvSpPr/>
            <p:nvPr/>
          </p:nvSpPr>
          <p:spPr>
            <a:xfrm>
              <a:off x="859535" y="3124708"/>
              <a:ext cx="3855720" cy="1673225"/>
            </a:xfrm>
            <a:custGeom>
              <a:avLst/>
              <a:gdLst/>
              <a:ahLst/>
              <a:cxnLst/>
              <a:rect l="l" t="t" r="r" b="b"/>
              <a:pathLst>
                <a:path w="3855720" h="1673225">
                  <a:moveTo>
                    <a:pt x="1727834" y="0"/>
                  </a:moveTo>
                  <a:lnTo>
                    <a:pt x="642619" y="508507"/>
                  </a:lnTo>
                  <a:lnTo>
                    <a:pt x="0" y="508507"/>
                  </a:lnTo>
                  <a:lnTo>
                    <a:pt x="0" y="1672843"/>
                  </a:lnTo>
                  <a:lnTo>
                    <a:pt x="3855719" y="1672843"/>
                  </a:lnTo>
                  <a:lnTo>
                    <a:pt x="3855719" y="508507"/>
                  </a:lnTo>
                  <a:lnTo>
                    <a:pt x="1606550" y="508507"/>
                  </a:lnTo>
                  <a:lnTo>
                    <a:pt x="1727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59535" y="3124708"/>
              <a:ext cx="3855720" cy="1673225"/>
            </a:xfrm>
            <a:custGeom>
              <a:avLst/>
              <a:gdLst/>
              <a:ahLst/>
              <a:cxnLst/>
              <a:rect l="l" t="t" r="r" b="b"/>
              <a:pathLst>
                <a:path w="3855720" h="1673225">
                  <a:moveTo>
                    <a:pt x="0" y="508507"/>
                  </a:moveTo>
                  <a:lnTo>
                    <a:pt x="642619" y="508507"/>
                  </a:lnTo>
                  <a:lnTo>
                    <a:pt x="1727834" y="0"/>
                  </a:lnTo>
                  <a:lnTo>
                    <a:pt x="1606550" y="508507"/>
                  </a:lnTo>
                  <a:lnTo>
                    <a:pt x="3855719" y="508507"/>
                  </a:lnTo>
                  <a:lnTo>
                    <a:pt x="3855719" y="702563"/>
                  </a:lnTo>
                  <a:lnTo>
                    <a:pt x="3855719" y="993647"/>
                  </a:lnTo>
                  <a:lnTo>
                    <a:pt x="3855719" y="1672843"/>
                  </a:lnTo>
                  <a:lnTo>
                    <a:pt x="1606550" y="1672843"/>
                  </a:lnTo>
                  <a:lnTo>
                    <a:pt x="642619" y="1672843"/>
                  </a:lnTo>
                  <a:lnTo>
                    <a:pt x="0" y="1672843"/>
                  </a:lnTo>
                  <a:lnTo>
                    <a:pt x="0" y="993647"/>
                  </a:lnTo>
                  <a:lnTo>
                    <a:pt x="0" y="702563"/>
                  </a:lnTo>
                  <a:lnTo>
                    <a:pt x="0" y="508507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166875" y="3746372"/>
            <a:ext cx="323723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0"/>
              </a:spcBef>
            </a:pPr>
            <a:r>
              <a:rPr sz="2000" spc="-495" dirty="0">
                <a:latin typeface="Microsoft YaHei UI"/>
                <a:cs typeface="Microsoft YaHei UI"/>
              </a:rPr>
              <a:t>当一个</a:t>
            </a:r>
            <a:r>
              <a:rPr sz="2000" spc="-100" dirty="0">
                <a:latin typeface="Microsoft YaHei UI"/>
                <a:cs typeface="Microsoft YaHei UI"/>
              </a:rPr>
              <a:t>绝对值</a:t>
            </a:r>
            <a:r>
              <a:rPr sz="2000" spc="-375" dirty="0">
                <a:latin typeface="Microsoft YaHei UI"/>
                <a:cs typeface="Microsoft YaHei UI"/>
              </a:rPr>
              <a:t>高的</a:t>
            </a:r>
            <a:r>
              <a:rPr sz="2000" spc="-350" dirty="0">
                <a:latin typeface="Microsoft YaHei UI"/>
                <a:cs typeface="Microsoft YaHei UI"/>
              </a:rPr>
              <a:t>数字</a:t>
            </a:r>
            <a:r>
              <a:rPr sz="2000" spc="-440" dirty="0">
                <a:latin typeface="Microsoft YaHei UI"/>
                <a:cs typeface="Microsoft YaHei UI"/>
              </a:rPr>
              <a:t>与一个绝对值</a:t>
            </a:r>
            <a:r>
              <a:rPr sz="2000" spc="-375" dirty="0">
                <a:latin typeface="Microsoft YaHei UI"/>
                <a:cs typeface="Microsoft YaHei UI"/>
              </a:rPr>
              <a:t>低的</a:t>
            </a:r>
            <a:r>
              <a:rPr sz="2000" spc="-254" dirty="0">
                <a:latin typeface="Microsoft YaHei UI"/>
                <a:cs typeface="Microsoft YaHei UI"/>
              </a:rPr>
              <a:t>数字</a:t>
            </a:r>
            <a:r>
              <a:rPr sz="2000" spc="-440" dirty="0">
                <a:latin typeface="Microsoft YaHei UI"/>
                <a:cs typeface="Microsoft YaHei UI"/>
              </a:rPr>
              <a:t>相加时，</a:t>
            </a:r>
            <a:r>
              <a:rPr sz="2000" spc="-240" dirty="0">
                <a:latin typeface="Microsoft YaHei UI"/>
                <a:cs typeface="Microsoft YaHei UI"/>
              </a:rPr>
              <a:t>绝对值最低的数字</a:t>
            </a:r>
            <a:r>
              <a:rPr sz="2000" spc="-229" dirty="0">
                <a:latin typeface="Microsoft YaHei UI"/>
                <a:cs typeface="Microsoft YaHei UI"/>
              </a:rPr>
              <a:t>被</a:t>
            </a:r>
            <a:r>
              <a:rPr sz="2000" spc="-225" dirty="0">
                <a:latin typeface="Microsoft YaHei UI"/>
                <a:cs typeface="Microsoft YaHei UI"/>
              </a:rPr>
              <a:t>忽略</a:t>
            </a:r>
            <a:r>
              <a:rPr sz="2000" spc="-730" dirty="0">
                <a:latin typeface="Microsoft YaHei UI"/>
                <a:cs typeface="Microsoft YaHei UI"/>
              </a:rPr>
              <a:t>。</a:t>
            </a:r>
            <a:endParaRPr sz="2000">
              <a:latin typeface="Microsoft YaHei UI"/>
              <a:cs typeface="Microsoft YaHei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49367" y="3112516"/>
            <a:ext cx="3877310" cy="1691639"/>
            <a:chOff x="4849367" y="3112516"/>
            <a:chExt cx="3877310" cy="1691639"/>
          </a:xfrm>
        </p:grpSpPr>
        <p:sp>
          <p:nvSpPr>
            <p:cNvPr id="15" name="object 15"/>
            <p:cNvSpPr/>
            <p:nvPr/>
          </p:nvSpPr>
          <p:spPr>
            <a:xfrm>
              <a:off x="4858511" y="3121660"/>
              <a:ext cx="3858895" cy="1673225"/>
            </a:xfrm>
            <a:custGeom>
              <a:avLst/>
              <a:gdLst/>
              <a:ahLst/>
              <a:cxnLst/>
              <a:rect l="l" t="t" r="r" b="b"/>
              <a:pathLst>
                <a:path w="3858895" h="1673225">
                  <a:moveTo>
                    <a:pt x="1729232" y="0"/>
                  </a:moveTo>
                  <a:lnTo>
                    <a:pt x="643127" y="508507"/>
                  </a:lnTo>
                  <a:lnTo>
                    <a:pt x="0" y="508507"/>
                  </a:lnTo>
                  <a:lnTo>
                    <a:pt x="0" y="1672844"/>
                  </a:lnTo>
                  <a:lnTo>
                    <a:pt x="3858767" y="1672844"/>
                  </a:lnTo>
                  <a:lnTo>
                    <a:pt x="3858767" y="508507"/>
                  </a:lnTo>
                  <a:lnTo>
                    <a:pt x="1607820" y="508507"/>
                  </a:lnTo>
                  <a:lnTo>
                    <a:pt x="172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58511" y="3121660"/>
              <a:ext cx="3858895" cy="1673225"/>
            </a:xfrm>
            <a:custGeom>
              <a:avLst/>
              <a:gdLst/>
              <a:ahLst/>
              <a:cxnLst/>
              <a:rect l="l" t="t" r="r" b="b"/>
              <a:pathLst>
                <a:path w="3858895" h="1673225">
                  <a:moveTo>
                    <a:pt x="0" y="508507"/>
                  </a:moveTo>
                  <a:lnTo>
                    <a:pt x="643127" y="508507"/>
                  </a:lnTo>
                  <a:lnTo>
                    <a:pt x="1729232" y="0"/>
                  </a:lnTo>
                  <a:lnTo>
                    <a:pt x="1607820" y="508507"/>
                  </a:lnTo>
                  <a:lnTo>
                    <a:pt x="3858767" y="508507"/>
                  </a:lnTo>
                  <a:lnTo>
                    <a:pt x="3858767" y="702563"/>
                  </a:lnTo>
                  <a:lnTo>
                    <a:pt x="3858767" y="993647"/>
                  </a:lnTo>
                  <a:lnTo>
                    <a:pt x="3858767" y="1672844"/>
                  </a:lnTo>
                  <a:lnTo>
                    <a:pt x="1607820" y="1672844"/>
                  </a:lnTo>
                  <a:lnTo>
                    <a:pt x="643127" y="1672844"/>
                  </a:lnTo>
                  <a:lnTo>
                    <a:pt x="0" y="1672844"/>
                  </a:lnTo>
                  <a:lnTo>
                    <a:pt x="0" y="993647"/>
                  </a:lnTo>
                  <a:lnTo>
                    <a:pt x="0" y="702563"/>
                  </a:lnTo>
                  <a:lnTo>
                    <a:pt x="0" y="50850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196966" y="3896614"/>
            <a:ext cx="318706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spc="-680" dirty="0">
                <a:latin typeface="Microsoft YaHei UI"/>
                <a:cs typeface="Microsoft YaHei UI"/>
              </a:rPr>
              <a:t>取决于</a:t>
            </a:r>
            <a:r>
              <a:rPr sz="2000" spc="-130" dirty="0">
                <a:latin typeface="Microsoft YaHei UI"/>
                <a:cs typeface="Microsoft YaHei UI"/>
              </a:rPr>
              <a:t>计算</a:t>
            </a:r>
            <a:r>
              <a:rPr sz="2000" spc="-240" dirty="0">
                <a:latin typeface="Microsoft YaHei UI"/>
                <a:cs typeface="Microsoft YaHei UI"/>
              </a:rPr>
              <a:t>的顺序</a:t>
            </a:r>
            <a:endParaRPr sz="2000">
              <a:latin typeface="Microsoft YaHei UI"/>
              <a:cs typeface="Microsoft YaHei UI"/>
            </a:endParaRPr>
          </a:p>
          <a:p>
            <a:pPr algn="ctr">
              <a:lnSpc>
                <a:spcPct val="100000"/>
              </a:lnSpc>
            </a:pPr>
            <a:r>
              <a:rPr sz="2000" spc="-495" dirty="0">
                <a:latin typeface="Microsoft YaHei UI"/>
                <a:cs typeface="Microsoft YaHei UI"/>
              </a:rPr>
              <a:t>有</a:t>
            </a:r>
            <a:r>
              <a:rPr sz="2000" spc="-210" dirty="0">
                <a:latin typeface="Microsoft YaHei UI"/>
                <a:cs typeface="Microsoft YaHei UI"/>
              </a:rPr>
              <a:t>可能</a:t>
            </a:r>
            <a:r>
              <a:rPr sz="2000" spc="-130" dirty="0">
                <a:latin typeface="Microsoft YaHei UI"/>
                <a:cs typeface="Microsoft YaHei UI"/>
              </a:rPr>
              <a:t>避免</a:t>
            </a:r>
            <a:r>
              <a:rPr sz="2000" spc="-175" dirty="0">
                <a:latin typeface="Microsoft YaHei UI"/>
                <a:cs typeface="Microsoft YaHei UI"/>
              </a:rPr>
              <a:t>错误</a:t>
            </a:r>
            <a:r>
              <a:rPr sz="2000" spc="-484" dirty="0">
                <a:latin typeface="Microsoft YaHei UI"/>
                <a:cs typeface="Microsoft YaHei UI"/>
              </a:rPr>
              <a:t>。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29</a:t>
            </a:r>
          </a:p>
        </p:txBody>
      </p:sp>
    </p:spTree>
  </p:cSld>
  <p:clrMapOvr>
    <a:masterClrMapping/>
  </p:clrMapOvr>
</p:sld>
</file>

<file path=ppt/slides/slide3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3970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数字丢失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480182"/>
            <a:ext cx="200659" cy="2082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0668" y="1258265"/>
            <a:ext cx="7059295" cy="194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63345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Microsoft YaHei"/>
                <a:cs typeface="Microsoft YaHei"/>
              </a:rPr>
              <a:t>浮点运算中</a:t>
            </a:r>
            <a:r>
              <a:rPr sz="3200" spc="-10" dirty="0">
                <a:latin typeface="Microsoft YaHei"/>
                <a:cs typeface="Microsoft YaHei"/>
              </a:rPr>
              <a:t>有效数字的减少。</a:t>
            </a:r>
            <a:endParaRPr sz="3200">
              <a:latin typeface="Microsoft YaHei"/>
              <a:cs typeface="Microsoft YaHei"/>
            </a:endParaRPr>
          </a:p>
          <a:p>
            <a:pPr marL="411480" marR="5080">
              <a:lnSpc>
                <a:spcPct val="100000"/>
              </a:lnSpc>
              <a:spcBef>
                <a:spcPts val="740"/>
              </a:spcBef>
            </a:pPr>
            <a:r>
              <a:rPr sz="2800" spc="-20" dirty="0">
                <a:latin typeface="Microsoft YaHei"/>
                <a:cs typeface="Microsoft YaHei"/>
              </a:rPr>
              <a:t>当</a:t>
            </a:r>
            <a:r>
              <a:rPr sz="2800" spc="5" dirty="0">
                <a:latin typeface="Microsoft YaHei"/>
                <a:cs typeface="Microsoft YaHei"/>
              </a:rPr>
              <a:t>非常接近的数字被相互</a:t>
            </a:r>
            <a:r>
              <a:rPr sz="2800" spc="-20" dirty="0">
                <a:latin typeface="Microsoft YaHei"/>
                <a:cs typeface="Microsoft YaHei"/>
              </a:rPr>
              <a:t>减去时</a:t>
            </a:r>
            <a:r>
              <a:rPr sz="2800" spc="5" dirty="0">
                <a:latin typeface="Microsoft YaHei"/>
                <a:cs typeface="Microsoft YaHei"/>
              </a:rPr>
              <a:t>，或者当</a:t>
            </a:r>
            <a:r>
              <a:rPr sz="2800" spc="10" dirty="0">
                <a:latin typeface="Microsoft YaHei"/>
                <a:cs typeface="Microsoft YaHei"/>
              </a:rPr>
              <a:t>加减法</a:t>
            </a:r>
            <a:r>
              <a:rPr sz="2800" spc="5" dirty="0">
                <a:latin typeface="Microsoft YaHei"/>
                <a:cs typeface="Microsoft YaHei"/>
              </a:rPr>
              <a:t>的结果</a:t>
            </a:r>
            <a:r>
              <a:rPr sz="2800" spc="10" dirty="0">
                <a:latin typeface="Microsoft YaHei"/>
                <a:cs typeface="Microsoft YaHei"/>
              </a:rPr>
              <a:t>接近于</a:t>
            </a:r>
            <a:r>
              <a:rPr sz="2800" spc="105" dirty="0">
                <a:latin typeface="Microsoft YaHei"/>
                <a:cs typeface="Microsoft YaHei"/>
              </a:rPr>
              <a:t>零时，就</a:t>
            </a:r>
            <a:r>
              <a:rPr sz="2800" spc="10" dirty="0">
                <a:latin typeface="Microsoft YaHei"/>
                <a:cs typeface="Microsoft YaHei"/>
              </a:rPr>
              <a:t>会出现这种情况</a:t>
            </a:r>
            <a:r>
              <a:rPr sz="2800" spc="-40" dirty="0">
                <a:latin typeface="Microsoft YaHei"/>
                <a:cs typeface="Microsoft YaHei"/>
              </a:rPr>
              <a:t>。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30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9660" y="3928313"/>
            <a:ext cx="51727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90" dirty="0">
                <a:latin typeface="Microsoft YaHei UI"/>
                <a:cs typeface="Microsoft YaHei UI"/>
              </a:rPr>
              <a:t>(3.</a:t>
            </a:r>
            <a:r>
              <a:rPr sz="2025" spc="135" baseline="24691" dirty="0">
                <a:latin typeface="Microsoft YaHei UI"/>
                <a:cs typeface="Microsoft YaHei UI"/>
              </a:rPr>
              <a:t>163858410×101</a:t>
            </a:r>
            <a:r>
              <a:rPr sz="2000" spc="90" dirty="0">
                <a:latin typeface="Microsoft YaHei UI"/>
                <a:cs typeface="Microsoft YaHei UI"/>
              </a:rPr>
              <a:t>) </a:t>
            </a:r>
            <a:r>
              <a:rPr sz="2000" spc="10" dirty="0">
                <a:latin typeface="Microsoft YaHei UI"/>
                <a:cs typeface="Microsoft YaHei UI"/>
              </a:rPr>
              <a:t>- </a:t>
            </a:r>
            <a:r>
              <a:rPr sz="2000" spc="90" dirty="0">
                <a:latin typeface="Microsoft YaHei UI"/>
                <a:cs typeface="Microsoft YaHei UI"/>
              </a:rPr>
              <a:t>(3.</a:t>
            </a:r>
            <a:r>
              <a:rPr sz="2025" spc="135" baseline="24691" dirty="0">
                <a:latin typeface="Microsoft YaHei UI"/>
                <a:cs typeface="Microsoft YaHei UI"/>
              </a:rPr>
              <a:t>160696110×101</a:t>
            </a:r>
            <a:r>
              <a:rPr sz="2000" spc="90" dirty="0">
                <a:latin typeface="Microsoft YaHei UI"/>
                <a:cs typeface="Microsoft YaHei UI"/>
              </a:rPr>
              <a:t>)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9660" y="4538294"/>
            <a:ext cx="23831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114" dirty="0">
                <a:latin typeface="Microsoft YaHei UI"/>
                <a:cs typeface="Microsoft YaHei UI"/>
              </a:rPr>
              <a:t>= </a:t>
            </a:r>
            <a:r>
              <a:rPr sz="2000" spc="90" dirty="0">
                <a:latin typeface="Microsoft YaHei UI"/>
                <a:cs typeface="Microsoft YaHei UI"/>
              </a:rPr>
              <a:t>(3.</a:t>
            </a:r>
            <a:r>
              <a:rPr sz="2025" spc="135" baseline="24691" dirty="0">
                <a:latin typeface="Microsoft YaHei UI"/>
                <a:cs typeface="Microsoft YaHei UI"/>
              </a:rPr>
              <a:t>162310×10-2</a:t>
            </a:r>
            <a:r>
              <a:rPr sz="2000" spc="90" dirty="0">
                <a:latin typeface="Microsoft YaHei UI"/>
                <a:cs typeface="Microsoft YaHei UI"/>
              </a:rPr>
              <a:t>)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3477" y="3917441"/>
            <a:ext cx="14497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A6A6A6"/>
                </a:solidFill>
                <a:latin typeface="Microsoft YaHei UI"/>
                <a:cs typeface="Microsoft YaHei UI"/>
              </a:rPr>
              <a:t>← </a:t>
            </a:r>
            <a:r>
              <a:rPr sz="2000" spc="70" dirty="0">
                <a:solidFill>
                  <a:srgbClr val="A6A6A6"/>
                </a:solidFill>
                <a:latin typeface="Microsoft YaHei UI"/>
                <a:cs typeface="Microsoft YaHei UI"/>
              </a:rPr>
              <a:t>8位</a:t>
            </a:r>
            <a:r>
              <a:rPr sz="2000" spc="-10" dirty="0">
                <a:solidFill>
                  <a:srgbClr val="A6A6A6"/>
                </a:solidFill>
                <a:latin typeface="Microsoft YaHei UI"/>
                <a:cs typeface="Microsoft YaHei UI"/>
              </a:rPr>
              <a:t>有效数字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6009" y="4558106"/>
            <a:ext cx="14497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solidFill>
                  <a:srgbClr val="A6A6A6"/>
                </a:solidFill>
                <a:latin typeface="Microsoft YaHei UI"/>
                <a:cs typeface="Microsoft YaHei UI"/>
              </a:rPr>
              <a:t>← </a:t>
            </a:r>
            <a:r>
              <a:rPr sz="2000" spc="70" dirty="0">
                <a:solidFill>
                  <a:srgbClr val="A6A6A6"/>
                </a:solidFill>
                <a:latin typeface="Microsoft YaHei UI"/>
                <a:cs typeface="Microsoft YaHei UI"/>
              </a:rPr>
              <a:t>5位</a:t>
            </a:r>
            <a:r>
              <a:rPr sz="2000" spc="-10" dirty="0">
                <a:solidFill>
                  <a:srgbClr val="A6A6A6"/>
                </a:solidFill>
                <a:latin typeface="Microsoft YaHei UI"/>
                <a:cs typeface="Microsoft YaHei UI"/>
              </a:rPr>
              <a:t>有效数字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确认问题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268" y="1273809"/>
            <a:ext cx="785114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88201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在科学记数法中</a:t>
            </a:r>
            <a:r>
              <a:rPr sz="2400" spc="5" dirty="0">
                <a:latin typeface="Microsoft YaHei"/>
                <a:cs typeface="Microsoft YaHei"/>
              </a:rPr>
              <a:t>，</a:t>
            </a:r>
            <a:r>
              <a:rPr sz="2400" dirty="0">
                <a:latin typeface="Microsoft YaHei"/>
                <a:cs typeface="Microsoft YaHei"/>
              </a:rPr>
              <a:t>小数以</a:t>
            </a:r>
            <a:r>
              <a:rPr sz="2400" spc="190" dirty="0">
                <a:solidFill>
                  <a:srgbClr val="FF0000"/>
                </a:solidFill>
                <a:latin typeface="Microsoft YaHei"/>
                <a:cs typeface="Microsoft YaHei"/>
              </a:rPr>
              <a:t>（1）</a:t>
            </a:r>
            <a:r>
              <a:rPr sz="2400" spc="145" dirty="0">
                <a:latin typeface="Microsoft YaHei"/>
                <a:cs typeface="Microsoft YaHei"/>
              </a:rPr>
              <a:t>×</a:t>
            </a:r>
            <a:r>
              <a:rPr sz="2400" spc="160" dirty="0">
                <a:solidFill>
                  <a:srgbClr val="FF0000"/>
                </a:solidFill>
                <a:latin typeface="Microsoft YaHei"/>
                <a:cs typeface="Microsoft YaHei"/>
              </a:rPr>
              <a:t>（2）×</a:t>
            </a:r>
            <a:r>
              <a:rPr sz="2400" spc="240" baseline="24305" dirty="0">
                <a:solidFill>
                  <a:srgbClr val="FF0000"/>
                </a:solidFill>
                <a:latin typeface="Microsoft YaHei"/>
                <a:cs typeface="Microsoft YaHei"/>
              </a:rPr>
              <a:t>（3）的</a:t>
            </a:r>
            <a:r>
              <a:rPr sz="2400" dirty="0">
                <a:latin typeface="Microsoft YaHei"/>
                <a:cs typeface="Microsoft YaHei"/>
              </a:rPr>
              <a:t>形式表示。</a:t>
            </a:r>
            <a:endParaRPr sz="2400">
              <a:latin typeface="Microsoft YaHei"/>
              <a:cs typeface="Microsoft YaHei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400" spc="140" dirty="0">
                <a:latin typeface="Microsoft YaHei"/>
                <a:cs typeface="Microsoft YaHei"/>
              </a:rPr>
              <a:t>IEEE754</a:t>
            </a:r>
            <a:r>
              <a:rPr sz="2400" spc="-10" dirty="0">
                <a:latin typeface="Microsoft YaHei"/>
                <a:cs typeface="Microsoft YaHei"/>
              </a:rPr>
              <a:t>提供</a:t>
            </a:r>
            <a:r>
              <a:rPr sz="2400" spc="75" dirty="0">
                <a:latin typeface="Microsoft YaHei"/>
                <a:cs typeface="Microsoft YaHei"/>
              </a:rPr>
              <a:t>32</a:t>
            </a:r>
            <a:r>
              <a:rPr sz="2400" spc="-5" dirty="0">
                <a:latin typeface="Microsoft YaHei"/>
                <a:cs typeface="Microsoft YaHei"/>
              </a:rPr>
              <a:t>位</a:t>
            </a:r>
            <a:r>
              <a:rPr sz="2400" spc="190" dirty="0">
                <a:solidFill>
                  <a:srgbClr val="FF0000"/>
                </a:solidFill>
                <a:latin typeface="Microsoft YaHei"/>
                <a:cs typeface="Microsoft YaHei"/>
              </a:rPr>
              <a:t>（4）的</a:t>
            </a:r>
            <a:r>
              <a:rPr sz="2400" dirty="0">
                <a:latin typeface="Microsoft YaHei"/>
                <a:cs typeface="Microsoft YaHei"/>
              </a:rPr>
              <a:t>精度和</a:t>
            </a:r>
            <a:endParaRPr sz="2400">
              <a:latin typeface="Microsoft YaHei"/>
              <a:cs typeface="Microsoft YaHei"/>
            </a:endParaRPr>
          </a:p>
          <a:p>
            <a:pPr marL="38100">
              <a:lnSpc>
                <a:spcPct val="100000"/>
              </a:lnSpc>
            </a:pPr>
            <a:r>
              <a:rPr sz="2400" spc="190" dirty="0">
                <a:solidFill>
                  <a:srgbClr val="FF0000"/>
                </a:solidFill>
                <a:latin typeface="Microsoft YaHei"/>
                <a:cs typeface="Microsoft YaHei"/>
              </a:rPr>
              <a:t>它有</a:t>
            </a:r>
            <a:r>
              <a:rPr sz="2400" spc="-5" dirty="0">
                <a:latin typeface="Microsoft YaHei"/>
                <a:cs typeface="Microsoft YaHei"/>
              </a:rPr>
              <a:t>一个</a:t>
            </a:r>
            <a:r>
              <a:rPr sz="2400" dirty="0">
                <a:latin typeface="Microsoft YaHei"/>
                <a:cs typeface="Microsoft YaHei"/>
              </a:rPr>
              <a:t>64位</a:t>
            </a:r>
            <a:r>
              <a:rPr sz="2400" spc="190" dirty="0">
                <a:solidFill>
                  <a:srgbClr val="FF0000"/>
                </a:solidFill>
                <a:latin typeface="Microsoft YaHei"/>
                <a:cs typeface="Microsoft YaHei"/>
              </a:rPr>
              <a:t>（5）的</a:t>
            </a:r>
            <a:r>
              <a:rPr sz="2400" dirty="0">
                <a:latin typeface="Microsoft YaHei"/>
                <a:cs typeface="Microsoft YaHei"/>
              </a:rPr>
              <a:t>精度。</a:t>
            </a:r>
            <a:endParaRPr sz="2400">
              <a:latin typeface="Microsoft YaHei"/>
              <a:cs typeface="Microsoft YaHei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spc="140" dirty="0">
                <a:latin typeface="Microsoft YaHei"/>
                <a:cs typeface="Microsoft YaHei"/>
              </a:rPr>
              <a:t>IEEE754</a:t>
            </a:r>
            <a:r>
              <a:rPr sz="2400" dirty="0">
                <a:latin typeface="Microsoft YaHei"/>
                <a:cs typeface="Microsoft YaHei"/>
              </a:rPr>
              <a:t>在计算中间</a:t>
            </a:r>
            <a:r>
              <a:rPr sz="2400" spc="-5" dirty="0">
                <a:latin typeface="Microsoft YaHei"/>
                <a:cs typeface="Microsoft YaHei"/>
              </a:rPr>
              <a:t>增加了</a:t>
            </a:r>
            <a:r>
              <a:rPr sz="2400" spc="190" dirty="0">
                <a:solidFill>
                  <a:srgbClr val="FF0000"/>
                </a:solidFill>
                <a:latin typeface="Microsoft YaHei"/>
                <a:cs typeface="Microsoft YaHei"/>
              </a:rPr>
              <a:t>（6）个</a:t>
            </a:r>
            <a:r>
              <a:rPr sz="2400" spc="-5" dirty="0">
                <a:latin typeface="Microsoft YaHei"/>
                <a:cs typeface="Microsoft YaHei"/>
              </a:rPr>
              <a:t>额外的</a:t>
            </a:r>
            <a:r>
              <a:rPr sz="2400" dirty="0">
                <a:latin typeface="Microsoft YaHei"/>
                <a:cs typeface="Microsoft YaHei"/>
              </a:rPr>
              <a:t>有效数字。</a:t>
            </a:r>
            <a:endParaRPr sz="2400">
              <a:latin typeface="Microsoft YaHei"/>
              <a:cs typeface="Microsoft YaHe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YaHei"/>
                <a:cs typeface="Microsoft YaHei"/>
              </a:rPr>
              <a:t>留用。</a:t>
            </a:r>
            <a:endParaRPr sz="2400">
              <a:latin typeface="Microsoft YaHei"/>
              <a:cs typeface="Microsoft YaHei"/>
            </a:endParaRPr>
          </a:p>
          <a:p>
            <a:pPr marL="38100" marR="30480">
              <a:lnSpc>
                <a:spcPct val="110100"/>
              </a:lnSpc>
              <a:spcBef>
                <a:spcPts val="285"/>
              </a:spcBef>
            </a:pPr>
            <a:r>
              <a:rPr sz="2400" spc="-5" dirty="0">
                <a:latin typeface="Microsoft YaHei"/>
                <a:cs typeface="Microsoft YaHei"/>
              </a:rPr>
              <a:t>由四舍五入引起的误差被</a:t>
            </a:r>
            <a:r>
              <a:rPr sz="2400" spc="-5" dirty="0">
                <a:latin typeface="Microsoft YaHei"/>
                <a:cs typeface="Microsoft YaHei"/>
              </a:rPr>
              <a:t>称为</a:t>
            </a:r>
            <a:r>
              <a:rPr sz="2400" spc="190" dirty="0">
                <a:solidFill>
                  <a:srgbClr val="FF0000"/>
                </a:solidFill>
                <a:latin typeface="Microsoft YaHei"/>
                <a:cs typeface="Microsoft YaHei"/>
              </a:rPr>
              <a:t>（7）</a:t>
            </a:r>
            <a:r>
              <a:rPr sz="2400" spc="10" dirty="0">
                <a:latin typeface="Microsoft YaHei"/>
                <a:cs typeface="Microsoft YaHei"/>
              </a:rPr>
              <a:t>。 </a:t>
            </a:r>
            <a:r>
              <a:rPr sz="2400" spc="190" dirty="0">
                <a:solidFill>
                  <a:srgbClr val="FF0000"/>
                </a:solidFill>
                <a:latin typeface="Microsoft YaHei"/>
                <a:cs typeface="Microsoft YaHei"/>
              </a:rPr>
              <a:t>(8)</a:t>
            </a:r>
            <a:r>
              <a:rPr sz="2400" spc="-5" dirty="0">
                <a:latin typeface="Microsoft YaHei"/>
                <a:cs typeface="Microsoft YaHei"/>
              </a:rPr>
              <a:t>是指在减去</a:t>
            </a:r>
            <a:r>
              <a:rPr sz="2400" dirty="0">
                <a:latin typeface="Microsoft YaHei"/>
                <a:cs typeface="Microsoft YaHei"/>
              </a:rPr>
              <a:t>数值非常接近的</a:t>
            </a:r>
            <a:r>
              <a:rPr sz="2400" dirty="0">
                <a:latin typeface="Microsoft YaHei"/>
                <a:cs typeface="Microsoft YaHei"/>
              </a:rPr>
              <a:t>浮点数</a:t>
            </a:r>
            <a:r>
              <a:rPr sz="2400" spc="-5" dirty="0">
                <a:latin typeface="Microsoft YaHei"/>
                <a:cs typeface="Microsoft YaHei"/>
              </a:rPr>
              <a:t>时，</a:t>
            </a:r>
            <a:r>
              <a:rPr sz="2400" dirty="0">
                <a:latin typeface="Microsoft YaHei"/>
                <a:cs typeface="Microsoft YaHei"/>
              </a:rPr>
              <a:t>计算结果中的有效位数</a:t>
            </a:r>
            <a:r>
              <a:rPr sz="2400" spc="5" dirty="0">
                <a:latin typeface="Microsoft YaHei"/>
                <a:cs typeface="Microsoft YaHei"/>
              </a:rPr>
              <a:t>会</a:t>
            </a:r>
            <a:r>
              <a:rPr sz="2400" dirty="0">
                <a:latin typeface="Microsoft YaHei"/>
                <a:cs typeface="Microsoft YaHei"/>
              </a:rPr>
              <a:t>减少的</a:t>
            </a:r>
            <a:r>
              <a:rPr sz="2400" dirty="0">
                <a:latin typeface="Microsoft YaHei"/>
                <a:cs typeface="Microsoft YaHei"/>
              </a:rPr>
              <a:t>现象</a:t>
            </a:r>
            <a:r>
              <a:rPr sz="2400" dirty="0"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Microsoft YaHei"/>
                <a:cs typeface="Microsoft YaHei"/>
              </a:rPr>
              <a:t>当</a:t>
            </a:r>
            <a:r>
              <a:rPr sz="2400" spc="-5" dirty="0">
                <a:latin typeface="Microsoft YaHei"/>
                <a:cs typeface="Microsoft YaHei"/>
              </a:rPr>
              <a:t>具有最高</a:t>
            </a:r>
            <a:r>
              <a:rPr sz="2400" dirty="0">
                <a:latin typeface="Microsoft YaHei"/>
                <a:cs typeface="Microsoft YaHei"/>
              </a:rPr>
              <a:t>绝对值的</a:t>
            </a:r>
            <a:r>
              <a:rPr sz="2400" spc="-5" dirty="0">
                <a:latin typeface="Microsoft YaHei"/>
                <a:cs typeface="Microsoft YaHei"/>
              </a:rPr>
              <a:t>数</a:t>
            </a:r>
            <a:r>
              <a:rPr sz="2400" spc="-5" dirty="0">
                <a:latin typeface="Microsoft YaHei"/>
                <a:cs typeface="Microsoft YaHei"/>
              </a:rPr>
              <a:t>与具有</a:t>
            </a:r>
            <a:r>
              <a:rPr sz="2400" spc="-5" dirty="0">
                <a:latin typeface="Microsoft YaHei"/>
                <a:cs typeface="Microsoft YaHei"/>
              </a:rPr>
              <a:t>最低</a:t>
            </a:r>
            <a:r>
              <a:rPr sz="2400" dirty="0">
                <a:latin typeface="Microsoft YaHei"/>
                <a:cs typeface="Microsoft YaHei"/>
              </a:rPr>
              <a:t>绝对值的</a:t>
            </a:r>
            <a:r>
              <a:rPr sz="2400" dirty="0">
                <a:latin typeface="Microsoft YaHei"/>
                <a:cs typeface="Microsoft YaHei"/>
              </a:rPr>
              <a:t>数</a:t>
            </a:r>
            <a:r>
              <a:rPr sz="2400" spc="-5" dirty="0">
                <a:latin typeface="Microsoft YaHei"/>
                <a:cs typeface="Microsoft YaHei"/>
              </a:rPr>
              <a:t>相加时，</a:t>
            </a:r>
            <a:r>
              <a:rPr sz="2400" spc="-5" dirty="0">
                <a:latin typeface="Microsoft YaHei"/>
                <a:cs typeface="Microsoft YaHei"/>
              </a:rPr>
              <a:t>绝对值</a:t>
            </a:r>
            <a:r>
              <a:rPr sz="2400" dirty="0">
                <a:latin typeface="Microsoft YaHei"/>
                <a:cs typeface="Microsoft YaHei"/>
              </a:rPr>
              <a:t>为</a:t>
            </a:r>
            <a:endParaRPr sz="2400">
              <a:latin typeface="Microsoft YaHei"/>
              <a:cs typeface="Microsoft YaHei"/>
            </a:endParaRPr>
          </a:p>
          <a:p>
            <a:pPr marL="38100">
              <a:lnSpc>
                <a:spcPct val="100000"/>
              </a:lnSpc>
            </a:pPr>
            <a:r>
              <a:rPr sz="2400" dirty="0">
                <a:latin typeface="Microsoft YaHei"/>
                <a:cs typeface="Microsoft YaHei"/>
              </a:rPr>
              <a:t>如果一个</a:t>
            </a:r>
            <a:r>
              <a:rPr sz="2400" dirty="0">
                <a:latin typeface="Microsoft YaHei"/>
                <a:cs typeface="Microsoft YaHei"/>
              </a:rPr>
              <a:t>小数是</a:t>
            </a:r>
            <a:r>
              <a:rPr sz="2400" spc="210" dirty="0">
                <a:solidFill>
                  <a:srgbClr val="FF0000"/>
                </a:solidFill>
                <a:latin typeface="Microsoft YaHei"/>
                <a:cs typeface="Microsoft YaHei"/>
              </a:rPr>
              <a:t>（9</a:t>
            </a:r>
            <a:r>
              <a:rPr sz="2400" spc="160" dirty="0">
                <a:solidFill>
                  <a:srgbClr val="FF0000"/>
                </a:solidFill>
                <a:latin typeface="Microsoft YaHei"/>
                <a:cs typeface="Microsoft YaHei"/>
              </a:rPr>
              <a:t>），则</a:t>
            </a:r>
            <a:r>
              <a:rPr sz="2400" dirty="0">
                <a:latin typeface="Microsoft YaHei"/>
                <a:cs typeface="Microsoft YaHei"/>
              </a:rPr>
              <a:t>称其为</a:t>
            </a:r>
            <a:r>
              <a:rPr sz="2400" spc="75" dirty="0">
                <a:latin typeface="Microsoft YaHei"/>
                <a:cs typeface="Microsoft YaHei"/>
              </a:rPr>
              <a:t>零</a:t>
            </a:r>
            <a:r>
              <a:rPr sz="2400" spc="5" dirty="0"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1407286"/>
            <a:ext cx="170179" cy="177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2211958"/>
            <a:ext cx="170179" cy="177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3016630"/>
            <a:ext cx="170179" cy="177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3821303"/>
            <a:ext cx="170179" cy="177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4260215"/>
            <a:ext cx="170179" cy="177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5064886"/>
            <a:ext cx="170179" cy="1777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31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62013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3695" algn="l"/>
              </a:tabLst>
            </a:pPr>
            <a:r>
              <a:rPr spc="114" dirty="0"/>
              <a:t>二进制</a:t>
            </a:r>
            <a:r>
              <a:rPr spc="-5" dirty="0"/>
              <a:t>数中的</a:t>
            </a:r>
            <a:r>
              <a:rPr dirty="0"/>
              <a:t>小数 </a:t>
            </a:r>
            <a:r>
              <a:rPr sz="2800" spc="5" dirty="0">
                <a:solidFill>
                  <a:srgbClr val="2C2C89"/>
                </a:solidFill>
              </a:rPr>
              <a:t>复习 </a:t>
            </a:r>
            <a:r>
              <a:rPr spc="114" dirty="0"/>
              <a:t/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42568" y="1159494"/>
            <a:ext cx="7588250" cy="480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749425">
              <a:lnSpc>
                <a:spcPct val="120100"/>
              </a:lnSpc>
              <a:spcBef>
                <a:spcPts val="100"/>
              </a:spcBef>
            </a:pPr>
            <a:r>
              <a:rPr sz="3200" spc="-10" dirty="0">
                <a:latin typeface="Microsoft YaHei"/>
                <a:cs typeface="Microsoft YaHei"/>
              </a:rPr>
              <a:t>小数点</a:t>
            </a:r>
            <a:r>
              <a:rPr sz="3200" spc="-10" dirty="0">
                <a:latin typeface="Microsoft YaHei"/>
                <a:cs typeface="Microsoft YaHei"/>
              </a:rPr>
              <a:t>的</a:t>
            </a:r>
            <a:r>
              <a:rPr sz="3200" spc="-10" dirty="0">
                <a:latin typeface="Microsoft YaHei"/>
                <a:cs typeface="Microsoft YaHei"/>
              </a:rPr>
              <a:t>使用和小数点的使用一样</a:t>
            </a:r>
            <a:r>
              <a:rPr sz="3200" spc="-15" dirty="0">
                <a:latin typeface="Microsoft YaHei"/>
                <a:cs typeface="Microsoft YaHei"/>
              </a:rPr>
              <a:t>，</a:t>
            </a:r>
            <a:r>
              <a:rPr sz="3200" spc="114" dirty="0">
                <a:latin typeface="Microsoft YaHei"/>
                <a:cs typeface="Microsoft YaHei"/>
              </a:rPr>
              <a:t>第一个</a:t>
            </a:r>
            <a:r>
              <a:rPr sz="3200" spc="-15" dirty="0">
                <a:latin typeface="Microsoft YaHei"/>
                <a:cs typeface="Microsoft YaHei"/>
              </a:rPr>
              <a:t>小数点</a:t>
            </a:r>
            <a:r>
              <a:rPr sz="3200" spc="-15" dirty="0">
                <a:latin typeface="Microsoft YaHei"/>
                <a:cs typeface="Microsoft YaHei"/>
              </a:rPr>
              <a:t>相当于</a:t>
            </a:r>
            <a:r>
              <a:rPr sz="3150" spc="112" baseline="25132" dirty="0">
                <a:latin typeface="Microsoft YaHei"/>
                <a:cs typeface="Microsoft YaHei"/>
              </a:rPr>
              <a:t>2-1</a:t>
            </a:r>
            <a:endParaRPr sz="32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Microsoft YaHei"/>
              <a:cs typeface="Microsoft YaHei"/>
            </a:endParaRPr>
          </a:p>
          <a:p>
            <a:pPr marL="50800">
              <a:lnSpc>
                <a:spcPct val="100000"/>
              </a:lnSpc>
            </a:pPr>
            <a:r>
              <a:rPr sz="3200" spc="-15" dirty="0">
                <a:latin typeface="Microsoft YaHei"/>
                <a:cs typeface="Microsoft YaHei"/>
              </a:rPr>
              <a:t>例</a:t>
            </a:r>
            <a:r>
              <a:rPr sz="3200" spc="330" dirty="0">
                <a:latin typeface="Microsoft YaHei"/>
                <a:cs typeface="Microsoft YaHei"/>
              </a:rPr>
              <a:t>）</a:t>
            </a:r>
            <a:r>
              <a:rPr sz="3200" spc="140" dirty="0">
                <a:latin typeface="Microsoft YaHei"/>
                <a:cs typeface="Microsoft YaHei"/>
              </a:rPr>
              <a:t>11.</a:t>
            </a:r>
            <a:r>
              <a:rPr sz="1800" spc="140" dirty="0">
                <a:latin typeface="Microsoft YaHei"/>
                <a:cs typeface="Microsoft YaHei"/>
              </a:rPr>
              <a:t>112</a:t>
            </a:r>
            <a:r>
              <a:rPr sz="3200" spc="190" dirty="0">
                <a:latin typeface="Microsoft YaHei"/>
                <a:cs typeface="Microsoft YaHei"/>
              </a:rPr>
              <a:t>=</a:t>
            </a:r>
            <a:r>
              <a:rPr sz="3150" spc="284" baseline="25132" dirty="0">
                <a:latin typeface="Microsoft YaHei"/>
                <a:cs typeface="Microsoft YaHei"/>
              </a:rPr>
              <a:t>1*21+1*20+1*2-1+1*2-2</a:t>
            </a:r>
            <a:endParaRPr sz="3150" baseline="25132">
              <a:latin typeface="Microsoft YaHei"/>
              <a:cs typeface="Microsoft YaHei"/>
            </a:endParaRPr>
          </a:p>
          <a:p>
            <a:pPr marL="2138680">
              <a:lnSpc>
                <a:spcPct val="100000"/>
              </a:lnSpc>
            </a:pPr>
            <a:r>
              <a:rPr sz="3200" spc="190" dirty="0">
                <a:latin typeface="Microsoft YaHei"/>
                <a:cs typeface="Microsoft YaHei"/>
              </a:rPr>
              <a:t>=</a:t>
            </a:r>
            <a:r>
              <a:rPr sz="3200" spc="165" dirty="0">
                <a:latin typeface="Microsoft YaHei"/>
                <a:cs typeface="Microsoft YaHei"/>
              </a:rPr>
              <a:t> 2+1+0.5+0.25</a:t>
            </a:r>
            <a:endParaRPr sz="3200">
              <a:latin typeface="Microsoft YaHei"/>
              <a:cs typeface="Microsoft YaHei"/>
            </a:endParaRPr>
          </a:p>
          <a:p>
            <a:pPr marL="2148205">
              <a:lnSpc>
                <a:spcPct val="100000"/>
              </a:lnSpc>
            </a:pPr>
            <a:r>
              <a:rPr sz="3200" spc="190" dirty="0">
                <a:latin typeface="Microsoft YaHei"/>
                <a:cs typeface="Microsoft YaHei"/>
              </a:rPr>
              <a:t>= </a:t>
            </a:r>
            <a:r>
              <a:rPr sz="3200" spc="135" dirty="0">
                <a:latin typeface="Microsoft YaHei"/>
                <a:cs typeface="Microsoft YaHei"/>
              </a:rPr>
              <a:t>3.</a:t>
            </a:r>
            <a:r>
              <a:rPr sz="2000" spc="135" dirty="0">
                <a:latin typeface="Microsoft YaHei"/>
                <a:cs typeface="Microsoft YaHei"/>
              </a:rPr>
              <a:t>7510</a:t>
            </a:r>
            <a:endParaRPr sz="2000">
              <a:latin typeface="Microsoft YaHei"/>
              <a:cs typeface="Microsoft YaHei"/>
            </a:endParaRPr>
          </a:p>
          <a:p>
            <a:pPr marL="815975">
              <a:lnSpc>
                <a:spcPct val="100000"/>
              </a:lnSpc>
              <a:spcBef>
                <a:spcPts val="5"/>
              </a:spcBef>
            </a:pPr>
            <a:r>
              <a:rPr sz="3200" spc="135" dirty="0">
                <a:latin typeface="Microsoft YaHei"/>
                <a:cs typeface="Microsoft YaHei"/>
              </a:rPr>
              <a:t>0.</a:t>
            </a:r>
            <a:r>
              <a:rPr sz="1800" spc="135" dirty="0">
                <a:latin typeface="Microsoft YaHei"/>
                <a:cs typeface="Microsoft YaHei"/>
              </a:rPr>
              <a:t>00112 </a:t>
            </a:r>
            <a:r>
              <a:rPr sz="3200" spc="190" dirty="0">
                <a:latin typeface="Microsoft YaHei"/>
                <a:cs typeface="Microsoft YaHei"/>
              </a:rPr>
              <a:t>= </a:t>
            </a:r>
            <a:r>
              <a:rPr sz="3150" spc="262" baseline="25132" dirty="0">
                <a:latin typeface="Microsoft YaHei"/>
                <a:cs typeface="Microsoft YaHei"/>
              </a:rPr>
              <a:t>1*2-3+1*2-4</a:t>
            </a:r>
            <a:endParaRPr sz="3150" baseline="25132">
              <a:latin typeface="Microsoft YaHei"/>
              <a:cs typeface="Microsoft YaHei"/>
            </a:endParaRPr>
          </a:p>
          <a:p>
            <a:pPr marL="2443480">
              <a:lnSpc>
                <a:spcPct val="100000"/>
              </a:lnSpc>
            </a:pPr>
            <a:r>
              <a:rPr sz="3200" spc="190" dirty="0">
                <a:latin typeface="Microsoft YaHei"/>
                <a:cs typeface="Microsoft YaHei"/>
              </a:rPr>
              <a:t>= </a:t>
            </a:r>
            <a:r>
              <a:rPr sz="3200" spc="155" dirty="0">
                <a:latin typeface="Microsoft YaHei"/>
                <a:cs typeface="Microsoft YaHei"/>
              </a:rPr>
              <a:t>0.125+0.0625</a:t>
            </a:r>
            <a:endParaRPr sz="3200">
              <a:latin typeface="Microsoft YaHei"/>
              <a:cs typeface="Microsoft YaHei"/>
            </a:endParaRPr>
          </a:p>
          <a:p>
            <a:pPr marL="2446655">
              <a:lnSpc>
                <a:spcPct val="100000"/>
              </a:lnSpc>
            </a:pPr>
            <a:r>
              <a:rPr sz="3200" spc="190" dirty="0">
                <a:latin typeface="Microsoft YaHei"/>
                <a:cs typeface="Microsoft YaHei"/>
              </a:rPr>
              <a:t>= </a:t>
            </a:r>
            <a:r>
              <a:rPr sz="3200" spc="130" dirty="0">
                <a:latin typeface="Microsoft YaHei"/>
                <a:cs typeface="Microsoft YaHei"/>
              </a:rPr>
              <a:t>0.</a:t>
            </a:r>
            <a:r>
              <a:rPr sz="1800" spc="130" dirty="0">
                <a:latin typeface="Microsoft YaHei"/>
                <a:cs typeface="Microsoft YaHei"/>
              </a:rPr>
              <a:t>187510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2019680"/>
            <a:ext cx="233679" cy="236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3190113"/>
            <a:ext cx="233679" cy="23621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16797" y="6225933"/>
            <a:ext cx="253365" cy="3765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sz="1800" spc="60" dirty="0">
                <a:latin typeface="Microsoft YaHei"/>
                <a:cs typeface="Microsoft YaHei"/>
              </a:rPr>
              <a:t>2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32</a:t>
            </a:r>
          </a:p>
        </p:txBody>
      </p:sp>
    </p:spTree>
  </p:cSld>
  <p:clrMapOvr>
    <a:masterClrMapping/>
  </p:clrMapOvr>
</p:sld>
</file>

<file path=ppt/slides/slide3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参考文献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152491"/>
            <a:ext cx="7373620" cy="222821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5095" marR="5080" indent="-113030">
              <a:lnSpc>
                <a:spcPct val="119700"/>
              </a:lnSpc>
              <a:spcBef>
                <a:spcPts val="170"/>
              </a:spcBef>
            </a:pPr>
            <a:r>
              <a:rPr sz="3200" spc="-15" dirty="0">
                <a:latin typeface="Microsoft YaHei"/>
                <a:cs typeface="Microsoft YaHei"/>
              </a:rPr>
              <a:t>计算机的组成和</a:t>
            </a:r>
            <a:r>
              <a:rPr sz="3200" spc="-10" dirty="0">
                <a:latin typeface="Microsoft YaHei"/>
                <a:cs typeface="Microsoft YaHei"/>
              </a:rPr>
              <a:t>设计</a:t>
            </a:r>
            <a:r>
              <a:rPr sz="3200" spc="-10" dirty="0">
                <a:latin typeface="Microsoft YaHei"/>
                <a:cs typeface="Microsoft YaHei"/>
              </a:rPr>
              <a:t>》，</a:t>
            </a:r>
            <a:r>
              <a:rPr sz="3200" spc="-10" dirty="0">
                <a:latin typeface="Microsoft YaHei"/>
                <a:cs typeface="Microsoft YaHei"/>
              </a:rPr>
              <a:t>第五版，</a:t>
            </a:r>
            <a:r>
              <a:rPr sz="2800" spc="5" dirty="0">
                <a:latin typeface="Microsoft YaHei"/>
                <a:cs typeface="Microsoft YaHei"/>
              </a:rPr>
              <a:t>David </a:t>
            </a:r>
            <a:r>
              <a:rPr sz="2800" spc="55" dirty="0">
                <a:latin typeface="Microsoft YaHei"/>
                <a:cs typeface="Microsoft YaHei"/>
              </a:rPr>
              <a:t>A. Patterson和</a:t>
            </a:r>
            <a:r>
              <a:rPr sz="2800" spc="5" dirty="0">
                <a:latin typeface="Microsoft YaHei"/>
                <a:cs typeface="Microsoft YaHei"/>
              </a:rPr>
              <a:t>John </a:t>
            </a:r>
            <a:r>
              <a:rPr sz="2800" spc="215" dirty="0">
                <a:latin typeface="Microsoft YaHei"/>
                <a:cs typeface="Microsoft YaHei"/>
              </a:rPr>
              <a:t>L. </a:t>
            </a:r>
            <a:r>
              <a:rPr sz="2800" spc="35" dirty="0">
                <a:latin typeface="Microsoft YaHei"/>
                <a:cs typeface="Microsoft YaHei"/>
              </a:rPr>
              <a:t>Hennessy</a:t>
            </a:r>
            <a:r>
              <a:rPr sz="2800" spc="5" dirty="0">
                <a:latin typeface="Microsoft YaHei"/>
                <a:cs typeface="Microsoft YaHei"/>
              </a:rPr>
              <a:t>的作品，成田光昭</a:t>
            </a:r>
            <a:r>
              <a:rPr sz="2800" spc="5" dirty="0">
                <a:latin typeface="Microsoft YaHei"/>
                <a:cs typeface="Microsoft YaHei"/>
              </a:rPr>
              <a:t>翻译，日经</a:t>
            </a:r>
            <a:r>
              <a:rPr sz="2800" spc="50" dirty="0">
                <a:latin typeface="Microsoft YaHei"/>
                <a:cs typeface="Microsoft YaHei"/>
              </a:rPr>
              <a:t>商务</a:t>
            </a:r>
            <a:r>
              <a:rPr sz="2800" spc="5" dirty="0">
                <a:latin typeface="Microsoft YaHei"/>
                <a:cs typeface="Microsoft YaHei"/>
              </a:rPr>
              <a:t>出版社。</a:t>
            </a:r>
            <a:endParaRPr sz="2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spc="-15" dirty="0">
                <a:latin typeface="Microsoft YaHei"/>
                <a:cs typeface="Microsoft YaHei"/>
              </a:rPr>
              <a:t>山下</a:t>
            </a:r>
            <a:r>
              <a:rPr sz="3200" spc="-10" dirty="0">
                <a:latin typeface="Microsoft YaHei"/>
                <a:cs typeface="Microsoft YaHei"/>
              </a:rPr>
              <a:t>茂，</a:t>
            </a:r>
            <a:r>
              <a:rPr sz="3200" spc="-10" dirty="0">
                <a:latin typeface="Microsoft YaHei"/>
                <a:cs typeface="Microsoft YaHei"/>
              </a:rPr>
              <a:t>《计算机配置1》讲座材料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3043808"/>
            <a:ext cx="233679" cy="2362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33</a:t>
            </a:r>
          </a:p>
        </p:txBody>
      </p:sp>
    </p:spTree>
  </p:cSld>
  <p:clrMapOvr>
    <a:masterClrMapping/>
  </p:clrMapOvr>
</p:sld>
</file>

<file path=ppt/slides/slide3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订阅DeepL Pro以编辑此演示文稿。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访问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4560481c976f4d38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，了解更多信息。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d3c5e746f4c0413c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44957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3130" algn="l"/>
              </a:tabLst>
            </a:pPr>
            <a:r>
              <a:rPr spc="114" dirty="0"/>
              <a:t>二进制</a:t>
            </a:r>
            <a:r>
              <a:rPr spc="-5" dirty="0"/>
              <a:t>数字中</a:t>
            </a:r>
            <a:r>
              <a:rPr dirty="0"/>
              <a:t>的</a:t>
            </a:r>
            <a:r>
              <a:rPr spc="-5" dirty="0"/>
              <a:t>小数问题</a:t>
            </a:r>
            <a:r>
              <a:rPr sz="2800" spc="5" dirty="0">
                <a:solidFill>
                  <a:srgbClr val="2C2C89"/>
                </a:solidFill>
              </a:rPr>
              <a:t>回顾 </a:t>
            </a:r>
            <a:r>
              <a:rPr spc="-5" dirty="0"/>
              <a:t/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30224" y="2845307"/>
            <a:ext cx="6217920" cy="2034539"/>
            <a:chOff x="1030224" y="2845307"/>
            <a:chExt cx="6217920" cy="2034539"/>
          </a:xfrm>
        </p:grpSpPr>
        <p:sp>
          <p:nvSpPr>
            <p:cNvPr id="6" name="object 6"/>
            <p:cNvSpPr/>
            <p:nvPr/>
          </p:nvSpPr>
          <p:spPr>
            <a:xfrm>
              <a:off x="1042416" y="2857499"/>
              <a:ext cx="6193790" cy="2010410"/>
            </a:xfrm>
            <a:custGeom>
              <a:avLst/>
              <a:gdLst/>
              <a:ahLst/>
              <a:cxnLst/>
              <a:rect l="l" t="t" r="r" b="b"/>
              <a:pathLst>
                <a:path w="6193790" h="2010410">
                  <a:moveTo>
                    <a:pt x="3012694" y="0"/>
                  </a:moveTo>
                  <a:lnTo>
                    <a:pt x="1032256" y="498348"/>
                  </a:lnTo>
                  <a:lnTo>
                    <a:pt x="0" y="498348"/>
                  </a:lnTo>
                  <a:lnTo>
                    <a:pt x="0" y="2010156"/>
                  </a:lnTo>
                  <a:lnTo>
                    <a:pt x="6193536" y="2010156"/>
                  </a:lnTo>
                  <a:lnTo>
                    <a:pt x="6193536" y="498348"/>
                  </a:lnTo>
                  <a:lnTo>
                    <a:pt x="2580640" y="498348"/>
                  </a:lnTo>
                  <a:lnTo>
                    <a:pt x="3012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42416" y="2857499"/>
              <a:ext cx="6193790" cy="2010410"/>
            </a:xfrm>
            <a:custGeom>
              <a:avLst/>
              <a:gdLst/>
              <a:ahLst/>
              <a:cxnLst/>
              <a:rect l="l" t="t" r="r" b="b"/>
              <a:pathLst>
                <a:path w="6193790" h="2010410">
                  <a:moveTo>
                    <a:pt x="0" y="498348"/>
                  </a:moveTo>
                  <a:lnTo>
                    <a:pt x="1032256" y="498348"/>
                  </a:lnTo>
                  <a:lnTo>
                    <a:pt x="3012694" y="0"/>
                  </a:lnTo>
                  <a:lnTo>
                    <a:pt x="2580640" y="498348"/>
                  </a:lnTo>
                  <a:lnTo>
                    <a:pt x="6193536" y="498348"/>
                  </a:lnTo>
                  <a:lnTo>
                    <a:pt x="6193536" y="750316"/>
                  </a:lnTo>
                  <a:lnTo>
                    <a:pt x="6193536" y="1128268"/>
                  </a:lnTo>
                  <a:lnTo>
                    <a:pt x="6193536" y="2010156"/>
                  </a:lnTo>
                  <a:lnTo>
                    <a:pt x="2580640" y="2010156"/>
                  </a:lnTo>
                  <a:lnTo>
                    <a:pt x="1032256" y="2010156"/>
                  </a:lnTo>
                  <a:lnTo>
                    <a:pt x="0" y="2010156"/>
                  </a:lnTo>
                  <a:lnTo>
                    <a:pt x="0" y="1128268"/>
                  </a:lnTo>
                  <a:lnTo>
                    <a:pt x="0" y="750316"/>
                  </a:lnTo>
                  <a:lnTo>
                    <a:pt x="0" y="498348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80668" y="1152491"/>
            <a:ext cx="6476365" cy="346519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错误的产生</a:t>
            </a:r>
            <a:endParaRPr sz="3200">
              <a:latin typeface="Microsoft YaHei"/>
              <a:cs typeface="Microsoft YaHei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例</a:t>
            </a:r>
            <a:r>
              <a:rPr sz="2800" spc="295" dirty="0">
                <a:latin typeface="Microsoft YaHei"/>
                <a:cs typeface="Microsoft YaHei"/>
              </a:rPr>
              <a:t>）</a:t>
            </a:r>
            <a:r>
              <a:rPr sz="2800" spc="120" dirty="0">
                <a:latin typeface="Microsoft YaHei"/>
                <a:cs typeface="Microsoft YaHei"/>
              </a:rPr>
              <a:t>0.</a:t>
            </a:r>
            <a:r>
              <a:rPr sz="1400" spc="120" dirty="0">
                <a:latin typeface="Microsoft YaHei"/>
                <a:cs typeface="Microsoft YaHei"/>
              </a:rPr>
              <a:t>110 </a:t>
            </a:r>
            <a:r>
              <a:rPr sz="2800" spc="180" dirty="0">
                <a:latin typeface="Microsoft YaHei"/>
                <a:cs typeface="Microsoft YaHei"/>
              </a:rPr>
              <a:t>= </a:t>
            </a:r>
            <a:r>
              <a:rPr sz="2800" spc="130" dirty="0">
                <a:latin typeface="Microsoft YaHei"/>
                <a:cs typeface="Microsoft YaHei"/>
              </a:rPr>
              <a:t>0.000110011001100... </a:t>
            </a:r>
            <a:r>
              <a:rPr sz="1600" spc="130" dirty="0">
                <a:latin typeface="Microsoft YaHei"/>
                <a:cs typeface="Microsoft YaHei"/>
              </a:rPr>
              <a:t>2</a:t>
            </a:r>
            <a:endParaRPr sz="1600">
              <a:latin typeface="Microsoft YaHei"/>
              <a:cs typeface="Microsoft YaHei"/>
            </a:endParaRPr>
          </a:p>
          <a:p>
            <a:pPr marR="53340" algn="r">
              <a:lnSpc>
                <a:spcPct val="100000"/>
              </a:lnSpc>
              <a:spcBef>
                <a:spcPts val="675"/>
              </a:spcBef>
            </a:pPr>
            <a:r>
              <a:rPr sz="2800" spc="180" dirty="0">
                <a:latin typeface="Microsoft YaHei"/>
                <a:cs typeface="Microsoft YaHei"/>
              </a:rPr>
              <a:t>= </a:t>
            </a:r>
            <a:r>
              <a:rPr sz="2800" spc="135" dirty="0">
                <a:latin typeface="Microsoft YaHei"/>
                <a:cs typeface="Microsoft YaHei"/>
              </a:rPr>
              <a:t>0.0625 </a:t>
            </a:r>
            <a:r>
              <a:rPr sz="2800" spc="180" dirty="0">
                <a:latin typeface="Microsoft YaHei"/>
                <a:cs typeface="Microsoft YaHei"/>
              </a:rPr>
              <a:t>+ </a:t>
            </a:r>
            <a:r>
              <a:rPr sz="2800" spc="125" dirty="0">
                <a:latin typeface="Microsoft YaHei"/>
                <a:cs typeface="Microsoft YaHei"/>
              </a:rPr>
              <a:t>0.03125 </a:t>
            </a:r>
            <a:r>
              <a:rPr sz="2800" spc="180" dirty="0">
                <a:latin typeface="Microsoft YaHei"/>
                <a:cs typeface="Microsoft YaHei"/>
              </a:rPr>
              <a:t>+ </a:t>
            </a:r>
            <a:r>
              <a:rPr sz="2800" spc="305" dirty="0">
                <a:latin typeface="Microsoft YaHei"/>
                <a:cs typeface="Microsoft YaHei"/>
              </a:rPr>
              <a:t>...</a:t>
            </a:r>
            <a:endParaRPr sz="2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Microsoft YaHei"/>
              <a:cs typeface="Microsoft YaHei"/>
            </a:endParaRPr>
          </a:p>
          <a:p>
            <a:pPr marL="1587500" marR="646430" indent="-890269">
              <a:lnSpc>
                <a:spcPct val="100000"/>
              </a:lnSpc>
            </a:pPr>
            <a:r>
              <a:rPr sz="3200" spc="-605" dirty="0">
                <a:latin typeface="Microsoft YaHei UI"/>
                <a:cs typeface="Microsoft YaHei UI"/>
              </a:rPr>
              <a:t>不能用</a:t>
            </a:r>
            <a:r>
              <a:rPr sz="3200" spc="-135" dirty="0">
                <a:latin typeface="Microsoft YaHei UI"/>
                <a:cs typeface="Microsoft YaHei UI"/>
              </a:rPr>
              <a:t>有限的数字</a:t>
            </a:r>
            <a:r>
              <a:rPr sz="3200" spc="-250" dirty="0">
                <a:latin typeface="Microsoft YaHei UI"/>
                <a:cs typeface="Microsoft YaHei UI"/>
              </a:rPr>
              <a:t>表示</a:t>
            </a:r>
            <a:r>
              <a:rPr sz="3200" spc="-195" dirty="0">
                <a:latin typeface="Microsoft YaHei UI"/>
                <a:cs typeface="Microsoft YaHei UI"/>
              </a:rPr>
              <a:t>一个有限的</a:t>
            </a:r>
            <a:r>
              <a:rPr sz="3200" spc="-180" dirty="0">
                <a:latin typeface="Microsoft YaHei UI"/>
                <a:cs typeface="Microsoft YaHei UI"/>
              </a:rPr>
              <a:t>十进制数</a:t>
            </a:r>
            <a:r>
              <a:rPr sz="3200" spc="-10" dirty="0">
                <a:latin typeface="Microsoft YaHei UI"/>
                <a:cs typeface="Microsoft YaHei UI"/>
              </a:rPr>
              <a:t>!</a:t>
            </a:r>
            <a:endParaRPr sz="3200">
              <a:latin typeface="Microsoft YaHei UI"/>
              <a:cs typeface="Microsoft YaHei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6797" y="6225933"/>
            <a:ext cx="253365" cy="3765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sz="1800" spc="60" dirty="0">
                <a:latin typeface="Microsoft YaHei"/>
                <a:cs typeface="Microsoft YaHei"/>
              </a:rPr>
              <a:t>3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51091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小数</a:t>
            </a:r>
            <a:r>
              <a:rPr dirty="0"/>
              <a:t>的</a:t>
            </a:r>
            <a:r>
              <a:rPr spc="114" dirty="0"/>
              <a:t>二进制</a:t>
            </a:r>
            <a:r>
              <a:rPr dirty="0"/>
              <a:t>记数法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152491"/>
            <a:ext cx="7197090" cy="11391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固定点格式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整数和小数部分的</a:t>
            </a:r>
            <a:r>
              <a:rPr sz="2800" spc="5" dirty="0">
                <a:latin typeface="Microsoft YaHei"/>
                <a:cs typeface="Microsoft YaHei"/>
              </a:rPr>
              <a:t>预设</a:t>
            </a:r>
            <a:r>
              <a:rPr sz="2800" spc="-20" dirty="0">
                <a:latin typeface="Microsoft YaHei"/>
                <a:cs typeface="Microsoft YaHei"/>
              </a:rPr>
              <a:t>位数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232783"/>
            <a:ext cx="200659" cy="2082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744846"/>
            <a:ext cx="200659" cy="2082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094" y="5268086"/>
            <a:ext cx="153162" cy="1600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094" y="5706986"/>
            <a:ext cx="153162" cy="160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41805" y="3314522"/>
            <a:ext cx="7506970" cy="261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44195" algn="ctr">
              <a:lnSpc>
                <a:spcPct val="100000"/>
              </a:lnSpc>
              <a:spcBef>
                <a:spcPts val="95"/>
              </a:spcBef>
              <a:tabLst>
                <a:tab pos="4170679" algn="l"/>
              </a:tabLst>
            </a:pPr>
            <a:r>
              <a:rPr sz="2000" spc="-15" dirty="0">
                <a:latin typeface="Microsoft YaHei"/>
                <a:cs typeface="Microsoft YaHei"/>
              </a:rPr>
              <a:t>整数</a:t>
            </a:r>
            <a:r>
              <a:rPr sz="2000" spc="-10" dirty="0">
                <a:latin typeface="Microsoft YaHei"/>
                <a:cs typeface="Microsoft YaHei"/>
              </a:rPr>
              <a:t>部分 </a:t>
            </a:r>
            <a:r>
              <a:rPr sz="2000" spc="-15" dirty="0">
                <a:latin typeface="Microsoft YaHei"/>
                <a:cs typeface="Microsoft YaHei"/>
              </a:rPr>
              <a:t>小数部分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Microsoft YaHei"/>
              <a:cs typeface="Microsoft YaHei"/>
            </a:endParaRPr>
          </a:p>
          <a:p>
            <a:pPr marL="50800">
              <a:lnSpc>
                <a:spcPct val="100000"/>
              </a:lnSpc>
            </a:pPr>
            <a:r>
              <a:rPr sz="2800" spc="10" dirty="0">
                <a:latin typeface="Microsoft YaHei"/>
                <a:cs typeface="Microsoft YaHei"/>
              </a:rPr>
              <a:t>优点：易于理解</a:t>
            </a:r>
            <a:endParaRPr sz="2800">
              <a:latin typeface="Microsoft YaHei"/>
              <a:cs typeface="Microsoft YaHei"/>
            </a:endParaRPr>
          </a:p>
          <a:p>
            <a:pPr marL="5080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Microsoft YaHei"/>
                <a:cs typeface="Microsoft YaHei"/>
              </a:rPr>
              <a:t>缺点：可能的数值</a:t>
            </a:r>
            <a:r>
              <a:rPr sz="2800" spc="5" dirty="0">
                <a:latin typeface="Microsoft YaHei"/>
                <a:cs typeface="Microsoft YaHei"/>
              </a:rPr>
              <a:t>范围</a:t>
            </a:r>
            <a:r>
              <a:rPr sz="2800" spc="5" dirty="0">
                <a:latin typeface="Microsoft YaHei"/>
                <a:cs typeface="Microsoft YaHei"/>
              </a:rPr>
              <a:t>窄</a:t>
            </a:r>
            <a:endParaRPr sz="2800">
              <a:latin typeface="Microsoft YaHei"/>
              <a:cs typeface="Microsoft YaHei"/>
            </a:endParaRPr>
          </a:p>
          <a:p>
            <a:pPr marL="450215">
              <a:lnSpc>
                <a:spcPct val="100000"/>
              </a:lnSpc>
              <a:spcBef>
                <a:spcPts val="640"/>
              </a:spcBef>
            </a:pPr>
            <a:r>
              <a:rPr sz="2400" spc="-5" dirty="0">
                <a:latin typeface="Microsoft YaHei"/>
                <a:cs typeface="Microsoft YaHei"/>
              </a:rPr>
              <a:t>上例</a:t>
            </a:r>
            <a:r>
              <a:rPr sz="2400" spc="10" dirty="0">
                <a:latin typeface="Microsoft YaHei"/>
                <a:cs typeface="Microsoft YaHei"/>
              </a:rPr>
              <a:t>中</a:t>
            </a:r>
            <a:r>
              <a:rPr sz="2400" spc="-5" dirty="0">
                <a:latin typeface="Microsoft YaHei"/>
                <a:cs typeface="Microsoft YaHei"/>
              </a:rPr>
              <a:t>最小的可表示的小数部分</a:t>
            </a:r>
            <a:r>
              <a:rPr sz="2400" spc="250" dirty="0">
                <a:latin typeface="Microsoft YaHei"/>
                <a:cs typeface="Microsoft YaHei"/>
              </a:rPr>
              <a:t>（</a:t>
            </a:r>
            <a:r>
              <a:rPr sz="2400" spc="-5" dirty="0">
                <a:latin typeface="Microsoft YaHei"/>
                <a:cs typeface="Microsoft YaHei"/>
              </a:rPr>
              <a:t>非零）</a:t>
            </a:r>
            <a:r>
              <a:rPr sz="2400" spc="350" dirty="0">
                <a:latin typeface="Microsoft YaHei"/>
                <a:cs typeface="Microsoft YaHei"/>
              </a:rPr>
              <a:t>：</a:t>
            </a:r>
            <a:r>
              <a:rPr sz="2400" spc="67" baseline="24305" dirty="0">
                <a:latin typeface="Microsoft YaHei"/>
                <a:cs typeface="Microsoft YaHei"/>
              </a:rPr>
              <a:t>2-8</a:t>
            </a:r>
            <a:endParaRPr sz="2400" baseline="24305">
              <a:latin typeface="Microsoft YaHei"/>
              <a:cs typeface="Microsoft YaHei"/>
            </a:endParaRPr>
          </a:p>
          <a:p>
            <a:pPr marL="45021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Microsoft YaHei"/>
                <a:cs typeface="Microsoft YaHei"/>
              </a:rPr>
              <a:t>上例中的最大</a:t>
            </a:r>
            <a:r>
              <a:rPr sz="2400" dirty="0">
                <a:latin typeface="Microsoft YaHei"/>
                <a:cs typeface="Microsoft YaHei"/>
              </a:rPr>
              <a:t>绝对值</a:t>
            </a:r>
            <a:r>
              <a:rPr sz="2400" spc="450" dirty="0">
                <a:latin typeface="Microsoft YaHei"/>
                <a:cs typeface="Microsoft YaHei"/>
              </a:rPr>
              <a:t>：</a:t>
            </a:r>
            <a:r>
              <a:rPr sz="2400" spc="75" baseline="24305" dirty="0">
                <a:latin typeface="Microsoft YaHei"/>
                <a:cs typeface="Microsoft YaHei"/>
              </a:rPr>
              <a:t>27-2-8</a:t>
            </a:r>
            <a:r>
              <a:rPr sz="1800" spc="85" dirty="0">
                <a:latin typeface="Microsoft YaHei"/>
                <a:cs typeface="Microsoft YaHei"/>
              </a:rPr>
              <a:t>（=127.99609375）。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9153" y="2653410"/>
          <a:ext cx="8948420" cy="408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165"/>
                <a:gridCol w="558165"/>
                <a:gridCol w="558165"/>
                <a:gridCol w="558164"/>
                <a:gridCol w="558164"/>
                <a:gridCol w="558164"/>
                <a:gridCol w="558164"/>
                <a:gridCol w="558164"/>
                <a:gridCol w="558164"/>
                <a:gridCol w="558164"/>
                <a:gridCol w="558164"/>
                <a:gridCol w="558165"/>
                <a:gridCol w="558165"/>
                <a:gridCol w="558165"/>
                <a:gridCol w="558165"/>
                <a:gridCol w="55816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2A2DF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160"/>
                        </a:lnSpc>
                      </a:pPr>
                      <a:r>
                        <a:rPr sz="1350" spc="55" dirty="0">
                          <a:latin typeface="Microsoft YaHei UI"/>
                          <a:cs typeface="Microsoft YaHei UI"/>
                        </a:rPr>
                        <a:t>26</a:t>
                      </a:r>
                      <a:endParaRPr sz="13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160"/>
                        </a:lnSpc>
                      </a:pPr>
                      <a:r>
                        <a:rPr sz="1350" spc="55" dirty="0">
                          <a:latin typeface="Microsoft YaHei UI"/>
                          <a:cs typeface="Microsoft YaHei UI"/>
                        </a:rPr>
                        <a:t>25</a:t>
                      </a:r>
                      <a:endParaRPr sz="13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160"/>
                        </a:lnSpc>
                      </a:pPr>
                      <a:r>
                        <a:rPr sz="1350" spc="55" dirty="0">
                          <a:latin typeface="Microsoft YaHei UI"/>
                          <a:cs typeface="Microsoft YaHei UI"/>
                        </a:rPr>
                        <a:t>24</a:t>
                      </a:r>
                      <a:endParaRPr sz="13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160"/>
                        </a:lnSpc>
                      </a:pPr>
                      <a:r>
                        <a:rPr sz="1350" spc="55" dirty="0">
                          <a:latin typeface="Microsoft YaHei UI"/>
                          <a:cs typeface="Microsoft YaHei UI"/>
                        </a:rPr>
                        <a:t>23</a:t>
                      </a:r>
                      <a:endParaRPr sz="13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160"/>
                        </a:lnSpc>
                      </a:pPr>
                      <a:r>
                        <a:rPr sz="1350" spc="55" dirty="0">
                          <a:latin typeface="Microsoft YaHei UI"/>
                          <a:cs typeface="Microsoft YaHei UI"/>
                        </a:rPr>
                        <a:t>22</a:t>
                      </a:r>
                      <a:endParaRPr sz="13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160"/>
                        </a:lnSpc>
                      </a:pPr>
                      <a:r>
                        <a:rPr sz="1350" spc="55" dirty="0">
                          <a:latin typeface="Microsoft YaHei UI"/>
                          <a:cs typeface="Microsoft YaHei UI"/>
                        </a:rPr>
                        <a:t>21</a:t>
                      </a:r>
                      <a:endParaRPr sz="13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160"/>
                        </a:lnSpc>
                      </a:pPr>
                      <a:r>
                        <a:rPr sz="1350" spc="55" dirty="0">
                          <a:latin typeface="Microsoft YaHei UI"/>
                          <a:cs typeface="Microsoft YaHei UI"/>
                        </a:rPr>
                        <a:t>20</a:t>
                      </a:r>
                      <a:endParaRPr sz="13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160"/>
                        </a:lnSpc>
                      </a:pPr>
                      <a:r>
                        <a:rPr sz="1350" spc="40" dirty="0">
                          <a:latin typeface="Microsoft YaHei UI"/>
                          <a:cs typeface="Microsoft YaHei UI"/>
                        </a:rPr>
                        <a:t>2-1</a:t>
                      </a:r>
                      <a:endParaRPr sz="13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160"/>
                        </a:lnSpc>
                      </a:pPr>
                      <a:r>
                        <a:rPr sz="1350" spc="40" dirty="0">
                          <a:latin typeface="Microsoft YaHei UI"/>
                          <a:cs typeface="Microsoft YaHei UI"/>
                        </a:rPr>
                        <a:t>2-2</a:t>
                      </a:r>
                      <a:endParaRPr sz="13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160"/>
                        </a:lnSpc>
                      </a:pPr>
                      <a:r>
                        <a:rPr sz="1350" spc="40" dirty="0">
                          <a:latin typeface="Microsoft YaHei UI"/>
                          <a:cs typeface="Microsoft YaHei UI"/>
                        </a:rPr>
                        <a:t>2-3</a:t>
                      </a:r>
                      <a:endParaRPr sz="13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160"/>
                        </a:lnSpc>
                      </a:pPr>
                      <a:r>
                        <a:rPr sz="1350" spc="40" dirty="0">
                          <a:latin typeface="Microsoft YaHei UI"/>
                          <a:cs typeface="Microsoft YaHei UI"/>
                        </a:rPr>
                        <a:t>2-4</a:t>
                      </a:r>
                      <a:endParaRPr sz="13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160"/>
                        </a:lnSpc>
                      </a:pPr>
                      <a:r>
                        <a:rPr sz="1350" spc="40" dirty="0">
                          <a:latin typeface="Microsoft YaHei UI"/>
                          <a:cs typeface="Microsoft YaHei UI"/>
                        </a:rPr>
                        <a:t>2-5</a:t>
                      </a:r>
                      <a:endParaRPr sz="13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160"/>
                        </a:lnSpc>
                      </a:pPr>
                      <a:r>
                        <a:rPr sz="1350" spc="40" dirty="0">
                          <a:latin typeface="Microsoft YaHei UI"/>
                          <a:cs typeface="Microsoft YaHei UI"/>
                        </a:rPr>
                        <a:t>2-6</a:t>
                      </a:r>
                      <a:endParaRPr sz="13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160"/>
                        </a:lnSpc>
                      </a:pPr>
                      <a:r>
                        <a:rPr sz="1350" spc="40" dirty="0">
                          <a:latin typeface="Microsoft YaHei UI"/>
                          <a:cs typeface="Microsoft YaHei UI"/>
                        </a:rPr>
                        <a:t>2-7</a:t>
                      </a:r>
                      <a:endParaRPr sz="13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160"/>
                        </a:lnSpc>
                      </a:pPr>
                      <a:r>
                        <a:rPr sz="1350" spc="40" dirty="0">
                          <a:latin typeface="Microsoft YaHei UI"/>
                          <a:cs typeface="Microsoft YaHei UI"/>
                        </a:rPr>
                        <a:t>2-8</a:t>
                      </a:r>
                      <a:endParaRPr sz="13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112776" y="3087623"/>
            <a:ext cx="8930640" cy="226060"/>
            <a:chOff x="112776" y="3087623"/>
            <a:chExt cx="8930640" cy="226060"/>
          </a:xfrm>
        </p:grpSpPr>
        <p:sp>
          <p:nvSpPr>
            <p:cNvPr id="13" name="object 13"/>
            <p:cNvSpPr/>
            <p:nvPr/>
          </p:nvSpPr>
          <p:spPr>
            <a:xfrm>
              <a:off x="117348" y="3092195"/>
              <a:ext cx="567055" cy="216535"/>
            </a:xfrm>
            <a:custGeom>
              <a:avLst/>
              <a:gdLst/>
              <a:ahLst/>
              <a:cxnLst/>
              <a:rect l="l" t="t" r="r" b="b"/>
              <a:pathLst>
                <a:path w="567055" h="216535">
                  <a:moveTo>
                    <a:pt x="566928" y="0"/>
                  </a:moveTo>
                  <a:lnTo>
                    <a:pt x="562425" y="42142"/>
                  </a:lnTo>
                  <a:lnTo>
                    <a:pt x="550146" y="76533"/>
                  </a:lnTo>
                  <a:lnTo>
                    <a:pt x="531936" y="99708"/>
                  </a:lnTo>
                  <a:lnTo>
                    <a:pt x="509638" y="108203"/>
                  </a:lnTo>
                  <a:lnTo>
                    <a:pt x="340753" y="108203"/>
                  </a:lnTo>
                  <a:lnTo>
                    <a:pt x="318455" y="116699"/>
                  </a:lnTo>
                  <a:lnTo>
                    <a:pt x="300245" y="139874"/>
                  </a:lnTo>
                  <a:lnTo>
                    <a:pt x="287966" y="174265"/>
                  </a:lnTo>
                  <a:lnTo>
                    <a:pt x="283464" y="216407"/>
                  </a:lnTo>
                  <a:lnTo>
                    <a:pt x="278961" y="174265"/>
                  </a:lnTo>
                  <a:lnTo>
                    <a:pt x="266682" y="139874"/>
                  </a:lnTo>
                  <a:lnTo>
                    <a:pt x="248472" y="116699"/>
                  </a:lnTo>
                  <a:lnTo>
                    <a:pt x="226174" y="108203"/>
                  </a:lnTo>
                  <a:lnTo>
                    <a:pt x="57289" y="108203"/>
                  </a:lnTo>
                  <a:lnTo>
                    <a:pt x="34991" y="99708"/>
                  </a:lnTo>
                  <a:lnTo>
                    <a:pt x="16781" y="76533"/>
                  </a:lnTo>
                  <a:lnTo>
                    <a:pt x="4502" y="42142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4276" y="3092195"/>
              <a:ext cx="3889375" cy="216535"/>
            </a:xfrm>
            <a:custGeom>
              <a:avLst/>
              <a:gdLst/>
              <a:ahLst/>
              <a:cxnLst/>
              <a:rect l="l" t="t" r="r" b="b"/>
              <a:pathLst>
                <a:path w="3889375" h="216535">
                  <a:moveTo>
                    <a:pt x="3889248" y="0"/>
                  </a:moveTo>
                  <a:lnTo>
                    <a:pt x="3884122" y="42142"/>
                  </a:lnTo>
                  <a:lnTo>
                    <a:pt x="3870150" y="76533"/>
                  </a:lnTo>
                  <a:lnTo>
                    <a:pt x="3849439" y="99708"/>
                  </a:lnTo>
                  <a:lnTo>
                    <a:pt x="3824097" y="108203"/>
                  </a:lnTo>
                  <a:lnTo>
                    <a:pt x="2009775" y="108203"/>
                  </a:lnTo>
                  <a:lnTo>
                    <a:pt x="1984432" y="116699"/>
                  </a:lnTo>
                  <a:lnTo>
                    <a:pt x="1963721" y="139874"/>
                  </a:lnTo>
                  <a:lnTo>
                    <a:pt x="1949749" y="174265"/>
                  </a:lnTo>
                  <a:lnTo>
                    <a:pt x="1944624" y="216407"/>
                  </a:lnTo>
                  <a:lnTo>
                    <a:pt x="1939498" y="174265"/>
                  </a:lnTo>
                  <a:lnTo>
                    <a:pt x="1925526" y="139874"/>
                  </a:lnTo>
                  <a:lnTo>
                    <a:pt x="1904815" y="116699"/>
                  </a:lnTo>
                  <a:lnTo>
                    <a:pt x="1879473" y="108203"/>
                  </a:lnTo>
                  <a:lnTo>
                    <a:pt x="65138" y="108203"/>
                  </a:lnTo>
                  <a:lnTo>
                    <a:pt x="39781" y="99708"/>
                  </a:lnTo>
                  <a:lnTo>
                    <a:pt x="19076" y="76533"/>
                  </a:lnTo>
                  <a:lnTo>
                    <a:pt x="5118" y="42142"/>
                  </a:ln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73523" y="3092195"/>
              <a:ext cx="4465320" cy="216535"/>
            </a:xfrm>
            <a:custGeom>
              <a:avLst/>
              <a:gdLst/>
              <a:ahLst/>
              <a:cxnLst/>
              <a:rect l="l" t="t" r="r" b="b"/>
              <a:pathLst>
                <a:path w="4465320" h="216535">
                  <a:moveTo>
                    <a:pt x="4465320" y="0"/>
                  </a:moveTo>
                  <a:lnTo>
                    <a:pt x="4456493" y="42142"/>
                  </a:lnTo>
                  <a:lnTo>
                    <a:pt x="4432427" y="76533"/>
                  </a:lnTo>
                  <a:lnTo>
                    <a:pt x="4396739" y="99708"/>
                  </a:lnTo>
                  <a:lnTo>
                    <a:pt x="4353052" y="108203"/>
                  </a:lnTo>
                  <a:lnTo>
                    <a:pt x="2344928" y="108203"/>
                  </a:lnTo>
                  <a:lnTo>
                    <a:pt x="2301239" y="116699"/>
                  </a:lnTo>
                  <a:lnTo>
                    <a:pt x="2265552" y="139874"/>
                  </a:lnTo>
                  <a:lnTo>
                    <a:pt x="2241486" y="174265"/>
                  </a:lnTo>
                  <a:lnTo>
                    <a:pt x="2232659" y="216407"/>
                  </a:lnTo>
                  <a:lnTo>
                    <a:pt x="2223833" y="174265"/>
                  </a:lnTo>
                  <a:lnTo>
                    <a:pt x="2199767" y="139874"/>
                  </a:lnTo>
                  <a:lnTo>
                    <a:pt x="2164080" y="116699"/>
                  </a:lnTo>
                  <a:lnTo>
                    <a:pt x="2120392" y="108203"/>
                  </a:lnTo>
                  <a:lnTo>
                    <a:pt x="112267" y="108203"/>
                  </a:lnTo>
                  <a:lnTo>
                    <a:pt x="68579" y="99708"/>
                  </a:lnTo>
                  <a:lnTo>
                    <a:pt x="32892" y="76533"/>
                  </a:lnTo>
                  <a:lnTo>
                    <a:pt x="8826" y="42142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41528" y="3305378"/>
            <a:ext cx="5314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latin typeface="Microsoft YaHei"/>
                <a:cs typeface="Microsoft YaHei"/>
              </a:rPr>
              <a:t>签名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16797" y="6225933"/>
            <a:ext cx="253365" cy="3765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sz="1800" spc="60" dirty="0">
                <a:latin typeface="Microsoft YaHei"/>
                <a:cs typeface="Microsoft YaHei"/>
              </a:rPr>
              <a:t>4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51091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小数</a:t>
            </a:r>
            <a:r>
              <a:rPr dirty="0"/>
              <a:t>的</a:t>
            </a:r>
            <a:r>
              <a:rPr spc="114" dirty="0"/>
              <a:t>二进制</a:t>
            </a:r>
            <a:r>
              <a:rPr dirty="0"/>
              <a:t>记数法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5268" y="1152491"/>
            <a:ext cx="6067425" cy="165163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25"/>
              </a:spcBef>
            </a:pPr>
            <a:r>
              <a:rPr sz="3200" spc="25" dirty="0">
                <a:latin typeface="Microsoft YaHei"/>
                <a:cs typeface="Microsoft YaHei"/>
              </a:rPr>
              <a:t>科学</a:t>
            </a:r>
            <a:r>
              <a:rPr sz="3200" spc="10" dirty="0">
                <a:latin typeface="Microsoft YaHei"/>
                <a:cs typeface="Microsoft YaHei"/>
              </a:rPr>
              <a:t>记数法</a:t>
            </a:r>
            <a:endParaRPr sz="3200">
              <a:latin typeface="Microsoft YaHei"/>
              <a:cs typeface="Microsoft YaHei"/>
            </a:endParaRPr>
          </a:p>
          <a:p>
            <a:pPr marL="4368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整数部分</a:t>
            </a:r>
            <a:r>
              <a:rPr sz="2800" spc="5" dirty="0">
                <a:latin typeface="Microsoft YaHei"/>
                <a:cs typeface="Microsoft YaHei"/>
              </a:rPr>
              <a:t>应该</a:t>
            </a:r>
            <a:r>
              <a:rPr sz="2800" spc="-10" dirty="0">
                <a:latin typeface="Microsoft YaHei"/>
                <a:cs typeface="Microsoft YaHei"/>
              </a:rPr>
              <a:t>只有</a:t>
            </a:r>
            <a:r>
              <a:rPr sz="2800" spc="105" dirty="0">
                <a:latin typeface="Microsoft YaHei"/>
                <a:cs typeface="Microsoft YaHei"/>
              </a:rPr>
              <a:t>一个数字</a:t>
            </a:r>
            <a:endParaRPr sz="2800">
              <a:latin typeface="Microsoft YaHei"/>
              <a:cs typeface="Microsoft YaHei"/>
            </a:endParaRPr>
          </a:p>
          <a:p>
            <a:pPr marL="436880">
              <a:lnSpc>
                <a:spcPct val="100000"/>
              </a:lnSpc>
              <a:spcBef>
                <a:spcPts val="675"/>
              </a:spcBef>
              <a:tabLst>
                <a:tab pos="3022600" algn="l"/>
              </a:tabLst>
            </a:pPr>
            <a:r>
              <a:rPr sz="2800" spc="5" dirty="0">
                <a:latin typeface="Microsoft YaHei"/>
                <a:cs typeface="Microsoft YaHei"/>
              </a:rPr>
              <a:t>以</a:t>
            </a:r>
            <a:r>
              <a:rPr sz="2800" spc="5" dirty="0">
                <a:latin typeface="Microsoft YaHei"/>
                <a:cs typeface="Microsoft YaHei"/>
              </a:rPr>
              <a:t>尾数</a:t>
            </a:r>
            <a:r>
              <a:rPr sz="2800" spc="180" dirty="0">
                <a:latin typeface="Microsoft YaHei"/>
                <a:cs typeface="Microsoft YaHei"/>
              </a:rPr>
              <a:t>x</a:t>
            </a:r>
            <a:r>
              <a:rPr sz="2800" spc="5" dirty="0">
                <a:latin typeface="Microsoft YaHei"/>
                <a:cs typeface="Microsoft YaHei"/>
              </a:rPr>
              <a:t>心数</a:t>
            </a:r>
            <a:r>
              <a:rPr sz="2775" spc="30" baseline="25525" dirty="0">
                <a:latin typeface="Microsoft YaHei"/>
                <a:cs typeface="Microsoft YaHei"/>
              </a:rPr>
              <a:t>指数</a:t>
            </a:r>
            <a:r>
              <a:rPr sz="2800" spc="5" dirty="0">
                <a:latin typeface="Microsoft YaHei"/>
                <a:cs typeface="Microsoft YaHei"/>
              </a:rPr>
              <a:t>的形式表示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6797" y="6225933"/>
            <a:ext cx="253365" cy="3765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sz="1800" spc="60" dirty="0">
                <a:latin typeface="Microsoft YaHei"/>
                <a:cs typeface="Microsoft YaHei"/>
              </a:rPr>
              <a:t>5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0090" y="3885438"/>
            <a:ext cx="27031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00" spc="114" dirty="0">
                <a:latin typeface="Microsoft YaHei UI"/>
                <a:cs typeface="Microsoft YaHei UI"/>
              </a:rPr>
              <a:t>3.</a:t>
            </a:r>
            <a:r>
              <a:rPr sz="2775" spc="172" baseline="-19519" dirty="0">
                <a:latin typeface="Microsoft YaHei UI"/>
                <a:cs typeface="Microsoft YaHei UI"/>
              </a:rPr>
              <a:t>1557610 </a:t>
            </a:r>
            <a:r>
              <a:rPr sz="2800" spc="114" dirty="0">
                <a:latin typeface="Microsoft YaHei UI"/>
                <a:cs typeface="Microsoft YaHei UI"/>
              </a:rPr>
              <a:t>x </a:t>
            </a:r>
            <a:r>
              <a:rPr sz="2775" spc="172" baseline="25525" dirty="0">
                <a:latin typeface="Microsoft YaHei UI"/>
                <a:cs typeface="Microsoft YaHei UI"/>
              </a:rPr>
              <a:t>109</a:t>
            </a:r>
            <a:endParaRPr sz="2775" baseline="25525">
              <a:latin typeface="Microsoft YaHei UI"/>
              <a:cs typeface="Microsoft YaHei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0611" y="3036773"/>
            <a:ext cx="6953250" cy="1302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ts val="3340"/>
              </a:lnSpc>
              <a:spcBef>
                <a:spcPts val="110"/>
              </a:spcBef>
              <a:tabLst>
                <a:tab pos="915035" algn="l"/>
                <a:tab pos="3765550" algn="l"/>
                <a:tab pos="4481830" algn="l"/>
              </a:tabLst>
            </a:pPr>
            <a:r>
              <a:rPr sz="2800" spc="280" dirty="0">
                <a:latin typeface="Microsoft YaHei UI"/>
                <a:cs typeface="Microsoft YaHei UI"/>
              </a:rPr>
              <a:t>(</a:t>
            </a:r>
            <a:r>
              <a:rPr sz="2800" spc="5" dirty="0">
                <a:latin typeface="Microsoft YaHei UI"/>
                <a:cs typeface="Microsoft YaHei UI"/>
              </a:rPr>
              <a:t>例如</a:t>
            </a:r>
            <a:r>
              <a:rPr sz="2800" spc="295" dirty="0">
                <a:latin typeface="Microsoft YaHei UI"/>
                <a:cs typeface="Microsoft YaHei UI"/>
              </a:rPr>
              <a:t>) </a:t>
            </a:r>
            <a:r>
              <a:rPr sz="2800" spc="120" dirty="0">
                <a:latin typeface="Microsoft YaHei UI"/>
                <a:cs typeface="Microsoft YaHei UI"/>
              </a:rPr>
              <a:t>3.</a:t>
            </a:r>
            <a:r>
              <a:rPr sz="2775" spc="179" baseline="-19519" dirty="0">
                <a:latin typeface="Microsoft YaHei UI"/>
                <a:cs typeface="Microsoft YaHei UI"/>
              </a:rPr>
              <a:t>141510 </a:t>
            </a:r>
            <a:r>
              <a:rPr sz="2800" spc="10" dirty="0">
                <a:latin typeface="Microsoft YaHei UI"/>
                <a:cs typeface="Microsoft YaHei UI"/>
              </a:rPr>
              <a:t>→ </a:t>
            </a:r>
            <a:r>
              <a:rPr sz="2800" spc="114" dirty="0">
                <a:latin typeface="Microsoft YaHei UI"/>
                <a:cs typeface="Microsoft YaHei UI"/>
              </a:rPr>
              <a:t>3.</a:t>
            </a:r>
            <a:r>
              <a:rPr sz="2775" spc="172" baseline="-19519" dirty="0">
                <a:latin typeface="Microsoft YaHei UI"/>
                <a:cs typeface="Microsoft YaHei UI"/>
              </a:rPr>
              <a:t>141510 </a:t>
            </a:r>
            <a:r>
              <a:rPr sz="2800" spc="114" dirty="0">
                <a:latin typeface="Microsoft YaHei UI"/>
                <a:cs typeface="Microsoft YaHei UI"/>
              </a:rPr>
              <a:t>x </a:t>
            </a:r>
            <a:r>
              <a:rPr sz="2775" spc="172" baseline="27027" dirty="0">
                <a:latin typeface="Microsoft YaHei UI"/>
                <a:cs typeface="Microsoft YaHei UI"/>
              </a:rPr>
              <a:t>100</a:t>
            </a:r>
            <a:endParaRPr sz="2775" baseline="27027">
              <a:latin typeface="Microsoft YaHei UI"/>
              <a:cs typeface="Microsoft YaHei UI"/>
            </a:endParaRPr>
          </a:p>
          <a:p>
            <a:pPr marL="915035">
              <a:lnSpc>
                <a:spcPts val="3340"/>
              </a:lnSpc>
              <a:tabLst>
                <a:tab pos="3744595" algn="l"/>
                <a:tab pos="4463415" algn="l"/>
              </a:tabLst>
            </a:pPr>
            <a:r>
              <a:rPr sz="2800" spc="114" dirty="0">
                <a:latin typeface="Microsoft YaHei UI"/>
                <a:cs typeface="Microsoft YaHei UI"/>
              </a:rPr>
              <a:t>0.</a:t>
            </a:r>
            <a:r>
              <a:rPr sz="2775" spc="172" baseline="-19519" dirty="0">
                <a:latin typeface="Microsoft YaHei UI"/>
                <a:cs typeface="Microsoft YaHei UI"/>
              </a:rPr>
              <a:t>0123410 </a:t>
            </a:r>
            <a:r>
              <a:rPr sz="2800" spc="10" dirty="0">
                <a:latin typeface="Microsoft YaHei UI"/>
                <a:cs typeface="Microsoft YaHei UI"/>
              </a:rPr>
              <a:t>→ </a:t>
            </a:r>
            <a:r>
              <a:rPr sz="2800" spc="110" dirty="0">
                <a:latin typeface="Microsoft YaHei UI"/>
                <a:cs typeface="Microsoft YaHei UI"/>
              </a:rPr>
              <a:t>1.</a:t>
            </a:r>
            <a:r>
              <a:rPr sz="2775" spc="165" baseline="-19519" dirty="0">
                <a:latin typeface="Microsoft YaHei UI"/>
                <a:cs typeface="Microsoft YaHei UI"/>
              </a:rPr>
              <a:t>23410 </a:t>
            </a:r>
            <a:r>
              <a:rPr sz="2800" spc="110" dirty="0">
                <a:latin typeface="Microsoft YaHei UI"/>
                <a:cs typeface="Microsoft YaHei UI"/>
              </a:rPr>
              <a:t>× </a:t>
            </a:r>
            <a:r>
              <a:rPr sz="2775" spc="165" baseline="25525" dirty="0">
                <a:latin typeface="Microsoft YaHei UI"/>
                <a:cs typeface="Microsoft YaHei UI"/>
              </a:rPr>
              <a:t>10-2</a:t>
            </a:r>
            <a:endParaRPr sz="2775" baseline="25525">
              <a:latin typeface="Microsoft YaHei UI"/>
              <a:cs typeface="Microsoft YaHei UI"/>
            </a:endParaRPr>
          </a:p>
          <a:p>
            <a:pPr marL="915035">
              <a:lnSpc>
                <a:spcPct val="100000"/>
              </a:lnSpc>
              <a:tabLst>
                <a:tab pos="3780790" algn="l"/>
              </a:tabLst>
            </a:pPr>
            <a:r>
              <a:rPr sz="2775" spc="135" baseline="-19519" dirty="0">
                <a:latin typeface="Microsoft YaHei UI"/>
                <a:cs typeface="Microsoft YaHei UI"/>
              </a:rPr>
              <a:t>315576000010 </a:t>
            </a:r>
            <a:r>
              <a:rPr sz="2800" spc="5" dirty="0">
                <a:latin typeface="Microsoft YaHei UI"/>
                <a:cs typeface="Microsoft YaHei UI"/>
              </a:rPr>
              <a:t>→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7132" y="4122935"/>
            <a:ext cx="4784725" cy="1789430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2573020">
              <a:lnSpc>
                <a:spcPct val="100000"/>
              </a:lnSpc>
              <a:spcBef>
                <a:spcPts val="2000"/>
              </a:spcBef>
            </a:pPr>
            <a:r>
              <a:rPr sz="2800" b="1" spc="5" dirty="0">
                <a:latin typeface="Microsoft YaHei UI"/>
                <a:cs typeface="Microsoft YaHei UI"/>
              </a:rPr>
              <a:t>正常化</a:t>
            </a:r>
            <a:endParaRPr sz="2800">
              <a:latin typeface="Microsoft YaHei UI"/>
              <a:cs typeface="Microsoft YaHei UI"/>
            </a:endParaRPr>
          </a:p>
          <a:p>
            <a:pPr marL="50800">
              <a:lnSpc>
                <a:spcPct val="100000"/>
              </a:lnSpc>
              <a:spcBef>
                <a:spcPts val="1900"/>
              </a:spcBef>
            </a:pPr>
            <a:r>
              <a:rPr sz="2800" spc="-800" dirty="0">
                <a:latin typeface="Microsoft YaHei UI"/>
                <a:cs typeface="Microsoft YaHei UI"/>
              </a:rPr>
              <a:t>即使在</a:t>
            </a:r>
            <a:r>
              <a:rPr sz="2800" spc="105" dirty="0">
                <a:latin typeface="Microsoft YaHei UI"/>
                <a:cs typeface="Microsoft YaHei UI"/>
              </a:rPr>
              <a:t>二进制</a:t>
            </a:r>
            <a:r>
              <a:rPr sz="2800" spc="-165" dirty="0">
                <a:latin typeface="Microsoft YaHei UI"/>
                <a:cs typeface="Microsoft YaHei UI"/>
              </a:rPr>
              <a:t>数字</a:t>
            </a:r>
            <a:r>
              <a:rPr sz="2800" spc="-800" dirty="0">
                <a:latin typeface="Microsoft YaHei UI"/>
                <a:cs typeface="Microsoft YaHei UI"/>
              </a:rPr>
              <a:t>中</a:t>
            </a:r>
            <a:endParaRPr sz="2800">
              <a:latin typeface="Microsoft YaHei UI"/>
              <a:cs typeface="Microsoft YaHei U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800" spc="-760" dirty="0">
                <a:latin typeface="Microsoft YaHei UI"/>
                <a:cs typeface="Microsoft YaHei UI"/>
              </a:rPr>
              <a:t>与</a:t>
            </a:r>
            <a:r>
              <a:rPr sz="2800" spc="120" dirty="0">
                <a:latin typeface="Microsoft YaHei UI"/>
                <a:cs typeface="Microsoft YaHei UI"/>
              </a:rPr>
              <a:t>1.</a:t>
            </a:r>
            <a:r>
              <a:rPr sz="2775" spc="179" baseline="-19519" dirty="0">
                <a:latin typeface="Microsoft YaHei UI"/>
                <a:cs typeface="Microsoft YaHei UI"/>
              </a:rPr>
              <a:t>0101012</a:t>
            </a:r>
            <a:r>
              <a:rPr sz="2800" spc="180" dirty="0">
                <a:latin typeface="Microsoft YaHei UI"/>
                <a:cs typeface="Microsoft YaHei UI"/>
              </a:rPr>
              <a:t>×</a:t>
            </a:r>
            <a:r>
              <a:rPr sz="2775" spc="97" baseline="25525" dirty="0">
                <a:latin typeface="Microsoft YaHei UI"/>
                <a:cs typeface="Microsoft YaHei UI"/>
              </a:rPr>
              <a:t>2-2</a:t>
            </a:r>
            <a:r>
              <a:rPr sz="2800" spc="-500" dirty="0">
                <a:latin typeface="Microsoft YaHei UI"/>
                <a:cs typeface="Microsoft YaHei UI"/>
              </a:rPr>
              <a:t>中的</a:t>
            </a:r>
            <a:r>
              <a:rPr sz="2800" spc="5" dirty="0">
                <a:latin typeface="Microsoft YaHei UI"/>
                <a:cs typeface="Microsoft YaHei UI"/>
              </a:rPr>
              <a:t>记号</a:t>
            </a:r>
            <a:r>
              <a:rPr sz="2800" spc="-760" dirty="0">
                <a:latin typeface="Microsoft YaHei UI"/>
                <a:cs typeface="Microsoft YaHei UI"/>
              </a:rPr>
              <a:t>相同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51091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小数</a:t>
            </a:r>
            <a:r>
              <a:rPr dirty="0"/>
              <a:t>的</a:t>
            </a:r>
            <a:r>
              <a:rPr spc="114" dirty="0"/>
              <a:t>二进制</a:t>
            </a:r>
            <a:r>
              <a:rPr dirty="0"/>
              <a:t>记数法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258265"/>
            <a:ext cx="53701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45965" algn="l"/>
              </a:tabLst>
            </a:pPr>
            <a:r>
              <a:rPr sz="2400" spc="95" dirty="0">
                <a:latin typeface="Microsoft YaHei"/>
                <a:cs typeface="Microsoft YaHei"/>
              </a:rPr>
              <a:t>浮点</a:t>
            </a:r>
            <a:r>
              <a:rPr sz="3200" spc="-15" dirty="0">
                <a:latin typeface="Microsoft YaHei"/>
                <a:cs typeface="Microsoft YaHei"/>
              </a:rPr>
              <a:t>格式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153" y="2054479"/>
          <a:ext cx="8948420" cy="408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165"/>
                <a:gridCol w="558165"/>
                <a:gridCol w="558165"/>
                <a:gridCol w="558164"/>
                <a:gridCol w="558164"/>
                <a:gridCol w="558164"/>
                <a:gridCol w="558164"/>
                <a:gridCol w="558164"/>
                <a:gridCol w="558164"/>
                <a:gridCol w="558164"/>
                <a:gridCol w="558164"/>
                <a:gridCol w="558165"/>
                <a:gridCol w="558165"/>
                <a:gridCol w="558165"/>
                <a:gridCol w="558165"/>
                <a:gridCol w="558165"/>
              </a:tblGrid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2A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12776" y="2490216"/>
            <a:ext cx="3328670" cy="226060"/>
            <a:chOff x="112776" y="2490216"/>
            <a:chExt cx="3328670" cy="226060"/>
          </a:xfrm>
        </p:grpSpPr>
        <p:sp>
          <p:nvSpPr>
            <p:cNvPr id="7" name="object 7"/>
            <p:cNvSpPr/>
            <p:nvPr/>
          </p:nvSpPr>
          <p:spPr>
            <a:xfrm>
              <a:off x="117348" y="2494788"/>
              <a:ext cx="567055" cy="216535"/>
            </a:xfrm>
            <a:custGeom>
              <a:avLst/>
              <a:gdLst/>
              <a:ahLst/>
              <a:cxnLst/>
              <a:rect l="l" t="t" r="r" b="b"/>
              <a:pathLst>
                <a:path w="567055" h="216535">
                  <a:moveTo>
                    <a:pt x="566928" y="0"/>
                  </a:moveTo>
                  <a:lnTo>
                    <a:pt x="562425" y="42142"/>
                  </a:lnTo>
                  <a:lnTo>
                    <a:pt x="550146" y="76533"/>
                  </a:lnTo>
                  <a:lnTo>
                    <a:pt x="531936" y="99708"/>
                  </a:lnTo>
                  <a:lnTo>
                    <a:pt x="509638" y="108203"/>
                  </a:lnTo>
                  <a:lnTo>
                    <a:pt x="340753" y="108203"/>
                  </a:lnTo>
                  <a:lnTo>
                    <a:pt x="318455" y="116699"/>
                  </a:lnTo>
                  <a:lnTo>
                    <a:pt x="300245" y="139874"/>
                  </a:lnTo>
                  <a:lnTo>
                    <a:pt x="287966" y="174265"/>
                  </a:lnTo>
                  <a:lnTo>
                    <a:pt x="283464" y="216408"/>
                  </a:lnTo>
                  <a:lnTo>
                    <a:pt x="278961" y="174265"/>
                  </a:lnTo>
                  <a:lnTo>
                    <a:pt x="266682" y="139874"/>
                  </a:lnTo>
                  <a:lnTo>
                    <a:pt x="248472" y="116699"/>
                  </a:lnTo>
                  <a:lnTo>
                    <a:pt x="226174" y="108203"/>
                  </a:lnTo>
                  <a:lnTo>
                    <a:pt x="57289" y="108203"/>
                  </a:lnTo>
                  <a:lnTo>
                    <a:pt x="34991" y="99708"/>
                  </a:lnTo>
                  <a:lnTo>
                    <a:pt x="16781" y="76533"/>
                  </a:lnTo>
                  <a:lnTo>
                    <a:pt x="4502" y="42142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99516" y="2494788"/>
              <a:ext cx="2737485" cy="216535"/>
            </a:xfrm>
            <a:custGeom>
              <a:avLst/>
              <a:gdLst/>
              <a:ahLst/>
              <a:cxnLst/>
              <a:rect l="l" t="t" r="r" b="b"/>
              <a:pathLst>
                <a:path w="2737485" h="216535">
                  <a:moveTo>
                    <a:pt x="2737104" y="0"/>
                  </a:moveTo>
                  <a:lnTo>
                    <a:pt x="2731978" y="42142"/>
                  </a:lnTo>
                  <a:lnTo>
                    <a:pt x="2718006" y="76533"/>
                  </a:lnTo>
                  <a:lnTo>
                    <a:pt x="2697295" y="99708"/>
                  </a:lnTo>
                  <a:lnTo>
                    <a:pt x="2671953" y="108203"/>
                  </a:lnTo>
                  <a:lnTo>
                    <a:pt x="1433703" y="108203"/>
                  </a:lnTo>
                  <a:lnTo>
                    <a:pt x="1408360" y="116699"/>
                  </a:lnTo>
                  <a:lnTo>
                    <a:pt x="1387649" y="139874"/>
                  </a:lnTo>
                  <a:lnTo>
                    <a:pt x="1373677" y="174265"/>
                  </a:lnTo>
                  <a:lnTo>
                    <a:pt x="1368552" y="216408"/>
                  </a:lnTo>
                  <a:lnTo>
                    <a:pt x="1363426" y="174265"/>
                  </a:lnTo>
                  <a:lnTo>
                    <a:pt x="1349454" y="139874"/>
                  </a:lnTo>
                  <a:lnTo>
                    <a:pt x="1328743" y="116699"/>
                  </a:lnTo>
                  <a:lnTo>
                    <a:pt x="1303401" y="108203"/>
                  </a:lnTo>
                  <a:lnTo>
                    <a:pt x="65138" y="108203"/>
                  </a:lnTo>
                  <a:lnTo>
                    <a:pt x="39787" y="99708"/>
                  </a:lnTo>
                  <a:lnTo>
                    <a:pt x="19081" y="76533"/>
                  </a:lnTo>
                  <a:lnTo>
                    <a:pt x="5120" y="42142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494532" y="2494788"/>
            <a:ext cx="5544820" cy="216535"/>
          </a:xfrm>
          <a:custGeom>
            <a:avLst/>
            <a:gdLst/>
            <a:ahLst/>
            <a:cxnLst/>
            <a:rect l="l" t="t" r="r" b="b"/>
            <a:pathLst>
              <a:path w="5544820" h="216535">
                <a:moveTo>
                  <a:pt x="5544312" y="0"/>
                </a:moveTo>
                <a:lnTo>
                  <a:pt x="5535485" y="42142"/>
                </a:lnTo>
                <a:lnTo>
                  <a:pt x="5511419" y="76533"/>
                </a:lnTo>
                <a:lnTo>
                  <a:pt x="5475731" y="99708"/>
                </a:lnTo>
                <a:lnTo>
                  <a:pt x="5432044" y="108203"/>
                </a:lnTo>
                <a:lnTo>
                  <a:pt x="2884423" y="108203"/>
                </a:lnTo>
                <a:lnTo>
                  <a:pt x="2840735" y="116699"/>
                </a:lnTo>
                <a:lnTo>
                  <a:pt x="2805048" y="139874"/>
                </a:lnTo>
                <a:lnTo>
                  <a:pt x="2780982" y="174265"/>
                </a:lnTo>
                <a:lnTo>
                  <a:pt x="2772155" y="216408"/>
                </a:lnTo>
                <a:lnTo>
                  <a:pt x="2763329" y="174265"/>
                </a:lnTo>
                <a:lnTo>
                  <a:pt x="2739263" y="139874"/>
                </a:lnTo>
                <a:lnTo>
                  <a:pt x="2703576" y="116699"/>
                </a:lnTo>
                <a:lnTo>
                  <a:pt x="2659888" y="108203"/>
                </a:lnTo>
                <a:lnTo>
                  <a:pt x="112267" y="108203"/>
                </a:lnTo>
                <a:lnTo>
                  <a:pt x="68579" y="99708"/>
                </a:lnTo>
                <a:lnTo>
                  <a:pt x="32892" y="76533"/>
                </a:lnTo>
                <a:lnTo>
                  <a:pt x="8826" y="42142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1528" y="2706750"/>
            <a:ext cx="5314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YaHei"/>
                <a:cs typeface="Microsoft YaHei"/>
              </a:rPr>
              <a:t>签名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0255" y="2715894"/>
            <a:ext cx="10388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YaHei"/>
                <a:cs typeface="Microsoft YaHei"/>
              </a:rPr>
              <a:t>指数部分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47130" y="2715894"/>
            <a:ext cx="2578735" cy="1360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YaHei"/>
                <a:cs typeface="Microsoft YaHei"/>
              </a:rPr>
              <a:t>尾数部分</a:t>
            </a:r>
            <a:endParaRPr sz="2000">
              <a:latin typeface="Microsoft YaHei"/>
              <a:cs typeface="Microsoft YaHei"/>
            </a:endParaRPr>
          </a:p>
          <a:p>
            <a:pPr marL="790575" marR="5080">
              <a:lnSpc>
                <a:spcPct val="100000"/>
              </a:lnSpc>
              <a:spcBef>
                <a:spcPts val="2365"/>
              </a:spcBef>
            </a:pPr>
            <a:r>
              <a:rPr sz="2400" spc="-114" dirty="0">
                <a:latin typeface="Microsoft YaHei UI"/>
                <a:cs typeface="Microsoft YaHei UI"/>
              </a:rPr>
              <a:t>小数点</a:t>
            </a:r>
            <a:r>
              <a:rPr sz="2400" spc="-434" dirty="0">
                <a:latin typeface="Microsoft YaHei UI"/>
                <a:cs typeface="Microsoft YaHei UI"/>
              </a:rPr>
              <a:t>的</a:t>
            </a:r>
            <a:r>
              <a:rPr sz="2400" dirty="0">
                <a:latin typeface="Microsoft YaHei UI"/>
                <a:cs typeface="Microsoft YaHei UI"/>
              </a:rPr>
              <a:t>位置是</a:t>
            </a:r>
            <a:r>
              <a:rPr sz="2400" dirty="0">
                <a:latin typeface="Microsoft YaHei UI"/>
                <a:cs typeface="Microsoft YaHei UI"/>
              </a:rPr>
              <a:t>不固定的</a:t>
            </a:r>
            <a:endParaRPr sz="2400">
              <a:latin typeface="Microsoft YaHei UI"/>
              <a:cs typeface="Microsoft YaHei U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899" y="4731892"/>
            <a:ext cx="200660" cy="2082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899" y="5243957"/>
            <a:ext cx="200660" cy="20827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051" y="5743765"/>
            <a:ext cx="170179" cy="1777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56488" y="4493655"/>
            <a:ext cx="5066030" cy="15100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sz="2800" spc="5" dirty="0">
                <a:latin typeface="Microsoft YaHei"/>
                <a:cs typeface="Microsoft YaHei"/>
              </a:rPr>
              <a:t>可表达的数值</a:t>
            </a:r>
            <a:r>
              <a:rPr sz="2800" spc="10" dirty="0">
                <a:latin typeface="Microsoft YaHei"/>
                <a:cs typeface="Microsoft YaHei"/>
              </a:rPr>
              <a:t>范围广</a:t>
            </a:r>
            <a:endParaRPr sz="2800">
              <a:latin typeface="Microsoft YaHei"/>
              <a:cs typeface="Microsoft YaHei"/>
            </a:endParaRPr>
          </a:p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Microsoft YaHei"/>
                <a:cs typeface="Microsoft YaHei"/>
              </a:rPr>
              <a:t>可以表示</a:t>
            </a:r>
            <a:r>
              <a:rPr sz="2800" spc="-25" dirty="0">
                <a:latin typeface="Microsoft YaHei"/>
                <a:cs typeface="Microsoft YaHei"/>
              </a:rPr>
              <a:t>的</a:t>
            </a:r>
            <a:r>
              <a:rPr sz="2800" spc="5" dirty="0">
                <a:latin typeface="Microsoft YaHei"/>
                <a:cs typeface="Microsoft YaHei"/>
              </a:rPr>
              <a:t>蜱虫数量是</a:t>
            </a:r>
            <a:r>
              <a:rPr sz="2800" spc="5" dirty="0">
                <a:latin typeface="Microsoft YaHei"/>
                <a:cs typeface="Microsoft YaHei"/>
              </a:rPr>
              <a:t>流动的</a:t>
            </a:r>
            <a:endParaRPr sz="2800">
              <a:latin typeface="Microsoft YaHei"/>
              <a:cs typeface="Microsoft YaHei"/>
            </a:endParaRPr>
          </a:p>
          <a:p>
            <a:pPr marL="436880">
              <a:lnSpc>
                <a:spcPct val="100000"/>
              </a:lnSpc>
              <a:spcBef>
                <a:spcPts val="735"/>
              </a:spcBef>
            </a:pPr>
            <a:r>
              <a:rPr sz="2400" spc="145" dirty="0">
                <a:latin typeface="Microsoft YaHei"/>
                <a:cs typeface="Microsoft YaHei"/>
              </a:rPr>
              <a:t>例如，</a:t>
            </a:r>
            <a:r>
              <a:rPr sz="2400" spc="110" dirty="0">
                <a:latin typeface="Microsoft YaHei"/>
                <a:cs typeface="Microsoft YaHei"/>
              </a:rPr>
              <a:t>1.0 </a:t>
            </a:r>
            <a:r>
              <a:rPr sz="2400" spc="110" dirty="0">
                <a:latin typeface="Microsoft YaHei UI"/>
                <a:cs typeface="Microsoft YaHei UI"/>
              </a:rPr>
              <a:t>x </a:t>
            </a:r>
            <a:r>
              <a:rPr sz="2400" spc="165" baseline="24305" dirty="0">
                <a:latin typeface="Microsoft YaHei UI"/>
                <a:cs typeface="Microsoft YaHei UI"/>
              </a:rPr>
              <a:t>2-16</a:t>
            </a:r>
            <a:r>
              <a:rPr sz="2400" spc="110" dirty="0">
                <a:latin typeface="Microsoft YaHei"/>
                <a:cs typeface="Microsoft YaHei"/>
              </a:rPr>
              <a:t>，</a:t>
            </a:r>
            <a:r>
              <a:rPr sz="2400" spc="110" dirty="0">
                <a:latin typeface="Microsoft YaHei"/>
                <a:cs typeface="Microsoft YaHei"/>
              </a:rPr>
              <a:t>1.0 </a:t>
            </a:r>
            <a:r>
              <a:rPr sz="2400" spc="110" dirty="0">
                <a:latin typeface="Microsoft YaHei UI"/>
                <a:cs typeface="Microsoft YaHei UI"/>
              </a:rPr>
              <a:t>x </a:t>
            </a:r>
            <a:r>
              <a:rPr sz="2400" spc="165" baseline="24305" dirty="0">
                <a:latin typeface="Microsoft YaHei UI"/>
                <a:cs typeface="Microsoft YaHei UI"/>
              </a:rPr>
              <a:t>215</a:t>
            </a:r>
            <a:endParaRPr sz="2400" baseline="24305">
              <a:latin typeface="Microsoft YaHei UI"/>
              <a:cs typeface="Microsoft YaHei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16797" y="6225933"/>
            <a:ext cx="253365" cy="3765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sz="1800" spc="60" dirty="0">
                <a:latin typeface="Microsoft YaHei"/>
                <a:cs typeface="Microsoft YaHei"/>
              </a:rPr>
              <a:t>6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51091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小数</a:t>
            </a:r>
            <a:r>
              <a:rPr dirty="0"/>
              <a:t>的</a:t>
            </a:r>
            <a:r>
              <a:rPr spc="114" dirty="0"/>
              <a:t>二进制</a:t>
            </a:r>
            <a:r>
              <a:rPr dirty="0"/>
              <a:t>记数法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258265"/>
            <a:ext cx="53701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45965" algn="l"/>
              </a:tabLst>
            </a:pPr>
            <a:r>
              <a:rPr sz="2400" spc="95" dirty="0">
                <a:latin typeface="Microsoft YaHei"/>
                <a:cs typeface="Microsoft YaHei"/>
              </a:rPr>
              <a:t>浮点</a:t>
            </a:r>
            <a:r>
              <a:rPr sz="3200" spc="-15" dirty="0">
                <a:latin typeface="Microsoft YaHei"/>
                <a:cs typeface="Microsoft YaHei"/>
              </a:rPr>
              <a:t>格式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899" y="3494404"/>
            <a:ext cx="200660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899" y="4372228"/>
            <a:ext cx="200660" cy="208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051" y="4859909"/>
            <a:ext cx="170179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1888" y="4123192"/>
            <a:ext cx="7137400" cy="15005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800" spc="10" dirty="0">
                <a:latin typeface="Microsoft YaHei"/>
                <a:cs typeface="Microsoft YaHei"/>
              </a:rPr>
              <a:t>发生</a:t>
            </a:r>
            <a:r>
              <a:rPr sz="2800" spc="5" dirty="0">
                <a:latin typeface="Microsoft YaHei"/>
                <a:cs typeface="Microsoft YaHei"/>
              </a:rPr>
              <a:t>溢出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Microsoft YaHei"/>
                <a:cs typeface="Microsoft YaHei"/>
              </a:rPr>
              <a:t>一个数字的指数不再符合指数部分的要求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5" dirty="0">
                <a:latin typeface="Microsoft YaHei"/>
                <a:cs typeface="Microsoft YaHei"/>
              </a:rPr>
              <a:t>也会</a:t>
            </a:r>
            <a:r>
              <a:rPr sz="2800" spc="10" dirty="0">
                <a:latin typeface="Microsoft YaHei"/>
                <a:cs typeface="Microsoft YaHei"/>
              </a:rPr>
              <a:t>出现</a:t>
            </a:r>
            <a:r>
              <a:rPr sz="2800" spc="5" dirty="0">
                <a:latin typeface="Microsoft YaHei"/>
                <a:cs typeface="Microsoft YaHei"/>
              </a:rPr>
              <a:t>下溢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899" y="5323204"/>
            <a:ext cx="200660" cy="2082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051" y="5810948"/>
            <a:ext cx="170179" cy="17779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185416" y="3843528"/>
            <a:ext cx="1069975" cy="378460"/>
            <a:chOff x="2185416" y="3843528"/>
            <a:chExt cx="1069975" cy="378460"/>
          </a:xfrm>
        </p:grpSpPr>
        <p:sp>
          <p:nvSpPr>
            <p:cNvPr id="12" name="object 12"/>
            <p:cNvSpPr/>
            <p:nvPr/>
          </p:nvSpPr>
          <p:spPr>
            <a:xfrm>
              <a:off x="2194560" y="3852672"/>
              <a:ext cx="1051560" cy="360045"/>
            </a:xfrm>
            <a:custGeom>
              <a:avLst/>
              <a:gdLst/>
              <a:ahLst/>
              <a:cxnLst/>
              <a:rect l="l" t="t" r="r" b="b"/>
              <a:pathLst>
                <a:path w="1051560" h="360045">
                  <a:moveTo>
                    <a:pt x="788669" y="0"/>
                  </a:moveTo>
                  <a:lnTo>
                    <a:pt x="262889" y="0"/>
                  </a:lnTo>
                  <a:lnTo>
                    <a:pt x="262889" y="179831"/>
                  </a:lnTo>
                  <a:lnTo>
                    <a:pt x="0" y="179831"/>
                  </a:lnTo>
                  <a:lnTo>
                    <a:pt x="525779" y="359663"/>
                  </a:lnTo>
                  <a:lnTo>
                    <a:pt x="1051559" y="179831"/>
                  </a:lnTo>
                  <a:lnTo>
                    <a:pt x="788669" y="179831"/>
                  </a:lnTo>
                  <a:lnTo>
                    <a:pt x="788669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94560" y="3852672"/>
              <a:ext cx="1051560" cy="360045"/>
            </a:xfrm>
            <a:custGeom>
              <a:avLst/>
              <a:gdLst/>
              <a:ahLst/>
              <a:cxnLst/>
              <a:rect l="l" t="t" r="r" b="b"/>
              <a:pathLst>
                <a:path w="1051560" h="360045">
                  <a:moveTo>
                    <a:pt x="0" y="179831"/>
                  </a:moveTo>
                  <a:lnTo>
                    <a:pt x="262889" y="179831"/>
                  </a:lnTo>
                  <a:lnTo>
                    <a:pt x="262889" y="0"/>
                  </a:lnTo>
                  <a:lnTo>
                    <a:pt x="788669" y="0"/>
                  </a:lnTo>
                  <a:lnTo>
                    <a:pt x="788669" y="179831"/>
                  </a:lnTo>
                  <a:lnTo>
                    <a:pt x="1051559" y="179831"/>
                  </a:lnTo>
                  <a:lnTo>
                    <a:pt x="525779" y="359663"/>
                  </a:lnTo>
                  <a:lnTo>
                    <a:pt x="0" y="179831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81888" y="2715894"/>
            <a:ext cx="4302125" cy="1433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7056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YaHei"/>
                <a:cs typeface="Microsoft YaHei"/>
              </a:rPr>
              <a:t>指数部分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sz="2800" spc="5" dirty="0">
                <a:latin typeface="Microsoft YaHei"/>
                <a:cs typeface="Microsoft YaHei"/>
              </a:rPr>
              <a:t>可表达的数值</a:t>
            </a:r>
            <a:r>
              <a:rPr sz="2800" spc="5" dirty="0">
                <a:latin typeface="Microsoft YaHei"/>
                <a:cs typeface="Microsoft YaHei"/>
              </a:rPr>
              <a:t>范围广</a:t>
            </a:r>
            <a:endParaRPr sz="2800">
              <a:latin typeface="Microsoft YaHei"/>
              <a:cs typeface="Microsoft YaHei"/>
            </a:endParaRPr>
          </a:p>
          <a:p>
            <a:pPr marR="622935" algn="ctr">
              <a:lnSpc>
                <a:spcPct val="100000"/>
              </a:lnSpc>
              <a:spcBef>
                <a:spcPts val="635"/>
              </a:spcBef>
            </a:pPr>
            <a:r>
              <a:rPr sz="1800" spc="20" dirty="0">
                <a:latin typeface="Microsoft YaHei UI"/>
                <a:cs typeface="Microsoft YaHei UI"/>
              </a:rPr>
              <a:t>但是</a:t>
            </a:r>
            <a:endParaRPr sz="1800">
              <a:latin typeface="Microsoft YaHei UI"/>
              <a:cs typeface="Microsoft YaHei U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09153" y="2054479"/>
          <a:ext cx="8948420" cy="408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165"/>
                <a:gridCol w="558165"/>
                <a:gridCol w="558165"/>
                <a:gridCol w="558164"/>
                <a:gridCol w="558164"/>
                <a:gridCol w="558164"/>
                <a:gridCol w="558164"/>
                <a:gridCol w="558164"/>
                <a:gridCol w="558164"/>
                <a:gridCol w="558164"/>
                <a:gridCol w="558164"/>
                <a:gridCol w="558165"/>
                <a:gridCol w="558165"/>
                <a:gridCol w="558165"/>
                <a:gridCol w="558165"/>
                <a:gridCol w="558165"/>
              </a:tblGrid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2A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112776" y="2490216"/>
            <a:ext cx="3328670" cy="226060"/>
            <a:chOff x="112776" y="2490216"/>
            <a:chExt cx="3328670" cy="226060"/>
          </a:xfrm>
        </p:grpSpPr>
        <p:sp>
          <p:nvSpPr>
            <p:cNvPr id="17" name="object 17"/>
            <p:cNvSpPr/>
            <p:nvPr/>
          </p:nvSpPr>
          <p:spPr>
            <a:xfrm>
              <a:off x="117348" y="2494788"/>
              <a:ext cx="567055" cy="216535"/>
            </a:xfrm>
            <a:custGeom>
              <a:avLst/>
              <a:gdLst/>
              <a:ahLst/>
              <a:cxnLst/>
              <a:rect l="l" t="t" r="r" b="b"/>
              <a:pathLst>
                <a:path w="567055" h="216535">
                  <a:moveTo>
                    <a:pt x="566928" y="0"/>
                  </a:moveTo>
                  <a:lnTo>
                    <a:pt x="562425" y="42142"/>
                  </a:lnTo>
                  <a:lnTo>
                    <a:pt x="550146" y="76533"/>
                  </a:lnTo>
                  <a:lnTo>
                    <a:pt x="531936" y="99708"/>
                  </a:lnTo>
                  <a:lnTo>
                    <a:pt x="509638" y="108203"/>
                  </a:lnTo>
                  <a:lnTo>
                    <a:pt x="340753" y="108203"/>
                  </a:lnTo>
                  <a:lnTo>
                    <a:pt x="318455" y="116699"/>
                  </a:lnTo>
                  <a:lnTo>
                    <a:pt x="300245" y="139874"/>
                  </a:lnTo>
                  <a:lnTo>
                    <a:pt x="287966" y="174265"/>
                  </a:lnTo>
                  <a:lnTo>
                    <a:pt x="283464" y="216408"/>
                  </a:lnTo>
                  <a:lnTo>
                    <a:pt x="278961" y="174265"/>
                  </a:lnTo>
                  <a:lnTo>
                    <a:pt x="266682" y="139874"/>
                  </a:lnTo>
                  <a:lnTo>
                    <a:pt x="248472" y="116699"/>
                  </a:lnTo>
                  <a:lnTo>
                    <a:pt x="226174" y="108203"/>
                  </a:lnTo>
                  <a:lnTo>
                    <a:pt x="57289" y="108203"/>
                  </a:lnTo>
                  <a:lnTo>
                    <a:pt x="34991" y="99708"/>
                  </a:lnTo>
                  <a:lnTo>
                    <a:pt x="16781" y="76533"/>
                  </a:lnTo>
                  <a:lnTo>
                    <a:pt x="4502" y="42142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9516" y="2494788"/>
              <a:ext cx="2737485" cy="216535"/>
            </a:xfrm>
            <a:custGeom>
              <a:avLst/>
              <a:gdLst/>
              <a:ahLst/>
              <a:cxnLst/>
              <a:rect l="l" t="t" r="r" b="b"/>
              <a:pathLst>
                <a:path w="2737485" h="216535">
                  <a:moveTo>
                    <a:pt x="2737104" y="0"/>
                  </a:moveTo>
                  <a:lnTo>
                    <a:pt x="2731978" y="42142"/>
                  </a:lnTo>
                  <a:lnTo>
                    <a:pt x="2718006" y="76533"/>
                  </a:lnTo>
                  <a:lnTo>
                    <a:pt x="2697295" y="99708"/>
                  </a:lnTo>
                  <a:lnTo>
                    <a:pt x="2671953" y="108203"/>
                  </a:lnTo>
                  <a:lnTo>
                    <a:pt x="1433703" y="108203"/>
                  </a:lnTo>
                  <a:lnTo>
                    <a:pt x="1408360" y="116699"/>
                  </a:lnTo>
                  <a:lnTo>
                    <a:pt x="1387649" y="139874"/>
                  </a:lnTo>
                  <a:lnTo>
                    <a:pt x="1373677" y="174265"/>
                  </a:lnTo>
                  <a:lnTo>
                    <a:pt x="1368552" y="216408"/>
                  </a:lnTo>
                  <a:lnTo>
                    <a:pt x="1363426" y="174265"/>
                  </a:lnTo>
                  <a:lnTo>
                    <a:pt x="1349454" y="139874"/>
                  </a:lnTo>
                  <a:lnTo>
                    <a:pt x="1328743" y="116699"/>
                  </a:lnTo>
                  <a:lnTo>
                    <a:pt x="1303401" y="108203"/>
                  </a:lnTo>
                  <a:lnTo>
                    <a:pt x="65138" y="108203"/>
                  </a:lnTo>
                  <a:lnTo>
                    <a:pt x="39787" y="99708"/>
                  </a:lnTo>
                  <a:lnTo>
                    <a:pt x="19081" y="76533"/>
                  </a:lnTo>
                  <a:lnTo>
                    <a:pt x="5120" y="42142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3494532" y="2494788"/>
            <a:ext cx="5544820" cy="216535"/>
          </a:xfrm>
          <a:custGeom>
            <a:avLst/>
            <a:gdLst/>
            <a:ahLst/>
            <a:cxnLst/>
            <a:rect l="l" t="t" r="r" b="b"/>
            <a:pathLst>
              <a:path w="5544820" h="216535">
                <a:moveTo>
                  <a:pt x="5544312" y="0"/>
                </a:moveTo>
                <a:lnTo>
                  <a:pt x="5535485" y="42142"/>
                </a:lnTo>
                <a:lnTo>
                  <a:pt x="5511419" y="76533"/>
                </a:lnTo>
                <a:lnTo>
                  <a:pt x="5475731" y="99708"/>
                </a:lnTo>
                <a:lnTo>
                  <a:pt x="5432044" y="108203"/>
                </a:lnTo>
                <a:lnTo>
                  <a:pt x="2884423" y="108203"/>
                </a:lnTo>
                <a:lnTo>
                  <a:pt x="2840735" y="116699"/>
                </a:lnTo>
                <a:lnTo>
                  <a:pt x="2805048" y="139874"/>
                </a:lnTo>
                <a:lnTo>
                  <a:pt x="2780982" y="174265"/>
                </a:lnTo>
                <a:lnTo>
                  <a:pt x="2772155" y="216408"/>
                </a:lnTo>
                <a:lnTo>
                  <a:pt x="2763329" y="174265"/>
                </a:lnTo>
                <a:lnTo>
                  <a:pt x="2739263" y="139874"/>
                </a:lnTo>
                <a:lnTo>
                  <a:pt x="2703576" y="116699"/>
                </a:lnTo>
                <a:lnTo>
                  <a:pt x="2659888" y="108203"/>
                </a:lnTo>
                <a:lnTo>
                  <a:pt x="112267" y="108203"/>
                </a:lnTo>
                <a:lnTo>
                  <a:pt x="68579" y="99708"/>
                </a:lnTo>
                <a:lnTo>
                  <a:pt x="32892" y="76533"/>
                </a:lnTo>
                <a:lnTo>
                  <a:pt x="8826" y="42142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1528" y="2706750"/>
            <a:ext cx="5314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YaHei"/>
                <a:cs typeface="Microsoft YaHei"/>
              </a:rPr>
              <a:t>签名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81175" y="5661134"/>
            <a:ext cx="7353934" cy="941069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2400" dirty="0">
                <a:latin typeface="Microsoft YaHei"/>
                <a:cs typeface="Microsoft YaHei"/>
              </a:rPr>
              <a:t>负指数太大，无法装入指数部分。</a:t>
            </a:r>
            <a:endParaRPr sz="2400">
              <a:latin typeface="Microsoft YaHei"/>
              <a:cs typeface="Microsoft YaHei"/>
            </a:endParaRPr>
          </a:p>
          <a:p>
            <a:pPr marR="30480" algn="r">
              <a:lnSpc>
                <a:spcPct val="100000"/>
              </a:lnSpc>
              <a:spcBef>
                <a:spcPts val="1590"/>
              </a:spcBef>
            </a:pPr>
            <a:r>
              <a:rPr sz="1800" spc="60" dirty="0">
                <a:latin typeface="Microsoft YaHei"/>
                <a:cs typeface="Microsoft YaHei"/>
              </a:rPr>
              <a:t>7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47130" y="2715894"/>
            <a:ext cx="10388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YaHei"/>
                <a:cs typeface="Microsoft YaHei"/>
              </a:rPr>
              <a:t>尾数部分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511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以浮点格式表示的数字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1258265"/>
            <a:ext cx="37268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Microsoft YaHei"/>
                <a:cs typeface="Microsoft YaHei"/>
              </a:rPr>
              <a:t>由</a:t>
            </a:r>
            <a:r>
              <a:rPr sz="3200" spc="185" dirty="0">
                <a:latin typeface="Microsoft YaHei"/>
                <a:cs typeface="Microsoft YaHei"/>
              </a:rPr>
              <a:t>IEEE754</a:t>
            </a:r>
            <a:r>
              <a:rPr sz="3200" spc="-15" dirty="0">
                <a:latin typeface="Microsoft YaHei"/>
                <a:cs typeface="Microsoft YaHei"/>
              </a:rPr>
              <a:t>规定的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616" y="1434464"/>
            <a:ext cx="233679" cy="2362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7691" y="1838070"/>
            <a:ext cx="24136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Microsoft YaHei"/>
                <a:cs typeface="Microsoft YaHei"/>
              </a:rPr>
              <a:t>单精度</a:t>
            </a:r>
            <a:r>
              <a:rPr sz="2800" spc="95" dirty="0">
                <a:latin typeface="Microsoft YaHei"/>
                <a:cs typeface="Microsoft YaHei"/>
              </a:rPr>
              <a:t>（32位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514" y="1992502"/>
            <a:ext cx="200660" cy="2082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22572" y="1941702"/>
            <a:ext cx="25069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Microsoft YaHei"/>
                <a:cs typeface="Microsoft YaHei"/>
              </a:rPr>
              <a:t>相当于C语言</a:t>
            </a:r>
            <a:r>
              <a:rPr sz="2000" spc="-10" dirty="0">
                <a:latin typeface="Microsoft YaHei"/>
                <a:cs typeface="Microsoft YaHei"/>
              </a:rPr>
              <a:t>中的</a:t>
            </a:r>
            <a:r>
              <a:rPr sz="2000" spc="-25" dirty="0">
                <a:latin typeface="Microsoft YaHei"/>
                <a:cs typeface="Microsoft YaHei"/>
              </a:rPr>
              <a:t>float</a:t>
            </a:r>
            <a:r>
              <a:rPr sz="2000" spc="-10" dirty="0">
                <a:latin typeface="Microsoft YaHei"/>
                <a:cs typeface="Microsoft YaHei"/>
              </a:rPr>
              <a:t>类型</a:t>
            </a:r>
            <a:endParaRPr sz="2000">
              <a:latin typeface="Microsoft YaHei"/>
              <a:cs typeface="Microsoft YaHe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514" y="4040759"/>
            <a:ext cx="200660" cy="2082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22572" y="3990847"/>
            <a:ext cx="27889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Microsoft YaHei"/>
                <a:cs typeface="Microsoft YaHei"/>
              </a:rPr>
              <a:t>相当于C语言</a:t>
            </a:r>
            <a:r>
              <a:rPr sz="2000" spc="-10" dirty="0">
                <a:latin typeface="Microsoft YaHei"/>
                <a:cs typeface="Microsoft YaHei"/>
              </a:rPr>
              <a:t>中的</a:t>
            </a:r>
            <a:r>
              <a:rPr sz="2000" spc="-50" dirty="0">
                <a:latin typeface="Microsoft YaHei"/>
                <a:cs typeface="Microsoft YaHei"/>
              </a:rPr>
              <a:t>double</a:t>
            </a:r>
            <a:r>
              <a:rPr sz="2000" spc="-10" dirty="0">
                <a:latin typeface="Microsoft YaHei"/>
                <a:cs typeface="Microsoft YaHei"/>
              </a:rPr>
              <a:t>类型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54820" y="6483197"/>
            <a:ext cx="167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"/>
                <a:cs typeface="Microsoft YaHei"/>
              </a:rPr>
              <a:t>8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9153" y="2365375"/>
          <a:ext cx="8948420" cy="408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765"/>
                <a:gridCol w="278765"/>
                <a:gridCol w="278764"/>
                <a:gridCol w="278765"/>
                <a:gridCol w="278765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5"/>
                <a:gridCol w="278765"/>
                <a:gridCol w="278765"/>
                <a:gridCol w="278765"/>
                <a:gridCol w="278765"/>
                <a:gridCol w="278765"/>
                <a:gridCol w="278765"/>
                <a:gridCol w="278765"/>
                <a:gridCol w="27876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2A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112776" y="2801111"/>
            <a:ext cx="8930640" cy="234950"/>
            <a:chOff x="112776" y="2801111"/>
            <a:chExt cx="8930640" cy="234950"/>
          </a:xfrm>
        </p:grpSpPr>
        <p:sp>
          <p:nvSpPr>
            <p:cNvPr id="13" name="object 13"/>
            <p:cNvSpPr/>
            <p:nvPr/>
          </p:nvSpPr>
          <p:spPr>
            <a:xfrm>
              <a:off x="117348" y="2805683"/>
              <a:ext cx="280670" cy="226060"/>
            </a:xfrm>
            <a:custGeom>
              <a:avLst/>
              <a:gdLst/>
              <a:ahLst/>
              <a:cxnLst/>
              <a:rect l="l" t="t" r="r" b="b"/>
              <a:pathLst>
                <a:path w="280670" h="226060">
                  <a:moveTo>
                    <a:pt x="280416" y="0"/>
                  </a:moveTo>
                  <a:lnTo>
                    <a:pt x="275723" y="43874"/>
                  </a:lnTo>
                  <a:lnTo>
                    <a:pt x="262926" y="79724"/>
                  </a:lnTo>
                  <a:lnTo>
                    <a:pt x="243945" y="103905"/>
                  </a:lnTo>
                  <a:lnTo>
                    <a:pt x="220700" y="112775"/>
                  </a:lnTo>
                  <a:lnTo>
                    <a:pt x="199923" y="112775"/>
                  </a:lnTo>
                  <a:lnTo>
                    <a:pt x="176678" y="121646"/>
                  </a:lnTo>
                  <a:lnTo>
                    <a:pt x="157697" y="145827"/>
                  </a:lnTo>
                  <a:lnTo>
                    <a:pt x="144900" y="181677"/>
                  </a:lnTo>
                  <a:lnTo>
                    <a:pt x="140208" y="225551"/>
                  </a:lnTo>
                  <a:lnTo>
                    <a:pt x="135515" y="181677"/>
                  </a:lnTo>
                  <a:lnTo>
                    <a:pt x="122718" y="145827"/>
                  </a:lnTo>
                  <a:lnTo>
                    <a:pt x="103737" y="121646"/>
                  </a:lnTo>
                  <a:lnTo>
                    <a:pt x="80492" y="112775"/>
                  </a:lnTo>
                  <a:lnTo>
                    <a:pt x="59715" y="112775"/>
                  </a:lnTo>
                  <a:lnTo>
                    <a:pt x="36470" y="103905"/>
                  </a:lnTo>
                  <a:lnTo>
                    <a:pt x="17489" y="79724"/>
                  </a:lnTo>
                  <a:lnTo>
                    <a:pt x="4692" y="43874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7764" y="2805683"/>
              <a:ext cx="8641080" cy="226060"/>
            </a:xfrm>
            <a:custGeom>
              <a:avLst/>
              <a:gdLst/>
              <a:ahLst/>
              <a:cxnLst/>
              <a:rect l="l" t="t" r="r" b="b"/>
              <a:pathLst>
                <a:path w="8641080" h="226060">
                  <a:moveTo>
                    <a:pt x="2231136" y="0"/>
                  </a:moveTo>
                  <a:lnTo>
                    <a:pt x="2225805" y="43874"/>
                  </a:lnTo>
                  <a:lnTo>
                    <a:pt x="2211260" y="79724"/>
                  </a:lnTo>
                  <a:lnTo>
                    <a:pt x="2189666" y="103905"/>
                  </a:lnTo>
                  <a:lnTo>
                    <a:pt x="2163191" y="112775"/>
                  </a:lnTo>
                  <a:lnTo>
                    <a:pt x="1183513" y="112775"/>
                  </a:lnTo>
                  <a:lnTo>
                    <a:pt x="1157037" y="121646"/>
                  </a:lnTo>
                  <a:lnTo>
                    <a:pt x="1135443" y="145827"/>
                  </a:lnTo>
                  <a:lnTo>
                    <a:pt x="1120898" y="181677"/>
                  </a:lnTo>
                  <a:lnTo>
                    <a:pt x="1115568" y="225551"/>
                  </a:lnTo>
                  <a:lnTo>
                    <a:pt x="1110237" y="181677"/>
                  </a:lnTo>
                  <a:lnTo>
                    <a:pt x="1095692" y="145827"/>
                  </a:lnTo>
                  <a:lnTo>
                    <a:pt x="1074098" y="121646"/>
                  </a:lnTo>
                  <a:lnTo>
                    <a:pt x="1047623" y="112775"/>
                  </a:lnTo>
                  <a:lnTo>
                    <a:pt x="67894" y="112775"/>
                  </a:lnTo>
                  <a:lnTo>
                    <a:pt x="41469" y="103905"/>
                  </a:lnTo>
                  <a:lnTo>
                    <a:pt x="19888" y="79724"/>
                  </a:lnTo>
                  <a:lnTo>
                    <a:pt x="5336" y="43874"/>
                  </a:lnTo>
                  <a:lnTo>
                    <a:pt x="0" y="0"/>
                  </a:lnTo>
                </a:path>
                <a:path w="8641080" h="226060">
                  <a:moveTo>
                    <a:pt x="8641080" y="0"/>
                  </a:moveTo>
                  <a:lnTo>
                    <a:pt x="8631894" y="43874"/>
                  </a:lnTo>
                  <a:lnTo>
                    <a:pt x="8606837" y="79724"/>
                  </a:lnTo>
                  <a:lnTo>
                    <a:pt x="8569660" y="103905"/>
                  </a:lnTo>
                  <a:lnTo>
                    <a:pt x="8524113" y="112775"/>
                  </a:lnTo>
                  <a:lnTo>
                    <a:pt x="5553075" y="112775"/>
                  </a:lnTo>
                  <a:lnTo>
                    <a:pt x="5507527" y="121646"/>
                  </a:lnTo>
                  <a:lnTo>
                    <a:pt x="5470350" y="145827"/>
                  </a:lnTo>
                  <a:lnTo>
                    <a:pt x="5445293" y="181677"/>
                  </a:lnTo>
                  <a:lnTo>
                    <a:pt x="5436108" y="225551"/>
                  </a:lnTo>
                  <a:lnTo>
                    <a:pt x="5426922" y="181677"/>
                  </a:lnTo>
                  <a:lnTo>
                    <a:pt x="5401865" y="145827"/>
                  </a:lnTo>
                  <a:lnTo>
                    <a:pt x="5364688" y="121646"/>
                  </a:lnTo>
                  <a:lnTo>
                    <a:pt x="5319141" y="112775"/>
                  </a:lnTo>
                  <a:lnTo>
                    <a:pt x="2348103" y="112775"/>
                  </a:lnTo>
                  <a:lnTo>
                    <a:pt x="2302555" y="103905"/>
                  </a:lnTo>
                  <a:lnTo>
                    <a:pt x="2265378" y="79724"/>
                  </a:lnTo>
                  <a:lnTo>
                    <a:pt x="2240321" y="43874"/>
                  </a:lnTo>
                  <a:lnTo>
                    <a:pt x="223113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9420" y="3322142"/>
            <a:ext cx="7175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90" dirty="0">
                <a:latin typeface="Microsoft YaHei"/>
                <a:cs typeface="Microsoft YaHei"/>
              </a:rPr>
              <a:t>(</a:t>
            </a:r>
            <a:r>
              <a:rPr sz="2000" spc="-20" dirty="0">
                <a:latin typeface="Microsoft YaHei"/>
                <a:cs typeface="Microsoft YaHei"/>
              </a:rPr>
              <a:t>1比特</a:t>
            </a:r>
            <a:r>
              <a:rPr sz="2000" spc="204" dirty="0">
                <a:latin typeface="Microsoft YaHei"/>
                <a:cs typeface="Microsoft YaHei"/>
              </a:rPr>
              <a:t>)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165" y="3026791"/>
            <a:ext cx="17564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31520" algn="l"/>
              </a:tabLst>
            </a:pPr>
            <a:r>
              <a:rPr sz="3000" spc="-15" baseline="1388" dirty="0">
                <a:latin typeface="Microsoft YaHei"/>
                <a:cs typeface="Microsoft YaHei"/>
              </a:rPr>
              <a:t>符号 指数</a:t>
            </a:r>
            <a:r>
              <a:rPr sz="2000" spc="-10" dirty="0">
                <a:latin typeface="Microsoft YaHei"/>
                <a:cs typeface="Microsoft YaHei"/>
              </a:rPr>
              <a:t>部分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7691" y="3334334"/>
            <a:ext cx="2413635" cy="100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"/>
                <a:cs typeface="Microsoft YaHei"/>
              </a:rPr>
              <a:t>(8bit)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2800" spc="5" dirty="0">
                <a:latin typeface="Microsoft YaHei"/>
                <a:cs typeface="Microsoft YaHei"/>
              </a:rPr>
              <a:t>双精度</a:t>
            </a:r>
            <a:r>
              <a:rPr sz="2800" spc="95" dirty="0">
                <a:latin typeface="Microsoft YaHei"/>
                <a:cs typeface="Microsoft YaHei"/>
              </a:rPr>
              <a:t>（64位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71947" y="3026791"/>
            <a:ext cx="1038860" cy="607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YaHei"/>
                <a:cs typeface="Microsoft YaHei"/>
              </a:rPr>
              <a:t>尾数部分</a:t>
            </a:r>
            <a:endParaRPr sz="2000">
              <a:latin typeface="Microsoft YaHei"/>
              <a:cs typeface="Microsoft YaHei"/>
            </a:endParaRPr>
          </a:p>
          <a:p>
            <a:pPr marL="133985">
              <a:lnSpc>
                <a:spcPct val="100000"/>
              </a:lnSpc>
              <a:spcBef>
                <a:spcPts val="35"/>
              </a:spcBef>
            </a:pPr>
            <a:r>
              <a:rPr sz="1800" spc="60" dirty="0">
                <a:latin typeface="Microsoft YaHei"/>
                <a:cs typeface="Microsoft YaHei"/>
              </a:rPr>
              <a:t>(23bit)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09153" y="5753569"/>
          <a:ext cx="8948420" cy="408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765"/>
                <a:gridCol w="278765"/>
                <a:gridCol w="278764"/>
                <a:gridCol w="278765"/>
                <a:gridCol w="278765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5"/>
                <a:gridCol w="278765"/>
                <a:gridCol w="278765"/>
                <a:gridCol w="278765"/>
                <a:gridCol w="278765"/>
                <a:gridCol w="278765"/>
                <a:gridCol w="278765"/>
                <a:gridCol w="278765"/>
                <a:gridCol w="27876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112776" y="4864608"/>
            <a:ext cx="8930640" cy="234950"/>
            <a:chOff x="112776" y="4864608"/>
            <a:chExt cx="8930640" cy="234950"/>
          </a:xfrm>
        </p:grpSpPr>
        <p:sp>
          <p:nvSpPr>
            <p:cNvPr id="21" name="object 21"/>
            <p:cNvSpPr/>
            <p:nvPr/>
          </p:nvSpPr>
          <p:spPr>
            <a:xfrm>
              <a:off x="117348" y="4869180"/>
              <a:ext cx="3377565" cy="226060"/>
            </a:xfrm>
            <a:custGeom>
              <a:avLst/>
              <a:gdLst/>
              <a:ahLst/>
              <a:cxnLst/>
              <a:rect l="l" t="t" r="r" b="b"/>
              <a:pathLst>
                <a:path w="3377565" h="226060">
                  <a:moveTo>
                    <a:pt x="280416" y="0"/>
                  </a:moveTo>
                  <a:lnTo>
                    <a:pt x="275723" y="43874"/>
                  </a:lnTo>
                  <a:lnTo>
                    <a:pt x="262926" y="79724"/>
                  </a:lnTo>
                  <a:lnTo>
                    <a:pt x="243945" y="103905"/>
                  </a:lnTo>
                  <a:lnTo>
                    <a:pt x="220700" y="112776"/>
                  </a:lnTo>
                  <a:lnTo>
                    <a:pt x="199923" y="112776"/>
                  </a:lnTo>
                  <a:lnTo>
                    <a:pt x="176678" y="121646"/>
                  </a:lnTo>
                  <a:lnTo>
                    <a:pt x="157697" y="145827"/>
                  </a:lnTo>
                  <a:lnTo>
                    <a:pt x="144900" y="181677"/>
                  </a:lnTo>
                  <a:lnTo>
                    <a:pt x="140208" y="225552"/>
                  </a:lnTo>
                  <a:lnTo>
                    <a:pt x="135515" y="181677"/>
                  </a:lnTo>
                  <a:lnTo>
                    <a:pt x="122718" y="145827"/>
                  </a:lnTo>
                  <a:lnTo>
                    <a:pt x="103737" y="121646"/>
                  </a:lnTo>
                  <a:lnTo>
                    <a:pt x="80492" y="112776"/>
                  </a:lnTo>
                  <a:lnTo>
                    <a:pt x="59715" y="112776"/>
                  </a:lnTo>
                  <a:lnTo>
                    <a:pt x="36470" y="103905"/>
                  </a:lnTo>
                  <a:lnTo>
                    <a:pt x="17489" y="79724"/>
                  </a:lnTo>
                  <a:lnTo>
                    <a:pt x="4692" y="43874"/>
                  </a:lnTo>
                  <a:lnTo>
                    <a:pt x="0" y="0"/>
                  </a:lnTo>
                </a:path>
                <a:path w="3377565" h="226060">
                  <a:moveTo>
                    <a:pt x="3377184" y="0"/>
                  </a:moveTo>
                  <a:lnTo>
                    <a:pt x="3371853" y="43874"/>
                  </a:lnTo>
                  <a:lnTo>
                    <a:pt x="3357308" y="79724"/>
                  </a:lnTo>
                  <a:lnTo>
                    <a:pt x="3335714" y="103905"/>
                  </a:lnTo>
                  <a:lnTo>
                    <a:pt x="3309239" y="112776"/>
                  </a:lnTo>
                  <a:lnTo>
                    <a:pt x="1896745" y="112776"/>
                  </a:lnTo>
                  <a:lnTo>
                    <a:pt x="1870269" y="121646"/>
                  </a:lnTo>
                  <a:lnTo>
                    <a:pt x="1848675" y="145827"/>
                  </a:lnTo>
                  <a:lnTo>
                    <a:pt x="1834130" y="181677"/>
                  </a:lnTo>
                  <a:lnTo>
                    <a:pt x="1828800" y="225552"/>
                  </a:lnTo>
                  <a:lnTo>
                    <a:pt x="1823469" y="181677"/>
                  </a:lnTo>
                  <a:lnTo>
                    <a:pt x="1808924" y="145827"/>
                  </a:lnTo>
                  <a:lnTo>
                    <a:pt x="1787330" y="121646"/>
                  </a:lnTo>
                  <a:lnTo>
                    <a:pt x="1760854" y="112776"/>
                  </a:lnTo>
                  <a:lnTo>
                    <a:pt x="348310" y="112776"/>
                  </a:lnTo>
                  <a:lnTo>
                    <a:pt x="321885" y="103905"/>
                  </a:lnTo>
                  <a:lnTo>
                    <a:pt x="300304" y="79724"/>
                  </a:lnTo>
                  <a:lnTo>
                    <a:pt x="285752" y="43874"/>
                  </a:lnTo>
                  <a:lnTo>
                    <a:pt x="28041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494531" y="4869180"/>
              <a:ext cx="5544820" cy="226060"/>
            </a:xfrm>
            <a:custGeom>
              <a:avLst/>
              <a:gdLst/>
              <a:ahLst/>
              <a:cxnLst/>
              <a:rect l="l" t="t" r="r" b="b"/>
              <a:pathLst>
                <a:path w="5544820" h="226060">
                  <a:moveTo>
                    <a:pt x="5544312" y="0"/>
                  </a:moveTo>
                  <a:lnTo>
                    <a:pt x="5535126" y="43874"/>
                  </a:lnTo>
                  <a:lnTo>
                    <a:pt x="5510069" y="79724"/>
                  </a:lnTo>
                  <a:lnTo>
                    <a:pt x="5472892" y="103905"/>
                  </a:lnTo>
                  <a:lnTo>
                    <a:pt x="5427345" y="112776"/>
                  </a:lnTo>
                  <a:lnTo>
                    <a:pt x="2889122" y="112776"/>
                  </a:lnTo>
                  <a:lnTo>
                    <a:pt x="2843575" y="121646"/>
                  </a:lnTo>
                  <a:lnTo>
                    <a:pt x="2806398" y="145827"/>
                  </a:lnTo>
                  <a:lnTo>
                    <a:pt x="2781341" y="181677"/>
                  </a:lnTo>
                  <a:lnTo>
                    <a:pt x="2772155" y="225552"/>
                  </a:lnTo>
                  <a:lnTo>
                    <a:pt x="2762970" y="181677"/>
                  </a:lnTo>
                  <a:lnTo>
                    <a:pt x="2737913" y="145827"/>
                  </a:lnTo>
                  <a:lnTo>
                    <a:pt x="2700736" y="121646"/>
                  </a:lnTo>
                  <a:lnTo>
                    <a:pt x="2655189" y="112776"/>
                  </a:lnTo>
                  <a:lnTo>
                    <a:pt x="116966" y="112776"/>
                  </a:lnTo>
                  <a:lnTo>
                    <a:pt x="71419" y="103905"/>
                  </a:lnTo>
                  <a:lnTo>
                    <a:pt x="34242" y="79724"/>
                  </a:lnTo>
                  <a:lnTo>
                    <a:pt x="9185" y="43874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0298" y="4466590"/>
          <a:ext cx="8948420" cy="408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765"/>
                <a:gridCol w="278765"/>
                <a:gridCol w="278764"/>
                <a:gridCol w="278765"/>
                <a:gridCol w="278765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4"/>
                <a:gridCol w="278765"/>
                <a:gridCol w="278765"/>
                <a:gridCol w="278765"/>
                <a:gridCol w="278765"/>
                <a:gridCol w="278765"/>
                <a:gridCol w="278765"/>
                <a:gridCol w="278765"/>
                <a:gridCol w="278765"/>
                <a:gridCol w="278765"/>
              </a:tblGrid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2A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39420" y="5068265"/>
            <a:ext cx="71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latin typeface="Microsoft YaHei"/>
                <a:cs typeface="Microsoft YaHei"/>
              </a:rPr>
              <a:t>签名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2000" spc="195" dirty="0">
                <a:latin typeface="Microsoft YaHei"/>
                <a:cs typeface="Microsoft YaHei"/>
              </a:rPr>
              <a:t>(</a:t>
            </a:r>
            <a:r>
              <a:rPr sz="2000" spc="-20" dirty="0">
                <a:latin typeface="Microsoft YaHei"/>
                <a:cs typeface="Microsoft YaHei"/>
              </a:rPr>
              <a:t>1比特</a:t>
            </a:r>
            <a:r>
              <a:rPr sz="2000" spc="204" dirty="0">
                <a:latin typeface="Microsoft YaHei"/>
                <a:cs typeface="Microsoft YaHei"/>
              </a:rPr>
              <a:t>)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86636" y="5077409"/>
            <a:ext cx="1038860" cy="608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Microsoft YaHei"/>
                <a:cs typeface="Microsoft YaHei"/>
              </a:rPr>
              <a:t>指数部分</a:t>
            </a:r>
            <a:endParaRPr sz="2000">
              <a:latin typeface="Microsoft YaHei"/>
              <a:cs typeface="Microsoft YaHei"/>
            </a:endParaRPr>
          </a:p>
          <a:p>
            <a:pPr marL="133985">
              <a:lnSpc>
                <a:spcPct val="100000"/>
              </a:lnSpc>
              <a:spcBef>
                <a:spcPts val="35"/>
              </a:spcBef>
            </a:pPr>
            <a:r>
              <a:rPr sz="1800" spc="60" dirty="0">
                <a:latin typeface="Microsoft YaHei"/>
                <a:cs typeface="Microsoft YaHei"/>
              </a:rPr>
              <a:t>(11bit)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99557" y="5077409"/>
            <a:ext cx="1037590" cy="608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latin typeface="Microsoft YaHei"/>
                <a:cs typeface="Microsoft YaHei"/>
              </a:rPr>
              <a:t>尾数部分</a:t>
            </a:r>
            <a:endParaRPr sz="2000">
              <a:latin typeface="Microsoft YaHei"/>
              <a:cs typeface="Microsoft YaHei"/>
            </a:endParaRPr>
          </a:p>
          <a:p>
            <a:pPr marL="133985">
              <a:lnSpc>
                <a:spcPct val="100000"/>
              </a:lnSpc>
              <a:spcBef>
                <a:spcPts val="35"/>
              </a:spcBef>
            </a:pPr>
            <a:r>
              <a:rPr sz="1800" spc="60" dirty="0">
                <a:latin typeface="Microsoft YaHei"/>
                <a:cs typeface="Microsoft YaHei"/>
              </a:rPr>
              <a:t>(20bit)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7347" y="6170676"/>
            <a:ext cx="8921750" cy="226060"/>
          </a:xfrm>
          <a:custGeom>
            <a:avLst/>
            <a:gdLst/>
            <a:ahLst/>
            <a:cxnLst/>
            <a:rect l="l" t="t" r="r" b="b"/>
            <a:pathLst>
              <a:path w="8921750" h="226060">
                <a:moveTo>
                  <a:pt x="8921496" y="0"/>
                </a:moveTo>
                <a:lnTo>
                  <a:pt x="8912310" y="43895"/>
                </a:lnTo>
                <a:lnTo>
                  <a:pt x="8887253" y="79743"/>
                </a:lnTo>
                <a:lnTo>
                  <a:pt x="8850076" y="103912"/>
                </a:lnTo>
                <a:lnTo>
                  <a:pt x="8804529" y="112776"/>
                </a:lnTo>
                <a:lnTo>
                  <a:pt x="4577715" y="112776"/>
                </a:lnTo>
                <a:lnTo>
                  <a:pt x="4532167" y="121639"/>
                </a:lnTo>
                <a:lnTo>
                  <a:pt x="4494990" y="145810"/>
                </a:lnTo>
                <a:lnTo>
                  <a:pt x="4469933" y="181661"/>
                </a:lnTo>
                <a:lnTo>
                  <a:pt x="4460748" y="225564"/>
                </a:lnTo>
                <a:lnTo>
                  <a:pt x="4451562" y="181661"/>
                </a:lnTo>
                <a:lnTo>
                  <a:pt x="4426505" y="145810"/>
                </a:lnTo>
                <a:lnTo>
                  <a:pt x="4389328" y="121639"/>
                </a:lnTo>
                <a:lnTo>
                  <a:pt x="4343781" y="112776"/>
                </a:lnTo>
                <a:lnTo>
                  <a:pt x="116992" y="112776"/>
                </a:lnTo>
                <a:lnTo>
                  <a:pt x="71451" y="103912"/>
                </a:lnTo>
                <a:lnTo>
                  <a:pt x="34264" y="79743"/>
                </a:lnTo>
                <a:lnTo>
                  <a:pt x="9193" y="43895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269741" y="6405473"/>
            <a:ext cx="26282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YaHei"/>
                <a:cs typeface="Microsoft YaHei"/>
              </a:rPr>
              <a:t>尾数部分</a:t>
            </a:r>
            <a:r>
              <a:rPr sz="2000" spc="190" dirty="0">
                <a:latin typeface="Microsoft YaHei"/>
                <a:cs typeface="Microsoft YaHei"/>
              </a:rPr>
              <a:t>（</a:t>
            </a:r>
            <a:r>
              <a:rPr sz="2000" spc="-10" dirty="0">
                <a:latin typeface="Microsoft YaHei"/>
                <a:cs typeface="Microsoft YaHei"/>
              </a:rPr>
              <a:t>续</a:t>
            </a:r>
            <a:r>
              <a:rPr sz="2000" spc="204" dirty="0">
                <a:latin typeface="Microsoft YaHei"/>
                <a:cs typeface="Microsoft YaHei"/>
              </a:rPr>
              <a:t>）</a:t>
            </a:r>
            <a:r>
              <a:rPr sz="1800" spc="60" dirty="0">
                <a:latin typeface="Microsoft YaHei"/>
                <a:cs typeface="Microsoft YaHei"/>
              </a:rPr>
              <a:t>(32位)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00728" y="1234439"/>
            <a:ext cx="4752340" cy="548640"/>
          </a:xfrm>
          <a:prstGeom prst="rect">
            <a:avLst/>
          </a:prstGeom>
          <a:solidFill>
            <a:srgbClr val="FFFFCC"/>
          </a:solidFill>
          <a:ln w="18288">
            <a:solidFill>
              <a:srgbClr val="00000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715"/>
              </a:spcBef>
            </a:pPr>
            <a:r>
              <a:rPr sz="2400" b="1" spc="175" dirty="0">
                <a:solidFill>
                  <a:srgbClr val="FF0000"/>
                </a:solidFill>
                <a:latin typeface="Microsoft YaHei UI"/>
                <a:cs typeface="Microsoft YaHei UI"/>
              </a:rPr>
              <a:t>(-1)</a:t>
            </a:r>
            <a:r>
              <a:rPr sz="2400" b="1" spc="7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符号</a:t>
            </a:r>
            <a:r>
              <a:rPr sz="2400" b="1" spc="175" dirty="0">
                <a:solidFill>
                  <a:srgbClr val="FF0000"/>
                </a:solidFill>
                <a:latin typeface="Microsoft YaHei UI"/>
                <a:cs typeface="Microsoft YaHei UI"/>
              </a:rPr>
              <a:t>x(1+</a:t>
            </a:r>
            <a:r>
              <a:rPr sz="2400" b="1" spc="-5" dirty="0">
                <a:solidFill>
                  <a:srgbClr val="FF0000"/>
                </a:solidFill>
                <a:latin typeface="Microsoft YaHei UI"/>
                <a:cs typeface="Microsoft YaHei UI"/>
              </a:rPr>
              <a:t>尾数</a:t>
            </a:r>
            <a:r>
              <a:rPr sz="2400" b="1" spc="175" dirty="0">
                <a:solidFill>
                  <a:srgbClr val="FF0000"/>
                </a:solidFill>
                <a:latin typeface="Microsoft YaHei UI"/>
                <a:cs typeface="Microsoft YaHei UI"/>
              </a:rPr>
              <a:t>)x2</a:t>
            </a:r>
            <a:r>
              <a:rPr sz="2400" b="1" spc="262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(</a:t>
            </a:r>
            <a:r>
              <a:rPr sz="2400" b="1" spc="7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指数</a:t>
            </a:r>
            <a:r>
              <a:rPr sz="2400" b="1" spc="60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-</a:t>
            </a:r>
            <a:r>
              <a:rPr sz="2400" b="1" spc="-419" baseline="24305" dirty="0">
                <a:solidFill>
                  <a:srgbClr val="FF0000"/>
                </a:solidFill>
                <a:latin typeface="Microsoft YaHei UI"/>
                <a:cs typeface="Microsoft YaHei UI"/>
              </a:rPr>
              <a:t>基数)。</a:t>
            </a:r>
            <a:endParaRPr sz="2400" baseline="24305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Application>Microsoft Office PowerPoint</ap:Application>
  <ap:PresentationFormat>On-screen Show (4:3)</ap:PresentationFormat>
  <ap:ScaleCrop>false</ap:ScaleCrop>
  <ap:LinksUpToDate>false</ap:LinksUpToDate>
  <ap:SharedDoc>false</ap:SharedDoc>
  <ap:HyperlinksChanged>false</ap:HyperlinksChanged>
  <ap:AppVersion>12.0000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tak</dc:creator>
  <dc:title>スライド 1</dc:title>
  <dcterms:created xsi:type="dcterms:W3CDTF">2021-10-21T13:35:04Z</dcterms:created>
  <dcterms:modified xsi:type="dcterms:W3CDTF">2021-10-21T13:35:04Z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2021-10-21T00:00:00Z</vt:filetime>
  </property>
</Properties>
</file>