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jpg" ContentType="image/jpg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55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9.xml" ContentType="application/vnd.openxmlformats-officedocument.presentationml.slide+xml"/>
  <Override PartName="/ppt/slides/slide1010.xml" ContentType="application/vnd.openxmlformats-officedocument.presentationml.slide+xml"/>
  <Override PartName="/ppt/slides/slide1111.xml" ContentType="application/vnd.openxmlformats-officedocument.presentationml.slide+xml"/>
  <Override PartName="/ppt/slides/slide1212.xml" ContentType="application/vnd.openxmlformats-officedocument.presentationml.slide+xml"/>
  <Override PartName="/ppt/slides/slide1313.xml" ContentType="application/vnd.openxmlformats-officedocument.presentationml.slide+xml"/>
  <Override PartName="/ppt/slides/slide1414.xml" ContentType="application/vnd.openxmlformats-officedocument.presentationml.slide+xml"/>
  <Override PartName="/ppt/slides/slide1515.xml" ContentType="application/vnd.openxmlformats-officedocument.presentationml.slide+xml"/>
  <Override PartName="/ppt/slides/slide1616.xml" ContentType="application/vnd.openxmlformats-officedocument.presentationml.slide+xml"/>
  <Override PartName="/ppt/slides/slide1717.xml" ContentType="application/vnd.openxmlformats-officedocument.presentationml.slide+xml"/>
  <Override PartName="/ppt/slides/slide1818.xml" ContentType="application/vnd.openxmlformats-officedocument.presentationml.slide+xml"/>
  <Override PartName="/ppt/slides/slide1919.xml" ContentType="application/vnd.openxmlformats-officedocument.presentationml.slide+xml"/>
  <Override PartName="/ppt/slides/slide2020.xml" ContentType="application/vnd.openxmlformats-officedocument.presentationml.slide+xml"/>
  <Override PartName="/ppt/slides/slide2121.xml" ContentType="application/vnd.openxmlformats-officedocument.presentationml.slide+xml"/>
  <Override PartName="/ppt/slides/slide2222.xml" ContentType="application/vnd.openxmlformats-officedocument.presentationml.slide+xml"/>
  <Override PartName="/ppt/slides/slide2323.xml" ContentType="application/vnd.openxmlformats-officedocument.presentationml.slide+xml"/>
  <Override PartName="/ppt/slides/slide2424.xml" ContentType="application/vnd.openxmlformats-officedocument.presentationml.slide+xml"/>
  <Override PartName="/ppt/slides/slide2525.xml" ContentType="application/vnd.openxmlformats-officedocument.presentationml.slide+xml"/>
  <Override PartName="/ppt/slides/slide2626.xml" ContentType="application/vnd.openxmlformats-officedocument.presentationml.slide+xml"/>
  <Override PartName="/ppt/slides/slide2727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2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Id3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ac1213fdf1214bc1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theme" Target="/ppt/theme/theme11.xml" Id="rId2" /><Relationship Type="http://schemas.openxmlformats.org/officeDocument/2006/relationships/viewProps" Target="/ppt/viewProps.xml" Id="rId3" /><Relationship Type="http://schemas.openxmlformats.org/officeDocument/2006/relationships/presProps" Target="/ppt/presProps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1.xml" Id="rId6" /><Relationship Type="http://schemas.openxmlformats.org/officeDocument/2006/relationships/slide" Target="/ppt/slides/slide22.xml" Id="rId7" /><Relationship Type="http://schemas.openxmlformats.org/officeDocument/2006/relationships/slide" Target="/ppt/slides/slide33.xml" Id="rId8" /><Relationship Type="http://schemas.openxmlformats.org/officeDocument/2006/relationships/slide" Target="/ppt/slides/slide44.xml" Id="rId9" /><Relationship Type="http://schemas.openxmlformats.org/officeDocument/2006/relationships/slide" Target="/ppt/slides/slide55.xml" Id="rId10" /><Relationship Type="http://schemas.openxmlformats.org/officeDocument/2006/relationships/slide" Target="/ppt/slides/slide66.xml" Id="rId11" /><Relationship Type="http://schemas.openxmlformats.org/officeDocument/2006/relationships/slide" Target="/ppt/slides/slide77.xml" Id="rId12" /><Relationship Type="http://schemas.openxmlformats.org/officeDocument/2006/relationships/slide" Target="/ppt/slides/slide88.xml" Id="rId13" /><Relationship Type="http://schemas.openxmlformats.org/officeDocument/2006/relationships/slide" Target="/ppt/slides/slide99.xml" Id="rId14" /><Relationship Type="http://schemas.openxmlformats.org/officeDocument/2006/relationships/slide" Target="/ppt/slides/slide1010.xml" Id="rId15" /><Relationship Type="http://schemas.openxmlformats.org/officeDocument/2006/relationships/slide" Target="/ppt/slides/slide1111.xml" Id="rId16" /><Relationship Type="http://schemas.openxmlformats.org/officeDocument/2006/relationships/slide" Target="/ppt/slides/slide1212.xml" Id="rId17" /><Relationship Type="http://schemas.openxmlformats.org/officeDocument/2006/relationships/slide" Target="/ppt/slides/slide1313.xml" Id="rId18" /><Relationship Type="http://schemas.openxmlformats.org/officeDocument/2006/relationships/slide" Target="/ppt/slides/slide1414.xml" Id="rId19" /><Relationship Type="http://schemas.openxmlformats.org/officeDocument/2006/relationships/slide" Target="/ppt/slides/slide1515.xml" Id="rId20" /><Relationship Type="http://schemas.openxmlformats.org/officeDocument/2006/relationships/slide" Target="/ppt/slides/slide1616.xml" Id="rId21" /><Relationship Type="http://schemas.openxmlformats.org/officeDocument/2006/relationships/slide" Target="/ppt/slides/slide1717.xml" Id="rId22" /><Relationship Type="http://schemas.openxmlformats.org/officeDocument/2006/relationships/slide" Target="/ppt/slides/slide1818.xml" Id="rId23" /><Relationship Type="http://schemas.openxmlformats.org/officeDocument/2006/relationships/slide" Target="/ppt/slides/slide1919.xml" Id="rId24" /><Relationship Type="http://schemas.openxmlformats.org/officeDocument/2006/relationships/slide" Target="/ppt/slides/slide2020.xml" Id="rId25" /><Relationship Type="http://schemas.openxmlformats.org/officeDocument/2006/relationships/slide" Target="/ppt/slides/slide2121.xml" Id="rId26" /><Relationship Type="http://schemas.openxmlformats.org/officeDocument/2006/relationships/slide" Target="/ppt/slides/slide2222.xml" Id="rId27" /><Relationship Type="http://schemas.openxmlformats.org/officeDocument/2006/relationships/slide" Target="/ppt/slides/slide2323.xml" Id="rId28" /><Relationship Type="http://schemas.openxmlformats.org/officeDocument/2006/relationships/slide" Target="/ppt/slides/slide2424.xml" Id="rId29" /><Relationship Type="http://schemas.openxmlformats.org/officeDocument/2006/relationships/slide" Target="/ppt/slides/slide2525.xml" Id="rId30" /><Relationship Type="http://schemas.openxmlformats.org/officeDocument/2006/relationships/slide" Target="/ppt/slides/slide2626.xml" Id="rId31" /><Relationship Type="http://schemas.openxmlformats.org/officeDocument/2006/relationships/slide" Target="/ppt/slides/slide2727.xml" Id="rId32" /><Relationship Type="http://schemas.openxmlformats.org/officeDocument/2006/relationships/slide" Target="/ppt/slides/slide28.xml" Id="Rac1213fdf1214bc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7788" y="1949577"/>
            <a:ext cx="44084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664" y="4015740"/>
            <a:ext cx="744667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60"/>
              <a:t>#</a:t>
            </a:fld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55.xml" Id="rId5" /><Relationship Type="http://schemas.openxmlformats.org/officeDocument/2006/relationships/theme" Target="/ppt/theme/theme11.xml" Id="rId6" /><Relationship Type="http://schemas.openxmlformats.org/officeDocument/2006/relationships/image" Target="/ppt/media/image1.png" Id="rId7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238"/>
            <a:ext cx="8071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9268" y="2918586"/>
            <a:ext cx="6716395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542" y="6233857"/>
            <a:ext cx="36322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60" dirty="0"/>
              <a:t>#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4.xml" Id="rId1" /><Relationship Type="http://schemas.openxmlformats.org/officeDocument/2006/relationships/image" Target="/ppt/media/image62.jpg" Id="rId2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4.xml" Id="rId1" /><Relationship Type="http://schemas.openxmlformats.org/officeDocument/2006/relationships/image" Target="/ppt/media/image73.jp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4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84.jpg" Id="rId2" /></Relationships>
</file>

<file path=ppt/slides/_rels/slide25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6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f26c077366a24e99" /><Relationship Type="http://schemas.openxmlformats.org/officeDocument/2006/relationships/hyperlink" Target="https://www.deepl.com/pro?cta=edit-document" TargetMode="External" Id="Rb20b633302744407" /><Relationship Type="http://schemas.openxmlformats.org/officeDocument/2006/relationships/image" Target="/ppt/media/image5.png" Id="Re5f5b5c22b1e466a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Relationship Type="http://schemas.openxmlformats.org/officeDocument/2006/relationships/image" Target="/ppt/media/image44.png" Id="rId4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5.jpg" Id="rId3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725" y="1258265"/>
            <a:ext cx="79959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假设</a:t>
            </a:r>
            <a:r>
              <a:rPr sz="3200" spc="-10" dirty="0">
                <a:latin typeface="Microsoft YaHei"/>
                <a:cs typeface="Microsoft YaHei"/>
              </a:rPr>
              <a:t>有</a:t>
            </a:r>
            <a:r>
              <a:rPr sz="3200" spc="110" dirty="0">
                <a:latin typeface="Microsoft YaHei"/>
                <a:cs typeface="Microsoft YaHei"/>
              </a:rPr>
              <a:t>两种</a:t>
            </a:r>
            <a:r>
              <a:rPr sz="3200" spc="10" dirty="0">
                <a:latin typeface="Microsoft YaHei"/>
                <a:cs typeface="Microsoft YaHei"/>
              </a:rPr>
              <a:t>类型</a:t>
            </a:r>
            <a:r>
              <a:rPr sz="3200" spc="-10" dirty="0">
                <a:latin typeface="Microsoft YaHei"/>
                <a:cs typeface="Microsoft YaHei"/>
              </a:rPr>
              <a:t>的</a:t>
            </a:r>
            <a:r>
              <a:rPr sz="3200" spc="-10" dirty="0">
                <a:latin typeface="Microsoft YaHei"/>
                <a:cs typeface="Microsoft YaHei"/>
              </a:rPr>
              <a:t>计算机</a:t>
            </a:r>
            <a:r>
              <a:rPr sz="3200" spc="-10" dirty="0">
                <a:latin typeface="Microsoft YaHei"/>
                <a:cs typeface="Microsoft YaHei"/>
              </a:rPr>
              <a:t>具有</a:t>
            </a:r>
            <a:r>
              <a:rPr sz="3200" spc="-10" dirty="0">
                <a:latin typeface="Microsoft YaHei"/>
                <a:cs typeface="Microsoft YaHei"/>
              </a:rPr>
              <a:t>相同的指令集结构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204" y="1434464"/>
            <a:ext cx="233680" cy="23621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9268" y="2414523"/>
          <a:ext cx="671639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25"/>
                <a:gridCol w="2254885"/>
                <a:gridCol w="2870199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48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时钟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周期时间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32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方案</a:t>
                      </a: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中的</a:t>
                      </a:r>
                      <a:r>
                        <a:rPr sz="1800" b="1" spc="12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CPI </a:t>
                      </a:r>
                      <a:r>
                        <a:rPr sz="1800" b="1" spc="5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X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445" dirty="0">
                          <a:latin typeface="Microsoft JhengHei UI"/>
                          <a:cs typeface="Microsoft JhengHei UI"/>
                        </a:rPr>
                        <a:t>计算机</a:t>
                      </a:r>
                      <a:r>
                        <a:rPr sz="1800" spc="-30" dirty="0">
                          <a:latin typeface="Microsoft JhengHei UI"/>
                          <a:cs typeface="Microsoft JhengHei UI"/>
                        </a:rPr>
                        <a:t>A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0" dirty="0">
                          <a:latin typeface="Microsoft JhengHei UI"/>
                          <a:cs typeface="Microsoft JhengHei UI"/>
                        </a:rPr>
                        <a:t>250ps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14" dirty="0">
                          <a:latin typeface="Microsoft JhengHei UI"/>
                          <a:cs typeface="Microsoft JhengHei UI"/>
                        </a:rPr>
                        <a:t>2.0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445" dirty="0">
                          <a:latin typeface="Microsoft JhengHei UI"/>
                          <a:cs typeface="Microsoft JhengHei UI"/>
                        </a:rPr>
                        <a:t>计算机</a:t>
                      </a:r>
                      <a:r>
                        <a:rPr sz="1800" spc="105" dirty="0">
                          <a:latin typeface="Microsoft JhengHei UI"/>
                          <a:cs typeface="Microsoft JhengHei UI"/>
                        </a:rPr>
                        <a:t>B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0" dirty="0">
                          <a:latin typeface="Microsoft JhengHei UI"/>
                          <a:cs typeface="Microsoft JhengHei UI"/>
                        </a:rPr>
                        <a:t>500ps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14" dirty="0">
                          <a:latin typeface="Microsoft JhengHei UI"/>
                          <a:cs typeface="Microsoft JhengHei UI"/>
                        </a:rPr>
                        <a:t>1.2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9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301" y="3520897"/>
            <a:ext cx="8139430" cy="214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Microsoft YaHei"/>
                <a:cs typeface="Microsoft YaHei"/>
              </a:rPr>
              <a:t>哪台电脑</a:t>
            </a:r>
            <a:r>
              <a:rPr sz="3200" spc="-15" dirty="0">
                <a:latin typeface="Microsoft YaHei"/>
                <a:cs typeface="Microsoft YaHei"/>
              </a:rPr>
              <a:t>更快</a:t>
            </a:r>
            <a:r>
              <a:rPr sz="3200" spc="-10" dirty="0">
                <a:latin typeface="Microsoft YaHei"/>
                <a:cs typeface="Microsoft YaHei"/>
              </a:rPr>
              <a:t>？</a:t>
            </a:r>
            <a:endParaRPr sz="3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300">
              <a:latin typeface="Microsoft YaHei"/>
              <a:cs typeface="Microsoft YaHei"/>
            </a:endParaRPr>
          </a:p>
          <a:p>
            <a:pPr marL="2982595" marR="742950">
              <a:lnSpc>
                <a:spcPct val="100000"/>
              </a:lnSpc>
            </a:pPr>
            <a:r>
              <a:rPr sz="2800" spc="-509" dirty="0">
                <a:solidFill>
                  <a:srgbClr val="333399"/>
                </a:solidFill>
                <a:latin typeface="Microsoft JhengHei UI"/>
                <a:cs typeface="Microsoft JhengHei UI"/>
              </a:rPr>
              <a:t>请以</a:t>
            </a:r>
            <a:r>
              <a:rPr sz="2800" spc="-1390" dirty="0">
                <a:solidFill>
                  <a:srgbClr val="333399"/>
                </a:solidFill>
                <a:latin typeface="Microsoft JhengHei UI"/>
                <a:cs typeface="Microsoft JhengHei UI"/>
              </a:rPr>
              <a:t>"</a:t>
            </a:r>
            <a:r>
              <a:rPr sz="2800" spc="185" dirty="0">
                <a:solidFill>
                  <a:srgbClr val="333399"/>
                </a:solidFill>
                <a:latin typeface="Microsoft JhengHei UI"/>
                <a:cs typeface="Microsoft JhengHei UI"/>
              </a:rPr>
              <a:t>□</a:t>
            </a:r>
            <a:r>
              <a:rPr sz="2800" spc="-240" dirty="0">
                <a:solidFill>
                  <a:srgbClr val="333399"/>
                </a:solidFill>
                <a:latin typeface="Microsoft JhengHei UI"/>
                <a:cs typeface="Microsoft JhengHei UI"/>
              </a:rPr>
              <a:t>是</a:t>
            </a:r>
            <a:r>
              <a:rPr sz="2800" spc="310" dirty="0">
                <a:solidFill>
                  <a:srgbClr val="333399"/>
                </a:solidFill>
                <a:latin typeface="Microsoft JhengHei UI"/>
                <a:cs typeface="Microsoft JhengHei UI"/>
              </a:rPr>
              <a:t>□倍</a:t>
            </a:r>
            <a:r>
              <a:rPr sz="2800" spc="-500" dirty="0">
                <a:solidFill>
                  <a:srgbClr val="333399"/>
                </a:solidFill>
                <a:latin typeface="Microsoft JhengHei UI"/>
                <a:cs typeface="Microsoft JhengHei UI"/>
              </a:rPr>
              <a:t>快 "的</a:t>
            </a:r>
            <a:r>
              <a:rPr sz="2800" spc="-190" dirty="0">
                <a:solidFill>
                  <a:srgbClr val="333399"/>
                </a:solidFill>
                <a:latin typeface="Microsoft JhengHei UI"/>
                <a:cs typeface="Microsoft JhengHei UI"/>
              </a:rPr>
              <a:t>形式</a:t>
            </a:r>
            <a:r>
              <a:rPr sz="2800" spc="-395" dirty="0">
                <a:solidFill>
                  <a:srgbClr val="333399"/>
                </a:solidFill>
                <a:latin typeface="Microsoft JhengHei UI"/>
                <a:cs typeface="Microsoft JhengHei UI"/>
              </a:rPr>
              <a:t>回答</a:t>
            </a:r>
            <a:r>
              <a:rPr sz="2800" spc="-1410" dirty="0">
                <a:solidFill>
                  <a:srgbClr val="333399"/>
                </a:solidFill>
                <a:latin typeface="Microsoft JhengHei UI"/>
                <a:cs typeface="Microsoft JhengHei UI"/>
              </a:rPr>
              <a:t>。</a:t>
            </a:r>
            <a:endParaRPr sz="2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计算机配置理论 </a:t>
            </a:r>
            <a:r>
              <a:rPr dirty="0"/>
              <a:t>(</a:t>
            </a:r>
            <a:r>
              <a:rPr spc="114" dirty="0"/>
              <a:t>13</a:t>
            </a:r>
            <a:r>
              <a:rPr dirty="0"/>
              <a:t>)</a:t>
            </a:r>
          </a:p>
          <a:p>
            <a:pPr marL="3810" algn="ctr">
              <a:lnSpc>
                <a:spcPct val="100000"/>
              </a:lnSpc>
            </a:pPr>
            <a:r>
              <a:rPr spc="1985" dirty="0"/>
              <a:t>-绩效</a:t>
            </a:r>
            <a:r>
              <a:rPr dirty="0"/>
              <a:t>评估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4015740"/>
            <a:ext cx="744600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 marR="5080" indent="-304927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Takayuki </a:t>
            </a:r>
            <a:r>
              <a:rPr sz="2400" dirty="0">
                <a:latin typeface="Microsoft YaHei"/>
                <a:cs typeface="Microsoft YaHei"/>
              </a:rPr>
              <a:t>Omori, </a:t>
            </a:r>
            <a:r>
              <a:rPr sz="2400" dirty="0">
                <a:latin typeface="Microsoft YaHei"/>
                <a:cs typeface="Microsoft YaHei"/>
              </a:rPr>
              <a:t>大连理工大学</a:t>
            </a:r>
            <a:r>
              <a:rPr sz="2400" dirty="0">
                <a:latin typeface="Microsoft YaHei"/>
                <a:cs typeface="Microsoft YaHei"/>
              </a:rPr>
              <a:t>国际信息与软件学院</a:t>
            </a:r>
            <a:r>
              <a:rPr sz="2400" dirty="0">
                <a:latin typeface="Microsoft YaHei"/>
                <a:cs typeface="Microsoft YaHei"/>
              </a:rPr>
              <a:t>和立命馆大学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10</a:t>
            </a: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90" y="1407286"/>
            <a:ext cx="170179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6861" y="1273809"/>
            <a:ext cx="7653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有两个系列的代码</a:t>
            </a:r>
            <a:r>
              <a:rPr sz="2400" spc="-5" dirty="0">
                <a:latin typeface="Microsoft YaHei"/>
                <a:cs typeface="Microsoft YaHei"/>
              </a:rPr>
              <a:t>。</a:t>
            </a:r>
            <a:r>
              <a:rPr sz="2400" dirty="0">
                <a:latin typeface="Microsoft YaHei"/>
                <a:cs typeface="Microsoft YaHei"/>
              </a:rPr>
              <a:t>同一程序产生的代码中的指令数量在每个系列中是不同的，具体如下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437" y="3651961"/>
            <a:ext cx="8460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YaHei"/>
                <a:cs typeface="Microsoft YaHei"/>
              </a:rPr>
              <a:t>当</a:t>
            </a:r>
            <a:r>
              <a:rPr sz="2400" spc="-5" dirty="0">
                <a:latin typeface="Microsoft YaHei"/>
                <a:cs typeface="Microsoft YaHei"/>
              </a:rPr>
              <a:t>每个指令类</a:t>
            </a:r>
            <a:r>
              <a:rPr sz="2400" dirty="0">
                <a:latin typeface="Microsoft YaHei"/>
                <a:cs typeface="Microsoft YaHei"/>
              </a:rPr>
              <a:t>的</a:t>
            </a:r>
            <a:r>
              <a:rPr sz="2400" spc="70" dirty="0">
                <a:latin typeface="Microsoft YaHei"/>
                <a:cs typeface="Microsoft YaHei"/>
              </a:rPr>
              <a:t>CPI</a:t>
            </a:r>
            <a:r>
              <a:rPr sz="2400" spc="-5" dirty="0">
                <a:latin typeface="Microsoft YaHei"/>
                <a:cs typeface="Microsoft YaHei"/>
              </a:rPr>
              <a:t>如下，哪个代码系列更好？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YaHei"/>
                <a:cs typeface="Microsoft YaHei"/>
              </a:rPr>
              <a:t>在执行上更快？那么各家</a:t>
            </a:r>
            <a:r>
              <a:rPr sz="2400" spc="10" dirty="0">
                <a:latin typeface="Microsoft YaHei"/>
                <a:cs typeface="Microsoft YaHei"/>
              </a:rPr>
              <a:t>的</a:t>
            </a:r>
            <a:r>
              <a:rPr sz="2400" spc="70" dirty="0">
                <a:latin typeface="Microsoft YaHei"/>
                <a:cs typeface="Microsoft YaHei"/>
              </a:rPr>
              <a:t>CPI</a:t>
            </a:r>
            <a:r>
              <a:rPr sz="2400" dirty="0">
                <a:latin typeface="Microsoft YaHei"/>
                <a:cs typeface="Microsoft YaHei"/>
              </a:rPr>
              <a:t>是多少呢？</a:t>
            </a:r>
            <a:endParaRPr sz="2400">
              <a:latin typeface="Microsoft YaHei"/>
              <a:cs typeface="Microsoft YaHe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9268" y="4485640"/>
          <a:ext cx="671639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/>
                <a:gridCol w="1865630"/>
                <a:gridCol w="1865630"/>
                <a:gridCol w="1865629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每个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教学班的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CPI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365760">
                <a:tc rowSpan="2"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65" dirty="0">
                          <a:latin typeface="Microsoft JhengHei UI"/>
                          <a:cs typeface="Microsoft JhengHei UI"/>
                        </a:rPr>
                        <a:t>CPI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A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B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C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610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3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9268" y="2103627"/>
          <a:ext cx="6716395" cy="147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/>
                <a:gridCol w="1800225"/>
                <a:gridCol w="1800225"/>
                <a:gridCol w="1800224"/>
              </a:tblGrid>
              <a:tr h="365760">
                <a:tc row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800" b="1" spc="-44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代码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系列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每个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指令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类执行的指令数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T="2292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1534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A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B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C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296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2296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4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12</a:t>
            </a: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40759"/>
            <a:ext cx="200659" cy="20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152491"/>
            <a:ext cx="6836409" cy="370077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业绩评估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吞吐量、响应</a:t>
            </a:r>
            <a:r>
              <a:rPr sz="2800" spc="-20" dirty="0">
                <a:latin typeface="Microsoft YaHei"/>
                <a:cs typeface="Microsoft YaHei"/>
              </a:rPr>
              <a:t>时间</a:t>
            </a:r>
            <a:r>
              <a:rPr sz="2800" spc="-10" dirty="0">
                <a:latin typeface="Microsoft YaHei"/>
                <a:cs typeface="Microsoft YaHei"/>
              </a:rPr>
              <a:t>、</a:t>
            </a:r>
            <a:r>
              <a:rPr sz="2800" spc="-5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执行时间 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r>
              <a:rPr sz="2800" spc="-10" dirty="0">
                <a:latin typeface="Microsoft YaHei"/>
                <a:cs typeface="Microsoft YaHei"/>
              </a:rPr>
              <a:t>和</a:t>
            </a:r>
            <a:r>
              <a:rPr sz="2800" spc="85" dirty="0">
                <a:latin typeface="Microsoft YaHei"/>
                <a:cs typeface="Microsoft YaHei"/>
              </a:rPr>
              <a:t>CPI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Microsoft YaHei"/>
                <a:cs typeface="Microsoft YaHei"/>
              </a:rPr>
              <a:t>MIPS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基准</a:t>
            </a:r>
            <a:endParaRPr sz="2800">
              <a:latin typeface="Microsoft YaHei"/>
              <a:cs typeface="Microsoft YaHei"/>
            </a:endParaRPr>
          </a:p>
          <a:p>
            <a:pPr marL="411480" marR="3561079">
              <a:lnSpc>
                <a:spcPts val="4029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阿姆达尔定律 </a:t>
            </a:r>
            <a:r>
              <a:rPr sz="2800" spc="5" dirty="0">
                <a:latin typeface="Microsoft YaHei"/>
                <a:cs typeface="Microsoft YaHei"/>
              </a:rPr>
              <a:t>摩尔定律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552822"/>
            <a:ext cx="200659" cy="2082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2" name="object 12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496" y="2843784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9496" y="2843784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13</a:t>
            </a: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15125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MIPS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00276"/>
            <a:ext cx="4551680" cy="9042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35" dirty="0">
                <a:latin typeface="Microsoft YaHei"/>
                <a:cs typeface="Microsoft YaHei"/>
              </a:rPr>
              <a:t>不是</a:t>
            </a:r>
            <a:r>
              <a:rPr sz="2400" dirty="0">
                <a:latin typeface="Microsoft YaHei"/>
                <a:cs typeface="Microsoft YaHei"/>
              </a:rPr>
              <a:t>MIPS</a:t>
            </a:r>
            <a:r>
              <a:rPr sz="2400" spc="20" dirty="0">
                <a:latin typeface="Microsoft YaHei"/>
                <a:cs typeface="Microsoft YaHei"/>
              </a:rPr>
              <a:t>架构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Microsoft YaHei"/>
                <a:cs typeface="Microsoft YaHei"/>
              </a:rPr>
              <a:t>每秒</a:t>
            </a:r>
            <a:r>
              <a:rPr sz="2400" spc="-35" dirty="0">
                <a:latin typeface="Microsoft YaHei"/>
                <a:cs typeface="Microsoft YaHei"/>
              </a:rPr>
              <a:t>百万条</a:t>
            </a:r>
            <a:r>
              <a:rPr sz="2400" spc="5" dirty="0">
                <a:latin typeface="Microsoft YaHei"/>
                <a:cs typeface="Microsoft YaHei"/>
              </a:rPr>
              <a:t>指令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407286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846198"/>
            <a:ext cx="17017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3162935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3580510"/>
            <a:ext cx="147320" cy="147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4272407"/>
            <a:ext cx="170179" cy="177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4689983"/>
            <a:ext cx="147320" cy="147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5360542"/>
            <a:ext cx="147320" cy="1473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0668" y="2946011"/>
            <a:ext cx="5749290" cy="29356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Microsoft YaHei"/>
                <a:cs typeface="Microsoft YaHei"/>
              </a:rPr>
              <a:t>优点</a:t>
            </a:r>
            <a:endParaRPr sz="24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545"/>
              </a:spcBef>
            </a:pPr>
            <a:r>
              <a:rPr sz="2000" spc="-10" dirty="0">
                <a:latin typeface="Microsoft YaHei"/>
                <a:cs typeface="Microsoft YaHei"/>
              </a:rPr>
              <a:t>与</a:t>
            </a:r>
            <a:r>
              <a:rPr sz="2000" spc="-10" dirty="0">
                <a:latin typeface="Microsoft YaHei"/>
                <a:cs typeface="Microsoft YaHei"/>
              </a:rPr>
              <a:t>每单位时间内执行的指令数量成正比，使</a:t>
            </a:r>
            <a:r>
              <a:rPr sz="2000" spc="-10" dirty="0">
                <a:latin typeface="Microsoft YaHei"/>
                <a:cs typeface="Microsoft YaHei"/>
              </a:rPr>
              <a:t>其直观</a:t>
            </a:r>
            <a:r>
              <a:rPr sz="2000" spc="-10" dirty="0">
                <a:latin typeface="Microsoft YaHei"/>
                <a:cs typeface="Microsoft YaHei"/>
              </a:rPr>
              <a:t>地易于理解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Microsoft YaHei"/>
                <a:cs typeface="Microsoft YaHei"/>
              </a:rPr>
              <a:t>劣势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Microsoft YaHei"/>
                <a:cs typeface="Microsoft YaHei"/>
              </a:rPr>
              <a:t>没有考虑到指令的内容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</a:pPr>
            <a:r>
              <a:rPr sz="2000" spc="1080" dirty="0">
                <a:latin typeface="Microsoft YaHei"/>
                <a:cs typeface="Microsoft YaHei"/>
              </a:rPr>
              <a:t>* </a:t>
            </a:r>
            <a:r>
              <a:rPr sz="2000" spc="-10" dirty="0">
                <a:latin typeface="Microsoft YaHei"/>
                <a:cs typeface="Microsoft YaHei"/>
              </a:rPr>
              <a:t>不同的指令集</a:t>
            </a:r>
            <a:r>
              <a:rPr sz="2000" spc="-10" dirty="0">
                <a:latin typeface="Microsoft YaHei"/>
                <a:cs typeface="Microsoft YaHei"/>
              </a:rPr>
              <a:t>不能相互</a:t>
            </a:r>
            <a:r>
              <a:rPr sz="2000" spc="-10" dirty="0">
                <a:latin typeface="Microsoft YaHei"/>
                <a:cs typeface="Microsoft YaHei"/>
              </a:rPr>
              <a:t>比较</a:t>
            </a:r>
            <a:endParaRPr sz="2000">
              <a:latin typeface="Microsoft YaHei"/>
              <a:cs typeface="Microsoft YaHei"/>
            </a:endParaRPr>
          </a:p>
          <a:p>
            <a:pPr marL="411480" marR="5143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Microsoft YaHei"/>
                <a:cs typeface="Microsoft YaHei"/>
              </a:rPr>
              <a:t>同一台计算机</a:t>
            </a:r>
            <a:r>
              <a:rPr sz="2000" spc="10" dirty="0">
                <a:latin typeface="Microsoft YaHei"/>
                <a:cs typeface="Microsoft YaHei"/>
              </a:rPr>
              <a:t>上的</a:t>
            </a:r>
            <a:r>
              <a:rPr sz="2000" spc="-10" dirty="0">
                <a:latin typeface="Microsoft YaHei"/>
                <a:cs typeface="Microsoft YaHei"/>
              </a:rPr>
              <a:t>不同</a:t>
            </a:r>
            <a:r>
              <a:rPr sz="2000" spc="-10" dirty="0">
                <a:latin typeface="Microsoft YaHei"/>
                <a:cs typeface="Microsoft YaHei"/>
              </a:rPr>
              <a:t>程序将</a:t>
            </a:r>
            <a:r>
              <a:rPr sz="2000" spc="-10" dirty="0">
                <a:latin typeface="Microsoft YaHei"/>
                <a:cs typeface="Microsoft YaHei"/>
              </a:rPr>
              <a:t>执行不同数量的指令。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0216" y="2133600"/>
            <a:ext cx="3142615" cy="814069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  <a:tabLst>
                <a:tab pos="1425575" algn="l"/>
              </a:tabLst>
            </a:pPr>
            <a:r>
              <a:rPr sz="3000" spc="7" baseline="-45833" dirty="0">
                <a:latin typeface="Microsoft JhengHei UI"/>
                <a:cs typeface="Microsoft JhengHei UI"/>
              </a:rPr>
              <a:t>MIPS</a:t>
            </a:r>
            <a:r>
              <a:rPr sz="3000" spc="337" baseline="-45833" dirty="0">
                <a:latin typeface="Microsoft JhengHei UI"/>
                <a:cs typeface="Microsoft JhengHei UI"/>
              </a:rPr>
              <a:t> </a:t>
            </a:r>
            <a:r>
              <a:rPr sz="3000" spc="187" baseline="-45833" dirty="0">
                <a:latin typeface="Microsoft JhengHei UI"/>
                <a:cs typeface="Microsoft JhengHei UI"/>
              </a:rPr>
              <a:t>=	</a:t>
            </a:r>
            <a:r>
              <a:rPr sz="2000" spc="-10" dirty="0">
                <a:latin typeface="Microsoft JhengHei UI"/>
                <a:cs typeface="Microsoft JhengHei UI"/>
              </a:rPr>
              <a:t>执行的指令数</a:t>
            </a:r>
            <a:endParaRPr sz="2000">
              <a:latin typeface="Microsoft JhengHei UI"/>
              <a:cs typeface="Microsoft JhengHei UI"/>
            </a:endParaRPr>
          </a:p>
          <a:p>
            <a:pPr marL="1212215">
              <a:lnSpc>
                <a:spcPct val="100000"/>
              </a:lnSpc>
              <a:spcBef>
                <a:spcPts val="869"/>
              </a:spcBef>
            </a:pPr>
            <a:r>
              <a:rPr sz="2000" spc="-15" dirty="0">
                <a:latin typeface="Microsoft JhengHei UI"/>
                <a:cs typeface="Microsoft JhengHei UI"/>
              </a:rPr>
              <a:t>执行</a:t>
            </a:r>
            <a:r>
              <a:rPr sz="2000" spc="-10" dirty="0">
                <a:latin typeface="Microsoft JhengHei UI"/>
                <a:cs typeface="Microsoft JhengHei UI"/>
              </a:rPr>
              <a:t>时间 </a:t>
            </a:r>
            <a:r>
              <a:rPr sz="2000" spc="130" dirty="0">
                <a:latin typeface="Microsoft JhengHei UI"/>
                <a:cs typeface="Microsoft JhengHei UI"/>
              </a:rPr>
              <a:t>x </a:t>
            </a:r>
            <a:r>
              <a:rPr sz="2000" spc="85" dirty="0">
                <a:latin typeface="Microsoft JhengHei UI"/>
                <a:cs typeface="Microsoft JhengHei UI"/>
              </a:rPr>
              <a:t>10 </a:t>
            </a:r>
            <a:r>
              <a:rPr sz="2000" spc="-15" dirty="0">
                <a:latin typeface="Microsoft JhengHei UI"/>
                <a:cs typeface="Microsoft JhengHei UI"/>
              </a:rPr>
              <a:t/>
            </a:r>
            <a:r>
              <a:rPr sz="2025" spc="75" baseline="24691" dirty="0">
                <a:latin typeface="Microsoft JhengHei UI"/>
                <a:cs typeface="Microsoft JhengHei UI"/>
              </a:rPr>
              <a:t>6</a:t>
            </a:r>
            <a:endParaRPr sz="2025" baseline="24691">
              <a:latin typeface="Microsoft JhengHei UI"/>
              <a:cs typeface="Microsoft Jheng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8832" y="2542032"/>
            <a:ext cx="1893570" cy="0"/>
          </a:xfrm>
          <a:custGeom>
            <a:avLst/>
            <a:gdLst/>
            <a:ahLst/>
            <a:cxnLst/>
            <a:rect l="l" t="t" r="r" b="b"/>
            <a:pathLst>
              <a:path w="1893570" h="0">
                <a:moveTo>
                  <a:pt x="0" y="0"/>
                </a:moveTo>
                <a:lnTo>
                  <a:pt x="189344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14</a:t>
            </a: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62992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在一个</a:t>
            </a:r>
            <a:r>
              <a:rPr sz="3200" spc="-15" dirty="0">
                <a:latin typeface="Microsoft YaHei"/>
                <a:cs typeface="Microsoft YaHei"/>
              </a:rPr>
              <a:t>时钟频率</a:t>
            </a:r>
            <a:r>
              <a:rPr sz="3200" spc="-5" dirty="0">
                <a:latin typeface="Microsoft YaHei"/>
                <a:cs typeface="Microsoft YaHei"/>
              </a:rPr>
              <a:t>为4GHz</a:t>
            </a:r>
            <a:r>
              <a:rPr sz="3200" spc="-15" dirty="0">
                <a:latin typeface="Microsoft YaHei"/>
                <a:cs typeface="Microsoft YaHei"/>
              </a:rPr>
              <a:t>的</a:t>
            </a:r>
            <a:r>
              <a:rPr sz="3200" spc="-45" dirty="0">
                <a:latin typeface="Microsoft YaHei"/>
                <a:cs typeface="Microsoft YaHei"/>
              </a:rPr>
              <a:t>CPU</a:t>
            </a:r>
            <a:r>
              <a:rPr sz="3200" spc="-10" dirty="0">
                <a:latin typeface="Microsoft YaHei"/>
                <a:cs typeface="Microsoft YaHei"/>
              </a:rPr>
              <a:t>上，</a:t>
            </a:r>
            <a:r>
              <a:rPr sz="3200" spc="-5" dirty="0">
                <a:latin typeface="Microsoft YaHei"/>
                <a:cs typeface="Microsoft YaHei"/>
              </a:rPr>
              <a:t>如果</a:t>
            </a:r>
            <a:r>
              <a:rPr sz="3200" spc="-10" dirty="0">
                <a:latin typeface="Microsoft YaHei"/>
                <a:cs typeface="Microsoft YaHei"/>
              </a:rPr>
              <a:t>每个指令类别</a:t>
            </a:r>
            <a:r>
              <a:rPr sz="3200" spc="-5" dirty="0">
                <a:latin typeface="Microsoft YaHei"/>
                <a:cs typeface="Microsoft YaHei"/>
              </a:rPr>
              <a:t>的</a:t>
            </a:r>
            <a:r>
              <a:rPr sz="3200" spc="90" dirty="0">
                <a:latin typeface="Microsoft YaHei"/>
                <a:cs typeface="Microsoft YaHei"/>
              </a:rPr>
              <a:t>CPI</a:t>
            </a:r>
            <a:r>
              <a:rPr sz="3200" spc="-10" dirty="0">
                <a:latin typeface="Microsoft YaHei"/>
                <a:cs typeface="Microsoft YaHei"/>
              </a:rPr>
              <a:t>和发生率</a:t>
            </a:r>
            <a:r>
              <a:rPr sz="3200" spc="-10" dirty="0">
                <a:latin typeface="Microsoft YaHei"/>
                <a:cs typeface="Microsoft YaHei"/>
              </a:rPr>
              <a:t>如下，那么</a:t>
            </a:r>
            <a:r>
              <a:rPr sz="3200" spc="40" dirty="0">
                <a:latin typeface="Microsoft YaHei"/>
                <a:cs typeface="Microsoft YaHei"/>
              </a:rPr>
              <a:t>MIPS</a:t>
            </a:r>
            <a:r>
              <a:rPr sz="3200" spc="-10" dirty="0">
                <a:latin typeface="Microsoft YaHei"/>
                <a:cs typeface="Microsoft YaHei"/>
              </a:rPr>
              <a:t>值</a:t>
            </a:r>
            <a:r>
              <a:rPr sz="3200" spc="10" dirty="0">
                <a:latin typeface="Microsoft YaHei"/>
                <a:cs typeface="Microsoft YaHei"/>
              </a:rPr>
              <a:t>是多少？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9268" y="2918586"/>
          <a:ext cx="6716395" cy="1475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/>
                <a:gridCol w="1865630"/>
                <a:gridCol w="1865630"/>
                <a:gridCol w="1865629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教学班</a:t>
                      </a:r>
                      <a:endParaRPr sz="1800">
                        <a:latin typeface="Microsoft YaHei UI"/>
                        <a:cs typeface="Microsoft Ya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A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B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C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65" dirty="0">
                          <a:latin typeface="Microsoft JhengHei UI"/>
                          <a:cs typeface="Microsoft JhengHei UI"/>
                        </a:rPr>
                        <a:t>CPI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1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2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Microsoft JhengHei UI"/>
                          <a:cs typeface="Microsoft JhengHei UI"/>
                        </a:rPr>
                        <a:t>3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Microsoft JhengHei UI"/>
                          <a:cs typeface="Microsoft JhengHei UI"/>
                        </a:rPr>
                        <a:t>发生率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45" dirty="0">
                          <a:latin typeface="Microsoft JhengHei UI"/>
                          <a:cs typeface="Microsoft JhengHei UI"/>
                        </a:rPr>
                        <a:t>70%的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45" dirty="0">
                          <a:latin typeface="Microsoft JhengHei UI"/>
                          <a:cs typeface="Microsoft JhengHei UI"/>
                        </a:rPr>
                        <a:t>百分之二十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145" dirty="0">
                          <a:latin typeface="Microsoft JhengHei UI"/>
                          <a:cs typeface="Microsoft JhengHei UI"/>
                        </a:rPr>
                        <a:t>10%的</a:t>
                      </a:r>
                      <a:endParaRPr sz="1800">
                        <a:latin typeface="Microsoft JhengHei UI"/>
                        <a:cs typeface="Microsoft JhengHei U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5178" y="5375249"/>
            <a:ext cx="176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以</a:t>
            </a:r>
            <a:r>
              <a:rPr sz="1800" spc="70" dirty="0">
                <a:latin typeface="Microsoft YaHei"/>
                <a:cs typeface="Microsoft YaHei"/>
              </a:rPr>
              <a:t>3位</a:t>
            </a:r>
            <a:r>
              <a:rPr sz="1800" dirty="0">
                <a:latin typeface="Microsoft YaHei"/>
                <a:cs typeface="Microsoft YaHei"/>
              </a:rPr>
              <a:t>有效数字计算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16</a:t>
            </a: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40759"/>
            <a:ext cx="200659" cy="20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152491"/>
            <a:ext cx="6836409" cy="370077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业绩评估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吞吐量、响应</a:t>
            </a:r>
            <a:r>
              <a:rPr sz="2800" spc="-20" dirty="0">
                <a:latin typeface="Microsoft YaHei"/>
                <a:cs typeface="Microsoft YaHei"/>
              </a:rPr>
              <a:t>时间</a:t>
            </a:r>
            <a:r>
              <a:rPr sz="2800" spc="-10" dirty="0">
                <a:latin typeface="Microsoft YaHei"/>
                <a:cs typeface="Microsoft YaHei"/>
              </a:rPr>
              <a:t>、</a:t>
            </a:r>
            <a:r>
              <a:rPr sz="2800" spc="-5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执行时间 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r>
              <a:rPr sz="2800" spc="-10" dirty="0">
                <a:latin typeface="Microsoft YaHei"/>
                <a:cs typeface="Microsoft YaHei"/>
              </a:rPr>
              <a:t>和</a:t>
            </a:r>
            <a:r>
              <a:rPr sz="2800" spc="85" dirty="0">
                <a:latin typeface="Microsoft YaHei"/>
                <a:cs typeface="Microsoft YaHei"/>
              </a:rPr>
              <a:t>CPI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Microsoft YaHei"/>
                <a:cs typeface="Microsoft YaHei"/>
              </a:rPr>
              <a:t>MIPS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基准</a:t>
            </a:r>
            <a:endParaRPr sz="2800">
              <a:latin typeface="Microsoft YaHei"/>
              <a:cs typeface="Microsoft YaHei"/>
            </a:endParaRPr>
          </a:p>
          <a:p>
            <a:pPr marL="411480" marR="3561079">
              <a:lnSpc>
                <a:spcPts val="4029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阿姆达尔定律 </a:t>
            </a:r>
            <a:r>
              <a:rPr sz="2800" spc="5" dirty="0">
                <a:latin typeface="Microsoft YaHei"/>
                <a:cs typeface="Microsoft YaHei"/>
              </a:rPr>
              <a:t>摩尔定律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552822"/>
            <a:ext cx="200659" cy="2082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2" name="object 12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496" y="3355847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9496" y="3355847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17</a:t>
            </a: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768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基准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407286"/>
            <a:ext cx="170179" cy="177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1824863"/>
            <a:ext cx="147320" cy="147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2190623"/>
            <a:ext cx="147320" cy="147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2577719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3382390"/>
            <a:ext cx="170179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4552822"/>
            <a:ext cx="170179" cy="177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4953889"/>
            <a:ext cx="127000" cy="1346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5283072"/>
            <a:ext cx="127000" cy="1346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5612244"/>
            <a:ext cx="127000" cy="1346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39" y="5941428"/>
            <a:ext cx="127000" cy="1346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1996" y="6267056"/>
            <a:ext cx="86868" cy="937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1996" y="6523088"/>
            <a:ext cx="86868" cy="937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80668" y="1188887"/>
            <a:ext cx="7063105" cy="54698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Microsoft YaHei"/>
                <a:cs typeface="Microsoft YaHei"/>
              </a:rPr>
              <a:t>哪个更好？</a:t>
            </a:r>
            <a:endParaRPr sz="2400">
              <a:latin typeface="Microsoft YaHei"/>
              <a:cs typeface="Microsoft YaHei"/>
            </a:endParaRPr>
          </a:p>
          <a:p>
            <a:pPr marL="411480" marR="553720">
              <a:lnSpc>
                <a:spcPct val="120000"/>
              </a:lnSpc>
              <a:spcBef>
                <a:spcPts val="70"/>
              </a:spcBef>
            </a:pPr>
            <a:r>
              <a:rPr sz="2000" spc="-15" dirty="0">
                <a:latin typeface="Microsoft YaHei"/>
                <a:cs typeface="Microsoft YaHei"/>
              </a:rPr>
              <a:t>计算器</a:t>
            </a:r>
            <a:r>
              <a:rPr sz="2000" spc="-70" dirty="0">
                <a:latin typeface="Microsoft YaHei"/>
                <a:cs typeface="Microsoft YaHei"/>
              </a:rPr>
              <a:t>A在</a:t>
            </a:r>
            <a:r>
              <a:rPr sz="2000" spc="70" dirty="0">
                <a:latin typeface="Microsoft YaHei"/>
                <a:cs typeface="Microsoft YaHei"/>
              </a:rPr>
              <a:t>1</a:t>
            </a:r>
            <a:r>
              <a:rPr sz="2000" spc="-10" dirty="0">
                <a:latin typeface="Microsoft YaHei"/>
                <a:cs typeface="Microsoft YaHei"/>
              </a:rPr>
              <a:t>秒内</a:t>
            </a:r>
            <a:r>
              <a:rPr sz="2000" spc="-10" dirty="0">
                <a:latin typeface="Microsoft YaHei"/>
                <a:cs typeface="Microsoft YaHei"/>
              </a:rPr>
              <a:t>完成</a:t>
            </a:r>
            <a:r>
              <a:rPr sz="2000" spc="-20" dirty="0">
                <a:latin typeface="Microsoft YaHei"/>
                <a:cs typeface="Microsoft YaHei"/>
              </a:rPr>
              <a:t>程序</a:t>
            </a:r>
            <a:r>
              <a:rPr sz="2000" spc="70" dirty="0">
                <a:latin typeface="Microsoft YaHei"/>
                <a:cs typeface="Microsoft YaHei"/>
              </a:rPr>
              <a:t>1</a:t>
            </a:r>
            <a:r>
              <a:rPr sz="2000" spc="-10" dirty="0">
                <a:latin typeface="Microsoft YaHei"/>
                <a:cs typeface="Microsoft YaHei"/>
              </a:rPr>
              <a:t>，</a:t>
            </a:r>
            <a:r>
              <a:rPr sz="2000" spc="70" dirty="0">
                <a:latin typeface="Microsoft YaHei"/>
                <a:cs typeface="Microsoft YaHei"/>
              </a:rPr>
              <a:t>1000</a:t>
            </a:r>
            <a:r>
              <a:rPr sz="2000" spc="-10" dirty="0">
                <a:latin typeface="Microsoft YaHei"/>
                <a:cs typeface="Microsoft YaHei"/>
              </a:rPr>
              <a:t>秒</a:t>
            </a:r>
            <a:r>
              <a:rPr sz="2000" spc="-10" dirty="0">
                <a:latin typeface="Microsoft YaHei"/>
                <a:cs typeface="Microsoft YaHei"/>
              </a:rPr>
              <a:t>内完成程序</a:t>
            </a:r>
            <a:r>
              <a:rPr sz="2000" spc="70" dirty="0">
                <a:latin typeface="Microsoft YaHei"/>
                <a:cs typeface="Microsoft YaHei"/>
              </a:rPr>
              <a:t>2 </a:t>
            </a:r>
            <a:r>
              <a:rPr sz="2000" spc="-15" dirty="0">
                <a:latin typeface="Microsoft YaHei"/>
                <a:cs typeface="Microsoft YaHei"/>
              </a:rPr>
              <a:t>计算器</a:t>
            </a:r>
            <a:r>
              <a:rPr sz="2000" spc="85" dirty="0">
                <a:latin typeface="Microsoft YaHei"/>
                <a:cs typeface="Microsoft YaHei"/>
              </a:rPr>
              <a:t>B在</a:t>
            </a:r>
            <a:r>
              <a:rPr sz="2000" spc="70" dirty="0">
                <a:latin typeface="Microsoft YaHei"/>
                <a:cs typeface="Microsoft YaHei"/>
              </a:rPr>
              <a:t>10</a:t>
            </a:r>
            <a:r>
              <a:rPr sz="2000" spc="-10" dirty="0">
                <a:latin typeface="Microsoft YaHei"/>
                <a:cs typeface="Microsoft YaHei"/>
              </a:rPr>
              <a:t>秒内</a:t>
            </a:r>
            <a:r>
              <a:rPr sz="2000" spc="-10" dirty="0">
                <a:latin typeface="Microsoft YaHei"/>
                <a:cs typeface="Microsoft YaHei"/>
              </a:rPr>
              <a:t>完成</a:t>
            </a:r>
            <a:r>
              <a:rPr sz="2000" spc="-20" dirty="0">
                <a:latin typeface="Microsoft YaHei"/>
                <a:cs typeface="Microsoft YaHei"/>
              </a:rPr>
              <a:t>程序</a:t>
            </a:r>
            <a:r>
              <a:rPr sz="2000" spc="70" dirty="0">
                <a:latin typeface="Microsoft YaHei"/>
                <a:cs typeface="Microsoft YaHei"/>
              </a:rPr>
              <a:t>1</a:t>
            </a:r>
            <a:r>
              <a:rPr sz="2000" spc="-10" dirty="0">
                <a:latin typeface="Microsoft YaHei"/>
                <a:cs typeface="Microsoft YaHei"/>
              </a:rPr>
              <a:t>，</a:t>
            </a:r>
            <a:r>
              <a:rPr sz="2000" spc="70" dirty="0">
                <a:latin typeface="Microsoft YaHei"/>
                <a:cs typeface="Microsoft YaHei"/>
              </a:rPr>
              <a:t>100</a:t>
            </a:r>
            <a:r>
              <a:rPr sz="2000" spc="-10" dirty="0">
                <a:latin typeface="Microsoft YaHei"/>
                <a:cs typeface="Microsoft YaHei"/>
              </a:rPr>
              <a:t>秒</a:t>
            </a:r>
            <a:r>
              <a:rPr sz="2000" spc="-10" dirty="0">
                <a:latin typeface="Microsoft YaHei"/>
                <a:cs typeface="Microsoft YaHei"/>
              </a:rPr>
              <a:t>内完成</a:t>
            </a:r>
            <a:r>
              <a:rPr sz="2000" spc="-5" dirty="0">
                <a:latin typeface="Microsoft YaHei"/>
                <a:cs typeface="Microsoft YaHei"/>
              </a:rPr>
              <a:t>程序</a:t>
            </a:r>
            <a:r>
              <a:rPr sz="2000" spc="70" dirty="0">
                <a:latin typeface="Microsoft YaHei"/>
                <a:cs typeface="Microsoft YaHei"/>
              </a:rPr>
              <a:t>2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Microsoft YaHei"/>
                <a:cs typeface="Microsoft YaHei"/>
              </a:rPr>
              <a:t>我们可以看一下很多项目，然后取一个平均值。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→我们评估什么样的方案？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icrosoft YaHei"/>
                <a:cs typeface="Microsoft YaHei"/>
              </a:rPr>
              <a:t>基准测试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YaHei"/>
                <a:cs typeface="Microsoft YaHei"/>
              </a:rPr>
              <a:t>为评估计算机的性能而选定的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YaHei"/>
                <a:cs typeface="Microsoft YaHei"/>
              </a:rPr>
              <a:t>方案组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65" dirty="0">
                <a:latin typeface="Microsoft YaHei"/>
                <a:cs typeface="Microsoft YaHei"/>
              </a:rPr>
              <a:t>SPEC</a:t>
            </a:r>
            <a:r>
              <a:rPr sz="2000" spc="30" dirty="0">
                <a:latin typeface="Microsoft YaHei"/>
                <a:cs typeface="Microsoft YaHei"/>
              </a:rPr>
              <a:t>（标准</a:t>
            </a:r>
            <a:r>
              <a:rPr sz="2000" dirty="0">
                <a:latin typeface="Microsoft YaHei"/>
                <a:cs typeface="Microsoft YaHei"/>
              </a:rPr>
              <a:t>性能</a:t>
            </a:r>
            <a:r>
              <a:rPr sz="2000" spc="10" dirty="0">
                <a:latin typeface="Microsoft YaHei"/>
                <a:cs typeface="Microsoft YaHei"/>
              </a:rPr>
              <a:t>评估</a:t>
            </a:r>
            <a:r>
              <a:rPr sz="2000" spc="-5" dirty="0">
                <a:latin typeface="Microsoft YaHei"/>
                <a:cs typeface="Microsoft YaHei"/>
              </a:rPr>
              <a:t>公司）。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Microsoft YaHei"/>
                <a:cs typeface="Microsoft YaHei"/>
              </a:rPr>
              <a:t>制定基准的组织</a:t>
            </a:r>
            <a:endParaRPr sz="1800">
              <a:latin typeface="Microsoft YaHei"/>
              <a:cs typeface="Microsoft YaHei"/>
            </a:endParaRPr>
          </a:p>
          <a:p>
            <a:pPr marL="411480" marR="5080">
              <a:lnSpc>
                <a:spcPct val="120000"/>
              </a:lnSpc>
              <a:spcBef>
                <a:spcPts val="5"/>
              </a:spcBef>
            </a:pPr>
            <a:r>
              <a:rPr sz="1800" dirty="0">
                <a:latin typeface="Microsoft YaHei"/>
                <a:cs typeface="Microsoft YaHei"/>
              </a:rPr>
              <a:t>用作基准的真实应用 </a:t>
            </a:r>
            <a:r>
              <a:rPr sz="1800" dirty="0">
                <a:latin typeface="Microsoft YaHei"/>
                <a:cs typeface="Microsoft YaHei"/>
              </a:rPr>
              <a:t>最新版本</a:t>
            </a:r>
            <a:r>
              <a:rPr sz="1800" spc="50" dirty="0">
                <a:latin typeface="Microsoft YaHei"/>
                <a:cs typeface="Microsoft YaHei"/>
              </a:rPr>
              <a:t>SPEC </a:t>
            </a:r>
            <a:r>
              <a:rPr sz="1800" spc="30" dirty="0">
                <a:latin typeface="Microsoft YaHei"/>
                <a:cs typeface="Microsoft YaHei"/>
              </a:rPr>
              <a:t>CPU2006 </a:t>
            </a:r>
            <a:r>
              <a:rPr sz="1800" spc="2155" dirty="0">
                <a:latin typeface="Microsoft YaHei"/>
                <a:cs typeface="Microsoft YaHei"/>
              </a:rPr>
              <a:t>→ </a:t>
            </a:r>
            <a:r>
              <a:rPr sz="1800" spc="30" dirty="0">
                <a:latin typeface="Microsoft YaHei"/>
                <a:cs typeface="Microsoft YaHei"/>
              </a:rPr>
              <a:t>CPU2017</a:t>
            </a:r>
            <a:endParaRPr sz="1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430"/>
              </a:spcBef>
            </a:pPr>
            <a:r>
              <a:rPr sz="1800" spc="50" dirty="0">
                <a:latin typeface="Microsoft YaHei"/>
                <a:cs typeface="Microsoft YaHei"/>
              </a:rPr>
              <a:t>SPEC</a:t>
            </a:r>
            <a:r>
              <a:rPr sz="1800" dirty="0">
                <a:latin typeface="Microsoft YaHei"/>
                <a:cs typeface="Microsoft YaHei"/>
              </a:rPr>
              <a:t>比率</a:t>
            </a:r>
            <a:endParaRPr sz="1800">
              <a:latin typeface="Microsoft YaHei"/>
              <a:cs typeface="Microsoft YaHei"/>
            </a:endParaRPr>
          </a:p>
          <a:p>
            <a:pPr marL="811530" marR="261620">
              <a:lnSpc>
                <a:spcPct val="120000"/>
              </a:lnSpc>
              <a:spcBef>
                <a:spcPts val="45"/>
              </a:spcBef>
            </a:pPr>
            <a:r>
              <a:rPr sz="1400" spc="-10" dirty="0">
                <a:latin typeface="Microsoft YaHei"/>
                <a:cs typeface="Microsoft YaHei"/>
              </a:rPr>
              <a:t>参考处理器上的执行时间/</a:t>
            </a:r>
            <a:r>
              <a:rPr sz="1400" spc="-10" dirty="0">
                <a:latin typeface="Microsoft YaHei"/>
                <a:cs typeface="Microsoft YaHei"/>
              </a:rPr>
              <a:t>目标处理器</a:t>
            </a:r>
            <a:r>
              <a:rPr sz="1400" spc="10" dirty="0">
                <a:latin typeface="Microsoft YaHei"/>
                <a:cs typeface="Microsoft YaHei"/>
              </a:rPr>
              <a:t>上的</a:t>
            </a:r>
            <a:r>
              <a:rPr sz="1400" spc="10" dirty="0">
                <a:latin typeface="Microsoft YaHei"/>
                <a:cs typeface="Microsoft YaHei"/>
              </a:rPr>
              <a:t>执行</a:t>
            </a:r>
            <a:r>
              <a:rPr sz="1400" spc="-10" dirty="0">
                <a:latin typeface="Microsoft YaHei"/>
                <a:cs typeface="Microsoft YaHei"/>
              </a:rPr>
              <a:t>时间</a:t>
            </a:r>
            <a:r>
              <a:rPr sz="1400" spc="-10" dirty="0">
                <a:latin typeface="Microsoft YaHei"/>
                <a:cs typeface="Microsoft YaHei"/>
              </a:rPr>
              <a:t>=</a:t>
            </a:r>
            <a:r>
              <a:rPr sz="1400" spc="-10" dirty="0">
                <a:latin typeface="Microsoft YaHei"/>
                <a:cs typeface="Microsoft YaHei"/>
              </a:rPr>
              <a:t>比参考处理器快多少倍 </a:t>
            </a:r>
            <a:r>
              <a:rPr sz="1400" spc="-10" dirty="0">
                <a:latin typeface="Microsoft YaHei"/>
                <a:cs typeface="Microsoft YaHei"/>
              </a:rPr>
              <a:t>在两台计算机之间进行比较时</a:t>
            </a:r>
            <a:r>
              <a:rPr sz="1400" spc="-5" dirty="0">
                <a:latin typeface="Microsoft YaHei"/>
                <a:cs typeface="Microsoft YaHei"/>
              </a:rPr>
              <a:t>，</a:t>
            </a:r>
            <a:r>
              <a:rPr sz="1400" spc="-10" dirty="0">
                <a:latin typeface="Microsoft YaHei"/>
                <a:cs typeface="Microsoft YaHei"/>
              </a:rPr>
              <a:t>取</a:t>
            </a:r>
            <a:r>
              <a:rPr sz="1400" spc="35" dirty="0">
                <a:latin typeface="Microsoft YaHei"/>
                <a:cs typeface="Microsoft YaHei"/>
              </a:rPr>
              <a:t>SPEC</a:t>
            </a:r>
            <a:r>
              <a:rPr sz="1400" spc="-5" dirty="0">
                <a:latin typeface="Microsoft YaHei"/>
                <a:cs typeface="Microsoft YaHei"/>
              </a:rPr>
              <a:t>比率</a:t>
            </a:r>
            <a:r>
              <a:rPr sz="1400" spc="-10" dirty="0">
                <a:latin typeface="Microsoft YaHei"/>
                <a:cs typeface="Microsoft YaHei"/>
              </a:rPr>
              <a:t>的几何平均值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YaHei"/>
                <a:cs typeface="Microsoft YaHei"/>
              </a:rPr>
              <a:t>18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004684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(</a:t>
            </a:r>
            <a:r>
              <a:rPr spc="-5" dirty="0"/>
              <a:t>例子</a:t>
            </a:r>
            <a:r>
              <a:rPr spc="380" dirty="0"/>
              <a:t>）</a:t>
            </a:r>
            <a:r>
              <a:rPr spc="80" dirty="0"/>
              <a:t>英特尔</a:t>
            </a:r>
            <a:r>
              <a:rPr spc="-5" dirty="0"/>
              <a:t>酷睿</a:t>
            </a:r>
            <a:r>
              <a:rPr spc="40" dirty="0"/>
              <a:t>i7</a:t>
            </a:r>
            <a:r>
              <a:rPr dirty="0"/>
              <a:t>基准测试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36776"/>
            <a:ext cx="8229600" cy="39951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19</a:t>
            </a:r>
          </a:p>
        </p:txBody>
      </p:sp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44156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(</a:t>
            </a:r>
            <a:r>
              <a:rPr spc="-5" dirty="0"/>
              <a:t>例如，</a:t>
            </a:r>
            <a:r>
              <a:rPr spc="-5" dirty="0"/>
              <a:t>关于电力消耗的基准</a:t>
            </a:r>
            <a:r>
              <a:rPr spc="38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344" y="1286255"/>
            <a:ext cx="6648834" cy="4840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40759"/>
            <a:ext cx="200659" cy="20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152491"/>
            <a:ext cx="6836409" cy="370077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业绩评估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吞吐量、响应</a:t>
            </a:r>
            <a:r>
              <a:rPr sz="2800" spc="-20" dirty="0">
                <a:latin typeface="Microsoft YaHei"/>
                <a:cs typeface="Microsoft YaHei"/>
              </a:rPr>
              <a:t>时间</a:t>
            </a:r>
            <a:r>
              <a:rPr sz="2800" spc="-10" dirty="0">
                <a:latin typeface="Microsoft YaHei"/>
                <a:cs typeface="Microsoft YaHei"/>
              </a:rPr>
              <a:t>、</a:t>
            </a:r>
            <a:r>
              <a:rPr sz="2800" spc="-5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执行时间 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r>
              <a:rPr sz="2800" spc="-10" dirty="0">
                <a:latin typeface="Microsoft YaHei"/>
                <a:cs typeface="Microsoft YaHei"/>
              </a:rPr>
              <a:t>和</a:t>
            </a:r>
            <a:r>
              <a:rPr sz="2800" spc="85" dirty="0">
                <a:latin typeface="Microsoft YaHei"/>
                <a:cs typeface="Microsoft YaHei"/>
              </a:rPr>
              <a:t>CPI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Microsoft YaHei"/>
                <a:cs typeface="Microsoft YaHei"/>
              </a:rPr>
              <a:t>MIPS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基准</a:t>
            </a:r>
            <a:endParaRPr sz="2800">
              <a:latin typeface="Microsoft YaHei"/>
              <a:cs typeface="Microsoft YaHei"/>
            </a:endParaRPr>
          </a:p>
          <a:p>
            <a:pPr marL="411480" marR="3561079">
              <a:lnSpc>
                <a:spcPts val="4029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阿姆达尔定律 </a:t>
            </a:r>
            <a:r>
              <a:rPr sz="2800" spc="5" dirty="0">
                <a:latin typeface="Microsoft YaHei"/>
                <a:cs typeface="Microsoft YaHei"/>
              </a:rPr>
              <a:t>摩尔定律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552822"/>
            <a:ext cx="200659" cy="2082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1</a:t>
            </a:r>
            <a:endParaRPr sz="180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3" name="object 13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9496" y="1834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9496" y="1834896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40759"/>
            <a:ext cx="200659" cy="20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152491"/>
            <a:ext cx="6836409" cy="370077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业绩评估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吞吐量、响应</a:t>
            </a:r>
            <a:r>
              <a:rPr sz="2800" spc="-20" dirty="0">
                <a:latin typeface="Microsoft YaHei"/>
                <a:cs typeface="Microsoft YaHei"/>
              </a:rPr>
              <a:t>时间</a:t>
            </a:r>
            <a:r>
              <a:rPr sz="2800" spc="-10" dirty="0">
                <a:latin typeface="Microsoft YaHei"/>
                <a:cs typeface="Microsoft YaHei"/>
              </a:rPr>
              <a:t>、</a:t>
            </a:r>
            <a:r>
              <a:rPr sz="2800" spc="-5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执行时间 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r>
              <a:rPr sz="2800" spc="-10" dirty="0">
                <a:latin typeface="Microsoft YaHei"/>
                <a:cs typeface="Microsoft YaHei"/>
              </a:rPr>
              <a:t>和</a:t>
            </a:r>
            <a:r>
              <a:rPr sz="2800" spc="85" dirty="0">
                <a:latin typeface="Microsoft YaHei"/>
                <a:cs typeface="Microsoft YaHei"/>
              </a:rPr>
              <a:t>CPI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Microsoft YaHei"/>
                <a:cs typeface="Microsoft YaHei"/>
              </a:rPr>
              <a:t>MIPS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基准</a:t>
            </a:r>
            <a:endParaRPr sz="2800">
              <a:latin typeface="Microsoft YaHei"/>
              <a:cs typeface="Microsoft YaHei"/>
            </a:endParaRPr>
          </a:p>
          <a:p>
            <a:pPr marL="411480" marR="3561079">
              <a:lnSpc>
                <a:spcPts val="4029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阿姆达尔定律 </a:t>
            </a:r>
            <a:r>
              <a:rPr sz="2800" spc="5" dirty="0">
                <a:latin typeface="Microsoft YaHei"/>
                <a:cs typeface="Microsoft YaHei"/>
              </a:rPr>
              <a:t>摩尔定律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552822"/>
            <a:ext cx="200659" cy="2082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2" name="object 12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496" y="38801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9496" y="38801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6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9496" y="44135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39496" y="44135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6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21</a:t>
            </a:r>
          </a:p>
        </p:txBody>
      </p: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2548127"/>
            <a:ext cx="8671560" cy="1009015"/>
          </a:xfrm>
          <a:custGeom>
            <a:avLst/>
            <a:gdLst/>
            <a:ahLst/>
            <a:cxnLst/>
            <a:rect l="l" t="t" r="r" b="b"/>
            <a:pathLst>
              <a:path w="8671560" h="1009014">
                <a:moveTo>
                  <a:pt x="0" y="1008888"/>
                </a:moveTo>
                <a:lnTo>
                  <a:pt x="8671560" y="1008888"/>
                </a:lnTo>
                <a:lnTo>
                  <a:pt x="8671560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19455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阿姆达尔</a:t>
            </a:r>
            <a:r>
              <a:rPr spc="145" dirty="0"/>
              <a:t>定律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668" y="1319225"/>
            <a:ext cx="750189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0" dirty="0">
                <a:latin typeface="Microsoft YaHei"/>
                <a:cs typeface="Microsoft YaHei"/>
              </a:rPr>
              <a:t>作为</a:t>
            </a:r>
            <a:r>
              <a:rPr sz="2800" spc="5" dirty="0">
                <a:latin typeface="Microsoft YaHei"/>
                <a:cs typeface="Microsoft YaHei"/>
              </a:rPr>
              <a:t>改进的结果</a:t>
            </a:r>
            <a:r>
              <a:rPr sz="2800" spc="-20" dirty="0">
                <a:latin typeface="Microsoft YaHei"/>
                <a:cs typeface="Microsoft YaHei"/>
              </a:rPr>
              <a:t>，</a:t>
            </a:r>
            <a:r>
              <a:rPr sz="2800" spc="5" dirty="0">
                <a:latin typeface="Microsoft YaHei"/>
                <a:cs typeface="Microsoft YaHei"/>
              </a:rPr>
              <a:t>性能</a:t>
            </a:r>
            <a:r>
              <a:rPr sz="2800" spc="-20" dirty="0">
                <a:latin typeface="Microsoft YaHei"/>
                <a:cs typeface="Microsoft YaHei"/>
              </a:rPr>
              <a:t>的</a:t>
            </a:r>
            <a:r>
              <a:rPr sz="2800" spc="5" dirty="0">
                <a:latin typeface="Microsoft YaHei"/>
                <a:cs typeface="Microsoft YaHei"/>
              </a:rPr>
              <a:t>提高</a:t>
            </a:r>
            <a:r>
              <a:rPr sz="2800" spc="5" dirty="0">
                <a:latin typeface="Microsoft YaHei"/>
                <a:cs typeface="Microsoft YaHei"/>
              </a:rPr>
              <a:t>受制于</a:t>
            </a:r>
            <a:r>
              <a:rPr sz="2800" spc="5" dirty="0">
                <a:latin typeface="Microsoft YaHei"/>
                <a:cs typeface="Microsoft YaHei"/>
              </a:rPr>
              <a:t>改进的</a:t>
            </a:r>
            <a:r>
              <a:rPr sz="2800" spc="5" dirty="0">
                <a:latin typeface="Microsoft YaHei"/>
                <a:cs typeface="Microsoft YaHei"/>
              </a:rPr>
              <a:t>特征的使用</a:t>
            </a:r>
            <a:r>
              <a:rPr sz="2800" spc="-25" dirty="0">
                <a:latin typeface="Microsoft YaHei"/>
                <a:cs typeface="Microsoft YaHei"/>
              </a:rPr>
              <a:t>速度</a:t>
            </a:r>
            <a:r>
              <a:rPr sz="2800" spc="5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74342"/>
            <a:ext cx="200660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0111" y="2882011"/>
            <a:ext cx="22898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JhengHei UI"/>
                <a:cs typeface="Microsoft JhengHei UI"/>
              </a:rPr>
              <a:t>改进</a:t>
            </a:r>
            <a:r>
              <a:rPr sz="2000" spc="-375" dirty="0">
                <a:latin typeface="Microsoft JhengHei UI"/>
                <a:cs typeface="Microsoft JhengHei UI"/>
              </a:rPr>
              <a:t>后的</a:t>
            </a:r>
            <a:r>
              <a:rPr sz="2000" spc="-10" dirty="0">
                <a:latin typeface="Microsoft JhengHei UI"/>
                <a:cs typeface="Microsoft JhengHei UI"/>
              </a:rPr>
              <a:t>运行</a:t>
            </a:r>
            <a:r>
              <a:rPr sz="2000" spc="-10" dirty="0">
                <a:latin typeface="Microsoft JhengHei UI"/>
                <a:cs typeface="Microsoft JhengHei UI"/>
              </a:rPr>
              <a:t>时间 </a:t>
            </a:r>
            <a:r>
              <a:rPr sz="2000" spc="125" dirty="0">
                <a:latin typeface="Microsoft JhengHei UI"/>
                <a:cs typeface="Microsoft JhengHei UI"/>
              </a:rPr>
              <a:t>=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4282" y="2559483"/>
            <a:ext cx="3092450" cy="857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80"/>
              </a:spcBef>
            </a:pPr>
            <a:r>
              <a:rPr sz="2000" spc="-105" dirty="0">
                <a:latin typeface="Microsoft JhengHei UI"/>
                <a:cs typeface="Microsoft JhengHei UI"/>
              </a:rPr>
              <a:t>运行时间</a:t>
            </a:r>
            <a:r>
              <a:rPr sz="2000" spc="-190" dirty="0">
                <a:latin typeface="Microsoft JhengHei UI"/>
                <a:cs typeface="Microsoft JhengHei UI"/>
              </a:rPr>
              <a:t>受到</a:t>
            </a:r>
            <a:r>
              <a:rPr sz="2000" spc="-130" dirty="0">
                <a:latin typeface="Microsoft JhengHei UI"/>
                <a:cs typeface="Microsoft JhengHei UI"/>
              </a:rPr>
              <a:t>改进的</a:t>
            </a:r>
            <a:r>
              <a:rPr sz="2000" spc="-170" dirty="0">
                <a:latin typeface="Microsoft JhengHei UI"/>
                <a:cs typeface="Microsoft JhengHei UI"/>
              </a:rPr>
              <a:t>影响</a:t>
            </a:r>
            <a:endParaRPr sz="2000">
              <a:latin typeface="Microsoft JhengHei UI"/>
              <a:cs typeface="Microsoft JhengHei UI"/>
            </a:endParaRPr>
          </a:p>
          <a:p>
            <a:pPr marL="15875" algn="ctr">
              <a:lnSpc>
                <a:spcPct val="100000"/>
              </a:lnSpc>
              <a:spcBef>
                <a:spcPts val="875"/>
              </a:spcBef>
            </a:pPr>
            <a:r>
              <a:rPr sz="2000" spc="-10" dirty="0">
                <a:latin typeface="Microsoft JhengHei UI"/>
                <a:cs typeface="Microsoft JhengHei UI"/>
              </a:rPr>
              <a:t>改善的程度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3217" y="3032582"/>
            <a:ext cx="10248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Microsoft JhengHei UI"/>
                <a:cs typeface="Microsoft JhengHei UI"/>
              </a:rPr>
              <a:t>执行时间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3803" y="2728087"/>
            <a:ext cx="27311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398780" algn="l"/>
              </a:tabLst>
            </a:pPr>
            <a:r>
              <a:rPr sz="3000" spc="187" baseline="-33333" dirty="0">
                <a:latin typeface="Microsoft JhengHei UI"/>
                <a:cs typeface="Microsoft JhengHei UI"/>
              </a:rPr>
              <a:t>+	</a:t>
            </a:r>
            <a:r>
              <a:rPr sz="2000" spc="-130" dirty="0">
                <a:latin typeface="Microsoft JhengHei UI"/>
                <a:cs typeface="Microsoft JhengHei UI"/>
              </a:rPr>
              <a:t>不受改进的</a:t>
            </a:r>
            <a:r>
              <a:rPr sz="2000" spc="-340" dirty="0">
                <a:latin typeface="Microsoft JhengHei UI"/>
                <a:cs typeface="Microsoft JhengHei UI"/>
              </a:rPr>
              <a:t>影响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3095" y="3048000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 h="0">
                <a:moveTo>
                  <a:pt x="0" y="0"/>
                </a:moveTo>
                <a:lnTo>
                  <a:pt x="33025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99" y="3878071"/>
            <a:ext cx="200660" cy="2082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051" y="4365752"/>
            <a:ext cx="170179" cy="177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051" y="4804664"/>
            <a:ext cx="170179" cy="177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051" y="5243576"/>
            <a:ext cx="170179" cy="177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81888" y="3628781"/>
            <a:ext cx="7209155" cy="18745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800" spc="5" dirty="0">
                <a:latin typeface="Microsoft YaHei"/>
                <a:cs typeface="Microsoft YaHei"/>
              </a:rPr>
              <a:t>例如：</a:t>
            </a:r>
            <a:r>
              <a:rPr sz="2800" spc="5" dirty="0">
                <a:latin typeface="Microsoft YaHei"/>
                <a:cs typeface="Microsoft YaHei"/>
              </a:rPr>
              <a:t>90%的</a:t>
            </a:r>
            <a:r>
              <a:rPr sz="2800" spc="-55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处理</a:t>
            </a:r>
            <a:r>
              <a:rPr sz="2800" spc="-20" dirty="0">
                <a:latin typeface="Microsoft YaHei"/>
                <a:cs typeface="Microsoft YaHei"/>
              </a:rPr>
              <a:t>，</a:t>
            </a:r>
            <a:r>
              <a:rPr sz="2800" spc="10" dirty="0">
                <a:latin typeface="Microsoft YaHei"/>
                <a:cs typeface="Microsoft YaHei"/>
              </a:rPr>
              <a:t>10%的</a:t>
            </a:r>
            <a:r>
              <a:rPr sz="2800" spc="125" dirty="0">
                <a:latin typeface="Microsoft YaHei"/>
                <a:cs typeface="Microsoft YaHei"/>
              </a:rPr>
              <a:t>I/O</a:t>
            </a:r>
            <a:r>
              <a:rPr sz="2800" spc="5" dirty="0">
                <a:latin typeface="Microsoft YaHei"/>
                <a:cs typeface="Microsoft YaHei"/>
              </a:rPr>
              <a:t>处理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如果使用</a:t>
            </a:r>
            <a:r>
              <a:rPr sz="2400" dirty="0">
                <a:latin typeface="Microsoft YaHei"/>
                <a:cs typeface="Microsoft YaHei"/>
              </a:rPr>
              <a:t>快</a:t>
            </a:r>
            <a:r>
              <a:rPr sz="2400" spc="75" dirty="0">
                <a:latin typeface="Microsoft YaHei"/>
                <a:cs typeface="Microsoft YaHei"/>
              </a:rPr>
              <a:t>10</a:t>
            </a:r>
            <a:r>
              <a:rPr sz="2400" dirty="0">
                <a:latin typeface="Microsoft YaHei"/>
                <a:cs typeface="Microsoft YaHei"/>
              </a:rPr>
              <a:t>倍的</a:t>
            </a:r>
            <a:r>
              <a:rPr sz="2400" spc="-30" dirty="0">
                <a:latin typeface="Microsoft YaHei"/>
                <a:cs typeface="Microsoft YaHei"/>
              </a:rPr>
              <a:t>CPU</a:t>
            </a:r>
            <a:r>
              <a:rPr sz="2400" dirty="0">
                <a:latin typeface="Microsoft YaHei"/>
                <a:cs typeface="Microsoft YaHei"/>
              </a:rPr>
              <a:t>，总体时间会是多少？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80"/>
              </a:spcBef>
            </a:pPr>
            <a:r>
              <a:rPr sz="2400" spc="75" dirty="0">
                <a:latin typeface="Microsoft YaHei"/>
                <a:cs typeface="Microsoft YaHei"/>
              </a:rPr>
              <a:t>一百多</a:t>
            </a:r>
            <a:r>
              <a:rPr sz="2400" spc="-5" dirty="0">
                <a:latin typeface="Microsoft YaHei"/>
                <a:cs typeface="Microsoft YaHei"/>
              </a:rPr>
              <a:t>倍？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Microsoft YaHei"/>
                <a:cs typeface="Microsoft YaHei"/>
              </a:rPr>
              <a:t>一个无限</a:t>
            </a:r>
            <a:r>
              <a:rPr sz="2400" spc="-5" dirty="0">
                <a:latin typeface="Microsoft YaHei"/>
                <a:cs typeface="Microsoft YaHei"/>
              </a:rPr>
              <a:t>快的</a:t>
            </a:r>
            <a:r>
              <a:rPr sz="2400" spc="-20" dirty="0">
                <a:latin typeface="Microsoft YaHei"/>
                <a:cs typeface="Microsoft YaHei"/>
              </a:rPr>
              <a:t>CPU</a:t>
            </a:r>
            <a:r>
              <a:rPr sz="2400" dirty="0">
                <a:latin typeface="Microsoft YaHei"/>
                <a:cs typeface="Microsoft YaHei"/>
              </a:rPr>
              <a:t>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22</a:t>
            </a: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96646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摩尔定律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1286255"/>
            <a:ext cx="6388608" cy="39011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5903" y="5573369"/>
            <a:ext cx="436181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25" dirty="0">
                <a:latin typeface="Microsoft JhengHei UI"/>
                <a:cs typeface="Microsoft JhengHei UI"/>
              </a:rPr>
              <a:t>在</a:t>
            </a:r>
            <a:r>
              <a:rPr sz="2000" spc="130" dirty="0">
                <a:latin typeface="Microsoft JhengHei UI"/>
                <a:cs typeface="Microsoft JhengHei UI"/>
              </a:rPr>
              <a:t>1.5</a:t>
            </a:r>
            <a:r>
              <a:rPr sz="2000" spc="-195" dirty="0">
                <a:latin typeface="Microsoft JhengHei UI"/>
                <a:cs typeface="Microsoft JhengHei UI"/>
              </a:rPr>
              <a:t>年内将</a:t>
            </a:r>
            <a:r>
              <a:rPr sz="2000" spc="-605" dirty="0">
                <a:latin typeface="Microsoft JhengHei UI"/>
                <a:cs typeface="Microsoft JhengHei UI"/>
              </a:rPr>
              <a:t>每个</a:t>
            </a:r>
            <a:r>
              <a:rPr sz="2000" spc="-130" dirty="0">
                <a:latin typeface="Microsoft JhengHei UI"/>
                <a:cs typeface="Microsoft JhengHei UI"/>
              </a:rPr>
              <a:t>区域</a:t>
            </a:r>
            <a:r>
              <a:rPr sz="2000" spc="-170" dirty="0">
                <a:latin typeface="Microsoft JhengHei UI"/>
                <a:cs typeface="Microsoft JhengHei UI"/>
              </a:rPr>
              <a:t>的</a:t>
            </a:r>
            <a:r>
              <a:rPr sz="2000" spc="-635" dirty="0">
                <a:latin typeface="Microsoft JhengHei UI"/>
                <a:cs typeface="Microsoft JhengHei UI"/>
              </a:rPr>
              <a:t>晶体管</a:t>
            </a:r>
            <a:r>
              <a:rPr sz="2000" spc="-195" dirty="0">
                <a:latin typeface="Microsoft JhengHei UI"/>
                <a:cs typeface="Microsoft JhengHei UI"/>
              </a:rPr>
              <a:t>数量</a:t>
            </a:r>
            <a:r>
              <a:rPr sz="2000" spc="-225" dirty="0">
                <a:latin typeface="Microsoft JhengHei UI"/>
                <a:cs typeface="Microsoft JhengHei UI"/>
              </a:rPr>
              <a:t>增加一倍</a:t>
            </a:r>
            <a:endParaRPr sz="20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2000" spc="-105" dirty="0">
                <a:latin typeface="Microsoft JhengHei UI"/>
                <a:cs typeface="Microsoft JhengHei UI"/>
              </a:rPr>
              <a:t>→</a:t>
            </a:r>
            <a:r>
              <a:rPr sz="2000" spc="-340" dirty="0">
                <a:latin typeface="Microsoft JhengHei UI"/>
                <a:cs typeface="Microsoft JhengHei UI"/>
              </a:rPr>
              <a:t>能力</a:t>
            </a:r>
            <a:r>
              <a:rPr sz="2000" spc="-330" dirty="0">
                <a:latin typeface="Microsoft JhengHei UI"/>
                <a:cs typeface="Microsoft JhengHei UI"/>
              </a:rPr>
              <a:t>和</a:t>
            </a:r>
            <a:r>
              <a:rPr sz="2000" spc="-130" dirty="0">
                <a:latin typeface="Microsoft JhengHei UI"/>
                <a:cs typeface="Microsoft JhengHei UI"/>
              </a:rPr>
              <a:t>性能的提高</a:t>
            </a:r>
            <a:r>
              <a:rPr sz="2000" spc="-105" dirty="0">
                <a:latin typeface="Microsoft JhengHei UI"/>
                <a:cs typeface="Microsoft JhengHei UI"/>
              </a:rPr>
              <a:t>，价格的下降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23</a:t>
            </a: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931286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296790"/>
            <a:ext cx="200659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668" y="1152491"/>
            <a:ext cx="7623809" cy="38715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回答符合以下描述的术语。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Microsoft YaHei"/>
                <a:cs typeface="Microsoft YaHei"/>
              </a:rPr>
              <a:t>每一</a:t>
            </a:r>
            <a:r>
              <a:rPr sz="2800" spc="5" dirty="0">
                <a:latin typeface="Microsoft YaHei"/>
                <a:cs typeface="Microsoft YaHei"/>
              </a:rPr>
              <a:t>面积的</a:t>
            </a:r>
            <a:r>
              <a:rPr sz="2800" spc="5" dirty="0">
                <a:latin typeface="Microsoft YaHei"/>
                <a:cs typeface="Microsoft YaHei"/>
              </a:rPr>
              <a:t>晶体管</a:t>
            </a:r>
            <a:r>
              <a:rPr sz="2800" spc="-25" dirty="0">
                <a:latin typeface="Microsoft YaHei"/>
                <a:cs typeface="Microsoft YaHei"/>
              </a:rPr>
              <a:t>数量</a:t>
            </a:r>
            <a:r>
              <a:rPr sz="2800" spc="5" dirty="0">
                <a:latin typeface="Microsoft YaHei"/>
                <a:cs typeface="Microsoft YaHei"/>
              </a:rPr>
              <a:t>将在</a:t>
            </a:r>
            <a:r>
              <a:rPr sz="2800" spc="170" dirty="0">
                <a:latin typeface="Microsoft YaHei"/>
                <a:cs typeface="Microsoft YaHei"/>
              </a:rPr>
              <a:t>1.5年内</a:t>
            </a:r>
            <a:r>
              <a:rPr sz="2800" spc="5" dirty="0">
                <a:latin typeface="Microsoft YaHei"/>
                <a:cs typeface="Microsoft YaHei"/>
              </a:rPr>
              <a:t>翻倍的</a:t>
            </a:r>
            <a:r>
              <a:rPr sz="2800" spc="-5" dirty="0">
                <a:latin typeface="Microsoft YaHei"/>
                <a:cs typeface="Microsoft YaHei"/>
              </a:rPr>
              <a:t>规律</a:t>
            </a:r>
            <a:r>
              <a:rPr sz="2800" spc="285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预测</a:t>
            </a:r>
            <a:r>
              <a:rPr sz="2800" spc="295" dirty="0">
                <a:latin typeface="Microsoft YaHei"/>
                <a:cs typeface="Microsoft YaHei"/>
              </a:rPr>
              <a:t>）</a:t>
            </a:r>
            <a:r>
              <a:rPr sz="2800" spc="20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  <a:p>
            <a:pPr marL="411480" marR="74930" algn="just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Microsoft YaHei"/>
                <a:cs typeface="Microsoft YaHei"/>
              </a:rPr>
              <a:t>作为</a:t>
            </a:r>
            <a:r>
              <a:rPr sz="2800" spc="10" dirty="0">
                <a:latin typeface="Microsoft YaHei"/>
                <a:cs typeface="Microsoft YaHei"/>
              </a:rPr>
              <a:t>改进的结果</a:t>
            </a:r>
            <a:r>
              <a:rPr sz="2800" spc="-20" dirty="0">
                <a:latin typeface="Microsoft YaHei"/>
                <a:cs typeface="Microsoft YaHei"/>
              </a:rPr>
              <a:t>，</a:t>
            </a:r>
            <a:r>
              <a:rPr sz="2800" spc="10" dirty="0">
                <a:latin typeface="Microsoft YaHei"/>
                <a:cs typeface="Microsoft YaHei"/>
              </a:rPr>
              <a:t>性能的</a:t>
            </a:r>
            <a:r>
              <a:rPr sz="2800" spc="10" dirty="0">
                <a:latin typeface="Microsoft YaHei"/>
                <a:cs typeface="Microsoft YaHei"/>
              </a:rPr>
              <a:t>提高</a:t>
            </a:r>
            <a:r>
              <a:rPr sz="2800" spc="-20" dirty="0">
                <a:latin typeface="Microsoft YaHei"/>
                <a:cs typeface="Microsoft YaHei"/>
              </a:rPr>
              <a:t>受到</a:t>
            </a:r>
            <a:r>
              <a:rPr sz="2800" spc="5" dirty="0">
                <a:latin typeface="Microsoft YaHei"/>
                <a:cs typeface="Microsoft YaHei"/>
              </a:rPr>
              <a:t>改进后的</a:t>
            </a:r>
            <a:r>
              <a:rPr sz="2800" spc="5" dirty="0">
                <a:latin typeface="Microsoft YaHei"/>
                <a:cs typeface="Microsoft YaHei"/>
              </a:rPr>
              <a:t>功能使用</a:t>
            </a:r>
            <a:r>
              <a:rPr sz="2800" spc="-20" dirty="0">
                <a:latin typeface="Microsoft YaHei"/>
                <a:cs typeface="Microsoft YaHei"/>
              </a:rPr>
              <a:t>速度的</a:t>
            </a:r>
            <a:r>
              <a:rPr sz="2800" spc="5" dirty="0">
                <a:latin typeface="Microsoft YaHei"/>
                <a:cs typeface="Microsoft YaHei"/>
              </a:rPr>
              <a:t>限制，这一</a:t>
            </a:r>
            <a:r>
              <a:rPr sz="2800" spc="10" dirty="0">
                <a:latin typeface="Microsoft YaHei"/>
                <a:cs typeface="Microsoft YaHei"/>
              </a:rPr>
              <a:t>规律。</a:t>
            </a:r>
            <a:endParaRPr sz="2800">
              <a:latin typeface="Microsoft YaHei"/>
              <a:cs typeface="Microsoft YaHei"/>
            </a:endParaRPr>
          </a:p>
          <a:p>
            <a:pPr marL="411480" marR="114554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为</a:t>
            </a:r>
            <a:r>
              <a:rPr sz="2800" spc="-20" dirty="0">
                <a:latin typeface="Microsoft YaHei"/>
                <a:cs typeface="Microsoft YaHei"/>
              </a:rPr>
              <a:t>评估</a:t>
            </a:r>
            <a:r>
              <a:rPr sz="2800" spc="10" dirty="0">
                <a:latin typeface="Microsoft YaHei"/>
                <a:cs typeface="Microsoft YaHei"/>
              </a:rPr>
              <a:t>计算机性能</a:t>
            </a:r>
            <a:r>
              <a:rPr sz="2800" dirty="0">
                <a:latin typeface="Microsoft YaHei"/>
                <a:cs typeface="Microsoft YaHei"/>
              </a:rPr>
              <a:t>而</a:t>
            </a:r>
            <a:r>
              <a:rPr sz="2800" spc="5" dirty="0">
                <a:latin typeface="Microsoft YaHei"/>
                <a:cs typeface="Microsoft YaHei"/>
              </a:rPr>
              <a:t>选择的一组程序。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24</a:t>
            </a: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25</a:t>
            </a: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373620" cy="356235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marR="5080" indent="-113030">
              <a:lnSpc>
                <a:spcPct val="119700"/>
              </a:lnSpc>
              <a:spcBef>
                <a:spcPts val="170"/>
              </a:spcBef>
            </a:pPr>
            <a:r>
              <a:rPr sz="3200" spc="-15" dirty="0">
                <a:latin typeface="Microsoft YaHei"/>
                <a:cs typeface="Microsoft YaHei"/>
              </a:rPr>
              <a:t>计算机的组成和</a:t>
            </a:r>
            <a:r>
              <a:rPr sz="3200" spc="-10" dirty="0">
                <a:latin typeface="Microsoft YaHei"/>
                <a:cs typeface="Microsoft YaHei"/>
              </a:rPr>
              <a:t>设计</a:t>
            </a:r>
            <a:r>
              <a:rPr sz="3200" spc="-10" dirty="0">
                <a:latin typeface="Microsoft YaHei"/>
                <a:cs typeface="Microsoft YaHei"/>
              </a:rPr>
              <a:t>》，</a:t>
            </a:r>
            <a:r>
              <a:rPr sz="3200" spc="-10" dirty="0">
                <a:latin typeface="Microsoft YaHei"/>
                <a:cs typeface="Microsoft YaHei"/>
              </a:rPr>
              <a:t>第五版，</a:t>
            </a:r>
            <a:r>
              <a:rPr sz="2800" spc="5" dirty="0">
                <a:latin typeface="Microsoft YaHei"/>
                <a:cs typeface="Microsoft YaHei"/>
              </a:rPr>
              <a:t>David </a:t>
            </a:r>
            <a:r>
              <a:rPr sz="2800" spc="55" dirty="0">
                <a:latin typeface="Microsoft YaHei"/>
                <a:cs typeface="Microsoft YaHei"/>
              </a:rPr>
              <a:t>A. Patterson和</a:t>
            </a:r>
            <a:r>
              <a:rPr sz="2800" spc="5" dirty="0">
                <a:latin typeface="Microsoft YaHei"/>
                <a:cs typeface="Microsoft YaHei"/>
              </a:rPr>
              <a:t>John </a:t>
            </a:r>
            <a:r>
              <a:rPr sz="2800" spc="215" dirty="0">
                <a:latin typeface="Microsoft YaHei"/>
                <a:cs typeface="Microsoft YaHei"/>
              </a:rPr>
              <a:t>L. </a:t>
            </a:r>
            <a:r>
              <a:rPr sz="2800" spc="35" dirty="0">
                <a:latin typeface="Microsoft YaHei"/>
                <a:cs typeface="Microsoft YaHei"/>
              </a:rPr>
              <a:t>Hennessy</a:t>
            </a:r>
            <a:r>
              <a:rPr sz="2800" spc="5" dirty="0">
                <a:latin typeface="Microsoft YaHei"/>
                <a:cs typeface="Microsoft YaHei"/>
              </a:rPr>
              <a:t>的作品，成田光昭</a:t>
            </a:r>
            <a:r>
              <a:rPr sz="2800" spc="5" dirty="0">
                <a:latin typeface="Microsoft YaHei"/>
                <a:cs typeface="Microsoft YaHei"/>
              </a:rPr>
              <a:t>翻译，日经</a:t>
            </a:r>
            <a:r>
              <a:rPr sz="2800" spc="50" dirty="0">
                <a:latin typeface="Microsoft YaHei"/>
                <a:cs typeface="Microsoft YaHei"/>
              </a:rPr>
              <a:t>商务</a:t>
            </a:r>
            <a:r>
              <a:rPr sz="2800" spc="5" dirty="0">
                <a:latin typeface="Microsoft YaHei"/>
                <a:cs typeface="Microsoft YaHei"/>
              </a:rPr>
              <a:t>出版社。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Microsoft YaHei"/>
                <a:cs typeface="Microsoft YaHei"/>
              </a:rPr>
              <a:t>山下</a:t>
            </a:r>
            <a:r>
              <a:rPr sz="3200" spc="-10" dirty="0">
                <a:latin typeface="Microsoft YaHei"/>
                <a:cs typeface="Microsoft YaHei"/>
              </a:rPr>
              <a:t>茂，</a:t>
            </a:r>
            <a:r>
              <a:rPr sz="3200" spc="-10" dirty="0">
                <a:latin typeface="Microsoft YaHei"/>
                <a:cs typeface="Microsoft YaHei"/>
              </a:rPr>
              <a:t>《计算机配置1》讲座材料</a:t>
            </a:r>
            <a:endParaRPr sz="32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Microsoft YaHei"/>
              <a:cs typeface="Microsoft YaHei"/>
            </a:endParaRPr>
          </a:p>
          <a:p>
            <a:pPr marL="12700" marR="2475230">
              <a:lnSpc>
                <a:spcPct val="100000"/>
              </a:lnSpc>
            </a:pPr>
            <a:r>
              <a:rPr sz="2400" dirty="0">
                <a:latin typeface="Microsoft YaHei"/>
                <a:cs typeface="Microsoft YaHei"/>
              </a:rPr>
              <a:t>图片是从教科书上扫描下来的。 </a:t>
            </a:r>
            <a:r>
              <a:rPr sz="2400" spc="-5" dirty="0">
                <a:latin typeface="Microsoft YaHei"/>
                <a:cs typeface="Microsoft YaHei"/>
              </a:rPr>
              <a:t>禁止</a:t>
            </a:r>
            <a:r>
              <a:rPr sz="2400" spc="-5" dirty="0">
                <a:latin typeface="Microsoft YaHei"/>
                <a:cs typeface="Microsoft YaHei"/>
              </a:rPr>
              <a:t>复制</a:t>
            </a:r>
            <a:r>
              <a:rPr sz="2400" dirty="0">
                <a:latin typeface="Microsoft YaHei"/>
                <a:cs typeface="Microsoft YaHei"/>
              </a:rPr>
              <a:t>或</a:t>
            </a:r>
            <a:r>
              <a:rPr sz="2400" spc="-5" dirty="0">
                <a:latin typeface="Microsoft YaHei"/>
                <a:cs typeface="Microsoft YaHei"/>
              </a:rPr>
              <a:t>分发</a:t>
            </a:r>
            <a:r>
              <a:rPr sz="2400" dirty="0">
                <a:latin typeface="Microsoft YaHei"/>
                <a:cs typeface="Microsoft YaHei"/>
              </a:rPr>
              <a:t>。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043808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4089527"/>
            <a:ext cx="170179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60" dirty="0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b20b633302744407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e5f5b5c22b1e466a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054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吞吐量和响应时间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345311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03348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442591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00629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094" y="3950589"/>
            <a:ext cx="153162" cy="1600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064775"/>
            <a:ext cx="7346950" cy="384111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200" spc="30" dirty="0">
                <a:latin typeface="Microsoft YaHei"/>
                <a:cs typeface="Microsoft YaHei"/>
              </a:rPr>
              <a:t>吞吐量</a:t>
            </a:r>
            <a:endParaRPr sz="32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735"/>
              </a:spcBef>
            </a:pPr>
            <a:r>
              <a:rPr sz="2800" spc="10" dirty="0">
                <a:latin typeface="Microsoft YaHei"/>
                <a:cs typeface="Microsoft YaHei"/>
              </a:rPr>
              <a:t>每单位时间内</a:t>
            </a:r>
            <a:r>
              <a:rPr sz="2800" spc="-20" dirty="0">
                <a:latin typeface="Microsoft YaHei"/>
                <a:cs typeface="Microsoft YaHei"/>
              </a:rPr>
              <a:t>完成的</a:t>
            </a:r>
            <a:r>
              <a:rPr sz="2800" spc="-20" dirty="0">
                <a:latin typeface="Microsoft YaHei"/>
                <a:cs typeface="Microsoft YaHei"/>
              </a:rPr>
              <a:t>工作</a:t>
            </a:r>
            <a:r>
              <a:rPr sz="2800" spc="10" dirty="0">
                <a:latin typeface="Microsoft YaHei"/>
                <a:cs typeface="Microsoft YaHei"/>
              </a:rPr>
              <a:t>数量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spc="45" dirty="0">
                <a:latin typeface="Microsoft YaHei"/>
                <a:cs typeface="Microsoft YaHei"/>
              </a:rPr>
              <a:t>响应</a:t>
            </a:r>
            <a:r>
              <a:rPr sz="3200" spc="75" dirty="0">
                <a:latin typeface="Microsoft YaHei"/>
                <a:cs typeface="Microsoft YaHei"/>
              </a:rPr>
              <a:t>时间</a:t>
            </a:r>
            <a:endParaRPr sz="3200">
              <a:latin typeface="Microsoft YaHei"/>
              <a:cs typeface="Microsoft YaHei"/>
            </a:endParaRPr>
          </a:p>
          <a:p>
            <a:pPr marL="411480" marR="512445">
              <a:lnSpc>
                <a:spcPct val="100000"/>
              </a:lnSpc>
              <a:spcBef>
                <a:spcPts val="735"/>
              </a:spcBef>
            </a:pPr>
            <a:r>
              <a:rPr sz="2800" spc="5" dirty="0">
                <a:latin typeface="Microsoft YaHei"/>
                <a:cs typeface="Microsoft YaHei"/>
              </a:rPr>
              <a:t>计算机</a:t>
            </a:r>
            <a:r>
              <a:rPr sz="2800" spc="5" dirty="0">
                <a:latin typeface="Microsoft YaHei"/>
                <a:cs typeface="Microsoft YaHei"/>
              </a:rPr>
              <a:t>完成</a:t>
            </a:r>
            <a:r>
              <a:rPr sz="2800" spc="-20" dirty="0">
                <a:latin typeface="Microsoft YaHei"/>
                <a:cs typeface="Microsoft YaHei"/>
              </a:rPr>
              <a:t>一项</a:t>
            </a:r>
            <a:r>
              <a:rPr sz="2800" spc="5" dirty="0">
                <a:latin typeface="Microsoft YaHei"/>
                <a:cs typeface="Microsoft YaHei"/>
              </a:rPr>
              <a:t>任务所需</a:t>
            </a:r>
            <a:r>
              <a:rPr sz="2800" spc="5" dirty="0">
                <a:latin typeface="Microsoft YaHei"/>
                <a:cs typeface="Microsoft YaHei"/>
              </a:rPr>
              <a:t>的</a:t>
            </a:r>
            <a:r>
              <a:rPr sz="2800" spc="5" dirty="0">
                <a:latin typeface="Microsoft YaHei"/>
                <a:cs typeface="Microsoft YaHei"/>
              </a:rPr>
              <a:t>时间。</a:t>
            </a:r>
            <a:endParaRPr sz="2800">
              <a:latin typeface="Microsoft YaHei"/>
              <a:cs typeface="Microsoft YaHei"/>
            </a:endParaRPr>
          </a:p>
          <a:p>
            <a:pPr marL="811530">
              <a:lnSpc>
                <a:spcPct val="100000"/>
              </a:lnSpc>
              <a:spcBef>
                <a:spcPts val="645"/>
              </a:spcBef>
            </a:pPr>
            <a:r>
              <a:rPr sz="2400" spc="-5" dirty="0">
                <a:latin typeface="Microsoft YaHei"/>
                <a:cs typeface="Microsoft YaHei"/>
              </a:rPr>
              <a:t>磁盘访问、内存访问和</a:t>
            </a:r>
            <a:endParaRPr sz="2400">
              <a:latin typeface="Microsoft YaHei"/>
              <a:cs typeface="Microsoft YaHei"/>
            </a:endParaRPr>
          </a:p>
          <a:p>
            <a:pPr marL="811530" marR="5080">
              <a:lnSpc>
                <a:spcPct val="100000"/>
              </a:lnSpc>
            </a:pPr>
            <a:r>
              <a:rPr sz="2400" spc="-5" dirty="0">
                <a:latin typeface="Microsoft YaHei"/>
                <a:cs typeface="Microsoft YaHei"/>
              </a:rPr>
              <a:t>包括</a:t>
            </a:r>
            <a:r>
              <a:rPr sz="2400" dirty="0">
                <a:latin typeface="Microsoft YaHei"/>
                <a:cs typeface="Microsoft YaHei"/>
              </a:rPr>
              <a:t>输入/输出操作</a:t>
            </a:r>
            <a:r>
              <a:rPr sz="2400" spc="5" dirty="0">
                <a:latin typeface="Microsoft YaHei"/>
                <a:cs typeface="Microsoft YaHei"/>
              </a:rPr>
              <a:t>、</a:t>
            </a:r>
            <a:r>
              <a:rPr sz="2400" spc="-15" dirty="0">
                <a:latin typeface="Microsoft YaHei"/>
                <a:cs typeface="Microsoft YaHei"/>
              </a:rPr>
              <a:t>操作系统</a:t>
            </a:r>
            <a:r>
              <a:rPr sz="2400" dirty="0">
                <a:latin typeface="Microsoft YaHei"/>
                <a:cs typeface="Microsoft YaHei"/>
              </a:rPr>
              <a:t>开销</a:t>
            </a:r>
            <a:r>
              <a:rPr sz="2400" spc="5" dirty="0">
                <a:latin typeface="Microsoft YaHei"/>
                <a:cs typeface="Microsoft YaHei"/>
              </a:rPr>
              <a:t>、</a:t>
            </a:r>
            <a:r>
              <a:rPr sz="2400" spc="-25" dirty="0">
                <a:latin typeface="Microsoft YaHei"/>
                <a:cs typeface="Microsoft YaHei"/>
              </a:rPr>
              <a:t>CPU</a:t>
            </a:r>
            <a:r>
              <a:rPr sz="2400" dirty="0">
                <a:latin typeface="Microsoft YaHei"/>
                <a:cs typeface="Microsoft YaHei"/>
              </a:rPr>
              <a:t>执行时间等。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2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8719" y="5013959"/>
            <a:ext cx="6407150" cy="17284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2000" spc="45" dirty="0">
                <a:latin typeface="Microsoft JhengHei UI"/>
                <a:cs typeface="Microsoft JhengHei UI"/>
              </a:rPr>
              <a:t>问：在</a:t>
            </a:r>
            <a:r>
              <a:rPr sz="2000" spc="-130" dirty="0">
                <a:latin typeface="Microsoft JhengHei UI"/>
                <a:cs typeface="Microsoft JhengHei UI"/>
              </a:rPr>
              <a:t>以下</a:t>
            </a:r>
            <a:r>
              <a:rPr sz="2000" spc="-295" dirty="0">
                <a:latin typeface="Microsoft JhengHei UI"/>
                <a:cs typeface="Microsoft JhengHei UI"/>
              </a:rPr>
              <a:t>情况下，</a:t>
            </a:r>
            <a:r>
              <a:rPr sz="2000" spc="-715" dirty="0">
                <a:latin typeface="Microsoft JhengHei UI"/>
                <a:cs typeface="Microsoft JhengHei UI"/>
              </a:rPr>
              <a:t>吞吐量或</a:t>
            </a:r>
            <a:r>
              <a:rPr sz="2000" spc="-295" dirty="0">
                <a:latin typeface="Microsoft JhengHei UI"/>
                <a:cs typeface="Microsoft JhengHei UI"/>
              </a:rPr>
              <a:t>响应时间</a:t>
            </a:r>
            <a:r>
              <a:rPr sz="2000" spc="-375" dirty="0">
                <a:latin typeface="Microsoft JhengHei UI"/>
                <a:cs typeface="Microsoft JhengHei UI"/>
              </a:rPr>
              <a:t>是</a:t>
            </a:r>
            <a:r>
              <a:rPr sz="2000" spc="-635" dirty="0">
                <a:latin typeface="Microsoft JhengHei UI"/>
                <a:cs typeface="Microsoft JhengHei UI"/>
              </a:rPr>
              <a:t>多少？</a:t>
            </a:r>
            <a:endParaRPr sz="2000">
              <a:latin typeface="Microsoft JhengHei UI"/>
              <a:cs typeface="Microsoft JhengHei UI"/>
            </a:endParaRPr>
          </a:p>
          <a:p>
            <a:pPr marL="90805">
              <a:lnSpc>
                <a:spcPct val="100000"/>
              </a:lnSpc>
            </a:pPr>
            <a:r>
              <a:rPr sz="2000" spc="215" dirty="0">
                <a:latin typeface="Microsoft JhengHei UI"/>
                <a:cs typeface="Microsoft JhengHei UI"/>
              </a:rPr>
              <a:t>(</a:t>
            </a:r>
            <a:r>
              <a:rPr sz="2000" spc="-260" dirty="0">
                <a:latin typeface="Microsoft JhengHei UI"/>
                <a:cs typeface="Microsoft JhengHei UI"/>
              </a:rPr>
              <a:t>或</a:t>
            </a:r>
            <a:r>
              <a:rPr sz="2000" spc="-254" dirty="0">
                <a:latin typeface="Microsoft JhengHei UI"/>
                <a:cs typeface="Microsoft JhengHei UI"/>
              </a:rPr>
              <a:t>两者</a:t>
            </a:r>
            <a:r>
              <a:rPr sz="2000" spc="-375" dirty="0">
                <a:latin typeface="Microsoft JhengHei UI"/>
                <a:cs typeface="Microsoft JhengHei UI"/>
              </a:rPr>
              <a:t>)的</a:t>
            </a:r>
            <a:r>
              <a:rPr sz="2000" spc="-430" dirty="0">
                <a:latin typeface="Microsoft JhengHei UI"/>
                <a:cs typeface="Microsoft JhengHei UI"/>
              </a:rPr>
              <a:t>改善</a:t>
            </a:r>
            <a:r>
              <a:rPr sz="2000" spc="-10" dirty="0">
                <a:latin typeface="Microsoft JhengHei UI"/>
                <a:cs typeface="Microsoft JhengHei UI"/>
              </a:rPr>
              <a:t>？</a:t>
            </a:r>
            <a:endParaRPr sz="2000">
              <a:latin typeface="Microsoft JhengHei UI"/>
              <a:cs typeface="Microsoft JhengHei UI"/>
            </a:endParaRPr>
          </a:p>
          <a:p>
            <a:pPr marL="422909" indent="-33274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423545" algn="l"/>
              </a:tabLst>
            </a:pPr>
            <a:r>
              <a:rPr sz="2000" spc="-295" dirty="0">
                <a:latin typeface="Microsoft JhengHei UI"/>
                <a:cs typeface="Microsoft JhengHei UI"/>
              </a:rPr>
              <a:t>用一个更快的</a:t>
            </a:r>
            <a:r>
              <a:rPr sz="2000" spc="-610" dirty="0">
                <a:latin typeface="Microsoft JhengHei UI"/>
                <a:cs typeface="Microsoft JhengHei UI"/>
              </a:rPr>
              <a:t>处理器来</a:t>
            </a:r>
            <a:r>
              <a:rPr sz="2000" spc="-465" dirty="0">
                <a:latin typeface="Microsoft JhengHei UI"/>
                <a:cs typeface="Microsoft JhengHei UI"/>
              </a:rPr>
              <a:t>替换</a:t>
            </a:r>
            <a:r>
              <a:rPr sz="2000" spc="-495" dirty="0">
                <a:latin typeface="Microsoft JhengHei UI"/>
                <a:cs typeface="Microsoft JhengHei UI"/>
              </a:rPr>
              <a:t>。</a:t>
            </a:r>
            <a:endParaRPr sz="2000">
              <a:latin typeface="Microsoft JhengHei UI"/>
              <a:cs typeface="Microsoft JhengHei UI"/>
            </a:endParaRPr>
          </a:p>
          <a:p>
            <a:pPr marL="434975" marR="421640" indent="-344805">
              <a:lnSpc>
                <a:spcPct val="100000"/>
              </a:lnSpc>
              <a:buAutoNum type="arabicPeriod"/>
              <a:tabLst>
                <a:tab pos="423545" algn="l"/>
              </a:tabLst>
            </a:pPr>
            <a:r>
              <a:rPr sz="2000" spc="-610" dirty="0">
                <a:latin typeface="Microsoft JhengHei UI"/>
                <a:cs typeface="Microsoft JhengHei UI"/>
              </a:rPr>
              <a:t>在</a:t>
            </a:r>
            <a:r>
              <a:rPr sz="2000" spc="-440" dirty="0">
                <a:latin typeface="Microsoft JhengHei UI"/>
                <a:cs typeface="Microsoft JhengHei UI"/>
              </a:rPr>
              <a:t>一个</a:t>
            </a:r>
            <a:r>
              <a:rPr sz="2000" spc="-330" dirty="0">
                <a:latin typeface="Microsoft JhengHei UI"/>
                <a:cs typeface="Microsoft JhengHei UI"/>
              </a:rPr>
              <a:t>使用</a:t>
            </a:r>
            <a:r>
              <a:rPr sz="2000" spc="-495" dirty="0">
                <a:latin typeface="Microsoft JhengHei UI"/>
                <a:cs typeface="Microsoft JhengHei UI"/>
              </a:rPr>
              <a:t>多个</a:t>
            </a:r>
            <a:r>
              <a:rPr sz="2000" spc="-610" dirty="0">
                <a:latin typeface="Microsoft JhengHei UI"/>
                <a:cs typeface="Microsoft JhengHei UI"/>
              </a:rPr>
              <a:t>处理器</a:t>
            </a:r>
            <a:r>
              <a:rPr sz="2000" spc="-195" dirty="0">
                <a:latin typeface="Microsoft JhengHei UI"/>
                <a:cs typeface="Microsoft JhengHei UI"/>
              </a:rPr>
              <a:t>共享</a:t>
            </a:r>
            <a:r>
              <a:rPr sz="2000" spc="-635" dirty="0">
                <a:latin typeface="Microsoft JhengHei UI"/>
                <a:cs typeface="Microsoft JhengHei UI"/>
              </a:rPr>
              <a:t>任务</a:t>
            </a:r>
            <a:r>
              <a:rPr sz="2000" spc="-385" dirty="0">
                <a:latin typeface="Microsoft JhengHei UI"/>
                <a:cs typeface="Microsoft JhengHei UI"/>
              </a:rPr>
              <a:t>的</a:t>
            </a:r>
            <a:r>
              <a:rPr sz="2000" spc="-350" dirty="0">
                <a:latin typeface="Microsoft JhengHei UI"/>
                <a:cs typeface="Microsoft JhengHei UI"/>
              </a:rPr>
              <a:t>系统中</a:t>
            </a:r>
            <a:r>
              <a:rPr sz="2000" spc="-110" dirty="0">
                <a:latin typeface="Microsoft JhengHei UI"/>
                <a:cs typeface="Microsoft JhengHei UI"/>
              </a:rPr>
              <a:t>添加</a:t>
            </a:r>
            <a:r>
              <a:rPr sz="2000" spc="-484" dirty="0">
                <a:latin typeface="Microsoft JhengHei UI"/>
                <a:cs typeface="Microsoft JhengHei UI"/>
              </a:rPr>
              <a:t>一个</a:t>
            </a:r>
            <a:r>
              <a:rPr sz="2000" spc="-610" dirty="0">
                <a:latin typeface="Microsoft JhengHei UI"/>
                <a:cs typeface="Microsoft JhengHei UI"/>
              </a:rPr>
              <a:t>处理器</a:t>
            </a:r>
            <a:endParaRPr sz="20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执行时间的细分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995" y="1258265"/>
            <a:ext cx="719518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Microsoft YaHei"/>
                <a:cs typeface="Microsoft YaHei"/>
              </a:rPr>
              <a:t>对于</a:t>
            </a:r>
            <a:r>
              <a:rPr sz="3200" spc="-15" dirty="0">
                <a:latin typeface="Microsoft YaHei"/>
                <a:cs typeface="Microsoft YaHei"/>
              </a:rPr>
              <a:t>一台</a:t>
            </a:r>
            <a:r>
              <a:rPr sz="3200" spc="-10" dirty="0">
                <a:latin typeface="Microsoft YaHei"/>
                <a:cs typeface="Microsoft YaHei"/>
              </a:rPr>
              <a:t>计算机</a:t>
            </a:r>
            <a:r>
              <a:rPr sz="3200" spc="65" dirty="0">
                <a:latin typeface="Microsoft YaHei"/>
                <a:cs typeface="Microsoft YaHei"/>
              </a:rPr>
              <a:t>X</a:t>
            </a:r>
            <a:r>
              <a:rPr sz="3200" spc="-10" dirty="0">
                <a:latin typeface="Microsoft YaHei"/>
                <a:cs typeface="Microsoft YaHei"/>
              </a:rPr>
              <a:t>，以下情况</a:t>
            </a:r>
            <a:r>
              <a:rPr sz="3200" spc="-10" dirty="0">
                <a:latin typeface="Microsoft YaHei"/>
                <a:cs typeface="Microsoft YaHei"/>
              </a:rPr>
              <a:t>成立</a:t>
            </a:r>
            <a:endParaRPr sz="32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322" y="1434464"/>
            <a:ext cx="233680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6883" y="2014855"/>
            <a:ext cx="948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Microsoft YaHei"/>
                <a:cs typeface="Microsoft YaHei"/>
              </a:rPr>
              <a:t>业绩</a:t>
            </a:r>
            <a:r>
              <a:rPr sz="2025" spc="15" baseline="-20576" dirty="0">
                <a:latin typeface="Microsoft YaHei"/>
                <a:cs typeface="Microsoft YaHei"/>
              </a:rPr>
              <a:t>X</a:t>
            </a:r>
            <a:endParaRPr sz="2000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886" y="2129663"/>
            <a:ext cx="147320" cy="147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20" y="3272663"/>
            <a:ext cx="200660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886" y="3739007"/>
            <a:ext cx="147320" cy="147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886" y="4409566"/>
            <a:ext cx="147320" cy="147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454" y="5090540"/>
            <a:ext cx="114300" cy="1211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454" y="5694032"/>
            <a:ext cx="114300" cy="12115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2995" y="3009435"/>
            <a:ext cx="8006715" cy="353822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800" spc="5" dirty="0">
                <a:latin typeface="Microsoft YaHei"/>
                <a:cs typeface="Microsoft YaHei"/>
              </a:rPr>
              <a:t>运行时间 </a:t>
            </a:r>
            <a:r>
              <a:rPr sz="2800" spc="175" dirty="0">
                <a:latin typeface="Microsoft YaHei"/>
                <a:cs typeface="Microsoft YaHei"/>
              </a:rPr>
              <a:t>= </a:t>
            </a:r>
            <a:r>
              <a:rPr sz="2800" spc="5" dirty="0">
                <a:latin typeface="Microsoft YaHei"/>
                <a:cs typeface="Microsoft YaHei"/>
              </a:rPr>
              <a:t>响应</a:t>
            </a:r>
            <a:r>
              <a:rPr sz="2800" dirty="0">
                <a:latin typeface="Microsoft YaHei"/>
                <a:cs typeface="Microsoft YaHei"/>
              </a:rPr>
              <a:t>时间 </a:t>
            </a:r>
            <a:r>
              <a:rPr sz="2800" spc="175" dirty="0">
                <a:latin typeface="Microsoft YaHei"/>
                <a:cs typeface="Microsoft YaHei"/>
              </a:rPr>
              <a:t>= </a:t>
            </a:r>
            <a:r>
              <a:rPr sz="2800" spc="-15" dirty="0">
                <a:latin typeface="Microsoft YaHei"/>
                <a:cs typeface="Microsoft YaHei"/>
              </a:rPr>
              <a:t>消耗</a:t>
            </a:r>
            <a:r>
              <a:rPr sz="2800" spc="5" dirty="0">
                <a:latin typeface="Microsoft YaHei"/>
                <a:cs typeface="Microsoft YaHei"/>
              </a:rPr>
              <a:t>时间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05"/>
              </a:spcBef>
            </a:pPr>
            <a:r>
              <a:rPr sz="2000" spc="-15" dirty="0">
                <a:latin typeface="Microsoft YaHei"/>
                <a:cs typeface="Microsoft YaHei"/>
              </a:rPr>
              <a:t>磁盘访问、内存</a:t>
            </a:r>
            <a:r>
              <a:rPr sz="2000" spc="-15" dirty="0">
                <a:latin typeface="Microsoft YaHei"/>
                <a:cs typeface="Microsoft YaHei"/>
              </a:rPr>
              <a:t>访问和</a:t>
            </a:r>
            <a:endParaRPr sz="20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Microsoft YaHei"/>
                <a:cs typeface="Microsoft YaHei"/>
              </a:rPr>
              <a:t>输入/输出操作，</a:t>
            </a:r>
            <a:r>
              <a:rPr sz="2000" spc="-30" dirty="0">
                <a:latin typeface="Microsoft YaHei"/>
                <a:cs typeface="Microsoft YaHei"/>
              </a:rPr>
              <a:t>CPU</a:t>
            </a:r>
            <a:r>
              <a:rPr sz="2000" spc="-10" dirty="0">
                <a:latin typeface="Microsoft YaHei"/>
                <a:cs typeface="Microsoft YaHei"/>
              </a:rPr>
              <a:t>执行时间</a:t>
            </a:r>
            <a:r>
              <a:rPr sz="2000" spc="-10" dirty="0">
                <a:latin typeface="Microsoft YaHei"/>
                <a:cs typeface="Microsoft YaHei"/>
              </a:rPr>
              <a:t>，等等。</a:t>
            </a:r>
            <a:endParaRPr sz="2000">
              <a:latin typeface="Microsoft YaHei"/>
              <a:cs typeface="Microsoft YaHei"/>
            </a:endParaRPr>
          </a:p>
          <a:p>
            <a:pPr marR="3441065" algn="r">
              <a:lnSpc>
                <a:spcPct val="100000"/>
              </a:lnSpc>
              <a:spcBef>
                <a:spcPts val="480"/>
              </a:spcBef>
            </a:pPr>
            <a:r>
              <a:rPr sz="2000" spc="25" dirty="0">
                <a:latin typeface="Microsoft YaHei"/>
                <a:cs typeface="Microsoft YaHei"/>
              </a:rPr>
              <a:t>CPU（</a:t>
            </a:r>
            <a:r>
              <a:rPr sz="2000" spc="-15" dirty="0">
                <a:latin typeface="Microsoft YaHei"/>
                <a:cs typeface="Microsoft YaHei"/>
              </a:rPr>
              <a:t>执行</a:t>
            </a:r>
            <a:r>
              <a:rPr sz="2000" spc="190" dirty="0">
                <a:latin typeface="Microsoft YaHei"/>
                <a:cs typeface="Microsoft YaHei"/>
              </a:rPr>
              <a:t>）</a:t>
            </a:r>
            <a:r>
              <a:rPr sz="2000" spc="-10" dirty="0">
                <a:latin typeface="Microsoft YaHei"/>
                <a:cs typeface="Microsoft YaHei"/>
              </a:rPr>
              <a:t>时间</a:t>
            </a:r>
            <a:r>
              <a:rPr sz="2000" spc="114" dirty="0">
                <a:latin typeface="Microsoft YaHei"/>
                <a:cs typeface="Microsoft YaHei"/>
              </a:rPr>
              <a:t>=</a:t>
            </a:r>
            <a:r>
              <a:rPr sz="2000" spc="-20" dirty="0">
                <a:latin typeface="Microsoft YaHei"/>
                <a:cs typeface="Microsoft YaHei"/>
              </a:rPr>
              <a:t>系统</a:t>
            </a:r>
            <a:r>
              <a:rPr sz="2000" spc="-30" dirty="0">
                <a:latin typeface="Microsoft YaHei"/>
                <a:cs typeface="Microsoft YaHei"/>
              </a:rPr>
              <a:t>CPU</a:t>
            </a:r>
            <a:r>
              <a:rPr sz="2000" spc="-15" dirty="0">
                <a:latin typeface="Microsoft YaHei"/>
                <a:cs typeface="Microsoft YaHei"/>
              </a:rPr>
              <a:t>时间</a:t>
            </a:r>
            <a:endParaRPr sz="2000">
              <a:latin typeface="Microsoft YaHei"/>
              <a:cs typeface="Microsoft YaHei"/>
            </a:endParaRPr>
          </a:p>
          <a:p>
            <a:pPr marR="3382010" algn="r">
              <a:lnSpc>
                <a:spcPct val="100000"/>
              </a:lnSpc>
            </a:pPr>
            <a:r>
              <a:rPr sz="2000" spc="114" dirty="0">
                <a:latin typeface="Microsoft YaHei"/>
                <a:cs typeface="Microsoft YaHei"/>
              </a:rPr>
              <a:t>+ </a:t>
            </a:r>
            <a:r>
              <a:rPr sz="2000" spc="-10" dirty="0">
                <a:latin typeface="Microsoft YaHei"/>
                <a:cs typeface="Microsoft YaHei"/>
              </a:rPr>
              <a:t>用户</a:t>
            </a:r>
            <a:r>
              <a:rPr sz="2000" spc="-25" dirty="0">
                <a:latin typeface="Microsoft YaHei"/>
                <a:cs typeface="Microsoft YaHei"/>
              </a:rPr>
              <a:t>CPU</a:t>
            </a:r>
            <a:r>
              <a:rPr sz="2000" spc="-10" dirty="0">
                <a:latin typeface="Microsoft YaHei"/>
                <a:cs typeface="Microsoft YaHei"/>
              </a:rPr>
              <a:t>时间</a:t>
            </a:r>
            <a:endParaRPr sz="2000">
              <a:latin typeface="Microsoft YaHei"/>
              <a:cs typeface="Microsoft YaHei"/>
            </a:endParaRPr>
          </a:p>
          <a:p>
            <a:pPr marL="810895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latin typeface="Microsoft YaHei"/>
                <a:cs typeface="Microsoft YaHei"/>
              </a:rPr>
              <a:t>用户的</a:t>
            </a:r>
            <a:r>
              <a:rPr sz="1800" spc="-20" dirty="0">
                <a:latin typeface="Microsoft YaHei"/>
                <a:cs typeface="Microsoft YaHei"/>
              </a:rPr>
              <a:t>CPU</a:t>
            </a:r>
            <a:r>
              <a:rPr sz="1800" spc="-5" dirty="0">
                <a:latin typeface="Microsoft YaHei"/>
                <a:cs typeface="Microsoft YaHei"/>
              </a:rPr>
              <a:t>时间</a:t>
            </a:r>
            <a:endParaRPr sz="1800">
              <a:latin typeface="Microsoft YaHei"/>
              <a:cs typeface="Microsoft YaHei"/>
            </a:endParaRPr>
          </a:p>
          <a:p>
            <a:pPr marL="810895">
              <a:lnSpc>
                <a:spcPct val="100000"/>
              </a:lnSpc>
            </a:pPr>
            <a:r>
              <a:rPr sz="1800" spc="-20" dirty="0">
                <a:latin typeface="Microsoft YaHei"/>
                <a:cs typeface="Microsoft YaHei"/>
              </a:rPr>
              <a:t>CPU</a:t>
            </a:r>
            <a:r>
              <a:rPr sz="1800" dirty="0">
                <a:latin typeface="Microsoft YaHei"/>
                <a:cs typeface="Microsoft YaHei"/>
              </a:rPr>
              <a:t>对用户程序实际进行处理的时间。</a:t>
            </a:r>
            <a:endParaRPr sz="1800">
              <a:latin typeface="Microsoft YaHei"/>
              <a:cs typeface="Microsoft YaHei"/>
            </a:endParaRPr>
          </a:p>
          <a:p>
            <a:pPr marL="81089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Microsoft YaHei"/>
                <a:cs typeface="Microsoft YaHei"/>
              </a:rPr>
              <a:t>系统</a:t>
            </a:r>
            <a:r>
              <a:rPr sz="1800" spc="-30" dirty="0">
                <a:latin typeface="Microsoft YaHei"/>
                <a:cs typeface="Microsoft YaHei"/>
              </a:rPr>
              <a:t>CPU</a:t>
            </a:r>
            <a:r>
              <a:rPr sz="1800" dirty="0">
                <a:latin typeface="Microsoft YaHei"/>
                <a:cs typeface="Microsoft YaHei"/>
              </a:rPr>
              <a:t>时间</a:t>
            </a:r>
            <a:endParaRPr sz="1800">
              <a:latin typeface="Microsoft YaHei"/>
              <a:cs typeface="Microsoft YaHei"/>
            </a:endParaRPr>
          </a:p>
          <a:p>
            <a:pPr marL="810895">
              <a:lnSpc>
                <a:spcPct val="100000"/>
              </a:lnSpc>
            </a:pPr>
            <a:r>
              <a:rPr sz="1800" spc="5" dirty="0">
                <a:latin typeface="Microsoft YaHei"/>
                <a:cs typeface="Microsoft YaHei"/>
              </a:rPr>
              <a:t>操作系统</a:t>
            </a:r>
            <a:r>
              <a:rPr sz="1800" spc="-5" dirty="0">
                <a:latin typeface="Microsoft YaHei"/>
                <a:cs typeface="Microsoft YaHei"/>
              </a:rPr>
              <a:t>开销的工作时间</a:t>
            </a:r>
            <a:endParaRPr sz="1800">
              <a:latin typeface="Microsoft YaHei"/>
              <a:cs typeface="Microsoft YaHei"/>
            </a:endParaRPr>
          </a:p>
          <a:p>
            <a:pPr marL="7851775">
              <a:lnSpc>
                <a:spcPct val="100000"/>
              </a:lnSpc>
              <a:spcBef>
                <a:spcPts val="1035"/>
              </a:spcBef>
            </a:pPr>
            <a:r>
              <a:rPr sz="1800" spc="60" dirty="0">
                <a:latin typeface="Microsoft YaHei"/>
                <a:cs typeface="Microsoft YaHei"/>
              </a:rPr>
              <a:t>3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2179" y="1842754"/>
            <a:ext cx="132905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 marR="30480" indent="-91440">
              <a:lnSpc>
                <a:spcPct val="108800"/>
              </a:lnSpc>
              <a:spcBef>
                <a:spcPts val="100"/>
              </a:spcBef>
              <a:tabLst>
                <a:tab pos="544830" algn="l"/>
                <a:tab pos="1290320" algn="l"/>
              </a:tabLst>
            </a:pPr>
            <a:r>
              <a:rPr sz="2000" spc="-15" dirty="0">
                <a:latin typeface="Microsoft YaHei"/>
                <a:cs typeface="Microsoft YaHei"/>
              </a:rPr>
              <a:t> </a:t>
            </a:r>
            <a:r>
              <a:rPr sz="2000" u="heavy" spc="6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1 </a:t>
            </a:r>
            <a:r>
              <a:rPr sz="2000" spc="-15" dirty="0">
                <a:latin typeface="Microsoft YaHei"/>
                <a:cs typeface="Microsoft YaHei"/>
              </a:rPr>
              <a:t>执行时间 </a:t>
            </a:r>
            <a:r>
              <a:rPr sz="2025" spc="44" baseline="-20576" dirty="0">
                <a:latin typeface="Microsoft YaHei"/>
                <a:cs typeface="Microsoft YaHei"/>
              </a:rPr>
              <a:t>X</a:t>
            </a:r>
            <a:endParaRPr sz="2025" baseline="-20576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33876" y="1953767"/>
            <a:ext cx="2899410" cy="612775"/>
          </a:xfrm>
          <a:custGeom>
            <a:avLst/>
            <a:gdLst/>
            <a:ahLst/>
            <a:cxnLst/>
            <a:rect l="l" t="t" r="r" b="b"/>
            <a:pathLst>
              <a:path w="2899409" h="612775">
                <a:moveTo>
                  <a:pt x="162051" y="0"/>
                </a:moveTo>
                <a:lnTo>
                  <a:pt x="618236" y="0"/>
                </a:lnTo>
                <a:lnTo>
                  <a:pt x="1302512" y="0"/>
                </a:lnTo>
                <a:lnTo>
                  <a:pt x="2899155" y="0"/>
                </a:lnTo>
                <a:lnTo>
                  <a:pt x="2899155" y="357378"/>
                </a:lnTo>
                <a:lnTo>
                  <a:pt x="2899155" y="510540"/>
                </a:lnTo>
                <a:lnTo>
                  <a:pt x="2899155" y="612648"/>
                </a:lnTo>
                <a:lnTo>
                  <a:pt x="1302512" y="612648"/>
                </a:lnTo>
                <a:lnTo>
                  <a:pt x="618236" y="612648"/>
                </a:lnTo>
                <a:lnTo>
                  <a:pt x="162051" y="612648"/>
                </a:lnTo>
                <a:lnTo>
                  <a:pt x="162051" y="510540"/>
                </a:lnTo>
                <a:lnTo>
                  <a:pt x="0" y="360045"/>
                </a:lnTo>
                <a:lnTo>
                  <a:pt x="162051" y="357378"/>
                </a:lnTo>
                <a:lnTo>
                  <a:pt x="16205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03326" y="1953260"/>
            <a:ext cx="2830195" cy="6134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600075">
              <a:lnSpc>
                <a:spcPct val="100000"/>
              </a:lnSpc>
            </a:pPr>
            <a:r>
              <a:rPr sz="2000" spc="-100" dirty="0">
                <a:latin typeface="Microsoft JhengHei UI"/>
                <a:cs typeface="Microsoft JhengHei UI"/>
              </a:rPr>
              <a:t>一半的</a:t>
            </a:r>
            <a:r>
              <a:rPr sz="2000" spc="-10" dirty="0">
                <a:latin typeface="Microsoft JhengHei UI"/>
                <a:cs typeface="Microsoft JhengHei UI"/>
              </a:rPr>
              <a:t>执行</a:t>
            </a:r>
            <a:r>
              <a:rPr sz="2000" spc="-100" dirty="0">
                <a:latin typeface="Microsoft JhengHei UI"/>
                <a:cs typeface="Microsoft JhengHei UI"/>
              </a:rPr>
              <a:t>时间</a:t>
            </a:r>
            <a:endParaRPr sz="2000">
              <a:latin typeface="Microsoft JhengHei UI"/>
              <a:cs typeface="Microsoft JhengHei UI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2000" spc="-130" dirty="0">
                <a:latin typeface="Microsoft JhengHei UI"/>
                <a:cs typeface="Microsoft JhengHei UI"/>
              </a:rPr>
              <a:t>＝ 性能</a:t>
            </a:r>
            <a:r>
              <a:rPr sz="2000" spc="-10" dirty="0">
                <a:latin typeface="Microsoft JhengHei UI"/>
                <a:cs typeface="Microsoft JhengHei UI"/>
              </a:rPr>
              <a:t>加倍</a:t>
            </a:r>
            <a:endParaRPr sz="2000">
              <a:latin typeface="Microsoft JhengHei UI"/>
              <a:cs typeface="Microsoft Jheng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9450" y="1950846"/>
            <a:ext cx="197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Microsoft JhengHei UI"/>
                <a:cs typeface="Microsoft JhengHei UI"/>
              </a:rPr>
              <a:t>这里</a:t>
            </a:r>
            <a:r>
              <a:rPr sz="1800" spc="-345" dirty="0">
                <a:latin typeface="Microsoft JhengHei UI"/>
                <a:cs typeface="Microsoft JhengHei UI"/>
              </a:rPr>
              <a:t>的 </a:t>
            </a:r>
            <a:r>
              <a:rPr sz="1800" spc="-290" dirty="0">
                <a:latin typeface="Microsoft JhengHei UI"/>
                <a:cs typeface="Microsoft JhengHei UI"/>
              </a:rPr>
              <a:t>"</a:t>
            </a:r>
            <a:r>
              <a:rPr sz="1800" spc="-300" dirty="0">
                <a:latin typeface="Microsoft JhengHei UI"/>
                <a:cs typeface="Microsoft JhengHei UI"/>
              </a:rPr>
              <a:t>性能 </a:t>
            </a:r>
            <a:r>
              <a:rPr sz="1800" spc="-290" dirty="0">
                <a:latin typeface="Microsoft JhengHei UI"/>
                <a:cs typeface="Microsoft JhengHei UI"/>
              </a:rPr>
              <a:t>"</a:t>
            </a:r>
            <a:r>
              <a:rPr sz="1800" spc="-440" dirty="0">
                <a:latin typeface="Microsoft JhengHei UI"/>
                <a:cs typeface="Microsoft JhengHei UI"/>
              </a:rPr>
              <a:t>是指</a:t>
            </a:r>
            <a:endParaRPr sz="1800">
              <a:latin typeface="Microsoft JhengHei UI"/>
              <a:cs typeface="Microsoft JhengHei UI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latin typeface="Microsoft JhengHei UI"/>
                <a:cs typeface="Microsoft JhengHei UI"/>
              </a:rPr>
              <a:t>基于时间的</a:t>
            </a:r>
            <a:r>
              <a:rPr sz="1800" dirty="0">
                <a:latin typeface="Microsoft JhengHei UI"/>
                <a:cs typeface="Microsoft JhengHei UI"/>
              </a:rPr>
              <a:t>表现</a:t>
            </a:r>
            <a:endParaRPr sz="18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76606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CPU</a:t>
            </a:r>
            <a:r>
              <a:rPr spc="-5" dirty="0"/>
              <a:t>执行时间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64361"/>
            <a:ext cx="5370830" cy="173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一个程序</a:t>
            </a:r>
            <a:r>
              <a:rPr sz="2800" spc="15" dirty="0">
                <a:latin typeface="Microsoft YaHei"/>
                <a:cs typeface="Microsoft YaHei"/>
              </a:rPr>
              <a:t>的</a:t>
            </a:r>
            <a:r>
              <a:rPr sz="2800" spc="-55" dirty="0">
                <a:latin typeface="Microsoft YaHei"/>
                <a:cs typeface="Microsoft YaHei"/>
              </a:rPr>
              <a:t>CPU</a:t>
            </a:r>
            <a:r>
              <a:rPr sz="2800" spc="-20" dirty="0">
                <a:latin typeface="Microsoft YaHei"/>
                <a:cs typeface="Microsoft YaHei"/>
              </a:rPr>
              <a:t>执行</a:t>
            </a:r>
            <a:r>
              <a:rPr sz="2800" spc="5" dirty="0">
                <a:latin typeface="Microsoft YaHei"/>
                <a:cs typeface="Microsoft YaHei"/>
              </a:rPr>
              <a:t>时间=</a:t>
            </a:r>
            <a:r>
              <a:rPr sz="2800" spc="5" dirty="0">
                <a:latin typeface="Microsoft YaHei"/>
                <a:cs typeface="Microsoft YaHei"/>
              </a:rPr>
              <a:t>执行程序</a:t>
            </a:r>
            <a:r>
              <a:rPr sz="2800" spc="5" dirty="0">
                <a:latin typeface="Microsoft YaHei"/>
                <a:cs typeface="Microsoft YaHei"/>
              </a:rPr>
              <a:t>所需的</a:t>
            </a: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周期</a:t>
            </a:r>
            <a:r>
              <a:rPr sz="2800" spc="-20" dirty="0">
                <a:latin typeface="Microsoft YaHei"/>
                <a:cs typeface="Microsoft YaHei"/>
              </a:rPr>
              <a:t>数 </a:t>
            </a:r>
            <a:r>
              <a:rPr sz="2800" spc="180" dirty="0">
                <a:latin typeface="Microsoft YaHei"/>
                <a:cs typeface="Microsoft YaHei"/>
              </a:rPr>
              <a:t>x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Microsoft YaHei"/>
                <a:cs typeface="Microsoft YaHei"/>
              </a:rPr>
              <a:t>时钟周期时间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268" y="3569665"/>
            <a:ext cx="823975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330315" algn="l"/>
                <a:tab pos="8201025" algn="l"/>
              </a:tabLst>
            </a:pPr>
            <a:r>
              <a:rPr sz="2800" spc="5" dirty="0">
                <a:latin typeface="Microsoft YaHei"/>
                <a:cs typeface="Microsoft YaHei"/>
              </a:rPr>
              <a:t>时钟</a:t>
            </a:r>
            <a:r>
              <a:rPr sz="2800" spc="-10" dirty="0">
                <a:latin typeface="Microsoft YaHei"/>
                <a:cs typeface="Microsoft YaHei"/>
              </a:rPr>
              <a:t>周期时间</a:t>
            </a:r>
            <a:r>
              <a:rPr sz="2800" spc="280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秒）</a:t>
            </a:r>
            <a:r>
              <a:rPr sz="2800" spc="235" dirty="0">
                <a:latin typeface="Microsoft YaHei"/>
                <a:cs typeface="Microsoft YaHei"/>
              </a:rPr>
              <a:t>= </a:t>
            </a:r>
            <a:r>
              <a:rPr sz="2800" spc="-10" dirty="0">
                <a:latin typeface="Microsoft YaHei"/>
                <a:cs typeface="Microsoft YaHei"/>
              </a:rPr>
              <a:t/>
            </a:r>
            <a:r>
              <a:rPr sz="4200" u="heavy" spc="352" baseline="36706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	</a:t>
            </a:r>
            <a:r>
              <a:rPr sz="4200" u="heavy" spc="150" baseline="36706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1	</a:t>
            </a:r>
            <a:endParaRPr sz="4200" baseline="36706">
              <a:latin typeface="Microsoft YaHei"/>
              <a:cs typeface="Microsoft Ya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723766"/>
            <a:ext cx="200660" cy="2082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YaHei"/>
                <a:cs typeface="Microsoft YaHei"/>
              </a:rPr>
              <a:t>4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2779" y="3800678"/>
            <a:ext cx="33934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频率</a:t>
            </a:r>
            <a:r>
              <a:rPr sz="2800" spc="135" dirty="0">
                <a:latin typeface="Microsoft YaHei"/>
                <a:cs typeface="Microsoft YaHei"/>
              </a:rPr>
              <a:t>（赫兹）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5583" y="5300471"/>
            <a:ext cx="2060575" cy="387350"/>
          </a:xfrm>
          <a:custGeom>
            <a:avLst/>
            <a:gdLst/>
            <a:ahLst/>
            <a:cxnLst/>
            <a:rect l="l" t="t" r="r" b="b"/>
            <a:pathLst>
              <a:path w="2060575" h="387350">
                <a:moveTo>
                  <a:pt x="0" y="384047"/>
                </a:moveTo>
                <a:lnTo>
                  <a:pt x="201168" y="384047"/>
                </a:lnTo>
                <a:lnTo>
                  <a:pt x="201168" y="0"/>
                </a:lnTo>
                <a:lnTo>
                  <a:pt x="301752" y="0"/>
                </a:lnTo>
                <a:lnTo>
                  <a:pt x="301752" y="384047"/>
                </a:lnTo>
              </a:path>
              <a:path w="2060575" h="387350">
                <a:moveTo>
                  <a:pt x="286512" y="384047"/>
                </a:moveTo>
                <a:lnTo>
                  <a:pt x="487680" y="384047"/>
                </a:lnTo>
                <a:lnTo>
                  <a:pt x="487680" y="0"/>
                </a:lnTo>
                <a:lnTo>
                  <a:pt x="588264" y="0"/>
                </a:lnTo>
                <a:lnTo>
                  <a:pt x="588264" y="384047"/>
                </a:lnTo>
              </a:path>
              <a:path w="2060575" h="387350">
                <a:moveTo>
                  <a:pt x="582168" y="387095"/>
                </a:moveTo>
                <a:lnTo>
                  <a:pt x="783336" y="387095"/>
                </a:lnTo>
                <a:lnTo>
                  <a:pt x="783336" y="3047"/>
                </a:lnTo>
                <a:lnTo>
                  <a:pt x="883920" y="3047"/>
                </a:lnTo>
                <a:lnTo>
                  <a:pt x="883920" y="387095"/>
                </a:lnTo>
              </a:path>
              <a:path w="2060575" h="387350">
                <a:moveTo>
                  <a:pt x="883920" y="384047"/>
                </a:moveTo>
                <a:lnTo>
                  <a:pt x="1085088" y="384047"/>
                </a:lnTo>
                <a:lnTo>
                  <a:pt x="1085088" y="0"/>
                </a:lnTo>
                <a:lnTo>
                  <a:pt x="1185672" y="0"/>
                </a:lnTo>
                <a:lnTo>
                  <a:pt x="1185672" y="384047"/>
                </a:lnTo>
              </a:path>
              <a:path w="2060575" h="387350">
                <a:moveTo>
                  <a:pt x="1176528" y="387095"/>
                </a:moveTo>
                <a:lnTo>
                  <a:pt x="1377695" y="387095"/>
                </a:lnTo>
                <a:lnTo>
                  <a:pt x="1377695" y="3047"/>
                </a:lnTo>
                <a:lnTo>
                  <a:pt x="1478280" y="3047"/>
                </a:lnTo>
                <a:lnTo>
                  <a:pt x="1478280" y="387095"/>
                </a:lnTo>
              </a:path>
              <a:path w="2060575" h="387350">
                <a:moveTo>
                  <a:pt x="1466088" y="387095"/>
                </a:moveTo>
                <a:lnTo>
                  <a:pt x="1667256" y="387095"/>
                </a:lnTo>
                <a:lnTo>
                  <a:pt x="1667256" y="3047"/>
                </a:lnTo>
                <a:lnTo>
                  <a:pt x="1767840" y="3047"/>
                </a:lnTo>
                <a:lnTo>
                  <a:pt x="1767840" y="387095"/>
                </a:lnTo>
              </a:path>
              <a:path w="2060575" h="387350">
                <a:moveTo>
                  <a:pt x="1758695" y="387095"/>
                </a:moveTo>
                <a:lnTo>
                  <a:pt x="1959864" y="387095"/>
                </a:lnTo>
                <a:lnTo>
                  <a:pt x="1959864" y="3047"/>
                </a:lnTo>
                <a:lnTo>
                  <a:pt x="2060448" y="3047"/>
                </a:lnTo>
                <a:lnTo>
                  <a:pt x="2060448" y="38709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4644" y="5359095"/>
            <a:ext cx="5041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latin typeface="Microsoft YaHei"/>
                <a:cs typeface="Microsoft YaHei"/>
              </a:rPr>
              <a:t>循环器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1521" y="5237226"/>
            <a:ext cx="4813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799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H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9808" y="5593486"/>
            <a:ext cx="1244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55" dirty="0">
                <a:latin typeface="Microsoft YaHei"/>
                <a:cs typeface="Microsoft YaHei"/>
              </a:rPr>
              <a:t>L</a:t>
            </a:r>
            <a:endParaRPr sz="1400">
              <a:latin typeface="Microsoft YaHei"/>
              <a:cs typeface="Microsoft YaHe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265" y="4697864"/>
            <a:ext cx="2819083" cy="162798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660516" y="6355486"/>
            <a:ext cx="702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latin typeface="Microsoft YaHei"/>
                <a:cs typeface="Microsoft YaHei"/>
              </a:rPr>
              <a:t>JK-FF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64361"/>
            <a:ext cx="7900034" cy="4552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17932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每单位时间</a:t>
            </a:r>
            <a:r>
              <a:rPr sz="2800" spc="-20" dirty="0">
                <a:latin typeface="Microsoft YaHei"/>
                <a:cs typeface="Microsoft YaHei"/>
              </a:rPr>
              <a:t>完成</a:t>
            </a:r>
            <a:r>
              <a:rPr sz="2800" dirty="0">
                <a:latin typeface="Microsoft YaHei"/>
                <a:cs typeface="Microsoft YaHei"/>
              </a:rPr>
              <a:t>的</a:t>
            </a:r>
            <a:r>
              <a:rPr sz="2800" spc="-20" dirty="0">
                <a:latin typeface="Microsoft YaHei"/>
                <a:cs typeface="Microsoft YaHei"/>
              </a:rPr>
              <a:t>工作量</a:t>
            </a:r>
            <a:r>
              <a:rPr sz="2800" spc="5" dirty="0">
                <a:latin typeface="Microsoft YaHei"/>
                <a:cs typeface="Microsoft YaHei"/>
              </a:rPr>
              <a:t>称为</a:t>
            </a:r>
            <a:r>
              <a:rPr sz="2800" spc="225" dirty="0">
                <a:solidFill>
                  <a:srgbClr val="FF0000"/>
                </a:solidFill>
                <a:latin typeface="Microsoft YaHei"/>
                <a:cs typeface="Microsoft YaHei"/>
              </a:rPr>
              <a:t>（1）。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执行时间</a:t>
            </a:r>
            <a:r>
              <a:rPr sz="2800" spc="180" dirty="0">
                <a:latin typeface="Microsoft YaHei"/>
                <a:cs typeface="Microsoft YaHei"/>
              </a:rPr>
              <a:t>=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800" spc="100" dirty="0">
                <a:solidFill>
                  <a:srgbClr val="FF0000"/>
                </a:solidFill>
                <a:latin typeface="Microsoft YaHei"/>
                <a:cs typeface="Microsoft YaHei"/>
              </a:rPr>
              <a:t>(2)</a:t>
            </a:r>
            <a:r>
              <a:rPr sz="2800" spc="10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时间</a:t>
            </a:r>
            <a:r>
              <a:rPr sz="2800" spc="110" dirty="0">
                <a:latin typeface="Microsoft YaHei"/>
                <a:cs typeface="Microsoft YaHei"/>
              </a:rPr>
              <a:t>+</a:t>
            </a:r>
            <a:r>
              <a:rPr sz="2800" spc="110" dirty="0">
                <a:solidFill>
                  <a:srgbClr val="FF0000"/>
                </a:solidFill>
                <a:latin typeface="Microsoft YaHei"/>
                <a:cs typeface="Microsoft YaHei"/>
              </a:rPr>
              <a:t>(3)</a:t>
            </a:r>
            <a:r>
              <a:rPr sz="2800" spc="110" dirty="0">
                <a:latin typeface="Microsoft YaHei"/>
                <a:cs typeface="Microsoft YaHei"/>
              </a:rPr>
              <a:t>CPU</a:t>
            </a:r>
            <a:r>
              <a:rPr sz="2800" spc="-20" dirty="0">
                <a:latin typeface="Microsoft YaHei"/>
                <a:cs typeface="Microsoft YaHei"/>
              </a:rPr>
              <a:t>时间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运行</a:t>
            </a:r>
            <a:r>
              <a:rPr sz="2800" spc="5" dirty="0">
                <a:latin typeface="Microsoft YaHei"/>
                <a:cs typeface="Microsoft YaHei"/>
              </a:rPr>
              <a:t>程序</a:t>
            </a:r>
            <a:r>
              <a:rPr sz="2800" spc="60" dirty="0">
                <a:latin typeface="Microsoft YaHei"/>
                <a:cs typeface="Microsoft YaHei"/>
              </a:rPr>
              <a:t>X</a:t>
            </a:r>
            <a:r>
              <a:rPr sz="2800" spc="10" dirty="0">
                <a:latin typeface="Microsoft YaHei"/>
                <a:cs typeface="Microsoft YaHei"/>
              </a:rPr>
              <a:t>所需的</a:t>
            </a:r>
            <a:r>
              <a:rPr sz="2800" spc="-5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时钟。</a:t>
            </a:r>
            <a:endParaRPr sz="28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</a:pPr>
            <a:r>
              <a:rPr sz="2800" spc="5" dirty="0">
                <a:latin typeface="Microsoft YaHei"/>
                <a:cs typeface="Microsoft YaHei"/>
              </a:rPr>
              <a:t>如果</a:t>
            </a:r>
            <a:r>
              <a:rPr sz="2800" spc="5" dirty="0">
                <a:latin typeface="Microsoft YaHei"/>
                <a:cs typeface="Microsoft YaHei"/>
              </a:rPr>
              <a:t>周期</a:t>
            </a:r>
            <a:r>
              <a:rPr sz="2800" spc="10" dirty="0">
                <a:latin typeface="Microsoft YaHei"/>
                <a:cs typeface="Microsoft YaHei"/>
              </a:rPr>
              <a:t>数为</a:t>
            </a:r>
            <a:r>
              <a:rPr sz="2800" spc="90" dirty="0">
                <a:latin typeface="Microsoft YaHei"/>
                <a:cs typeface="Microsoft YaHei"/>
              </a:rPr>
              <a:t>10000</a:t>
            </a:r>
            <a:r>
              <a:rPr sz="2800" spc="10" dirty="0">
                <a:latin typeface="Microsoft YaHei"/>
                <a:cs typeface="Microsoft YaHei"/>
              </a:rPr>
              <a:t>，</a:t>
            </a:r>
            <a:r>
              <a:rPr sz="2800" spc="-20" dirty="0">
                <a:latin typeface="Microsoft YaHei"/>
                <a:cs typeface="Microsoft YaHei"/>
              </a:rPr>
              <a:t>时钟</a:t>
            </a:r>
            <a:r>
              <a:rPr sz="2800" spc="5" dirty="0">
                <a:latin typeface="Microsoft YaHei"/>
                <a:cs typeface="Microsoft YaHei"/>
              </a:rPr>
              <a:t>周期时间为</a:t>
            </a:r>
            <a:r>
              <a:rPr sz="2800" spc="170" dirty="0">
                <a:latin typeface="Microsoft YaHei"/>
                <a:cs typeface="Microsoft YaHei"/>
              </a:rPr>
              <a:t>0.3</a:t>
            </a:r>
            <a:r>
              <a:rPr sz="2800" spc="-25" dirty="0">
                <a:latin typeface="Microsoft YaHei"/>
                <a:cs typeface="Microsoft YaHei"/>
              </a:rPr>
              <a:t>纳秒</a:t>
            </a:r>
            <a:r>
              <a:rPr sz="2800" spc="-25" dirty="0">
                <a:latin typeface="Microsoft YaHei"/>
                <a:cs typeface="Microsoft YaHei"/>
              </a:rPr>
              <a:t>，</a:t>
            </a: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</a:t>
            </a:r>
            <a:r>
              <a:rPr sz="2800" spc="5" dirty="0">
                <a:latin typeface="Microsoft YaHei"/>
                <a:cs typeface="Microsoft YaHei"/>
              </a:rPr>
              <a:t>到</a:t>
            </a:r>
            <a:r>
              <a:rPr sz="2800" spc="15" dirty="0">
                <a:latin typeface="Microsoft YaHei"/>
                <a:cs typeface="Microsoft YaHei"/>
              </a:rPr>
              <a:t>程序</a:t>
            </a:r>
            <a:r>
              <a:rPr sz="2800" spc="60" dirty="0">
                <a:latin typeface="Microsoft YaHei"/>
                <a:cs typeface="Microsoft YaHei"/>
              </a:rPr>
              <a:t>X</a:t>
            </a:r>
            <a:r>
              <a:rPr sz="2800" spc="-25" dirty="0">
                <a:latin typeface="Microsoft YaHei"/>
                <a:cs typeface="Microsoft YaHei"/>
              </a:rPr>
              <a:t>结束的</a:t>
            </a:r>
            <a:r>
              <a:rPr sz="2800" spc="5" dirty="0">
                <a:latin typeface="Microsoft YaHei"/>
                <a:cs typeface="Microsoft YaHei"/>
              </a:rPr>
              <a:t>时间</a:t>
            </a:r>
            <a:r>
              <a:rPr sz="2800" spc="10" dirty="0">
                <a:latin typeface="Microsoft YaHei"/>
                <a:cs typeface="Microsoft YaHei"/>
              </a:rPr>
              <a:t>为</a:t>
            </a:r>
            <a:r>
              <a:rPr sz="2800" spc="225" dirty="0">
                <a:solidFill>
                  <a:srgbClr val="FF0000"/>
                </a:solidFill>
                <a:latin typeface="Microsoft YaHei"/>
                <a:cs typeface="Microsoft YaHei"/>
              </a:rPr>
              <a:t>（4）</a:t>
            </a:r>
            <a:r>
              <a:rPr sz="2800" spc="5" dirty="0">
                <a:latin typeface="Microsoft YaHei"/>
                <a:cs typeface="Microsoft YaHei"/>
              </a:rPr>
              <a:t>微秒。</a:t>
            </a:r>
            <a:endParaRPr sz="2800">
              <a:latin typeface="Microsoft YaHei"/>
              <a:cs typeface="Microsoft YaHei"/>
            </a:endParaRPr>
          </a:p>
          <a:p>
            <a:pPr marL="12700" marR="67945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当</a:t>
            </a:r>
            <a:r>
              <a:rPr sz="2800" spc="5" dirty="0">
                <a:latin typeface="Microsoft YaHei"/>
                <a:cs typeface="Microsoft YaHei"/>
              </a:rPr>
              <a:t>时钟</a:t>
            </a:r>
            <a:r>
              <a:rPr sz="2800" spc="-20" dirty="0">
                <a:latin typeface="Microsoft YaHei"/>
                <a:cs typeface="Microsoft YaHei"/>
              </a:rPr>
              <a:t>周期时间</a:t>
            </a:r>
            <a:r>
              <a:rPr sz="2800" spc="-20" dirty="0">
                <a:latin typeface="Microsoft YaHei"/>
                <a:cs typeface="Microsoft YaHei"/>
              </a:rPr>
              <a:t>为</a:t>
            </a:r>
            <a:r>
              <a:rPr sz="2800" spc="85" dirty="0">
                <a:latin typeface="Microsoft YaHei"/>
                <a:cs typeface="Microsoft YaHei"/>
              </a:rPr>
              <a:t>0</a:t>
            </a:r>
            <a:r>
              <a:rPr sz="2800" spc="110" dirty="0">
                <a:latin typeface="Microsoft YaHei"/>
                <a:cs typeface="Microsoft YaHei"/>
              </a:rPr>
              <a:t>.</a:t>
            </a:r>
            <a:r>
              <a:rPr sz="2800" spc="95" dirty="0">
                <a:latin typeface="Microsoft YaHei"/>
                <a:cs typeface="Microsoft YaHei"/>
              </a:rPr>
              <a:t>25</a:t>
            </a:r>
            <a:r>
              <a:rPr sz="2800" spc="10" dirty="0">
                <a:latin typeface="Microsoft YaHei"/>
                <a:cs typeface="Microsoft YaHei"/>
              </a:rPr>
              <a:t>纳秒时，</a:t>
            </a:r>
            <a:r>
              <a:rPr sz="2800" dirty="0">
                <a:latin typeface="Microsoft YaHei"/>
                <a:cs typeface="Microsoft YaHei"/>
              </a:rPr>
              <a:t>时钟</a:t>
            </a:r>
            <a:r>
              <a:rPr sz="2800" spc="5" dirty="0">
                <a:latin typeface="Microsoft YaHei"/>
                <a:cs typeface="Microsoft YaHei"/>
              </a:rPr>
              <a:t>频率为</a:t>
            </a:r>
            <a:r>
              <a:rPr sz="2800" spc="90" dirty="0">
                <a:solidFill>
                  <a:srgbClr val="FF0000"/>
                </a:solidFill>
                <a:latin typeface="Microsoft YaHei"/>
                <a:cs typeface="Microsoft YaHei"/>
              </a:rPr>
              <a:t>（5）</a:t>
            </a:r>
            <a:r>
              <a:rPr sz="2800" spc="90" dirty="0">
                <a:latin typeface="Microsoft YaHei"/>
                <a:cs typeface="Microsoft YaHei"/>
              </a:rPr>
              <a:t>GHz</a:t>
            </a:r>
            <a:r>
              <a:rPr sz="2800" spc="5" dirty="0">
                <a:latin typeface="Microsoft YaHei"/>
                <a:cs typeface="Microsoft YaHei"/>
              </a:rPr>
              <a:t>。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358263"/>
            <a:ext cx="200660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297046"/>
            <a:ext cx="200660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089271"/>
            <a:ext cx="200660" cy="2082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5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6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2504567"/>
            <a:ext cx="200659" cy="208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28695"/>
            <a:ext cx="200659" cy="208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40759"/>
            <a:ext cx="200659" cy="20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0668" y="1152491"/>
            <a:ext cx="6836409" cy="370077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Microsoft YaHei"/>
                <a:cs typeface="Microsoft YaHei"/>
              </a:rPr>
              <a:t>业绩评估</a:t>
            </a:r>
            <a:endParaRPr sz="3200">
              <a:latin typeface="Microsoft YaHei"/>
              <a:cs typeface="Microsoft YaHei"/>
            </a:endParaRPr>
          </a:p>
          <a:p>
            <a:pPr marL="411480" marR="5080">
              <a:lnSpc>
                <a:spcPct val="120100"/>
              </a:lnSpc>
              <a:spcBef>
                <a:spcPts val="65"/>
              </a:spcBef>
            </a:pPr>
            <a:r>
              <a:rPr sz="2800" spc="5" dirty="0">
                <a:latin typeface="Microsoft YaHei"/>
                <a:cs typeface="Microsoft YaHei"/>
              </a:rPr>
              <a:t>吞吐量、响应</a:t>
            </a:r>
            <a:r>
              <a:rPr sz="2800" spc="-20" dirty="0">
                <a:latin typeface="Microsoft YaHei"/>
                <a:cs typeface="Microsoft YaHei"/>
              </a:rPr>
              <a:t>时间</a:t>
            </a:r>
            <a:r>
              <a:rPr sz="2800" spc="-10" dirty="0">
                <a:latin typeface="Microsoft YaHei"/>
                <a:cs typeface="Microsoft YaHei"/>
              </a:rPr>
              <a:t>、</a:t>
            </a:r>
            <a:r>
              <a:rPr sz="2800" spc="-50" dirty="0">
                <a:latin typeface="Microsoft YaHei"/>
                <a:cs typeface="Microsoft YaHei"/>
              </a:rPr>
              <a:t>CPU</a:t>
            </a:r>
            <a:r>
              <a:rPr sz="2800" spc="5" dirty="0">
                <a:latin typeface="Microsoft YaHei"/>
                <a:cs typeface="Microsoft YaHei"/>
              </a:rPr>
              <a:t>执行时间 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r>
              <a:rPr sz="2800" spc="-10" dirty="0">
                <a:latin typeface="Microsoft YaHei"/>
                <a:cs typeface="Microsoft YaHei"/>
              </a:rPr>
              <a:t>和</a:t>
            </a:r>
            <a:r>
              <a:rPr sz="2800" spc="85" dirty="0">
                <a:latin typeface="Microsoft YaHei"/>
                <a:cs typeface="Microsoft YaHei"/>
              </a:rPr>
              <a:t>CPI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Microsoft YaHei"/>
                <a:cs typeface="Microsoft YaHei"/>
              </a:rPr>
              <a:t>MIPS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Microsoft YaHei"/>
                <a:cs typeface="Microsoft YaHei"/>
              </a:rPr>
              <a:t>基准</a:t>
            </a:r>
            <a:endParaRPr sz="2800">
              <a:latin typeface="Microsoft YaHei"/>
              <a:cs typeface="Microsoft YaHei"/>
            </a:endParaRPr>
          </a:p>
          <a:p>
            <a:pPr marL="411480" marR="3561079">
              <a:lnSpc>
                <a:spcPts val="4029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阿姆达尔定律 </a:t>
            </a:r>
            <a:r>
              <a:rPr sz="2800" spc="5" dirty="0">
                <a:latin typeface="Microsoft YaHei"/>
                <a:cs typeface="Microsoft YaHei"/>
              </a:rPr>
              <a:t>摩尔定律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552822"/>
            <a:ext cx="200659" cy="20827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12" name="object 12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9496" y="2346959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9496" y="2346959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7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19862"/>
            <a:ext cx="7731125" cy="512445"/>
          </a:xfrm>
          <a:prstGeom prst="rect"/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执行一条指令所需的时钟</a:t>
            </a:r>
            <a:r>
              <a:rPr sz="3200" spc="-15" dirty="0"/>
              <a:t>周期数 </a:t>
            </a:r>
            <a:r>
              <a:rPr sz="3200" spc="-15" dirty="0"/>
              <a:t/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358263"/>
            <a:ext cx="200660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3809110"/>
            <a:ext cx="200660" cy="208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296790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735703"/>
            <a:ext cx="170179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264361"/>
            <a:ext cx="7501890" cy="4662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8288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Microsoft YaHei"/>
                <a:cs typeface="Microsoft YaHei"/>
              </a:rPr>
              <a:t>复杂</a:t>
            </a:r>
            <a:r>
              <a:rPr sz="2800" spc="10" dirty="0">
                <a:latin typeface="Microsoft YaHei"/>
                <a:cs typeface="Microsoft YaHei"/>
              </a:rPr>
              <a:t>指令</a:t>
            </a:r>
            <a:r>
              <a:rPr sz="2800" spc="280" dirty="0">
                <a:latin typeface="Microsoft YaHei"/>
                <a:cs typeface="Microsoft YaHei"/>
              </a:rPr>
              <a:t>（</a:t>
            </a:r>
            <a:r>
              <a:rPr sz="2800" spc="5" dirty="0">
                <a:latin typeface="Microsoft YaHei"/>
                <a:cs typeface="Microsoft YaHei"/>
              </a:rPr>
              <a:t>乘法、除法</a:t>
            </a:r>
            <a:r>
              <a:rPr sz="2800" spc="-15" dirty="0">
                <a:latin typeface="Microsoft YaHei"/>
                <a:cs typeface="Microsoft YaHei"/>
              </a:rPr>
              <a:t>等</a:t>
            </a:r>
            <a:r>
              <a:rPr sz="2800" spc="10" dirty="0">
                <a:latin typeface="Microsoft YaHei"/>
                <a:cs typeface="Microsoft YaHei"/>
              </a:rPr>
              <a:t>）</a:t>
            </a:r>
            <a:r>
              <a:rPr sz="2800" spc="5" dirty="0">
                <a:latin typeface="Microsoft YaHei"/>
                <a:cs typeface="Microsoft YaHei"/>
              </a:rPr>
              <a:t>需要</a:t>
            </a:r>
            <a:r>
              <a:rPr sz="2800" spc="-25" dirty="0">
                <a:latin typeface="Microsoft YaHei"/>
                <a:cs typeface="Microsoft YaHei"/>
              </a:rPr>
              <a:t>多个</a:t>
            </a:r>
            <a:r>
              <a:rPr sz="2800" spc="5" dirty="0">
                <a:latin typeface="Microsoft YaHei"/>
                <a:cs typeface="Microsoft YaHei"/>
              </a:rPr>
              <a:t>时钟周期</a:t>
            </a:r>
            <a:endParaRPr sz="2800">
              <a:latin typeface="Microsoft YaHei"/>
              <a:cs typeface="Microsoft YaHei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Microsoft YaHei"/>
                <a:cs typeface="Microsoft YaHei"/>
              </a:rPr>
              <a:t>如果</a:t>
            </a:r>
            <a:r>
              <a:rPr sz="2800" spc="5" dirty="0">
                <a:latin typeface="Microsoft YaHei"/>
                <a:cs typeface="Microsoft YaHei"/>
              </a:rPr>
              <a:t>使用</a:t>
            </a:r>
            <a:r>
              <a:rPr sz="2800" spc="5" dirty="0">
                <a:latin typeface="Microsoft YaHei"/>
                <a:cs typeface="Microsoft YaHei"/>
              </a:rPr>
              <a:t>流水线，</a:t>
            </a:r>
            <a:r>
              <a:rPr sz="2800" spc="10" dirty="0">
                <a:latin typeface="Microsoft YaHei"/>
                <a:cs typeface="Microsoft YaHei"/>
              </a:rPr>
              <a:t>所需的</a:t>
            </a: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spc="-25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周期</a:t>
            </a:r>
            <a:r>
              <a:rPr sz="2800" spc="10" dirty="0">
                <a:latin typeface="Microsoft YaHei"/>
                <a:cs typeface="Microsoft YaHei"/>
              </a:rPr>
              <a:t>数将</a:t>
            </a:r>
            <a:r>
              <a:rPr sz="2800" spc="5" dirty="0">
                <a:latin typeface="Microsoft YaHei"/>
                <a:cs typeface="Microsoft YaHei"/>
              </a:rPr>
              <a:t>根据</a:t>
            </a:r>
            <a:r>
              <a:rPr sz="2800" spc="5" dirty="0">
                <a:latin typeface="Microsoft YaHei"/>
                <a:cs typeface="Microsoft YaHei"/>
              </a:rPr>
              <a:t>情况</a:t>
            </a:r>
            <a:r>
              <a:rPr sz="2800" spc="-25" dirty="0">
                <a:latin typeface="Microsoft YaHei"/>
                <a:cs typeface="Microsoft YaHei"/>
              </a:rPr>
              <a:t>而变化。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95" dirty="0">
                <a:latin typeface="Microsoft YaHei"/>
                <a:cs typeface="Microsoft YaHei"/>
              </a:rPr>
              <a:t>CPI</a:t>
            </a:r>
            <a:r>
              <a:rPr sz="2800" spc="30" dirty="0">
                <a:latin typeface="Microsoft YaHei"/>
                <a:cs typeface="Microsoft YaHei"/>
              </a:rPr>
              <a:t>（</a:t>
            </a:r>
            <a:r>
              <a:rPr sz="2800" spc="10" dirty="0">
                <a:latin typeface="Microsoft YaHei"/>
                <a:cs typeface="Microsoft YaHei"/>
              </a:rPr>
              <a:t>每</a:t>
            </a:r>
            <a:r>
              <a:rPr sz="2800" spc="25" dirty="0">
                <a:latin typeface="Microsoft YaHei"/>
                <a:cs typeface="Microsoft YaHei"/>
              </a:rPr>
              <a:t>条指令</a:t>
            </a:r>
            <a:r>
              <a:rPr sz="2800" spc="10" dirty="0">
                <a:latin typeface="Microsoft YaHei"/>
                <a:cs typeface="Microsoft YaHei"/>
              </a:rPr>
              <a:t>的</a:t>
            </a:r>
            <a:r>
              <a:rPr sz="2800" spc="30" dirty="0">
                <a:latin typeface="Microsoft YaHei"/>
                <a:cs typeface="Microsoft YaHei"/>
              </a:rPr>
              <a:t>时钟</a:t>
            </a:r>
            <a:r>
              <a:rPr sz="2800" spc="35" dirty="0">
                <a:latin typeface="Microsoft YaHei"/>
                <a:cs typeface="Microsoft YaHei"/>
              </a:rPr>
              <a:t>周期）</a:t>
            </a:r>
            <a:endParaRPr sz="28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Microsoft YaHei"/>
                <a:cs typeface="Microsoft YaHei"/>
              </a:rPr>
              <a:t>每条指令的平均时钟周期数</a:t>
            </a:r>
            <a:endParaRPr sz="2400">
              <a:latin typeface="Microsoft YaHei"/>
              <a:cs typeface="Microsoft YaHei"/>
            </a:endParaRPr>
          </a:p>
          <a:p>
            <a:pPr marL="4114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Microsoft YaHei"/>
                <a:cs typeface="Microsoft YaHei"/>
              </a:rPr>
              <a:t>通常是取单个项目的平均数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5" dirty="0">
                <a:latin typeface="Microsoft YaHei"/>
                <a:cs typeface="Microsoft YaHei"/>
              </a:rPr>
              <a:t>运行一个程序</a:t>
            </a:r>
            <a:r>
              <a:rPr sz="2800" spc="5" dirty="0">
                <a:latin typeface="Microsoft YaHei"/>
                <a:cs typeface="Microsoft YaHei"/>
              </a:rPr>
              <a:t>所需要的。</a:t>
            </a:r>
            <a:endParaRPr sz="2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Microsoft YaHei"/>
                <a:cs typeface="Microsoft YaHei"/>
              </a:rPr>
              <a:t>CPU</a:t>
            </a:r>
            <a:r>
              <a:rPr sz="2800" dirty="0">
                <a:latin typeface="Microsoft YaHei"/>
                <a:cs typeface="Microsoft YaHei"/>
              </a:rPr>
              <a:t>时钟</a:t>
            </a:r>
            <a:r>
              <a:rPr sz="2800" spc="10" dirty="0">
                <a:latin typeface="Microsoft YaHei"/>
                <a:cs typeface="Microsoft YaHei"/>
              </a:rPr>
              <a:t>周期数</a:t>
            </a:r>
            <a:r>
              <a:rPr sz="2800" spc="10" dirty="0">
                <a:latin typeface="Microsoft YaHei"/>
                <a:cs typeface="Microsoft YaHei"/>
              </a:rPr>
              <a:t>=</a:t>
            </a:r>
            <a:r>
              <a:rPr sz="2800" spc="5" dirty="0">
                <a:latin typeface="Microsoft YaHei"/>
                <a:cs typeface="Microsoft YaHei"/>
              </a:rPr>
              <a:t>指令</a:t>
            </a:r>
            <a:r>
              <a:rPr sz="2800" spc="10" dirty="0">
                <a:latin typeface="Microsoft YaHei"/>
                <a:cs typeface="Microsoft YaHei"/>
              </a:rPr>
              <a:t>数</a:t>
            </a:r>
            <a:r>
              <a:rPr sz="2800" spc="95" dirty="0">
                <a:latin typeface="Microsoft YaHei"/>
                <a:cs typeface="Microsoft YaHei"/>
              </a:rPr>
              <a:t>xCPI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198998"/>
            <a:ext cx="200660" cy="208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60" dirty="0">
                <a:latin typeface="Microsoft YaHei"/>
                <a:cs typeface="Microsoft YaHei"/>
              </a:rPr>
              <a:t>8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Application>Microsoft Office PowerPoint</ap:Application>
  <ap:PresentationFormat>On-screen Show (4:3)</ap:PresentationFormat>
  <ap:ScaleCrop>false</ap:ScaleCrop>
  <ap:LinksUpToDate>false</ap:LinksUpToDate>
  <ap:SharedDoc>false</ap:SharedDoc>
  <ap:HyperlinksChanged>false</ap:HyperlinksChanged>
  <ap:AppVersion>12.0000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tak</dc:creator>
  <dc:title>スライド 1</dc:title>
  <dcterms:created xsi:type="dcterms:W3CDTF">2021-12-04T09:14:45Z</dcterms:created>
  <dcterms:modified xsi:type="dcterms:W3CDTF">2021-12-04T09:14:45Z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2021-12-04T00:00:00Z</vt:filetime>
  </property>
</Properties>
</file>