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jpg" ContentType="image/jpg"/>
  <Default Extension="rels" ContentType="application/vnd.openxmlformats-package.relationships+xml"/>
  <Override PartName="/ppt/slideMasters/slideMaster1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55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9.xml" ContentType="application/vnd.openxmlformats-officedocument.presentationml.slide+xml"/>
  <Override PartName="/ppt/slides/slide1010.xml" ContentType="application/vnd.openxmlformats-officedocument.presentationml.slide+xml"/>
  <Override PartName="/ppt/slides/slide1111.xml" ContentType="application/vnd.openxmlformats-officedocument.presentationml.slide+xml"/>
  <Override PartName="/ppt/slides/slide1212.xml" ContentType="application/vnd.openxmlformats-officedocument.presentationml.slide+xml"/>
  <Override PartName="/ppt/slides/slide1313.xml" ContentType="application/vnd.openxmlformats-officedocument.presentationml.slide+xml"/>
  <Override PartName="/ppt/slides/slide1414.xml" ContentType="application/vnd.openxmlformats-officedocument.presentationml.slide+xml"/>
  <Override PartName="/ppt/slides/slide1515.xml" ContentType="application/vnd.openxmlformats-officedocument.presentationml.slide+xml"/>
  <Override PartName="/ppt/slides/slide1616.xml" ContentType="application/vnd.openxmlformats-officedocument.presentationml.slide+xml"/>
  <Override PartName="/ppt/slides/slide1717.xml" ContentType="application/vnd.openxmlformats-officedocument.presentationml.slide+xml"/>
  <Override PartName="/ppt/slides/slide1818.xml" ContentType="application/vnd.openxmlformats-officedocument.presentationml.slide+xml"/>
  <Override PartName="/ppt/slides/slide1919.xml" ContentType="application/vnd.openxmlformats-officedocument.presentationml.slide+xml"/>
  <Override PartName="/ppt/slides/slide2020.xml" ContentType="application/vnd.openxmlformats-officedocument.presentationml.slide+xml"/>
  <Override PartName="/ppt/slides/slide2121.xml" ContentType="application/vnd.openxmlformats-officedocument.presentationml.slide+xml"/>
  <Override PartName="/ppt/slides/slide2222.xml" ContentType="application/vnd.openxmlformats-officedocument.presentationml.slide+xml"/>
  <Override PartName="/ppt/slides/slide2323.xml" ContentType="application/vnd.openxmlformats-officedocument.presentationml.slide+xml"/>
  <Override PartName="/ppt/slides/slide2424.xml" ContentType="application/vnd.openxmlformats-officedocument.presentationml.slide+xml"/>
  <Override PartName="/ppt/slides/slide2525.xml" ContentType="application/vnd.openxmlformats-officedocument.presentationml.slide+xml"/>
  <Override PartName="/ppt/slides/slide2626.xml" ContentType="application/vnd.openxmlformats-officedocument.presentationml.slide+xml"/>
  <Override PartName="/ppt/slides/slide2727.xml" ContentType="application/vnd.openxmlformats-officedocument.presentationml.slide+xml"/>
  <Override PartName="/ppt/slides/slide2828.xml" ContentType="application/vnd.openxmlformats-officedocument.presentationml.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s/slide29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2" /><Relationship Type="http://schemas.openxmlformats.org/package/2006/relationships/metadata/core-properties" Target="/docProps/core.xml" Id="rId3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b64829673aa54e83" DeepLBanner="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Relationship Type="http://schemas.openxmlformats.org/officeDocument/2006/relationships/theme" Target="/ppt/theme/theme11.xml" Id="rId2" /><Relationship Type="http://schemas.openxmlformats.org/officeDocument/2006/relationships/viewProps" Target="/ppt/viewProps.xml" Id="rId3" /><Relationship Type="http://schemas.openxmlformats.org/officeDocument/2006/relationships/presProps" Target="/ppt/presProps.xml" Id="rId4" /><Relationship Type="http://schemas.openxmlformats.org/officeDocument/2006/relationships/tableStyles" Target="/ppt/tableStyles.xml" Id="rId5" /><Relationship Type="http://schemas.openxmlformats.org/officeDocument/2006/relationships/slide" Target="/ppt/slides/slide11.xml" Id="rId6" /><Relationship Type="http://schemas.openxmlformats.org/officeDocument/2006/relationships/slide" Target="/ppt/slides/slide22.xml" Id="rId7" /><Relationship Type="http://schemas.openxmlformats.org/officeDocument/2006/relationships/slide" Target="/ppt/slides/slide33.xml" Id="rId8" /><Relationship Type="http://schemas.openxmlformats.org/officeDocument/2006/relationships/slide" Target="/ppt/slides/slide44.xml" Id="rId9" /><Relationship Type="http://schemas.openxmlformats.org/officeDocument/2006/relationships/slide" Target="/ppt/slides/slide55.xml" Id="rId10" /><Relationship Type="http://schemas.openxmlformats.org/officeDocument/2006/relationships/slide" Target="/ppt/slides/slide66.xml" Id="rId11" /><Relationship Type="http://schemas.openxmlformats.org/officeDocument/2006/relationships/slide" Target="/ppt/slides/slide77.xml" Id="rId12" /><Relationship Type="http://schemas.openxmlformats.org/officeDocument/2006/relationships/slide" Target="/ppt/slides/slide88.xml" Id="rId13" /><Relationship Type="http://schemas.openxmlformats.org/officeDocument/2006/relationships/slide" Target="/ppt/slides/slide99.xml" Id="rId14" /><Relationship Type="http://schemas.openxmlformats.org/officeDocument/2006/relationships/slide" Target="/ppt/slides/slide1010.xml" Id="rId15" /><Relationship Type="http://schemas.openxmlformats.org/officeDocument/2006/relationships/slide" Target="/ppt/slides/slide1111.xml" Id="rId16" /><Relationship Type="http://schemas.openxmlformats.org/officeDocument/2006/relationships/slide" Target="/ppt/slides/slide1212.xml" Id="rId17" /><Relationship Type="http://schemas.openxmlformats.org/officeDocument/2006/relationships/slide" Target="/ppt/slides/slide1313.xml" Id="rId18" /><Relationship Type="http://schemas.openxmlformats.org/officeDocument/2006/relationships/slide" Target="/ppt/slides/slide1414.xml" Id="rId19" /><Relationship Type="http://schemas.openxmlformats.org/officeDocument/2006/relationships/slide" Target="/ppt/slides/slide1515.xml" Id="rId20" /><Relationship Type="http://schemas.openxmlformats.org/officeDocument/2006/relationships/slide" Target="/ppt/slides/slide1616.xml" Id="rId21" /><Relationship Type="http://schemas.openxmlformats.org/officeDocument/2006/relationships/slide" Target="/ppt/slides/slide1717.xml" Id="rId22" /><Relationship Type="http://schemas.openxmlformats.org/officeDocument/2006/relationships/slide" Target="/ppt/slides/slide1818.xml" Id="rId23" /><Relationship Type="http://schemas.openxmlformats.org/officeDocument/2006/relationships/slide" Target="/ppt/slides/slide1919.xml" Id="rId24" /><Relationship Type="http://schemas.openxmlformats.org/officeDocument/2006/relationships/slide" Target="/ppt/slides/slide2020.xml" Id="rId25" /><Relationship Type="http://schemas.openxmlformats.org/officeDocument/2006/relationships/slide" Target="/ppt/slides/slide2121.xml" Id="rId26" /><Relationship Type="http://schemas.openxmlformats.org/officeDocument/2006/relationships/slide" Target="/ppt/slides/slide2222.xml" Id="rId27" /><Relationship Type="http://schemas.openxmlformats.org/officeDocument/2006/relationships/slide" Target="/ppt/slides/slide2323.xml" Id="rId28" /><Relationship Type="http://schemas.openxmlformats.org/officeDocument/2006/relationships/slide" Target="/ppt/slides/slide2424.xml" Id="rId29" /><Relationship Type="http://schemas.openxmlformats.org/officeDocument/2006/relationships/slide" Target="/ppt/slides/slide2525.xml" Id="rId30" /><Relationship Type="http://schemas.openxmlformats.org/officeDocument/2006/relationships/slide" Target="/ppt/slides/slide2626.xml" Id="rId31" /><Relationship Type="http://schemas.openxmlformats.org/officeDocument/2006/relationships/slide" Target="/ppt/slides/slide2727.xml" Id="rId32" /><Relationship Type="http://schemas.openxmlformats.org/officeDocument/2006/relationships/slide" Target="/ppt/slides/slide2828.xml" Id="rId33" /><Relationship Type="http://schemas.openxmlformats.org/officeDocument/2006/relationships/slide" Target="/ppt/slides/slide29.xml" Id="Rb64829673aa54e83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9871" y="1949577"/>
            <a:ext cx="4604257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48664" y="4015740"/>
            <a:ext cx="7446670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44.xml" Id="rId4" /><Relationship Type="http://schemas.openxmlformats.org/officeDocument/2006/relationships/slideLayout" Target="/ppt/slideLayouts/slideLayout55.xml" Id="rId5" /><Relationship Type="http://schemas.openxmlformats.org/officeDocument/2006/relationships/theme" Target="/ppt/theme/theme11.xml" Id="rId6" /><Relationship Type="http://schemas.openxmlformats.org/officeDocument/2006/relationships/image" Target="/ppt/media/image1.png" Id="rId7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8055" y="999744"/>
            <a:ext cx="5288280" cy="73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80238"/>
            <a:ext cx="807151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3966" y="1152491"/>
            <a:ext cx="7856067" cy="3228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3542" y="6233857"/>
            <a:ext cx="363220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60" dirty="0"/>
              <a:t>#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0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1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2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77.png" Id="rId4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88.png" Id="rId2" /></Relationships>
</file>

<file path=ppt/slides/_rels/slide14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4.xml" Id="rId1" /><Relationship Type="http://schemas.openxmlformats.org/officeDocument/2006/relationships/image" Target="/ppt/media/image99.png" Id="rId2" /></Relationships>
</file>

<file path=ppt/slides/_rels/slide15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4.xml" Id="rId1" /><Relationship Type="http://schemas.openxmlformats.org/officeDocument/2006/relationships/image" Target="/ppt/media/image1010.png" Id="rId2" /></Relationships>
</file>

<file path=ppt/slides/_rels/slide16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44.xml" Id="rId1" /><Relationship Type="http://schemas.openxmlformats.org/officeDocument/2006/relationships/image" Target="/ppt/media/image11.jpg" Id="rId2" /></Relationships>
</file>

<file path=ppt/slides/_rels/slide17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4.xml" Id="rId1" /><Relationship Type="http://schemas.openxmlformats.org/officeDocument/2006/relationships/image" Target="/ppt/media/image122.jpg" Id="rId2" /></Relationships>
</file>

<file path=ppt/slides/_rels/slide18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33.jpg" Id="rId2" /></Relationships>
</file>

<file path=ppt/slides/_rels/slide19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0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1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411.png" Id="rId2" /><Relationship Type="http://schemas.openxmlformats.org/officeDocument/2006/relationships/image" Target="/ppt/media/image1512.png" Id="rId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2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3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4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5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6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7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28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6b309674d70b4e65" /><Relationship Type="http://schemas.openxmlformats.org/officeDocument/2006/relationships/hyperlink" Target="https://www.deepl.com/pro?cta=edit-document" TargetMode="External" Id="Rdc942246421340aa" /><Relationship Type="http://schemas.openxmlformats.org/officeDocument/2006/relationships/image" Target="/ppt/media/image13.png" Id="R468d11849c22435f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44.png" Id="rId4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44.png" Id="rId4" /><Relationship Type="http://schemas.openxmlformats.org/officeDocument/2006/relationships/image" Target="/ppt/media/image55.png" Id="rId5" /></Relationships>
</file>

<file path=ppt/slides/_rels/slide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66.png" Id="rId2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9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dirty="0"/>
              <a:t>计算机结构理论 </a:t>
            </a:r>
            <a:r>
              <a:rPr dirty="0"/>
              <a:t>(</a:t>
            </a:r>
            <a:r>
              <a:rPr spc="114" dirty="0"/>
              <a:t>14</a:t>
            </a:r>
            <a:r>
              <a:rPr dirty="0"/>
              <a:t>)</a:t>
            </a:r>
          </a:p>
          <a:p>
            <a:pPr marL="17145">
              <a:lnSpc>
                <a:spcPct val="100000"/>
              </a:lnSpc>
            </a:pPr>
            <a:r>
              <a:rPr spc="1985" dirty="0"/>
              <a:t>-管线</a:t>
            </a:r>
            <a:r>
              <a:rPr spc="5" dirty="0"/>
              <a:t>处理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664" y="4015740"/>
            <a:ext cx="7446009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1335" marR="5080" indent="-3049270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Takayuki </a:t>
            </a:r>
            <a:r>
              <a:rPr sz="2400" dirty="0">
                <a:latin typeface="Microsoft YaHei"/>
                <a:cs typeface="Microsoft YaHei"/>
              </a:rPr>
              <a:t>Omori，</a:t>
            </a:r>
            <a:r>
              <a:rPr sz="2400" dirty="0">
                <a:latin typeface="Microsoft YaHei"/>
                <a:cs typeface="Microsoft YaHei"/>
              </a:rPr>
              <a:t>大连理工大学</a:t>
            </a:r>
            <a:r>
              <a:rPr sz="2400" dirty="0">
                <a:latin typeface="Microsoft YaHei"/>
                <a:cs typeface="Microsoft YaHei"/>
              </a:rPr>
              <a:t>国际信息与软件学院</a:t>
            </a:r>
            <a:r>
              <a:rPr sz="2400" dirty="0">
                <a:latin typeface="Microsoft YaHei"/>
                <a:cs typeface="Microsoft YaHei"/>
              </a:rPr>
              <a:t>和立命馆大学。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1152491"/>
            <a:ext cx="4704715" cy="26758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管线处理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概要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建立一个数据路径</a:t>
            </a:r>
            <a:endParaRPr sz="2800">
              <a:latin typeface="Microsoft YaHei"/>
              <a:cs typeface="Microsoft YaHei"/>
            </a:endParaRPr>
          </a:p>
          <a:p>
            <a:pPr marL="411480" marR="5080">
              <a:lnSpc>
                <a:spcPts val="4040"/>
              </a:lnSpc>
              <a:spcBef>
                <a:spcPts val="90"/>
              </a:spcBef>
            </a:pPr>
            <a:r>
              <a:rPr sz="2800" spc="10" dirty="0">
                <a:latin typeface="Microsoft YaHei"/>
                <a:cs typeface="Microsoft YaHei"/>
              </a:rPr>
              <a:t>进行管道处理 </a:t>
            </a:r>
            <a:r>
              <a:rPr sz="2800" spc="10" dirty="0">
                <a:latin typeface="Microsoft YaHei"/>
                <a:cs typeface="Microsoft YaHei"/>
              </a:rPr>
              <a:t>管道处理</a:t>
            </a:r>
            <a:r>
              <a:rPr sz="2800" spc="10" dirty="0">
                <a:latin typeface="Microsoft YaHei"/>
                <a:cs typeface="Microsoft YaHei"/>
              </a:rPr>
              <a:t>的</a:t>
            </a:r>
            <a:r>
              <a:rPr sz="2800" spc="-20" dirty="0">
                <a:latin typeface="Microsoft YaHei"/>
                <a:cs typeface="Microsoft YaHei"/>
              </a:rPr>
              <a:t>问题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10" name="object 10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9496" y="2340863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2"/>
                  </a:lnTo>
                  <a:lnTo>
                    <a:pt x="402336" y="2423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9496" y="2340863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8"/>
                  </a:moveTo>
                  <a:lnTo>
                    <a:pt x="201168" y="121158"/>
                  </a:lnTo>
                  <a:lnTo>
                    <a:pt x="201168" y="0"/>
                  </a:lnTo>
                  <a:lnTo>
                    <a:pt x="402336" y="242315"/>
                  </a:lnTo>
                  <a:lnTo>
                    <a:pt x="201168" y="484632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298942" y="6233857"/>
            <a:ext cx="31242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spc="70" dirty="0">
                <a:latin typeface="Microsoft YaHei"/>
                <a:cs typeface="Microsoft YaHei"/>
              </a:rPr>
              <a:t>10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633603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建立</a:t>
            </a:r>
            <a:r>
              <a:rPr spc="-5" dirty="0"/>
              <a:t>数据路径 </a:t>
            </a:r>
            <a:r>
              <a:rPr sz="2800" spc="5" dirty="0"/>
              <a:t>获取指令 </a:t>
            </a:r>
            <a:r>
              <a:rPr spc="-5" dirty="0"/>
              <a:t/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80668" y="1152491"/>
            <a:ext cx="4167504" cy="11391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20" dirty="0">
                <a:latin typeface="Microsoft YaHei"/>
                <a:cs typeface="Microsoft YaHei"/>
              </a:rPr>
              <a:t>数据</a:t>
            </a:r>
            <a:r>
              <a:rPr sz="3200" spc="-10" dirty="0">
                <a:latin typeface="Microsoft YaHei"/>
                <a:cs typeface="Microsoft YaHei"/>
              </a:rPr>
              <a:t>路径</a:t>
            </a:r>
            <a:r>
              <a:rPr sz="3200" spc="320" dirty="0">
                <a:latin typeface="Microsoft YaHei"/>
                <a:cs typeface="Microsoft YaHei"/>
              </a:rPr>
              <a:t>(</a:t>
            </a:r>
            <a:r>
              <a:rPr sz="3200" spc="20" dirty="0">
                <a:latin typeface="Microsoft YaHei"/>
                <a:cs typeface="Microsoft YaHei"/>
              </a:rPr>
              <a:t>datapath</a:t>
            </a:r>
            <a:r>
              <a:rPr sz="3200" spc="335" dirty="0">
                <a:latin typeface="Microsoft YaHei"/>
                <a:cs typeface="Microsoft YaHei"/>
              </a:rPr>
              <a:t>)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数据途径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11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0944" y="3145535"/>
            <a:ext cx="783590" cy="1475740"/>
          </a:xfrm>
          <a:custGeom>
            <a:avLst/>
            <a:gdLst/>
            <a:ahLst/>
            <a:cxnLst/>
            <a:rect l="l" t="t" r="r" b="b"/>
            <a:pathLst>
              <a:path w="783589" h="1475739">
                <a:moveTo>
                  <a:pt x="0" y="1475232"/>
                </a:moveTo>
                <a:lnTo>
                  <a:pt x="0" y="983488"/>
                </a:lnTo>
                <a:lnTo>
                  <a:pt x="408305" y="733806"/>
                </a:lnTo>
                <a:lnTo>
                  <a:pt x="2793" y="487933"/>
                </a:lnTo>
                <a:lnTo>
                  <a:pt x="2793" y="0"/>
                </a:lnTo>
                <a:lnTo>
                  <a:pt x="783335" y="487933"/>
                </a:lnTo>
                <a:lnTo>
                  <a:pt x="783335" y="983488"/>
                </a:lnTo>
                <a:lnTo>
                  <a:pt x="0" y="147523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38880" y="3538169"/>
            <a:ext cx="4832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 UI"/>
                <a:cs typeface="Microsoft YaHei UI"/>
              </a:rPr>
              <a:t>增加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77111" y="5120640"/>
            <a:ext cx="2993390" cy="1478280"/>
          </a:xfrm>
          <a:custGeom>
            <a:avLst/>
            <a:gdLst/>
            <a:ahLst/>
            <a:cxnLst/>
            <a:rect l="l" t="t" r="r" b="b"/>
            <a:pathLst>
              <a:path w="2993390" h="1478279">
                <a:moveTo>
                  <a:pt x="1453895" y="1478280"/>
                </a:moveTo>
                <a:lnTo>
                  <a:pt x="2993136" y="1478280"/>
                </a:lnTo>
                <a:lnTo>
                  <a:pt x="2993136" y="3048"/>
                </a:lnTo>
                <a:lnTo>
                  <a:pt x="1453895" y="3048"/>
                </a:lnTo>
                <a:lnTo>
                  <a:pt x="1453895" y="1478280"/>
                </a:lnTo>
                <a:close/>
              </a:path>
              <a:path w="2993390" h="1478279">
                <a:moveTo>
                  <a:pt x="0" y="1475232"/>
                </a:moveTo>
                <a:lnTo>
                  <a:pt x="1146048" y="1475232"/>
                </a:lnTo>
                <a:lnTo>
                  <a:pt x="1146048" y="0"/>
                </a:lnTo>
                <a:lnTo>
                  <a:pt x="0" y="0"/>
                </a:lnTo>
                <a:lnTo>
                  <a:pt x="0" y="14752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8051" y="5696203"/>
            <a:ext cx="3435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latin typeface="Microsoft YaHei UI"/>
                <a:cs typeface="Microsoft YaHei UI"/>
              </a:rPr>
              <a:t>个人电脑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5176" y="6302755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latin typeface="Microsoft YaHei UI"/>
                <a:cs typeface="Microsoft YaHei UI"/>
              </a:rPr>
              <a:t>指令</a:t>
            </a:r>
            <a:r>
              <a:rPr sz="1800" spc="-750" dirty="0">
                <a:latin typeface="Microsoft YaHei UI"/>
                <a:cs typeface="Microsoft YaHei UI"/>
              </a:rPr>
              <a:t>存储器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5585" y="5726074"/>
            <a:ext cx="143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0755" algn="l"/>
              </a:tabLst>
            </a:pPr>
            <a:r>
              <a:rPr sz="1800" spc="-425" dirty="0">
                <a:latin typeface="Microsoft YaHei UI"/>
                <a:cs typeface="Microsoft YaHei UI"/>
              </a:rPr>
              <a:t>地址</a:t>
            </a:r>
            <a:r>
              <a:rPr sz="1800" spc="-5" dirty="0">
                <a:latin typeface="Microsoft YaHei UI"/>
                <a:cs typeface="Microsoft YaHei UI"/>
              </a:rPr>
              <a:t>指示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23033" y="4302251"/>
            <a:ext cx="557530" cy="1596390"/>
          </a:xfrm>
          <a:custGeom>
            <a:avLst/>
            <a:gdLst/>
            <a:ahLst/>
            <a:cxnLst/>
            <a:rect l="l" t="t" r="r" b="b"/>
            <a:pathLst>
              <a:path w="557530" h="1596389">
                <a:moveTo>
                  <a:pt x="288290" y="1567065"/>
                </a:moveTo>
                <a:lnTo>
                  <a:pt x="242316" y="1567065"/>
                </a:lnTo>
                <a:lnTo>
                  <a:pt x="229590" y="1567065"/>
                </a:lnTo>
                <a:lnTo>
                  <a:pt x="229362" y="1595920"/>
                </a:lnTo>
                <a:lnTo>
                  <a:pt x="288290" y="1567065"/>
                </a:lnTo>
                <a:close/>
              </a:path>
              <a:path w="557530" h="1596389">
                <a:moveTo>
                  <a:pt x="557149" y="38100"/>
                </a:moveTo>
                <a:lnTo>
                  <a:pt x="538861" y="28956"/>
                </a:lnTo>
                <a:lnTo>
                  <a:pt x="480949" y="0"/>
                </a:lnTo>
                <a:lnTo>
                  <a:pt x="480949" y="28956"/>
                </a:lnTo>
                <a:lnTo>
                  <a:pt x="139446" y="28956"/>
                </a:lnTo>
                <a:lnTo>
                  <a:pt x="135382" y="33020"/>
                </a:lnTo>
                <a:lnTo>
                  <a:pt x="135382" y="1546352"/>
                </a:lnTo>
                <a:lnTo>
                  <a:pt x="127" y="1546352"/>
                </a:lnTo>
                <a:lnTo>
                  <a:pt x="127" y="1556004"/>
                </a:lnTo>
                <a:lnTo>
                  <a:pt x="0" y="1565148"/>
                </a:lnTo>
                <a:lnTo>
                  <a:pt x="229603" y="1566976"/>
                </a:lnTo>
                <a:lnTo>
                  <a:pt x="242316" y="1567065"/>
                </a:lnTo>
                <a:lnTo>
                  <a:pt x="288505" y="1566976"/>
                </a:lnTo>
                <a:lnTo>
                  <a:pt x="305943" y="1558429"/>
                </a:lnTo>
                <a:lnTo>
                  <a:pt x="229997" y="1519732"/>
                </a:lnTo>
                <a:lnTo>
                  <a:pt x="229755" y="1548688"/>
                </a:lnTo>
                <a:lnTo>
                  <a:pt x="153670" y="1548091"/>
                </a:lnTo>
                <a:lnTo>
                  <a:pt x="153670" y="1546352"/>
                </a:lnTo>
                <a:lnTo>
                  <a:pt x="153670" y="47244"/>
                </a:lnTo>
                <a:lnTo>
                  <a:pt x="480949" y="47244"/>
                </a:lnTo>
                <a:lnTo>
                  <a:pt x="480949" y="76200"/>
                </a:lnTo>
                <a:lnTo>
                  <a:pt x="538861" y="47244"/>
                </a:lnTo>
                <a:lnTo>
                  <a:pt x="55714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86076" y="3279394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 UI"/>
                <a:cs typeface="Microsoft YaHei UI"/>
              </a:rPr>
              <a:t>4</a:t>
            </a:r>
            <a:endParaRPr sz="1800">
              <a:latin typeface="Microsoft YaHei UI"/>
              <a:cs typeface="Microsoft YaHei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39367" y="2663888"/>
            <a:ext cx="2992120" cy="3232785"/>
            <a:chOff x="1039367" y="2663888"/>
            <a:chExt cx="2992120" cy="3232785"/>
          </a:xfrm>
        </p:grpSpPr>
        <p:sp>
          <p:nvSpPr>
            <p:cNvPr id="16" name="object 16"/>
            <p:cNvSpPr/>
            <p:nvPr/>
          </p:nvSpPr>
          <p:spPr>
            <a:xfrm>
              <a:off x="2615183" y="3388360"/>
              <a:ext cx="370840" cy="76200"/>
            </a:xfrm>
            <a:custGeom>
              <a:avLst/>
              <a:gdLst/>
              <a:ahLst/>
              <a:cxnLst/>
              <a:rect l="l" t="t" r="r" b="b"/>
              <a:pathLst>
                <a:path w="370839" h="76200">
                  <a:moveTo>
                    <a:pt x="353017" y="28828"/>
                  </a:moveTo>
                  <a:lnTo>
                    <a:pt x="307213" y="28828"/>
                  </a:lnTo>
                  <a:lnTo>
                    <a:pt x="307340" y="47116"/>
                  </a:lnTo>
                  <a:lnTo>
                    <a:pt x="294700" y="47205"/>
                  </a:lnTo>
                  <a:lnTo>
                    <a:pt x="294894" y="76200"/>
                  </a:lnTo>
                  <a:lnTo>
                    <a:pt x="370840" y="37591"/>
                  </a:lnTo>
                  <a:lnTo>
                    <a:pt x="353017" y="28828"/>
                  </a:lnTo>
                  <a:close/>
                </a:path>
                <a:path w="370839" h="76200">
                  <a:moveTo>
                    <a:pt x="294578" y="28917"/>
                  </a:moveTo>
                  <a:lnTo>
                    <a:pt x="0" y="30987"/>
                  </a:lnTo>
                  <a:lnTo>
                    <a:pt x="0" y="49275"/>
                  </a:lnTo>
                  <a:lnTo>
                    <a:pt x="294700" y="47205"/>
                  </a:lnTo>
                  <a:lnTo>
                    <a:pt x="294578" y="28917"/>
                  </a:lnTo>
                  <a:close/>
                </a:path>
                <a:path w="370839" h="76200">
                  <a:moveTo>
                    <a:pt x="307213" y="28828"/>
                  </a:moveTo>
                  <a:lnTo>
                    <a:pt x="294578" y="28917"/>
                  </a:lnTo>
                  <a:lnTo>
                    <a:pt x="294700" y="47205"/>
                  </a:lnTo>
                  <a:lnTo>
                    <a:pt x="307340" y="47116"/>
                  </a:lnTo>
                  <a:lnTo>
                    <a:pt x="307213" y="28828"/>
                  </a:lnTo>
                  <a:close/>
                </a:path>
                <a:path w="370839" h="76200">
                  <a:moveTo>
                    <a:pt x="294386" y="0"/>
                  </a:moveTo>
                  <a:lnTo>
                    <a:pt x="294578" y="28917"/>
                  </a:lnTo>
                  <a:lnTo>
                    <a:pt x="353017" y="28828"/>
                  </a:lnTo>
                  <a:lnTo>
                    <a:pt x="294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770375" y="2673096"/>
              <a:ext cx="252095" cy="1209040"/>
            </a:xfrm>
            <a:custGeom>
              <a:avLst/>
              <a:gdLst/>
              <a:ahLst/>
              <a:cxnLst/>
              <a:rect l="l" t="t" r="r" b="b"/>
              <a:pathLst>
                <a:path w="252095" h="1209039">
                  <a:moveTo>
                    <a:pt x="0" y="1208531"/>
                  </a:moveTo>
                  <a:lnTo>
                    <a:pt x="251840" y="1208531"/>
                  </a:lnTo>
                  <a:lnTo>
                    <a:pt x="251840" y="0"/>
                  </a:lnTo>
                  <a:lnTo>
                    <a:pt x="2324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9367" y="2663952"/>
              <a:ext cx="2832100" cy="3232785"/>
            </a:xfrm>
            <a:custGeom>
              <a:avLst/>
              <a:gdLst/>
              <a:ahLst/>
              <a:cxnLst/>
              <a:rect l="l" t="t" r="r" b="b"/>
              <a:pathLst>
                <a:path w="2832100" h="3232785">
                  <a:moveTo>
                    <a:pt x="161544" y="3156508"/>
                  </a:moveTo>
                  <a:lnTo>
                    <a:pt x="161544" y="3232708"/>
                  </a:lnTo>
                  <a:lnTo>
                    <a:pt x="219456" y="3203752"/>
                  </a:lnTo>
                  <a:lnTo>
                    <a:pt x="174244" y="3203752"/>
                  </a:lnTo>
                  <a:lnTo>
                    <a:pt x="174244" y="3185464"/>
                  </a:lnTo>
                  <a:lnTo>
                    <a:pt x="219456" y="3185464"/>
                  </a:lnTo>
                  <a:lnTo>
                    <a:pt x="161544" y="3156508"/>
                  </a:lnTo>
                  <a:close/>
                </a:path>
                <a:path w="2832100" h="3232785">
                  <a:moveTo>
                    <a:pt x="2831972" y="0"/>
                  </a:moveTo>
                  <a:lnTo>
                    <a:pt x="4089" y="0"/>
                  </a:lnTo>
                  <a:lnTo>
                    <a:pt x="0" y="4063"/>
                  </a:lnTo>
                  <a:lnTo>
                    <a:pt x="0" y="3199663"/>
                  </a:lnTo>
                  <a:lnTo>
                    <a:pt x="4089" y="3203752"/>
                  </a:lnTo>
                  <a:lnTo>
                    <a:pt x="161544" y="3203752"/>
                  </a:lnTo>
                  <a:lnTo>
                    <a:pt x="161544" y="3194608"/>
                  </a:lnTo>
                  <a:lnTo>
                    <a:pt x="18287" y="3194608"/>
                  </a:lnTo>
                  <a:lnTo>
                    <a:pt x="9143" y="3185464"/>
                  </a:lnTo>
                  <a:lnTo>
                    <a:pt x="18287" y="3185464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4"/>
                  </a:lnTo>
                  <a:lnTo>
                    <a:pt x="2831972" y="9144"/>
                  </a:lnTo>
                  <a:lnTo>
                    <a:pt x="2831972" y="0"/>
                  </a:lnTo>
                  <a:close/>
                </a:path>
                <a:path w="2832100" h="3232785">
                  <a:moveTo>
                    <a:pt x="219456" y="3185464"/>
                  </a:moveTo>
                  <a:lnTo>
                    <a:pt x="174244" y="3185464"/>
                  </a:lnTo>
                  <a:lnTo>
                    <a:pt x="174244" y="3203752"/>
                  </a:lnTo>
                  <a:lnTo>
                    <a:pt x="219456" y="3203752"/>
                  </a:lnTo>
                  <a:lnTo>
                    <a:pt x="237744" y="3194608"/>
                  </a:lnTo>
                  <a:lnTo>
                    <a:pt x="219456" y="3185464"/>
                  </a:lnTo>
                  <a:close/>
                </a:path>
                <a:path w="2832100" h="3232785">
                  <a:moveTo>
                    <a:pt x="18287" y="3185464"/>
                  </a:moveTo>
                  <a:lnTo>
                    <a:pt x="9143" y="3185464"/>
                  </a:lnTo>
                  <a:lnTo>
                    <a:pt x="18287" y="3194608"/>
                  </a:lnTo>
                  <a:lnTo>
                    <a:pt x="18287" y="3185464"/>
                  </a:lnTo>
                  <a:close/>
                </a:path>
                <a:path w="2832100" h="3232785">
                  <a:moveTo>
                    <a:pt x="161544" y="3185464"/>
                  </a:moveTo>
                  <a:lnTo>
                    <a:pt x="18287" y="3185464"/>
                  </a:lnTo>
                  <a:lnTo>
                    <a:pt x="18287" y="3194608"/>
                  </a:lnTo>
                  <a:lnTo>
                    <a:pt x="161544" y="3194608"/>
                  </a:lnTo>
                  <a:lnTo>
                    <a:pt x="161544" y="3185464"/>
                  </a:lnTo>
                  <a:close/>
                </a:path>
                <a:path w="2832100" h="3232785">
                  <a:moveTo>
                    <a:pt x="18287" y="9144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4"/>
                  </a:lnTo>
                  <a:close/>
                </a:path>
                <a:path w="2832100" h="3232785">
                  <a:moveTo>
                    <a:pt x="2831972" y="9144"/>
                  </a:moveTo>
                  <a:lnTo>
                    <a:pt x="18287" y="9144"/>
                  </a:lnTo>
                  <a:lnTo>
                    <a:pt x="18287" y="18287"/>
                  </a:lnTo>
                  <a:lnTo>
                    <a:pt x="2831972" y="18287"/>
                  </a:lnTo>
                  <a:lnTo>
                    <a:pt x="2831972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481452" y="5707786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7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67072" y="5818924"/>
            <a:ext cx="306070" cy="76200"/>
          </a:xfrm>
          <a:custGeom>
            <a:avLst/>
            <a:gdLst/>
            <a:ahLst/>
            <a:cxnLst/>
            <a:rect l="l" t="t" r="r" b="b"/>
            <a:pathLst>
              <a:path w="306070" h="76200">
                <a:moveTo>
                  <a:pt x="229997" y="0"/>
                </a:moveTo>
                <a:lnTo>
                  <a:pt x="229755" y="28957"/>
                </a:lnTo>
                <a:lnTo>
                  <a:pt x="242442" y="29057"/>
                </a:lnTo>
                <a:lnTo>
                  <a:pt x="242315" y="47345"/>
                </a:lnTo>
                <a:lnTo>
                  <a:pt x="229602" y="47345"/>
                </a:lnTo>
                <a:lnTo>
                  <a:pt x="229362" y="76200"/>
                </a:lnTo>
                <a:lnTo>
                  <a:pt x="288302" y="47345"/>
                </a:lnTo>
                <a:lnTo>
                  <a:pt x="242315" y="47345"/>
                </a:lnTo>
                <a:lnTo>
                  <a:pt x="288507" y="47244"/>
                </a:lnTo>
                <a:lnTo>
                  <a:pt x="305942" y="38709"/>
                </a:lnTo>
                <a:lnTo>
                  <a:pt x="229997" y="0"/>
                </a:lnTo>
                <a:close/>
              </a:path>
              <a:path w="306070" h="76200">
                <a:moveTo>
                  <a:pt x="229755" y="28957"/>
                </a:moveTo>
                <a:lnTo>
                  <a:pt x="229603" y="47244"/>
                </a:lnTo>
                <a:lnTo>
                  <a:pt x="242315" y="47345"/>
                </a:lnTo>
                <a:lnTo>
                  <a:pt x="242442" y="29057"/>
                </a:lnTo>
                <a:lnTo>
                  <a:pt x="229755" y="28957"/>
                </a:lnTo>
                <a:close/>
              </a:path>
              <a:path w="306070" h="76200">
                <a:moveTo>
                  <a:pt x="253" y="27139"/>
                </a:moveTo>
                <a:lnTo>
                  <a:pt x="0" y="45427"/>
                </a:lnTo>
                <a:lnTo>
                  <a:pt x="229603" y="47244"/>
                </a:lnTo>
                <a:lnTo>
                  <a:pt x="229755" y="28957"/>
                </a:lnTo>
                <a:lnTo>
                  <a:pt x="253" y="27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82792" y="2743022"/>
            <a:ext cx="2672715" cy="1307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Microsoft YaHei UI"/>
                <a:cs typeface="Microsoft YaHei UI"/>
              </a:rPr>
              <a:t>个人电脑</a:t>
            </a:r>
            <a:r>
              <a:rPr sz="2800" spc="-305" dirty="0">
                <a:latin typeface="Microsoft YaHei UI"/>
                <a:cs typeface="Microsoft YaHei UI"/>
              </a:rPr>
              <a:t>中</a:t>
            </a:r>
            <a:r>
              <a:rPr sz="2800" spc="-915" dirty="0">
                <a:latin typeface="Microsoft YaHei UI"/>
                <a:cs typeface="Microsoft YaHei UI"/>
              </a:rPr>
              <a:t>获取</a:t>
            </a:r>
            <a:r>
              <a:rPr sz="2800" spc="-225" dirty="0">
                <a:latin typeface="Microsoft YaHei UI"/>
                <a:cs typeface="Microsoft YaHei UI"/>
              </a:rPr>
              <a:t>指令</a:t>
            </a:r>
            <a:r>
              <a:rPr sz="2800" spc="-595" dirty="0">
                <a:latin typeface="Microsoft YaHei UI"/>
                <a:cs typeface="Microsoft YaHei UI"/>
              </a:rPr>
              <a:t>和推进</a:t>
            </a:r>
            <a:r>
              <a:rPr sz="2800" spc="-10" dirty="0">
                <a:latin typeface="Microsoft YaHei UI"/>
                <a:cs typeface="Microsoft YaHei UI"/>
              </a:rPr>
              <a:t>个人电脑的</a:t>
            </a:r>
            <a:r>
              <a:rPr sz="2800" spc="-305" dirty="0">
                <a:latin typeface="Microsoft YaHei UI"/>
                <a:cs typeface="Microsoft YaHei UI"/>
              </a:rPr>
              <a:t>部分的</a:t>
            </a:r>
            <a:r>
              <a:rPr sz="2800" spc="-650" dirty="0">
                <a:latin typeface="Microsoft YaHei UI"/>
                <a:cs typeface="Microsoft YaHei UI"/>
              </a:rPr>
              <a:t>数据路径</a:t>
            </a:r>
            <a:r>
              <a:rPr sz="2800" spc="-240" dirty="0">
                <a:latin typeface="Microsoft YaHei UI"/>
                <a:cs typeface="Microsoft YaHei UI"/>
              </a:rPr>
              <a:t>。</a:t>
            </a:r>
            <a:endParaRPr sz="2800">
              <a:latin typeface="Microsoft YaHei UI"/>
              <a:cs typeface="Microsoft YaHei U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93791" y="4105655"/>
            <a:ext cx="3545204" cy="2033270"/>
            <a:chOff x="5193791" y="4105655"/>
            <a:chExt cx="3545204" cy="203327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2935" y="4142273"/>
              <a:ext cx="3526536" cy="195520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98363" y="4110227"/>
              <a:ext cx="3535679" cy="2024380"/>
            </a:xfrm>
            <a:custGeom>
              <a:avLst/>
              <a:gdLst/>
              <a:ahLst/>
              <a:cxnLst/>
              <a:rect l="l" t="t" r="r" b="b"/>
              <a:pathLst>
                <a:path w="3535679" h="2024379">
                  <a:moveTo>
                    <a:pt x="0" y="2023872"/>
                  </a:moveTo>
                  <a:lnTo>
                    <a:pt x="3535680" y="2023872"/>
                  </a:lnTo>
                  <a:lnTo>
                    <a:pt x="3535680" y="0"/>
                  </a:lnTo>
                  <a:lnTo>
                    <a:pt x="0" y="0"/>
                  </a:lnTo>
                  <a:lnTo>
                    <a:pt x="0" y="202387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202935" y="4126991"/>
              <a:ext cx="1350645" cy="1908175"/>
            </a:xfrm>
            <a:custGeom>
              <a:avLst/>
              <a:gdLst/>
              <a:ahLst/>
              <a:cxnLst/>
              <a:rect l="l" t="t" r="r" b="b"/>
              <a:pathLst>
                <a:path w="1350645" h="1908175">
                  <a:moveTo>
                    <a:pt x="0" y="1908048"/>
                  </a:moveTo>
                  <a:lnTo>
                    <a:pt x="1350264" y="1908048"/>
                  </a:lnTo>
                  <a:lnTo>
                    <a:pt x="1350264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8288">
              <a:solidFill>
                <a:srgbClr val="FF66CC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657987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构建</a:t>
            </a:r>
            <a:r>
              <a:rPr spc="-5" dirty="0"/>
              <a:t>数据路径 </a:t>
            </a:r>
            <a:r>
              <a:rPr sz="2800" spc="5" dirty="0"/>
              <a:t>执行R式指令 </a:t>
            </a:r>
            <a:r>
              <a:rPr spc="-5" dirty="0"/>
              <a:t/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10768" y="1622814"/>
            <a:ext cx="7273925" cy="4583430"/>
            <a:chOff x="810768" y="1622814"/>
            <a:chExt cx="7273925" cy="4583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768" y="1622814"/>
              <a:ext cx="7273420" cy="36917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20112" y="5351526"/>
              <a:ext cx="2161540" cy="845185"/>
            </a:xfrm>
            <a:custGeom>
              <a:avLst/>
              <a:gdLst/>
              <a:ahLst/>
              <a:cxnLst/>
              <a:rect l="l" t="t" r="r" b="b"/>
              <a:pathLst>
                <a:path w="2161540" h="845185">
                  <a:moveTo>
                    <a:pt x="1062736" y="0"/>
                  </a:moveTo>
                  <a:lnTo>
                    <a:pt x="360171" y="125730"/>
                  </a:lnTo>
                  <a:lnTo>
                    <a:pt x="0" y="125730"/>
                  </a:lnTo>
                  <a:lnTo>
                    <a:pt x="0" y="845058"/>
                  </a:lnTo>
                  <a:lnTo>
                    <a:pt x="2161032" y="845058"/>
                  </a:lnTo>
                  <a:lnTo>
                    <a:pt x="2161032" y="125730"/>
                  </a:lnTo>
                  <a:lnTo>
                    <a:pt x="900429" y="125730"/>
                  </a:lnTo>
                  <a:lnTo>
                    <a:pt x="10627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20112" y="5351526"/>
              <a:ext cx="2161540" cy="845185"/>
            </a:xfrm>
            <a:custGeom>
              <a:avLst/>
              <a:gdLst/>
              <a:ahLst/>
              <a:cxnLst/>
              <a:rect l="l" t="t" r="r" b="b"/>
              <a:pathLst>
                <a:path w="2161540" h="845185">
                  <a:moveTo>
                    <a:pt x="0" y="125730"/>
                  </a:moveTo>
                  <a:lnTo>
                    <a:pt x="360171" y="125730"/>
                  </a:lnTo>
                  <a:lnTo>
                    <a:pt x="1062736" y="0"/>
                  </a:lnTo>
                  <a:lnTo>
                    <a:pt x="900429" y="125730"/>
                  </a:lnTo>
                  <a:lnTo>
                    <a:pt x="2161032" y="125730"/>
                  </a:lnTo>
                  <a:lnTo>
                    <a:pt x="2161032" y="245618"/>
                  </a:lnTo>
                  <a:lnTo>
                    <a:pt x="2161032" y="425450"/>
                  </a:lnTo>
                  <a:lnTo>
                    <a:pt x="2161032" y="845058"/>
                  </a:lnTo>
                  <a:lnTo>
                    <a:pt x="900429" y="845058"/>
                  </a:lnTo>
                  <a:lnTo>
                    <a:pt x="360171" y="845058"/>
                  </a:lnTo>
                  <a:lnTo>
                    <a:pt x="0" y="845058"/>
                  </a:lnTo>
                  <a:lnTo>
                    <a:pt x="0" y="425450"/>
                  </a:lnTo>
                  <a:lnTo>
                    <a:pt x="0" y="245618"/>
                  </a:lnTo>
                  <a:lnTo>
                    <a:pt x="0" y="125730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71369" y="5566968"/>
            <a:ext cx="186245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735" dirty="0">
                <a:latin typeface="Microsoft YaHei UI"/>
                <a:cs typeface="Microsoft YaHei UI"/>
              </a:rPr>
              <a:t>注册</a:t>
            </a:r>
            <a:r>
              <a:rPr sz="1800" spc="-525" dirty="0">
                <a:latin typeface="Microsoft YaHei UI"/>
                <a:cs typeface="Microsoft YaHei UI"/>
              </a:rPr>
              <a:t>文件</a:t>
            </a:r>
            <a:endParaRPr sz="1800">
              <a:latin typeface="Microsoft YaHei UI"/>
              <a:cs typeface="Microsoft YaHei U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95" dirty="0">
                <a:latin typeface="Microsoft YaHei UI"/>
                <a:cs typeface="Microsoft YaHei UI"/>
              </a:rPr>
              <a:t>(32个</a:t>
            </a:r>
            <a:r>
              <a:rPr sz="1600" spc="-495" dirty="0">
                <a:latin typeface="Microsoft YaHei UI"/>
                <a:cs typeface="Microsoft YaHei UI"/>
              </a:rPr>
              <a:t>通用寄存器</a:t>
            </a:r>
            <a:r>
              <a:rPr sz="1600" spc="170" dirty="0">
                <a:latin typeface="Microsoft YaHei UI"/>
                <a:cs typeface="Microsoft YaHei UI"/>
              </a:rPr>
              <a:t>)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12</a:t>
            </a:r>
          </a:p>
        </p:txBody>
      </p:sp>
    </p:spTree>
  </p:cSld>
  <p:clrMapOvr>
    <a:masterClrMapping/>
  </p:clrMapOvr>
</p:sld>
</file>

<file path=ppt/slides/slide1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664464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数据路径</a:t>
            </a:r>
            <a:r>
              <a:rPr dirty="0"/>
              <a:t>的构建 </a:t>
            </a:r>
            <a:r>
              <a:rPr sz="2800" spc="5" dirty="0"/>
              <a:t>执行</a:t>
            </a:r>
            <a:r>
              <a:rPr sz="2800" spc="70" dirty="0"/>
              <a:t>lw/sw</a:t>
            </a:r>
            <a:r>
              <a:rPr sz="2800" spc="5" dirty="0"/>
              <a:t>指令 </a:t>
            </a:r>
            <a:r>
              <a:rPr spc="-5" dirty="0"/>
              <a:t/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259" y="1508559"/>
            <a:ext cx="7454438" cy="42019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13</a:t>
            </a:r>
          </a:p>
        </p:txBody>
      </p:sp>
    </p:spTree>
  </p:cSld>
  <p:clrMapOvr>
    <a:masterClrMapping/>
  </p:clrMapOvr>
</p:sld>
</file>

<file path=ppt/slides/slide1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704088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数据路径的</a:t>
            </a:r>
            <a:r>
              <a:rPr dirty="0"/>
              <a:t>构建 </a:t>
            </a:r>
            <a:r>
              <a:rPr spc="-5" dirty="0"/>
              <a:t>分支</a:t>
            </a:r>
            <a:r>
              <a:rPr dirty="0"/>
              <a:t>指令</a:t>
            </a:r>
            <a:r>
              <a:rPr spc="-5" dirty="0"/>
              <a:t>的执行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7" y="1142998"/>
            <a:ext cx="7775448" cy="56631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14</a:t>
            </a:r>
          </a:p>
        </p:txBody>
      </p:sp>
    </p:spTree>
  </p:cSld>
  <p:clrMapOvr>
    <a:masterClrMapping/>
  </p:clrMapOvr>
</p:sld>
</file>

<file path=ppt/slides/slide1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62292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数据路径的</a:t>
            </a:r>
            <a:r>
              <a:rPr dirty="0"/>
              <a:t>构建 </a:t>
            </a:r>
            <a:r>
              <a:rPr sz="2800" spc="5" dirty="0"/>
              <a:t>各部分的整合 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8" y="1219200"/>
            <a:ext cx="8729472" cy="46116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15</a:t>
            </a:r>
          </a:p>
        </p:txBody>
      </p:sp>
    </p:spTree>
  </p:cSld>
  <p:clrMapOvr>
    <a:masterClrMapping/>
  </p:clrMapOvr>
</p:sld>
</file>

<file path=ppt/slides/slide1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97979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构建</a:t>
            </a:r>
            <a:r>
              <a:rPr spc="-5" dirty="0"/>
              <a:t>数据路径 </a:t>
            </a:r>
            <a:r>
              <a:rPr sz="2800" spc="5" dirty="0"/>
              <a:t>更多细节 </a:t>
            </a:r>
            <a:r>
              <a:rPr spc="-5" dirty="0"/>
              <a:t/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416" y="1124711"/>
            <a:ext cx="7129272" cy="55504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16</a:t>
            </a:r>
          </a:p>
        </p:txBody>
      </p:sp>
    </p:spTree>
  </p:cSld>
  <p:clrMapOvr>
    <a:masterClrMapping/>
  </p:clrMapOvr>
</p:sld>
</file>

<file path=ppt/slides/slide1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705802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数据</a:t>
            </a:r>
            <a:r>
              <a:rPr dirty="0"/>
              <a:t>路径</a:t>
            </a:r>
            <a:r>
              <a:rPr sz="2800" spc="280" dirty="0"/>
              <a:t>（</a:t>
            </a:r>
            <a:r>
              <a:rPr sz="2800" spc="-10" dirty="0"/>
              <a:t>带</a:t>
            </a:r>
            <a:r>
              <a:rPr sz="2800" spc="10" dirty="0"/>
              <a:t>流水线</a:t>
            </a:r>
            <a:r>
              <a:rPr sz="2800" spc="-20" dirty="0"/>
              <a:t>寄存器） </a:t>
            </a:r>
            <a:r>
              <a:rPr sz="2800" spc="10" dirty="0"/>
              <a:t/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51" y="1197863"/>
            <a:ext cx="8142972" cy="38679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17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5264658"/>
            <a:ext cx="31388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800" spc="180" dirty="0">
                <a:latin typeface="Microsoft YaHei UI"/>
                <a:cs typeface="Microsoft YaHei UI"/>
              </a:rPr>
              <a:t>IF：</a:t>
            </a:r>
            <a:r>
              <a:rPr sz="1800" spc="-195" dirty="0">
                <a:latin typeface="Microsoft YaHei UI"/>
                <a:cs typeface="Microsoft YaHei UI"/>
              </a:rPr>
              <a:t>指令</a:t>
            </a:r>
            <a:r>
              <a:rPr sz="1800" spc="-625" dirty="0">
                <a:latin typeface="Microsoft YaHei UI"/>
                <a:cs typeface="Microsoft YaHei UI"/>
              </a:rPr>
              <a:t>获取</a:t>
            </a:r>
            <a:endParaRPr sz="1800">
              <a:latin typeface="Microsoft YaHei UI"/>
              <a:cs typeface="Microsoft YaHei UI"/>
            </a:endParaRPr>
          </a:p>
          <a:p>
            <a:pPr marL="12700" marR="5080">
              <a:lnSpc>
                <a:spcPct val="100000"/>
              </a:lnSpc>
              <a:tabLst>
                <a:tab pos="530225" algn="l"/>
                <a:tab pos="554990" algn="l"/>
                <a:tab pos="789940" algn="l"/>
              </a:tabLst>
            </a:pPr>
            <a:r>
              <a:rPr sz="1800" spc="-30" dirty="0">
                <a:latin typeface="Microsoft YaHei UI"/>
                <a:cs typeface="Microsoft YaHei UI"/>
              </a:rPr>
              <a:t>ID</a:t>
            </a:r>
            <a:r>
              <a:rPr sz="1800" spc="340" dirty="0">
                <a:latin typeface="Microsoft YaHei UI"/>
                <a:cs typeface="Microsoft YaHei UI"/>
              </a:rPr>
              <a:t>：</a:t>
            </a:r>
            <a:r>
              <a:rPr sz="1800" spc="-345" dirty="0">
                <a:latin typeface="Microsoft YaHei UI"/>
                <a:cs typeface="Microsoft YaHei UI"/>
              </a:rPr>
              <a:t>指令解码</a:t>
            </a:r>
            <a:r>
              <a:rPr sz="1800" spc="-355" dirty="0">
                <a:latin typeface="Microsoft YaHei UI"/>
                <a:cs typeface="Microsoft YaHei UI"/>
              </a:rPr>
              <a:t>和</a:t>
            </a:r>
            <a:r>
              <a:rPr sz="1800" spc="-575" dirty="0">
                <a:latin typeface="Microsoft YaHei UI"/>
                <a:cs typeface="Microsoft YaHei UI"/>
              </a:rPr>
              <a:t>寄存器</a:t>
            </a:r>
            <a:r>
              <a:rPr sz="1800" spc="-450" dirty="0">
                <a:latin typeface="Microsoft YaHei UI"/>
                <a:cs typeface="Microsoft YaHei UI"/>
              </a:rPr>
              <a:t>获取 </a:t>
            </a:r>
            <a:r>
              <a:rPr sz="1800" spc="145" dirty="0">
                <a:latin typeface="Microsoft YaHei UI"/>
                <a:cs typeface="Microsoft YaHei UI"/>
              </a:rPr>
              <a:t>EX：</a:t>
            </a:r>
            <a:r>
              <a:rPr sz="1800" dirty="0">
                <a:latin typeface="Microsoft YaHei UI"/>
                <a:cs typeface="Microsoft YaHei UI"/>
              </a:rPr>
              <a:t>指令</a:t>
            </a:r>
            <a:r>
              <a:rPr sz="1800" spc="-150" dirty="0">
                <a:latin typeface="Microsoft YaHei UI"/>
                <a:cs typeface="Microsoft YaHei UI"/>
              </a:rPr>
              <a:t>执行/</a:t>
            </a:r>
            <a:r>
              <a:rPr sz="1800" spc="-434" dirty="0">
                <a:latin typeface="Microsoft YaHei UI"/>
                <a:cs typeface="Microsoft YaHei UI"/>
              </a:rPr>
              <a:t>地址</a:t>
            </a:r>
            <a:r>
              <a:rPr sz="1800" dirty="0">
                <a:latin typeface="Microsoft YaHei UI"/>
                <a:cs typeface="Microsoft YaHei UI"/>
              </a:rPr>
              <a:t>生成 </a:t>
            </a:r>
            <a:r>
              <a:rPr sz="1800" spc="-25" dirty="0">
                <a:latin typeface="Microsoft YaHei UI"/>
                <a:cs typeface="Microsoft YaHei UI"/>
              </a:rPr>
              <a:t>MEM：</a:t>
            </a:r>
            <a:r>
              <a:rPr sz="1800" spc="-525" dirty="0">
                <a:latin typeface="Microsoft YaHei UI"/>
                <a:cs typeface="Microsoft YaHei UI"/>
              </a:rPr>
              <a:t>数据</a:t>
            </a:r>
            <a:r>
              <a:rPr sz="1800" spc="-509" dirty="0">
                <a:latin typeface="Microsoft YaHei UI"/>
                <a:cs typeface="Microsoft YaHei UI"/>
              </a:rPr>
              <a:t>存储器</a:t>
            </a:r>
            <a:r>
              <a:rPr sz="1800" spc="-440" dirty="0">
                <a:latin typeface="Microsoft YaHei UI"/>
                <a:cs typeface="Microsoft YaHei UI"/>
              </a:rPr>
              <a:t>访问</a:t>
            </a:r>
            <a:endParaRPr sz="18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49605" algn="l"/>
              </a:tabLst>
            </a:pPr>
            <a:r>
              <a:rPr sz="1800" spc="120" dirty="0">
                <a:latin typeface="Microsoft YaHei UI"/>
                <a:cs typeface="Microsoft YaHei UI"/>
              </a:rPr>
              <a:t>世行：</a:t>
            </a:r>
            <a:r>
              <a:rPr sz="1800" spc="-105" dirty="0">
                <a:latin typeface="Microsoft YaHei UI"/>
                <a:cs typeface="Microsoft YaHei UI"/>
              </a:rPr>
              <a:t>写作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8509" y="5680354"/>
            <a:ext cx="30422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30" dirty="0">
                <a:latin typeface="Microsoft YaHei UI"/>
                <a:cs typeface="Microsoft YaHei UI"/>
              </a:rPr>
              <a:t>对于每个</a:t>
            </a:r>
            <a:r>
              <a:rPr sz="1800" spc="-610" dirty="0">
                <a:latin typeface="Microsoft YaHei UI"/>
                <a:cs typeface="Microsoft YaHei UI"/>
              </a:rPr>
              <a:t>管道</a:t>
            </a:r>
            <a:r>
              <a:rPr sz="1800" spc="-340" dirty="0">
                <a:latin typeface="Microsoft YaHei UI"/>
                <a:cs typeface="Microsoft YaHei UI"/>
              </a:rPr>
              <a:t>阶段</a:t>
            </a:r>
            <a:endParaRPr sz="18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</a:pPr>
            <a:r>
              <a:rPr sz="1800" spc="-254" dirty="0">
                <a:latin typeface="Microsoft YaHei UI"/>
                <a:cs typeface="Microsoft YaHei UI"/>
              </a:rPr>
              <a:t>设置</a:t>
            </a:r>
            <a:r>
              <a:rPr sz="1800" spc="-430" dirty="0">
                <a:latin typeface="Microsoft YaHei UI"/>
                <a:cs typeface="Microsoft YaHei UI"/>
              </a:rPr>
              <a:t>了</a:t>
            </a:r>
            <a:r>
              <a:rPr sz="1800" spc="-300" dirty="0">
                <a:latin typeface="Microsoft YaHei UI"/>
                <a:cs typeface="Microsoft YaHei UI"/>
              </a:rPr>
              <a:t>一个</a:t>
            </a:r>
            <a:r>
              <a:rPr sz="1800" spc="-610" dirty="0">
                <a:latin typeface="Microsoft YaHei UI"/>
                <a:cs typeface="Microsoft YaHei UI"/>
              </a:rPr>
              <a:t>流水线</a:t>
            </a:r>
            <a:r>
              <a:rPr sz="1800" spc="-300" dirty="0">
                <a:latin typeface="Microsoft YaHei UI"/>
                <a:cs typeface="Microsoft YaHei UI"/>
              </a:rPr>
              <a:t>寄存器</a:t>
            </a:r>
            <a:endParaRPr sz="1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1152491"/>
            <a:ext cx="4704715" cy="26758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管线处理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概要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建立一个数据路径</a:t>
            </a:r>
            <a:endParaRPr sz="2800">
              <a:latin typeface="Microsoft YaHei"/>
              <a:cs typeface="Microsoft YaHei"/>
            </a:endParaRPr>
          </a:p>
          <a:p>
            <a:pPr marL="411480" marR="5080">
              <a:lnSpc>
                <a:spcPts val="4040"/>
              </a:lnSpc>
              <a:spcBef>
                <a:spcPts val="90"/>
              </a:spcBef>
            </a:pPr>
            <a:r>
              <a:rPr sz="2800" spc="10" dirty="0">
                <a:latin typeface="Microsoft YaHei"/>
                <a:cs typeface="Microsoft YaHei"/>
              </a:rPr>
              <a:t>进行管道处理 </a:t>
            </a:r>
            <a:r>
              <a:rPr sz="2800" spc="10" dirty="0">
                <a:latin typeface="Microsoft YaHei"/>
                <a:cs typeface="Microsoft YaHei"/>
              </a:rPr>
              <a:t>管道处理</a:t>
            </a:r>
            <a:r>
              <a:rPr sz="2800" spc="10" dirty="0">
                <a:latin typeface="Microsoft YaHei"/>
                <a:cs typeface="Microsoft YaHei"/>
              </a:rPr>
              <a:t>的</a:t>
            </a:r>
            <a:r>
              <a:rPr sz="2800" spc="-20" dirty="0">
                <a:latin typeface="Microsoft YaHei"/>
                <a:cs typeface="Microsoft YaHei"/>
              </a:rPr>
              <a:t>问题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10" name="object 10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9496" y="2840735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1"/>
                  </a:lnTo>
                  <a:lnTo>
                    <a:pt x="402336" y="2423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9496" y="2840735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8"/>
                  </a:moveTo>
                  <a:lnTo>
                    <a:pt x="201168" y="121158"/>
                  </a:lnTo>
                  <a:lnTo>
                    <a:pt x="201168" y="0"/>
                  </a:lnTo>
                  <a:lnTo>
                    <a:pt x="402336" y="242315"/>
                  </a:lnTo>
                  <a:lnTo>
                    <a:pt x="201168" y="484631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18</a:t>
            </a:r>
          </a:p>
        </p:txBody>
      </p:sp>
    </p:spTree>
  </p:cSld>
  <p:clrMapOvr>
    <a:masterClrMapping/>
  </p:clrMapOvr>
</p:sld>
</file>

<file path=ppt/slides/slide20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16636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9285" algn="l"/>
              </a:tabLst>
            </a:pPr>
            <a:r>
              <a:rPr sz="2800" spc="10" dirty="0">
                <a:solidFill>
                  <a:srgbClr val="2C2C89"/>
                </a:solidFill>
              </a:rPr>
              <a:t>重申</a:t>
            </a:r>
            <a:r>
              <a:rPr spc="-5" dirty="0"/>
              <a:t>进一步</a:t>
            </a:r>
            <a:r>
              <a:rPr dirty="0"/>
              <a:t>改善</a:t>
            </a:r>
            <a:r>
              <a:rPr spc="-5" dirty="0"/>
              <a:t>业绩 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vert="horz" wrap="square" lIns="0" tIns="11747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925"/>
              </a:spcBef>
            </a:pPr>
            <a:r>
              <a:rPr spc="-15" dirty="0"/>
              <a:t>计算机性能的决定因素</a:t>
            </a:r>
          </a:p>
          <a:p>
            <a:pPr marL="1114425" indent="-467359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1115695" algn="l"/>
              </a:tabLst>
            </a:pPr>
            <a:r>
              <a:rPr sz="2800" spc="5" dirty="0"/>
              <a:t>每单位时间内</a:t>
            </a:r>
            <a:r>
              <a:rPr sz="2800" spc="-25" dirty="0"/>
              <a:t>执行的</a:t>
            </a:r>
            <a:r>
              <a:rPr sz="2800" spc="5" dirty="0"/>
              <a:t>指令数 </a:t>
            </a:r>
            <a:r>
              <a:rPr sz="2800" spc="5" dirty="0"/>
              <a:t/>
            </a:r>
            <a:endParaRPr sz="2800"/>
          </a:p>
          <a:p>
            <a:pPr marL="1114425" indent="-467359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115695" algn="l"/>
              </a:tabLst>
            </a:pPr>
            <a:r>
              <a:rPr sz="2800" spc="5" dirty="0"/>
              <a:t>时钟</a:t>
            </a:r>
            <a:r>
              <a:rPr sz="2800" spc="5" dirty="0"/>
              <a:t>周期时间 </a:t>
            </a:r>
            <a:endParaRPr sz="2800"/>
          </a:p>
          <a:p>
            <a:pPr marL="1114425" indent="-467359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115695" algn="l"/>
              </a:tabLst>
            </a:pPr>
            <a:r>
              <a:rPr sz="2800" spc="95" dirty="0"/>
              <a:t>CPI</a:t>
            </a:r>
            <a:r>
              <a:rPr sz="2800" spc="280" dirty="0"/>
              <a:t>（</a:t>
            </a:r>
            <a:r>
              <a:rPr sz="2800" spc="5" dirty="0"/>
              <a:t>每条指令的时钟</a:t>
            </a:r>
            <a:r>
              <a:rPr sz="2800" spc="25" dirty="0"/>
              <a:t>周期） </a:t>
            </a:r>
            <a:r>
              <a:rPr sz="2800" spc="5" dirty="0"/>
              <a:t/>
            </a:r>
            <a:endParaRPr sz="2800"/>
          </a:p>
          <a:p>
            <a:pPr marL="248920" marR="1922780">
              <a:lnSpc>
                <a:spcPct val="100000"/>
              </a:lnSpc>
              <a:spcBef>
                <a:spcPts val="710"/>
              </a:spcBef>
            </a:pPr>
            <a:r>
              <a:rPr spc="-15" dirty="0"/>
              <a:t>我们能否</a:t>
            </a:r>
            <a:r>
              <a:rPr spc="-10" dirty="0"/>
              <a:t>增加</a:t>
            </a:r>
            <a:r>
              <a:rPr spc="-15" dirty="0"/>
              <a:t>每单位时间内执行的指令数量？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555872"/>
            <a:ext cx="233679" cy="2362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0668" y="5039995"/>
            <a:ext cx="32689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Microsoft YaHei"/>
                <a:cs typeface="Microsoft YaHei"/>
              </a:rPr>
              <a:t>管线处理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5213984"/>
            <a:ext cx="233679" cy="23621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834639" y="4498847"/>
            <a:ext cx="1313815" cy="378460"/>
            <a:chOff x="2834639" y="4498847"/>
            <a:chExt cx="1313815" cy="378460"/>
          </a:xfrm>
        </p:grpSpPr>
        <p:sp>
          <p:nvSpPr>
            <p:cNvPr id="12" name="object 12"/>
            <p:cNvSpPr/>
            <p:nvPr/>
          </p:nvSpPr>
          <p:spPr>
            <a:xfrm>
              <a:off x="2843783" y="4507991"/>
              <a:ext cx="1295400" cy="360045"/>
            </a:xfrm>
            <a:custGeom>
              <a:avLst/>
              <a:gdLst/>
              <a:ahLst/>
              <a:cxnLst/>
              <a:rect l="l" t="t" r="r" b="b"/>
              <a:pathLst>
                <a:path w="1295400" h="360045">
                  <a:moveTo>
                    <a:pt x="971550" y="0"/>
                  </a:moveTo>
                  <a:lnTo>
                    <a:pt x="323850" y="0"/>
                  </a:lnTo>
                  <a:lnTo>
                    <a:pt x="323850" y="179831"/>
                  </a:lnTo>
                  <a:lnTo>
                    <a:pt x="0" y="179831"/>
                  </a:lnTo>
                  <a:lnTo>
                    <a:pt x="647700" y="359663"/>
                  </a:lnTo>
                  <a:lnTo>
                    <a:pt x="1295400" y="179831"/>
                  </a:lnTo>
                  <a:lnTo>
                    <a:pt x="971550" y="179831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43783" y="4507991"/>
              <a:ext cx="1295400" cy="360045"/>
            </a:xfrm>
            <a:custGeom>
              <a:avLst/>
              <a:gdLst/>
              <a:ahLst/>
              <a:cxnLst/>
              <a:rect l="l" t="t" r="r" b="b"/>
              <a:pathLst>
                <a:path w="1295400" h="360045">
                  <a:moveTo>
                    <a:pt x="0" y="179831"/>
                  </a:moveTo>
                  <a:lnTo>
                    <a:pt x="323850" y="179831"/>
                  </a:lnTo>
                  <a:lnTo>
                    <a:pt x="323850" y="0"/>
                  </a:lnTo>
                  <a:lnTo>
                    <a:pt x="971550" y="0"/>
                  </a:lnTo>
                  <a:lnTo>
                    <a:pt x="971550" y="179831"/>
                  </a:lnTo>
                  <a:lnTo>
                    <a:pt x="1295400" y="179831"/>
                  </a:lnTo>
                  <a:lnTo>
                    <a:pt x="647700" y="359663"/>
                  </a:lnTo>
                  <a:lnTo>
                    <a:pt x="0" y="179831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64684" y="4546692"/>
            <a:ext cx="638175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7000"/>
              </a:lnSpc>
              <a:spcBef>
                <a:spcPts val="100"/>
              </a:spcBef>
            </a:pPr>
            <a:r>
              <a:rPr sz="1800" spc="-5" dirty="0">
                <a:latin typeface="Microsoft YaHei UI"/>
                <a:cs typeface="Microsoft YaHei UI"/>
              </a:rPr>
              <a:t>指示</a:t>
            </a:r>
            <a:r>
              <a:rPr sz="1800" spc="-35" dirty="0">
                <a:latin typeface="Microsoft YaHei UI"/>
                <a:cs typeface="Microsoft YaHei UI"/>
              </a:rPr>
              <a:t>A </a:t>
            </a:r>
            <a:r>
              <a:rPr sz="1800" dirty="0">
                <a:latin typeface="Microsoft YaHei UI"/>
                <a:cs typeface="Microsoft YaHei UI"/>
              </a:rPr>
              <a:t>指示</a:t>
            </a:r>
            <a:r>
              <a:rPr sz="1800" spc="60" dirty="0">
                <a:latin typeface="Microsoft YaHei UI"/>
                <a:cs typeface="Microsoft YaHei UI"/>
              </a:rPr>
              <a:t>B </a:t>
            </a:r>
            <a:r>
              <a:rPr sz="1800" dirty="0">
                <a:latin typeface="Microsoft YaHei UI"/>
                <a:cs typeface="Microsoft YaHei UI"/>
              </a:rPr>
              <a:t>指示</a:t>
            </a:r>
            <a:r>
              <a:rPr sz="1800" spc="5" dirty="0">
                <a:latin typeface="Microsoft YaHei UI"/>
                <a:cs typeface="Microsoft YaHei UI"/>
              </a:rPr>
              <a:t>C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19</a:t>
            </a: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675121" y="4627626"/>
          <a:ext cx="2654300" cy="121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685"/>
                <a:gridCol w="526415"/>
                <a:gridCol w="526415"/>
                <a:gridCol w="527685"/>
                <a:gridCol w="526414"/>
              </a:tblGrid>
              <a:tr h="365760">
                <a:tc>
                  <a:txBody>
                    <a:bodyPr/>
                    <a:lstStyle/>
                    <a:p>
                      <a:pPr marL="117475" marR="1212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dirty="0">
                          <a:latin typeface="Microsoft YaHei UI"/>
                          <a:cs typeface="Microsoft YaHei UI"/>
                        </a:rPr>
                        <a:t>指示阅读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 marR="1466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310" dirty="0">
                          <a:latin typeface="Microsoft YaHei UI"/>
                          <a:cs typeface="Microsoft YaHei UI"/>
                        </a:rPr>
                        <a:t>登记册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117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dirty="0">
                          <a:latin typeface="Microsoft YaHei UI"/>
                          <a:cs typeface="Microsoft YaHei UI"/>
                        </a:rPr>
                        <a:t>计算执行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5537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3510" marR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dirty="0">
                          <a:latin typeface="Microsoft YaHei UI"/>
                          <a:cs typeface="Microsoft YaHei UI"/>
                        </a:rPr>
                        <a:t>指示阅读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 marR="1193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310" dirty="0">
                          <a:latin typeface="Microsoft YaHei UI"/>
                          <a:cs typeface="Microsoft YaHei UI"/>
                        </a:rPr>
                        <a:t>登记册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Microsoft YaHei UI"/>
                          <a:cs typeface="Microsoft YaHei UI"/>
                        </a:rPr>
                        <a:t>计算执行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101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1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 marR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dirty="0">
                          <a:latin typeface="Microsoft YaHei UI"/>
                          <a:cs typeface="Microsoft YaHei UI"/>
                        </a:rPr>
                        <a:t>指示阅读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 marR="12001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310" dirty="0">
                          <a:latin typeface="Microsoft YaHei UI"/>
                          <a:cs typeface="Microsoft YaHei UI"/>
                        </a:rPr>
                        <a:t>登记册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marR="844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Microsoft YaHei UI"/>
                          <a:cs typeface="Microsoft YaHei UI"/>
                        </a:rPr>
                        <a:t>计算执行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68834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流水线处理的执行图像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20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047" y="1778217"/>
            <a:ext cx="3452989" cy="3735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79" y="2208058"/>
            <a:ext cx="3452989" cy="37621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02791" y="1513332"/>
            <a:ext cx="7345045" cy="111760"/>
            <a:chOff x="1002791" y="1513332"/>
            <a:chExt cx="7345045" cy="111760"/>
          </a:xfrm>
        </p:grpSpPr>
        <p:sp>
          <p:nvSpPr>
            <p:cNvPr id="7" name="object 7"/>
            <p:cNvSpPr/>
            <p:nvPr/>
          </p:nvSpPr>
          <p:spPr>
            <a:xfrm>
              <a:off x="1002791" y="1513332"/>
              <a:ext cx="7345045" cy="76200"/>
            </a:xfrm>
            <a:custGeom>
              <a:avLst/>
              <a:gdLst/>
              <a:ahLst/>
              <a:cxnLst/>
              <a:rect l="l" t="t" r="r" b="b"/>
              <a:pathLst>
                <a:path w="7345045" h="76200">
                  <a:moveTo>
                    <a:pt x="7268590" y="0"/>
                  </a:moveTo>
                  <a:lnTo>
                    <a:pt x="7268590" y="76200"/>
                  </a:lnTo>
                  <a:lnTo>
                    <a:pt x="7326503" y="47243"/>
                  </a:lnTo>
                  <a:lnTo>
                    <a:pt x="7281417" y="47243"/>
                  </a:lnTo>
                  <a:lnTo>
                    <a:pt x="7281417" y="28955"/>
                  </a:lnTo>
                  <a:lnTo>
                    <a:pt x="7326502" y="28955"/>
                  </a:lnTo>
                  <a:lnTo>
                    <a:pt x="7268590" y="0"/>
                  </a:lnTo>
                  <a:close/>
                </a:path>
                <a:path w="7345045" h="76200">
                  <a:moveTo>
                    <a:pt x="7268590" y="28955"/>
                  </a:moveTo>
                  <a:lnTo>
                    <a:pt x="0" y="28955"/>
                  </a:lnTo>
                  <a:lnTo>
                    <a:pt x="0" y="47243"/>
                  </a:lnTo>
                  <a:lnTo>
                    <a:pt x="7268590" y="47243"/>
                  </a:lnTo>
                  <a:lnTo>
                    <a:pt x="7268590" y="28955"/>
                  </a:lnTo>
                  <a:close/>
                </a:path>
                <a:path w="7345045" h="76200">
                  <a:moveTo>
                    <a:pt x="7326502" y="28955"/>
                  </a:moveTo>
                  <a:lnTo>
                    <a:pt x="7281417" y="28955"/>
                  </a:lnTo>
                  <a:lnTo>
                    <a:pt x="7281417" y="47243"/>
                  </a:lnTo>
                  <a:lnTo>
                    <a:pt x="7326503" y="47243"/>
                  </a:lnTo>
                  <a:lnTo>
                    <a:pt x="7344790" y="38100"/>
                  </a:lnTo>
                  <a:lnTo>
                    <a:pt x="7326502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47571" y="1552956"/>
              <a:ext cx="6913245" cy="72390"/>
            </a:xfrm>
            <a:custGeom>
              <a:avLst/>
              <a:gdLst/>
              <a:ahLst/>
              <a:cxnLst/>
              <a:rect l="l" t="t" r="r" b="b"/>
              <a:pathLst>
                <a:path w="6913245" h="72390">
                  <a:moveTo>
                    <a:pt x="0" y="0"/>
                  </a:moveTo>
                  <a:lnTo>
                    <a:pt x="0" y="72009"/>
                  </a:lnTo>
                </a:path>
                <a:path w="6913245" h="72390">
                  <a:moveTo>
                    <a:pt x="865632" y="0"/>
                  </a:moveTo>
                  <a:lnTo>
                    <a:pt x="865632" y="72009"/>
                  </a:lnTo>
                </a:path>
                <a:path w="6913245" h="72390">
                  <a:moveTo>
                    <a:pt x="1728215" y="0"/>
                  </a:moveTo>
                  <a:lnTo>
                    <a:pt x="1728215" y="72009"/>
                  </a:lnTo>
                </a:path>
                <a:path w="6913245" h="72390">
                  <a:moveTo>
                    <a:pt x="2593848" y="0"/>
                  </a:moveTo>
                  <a:lnTo>
                    <a:pt x="2593848" y="72009"/>
                  </a:lnTo>
                </a:path>
                <a:path w="6913245" h="72390">
                  <a:moveTo>
                    <a:pt x="3456431" y="0"/>
                  </a:moveTo>
                  <a:lnTo>
                    <a:pt x="3456431" y="72009"/>
                  </a:lnTo>
                </a:path>
                <a:path w="6913245" h="72390">
                  <a:moveTo>
                    <a:pt x="4322064" y="0"/>
                  </a:moveTo>
                  <a:lnTo>
                    <a:pt x="4322064" y="72009"/>
                  </a:lnTo>
                </a:path>
                <a:path w="6913245" h="72390">
                  <a:moveTo>
                    <a:pt x="5184648" y="0"/>
                  </a:moveTo>
                  <a:lnTo>
                    <a:pt x="5184648" y="72009"/>
                  </a:lnTo>
                </a:path>
                <a:path w="6913245" h="72390">
                  <a:moveTo>
                    <a:pt x="6050280" y="0"/>
                  </a:moveTo>
                  <a:lnTo>
                    <a:pt x="6050280" y="72009"/>
                  </a:lnTo>
                </a:path>
                <a:path w="6913245" h="72390">
                  <a:moveTo>
                    <a:pt x="6912863" y="0"/>
                  </a:moveTo>
                  <a:lnTo>
                    <a:pt x="6912863" y="7200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99515" y="1312926"/>
            <a:ext cx="120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YaHei UI"/>
                <a:cs typeface="Microsoft YaHei UI"/>
              </a:rPr>
              <a:t>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5757" y="1312926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Microsoft YaHei UI"/>
                <a:cs typeface="Microsoft YaHei UI"/>
              </a:rPr>
              <a:t>200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6817" y="1312926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Microsoft YaHei UI"/>
                <a:cs typeface="Microsoft YaHei UI"/>
              </a:rPr>
              <a:t>400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7877" y="1312926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Microsoft YaHei UI"/>
                <a:cs typeface="Microsoft YaHei UI"/>
              </a:rPr>
              <a:t>600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1128" y="1312926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Microsoft YaHei UI"/>
                <a:cs typeface="Microsoft YaHei UI"/>
              </a:rPr>
              <a:t>800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33338" y="1312926"/>
            <a:ext cx="403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Microsoft YaHei UI"/>
                <a:cs typeface="Microsoft YaHei UI"/>
              </a:rPr>
              <a:t>1200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96430" y="1312926"/>
            <a:ext cx="403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Microsoft YaHei UI"/>
                <a:cs typeface="Microsoft YaHei UI"/>
              </a:rPr>
              <a:t>1400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1228" y="1312926"/>
            <a:ext cx="405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YaHei UI"/>
                <a:cs typeface="Microsoft YaHei UI"/>
              </a:rPr>
              <a:t>1000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52918" y="1312926"/>
            <a:ext cx="8235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Microsoft YaHei UI"/>
                <a:cs typeface="Microsoft YaHei UI"/>
              </a:rPr>
              <a:t>1600  </a:t>
            </a:r>
            <a:r>
              <a:rPr sz="1800" baseline="2314" dirty="0">
                <a:latin typeface="Microsoft YaHei UI"/>
                <a:cs typeface="Microsoft YaHei UI"/>
              </a:rPr>
              <a:t>時間</a:t>
            </a:r>
            <a:endParaRPr sz="1800" baseline="2314">
              <a:latin typeface="Microsoft YaHei UI"/>
              <a:cs typeface="Microsoft YaHei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276" y="1824990"/>
            <a:ext cx="425450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YaHei UI"/>
                <a:cs typeface="Microsoft YaHei UI"/>
              </a:rPr>
              <a:t>指示</a:t>
            </a:r>
            <a:r>
              <a:rPr sz="1200" spc="40" dirty="0">
                <a:latin typeface="Microsoft YaHei UI"/>
                <a:cs typeface="Microsoft YaHei UI"/>
              </a:rPr>
              <a:t>1</a:t>
            </a:r>
            <a:endParaRPr sz="12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YaHei UI"/>
                <a:cs typeface="Microsoft YaHei UI"/>
              </a:rPr>
              <a:t>指示</a:t>
            </a:r>
            <a:r>
              <a:rPr sz="1200" spc="40" dirty="0">
                <a:latin typeface="Microsoft YaHei UI"/>
                <a:cs typeface="Microsoft YaHei UI"/>
              </a:rPr>
              <a:t>2</a:t>
            </a:r>
            <a:endParaRPr sz="1200">
              <a:latin typeface="Microsoft YaHei UI"/>
              <a:cs typeface="Microsoft YaHei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5839" y="3713988"/>
            <a:ext cx="7345045" cy="111760"/>
            <a:chOff x="1005839" y="3713988"/>
            <a:chExt cx="7345045" cy="111760"/>
          </a:xfrm>
        </p:grpSpPr>
        <p:sp>
          <p:nvSpPr>
            <p:cNvPr id="20" name="object 20"/>
            <p:cNvSpPr/>
            <p:nvPr/>
          </p:nvSpPr>
          <p:spPr>
            <a:xfrm>
              <a:off x="1005839" y="3713988"/>
              <a:ext cx="7345045" cy="76200"/>
            </a:xfrm>
            <a:custGeom>
              <a:avLst/>
              <a:gdLst/>
              <a:ahLst/>
              <a:cxnLst/>
              <a:rect l="l" t="t" r="r" b="b"/>
              <a:pathLst>
                <a:path w="7345045" h="76200">
                  <a:moveTo>
                    <a:pt x="7268590" y="0"/>
                  </a:moveTo>
                  <a:lnTo>
                    <a:pt x="7268590" y="76200"/>
                  </a:lnTo>
                  <a:lnTo>
                    <a:pt x="7326502" y="47243"/>
                  </a:lnTo>
                  <a:lnTo>
                    <a:pt x="7281290" y="47243"/>
                  </a:lnTo>
                  <a:lnTo>
                    <a:pt x="7281290" y="28956"/>
                  </a:lnTo>
                  <a:lnTo>
                    <a:pt x="7326502" y="28956"/>
                  </a:lnTo>
                  <a:lnTo>
                    <a:pt x="7268590" y="0"/>
                  </a:lnTo>
                  <a:close/>
                </a:path>
                <a:path w="7345045" h="76200">
                  <a:moveTo>
                    <a:pt x="7268590" y="28956"/>
                  </a:moveTo>
                  <a:lnTo>
                    <a:pt x="0" y="28956"/>
                  </a:lnTo>
                  <a:lnTo>
                    <a:pt x="0" y="47243"/>
                  </a:lnTo>
                  <a:lnTo>
                    <a:pt x="7268590" y="47243"/>
                  </a:lnTo>
                  <a:lnTo>
                    <a:pt x="7268590" y="28956"/>
                  </a:lnTo>
                  <a:close/>
                </a:path>
                <a:path w="7345045" h="76200">
                  <a:moveTo>
                    <a:pt x="7326502" y="28956"/>
                  </a:moveTo>
                  <a:lnTo>
                    <a:pt x="7281290" y="28956"/>
                  </a:lnTo>
                  <a:lnTo>
                    <a:pt x="7281290" y="47243"/>
                  </a:lnTo>
                  <a:lnTo>
                    <a:pt x="7326502" y="47243"/>
                  </a:lnTo>
                  <a:lnTo>
                    <a:pt x="7344790" y="38100"/>
                  </a:lnTo>
                  <a:lnTo>
                    <a:pt x="7326502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50619" y="3753612"/>
              <a:ext cx="6913245" cy="72390"/>
            </a:xfrm>
            <a:custGeom>
              <a:avLst/>
              <a:gdLst/>
              <a:ahLst/>
              <a:cxnLst/>
              <a:rect l="l" t="t" r="r" b="b"/>
              <a:pathLst>
                <a:path w="6913245" h="72389">
                  <a:moveTo>
                    <a:pt x="0" y="0"/>
                  </a:moveTo>
                  <a:lnTo>
                    <a:pt x="0" y="72008"/>
                  </a:lnTo>
                </a:path>
                <a:path w="6913245" h="72389">
                  <a:moveTo>
                    <a:pt x="865632" y="0"/>
                  </a:moveTo>
                  <a:lnTo>
                    <a:pt x="865632" y="72008"/>
                  </a:lnTo>
                </a:path>
                <a:path w="6913245" h="72389">
                  <a:moveTo>
                    <a:pt x="1728216" y="0"/>
                  </a:moveTo>
                  <a:lnTo>
                    <a:pt x="1728216" y="72008"/>
                  </a:lnTo>
                </a:path>
                <a:path w="6913245" h="72389">
                  <a:moveTo>
                    <a:pt x="2593847" y="0"/>
                  </a:moveTo>
                  <a:lnTo>
                    <a:pt x="2593847" y="72008"/>
                  </a:lnTo>
                </a:path>
                <a:path w="6913245" h="72389">
                  <a:moveTo>
                    <a:pt x="3456431" y="0"/>
                  </a:moveTo>
                  <a:lnTo>
                    <a:pt x="3456431" y="72008"/>
                  </a:lnTo>
                </a:path>
                <a:path w="6913245" h="72389">
                  <a:moveTo>
                    <a:pt x="4322064" y="0"/>
                  </a:moveTo>
                  <a:lnTo>
                    <a:pt x="4322064" y="72008"/>
                  </a:lnTo>
                </a:path>
                <a:path w="6913245" h="72389">
                  <a:moveTo>
                    <a:pt x="5184648" y="0"/>
                  </a:moveTo>
                  <a:lnTo>
                    <a:pt x="5184648" y="72008"/>
                  </a:lnTo>
                </a:path>
                <a:path w="6913245" h="72389">
                  <a:moveTo>
                    <a:pt x="6050280" y="0"/>
                  </a:moveTo>
                  <a:lnTo>
                    <a:pt x="6050280" y="72008"/>
                  </a:lnTo>
                </a:path>
                <a:path w="6913245" h="72389">
                  <a:moveTo>
                    <a:pt x="6912863" y="0"/>
                  </a:moveTo>
                  <a:lnTo>
                    <a:pt x="6912863" y="720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102867" y="3515359"/>
            <a:ext cx="120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YaHei UI"/>
                <a:cs typeface="Microsoft YaHei UI"/>
              </a:rPr>
              <a:t>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9185" y="3515359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Microsoft YaHei UI"/>
                <a:cs typeface="Microsoft YaHei UI"/>
              </a:rPr>
              <a:t>200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0245" y="3515359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Microsoft YaHei UI"/>
                <a:cs typeface="Microsoft YaHei UI"/>
              </a:rPr>
              <a:t>400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1305" y="3515359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Microsoft YaHei UI"/>
                <a:cs typeface="Microsoft YaHei UI"/>
              </a:rPr>
              <a:t>600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4811" y="3515359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Microsoft YaHei UI"/>
                <a:cs typeface="Microsoft YaHei UI"/>
              </a:rPr>
              <a:t>800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36640" y="3515359"/>
            <a:ext cx="405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YaHei UI"/>
                <a:cs typeface="Microsoft YaHei UI"/>
              </a:rPr>
              <a:t>1200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99858" y="3515359"/>
            <a:ext cx="403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Microsoft YaHei UI"/>
                <a:cs typeface="Microsoft YaHei UI"/>
              </a:rPr>
              <a:t>1400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64911" y="3515359"/>
            <a:ext cx="403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Microsoft YaHei UI"/>
                <a:cs typeface="Microsoft YaHei UI"/>
              </a:rPr>
              <a:t>1000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56346" y="3515055"/>
            <a:ext cx="8242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YaHei UI"/>
                <a:cs typeface="Microsoft YaHei UI"/>
              </a:rPr>
              <a:t>1600  </a:t>
            </a:r>
            <a:r>
              <a:rPr sz="1800" baseline="2314" dirty="0">
                <a:latin typeface="Microsoft YaHei UI"/>
                <a:cs typeface="Microsoft YaHei UI"/>
              </a:rPr>
              <a:t>時間</a:t>
            </a:r>
            <a:endParaRPr sz="1800" baseline="2314">
              <a:latin typeface="Microsoft YaHei UI"/>
              <a:cs typeface="Microsoft YaHei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1276" y="4027170"/>
            <a:ext cx="42862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YaHei UI"/>
                <a:cs typeface="Microsoft YaHei UI"/>
              </a:rPr>
              <a:t>指示</a:t>
            </a:r>
            <a:r>
              <a:rPr sz="1200" spc="40" dirty="0">
                <a:latin typeface="Microsoft YaHei UI"/>
                <a:cs typeface="Microsoft YaHei UI"/>
              </a:rPr>
              <a:t>1</a:t>
            </a:r>
            <a:endParaRPr sz="1200">
              <a:latin typeface="Microsoft YaHei UI"/>
              <a:cs typeface="Microsoft YaHei UI"/>
            </a:endParaRPr>
          </a:p>
          <a:p>
            <a:pPr marL="12700" marR="5080" indent="3175">
              <a:lnSpc>
                <a:spcPct val="275600"/>
              </a:lnSpc>
            </a:pPr>
            <a:r>
              <a:rPr sz="1200" dirty="0">
                <a:latin typeface="Microsoft YaHei UI"/>
                <a:cs typeface="Microsoft YaHei UI"/>
              </a:rPr>
              <a:t>指示</a:t>
            </a:r>
            <a:r>
              <a:rPr sz="1200" spc="30" dirty="0">
                <a:latin typeface="Microsoft YaHei UI"/>
                <a:cs typeface="Microsoft YaHei UI"/>
              </a:rPr>
              <a:t>2 </a:t>
            </a:r>
            <a:r>
              <a:rPr sz="1200" spc="30" dirty="0">
                <a:latin typeface="Microsoft YaHei UI"/>
                <a:cs typeface="Microsoft YaHei UI"/>
              </a:rPr>
              <a:t>指示</a:t>
            </a:r>
            <a:r>
              <a:rPr sz="1200" spc="40" dirty="0">
                <a:latin typeface="Microsoft YaHei UI"/>
                <a:cs typeface="Microsoft YaHei UI"/>
              </a:rPr>
              <a:t>3</a:t>
            </a:r>
            <a:endParaRPr sz="1200">
              <a:latin typeface="Microsoft YaHei UI"/>
              <a:cs typeface="Microsoft YaHei U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047" y="3927264"/>
            <a:ext cx="4324663" cy="3810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1679" y="4424088"/>
            <a:ext cx="4315527" cy="38102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4264" y="4933176"/>
            <a:ext cx="4318572" cy="38361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261999" y="6097320"/>
            <a:ext cx="5979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管道被用来完成个别指令。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它并不减少所需的</a:t>
            </a:r>
            <a:r>
              <a:rPr sz="1800" spc="-5" dirty="0">
                <a:latin typeface="Microsoft YaHei"/>
                <a:cs typeface="Microsoft YaHei"/>
              </a:rPr>
              <a:t>时间</a:t>
            </a:r>
            <a:r>
              <a:rPr sz="1800" spc="195" dirty="0">
                <a:latin typeface="Microsoft YaHei"/>
                <a:cs typeface="Microsoft YaHei"/>
              </a:rPr>
              <a:t>（</a:t>
            </a:r>
            <a:r>
              <a:rPr sz="1800" dirty="0">
                <a:latin typeface="Microsoft YaHei"/>
                <a:cs typeface="Microsoft YaHei"/>
              </a:rPr>
              <a:t>延迟</a:t>
            </a:r>
            <a:r>
              <a:rPr sz="1800" spc="35" dirty="0">
                <a:latin typeface="Microsoft YaHei"/>
                <a:cs typeface="Microsoft YaHei"/>
              </a:rPr>
              <a:t>）。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1152491"/>
            <a:ext cx="4704715" cy="26758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管线处理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概要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建立一个数据路径</a:t>
            </a:r>
            <a:endParaRPr sz="2800">
              <a:latin typeface="Microsoft YaHei"/>
              <a:cs typeface="Microsoft YaHei"/>
            </a:endParaRPr>
          </a:p>
          <a:p>
            <a:pPr marL="411480" marR="5080">
              <a:lnSpc>
                <a:spcPts val="4040"/>
              </a:lnSpc>
              <a:spcBef>
                <a:spcPts val="90"/>
              </a:spcBef>
            </a:pPr>
            <a:r>
              <a:rPr sz="2800" spc="10" dirty="0">
                <a:latin typeface="Microsoft YaHei"/>
                <a:cs typeface="Microsoft YaHei"/>
              </a:rPr>
              <a:t>进行管道处理 </a:t>
            </a:r>
            <a:r>
              <a:rPr sz="2800" spc="10" dirty="0">
                <a:latin typeface="Microsoft YaHei"/>
                <a:cs typeface="Microsoft YaHei"/>
              </a:rPr>
              <a:t>管道处理</a:t>
            </a:r>
            <a:r>
              <a:rPr sz="2800" spc="10" dirty="0">
                <a:latin typeface="Microsoft YaHei"/>
                <a:cs typeface="Microsoft YaHei"/>
              </a:rPr>
              <a:t>的</a:t>
            </a:r>
            <a:r>
              <a:rPr sz="2800" spc="-20" dirty="0">
                <a:latin typeface="Microsoft YaHei"/>
                <a:cs typeface="Microsoft YaHei"/>
              </a:rPr>
              <a:t>问题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10" name="object 10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9496" y="1834896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1"/>
                  </a:lnTo>
                  <a:lnTo>
                    <a:pt x="402336" y="2423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9496" y="1834896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7"/>
                  </a:moveTo>
                  <a:lnTo>
                    <a:pt x="201168" y="121157"/>
                  </a:lnTo>
                  <a:lnTo>
                    <a:pt x="201168" y="0"/>
                  </a:lnTo>
                  <a:lnTo>
                    <a:pt x="402336" y="242315"/>
                  </a:lnTo>
                  <a:lnTo>
                    <a:pt x="201168" y="484631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1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1152491"/>
            <a:ext cx="4704715" cy="26758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管线处理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概要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建立一个数据路径</a:t>
            </a:r>
            <a:endParaRPr sz="2800">
              <a:latin typeface="Microsoft YaHei"/>
              <a:cs typeface="Microsoft YaHei"/>
            </a:endParaRPr>
          </a:p>
          <a:p>
            <a:pPr marL="411480" marR="5080">
              <a:lnSpc>
                <a:spcPts val="4040"/>
              </a:lnSpc>
              <a:spcBef>
                <a:spcPts val="90"/>
              </a:spcBef>
            </a:pPr>
            <a:r>
              <a:rPr sz="2800" spc="10" dirty="0">
                <a:latin typeface="Microsoft YaHei"/>
                <a:cs typeface="Microsoft YaHei"/>
              </a:rPr>
              <a:t>进行管道处理 </a:t>
            </a:r>
            <a:r>
              <a:rPr sz="2800" spc="10" dirty="0">
                <a:latin typeface="Microsoft YaHei"/>
                <a:cs typeface="Microsoft YaHei"/>
              </a:rPr>
              <a:t>管道处理</a:t>
            </a:r>
            <a:r>
              <a:rPr sz="2800" spc="10" dirty="0">
                <a:latin typeface="Microsoft YaHei"/>
                <a:cs typeface="Microsoft YaHei"/>
              </a:rPr>
              <a:t>的</a:t>
            </a:r>
            <a:r>
              <a:rPr sz="2800" spc="-20" dirty="0">
                <a:latin typeface="Microsoft YaHei"/>
                <a:cs typeface="Microsoft YaHei"/>
              </a:rPr>
              <a:t>问题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21</a:t>
            </a:r>
            <a:endParaRPr sz="1800">
              <a:latin typeface="Microsoft YaHei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11" name="object 11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9496" y="3355847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1"/>
                  </a:lnTo>
                  <a:lnTo>
                    <a:pt x="402336" y="2423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9496" y="3355847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7"/>
                  </a:moveTo>
                  <a:lnTo>
                    <a:pt x="201168" y="121157"/>
                  </a:lnTo>
                  <a:lnTo>
                    <a:pt x="201168" y="0"/>
                  </a:lnTo>
                  <a:lnTo>
                    <a:pt x="402336" y="242315"/>
                  </a:lnTo>
                  <a:lnTo>
                    <a:pt x="201168" y="484631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管线处理的问题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260728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818767"/>
            <a:ext cx="200659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0668" y="978755"/>
            <a:ext cx="6485890" cy="19926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数据危险</a:t>
            </a:r>
            <a:endParaRPr sz="3200">
              <a:latin typeface="Microsoft YaHei"/>
              <a:cs typeface="Microsoft YaHei"/>
            </a:endParaRPr>
          </a:p>
          <a:p>
            <a:pPr marL="411480" marR="1429385">
              <a:lnSpc>
                <a:spcPct val="100000"/>
              </a:lnSpc>
              <a:spcBef>
                <a:spcPts val="740"/>
              </a:spcBef>
            </a:pPr>
            <a:r>
              <a:rPr sz="2800" spc="-20" dirty="0">
                <a:latin typeface="Microsoft YaHei"/>
                <a:cs typeface="Microsoft YaHei"/>
              </a:rPr>
              <a:t>因为</a:t>
            </a:r>
            <a:r>
              <a:rPr sz="2800" spc="5" dirty="0">
                <a:latin typeface="Microsoft YaHei"/>
                <a:cs typeface="Microsoft YaHei"/>
              </a:rPr>
              <a:t>执行指令所需的</a:t>
            </a:r>
            <a:r>
              <a:rPr sz="2800" spc="5" dirty="0">
                <a:latin typeface="Microsoft YaHei"/>
                <a:cs typeface="Microsoft YaHei"/>
              </a:rPr>
              <a:t>数据</a:t>
            </a:r>
            <a:r>
              <a:rPr sz="2800" spc="10" dirty="0">
                <a:latin typeface="Microsoft YaHei"/>
                <a:cs typeface="Microsoft YaHei"/>
              </a:rPr>
              <a:t>还没有得到</a:t>
            </a:r>
            <a:r>
              <a:rPr sz="2800" spc="10" dirty="0">
                <a:latin typeface="Microsoft YaHei"/>
                <a:cs typeface="Microsoft YaHei"/>
              </a:rPr>
              <a:t>，所以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</a:pPr>
            <a:r>
              <a:rPr sz="2800" spc="5" dirty="0">
                <a:latin typeface="Microsoft YaHei"/>
                <a:cs typeface="Microsoft YaHei"/>
              </a:rPr>
              <a:t>无法</a:t>
            </a:r>
            <a:r>
              <a:rPr sz="2800" spc="-20" dirty="0">
                <a:latin typeface="Microsoft YaHei"/>
                <a:cs typeface="Microsoft YaHei"/>
              </a:rPr>
              <a:t>执行</a:t>
            </a:r>
            <a:r>
              <a:rPr sz="2800" spc="5" dirty="0">
                <a:latin typeface="Microsoft YaHei"/>
                <a:cs typeface="Microsoft YaHei"/>
              </a:rPr>
              <a:t>预定指令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476" y="4048759"/>
            <a:ext cx="5518150" cy="1366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"/>
                <a:cs typeface="Microsoft YaHei"/>
              </a:rPr>
              <a:t>转发（</a:t>
            </a:r>
            <a:r>
              <a:rPr sz="2000" spc="10" dirty="0">
                <a:latin typeface="Microsoft YaHei"/>
                <a:cs typeface="Microsoft YaHei"/>
              </a:rPr>
              <a:t>绕过）</a:t>
            </a:r>
            <a:r>
              <a:rPr sz="2000" spc="-10" dirty="0">
                <a:latin typeface="Microsoft YaHei"/>
                <a:cs typeface="Microsoft YaHei"/>
              </a:rPr>
              <a:t>：。</a:t>
            </a:r>
            <a:endParaRPr sz="2000">
              <a:latin typeface="Microsoft YaHei"/>
              <a:cs typeface="Microsoft YaHei"/>
            </a:endParaRPr>
          </a:p>
          <a:p>
            <a:pPr marL="186690">
              <a:lnSpc>
                <a:spcPct val="100000"/>
              </a:lnSpc>
            </a:pPr>
            <a:r>
              <a:rPr sz="2000" spc="-15" dirty="0">
                <a:latin typeface="Microsoft YaHei"/>
                <a:cs typeface="Microsoft YaHei"/>
              </a:rPr>
              <a:t>把你的计算结果放在你的指尖上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Microsoft YaHei"/>
                <a:cs typeface="Microsoft YaHei"/>
              </a:rPr>
              <a:t>分类代码：。</a:t>
            </a:r>
            <a:endParaRPr sz="2000">
              <a:latin typeface="Microsoft YaHei"/>
              <a:cs typeface="Microsoft YaHei"/>
            </a:endParaRPr>
          </a:p>
          <a:p>
            <a:pPr marL="18669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Microsoft YaHei"/>
                <a:cs typeface="Microsoft YaHei"/>
              </a:rPr>
              <a:t>通过改变代码的执行顺序来</a:t>
            </a:r>
            <a:r>
              <a:rPr sz="2000" spc="-10" dirty="0">
                <a:latin typeface="Microsoft YaHei"/>
                <a:cs typeface="Microsoft YaHei"/>
              </a:rPr>
              <a:t>避免</a:t>
            </a:r>
            <a:r>
              <a:rPr sz="2000" spc="-10" dirty="0">
                <a:latin typeface="Microsoft YaHei"/>
                <a:cs typeface="Microsoft YaHei"/>
              </a:rPr>
              <a:t>停顿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9476" y="5388965"/>
            <a:ext cx="5094605" cy="13677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spc="-10" dirty="0">
                <a:latin typeface="Microsoft YaHei"/>
                <a:cs typeface="Microsoft YaHei"/>
              </a:rPr>
              <a:t>管线滞留:。</a:t>
            </a:r>
            <a:endParaRPr sz="2000">
              <a:latin typeface="Microsoft YaHei"/>
              <a:cs typeface="Microsoft YaHei"/>
            </a:endParaRPr>
          </a:p>
          <a:p>
            <a:pPr marL="186690" marR="889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Microsoft YaHei"/>
                <a:cs typeface="Microsoft YaHei"/>
              </a:rPr>
              <a:t>等待执行和</a:t>
            </a:r>
            <a:r>
              <a:rPr sz="2000" spc="-10" dirty="0">
                <a:latin typeface="Microsoft YaHei"/>
                <a:cs typeface="Microsoft YaHei"/>
              </a:rPr>
              <a:t>等待</a:t>
            </a:r>
            <a:r>
              <a:rPr sz="2000" spc="-10" dirty="0">
                <a:latin typeface="Microsoft YaHei"/>
                <a:cs typeface="Microsoft YaHei"/>
              </a:rPr>
              <a:t>计算结果的到来</a:t>
            </a:r>
            <a:r>
              <a:rPr sz="2000" spc="-10" dirty="0">
                <a:latin typeface="Microsoft YaHei"/>
                <a:cs typeface="Microsoft YaHei"/>
              </a:rPr>
              <a:t>（引入</a:t>
            </a:r>
            <a:r>
              <a:rPr sz="2000" spc="-35" dirty="0">
                <a:latin typeface="Microsoft YaHei"/>
                <a:cs typeface="Microsoft YaHei"/>
              </a:rPr>
              <a:t>NOP</a:t>
            </a:r>
            <a:r>
              <a:rPr sz="2000" spc="-10" dirty="0">
                <a:latin typeface="Microsoft YaHei"/>
                <a:cs typeface="Microsoft YaHei"/>
              </a:rPr>
              <a:t>指令</a:t>
            </a:r>
            <a:r>
              <a:rPr sz="2000" spc="190" dirty="0">
                <a:latin typeface="Microsoft YaHei"/>
                <a:cs typeface="Microsoft YaHei"/>
              </a:rPr>
              <a:t>（</a:t>
            </a:r>
            <a:r>
              <a:rPr sz="2000" spc="-10" dirty="0">
                <a:latin typeface="Microsoft YaHei"/>
                <a:cs typeface="Microsoft YaHei"/>
              </a:rPr>
              <a:t>不做任何事情</a:t>
            </a:r>
            <a:r>
              <a:rPr sz="2000" spc="-5" dirty="0">
                <a:latin typeface="Microsoft YaHei"/>
                <a:cs typeface="Microsoft YaHei"/>
              </a:rPr>
              <a:t>指令</a:t>
            </a:r>
            <a:r>
              <a:rPr sz="2000" spc="204" dirty="0">
                <a:latin typeface="Microsoft YaHei"/>
                <a:cs typeface="Microsoft YaHei"/>
              </a:rPr>
              <a:t>）</a:t>
            </a:r>
            <a:r>
              <a:rPr sz="2000" spc="204" dirty="0">
                <a:latin typeface="Microsoft YaHei"/>
                <a:cs typeface="Microsoft YaHei"/>
              </a:rPr>
              <a:t>）。</a:t>
            </a:r>
            <a:endParaRPr sz="2000">
              <a:latin typeface="Microsoft YaHei"/>
              <a:cs typeface="Microsoft YaHei"/>
            </a:endParaRPr>
          </a:p>
          <a:p>
            <a:pPr marL="186690">
              <a:lnSpc>
                <a:spcPct val="100000"/>
              </a:lnSpc>
            </a:pPr>
            <a:r>
              <a:rPr sz="2000" spc="1080" dirty="0">
                <a:latin typeface="Microsoft YaHei"/>
                <a:cs typeface="Microsoft YaHei"/>
              </a:rPr>
              <a:t>* 尽可能</a:t>
            </a:r>
            <a:r>
              <a:rPr sz="2000" spc="-15" dirty="0">
                <a:latin typeface="Microsoft YaHei"/>
                <a:cs typeface="Microsoft YaHei"/>
              </a:rPr>
              <a:t>避免</a:t>
            </a:r>
            <a:r>
              <a:rPr sz="2000" spc="-15" dirty="0">
                <a:latin typeface="Microsoft YaHei"/>
                <a:cs typeface="Microsoft YaHei"/>
              </a:rPr>
              <a:t>，因为这将减慢执行速度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22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72182" y="3168898"/>
          <a:ext cx="3171190" cy="71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915034"/>
                <a:gridCol w="913130"/>
                <a:gridCol w="671194"/>
              </a:tblGrid>
              <a:tr h="355393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增加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$s0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$t0,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$t1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55739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子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$t2,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560"/>
                        </a:lnSpc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$s0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$t3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597142" y="5443829"/>
            <a:ext cx="2385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34" dirty="0">
                <a:latin typeface="Microsoft YaHei UI"/>
                <a:cs typeface="Microsoft YaHei UI"/>
              </a:rPr>
              <a:t>停滞不前</a:t>
            </a:r>
            <a:r>
              <a:rPr sz="1800" spc="35" dirty="0">
                <a:latin typeface="Microsoft YaHei UI"/>
                <a:cs typeface="Microsoft YaHei UI"/>
              </a:rPr>
              <a:t>[V/N]</a:t>
            </a:r>
            <a:r>
              <a:rPr sz="1800" spc="-620" dirty="0">
                <a:latin typeface="Microsoft YaHei UI"/>
                <a:cs typeface="Microsoft YaHei UI"/>
              </a:rPr>
              <a:t> </a:t>
            </a:r>
            <a:r>
              <a:rPr sz="1800" spc="-434" dirty="0">
                <a:latin typeface="Microsoft YaHei UI"/>
                <a:cs typeface="Microsoft YaHei UI"/>
              </a:rPr>
              <a:t>处于</a:t>
            </a:r>
            <a:r>
              <a:rPr sz="1800" spc="-215" dirty="0">
                <a:latin typeface="Microsoft YaHei UI"/>
                <a:cs typeface="Microsoft YaHei UI"/>
              </a:rPr>
              <a:t>停滞状态</a:t>
            </a:r>
            <a:endParaRPr sz="1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管线处理的问题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0668" y="1152491"/>
            <a:ext cx="6129020" cy="38995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结构性危害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在</a:t>
            </a:r>
            <a:r>
              <a:rPr sz="2800" spc="5" dirty="0">
                <a:latin typeface="Microsoft YaHei"/>
                <a:cs typeface="Microsoft YaHei"/>
              </a:rPr>
              <a:t>管道过程</a:t>
            </a:r>
            <a:r>
              <a:rPr sz="2800" spc="5" dirty="0">
                <a:latin typeface="Microsoft YaHei"/>
                <a:cs typeface="Microsoft YaHei"/>
              </a:rPr>
              <a:t>中，</a:t>
            </a:r>
            <a:endParaRPr sz="2800">
              <a:latin typeface="Microsoft YaHei"/>
              <a:cs typeface="Microsoft YaHei"/>
            </a:endParaRPr>
          </a:p>
          <a:p>
            <a:pPr marL="411480" marR="5080">
              <a:lnSpc>
                <a:spcPct val="100000"/>
              </a:lnSpc>
            </a:pPr>
            <a:r>
              <a:rPr sz="2800" spc="5" dirty="0">
                <a:latin typeface="Microsoft YaHei"/>
                <a:cs typeface="Microsoft YaHei"/>
              </a:rPr>
              <a:t>由于执行指令所需的</a:t>
            </a:r>
            <a:r>
              <a:rPr sz="2800" spc="5" dirty="0">
                <a:latin typeface="Microsoft YaHei"/>
                <a:cs typeface="Microsoft YaHei"/>
              </a:rPr>
              <a:t>硬件</a:t>
            </a:r>
            <a:r>
              <a:rPr sz="2800" spc="10" dirty="0">
                <a:latin typeface="Microsoft YaHei"/>
                <a:cs typeface="Microsoft YaHei"/>
              </a:rPr>
              <a:t>冲突而</a:t>
            </a:r>
            <a:r>
              <a:rPr sz="2800" spc="5" dirty="0">
                <a:latin typeface="Microsoft YaHei"/>
                <a:cs typeface="Microsoft YaHei"/>
              </a:rPr>
              <a:t>无法执行</a:t>
            </a:r>
            <a:r>
              <a:rPr sz="2800" spc="-20" dirty="0">
                <a:latin typeface="Microsoft YaHei"/>
                <a:cs typeface="Microsoft YaHei"/>
              </a:rPr>
              <a:t>预定</a:t>
            </a:r>
            <a:r>
              <a:rPr sz="2800" spc="-20" dirty="0">
                <a:latin typeface="Microsoft YaHei"/>
                <a:cs typeface="Microsoft YaHei"/>
              </a:rPr>
              <a:t>指令</a:t>
            </a:r>
            <a:endParaRPr sz="2800">
              <a:latin typeface="Microsoft YaHei"/>
              <a:cs typeface="Microsoft YaHei"/>
            </a:endParaRPr>
          </a:p>
          <a:p>
            <a:pPr marL="381000" marR="783590">
              <a:lnSpc>
                <a:spcPct val="240099"/>
              </a:lnSpc>
              <a:spcBef>
                <a:spcPts val="130"/>
              </a:spcBef>
            </a:pPr>
            <a:r>
              <a:rPr sz="2000" spc="110" dirty="0">
                <a:latin typeface="Microsoft YaHei"/>
                <a:cs typeface="Microsoft YaHei"/>
              </a:rPr>
              <a:t>例如，</a:t>
            </a:r>
            <a:r>
              <a:rPr sz="2000" spc="-10" dirty="0">
                <a:latin typeface="Microsoft YaHei"/>
                <a:cs typeface="Microsoft YaHei"/>
              </a:rPr>
              <a:t>多条指令同时</a:t>
            </a:r>
            <a:r>
              <a:rPr sz="2000" spc="-10" dirty="0">
                <a:latin typeface="Microsoft YaHei"/>
                <a:cs typeface="Microsoft YaHei"/>
              </a:rPr>
              <a:t>读/写</a:t>
            </a:r>
            <a:r>
              <a:rPr sz="2000" spc="-10" dirty="0">
                <a:latin typeface="Microsoft YaHei"/>
                <a:cs typeface="Microsoft YaHei"/>
              </a:rPr>
              <a:t>内存</a:t>
            </a:r>
            <a:r>
              <a:rPr sz="2000" spc="-10" dirty="0">
                <a:latin typeface="Microsoft YaHei"/>
                <a:cs typeface="Microsoft YaHei"/>
              </a:rPr>
              <a:t>，</a:t>
            </a:r>
            <a:r>
              <a:rPr sz="2000" spc="-10" dirty="0">
                <a:latin typeface="Microsoft YaHei"/>
                <a:cs typeface="Microsoft YaHei"/>
              </a:rPr>
              <a:t>延迟冲突的指令，等等。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23</a:t>
            </a:r>
          </a:p>
        </p:txBody>
      </p:sp>
    </p:spTree>
  </p:cSld>
  <p:clrMapOvr>
    <a:masterClrMapping/>
  </p:clrMapOvr>
</p:sld>
</file>

<file path=ppt/slides/slide2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管线处理的问题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784727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0668" y="1152491"/>
            <a:ext cx="7460615" cy="48107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控制危险</a:t>
            </a:r>
            <a:endParaRPr sz="3200">
              <a:latin typeface="Microsoft YaHei"/>
              <a:cs typeface="Microsoft YaHei"/>
            </a:endParaRPr>
          </a:p>
          <a:p>
            <a:pPr marL="411480" marR="1338580">
              <a:lnSpc>
                <a:spcPct val="100000"/>
              </a:lnSpc>
              <a:spcBef>
                <a:spcPts val="740"/>
              </a:spcBef>
            </a:pPr>
            <a:r>
              <a:rPr sz="2800" spc="-20" dirty="0">
                <a:latin typeface="Microsoft YaHei"/>
                <a:cs typeface="Microsoft YaHei"/>
              </a:rPr>
              <a:t>由于</a:t>
            </a:r>
            <a:r>
              <a:rPr sz="2800" spc="5" dirty="0">
                <a:latin typeface="Microsoft YaHei"/>
                <a:cs typeface="Microsoft YaHei"/>
              </a:rPr>
              <a:t>条件性分支的存在，</a:t>
            </a:r>
            <a:r>
              <a:rPr sz="2800" spc="15" dirty="0">
                <a:latin typeface="Microsoft YaHei"/>
                <a:cs typeface="Microsoft YaHei"/>
              </a:rPr>
              <a:t>不</a:t>
            </a:r>
            <a:r>
              <a:rPr sz="2800" spc="-25" dirty="0">
                <a:latin typeface="Microsoft YaHei"/>
                <a:cs typeface="Microsoft YaHei"/>
              </a:rPr>
              <a:t>可能</a:t>
            </a:r>
            <a:r>
              <a:rPr sz="2800" spc="5" dirty="0">
                <a:latin typeface="Microsoft YaHei"/>
                <a:cs typeface="Microsoft YaHei"/>
              </a:rPr>
              <a:t>确定是否</a:t>
            </a:r>
            <a:r>
              <a:rPr sz="2800" spc="5" dirty="0">
                <a:latin typeface="Microsoft YaHei"/>
                <a:cs typeface="Microsoft YaHei"/>
              </a:rPr>
              <a:t>应该执行</a:t>
            </a:r>
            <a:r>
              <a:rPr sz="2800" spc="5" dirty="0">
                <a:latin typeface="Microsoft YaHei"/>
                <a:cs typeface="Microsoft YaHei"/>
              </a:rPr>
              <a:t>该</a:t>
            </a:r>
            <a:r>
              <a:rPr sz="2800" spc="-35" dirty="0">
                <a:latin typeface="Microsoft YaHei"/>
                <a:cs typeface="Microsoft YaHei"/>
              </a:rPr>
              <a:t>指令</a:t>
            </a:r>
            <a:r>
              <a:rPr sz="2800" spc="5" dirty="0">
                <a:latin typeface="Microsoft YaHei"/>
                <a:cs typeface="Microsoft YaHei"/>
              </a:rPr>
              <a:t>，而</a:t>
            </a:r>
            <a:endParaRPr sz="2800">
              <a:latin typeface="Microsoft YaHei"/>
              <a:cs typeface="Microsoft YaHei"/>
            </a:endParaRPr>
          </a:p>
          <a:p>
            <a:pPr marL="411480" marR="981710">
              <a:lnSpc>
                <a:spcPct val="100000"/>
              </a:lnSpc>
            </a:pPr>
            <a:r>
              <a:rPr sz="2800" spc="5" dirty="0">
                <a:latin typeface="Microsoft YaHei"/>
                <a:cs typeface="Microsoft YaHei"/>
              </a:rPr>
              <a:t>无法</a:t>
            </a:r>
            <a:r>
              <a:rPr sz="2800" spc="5" dirty="0">
                <a:latin typeface="Microsoft YaHei"/>
                <a:cs typeface="Microsoft YaHei"/>
              </a:rPr>
              <a:t>在</a:t>
            </a:r>
            <a:r>
              <a:rPr sz="2800" spc="10" dirty="0">
                <a:latin typeface="Microsoft YaHei"/>
                <a:cs typeface="Microsoft YaHei"/>
              </a:rPr>
              <a:t>给定的</a:t>
            </a:r>
            <a:r>
              <a:rPr sz="2800" spc="5" dirty="0">
                <a:latin typeface="Microsoft YaHei"/>
                <a:cs typeface="Microsoft YaHei"/>
              </a:rPr>
              <a:t>时钟</a:t>
            </a:r>
            <a:r>
              <a:rPr sz="2800" spc="5" dirty="0">
                <a:latin typeface="Microsoft YaHei"/>
                <a:cs typeface="Microsoft YaHei"/>
              </a:rPr>
              <a:t>周期</a:t>
            </a:r>
            <a:r>
              <a:rPr sz="2800" spc="-20" dirty="0">
                <a:latin typeface="Microsoft YaHei"/>
                <a:cs typeface="Microsoft YaHei"/>
              </a:rPr>
              <a:t>内</a:t>
            </a:r>
            <a:r>
              <a:rPr sz="2800" spc="5" dirty="0">
                <a:latin typeface="Microsoft YaHei"/>
                <a:cs typeface="Microsoft YaHei"/>
              </a:rPr>
              <a:t>执行</a:t>
            </a:r>
            <a:r>
              <a:rPr sz="2800" spc="5" dirty="0">
                <a:latin typeface="Microsoft YaHei"/>
                <a:cs typeface="Microsoft YaHei"/>
              </a:rPr>
              <a:t>一条</a:t>
            </a:r>
            <a:r>
              <a:rPr sz="2800" spc="20" dirty="0">
                <a:latin typeface="Microsoft YaHei"/>
                <a:cs typeface="Microsoft YaHei"/>
              </a:rPr>
              <a:t>指令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Microsoft YaHei"/>
                <a:cs typeface="Microsoft YaHei"/>
              </a:rPr>
              <a:t>也被称为分支危险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Microsoft YaHei"/>
              <a:cs typeface="Microsoft YaHei"/>
            </a:endParaRPr>
          </a:p>
          <a:p>
            <a:pPr marL="365760">
              <a:lnSpc>
                <a:spcPct val="100000"/>
              </a:lnSpc>
            </a:pPr>
            <a:r>
              <a:rPr sz="2800" spc="5" dirty="0">
                <a:latin typeface="Microsoft YaHei"/>
                <a:cs typeface="Microsoft YaHei"/>
              </a:rPr>
              <a:t>预测</a:t>
            </a:r>
            <a:endParaRPr sz="2800">
              <a:latin typeface="Microsoft YaHei"/>
              <a:cs typeface="Microsoft YaHei"/>
            </a:endParaRPr>
          </a:p>
          <a:p>
            <a:pPr marL="365760" marR="5080">
              <a:lnSpc>
                <a:spcPct val="100000"/>
              </a:lnSpc>
            </a:pPr>
            <a:r>
              <a:rPr sz="2800" spc="-5" dirty="0">
                <a:latin typeface="Microsoft YaHei"/>
                <a:cs typeface="Microsoft YaHei"/>
              </a:rPr>
              <a:t>预测</a:t>
            </a:r>
            <a:r>
              <a:rPr sz="2800" spc="5" dirty="0">
                <a:latin typeface="Microsoft YaHei"/>
                <a:cs typeface="Microsoft YaHei"/>
              </a:rPr>
              <a:t>分支的结果</a:t>
            </a:r>
            <a:r>
              <a:rPr sz="2800" spc="285" dirty="0">
                <a:latin typeface="Microsoft YaHei"/>
                <a:cs typeface="Microsoft YaHei"/>
              </a:rPr>
              <a:t>（</a:t>
            </a:r>
            <a:r>
              <a:rPr sz="2800" spc="5" dirty="0">
                <a:latin typeface="Microsoft YaHei"/>
                <a:cs typeface="Microsoft YaHei"/>
              </a:rPr>
              <a:t>如</a:t>
            </a:r>
            <a:r>
              <a:rPr sz="2800" spc="5" dirty="0">
                <a:latin typeface="Microsoft YaHei"/>
                <a:cs typeface="Microsoft YaHei"/>
              </a:rPr>
              <a:t>条件</a:t>
            </a:r>
            <a:r>
              <a:rPr sz="2800" spc="5" dirty="0">
                <a:latin typeface="Microsoft YaHei"/>
                <a:cs typeface="Microsoft YaHei"/>
              </a:rPr>
              <a:t>总是</a:t>
            </a:r>
            <a:r>
              <a:rPr sz="2800" spc="5" dirty="0">
                <a:latin typeface="Microsoft YaHei"/>
                <a:cs typeface="Microsoft YaHei"/>
              </a:rPr>
              <a:t>失败</a:t>
            </a:r>
            <a:r>
              <a:rPr sz="2800" spc="-10" dirty="0">
                <a:latin typeface="Microsoft YaHei"/>
                <a:cs typeface="Microsoft YaHei"/>
              </a:rPr>
              <a:t>）并</a:t>
            </a:r>
            <a:r>
              <a:rPr sz="2800" spc="10" dirty="0">
                <a:latin typeface="Microsoft YaHei"/>
                <a:cs typeface="Microsoft YaHei"/>
              </a:rPr>
              <a:t>继续执行指令</a:t>
            </a:r>
            <a:r>
              <a:rPr sz="2800" spc="10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24</a:t>
            </a:r>
          </a:p>
        </p:txBody>
      </p:sp>
    </p:spTree>
  </p:cSld>
  <p:clrMapOvr>
    <a:masterClrMapping/>
  </p:clrMapOvr>
</p:sld>
</file>

<file path=ppt/slides/slide2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931286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296790"/>
            <a:ext cx="200659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5235575"/>
            <a:ext cx="200659" cy="2082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0668" y="1152491"/>
            <a:ext cx="7654290" cy="523748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85" dirty="0">
                <a:latin typeface="Microsoft YaHei"/>
                <a:cs typeface="Microsoft YaHei"/>
              </a:rPr>
              <a:t>以下说法是否都正确？</a:t>
            </a:r>
            <a:r>
              <a:rPr sz="3200" spc="-10" dirty="0">
                <a:latin typeface="Microsoft YaHei"/>
                <a:cs typeface="Microsoft YaHei"/>
              </a:rPr>
              <a:t>用</a:t>
            </a:r>
            <a:r>
              <a:rPr sz="3200" spc="85" dirty="0">
                <a:latin typeface="Microsoft YaHei"/>
                <a:cs typeface="Microsoft YaHei"/>
              </a:rPr>
              <a:t>圆圈</a:t>
            </a:r>
            <a:r>
              <a:rPr sz="3200" spc="95" dirty="0">
                <a:latin typeface="Microsoft YaHei"/>
                <a:cs typeface="Microsoft YaHei"/>
              </a:rPr>
              <a:t>或</a:t>
            </a:r>
            <a:r>
              <a:rPr sz="3200" spc="190" dirty="0">
                <a:latin typeface="Microsoft YaHei"/>
                <a:cs typeface="Microsoft YaHei"/>
              </a:rPr>
              <a:t>X来</a:t>
            </a:r>
            <a:r>
              <a:rPr sz="3200" spc="-10" dirty="0">
                <a:latin typeface="Microsoft YaHei"/>
                <a:cs typeface="Microsoft YaHei"/>
              </a:rPr>
              <a:t>回答。</a:t>
            </a:r>
            <a:endParaRPr sz="3200">
              <a:latin typeface="Microsoft YaHei"/>
              <a:cs typeface="Microsoft YaHei"/>
            </a:endParaRPr>
          </a:p>
          <a:p>
            <a:pPr marL="411480" marR="600075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在</a:t>
            </a:r>
            <a:r>
              <a:rPr sz="2800" spc="5" dirty="0">
                <a:latin typeface="Microsoft YaHei"/>
                <a:cs typeface="Microsoft YaHei"/>
              </a:rPr>
              <a:t>流水线中</a:t>
            </a:r>
            <a:r>
              <a:rPr sz="2800" spc="-20" dirty="0">
                <a:latin typeface="Microsoft YaHei"/>
                <a:cs typeface="Microsoft YaHei"/>
              </a:rPr>
              <a:t>，</a:t>
            </a:r>
            <a:r>
              <a:rPr sz="2800" spc="5" dirty="0">
                <a:latin typeface="Microsoft YaHei"/>
                <a:cs typeface="Microsoft YaHei"/>
              </a:rPr>
              <a:t>指令</a:t>
            </a:r>
            <a:r>
              <a:rPr sz="2800" spc="-35" dirty="0">
                <a:latin typeface="Microsoft YaHei"/>
                <a:cs typeface="Microsoft YaHei"/>
              </a:rPr>
              <a:t>是以</a:t>
            </a:r>
            <a:r>
              <a:rPr sz="2800" spc="5" dirty="0">
                <a:latin typeface="Microsoft YaHei"/>
                <a:cs typeface="Microsoft YaHei"/>
              </a:rPr>
              <a:t>串行方式一次执行的。</a:t>
            </a:r>
            <a:endParaRPr sz="2800">
              <a:latin typeface="Microsoft YaHei"/>
              <a:cs typeface="Microsoft YaHei"/>
            </a:endParaRPr>
          </a:p>
          <a:p>
            <a:pPr marL="411480" marR="2597150" algn="just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Microsoft YaHei"/>
                <a:cs typeface="Microsoft YaHei"/>
              </a:rPr>
              <a:t>管道化</a:t>
            </a:r>
            <a:r>
              <a:rPr sz="2800" spc="10" dirty="0">
                <a:latin typeface="Microsoft YaHei"/>
                <a:cs typeface="Microsoft YaHei"/>
              </a:rPr>
              <a:t>减少了</a:t>
            </a:r>
            <a:r>
              <a:rPr sz="2800" spc="5" dirty="0">
                <a:latin typeface="Microsoft YaHei"/>
                <a:cs typeface="Microsoft YaHei"/>
              </a:rPr>
              <a:t>执行每条指令所需的</a:t>
            </a:r>
            <a:r>
              <a:rPr sz="2800" spc="5" dirty="0">
                <a:latin typeface="Microsoft YaHei"/>
                <a:cs typeface="Microsoft YaHei"/>
              </a:rPr>
              <a:t>时间</a:t>
            </a:r>
            <a:r>
              <a:rPr sz="2800" spc="5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Microsoft YaHei"/>
                <a:cs typeface="Microsoft YaHei"/>
              </a:rPr>
              <a:t>该管道过程是基于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latin typeface="Microsoft YaHei"/>
                <a:cs typeface="Microsoft YaHei"/>
              </a:rPr>
              <a:t>其</a:t>
            </a:r>
            <a:r>
              <a:rPr sz="2800" spc="5" dirty="0">
                <a:latin typeface="Microsoft YaHei"/>
                <a:cs typeface="Microsoft YaHei"/>
              </a:rPr>
              <a:t>目的</a:t>
            </a:r>
            <a:r>
              <a:rPr sz="2800" spc="-20" dirty="0">
                <a:latin typeface="Microsoft YaHei"/>
                <a:cs typeface="Microsoft YaHei"/>
              </a:rPr>
              <a:t>是</a:t>
            </a:r>
            <a:r>
              <a:rPr sz="2800" spc="5" dirty="0">
                <a:latin typeface="Microsoft YaHei"/>
                <a:cs typeface="Microsoft YaHei"/>
              </a:rPr>
              <a:t>提高吞吐量</a:t>
            </a:r>
            <a:r>
              <a:rPr sz="2800" spc="5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  <a:p>
            <a:pPr marL="411480" marR="10541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在</a:t>
            </a:r>
            <a:r>
              <a:rPr sz="2800" spc="5" dirty="0">
                <a:latin typeface="Microsoft YaHei"/>
                <a:cs typeface="Microsoft YaHei"/>
              </a:rPr>
              <a:t>流水线过程</a:t>
            </a:r>
            <a:r>
              <a:rPr sz="2800" spc="5" dirty="0">
                <a:latin typeface="Microsoft YaHei"/>
                <a:cs typeface="Microsoft YaHei"/>
              </a:rPr>
              <a:t>中，一条</a:t>
            </a:r>
            <a:r>
              <a:rPr sz="2800" spc="-20" dirty="0">
                <a:latin typeface="Microsoft YaHei"/>
                <a:cs typeface="Microsoft YaHei"/>
              </a:rPr>
              <a:t>指令的</a:t>
            </a:r>
            <a:r>
              <a:rPr sz="2800" spc="10" dirty="0">
                <a:latin typeface="Microsoft YaHei"/>
                <a:cs typeface="Microsoft YaHei"/>
              </a:rPr>
              <a:t>执行</a:t>
            </a:r>
            <a:r>
              <a:rPr sz="2800" spc="-20" dirty="0">
                <a:latin typeface="Microsoft YaHei"/>
                <a:cs typeface="Microsoft YaHei"/>
              </a:rPr>
              <a:t>是因为</a:t>
            </a:r>
            <a:r>
              <a:rPr sz="2800" spc="5" dirty="0">
                <a:latin typeface="Microsoft YaHei"/>
                <a:cs typeface="Microsoft YaHei"/>
              </a:rPr>
              <a:t>所需的</a:t>
            </a:r>
            <a:r>
              <a:rPr sz="2800" spc="5" dirty="0">
                <a:latin typeface="Microsoft YaHei"/>
                <a:cs typeface="Microsoft YaHei"/>
              </a:rPr>
              <a:t>数据</a:t>
            </a:r>
            <a:r>
              <a:rPr sz="2800" spc="10" dirty="0">
                <a:latin typeface="Microsoft YaHei"/>
                <a:cs typeface="Microsoft YaHei"/>
              </a:rPr>
              <a:t>还没有到位。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</a:pPr>
            <a:r>
              <a:rPr sz="2800" spc="5" dirty="0">
                <a:latin typeface="Microsoft YaHei"/>
                <a:cs typeface="Microsoft YaHei"/>
              </a:rPr>
              <a:t>无法做到这一点</a:t>
            </a:r>
            <a:r>
              <a:rPr sz="2800" spc="-20" dirty="0">
                <a:latin typeface="Microsoft YaHei"/>
                <a:cs typeface="Microsoft YaHei"/>
              </a:rPr>
              <a:t>的情况</a:t>
            </a:r>
            <a:r>
              <a:rPr sz="2800" spc="5" dirty="0">
                <a:latin typeface="Microsoft YaHei"/>
                <a:cs typeface="Microsoft YaHei"/>
              </a:rPr>
              <a:t>被</a:t>
            </a:r>
            <a:r>
              <a:rPr sz="2800" spc="5" dirty="0">
                <a:latin typeface="Microsoft YaHei"/>
                <a:cs typeface="Microsoft YaHei"/>
              </a:rPr>
              <a:t>称为</a:t>
            </a:r>
            <a:r>
              <a:rPr sz="2800" spc="5" dirty="0">
                <a:latin typeface="Microsoft YaHei"/>
                <a:cs typeface="Microsoft YaHei"/>
              </a:rPr>
              <a:t>分支</a:t>
            </a:r>
            <a:r>
              <a:rPr sz="2800" spc="5" dirty="0">
                <a:latin typeface="Microsoft YaHei"/>
                <a:cs typeface="Microsoft YaHei"/>
              </a:rPr>
              <a:t>危险。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25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26</a:t>
            </a:r>
          </a:p>
        </p:txBody>
      </p:sp>
    </p:spTree>
  </p:cSld>
  <p:clrMapOvr>
    <a:masterClrMapping/>
  </p:clrMapOvr>
</p:sld>
</file>

<file path=ppt/slides/slide2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参考文献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152491"/>
            <a:ext cx="7373620" cy="29768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5095" marR="5080" indent="-113030">
              <a:lnSpc>
                <a:spcPct val="119700"/>
              </a:lnSpc>
              <a:spcBef>
                <a:spcPts val="170"/>
              </a:spcBef>
            </a:pPr>
            <a:r>
              <a:rPr sz="3200" spc="-15" dirty="0">
                <a:latin typeface="Microsoft YaHei"/>
                <a:cs typeface="Microsoft YaHei"/>
              </a:rPr>
              <a:t>计算机的组成和</a:t>
            </a:r>
            <a:r>
              <a:rPr sz="3200" spc="-10" dirty="0">
                <a:latin typeface="Microsoft YaHei"/>
                <a:cs typeface="Microsoft YaHei"/>
              </a:rPr>
              <a:t>设计</a:t>
            </a:r>
            <a:r>
              <a:rPr sz="3200" spc="-10" dirty="0">
                <a:latin typeface="Microsoft YaHei"/>
                <a:cs typeface="Microsoft YaHei"/>
              </a:rPr>
              <a:t>》，</a:t>
            </a:r>
            <a:r>
              <a:rPr sz="3200" spc="-10" dirty="0">
                <a:latin typeface="Microsoft YaHei"/>
                <a:cs typeface="Microsoft YaHei"/>
              </a:rPr>
              <a:t>第五版，</a:t>
            </a:r>
            <a:r>
              <a:rPr sz="2800" spc="5" dirty="0">
                <a:latin typeface="Microsoft YaHei"/>
                <a:cs typeface="Microsoft YaHei"/>
              </a:rPr>
              <a:t>David </a:t>
            </a:r>
            <a:r>
              <a:rPr sz="2800" spc="55" dirty="0">
                <a:latin typeface="Microsoft YaHei"/>
                <a:cs typeface="Microsoft YaHei"/>
              </a:rPr>
              <a:t>A. Patterson和</a:t>
            </a:r>
            <a:r>
              <a:rPr sz="2800" spc="5" dirty="0">
                <a:latin typeface="Microsoft YaHei"/>
                <a:cs typeface="Microsoft YaHei"/>
              </a:rPr>
              <a:t>John </a:t>
            </a:r>
            <a:r>
              <a:rPr sz="2800" spc="215" dirty="0">
                <a:latin typeface="Microsoft YaHei"/>
                <a:cs typeface="Microsoft YaHei"/>
              </a:rPr>
              <a:t>L. </a:t>
            </a:r>
            <a:r>
              <a:rPr sz="2800" spc="35" dirty="0">
                <a:latin typeface="Microsoft YaHei"/>
                <a:cs typeface="Microsoft YaHei"/>
              </a:rPr>
              <a:t>Hennessy</a:t>
            </a:r>
            <a:r>
              <a:rPr sz="2800" spc="5" dirty="0">
                <a:latin typeface="Microsoft YaHei"/>
                <a:cs typeface="Microsoft YaHei"/>
              </a:rPr>
              <a:t>的作品，成田光昭</a:t>
            </a:r>
            <a:r>
              <a:rPr sz="2800" spc="5" dirty="0">
                <a:latin typeface="Microsoft YaHei"/>
                <a:cs typeface="Microsoft YaHei"/>
              </a:rPr>
              <a:t>翻译，日经</a:t>
            </a:r>
            <a:r>
              <a:rPr sz="2800" spc="50" dirty="0">
                <a:latin typeface="Microsoft YaHei"/>
                <a:cs typeface="Microsoft YaHei"/>
              </a:rPr>
              <a:t>商务</a:t>
            </a:r>
            <a:r>
              <a:rPr sz="2800" spc="5" dirty="0">
                <a:latin typeface="Microsoft YaHei"/>
                <a:cs typeface="Microsoft YaHei"/>
              </a:rPr>
              <a:t>出版社。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500">
              <a:latin typeface="Microsoft YaHei"/>
              <a:cs typeface="Microsoft YaHei"/>
            </a:endParaRPr>
          </a:p>
          <a:p>
            <a:pPr marL="12700" marR="2475865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图片是从教科书上扫描下来的。 </a:t>
            </a:r>
            <a:r>
              <a:rPr sz="2400" dirty="0">
                <a:latin typeface="Microsoft YaHei"/>
                <a:cs typeface="Microsoft YaHei"/>
              </a:rPr>
              <a:t>禁止复制或分发。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3504310"/>
            <a:ext cx="170179" cy="177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27</a:t>
            </a:r>
          </a:p>
        </p:txBody>
      </p:sp>
    </p:spTree>
  </p:cSld>
  <p:clrMapOvr>
    <a:masterClrMapping/>
  </p:clrMapOvr>
</p:sld>
</file>

<file path=ppt/slides/slide2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订阅DeepL Pro以编辑此演示文稿。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访问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dc942246421340aa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，了解更多信息。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468d11849c22435f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140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进一步提高性能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vert="horz" wrap="square" lIns="0" tIns="11747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925"/>
              </a:spcBef>
            </a:pPr>
            <a:r>
              <a:rPr spc="-15" dirty="0"/>
              <a:t>计算机性能的决定因素</a:t>
            </a:r>
          </a:p>
          <a:p>
            <a:pPr marL="1114425" indent="-467359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1115695" algn="l"/>
              </a:tabLst>
            </a:pPr>
            <a:r>
              <a:rPr sz="2800" spc="5" dirty="0"/>
              <a:t>每单位时间内</a:t>
            </a:r>
            <a:r>
              <a:rPr sz="2800" spc="-25" dirty="0"/>
              <a:t>执行的</a:t>
            </a:r>
            <a:r>
              <a:rPr sz="2800" spc="5" dirty="0"/>
              <a:t>指令数 </a:t>
            </a:r>
            <a:r>
              <a:rPr sz="2800" spc="5" dirty="0"/>
              <a:t/>
            </a:r>
            <a:endParaRPr sz="2800"/>
          </a:p>
          <a:p>
            <a:pPr marL="1114425" indent="-467359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115695" algn="l"/>
              </a:tabLst>
            </a:pPr>
            <a:r>
              <a:rPr sz="2800" spc="5" dirty="0"/>
              <a:t>时钟</a:t>
            </a:r>
            <a:r>
              <a:rPr sz="2800" spc="5" dirty="0"/>
              <a:t>周期时间 </a:t>
            </a:r>
            <a:endParaRPr sz="2800"/>
          </a:p>
          <a:p>
            <a:pPr marL="1114425" indent="-467359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115695" algn="l"/>
              </a:tabLst>
            </a:pPr>
            <a:r>
              <a:rPr sz="2800" spc="95" dirty="0"/>
              <a:t>CPI</a:t>
            </a:r>
            <a:r>
              <a:rPr sz="2800" spc="280" dirty="0"/>
              <a:t>（</a:t>
            </a:r>
            <a:r>
              <a:rPr sz="2800" spc="5" dirty="0"/>
              <a:t>每条指令的时钟</a:t>
            </a:r>
            <a:r>
              <a:rPr sz="2800" spc="25" dirty="0"/>
              <a:t>周期） </a:t>
            </a:r>
            <a:r>
              <a:rPr sz="2800" spc="5" dirty="0"/>
              <a:t/>
            </a:r>
            <a:endParaRPr sz="2800"/>
          </a:p>
          <a:p>
            <a:pPr marL="248920" marR="1922780">
              <a:lnSpc>
                <a:spcPct val="100000"/>
              </a:lnSpc>
              <a:spcBef>
                <a:spcPts val="710"/>
              </a:spcBef>
            </a:pPr>
            <a:r>
              <a:rPr spc="-15" dirty="0"/>
              <a:t>我们能否</a:t>
            </a:r>
            <a:r>
              <a:rPr spc="-10" dirty="0"/>
              <a:t>增加</a:t>
            </a:r>
            <a:r>
              <a:rPr spc="-15" dirty="0"/>
              <a:t>每单位时间内执行的指令数量？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555872"/>
            <a:ext cx="233679" cy="2362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0668" y="5039995"/>
            <a:ext cx="32689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Microsoft YaHei"/>
                <a:cs typeface="Microsoft YaHei"/>
              </a:rPr>
              <a:t>管线处理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5213984"/>
            <a:ext cx="233679" cy="23621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834639" y="4498847"/>
            <a:ext cx="1313815" cy="378460"/>
            <a:chOff x="2834639" y="4498847"/>
            <a:chExt cx="1313815" cy="378460"/>
          </a:xfrm>
        </p:grpSpPr>
        <p:sp>
          <p:nvSpPr>
            <p:cNvPr id="12" name="object 12"/>
            <p:cNvSpPr/>
            <p:nvPr/>
          </p:nvSpPr>
          <p:spPr>
            <a:xfrm>
              <a:off x="2843783" y="4507991"/>
              <a:ext cx="1295400" cy="360045"/>
            </a:xfrm>
            <a:custGeom>
              <a:avLst/>
              <a:gdLst/>
              <a:ahLst/>
              <a:cxnLst/>
              <a:rect l="l" t="t" r="r" b="b"/>
              <a:pathLst>
                <a:path w="1295400" h="360045">
                  <a:moveTo>
                    <a:pt x="971550" y="0"/>
                  </a:moveTo>
                  <a:lnTo>
                    <a:pt x="323850" y="0"/>
                  </a:lnTo>
                  <a:lnTo>
                    <a:pt x="323850" y="179831"/>
                  </a:lnTo>
                  <a:lnTo>
                    <a:pt x="0" y="179831"/>
                  </a:lnTo>
                  <a:lnTo>
                    <a:pt x="647700" y="359663"/>
                  </a:lnTo>
                  <a:lnTo>
                    <a:pt x="1295400" y="179831"/>
                  </a:lnTo>
                  <a:lnTo>
                    <a:pt x="971550" y="179831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43783" y="4507991"/>
              <a:ext cx="1295400" cy="360045"/>
            </a:xfrm>
            <a:custGeom>
              <a:avLst/>
              <a:gdLst/>
              <a:ahLst/>
              <a:cxnLst/>
              <a:rect l="l" t="t" r="r" b="b"/>
              <a:pathLst>
                <a:path w="1295400" h="360045">
                  <a:moveTo>
                    <a:pt x="0" y="179831"/>
                  </a:moveTo>
                  <a:lnTo>
                    <a:pt x="323850" y="179831"/>
                  </a:lnTo>
                  <a:lnTo>
                    <a:pt x="323850" y="0"/>
                  </a:lnTo>
                  <a:lnTo>
                    <a:pt x="971550" y="0"/>
                  </a:lnTo>
                  <a:lnTo>
                    <a:pt x="971550" y="179831"/>
                  </a:lnTo>
                  <a:lnTo>
                    <a:pt x="1295400" y="179831"/>
                  </a:lnTo>
                  <a:lnTo>
                    <a:pt x="647700" y="359663"/>
                  </a:lnTo>
                  <a:lnTo>
                    <a:pt x="0" y="179831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64684" y="4546692"/>
            <a:ext cx="638175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7000"/>
              </a:lnSpc>
              <a:spcBef>
                <a:spcPts val="100"/>
              </a:spcBef>
            </a:pPr>
            <a:r>
              <a:rPr sz="1800" spc="-5" dirty="0">
                <a:latin typeface="Microsoft YaHei UI"/>
                <a:cs typeface="Microsoft YaHei UI"/>
              </a:rPr>
              <a:t>指示</a:t>
            </a:r>
            <a:r>
              <a:rPr sz="1800" spc="-35" dirty="0">
                <a:latin typeface="Microsoft YaHei UI"/>
                <a:cs typeface="Microsoft YaHei UI"/>
              </a:rPr>
              <a:t>A </a:t>
            </a:r>
            <a:r>
              <a:rPr sz="1800" dirty="0">
                <a:latin typeface="Microsoft YaHei UI"/>
                <a:cs typeface="Microsoft YaHei UI"/>
              </a:rPr>
              <a:t>指示</a:t>
            </a:r>
            <a:r>
              <a:rPr sz="1800" spc="60" dirty="0">
                <a:latin typeface="Microsoft YaHei UI"/>
                <a:cs typeface="Microsoft YaHei UI"/>
              </a:rPr>
              <a:t>B </a:t>
            </a:r>
            <a:r>
              <a:rPr sz="1800" dirty="0">
                <a:latin typeface="Microsoft YaHei UI"/>
                <a:cs typeface="Microsoft YaHei UI"/>
              </a:rPr>
              <a:t>指示</a:t>
            </a:r>
            <a:r>
              <a:rPr sz="1800" spc="5" dirty="0">
                <a:latin typeface="Microsoft YaHei UI"/>
                <a:cs typeface="Microsoft YaHei UI"/>
              </a:rPr>
              <a:t>C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2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675121" y="4627626"/>
          <a:ext cx="2654300" cy="121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685"/>
                <a:gridCol w="526415"/>
                <a:gridCol w="526415"/>
                <a:gridCol w="527685"/>
                <a:gridCol w="526414"/>
              </a:tblGrid>
              <a:tr h="365760">
                <a:tc>
                  <a:txBody>
                    <a:bodyPr/>
                    <a:lstStyle/>
                    <a:p>
                      <a:pPr marL="117475" marR="1212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dirty="0">
                          <a:latin typeface="Microsoft YaHei UI"/>
                          <a:cs typeface="Microsoft YaHei UI"/>
                        </a:rPr>
                        <a:t>指示阅读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 marR="1466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310" dirty="0">
                          <a:latin typeface="Microsoft YaHei UI"/>
                          <a:cs typeface="Microsoft YaHei UI"/>
                        </a:rPr>
                        <a:t>登记册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117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dirty="0">
                          <a:latin typeface="Microsoft YaHei UI"/>
                          <a:cs typeface="Microsoft YaHei UI"/>
                        </a:rPr>
                        <a:t>计算执行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5537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3510" marR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dirty="0">
                          <a:latin typeface="Microsoft YaHei UI"/>
                          <a:cs typeface="Microsoft YaHei UI"/>
                        </a:rPr>
                        <a:t>指示阅读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 marR="1193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310" dirty="0">
                          <a:latin typeface="Microsoft YaHei UI"/>
                          <a:cs typeface="Microsoft YaHei UI"/>
                        </a:rPr>
                        <a:t>登记册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Microsoft YaHei UI"/>
                          <a:cs typeface="Microsoft YaHei UI"/>
                        </a:rPr>
                        <a:t>计算执行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101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1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 marR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dirty="0">
                          <a:latin typeface="Microsoft YaHei UI"/>
                          <a:cs typeface="Microsoft YaHei UI"/>
                        </a:rPr>
                        <a:t>指示阅读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 marR="12001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310" dirty="0">
                          <a:latin typeface="Microsoft YaHei UI"/>
                          <a:cs typeface="Microsoft YaHei UI"/>
                        </a:rPr>
                        <a:t>登记册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marR="844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Microsoft YaHei UI"/>
                          <a:cs typeface="Microsoft YaHei UI"/>
                        </a:rPr>
                        <a:t>计算执行</a:t>
                      </a:r>
                      <a:endParaRPr sz="1100">
                        <a:latin typeface="Microsoft YaHei UI"/>
                        <a:cs typeface="Microsoft YaHei U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3114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指令的执行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094" y="2942463"/>
            <a:ext cx="153162" cy="1600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094" y="3381375"/>
            <a:ext cx="153162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809110"/>
            <a:ext cx="200659" cy="2082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833239"/>
            <a:ext cx="200659" cy="2082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094" y="5356478"/>
            <a:ext cx="153162" cy="16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80668" y="1152491"/>
            <a:ext cx="6485890" cy="51682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指令的执行阶段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从存储器中</a:t>
            </a:r>
            <a:r>
              <a:rPr sz="2800" spc="5" dirty="0">
                <a:latin typeface="Microsoft YaHei"/>
                <a:cs typeface="Microsoft YaHei"/>
              </a:rPr>
              <a:t>检索</a:t>
            </a:r>
            <a:r>
              <a:rPr sz="2800" spc="5" dirty="0">
                <a:latin typeface="Microsoft YaHei"/>
                <a:cs typeface="Microsoft YaHei"/>
              </a:rPr>
              <a:t>指令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</a:pPr>
            <a:r>
              <a:rPr sz="2800" spc="5" dirty="0">
                <a:latin typeface="Microsoft YaHei"/>
                <a:cs typeface="Microsoft YaHei"/>
              </a:rPr>
              <a:t>=取物(</a:t>
            </a:r>
            <a:r>
              <a:rPr sz="2800" spc="85" dirty="0">
                <a:latin typeface="Microsoft YaHei"/>
                <a:cs typeface="Microsoft YaHei"/>
              </a:rPr>
              <a:t>取物)</a:t>
            </a:r>
            <a:endParaRPr sz="28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  <a:spcBef>
                <a:spcPts val="640"/>
              </a:spcBef>
            </a:pPr>
            <a:r>
              <a:rPr sz="2400" spc="-5" dirty="0">
                <a:latin typeface="Microsoft YaHei"/>
                <a:cs typeface="Microsoft YaHei"/>
              </a:rPr>
              <a:t>将指令的内容转移到一个寄存器中</a:t>
            </a:r>
            <a:endParaRPr sz="24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Microsoft YaHei"/>
                <a:cs typeface="Microsoft YaHei"/>
              </a:rPr>
              <a:t>将</a:t>
            </a:r>
            <a:r>
              <a:rPr sz="2400" spc="70" dirty="0">
                <a:latin typeface="Microsoft YaHei"/>
                <a:cs typeface="Microsoft YaHei"/>
              </a:rPr>
              <a:t>PC（</a:t>
            </a:r>
            <a:r>
              <a:rPr sz="2400" dirty="0">
                <a:latin typeface="Microsoft YaHei"/>
                <a:cs typeface="Microsoft YaHei"/>
              </a:rPr>
              <a:t>程序</a:t>
            </a:r>
            <a:r>
              <a:rPr sz="2400" spc="-15" dirty="0">
                <a:latin typeface="Microsoft YaHei"/>
                <a:cs typeface="Microsoft YaHei"/>
              </a:rPr>
              <a:t>计数器</a:t>
            </a:r>
            <a:r>
              <a:rPr sz="2400" spc="250" dirty="0">
                <a:latin typeface="Microsoft YaHei"/>
                <a:cs typeface="Microsoft YaHei"/>
              </a:rPr>
              <a:t>）</a:t>
            </a:r>
            <a:r>
              <a:rPr sz="2400" dirty="0">
                <a:latin typeface="Microsoft YaHei"/>
                <a:cs typeface="Microsoft YaHei"/>
              </a:rPr>
              <a:t>推进</a:t>
            </a:r>
            <a:r>
              <a:rPr sz="2400" spc="75" dirty="0">
                <a:latin typeface="Microsoft YaHei"/>
                <a:cs typeface="Microsoft YaHei"/>
              </a:rPr>
              <a:t>4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10"/>
              </a:spcBef>
            </a:pPr>
            <a:r>
              <a:rPr sz="2800" spc="10" dirty="0">
                <a:latin typeface="Microsoft YaHei"/>
                <a:cs typeface="Microsoft YaHei"/>
              </a:rPr>
              <a:t>读出 </a:t>
            </a:r>
            <a:r>
              <a:rPr sz="2800" spc="10" dirty="0">
                <a:latin typeface="Microsoft YaHei"/>
                <a:cs typeface="Microsoft YaHei"/>
              </a:rPr>
              <a:t>"操作数 "寄存器</a:t>
            </a:r>
            <a:r>
              <a:rPr sz="2800" spc="-20" dirty="0">
                <a:latin typeface="Microsoft YaHei"/>
                <a:cs typeface="Microsoft YaHei"/>
              </a:rPr>
              <a:t>的</a:t>
            </a:r>
            <a:r>
              <a:rPr sz="2800" spc="10" dirty="0">
                <a:latin typeface="Microsoft YaHei"/>
                <a:cs typeface="Microsoft YaHei"/>
              </a:rPr>
              <a:t>值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</a:pPr>
            <a:r>
              <a:rPr sz="2800" spc="5" dirty="0">
                <a:latin typeface="Microsoft YaHei"/>
                <a:cs typeface="Microsoft YaHei"/>
              </a:rPr>
              <a:t>然后</a:t>
            </a:r>
            <a:r>
              <a:rPr sz="2800" spc="5" dirty="0">
                <a:latin typeface="Microsoft YaHei"/>
                <a:cs typeface="Microsoft YaHei"/>
              </a:rPr>
              <a:t>对</a:t>
            </a:r>
            <a:r>
              <a:rPr sz="2800" spc="5" dirty="0">
                <a:latin typeface="Microsoft YaHei"/>
                <a:cs typeface="Microsoft YaHei"/>
              </a:rPr>
              <a:t>每个指令进行</a:t>
            </a:r>
            <a:r>
              <a:rPr sz="2800" spc="5" dirty="0">
                <a:latin typeface="Microsoft YaHei"/>
                <a:cs typeface="Microsoft YaHei"/>
              </a:rPr>
              <a:t>不同的</a:t>
            </a:r>
            <a:r>
              <a:rPr sz="2800" spc="-20" dirty="0">
                <a:latin typeface="Microsoft YaHei"/>
                <a:cs typeface="Microsoft YaHei"/>
              </a:rPr>
              <a:t>处理</a:t>
            </a:r>
            <a:endParaRPr sz="28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  <a:spcBef>
                <a:spcPts val="645"/>
              </a:spcBef>
            </a:pPr>
            <a:r>
              <a:rPr sz="2400" dirty="0">
                <a:latin typeface="Microsoft YaHei"/>
                <a:cs typeface="Microsoft YaHei"/>
              </a:rPr>
              <a:t>这个过程</a:t>
            </a:r>
            <a:r>
              <a:rPr sz="2400" spc="5" dirty="0">
                <a:latin typeface="Microsoft YaHei"/>
                <a:cs typeface="Microsoft YaHei"/>
              </a:rPr>
              <a:t>非常</a:t>
            </a:r>
            <a:r>
              <a:rPr sz="2400" dirty="0">
                <a:latin typeface="Microsoft YaHei"/>
                <a:cs typeface="Microsoft YaHei"/>
              </a:rPr>
              <a:t>相似。</a:t>
            </a:r>
            <a:endParaRPr sz="2400">
              <a:latin typeface="Microsoft YaHei"/>
              <a:cs typeface="Microsoft YaHei"/>
            </a:endParaRPr>
          </a:p>
          <a:p>
            <a:pPr marL="1268730" indent="-229235">
              <a:lnSpc>
                <a:spcPct val="100000"/>
              </a:lnSpc>
              <a:spcBef>
                <a:spcPts val="545"/>
              </a:spcBef>
              <a:buChar char="–"/>
              <a:tabLst>
                <a:tab pos="1269365" algn="l"/>
              </a:tabLst>
            </a:pPr>
            <a:r>
              <a:rPr sz="2000" spc="-10" dirty="0">
                <a:latin typeface="Microsoft YaHei"/>
                <a:cs typeface="Microsoft YaHei"/>
              </a:rPr>
              <a:t>执行</a:t>
            </a:r>
            <a:r>
              <a:rPr sz="2000" spc="-15" dirty="0">
                <a:latin typeface="Microsoft YaHei"/>
                <a:cs typeface="Microsoft YaHei"/>
              </a:rPr>
              <a:t>算术</a:t>
            </a:r>
            <a:r>
              <a:rPr sz="2000" spc="-10" dirty="0">
                <a:latin typeface="Microsoft YaHei"/>
                <a:cs typeface="Microsoft YaHei"/>
              </a:rPr>
              <a:t>逻辑运算</a:t>
            </a:r>
            <a:r>
              <a:rPr sz="2000" spc="-10" dirty="0">
                <a:latin typeface="Microsoft YaHei"/>
                <a:cs typeface="Microsoft YaHei"/>
              </a:rPr>
              <a:t>=</a:t>
            </a:r>
            <a:r>
              <a:rPr sz="2000" spc="-10" dirty="0">
                <a:latin typeface="Microsoft YaHei"/>
                <a:cs typeface="Microsoft YaHei"/>
              </a:rPr>
              <a:t>使用ALU</a:t>
            </a:r>
            <a:endParaRPr sz="2000">
              <a:latin typeface="Microsoft YaHei"/>
              <a:cs typeface="Microsoft YaHei"/>
            </a:endParaRPr>
          </a:p>
          <a:p>
            <a:pPr marL="1268730" indent="-229235">
              <a:lnSpc>
                <a:spcPct val="100000"/>
              </a:lnSpc>
              <a:spcBef>
                <a:spcPts val="480"/>
              </a:spcBef>
              <a:buChar char="–"/>
              <a:tabLst>
                <a:tab pos="1269365" algn="l"/>
              </a:tabLst>
            </a:pPr>
            <a:r>
              <a:rPr sz="2000" spc="85" dirty="0">
                <a:latin typeface="Microsoft YaHei"/>
                <a:cs typeface="Microsoft YaHei"/>
              </a:rPr>
              <a:t>lw, </a:t>
            </a:r>
            <a:r>
              <a:rPr sz="2000" spc="65" dirty="0">
                <a:latin typeface="Microsoft YaHei"/>
                <a:cs typeface="Microsoft YaHei"/>
              </a:rPr>
              <a:t>sw </a:t>
            </a:r>
            <a:r>
              <a:rPr sz="2000" spc="2375" dirty="0">
                <a:latin typeface="Microsoft YaHei"/>
                <a:cs typeface="Microsoft YaHei"/>
              </a:rPr>
              <a:t>→ </a:t>
            </a:r>
            <a:r>
              <a:rPr sz="2000" spc="-10" dirty="0">
                <a:latin typeface="Microsoft YaHei"/>
                <a:cs typeface="Microsoft YaHei"/>
              </a:rPr>
              <a:t>地址加值 </a:t>
            </a:r>
            <a:r>
              <a:rPr sz="2000" spc="114" dirty="0">
                <a:latin typeface="Microsoft YaHei"/>
                <a:cs typeface="Microsoft YaHei"/>
              </a:rPr>
              <a:t>= </a:t>
            </a:r>
            <a:r>
              <a:rPr sz="2000" spc="-10" dirty="0">
                <a:latin typeface="Microsoft YaHei"/>
                <a:cs typeface="Microsoft YaHei"/>
              </a:rPr>
              <a:t>使用的ALU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3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72262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MIPS指令执行方案的概念图</a:t>
            </a:r>
          </a:p>
        </p:txBody>
      </p:sp>
      <p:sp>
        <p:nvSpPr>
          <p:cNvPr id="3" name="object 3"/>
          <p:cNvSpPr/>
          <p:nvPr/>
        </p:nvSpPr>
        <p:spPr>
          <a:xfrm>
            <a:off x="5742432" y="4724400"/>
            <a:ext cx="786765" cy="1475740"/>
          </a:xfrm>
          <a:custGeom>
            <a:avLst/>
            <a:gdLst/>
            <a:ahLst/>
            <a:cxnLst/>
            <a:rect l="l" t="t" r="r" b="b"/>
            <a:pathLst>
              <a:path w="786765" h="1475739">
                <a:moveTo>
                  <a:pt x="0" y="1475232"/>
                </a:moveTo>
                <a:lnTo>
                  <a:pt x="0" y="983488"/>
                </a:lnTo>
                <a:lnTo>
                  <a:pt x="409955" y="733806"/>
                </a:lnTo>
                <a:lnTo>
                  <a:pt x="2793" y="487933"/>
                </a:lnTo>
                <a:lnTo>
                  <a:pt x="2793" y="0"/>
                </a:lnTo>
                <a:lnTo>
                  <a:pt x="786384" y="487933"/>
                </a:lnTo>
                <a:lnTo>
                  <a:pt x="786384" y="983488"/>
                </a:lnTo>
                <a:lnTo>
                  <a:pt x="0" y="147523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5166" y="5132654"/>
            <a:ext cx="473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Microsoft YaHei UI"/>
                <a:cs typeface="Microsoft YaHei UI"/>
              </a:rPr>
              <a:t>ALU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0927" y="2124455"/>
            <a:ext cx="783590" cy="1475740"/>
          </a:xfrm>
          <a:custGeom>
            <a:avLst/>
            <a:gdLst/>
            <a:ahLst/>
            <a:cxnLst/>
            <a:rect l="l" t="t" r="r" b="b"/>
            <a:pathLst>
              <a:path w="783589" h="1475739">
                <a:moveTo>
                  <a:pt x="0" y="1475232"/>
                </a:moveTo>
                <a:lnTo>
                  <a:pt x="0" y="983488"/>
                </a:lnTo>
                <a:lnTo>
                  <a:pt x="408305" y="733806"/>
                </a:lnTo>
                <a:lnTo>
                  <a:pt x="2794" y="487934"/>
                </a:lnTo>
                <a:lnTo>
                  <a:pt x="2794" y="0"/>
                </a:lnTo>
                <a:lnTo>
                  <a:pt x="783336" y="487934"/>
                </a:lnTo>
                <a:lnTo>
                  <a:pt x="783336" y="983488"/>
                </a:lnTo>
                <a:lnTo>
                  <a:pt x="0" y="14752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8864" y="2517470"/>
            <a:ext cx="4832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 UI"/>
                <a:cs typeface="Microsoft YaHei UI"/>
              </a:rPr>
              <a:t>增加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095" y="4721352"/>
            <a:ext cx="4798060" cy="1478280"/>
          </a:xfrm>
          <a:custGeom>
            <a:avLst/>
            <a:gdLst/>
            <a:ahLst/>
            <a:cxnLst/>
            <a:rect l="l" t="t" r="r" b="b"/>
            <a:pathLst>
              <a:path w="4798060" h="1478279">
                <a:moveTo>
                  <a:pt x="3282695" y="1478280"/>
                </a:moveTo>
                <a:lnTo>
                  <a:pt x="4797552" y="1478280"/>
                </a:lnTo>
                <a:lnTo>
                  <a:pt x="4797552" y="3048"/>
                </a:lnTo>
                <a:lnTo>
                  <a:pt x="3282695" y="3048"/>
                </a:lnTo>
                <a:lnTo>
                  <a:pt x="3282695" y="1478280"/>
                </a:lnTo>
                <a:close/>
              </a:path>
              <a:path w="4798060" h="1478279">
                <a:moveTo>
                  <a:pt x="1453896" y="1478280"/>
                </a:moveTo>
                <a:lnTo>
                  <a:pt x="2993136" y="1478280"/>
                </a:lnTo>
                <a:lnTo>
                  <a:pt x="2993136" y="3048"/>
                </a:lnTo>
                <a:lnTo>
                  <a:pt x="1453896" y="3048"/>
                </a:lnTo>
                <a:lnTo>
                  <a:pt x="1453896" y="1478280"/>
                </a:lnTo>
                <a:close/>
              </a:path>
              <a:path w="4798060" h="1478279">
                <a:moveTo>
                  <a:pt x="0" y="1475232"/>
                </a:moveTo>
                <a:lnTo>
                  <a:pt x="1146048" y="1475232"/>
                </a:lnTo>
                <a:lnTo>
                  <a:pt x="1146048" y="0"/>
                </a:lnTo>
                <a:lnTo>
                  <a:pt x="0" y="0"/>
                </a:lnTo>
                <a:lnTo>
                  <a:pt x="0" y="14752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8009" y="5297170"/>
            <a:ext cx="3435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latin typeface="Microsoft YaHei UI"/>
                <a:cs typeface="Microsoft YaHei UI"/>
              </a:rPr>
              <a:t>个人电脑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60335" y="4770120"/>
            <a:ext cx="1630680" cy="1475740"/>
          </a:xfrm>
          <a:custGeom>
            <a:avLst/>
            <a:gdLst/>
            <a:ahLst/>
            <a:cxnLst/>
            <a:rect l="l" t="t" r="r" b="b"/>
            <a:pathLst>
              <a:path w="1630679" h="1475739">
                <a:moveTo>
                  <a:pt x="0" y="1475231"/>
                </a:moveTo>
                <a:lnTo>
                  <a:pt x="1630679" y="1475231"/>
                </a:lnTo>
                <a:lnTo>
                  <a:pt x="1630679" y="0"/>
                </a:lnTo>
                <a:lnTo>
                  <a:pt x="0" y="0"/>
                </a:lnTo>
                <a:lnTo>
                  <a:pt x="0" y="147523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98269" y="5327396"/>
            <a:ext cx="141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48055" algn="l"/>
              </a:tabLst>
            </a:pPr>
            <a:r>
              <a:rPr sz="1800" spc="-425" dirty="0">
                <a:latin typeface="Microsoft YaHei UI"/>
                <a:cs typeface="Microsoft YaHei UI"/>
              </a:rPr>
              <a:t>地址</a:t>
            </a:r>
            <a:r>
              <a:rPr sz="1800" dirty="0">
                <a:latin typeface="Microsoft YaHei UI"/>
                <a:cs typeface="Microsoft YaHei UI"/>
              </a:rPr>
              <a:t>指示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5892" y="4850892"/>
            <a:ext cx="554990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5080" indent="-4445">
              <a:lnSpc>
                <a:spcPct val="105100"/>
              </a:lnSpc>
              <a:spcBef>
                <a:spcPts val="100"/>
              </a:spcBef>
            </a:pPr>
            <a:r>
              <a:rPr sz="1800" spc="-305" dirty="0">
                <a:latin typeface="Microsoft YaHei UI"/>
                <a:cs typeface="Microsoft YaHei UI"/>
              </a:rPr>
              <a:t>数据</a:t>
            </a:r>
            <a:r>
              <a:rPr sz="1800" spc="55" dirty="0">
                <a:latin typeface="Microsoft YaHei UI"/>
                <a:cs typeface="Microsoft YaHei UI"/>
              </a:rPr>
              <a:t>rs</a:t>
            </a:r>
            <a:endParaRPr sz="1800">
              <a:latin typeface="Microsoft YaHei UI"/>
              <a:cs typeface="Microsoft YaHei UI"/>
            </a:endParaRPr>
          </a:p>
          <a:p>
            <a:pPr marL="16510">
              <a:lnSpc>
                <a:spcPct val="100000"/>
              </a:lnSpc>
              <a:spcBef>
                <a:spcPts val="35"/>
              </a:spcBef>
            </a:pPr>
            <a:r>
              <a:rPr sz="1800" spc="50" dirty="0">
                <a:latin typeface="Microsoft YaHei UI"/>
                <a:cs typeface="Microsoft YaHei UI"/>
              </a:rPr>
              <a:t>rt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7789" y="5311902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latin typeface="Microsoft YaHei UI"/>
                <a:cs typeface="Microsoft YaHei UI"/>
              </a:rPr>
              <a:t>注册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0335" y="4770120"/>
            <a:ext cx="1630680" cy="147574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90"/>
              </a:spcBef>
            </a:pPr>
            <a:r>
              <a:rPr sz="1800" spc="-425" dirty="0">
                <a:latin typeface="Microsoft YaHei UI"/>
                <a:cs typeface="Microsoft YaHei UI"/>
              </a:rPr>
              <a:t>地址</a:t>
            </a:r>
            <a:endParaRPr sz="1800">
              <a:latin typeface="Microsoft YaHei UI"/>
              <a:cs typeface="Microsoft YaHei UI"/>
            </a:endParaRPr>
          </a:p>
          <a:p>
            <a:pPr marL="584200">
              <a:lnSpc>
                <a:spcPct val="100000"/>
              </a:lnSpc>
              <a:spcBef>
                <a:spcPts val="1600"/>
              </a:spcBef>
            </a:pPr>
            <a:r>
              <a:rPr sz="1800" spc="-525" dirty="0">
                <a:latin typeface="Microsoft YaHei UI"/>
                <a:cs typeface="Microsoft YaHei UI"/>
              </a:rPr>
              <a:t>数据</a:t>
            </a:r>
            <a:r>
              <a:rPr sz="1800" spc="-745" dirty="0">
                <a:latin typeface="Microsoft YaHei UI"/>
                <a:cs typeface="Microsoft YaHei UI"/>
              </a:rPr>
              <a:t>存储器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71288" y="2121407"/>
            <a:ext cx="783590" cy="1475740"/>
          </a:xfrm>
          <a:custGeom>
            <a:avLst/>
            <a:gdLst/>
            <a:ahLst/>
            <a:cxnLst/>
            <a:rect l="l" t="t" r="r" b="b"/>
            <a:pathLst>
              <a:path w="783589" h="1475739">
                <a:moveTo>
                  <a:pt x="0" y="1475231"/>
                </a:moveTo>
                <a:lnTo>
                  <a:pt x="0" y="983488"/>
                </a:lnTo>
                <a:lnTo>
                  <a:pt x="408304" y="733805"/>
                </a:lnTo>
                <a:lnTo>
                  <a:pt x="2794" y="487933"/>
                </a:lnTo>
                <a:lnTo>
                  <a:pt x="2794" y="0"/>
                </a:lnTo>
                <a:lnTo>
                  <a:pt x="783336" y="487933"/>
                </a:lnTo>
                <a:lnTo>
                  <a:pt x="783336" y="983488"/>
                </a:lnTo>
                <a:lnTo>
                  <a:pt x="0" y="147523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30114" y="2513787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YaHei UI"/>
                <a:cs typeface="Microsoft YaHei UI"/>
              </a:rPr>
              <a:t>增加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3017" y="3284219"/>
            <a:ext cx="5570855" cy="2635250"/>
          </a:xfrm>
          <a:custGeom>
            <a:avLst/>
            <a:gdLst/>
            <a:ahLst/>
            <a:cxnLst/>
            <a:rect l="l" t="t" r="r" b="b"/>
            <a:pathLst>
              <a:path w="5570855" h="2635250">
                <a:moveTo>
                  <a:pt x="288290" y="2185797"/>
                </a:moveTo>
                <a:lnTo>
                  <a:pt x="242316" y="2185797"/>
                </a:lnTo>
                <a:lnTo>
                  <a:pt x="229590" y="2185797"/>
                </a:lnTo>
                <a:lnTo>
                  <a:pt x="229362" y="2214626"/>
                </a:lnTo>
                <a:lnTo>
                  <a:pt x="288290" y="2185797"/>
                </a:lnTo>
                <a:close/>
              </a:path>
              <a:path w="5570855" h="2635250">
                <a:moveTo>
                  <a:pt x="557149" y="38100"/>
                </a:moveTo>
                <a:lnTo>
                  <a:pt x="538848" y="28956"/>
                </a:lnTo>
                <a:lnTo>
                  <a:pt x="480949" y="0"/>
                </a:lnTo>
                <a:lnTo>
                  <a:pt x="480949" y="28956"/>
                </a:lnTo>
                <a:lnTo>
                  <a:pt x="127241" y="28956"/>
                </a:lnTo>
                <a:lnTo>
                  <a:pt x="123190" y="33020"/>
                </a:lnTo>
                <a:lnTo>
                  <a:pt x="123190" y="2166582"/>
                </a:lnTo>
                <a:lnTo>
                  <a:pt x="254" y="2165604"/>
                </a:lnTo>
                <a:lnTo>
                  <a:pt x="215" y="2167775"/>
                </a:lnTo>
                <a:lnTo>
                  <a:pt x="127" y="2174748"/>
                </a:lnTo>
                <a:lnTo>
                  <a:pt x="0" y="2183892"/>
                </a:lnTo>
                <a:lnTo>
                  <a:pt x="127" y="2183904"/>
                </a:lnTo>
                <a:lnTo>
                  <a:pt x="127" y="2186051"/>
                </a:lnTo>
                <a:lnTo>
                  <a:pt x="137414" y="2186051"/>
                </a:lnTo>
                <a:lnTo>
                  <a:pt x="138468" y="2184997"/>
                </a:lnTo>
                <a:lnTo>
                  <a:pt x="229590" y="2185708"/>
                </a:lnTo>
                <a:lnTo>
                  <a:pt x="242316" y="2185797"/>
                </a:lnTo>
                <a:lnTo>
                  <a:pt x="288493" y="2185708"/>
                </a:lnTo>
                <a:lnTo>
                  <a:pt x="305943" y="2177161"/>
                </a:lnTo>
                <a:lnTo>
                  <a:pt x="229997" y="2138426"/>
                </a:lnTo>
                <a:lnTo>
                  <a:pt x="229743" y="2167420"/>
                </a:lnTo>
                <a:lnTo>
                  <a:pt x="141478" y="2166721"/>
                </a:lnTo>
                <a:lnTo>
                  <a:pt x="141478" y="47256"/>
                </a:lnTo>
                <a:lnTo>
                  <a:pt x="480949" y="47256"/>
                </a:lnTo>
                <a:lnTo>
                  <a:pt x="480949" y="76200"/>
                </a:lnTo>
                <a:lnTo>
                  <a:pt x="538848" y="47256"/>
                </a:lnTo>
                <a:lnTo>
                  <a:pt x="557149" y="38100"/>
                </a:lnTo>
                <a:close/>
              </a:path>
              <a:path w="5570855" h="2635250">
                <a:moveTo>
                  <a:pt x="3438017" y="38100"/>
                </a:moveTo>
                <a:lnTo>
                  <a:pt x="3419716" y="28956"/>
                </a:lnTo>
                <a:lnTo>
                  <a:pt x="3361817" y="0"/>
                </a:lnTo>
                <a:lnTo>
                  <a:pt x="3361817" y="28956"/>
                </a:lnTo>
                <a:lnTo>
                  <a:pt x="1893824" y="28956"/>
                </a:lnTo>
                <a:lnTo>
                  <a:pt x="1889760" y="33020"/>
                </a:lnTo>
                <a:lnTo>
                  <a:pt x="1889760" y="2183892"/>
                </a:lnTo>
                <a:lnTo>
                  <a:pt x="1847215" y="2183892"/>
                </a:lnTo>
                <a:lnTo>
                  <a:pt x="1847215" y="2202815"/>
                </a:lnTo>
                <a:lnTo>
                  <a:pt x="1903984" y="2202815"/>
                </a:lnTo>
                <a:lnTo>
                  <a:pt x="1904238" y="2202561"/>
                </a:lnTo>
                <a:lnTo>
                  <a:pt x="1967865" y="2202561"/>
                </a:lnTo>
                <a:lnTo>
                  <a:pt x="1967865" y="2302764"/>
                </a:lnTo>
                <a:lnTo>
                  <a:pt x="1968119" y="2303030"/>
                </a:lnTo>
                <a:lnTo>
                  <a:pt x="1968119" y="2601671"/>
                </a:lnTo>
                <a:lnTo>
                  <a:pt x="1972183" y="2605760"/>
                </a:lnTo>
                <a:lnTo>
                  <a:pt x="2031111" y="2605760"/>
                </a:lnTo>
                <a:lnTo>
                  <a:pt x="2031111" y="2634716"/>
                </a:lnTo>
                <a:lnTo>
                  <a:pt x="2089023" y="2605760"/>
                </a:lnTo>
                <a:lnTo>
                  <a:pt x="2107311" y="2596616"/>
                </a:lnTo>
                <a:lnTo>
                  <a:pt x="2089010" y="2587472"/>
                </a:lnTo>
                <a:lnTo>
                  <a:pt x="2031111" y="2558516"/>
                </a:lnTo>
                <a:lnTo>
                  <a:pt x="2031111" y="2587472"/>
                </a:lnTo>
                <a:lnTo>
                  <a:pt x="1986407" y="2587472"/>
                </a:lnTo>
                <a:lnTo>
                  <a:pt x="1986407" y="2306840"/>
                </a:lnTo>
                <a:lnTo>
                  <a:pt x="2030603" y="2306840"/>
                </a:lnTo>
                <a:lnTo>
                  <a:pt x="2030603" y="2335796"/>
                </a:lnTo>
                <a:lnTo>
                  <a:pt x="2088489" y="2306840"/>
                </a:lnTo>
                <a:lnTo>
                  <a:pt x="2106803" y="2297684"/>
                </a:lnTo>
                <a:lnTo>
                  <a:pt x="2088515" y="2288540"/>
                </a:lnTo>
                <a:lnTo>
                  <a:pt x="2030603" y="2259584"/>
                </a:lnTo>
                <a:lnTo>
                  <a:pt x="2030603" y="2288540"/>
                </a:lnTo>
                <a:lnTo>
                  <a:pt x="1986407" y="2288540"/>
                </a:lnTo>
                <a:lnTo>
                  <a:pt x="1986407" y="2202180"/>
                </a:lnTo>
                <a:lnTo>
                  <a:pt x="1986407" y="2193036"/>
                </a:lnTo>
                <a:lnTo>
                  <a:pt x="1986407" y="2187956"/>
                </a:lnTo>
                <a:lnTo>
                  <a:pt x="1986153" y="2187702"/>
                </a:lnTo>
                <a:lnTo>
                  <a:pt x="1986153" y="2184273"/>
                </a:lnTo>
                <a:lnTo>
                  <a:pt x="1986153" y="2028444"/>
                </a:lnTo>
                <a:lnTo>
                  <a:pt x="2030603" y="2028444"/>
                </a:lnTo>
                <a:lnTo>
                  <a:pt x="2030603" y="2057400"/>
                </a:lnTo>
                <a:lnTo>
                  <a:pt x="2088515" y="2028444"/>
                </a:lnTo>
                <a:lnTo>
                  <a:pt x="2106803" y="2019300"/>
                </a:lnTo>
                <a:lnTo>
                  <a:pt x="2088515" y="2010156"/>
                </a:lnTo>
                <a:lnTo>
                  <a:pt x="2030603" y="1981200"/>
                </a:lnTo>
                <a:lnTo>
                  <a:pt x="2030603" y="2010156"/>
                </a:lnTo>
                <a:lnTo>
                  <a:pt x="1971929" y="2010156"/>
                </a:lnTo>
                <a:lnTo>
                  <a:pt x="1967865" y="2014220"/>
                </a:lnTo>
                <a:lnTo>
                  <a:pt x="1967865" y="2183892"/>
                </a:lnTo>
                <a:lnTo>
                  <a:pt x="1908048" y="2183892"/>
                </a:lnTo>
                <a:lnTo>
                  <a:pt x="1908048" y="47244"/>
                </a:lnTo>
                <a:lnTo>
                  <a:pt x="3361817" y="47244"/>
                </a:lnTo>
                <a:lnTo>
                  <a:pt x="3361817" y="76200"/>
                </a:lnTo>
                <a:lnTo>
                  <a:pt x="3419729" y="47244"/>
                </a:lnTo>
                <a:lnTo>
                  <a:pt x="3438017" y="38100"/>
                </a:lnTo>
                <a:close/>
              </a:path>
              <a:path w="5570855" h="2635250">
                <a:moveTo>
                  <a:pt x="5570474" y="1034796"/>
                </a:moveTo>
                <a:lnTo>
                  <a:pt x="1967103" y="1034796"/>
                </a:lnTo>
                <a:lnTo>
                  <a:pt x="1963039" y="1038860"/>
                </a:lnTo>
                <a:lnTo>
                  <a:pt x="1963039" y="1734312"/>
                </a:lnTo>
                <a:lnTo>
                  <a:pt x="1967103" y="1738503"/>
                </a:lnTo>
                <a:lnTo>
                  <a:pt x="2027047" y="1738503"/>
                </a:lnTo>
                <a:lnTo>
                  <a:pt x="2027047" y="1767459"/>
                </a:lnTo>
                <a:lnTo>
                  <a:pt x="2084959" y="1738503"/>
                </a:lnTo>
                <a:lnTo>
                  <a:pt x="2103247" y="1729359"/>
                </a:lnTo>
                <a:lnTo>
                  <a:pt x="2084959" y="1720215"/>
                </a:lnTo>
                <a:lnTo>
                  <a:pt x="2027047" y="1691259"/>
                </a:lnTo>
                <a:lnTo>
                  <a:pt x="2027047" y="1720215"/>
                </a:lnTo>
                <a:lnTo>
                  <a:pt x="1981327" y="1720215"/>
                </a:lnTo>
                <a:lnTo>
                  <a:pt x="1981327" y="1053084"/>
                </a:lnTo>
                <a:lnTo>
                  <a:pt x="5570474" y="1053084"/>
                </a:lnTo>
                <a:lnTo>
                  <a:pt x="5570474" y="1043940"/>
                </a:lnTo>
                <a:lnTo>
                  <a:pt x="5570474" y="1034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96060" y="2258695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 UI"/>
                <a:cs typeface="Microsoft YaHei UI"/>
              </a:rPr>
              <a:t>4</a:t>
            </a:r>
            <a:endParaRPr sz="1800">
              <a:latin typeface="Microsoft YaHei UI"/>
              <a:cs typeface="Microsoft YaHei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9339" y="1613916"/>
            <a:ext cx="8883650" cy="4909820"/>
            <a:chOff x="149339" y="1613916"/>
            <a:chExt cx="8883650" cy="4909820"/>
          </a:xfrm>
        </p:grpSpPr>
        <p:sp>
          <p:nvSpPr>
            <p:cNvPr id="19" name="object 19"/>
            <p:cNvSpPr/>
            <p:nvPr/>
          </p:nvSpPr>
          <p:spPr>
            <a:xfrm>
              <a:off x="1725168" y="2370328"/>
              <a:ext cx="370840" cy="76200"/>
            </a:xfrm>
            <a:custGeom>
              <a:avLst/>
              <a:gdLst/>
              <a:ahLst/>
              <a:cxnLst/>
              <a:rect l="l" t="t" r="r" b="b"/>
              <a:pathLst>
                <a:path w="370839" h="76200">
                  <a:moveTo>
                    <a:pt x="353017" y="28829"/>
                  </a:moveTo>
                  <a:lnTo>
                    <a:pt x="307213" y="28829"/>
                  </a:lnTo>
                  <a:lnTo>
                    <a:pt x="307339" y="47117"/>
                  </a:lnTo>
                  <a:lnTo>
                    <a:pt x="294700" y="47205"/>
                  </a:lnTo>
                  <a:lnTo>
                    <a:pt x="294894" y="76200"/>
                  </a:lnTo>
                  <a:lnTo>
                    <a:pt x="370839" y="37592"/>
                  </a:lnTo>
                  <a:lnTo>
                    <a:pt x="353017" y="28829"/>
                  </a:lnTo>
                  <a:close/>
                </a:path>
                <a:path w="370839" h="76200">
                  <a:moveTo>
                    <a:pt x="294578" y="28917"/>
                  </a:moveTo>
                  <a:lnTo>
                    <a:pt x="0" y="30987"/>
                  </a:lnTo>
                  <a:lnTo>
                    <a:pt x="0" y="49275"/>
                  </a:lnTo>
                  <a:lnTo>
                    <a:pt x="294700" y="47205"/>
                  </a:lnTo>
                  <a:lnTo>
                    <a:pt x="294578" y="28917"/>
                  </a:lnTo>
                  <a:close/>
                </a:path>
                <a:path w="370839" h="76200">
                  <a:moveTo>
                    <a:pt x="307213" y="28829"/>
                  </a:moveTo>
                  <a:lnTo>
                    <a:pt x="294578" y="28917"/>
                  </a:lnTo>
                  <a:lnTo>
                    <a:pt x="294700" y="47205"/>
                  </a:lnTo>
                  <a:lnTo>
                    <a:pt x="307339" y="47117"/>
                  </a:lnTo>
                  <a:lnTo>
                    <a:pt x="307213" y="28829"/>
                  </a:lnTo>
                  <a:close/>
                </a:path>
                <a:path w="370839" h="76200">
                  <a:moveTo>
                    <a:pt x="294386" y="0"/>
                  </a:moveTo>
                  <a:lnTo>
                    <a:pt x="294578" y="28917"/>
                  </a:lnTo>
                  <a:lnTo>
                    <a:pt x="353017" y="28829"/>
                  </a:lnTo>
                  <a:lnTo>
                    <a:pt x="294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98208" y="4328160"/>
              <a:ext cx="2025650" cy="1179195"/>
            </a:xfrm>
            <a:custGeom>
              <a:avLst/>
              <a:gdLst/>
              <a:ahLst/>
              <a:cxnLst/>
              <a:rect l="l" t="t" r="r" b="b"/>
              <a:pathLst>
                <a:path w="2025650" h="1179195">
                  <a:moveTo>
                    <a:pt x="1894077" y="1179067"/>
                  </a:moveTo>
                  <a:lnTo>
                    <a:pt x="2025142" y="1179067"/>
                  </a:lnTo>
                  <a:lnTo>
                    <a:pt x="2025142" y="0"/>
                  </a:lnTo>
                  <a:lnTo>
                    <a:pt x="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84648" y="4343400"/>
              <a:ext cx="2085339" cy="1608455"/>
            </a:xfrm>
            <a:custGeom>
              <a:avLst/>
              <a:gdLst/>
              <a:ahLst/>
              <a:cxnLst/>
              <a:rect l="l" t="t" r="r" b="b"/>
              <a:pathLst>
                <a:path w="2085340" h="1608454">
                  <a:moveTo>
                    <a:pt x="560070" y="1569720"/>
                  </a:moveTo>
                  <a:lnTo>
                    <a:pt x="542137" y="1560868"/>
                  </a:lnTo>
                  <a:lnTo>
                    <a:pt x="483616" y="1531975"/>
                  </a:lnTo>
                  <a:lnTo>
                    <a:pt x="483755" y="1560931"/>
                  </a:lnTo>
                  <a:lnTo>
                    <a:pt x="0" y="1563192"/>
                  </a:lnTo>
                  <a:lnTo>
                    <a:pt x="0" y="1581480"/>
                  </a:lnTo>
                  <a:lnTo>
                    <a:pt x="483844" y="1579219"/>
                  </a:lnTo>
                  <a:lnTo>
                    <a:pt x="483997" y="1608175"/>
                  </a:lnTo>
                  <a:lnTo>
                    <a:pt x="560070" y="1569720"/>
                  </a:lnTo>
                  <a:close/>
                </a:path>
                <a:path w="2085340" h="1608454">
                  <a:moveTo>
                    <a:pt x="560070" y="655320"/>
                  </a:moveTo>
                  <a:lnTo>
                    <a:pt x="542048" y="646430"/>
                  </a:lnTo>
                  <a:lnTo>
                    <a:pt x="483616" y="617601"/>
                  </a:lnTo>
                  <a:lnTo>
                    <a:pt x="483755" y="646493"/>
                  </a:lnTo>
                  <a:lnTo>
                    <a:pt x="0" y="648843"/>
                  </a:lnTo>
                  <a:lnTo>
                    <a:pt x="0" y="667131"/>
                  </a:lnTo>
                  <a:lnTo>
                    <a:pt x="483844" y="664781"/>
                  </a:lnTo>
                  <a:lnTo>
                    <a:pt x="483997" y="693801"/>
                  </a:lnTo>
                  <a:lnTo>
                    <a:pt x="560070" y="655320"/>
                  </a:lnTo>
                  <a:close/>
                </a:path>
                <a:path w="2085340" h="1608454">
                  <a:moveTo>
                    <a:pt x="2085213" y="688848"/>
                  </a:moveTo>
                  <a:lnTo>
                    <a:pt x="2066925" y="679704"/>
                  </a:lnTo>
                  <a:lnTo>
                    <a:pt x="2009013" y="650748"/>
                  </a:lnTo>
                  <a:lnTo>
                    <a:pt x="2009013" y="679704"/>
                  </a:lnTo>
                  <a:lnTo>
                    <a:pt x="1718945" y="679704"/>
                  </a:lnTo>
                  <a:lnTo>
                    <a:pt x="1718945" y="76200"/>
                  </a:lnTo>
                  <a:lnTo>
                    <a:pt x="1747901" y="76200"/>
                  </a:lnTo>
                  <a:lnTo>
                    <a:pt x="1741551" y="63500"/>
                  </a:lnTo>
                  <a:lnTo>
                    <a:pt x="1709801" y="0"/>
                  </a:lnTo>
                  <a:lnTo>
                    <a:pt x="1671701" y="76200"/>
                  </a:lnTo>
                  <a:lnTo>
                    <a:pt x="1700657" y="76200"/>
                  </a:lnTo>
                  <a:lnTo>
                    <a:pt x="1700657" y="1092073"/>
                  </a:lnTo>
                  <a:lnTo>
                    <a:pt x="1335024" y="1092073"/>
                  </a:lnTo>
                  <a:lnTo>
                    <a:pt x="1335024" y="1092454"/>
                  </a:lnTo>
                  <a:lnTo>
                    <a:pt x="1335024" y="1110361"/>
                  </a:lnTo>
                  <a:lnTo>
                    <a:pt x="1335024" y="1110742"/>
                  </a:lnTo>
                  <a:lnTo>
                    <a:pt x="1714881" y="1110742"/>
                  </a:lnTo>
                  <a:lnTo>
                    <a:pt x="1718945" y="1106678"/>
                  </a:lnTo>
                  <a:lnTo>
                    <a:pt x="1718945" y="1106551"/>
                  </a:lnTo>
                  <a:lnTo>
                    <a:pt x="1719199" y="1106297"/>
                  </a:lnTo>
                  <a:lnTo>
                    <a:pt x="1719199" y="1101217"/>
                  </a:lnTo>
                  <a:lnTo>
                    <a:pt x="1719199" y="1092073"/>
                  </a:lnTo>
                  <a:lnTo>
                    <a:pt x="1719199" y="697992"/>
                  </a:lnTo>
                  <a:lnTo>
                    <a:pt x="2009013" y="697992"/>
                  </a:lnTo>
                  <a:lnTo>
                    <a:pt x="2009013" y="726948"/>
                  </a:lnTo>
                  <a:lnTo>
                    <a:pt x="2066925" y="697992"/>
                  </a:lnTo>
                  <a:lnTo>
                    <a:pt x="2085213" y="688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84647" y="5916168"/>
              <a:ext cx="1269365" cy="476250"/>
            </a:xfrm>
            <a:custGeom>
              <a:avLst/>
              <a:gdLst/>
              <a:ahLst/>
              <a:cxnLst/>
              <a:rect l="l" t="t" r="r" b="b"/>
              <a:pathLst>
                <a:path w="1269364" h="476250">
                  <a:moveTo>
                    <a:pt x="0" y="0"/>
                  </a:moveTo>
                  <a:lnTo>
                    <a:pt x="244348" y="0"/>
                  </a:lnTo>
                  <a:lnTo>
                    <a:pt x="244348" y="476199"/>
                  </a:lnTo>
                  <a:lnTo>
                    <a:pt x="1269111" y="476199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449567" y="5905500"/>
              <a:ext cx="840740" cy="495300"/>
            </a:xfrm>
            <a:custGeom>
              <a:avLst/>
              <a:gdLst/>
              <a:ahLst/>
              <a:cxnLst/>
              <a:rect l="l" t="t" r="r" b="b"/>
              <a:pathLst>
                <a:path w="840740" h="495300">
                  <a:moveTo>
                    <a:pt x="411226" y="476973"/>
                  </a:moveTo>
                  <a:lnTo>
                    <a:pt x="0" y="476973"/>
                  </a:lnTo>
                  <a:lnTo>
                    <a:pt x="0" y="495261"/>
                  </a:lnTo>
                  <a:lnTo>
                    <a:pt x="425323" y="495261"/>
                  </a:lnTo>
                  <a:lnTo>
                    <a:pt x="429513" y="491172"/>
                  </a:lnTo>
                  <a:lnTo>
                    <a:pt x="429513" y="486117"/>
                  </a:lnTo>
                  <a:lnTo>
                    <a:pt x="411226" y="486117"/>
                  </a:lnTo>
                  <a:lnTo>
                    <a:pt x="411226" y="476973"/>
                  </a:lnTo>
                  <a:close/>
                </a:path>
                <a:path w="840740" h="495300">
                  <a:moveTo>
                    <a:pt x="764413" y="28956"/>
                  </a:moveTo>
                  <a:lnTo>
                    <a:pt x="415289" y="28956"/>
                  </a:lnTo>
                  <a:lnTo>
                    <a:pt x="411226" y="33045"/>
                  </a:lnTo>
                  <a:lnTo>
                    <a:pt x="411226" y="486117"/>
                  </a:lnTo>
                  <a:lnTo>
                    <a:pt x="420370" y="476973"/>
                  </a:lnTo>
                  <a:lnTo>
                    <a:pt x="429513" y="476973"/>
                  </a:lnTo>
                  <a:lnTo>
                    <a:pt x="429513" y="47243"/>
                  </a:lnTo>
                  <a:lnTo>
                    <a:pt x="420370" y="47243"/>
                  </a:lnTo>
                  <a:lnTo>
                    <a:pt x="429513" y="38100"/>
                  </a:lnTo>
                  <a:lnTo>
                    <a:pt x="764413" y="38100"/>
                  </a:lnTo>
                  <a:lnTo>
                    <a:pt x="764413" y="28956"/>
                  </a:lnTo>
                  <a:close/>
                </a:path>
                <a:path w="840740" h="495300">
                  <a:moveTo>
                    <a:pt x="429513" y="476973"/>
                  </a:moveTo>
                  <a:lnTo>
                    <a:pt x="420370" y="476973"/>
                  </a:lnTo>
                  <a:lnTo>
                    <a:pt x="411226" y="486117"/>
                  </a:lnTo>
                  <a:lnTo>
                    <a:pt x="429513" y="486117"/>
                  </a:lnTo>
                  <a:lnTo>
                    <a:pt x="429513" y="476973"/>
                  </a:lnTo>
                  <a:close/>
                </a:path>
                <a:path w="840740" h="495300">
                  <a:moveTo>
                    <a:pt x="764413" y="0"/>
                  </a:moveTo>
                  <a:lnTo>
                    <a:pt x="764413" y="76200"/>
                  </a:lnTo>
                  <a:lnTo>
                    <a:pt x="822324" y="47243"/>
                  </a:lnTo>
                  <a:lnTo>
                    <a:pt x="777113" y="47243"/>
                  </a:lnTo>
                  <a:lnTo>
                    <a:pt x="777113" y="28956"/>
                  </a:lnTo>
                  <a:lnTo>
                    <a:pt x="822324" y="28956"/>
                  </a:lnTo>
                  <a:lnTo>
                    <a:pt x="764413" y="0"/>
                  </a:lnTo>
                  <a:close/>
                </a:path>
                <a:path w="840740" h="495300">
                  <a:moveTo>
                    <a:pt x="429513" y="38100"/>
                  </a:moveTo>
                  <a:lnTo>
                    <a:pt x="420370" y="47243"/>
                  </a:lnTo>
                  <a:lnTo>
                    <a:pt x="429513" y="47243"/>
                  </a:lnTo>
                  <a:lnTo>
                    <a:pt x="429513" y="38100"/>
                  </a:lnTo>
                  <a:close/>
                </a:path>
                <a:path w="840740" h="495300">
                  <a:moveTo>
                    <a:pt x="764413" y="38100"/>
                  </a:moveTo>
                  <a:lnTo>
                    <a:pt x="429513" y="38100"/>
                  </a:lnTo>
                  <a:lnTo>
                    <a:pt x="429513" y="47243"/>
                  </a:lnTo>
                  <a:lnTo>
                    <a:pt x="764413" y="47243"/>
                  </a:lnTo>
                  <a:lnTo>
                    <a:pt x="764413" y="38100"/>
                  </a:lnTo>
                  <a:close/>
                </a:path>
                <a:path w="840740" h="495300">
                  <a:moveTo>
                    <a:pt x="822324" y="28956"/>
                  </a:moveTo>
                  <a:lnTo>
                    <a:pt x="777113" y="28956"/>
                  </a:lnTo>
                  <a:lnTo>
                    <a:pt x="777113" y="47243"/>
                  </a:lnTo>
                  <a:lnTo>
                    <a:pt x="822324" y="47243"/>
                  </a:lnTo>
                  <a:lnTo>
                    <a:pt x="840613" y="38100"/>
                  </a:lnTo>
                  <a:lnTo>
                    <a:pt x="82232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380232" y="5477256"/>
              <a:ext cx="1588135" cy="1037590"/>
            </a:xfrm>
            <a:custGeom>
              <a:avLst/>
              <a:gdLst/>
              <a:ahLst/>
              <a:cxnLst/>
              <a:rect l="l" t="t" r="r" b="b"/>
              <a:pathLst>
                <a:path w="1588135" h="1037590">
                  <a:moveTo>
                    <a:pt x="0" y="0"/>
                  </a:moveTo>
                  <a:lnTo>
                    <a:pt x="62356" y="0"/>
                  </a:lnTo>
                  <a:lnTo>
                    <a:pt x="62356" y="1037145"/>
                  </a:lnTo>
                  <a:lnTo>
                    <a:pt x="1587880" y="1037145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80360" y="2369819"/>
              <a:ext cx="2778125" cy="4152900"/>
            </a:xfrm>
            <a:custGeom>
              <a:avLst/>
              <a:gdLst/>
              <a:ahLst/>
              <a:cxnLst/>
              <a:rect l="l" t="t" r="r" b="b"/>
              <a:pathLst>
                <a:path w="2778125" h="4152900">
                  <a:moveTo>
                    <a:pt x="2089658" y="38100"/>
                  </a:moveTo>
                  <a:lnTo>
                    <a:pt x="2071357" y="28956"/>
                  </a:lnTo>
                  <a:lnTo>
                    <a:pt x="2013458" y="0"/>
                  </a:lnTo>
                  <a:lnTo>
                    <a:pt x="2013458" y="28956"/>
                  </a:lnTo>
                  <a:lnTo>
                    <a:pt x="1039749" y="28956"/>
                  </a:lnTo>
                  <a:lnTo>
                    <a:pt x="1035685" y="33020"/>
                  </a:lnTo>
                  <a:lnTo>
                    <a:pt x="1035685" y="483743"/>
                  </a:lnTo>
                  <a:lnTo>
                    <a:pt x="0" y="483743"/>
                  </a:lnTo>
                  <a:lnTo>
                    <a:pt x="0" y="502031"/>
                  </a:lnTo>
                  <a:lnTo>
                    <a:pt x="1049909" y="502031"/>
                  </a:lnTo>
                  <a:lnTo>
                    <a:pt x="1053973" y="497967"/>
                  </a:lnTo>
                  <a:lnTo>
                    <a:pt x="1053973" y="492887"/>
                  </a:lnTo>
                  <a:lnTo>
                    <a:pt x="1053973" y="483743"/>
                  </a:lnTo>
                  <a:lnTo>
                    <a:pt x="1053973" y="47244"/>
                  </a:lnTo>
                  <a:lnTo>
                    <a:pt x="2013458" y="47244"/>
                  </a:lnTo>
                  <a:lnTo>
                    <a:pt x="2013458" y="76200"/>
                  </a:lnTo>
                  <a:lnTo>
                    <a:pt x="2071370" y="47244"/>
                  </a:lnTo>
                  <a:lnTo>
                    <a:pt x="2089658" y="38100"/>
                  </a:lnTo>
                  <a:close/>
                </a:path>
                <a:path w="2778125" h="4152900">
                  <a:moveTo>
                    <a:pt x="2777744" y="3631692"/>
                  </a:moveTo>
                  <a:lnTo>
                    <a:pt x="2771394" y="3618992"/>
                  </a:lnTo>
                  <a:lnTo>
                    <a:pt x="2739644" y="3555492"/>
                  </a:lnTo>
                  <a:lnTo>
                    <a:pt x="2701544" y="3631692"/>
                  </a:lnTo>
                  <a:lnTo>
                    <a:pt x="2730500" y="3631692"/>
                  </a:lnTo>
                  <a:lnTo>
                    <a:pt x="2730500" y="4134040"/>
                  </a:lnTo>
                  <a:lnTo>
                    <a:pt x="1978152" y="4134040"/>
                  </a:lnTo>
                  <a:lnTo>
                    <a:pt x="1978152" y="4152315"/>
                  </a:lnTo>
                  <a:lnTo>
                    <a:pt x="2744724" y="4152315"/>
                  </a:lnTo>
                  <a:lnTo>
                    <a:pt x="2748788" y="4148226"/>
                  </a:lnTo>
                  <a:lnTo>
                    <a:pt x="2748788" y="4143171"/>
                  </a:lnTo>
                  <a:lnTo>
                    <a:pt x="2748788" y="4134040"/>
                  </a:lnTo>
                  <a:lnTo>
                    <a:pt x="2748788" y="3631692"/>
                  </a:lnTo>
                  <a:lnTo>
                    <a:pt x="2777744" y="3631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80360" y="1652016"/>
              <a:ext cx="252095" cy="1209040"/>
            </a:xfrm>
            <a:custGeom>
              <a:avLst/>
              <a:gdLst/>
              <a:ahLst/>
              <a:cxnLst/>
              <a:rect l="l" t="t" r="r" b="b"/>
              <a:pathLst>
                <a:path w="252094" h="1209039">
                  <a:moveTo>
                    <a:pt x="0" y="1208532"/>
                  </a:moveTo>
                  <a:lnTo>
                    <a:pt x="251840" y="1208532"/>
                  </a:lnTo>
                  <a:lnTo>
                    <a:pt x="251840" y="0"/>
                  </a:lnTo>
                  <a:lnTo>
                    <a:pt x="23240" y="0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9339" y="1613915"/>
              <a:ext cx="5849620" cy="3883025"/>
            </a:xfrm>
            <a:custGeom>
              <a:avLst/>
              <a:gdLst/>
              <a:ahLst/>
              <a:cxnLst/>
              <a:rect l="l" t="t" r="r" b="b"/>
              <a:pathLst>
                <a:path w="5849620" h="3883025">
                  <a:moveTo>
                    <a:pt x="2831985" y="28956"/>
                  </a:moveTo>
                  <a:lnTo>
                    <a:pt x="4102" y="28956"/>
                  </a:lnTo>
                  <a:lnTo>
                    <a:pt x="0" y="33020"/>
                  </a:lnTo>
                  <a:lnTo>
                    <a:pt x="0" y="3850005"/>
                  </a:lnTo>
                  <a:lnTo>
                    <a:pt x="4102" y="3854069"/>
                  </a:lnTo>
                  <a:lnTo>
                    <a:pt x="161556" y="3854069"/>
                  </a:lnTo>
                  <a:lnTo>
                    <a:pt x="161556" y="3883025"/>
                  </a:lnTo>
                  <a:lnTo>
                    <a:pt x="219468" y="3854069"/>
                  </a:lnTo>
                  <a:lnTo>
                    <a:pt x="237756" y="3844925"/>
                  </a:lnTo>
                  <a:lnTo>
                    <a:pt x="219468" y="3835781"/>
                  </a:lnTo>
                  <a:lnTo>
                    <a:pt x="161556" y="3806825"/>
                  </a:lnTo>
                  <a:lnTo>
                    <a:pt x="161556" y="3835781"/>
                  </a:lnTo>
                  <a:lnTo>
                    <a:pt x="18288" y="3835781"/>
                  </a:lnTo>
                  <a:lnTo>
                    <a:pt x="18288" y="47244"/>
                  </a:lnTo>
                  <a:lnTo>
                    <a:pt x="2831985" y="47244"/>
                  </a:lnTo>
                  <a:lnTo>
                    <a:pt x="2831985" y="38100"/>
                  </a:lnTo>
                  <a:lnTo>
                    <a:pt x="2831985" y="28956"/>
                  </a:lnTo>
                  <a:close/>
                </a:path>
                <a:path w="5849620" h="3883025">
                  <a:moveTo>
                    <a:pt x="5849505" y="33020"/>
                  </a:moveTo>
                  <a:lnTo>
                    <a:pt x="5845441" y="28956"/>
                  </a:lnTo>
                  <a:lnTo>
                    <a:pt x="3060204" y="28956"/>
                  </a:lnTo>
                  <a:lnTo>
                    <a:pt x="3060204" y="0"/>
                  </a:lnTo>
                  <a:lnTo>
                    <a:pt x="2984004" y="38100"/>
                  </a:lnTo>
                  <a:lnTo>
                    <a:pt x="3060204" y="76200"/>
                  </a:lnTo>
                  <a:lnTo>
                    <a:pt x="3060204" y="47244"/>
                  </a:lnTo>
                  <a:lnTo>
                    <a:pt x="5831217" y="47244"/>
                  </a:lnTo>
                  <a:lnTo>
                    <a:pt x="5831217" y="1240917"/>
                  </a:lnTo>
                  <a:lnTo>
                    <a:pt x="5611761" y="1240917"/>
                  </a:lnTo>
                  <a:lnTo>
                    <a:pt x="5611761" y="1259205"/>
                  </a:lnTo>
                  <a:lnTo>
                    <a:pt x="5845441" y="1259205"/>
                  </a:lnTo>
                  <a:lnTo>
                    <a:pt x="5849505" y="1255141"/>
                  </a:lnTo>
                  <a:lnTo>
                    <a:pt x="5849505" y="1250061"/>
                  </a:lnTo>
                  <a:lnTo>
                    <a:pt x="5849505" y="1240917"/>
                  </a:lnTo>
                  <a:lnTo>
                    <a:pt x="5849505" y="47244"/>
                  </a:lnTo>
                  <a:lnTo>
                    <a:pt x="5849505" y="38100"/>
                  </a:lnTo>
                  <a:lnTo>
                    <a:pt x="5849505" y="33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056635" y="2703016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7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20846" y="5717526"/>
            <a:ext cx="259079" cy="3162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Microsoft YaHei UI"/>
                <a:cs typeface="Microsoft YaHei UI"/>
              </a:rPr>
              <a:t>rd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71715" y="5780906"/>
            <a:ext cx="555625" cy="316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800" spc="-415" dirty="0">
                <a:latin typeface="Microsoft YaHei UI"/>
                <a:cs typeface="Microsoft YaHei UI"/>
              </a:rPr>
              <a:t>数据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0509" y="5797845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1800" b="1" spc="265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15160" y="5890043"/>
            <a:ext cx="948690" cy="3162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spc="-250" dirty="0">
                <a:latin typeface="Microsoft YaHei UI"/>
                <a:cs typeface="Microsoft YaHei UI"/>
              </a:rPr>
              <a:t>指令</a:t>
            </a:r>
            <a:r>
              <a:rPr sz="1800" spc="-750" dirty="0">
                <a:latin typeface="Microsoft YaHei UI"/>
                <a:cs typeface="Microsoft YaHei UI"/>
              </a:rPr>
              <a:t>存储器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4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91436" y="530910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1464" y="5319521"/>
            <a:ext cx="26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135" baseline="-26234" dirty="0">
                <a:latin typeface="Arial"/>
                <a:cs typeface="Arial"/>
              </a:rPr>
              <a:t>•</a:t>
            </a:r>
            <a:endParaRPr sz="2700" baseline="-2623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26377" y="488518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23990" y="1956003"/>
            <a:ext cx="2350135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1600" spc="-235" dirty="0">
                <a:latin typeface="Microsoft YaHei UI"/>
                <a:cs typeface="Microsoft YaHei UI"/>
              </a:rPr>
              <a:t>我们</a:t>
            </a:r>
            <a:r>
              <a:rPr sz="1600" spc="-500" dirty="0">
                <a:latin typeface="Microsoft YaHei UI"/>
                <a:cs typeface="Microsoft YaHei UI"/>
              </a:rPr>
              <a:t>将</a:t>
            </a:r>
            <a:r>
              <a:rPr sz="1600" spc="-175" dirty="0">
                <a:latin typeface="Microsoft YaHei UI"/>
                <a:cs typeface="Microsoft YaHei UI"/>
              </a:rPr>
              <a:t>只</a:t>
            </a:r>
            <a:r>
              <a:rPr sz="1600" spc="-160" dirty="0">
                <a:latin typeface="Microsoft YaHei UI"/>
                <a:cs typeface="Microsoft YaHei UI"/>
              </a:rPr>
              <a:t>考虑</a:t>
            </a:r>
            <a:r>
              <a:rPr sz="1600" spc="50" dirty="0">
                <a:latin typeface="Microsoft YaHei UI"/>
                <a:cs typeface="Microsoft YaHei UI"/>
              </a:rPr>
              <a:t>lw、</a:t>
            </a:r>
            <a:r>
              <a:rPr sz="1600" spc="75" dirty="0">
                <a:latin typeface="Microsoft YaHei UI"/>
                <a:cs typeface="Microsoft YaHei UI"/>
              </a:rPr>
              <a:t>sw、</a:t>
            </a:r>
            <a:r>
              <a:rPr sz="1600" spc="30" dirty="0">
                <a:latin typeface="Microsoft YaHei UI"/>
                <a:cs typeface="Microsoft YaHei UI"/>
              </a:rPr>
              <a:t>add、</a:t>
            </a:r>
            <a:r>
              <a:rPr sz="1600" spc="40" dirty="0">
                <a:latin typeface="Microsoft YaHei UI"/>
                <a:cs typeface="Microsoft YaHei UI"/>
              </a:rPr>
              <a:t>sub、</a:t>
            </a:r>
            <a:r>
              <a:rPr sz="1600" spc="40" dirty="0">
                <a:latin typeface="Microsoft YaHei UI"/>
                <a:cs typeface="Microsoft YaHei UI"/>
              </a:rPr>
              <a:t>and、</a:t>
            </a:r>
            <a:r>
              <a:rPr sz="1600" spc="-15" dirty="0">
                <a:latin typeface="Microsoft YaHei UI"/>
                <a:cs typeface="Microsoft YaHei UI"/>
              </a:rPr>
              <a:t>or、</a:t>
            </a:r>
            <a:r>
              <a:rPr sz="1600" spc="50" dirty="0">
                <a:latin typeface="Microsoft YaHei UI"/>
                <a:cs typeface="Microsoft YaHei UI"/>
              </a:rPr>
              <a:t>slt和</a:t>
            </a:r>
            <a:r>
              <a:rPr sz="1600" spc="-15" dirty="0">
                <a:latin typeface="Microsoft YaHei UI"/>
                <a:cs typeface="Microsoft YaHei UI"/>
              </a:rPr>
              <a:t>beq</a:t>
            </a:r>
            <a:r>
              <a:rPr sz="1600" spc="-95" dirty="0">
                <a:latin typeface="Microsoft YaHei UI"/>
                <a:cs typeface="Microsoft YaHei UI"/>
              </a:rPr>
              <a:t>指令</a:t>
            </a:r>
            <a:r>
              <a:rPr sz="1600" spc="-240" dirty="0">
                <a:latin typeface="Microsoft YaHei UI"/>
                <a:cs typeface="Microsoft YaHei UI"/>
              </a:rPr>
              <a:t>。</a:t>
            </a:r>
            <a:endParaRPr sz="16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72262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MIPS指令执行方案的概念图</a:t>
            </a:r>
          </a:p>
        </p:txBody>
      </p:sp>
      <p:sp>
        <p:nvSpPr>
          <p:cNvPr id="3" name="object 3"/>
          <p:cNvSpPr/>
          <p:nvPr/>
        </p:nvSpPr>
        <p:spPr>
          <a:xfrm>
            <a:off x="5742432" y="4724400"/>
            <a:ext cx="786765" cy="1475740"/>
          </a:xfrm>
          <a:custGeom>
            <a:avLst/>
            <a:gdLst/>
            <a:ahLst/>
            <a:cxnLst/>
            <a:rect l="l" t="t" r="r" b="b"/>
            <a:pathLst>
              <a:path w="786765" h="1475739">
                <a:moveTo>
                  <a:pt x="0" y="1475232"/>
                </a:moveTo>
                <a:lnTo>
                  <a:pt x="0" y="983488"/>
                </a:lnTo>
                <a:lnTo>
                  <a:pt x="409955" y="733806"/>
                </a:lnTo>
                <a:lnTo>
                  <a:pt x="2793" y="487933"/>
                </a:lnTo>
                <a:lnTo>
                  <a:pt x="2793" y="0"/>
                </a:lnTo>
                <a:lnTo>
                  <a:pt x="786384" y="487933"/>
                </a:lnTo>
                <a:lnTo>
                  <a:pt x="786384" y="983488"/>
                </a:lnTo>
                <a:lnTo>
                  <a:pt x="0" y="147523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5166" y="5132654"/>
            <a:ext cx="473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Microsoft YaHei UI"/>
                <a:cs typeface="Microsoft YaHei UI"/>
              </a:rPr>
              <a:t>ALU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0927" y="2124455"/>
            <a:ext cx="783590" cy="1475740"/>
          </a:xfrm>
          <a:custGeom>
            <a:avLst/>
            <a:gdLst/>
            <a:ahLst/>
            <a:cxnLst/>
            <a:rect l="l" t="t" r="r" b="b"/>
            <a:pathLst>
              <a:path w="783589" h="1475739">
                <a:moveTo>
                  <a:pt x="0" y="1475232"/>
                </a:moveTo>
                <a:lnTo>
                  <a:pt x="0" y="983488"/>
                </a:lnTo>
                <a:lnTo>
                  <a:pt x="408305" y="733806"/>
                </a:lnTo>
                <a:lnTo>
                  <a:pt x="2794" y="487934"/>
                </a:lnTo>
                <a:lnTo>
                  <a:pt x="2794" y="0"/>
                </a:lnTo>
                <a:lnTo>
                  <a:pt x="783336" y="487934"/>
                </a:lnTo>
                <a:lnTo>
                  <a:pt x="783336" y="983488"/>
                </a:lnTo>
                <a:lnTo>
                  <a:pt x="0" y="14752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8864" y="2517470"/>
            <a:ext cx="4832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 UI"/>
                <a:cs typeface="Microsoft YaHei UI"/>
              </a:rPr>
              <a:t>增加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095" y="4721352"/>
            <a:ext cx="4798060" cy="1478280"/>
          </a:xfrm>
          <a:custGeom>
            <a:avLst/>
            <a:gdLst/>
            <a:ahLst/>
            <a:cxnLst/>
            <a:rect l="l" t="t" r="r" b="b"/>
            <a:pathLst>
              <a:path w="4798060" h="1478279">
                <a:moveTo>
                  <a:pt x="3282695" y="1478280"/>
                </a:moveTo>
                <a:lnTo>
                  <a:pt x="4797552" y="1478280"/>
                </a:lnTo>
                <a:lnTo>
                  <a:pt x="4797552" y="3048"/>
                </a:lnTo>
                <a:lnTo>
                  <a:pt x="3282695" y="3048"/>
                </a:lnTo>
                <a:lnTo>
                  <a:pt x="3282695" y="1478280"/>
                </a:lnTo>
                <a:close/>
              </a:path>
              <a:path w="4798060" h="1478279">
                <a:moveTo>
                  <a:pt x="1453896" y="1478280"/>
                </a:moveTo>
                <a:lnTo>
                  <a:pt x="2993136" y="1478280"/>
                </a:lnTo>
                <a:lnTo>
                  <a:pt x="2993136" y="3048"/>
                </a:lnTo>
                <a:lnTo>
                  <a:pt x="1453896" y="3048"/>
                </a:lnTo>
                <a:lnTo>
                  <a:pt x="1453896" y="1478280"/>
                </a:lnTo>
                <a:close/>
              </a:path>
              <a:path w="4798060" h="1478279">
                <a:moveTo>
                  <a:pt x="0" y="1475232"/>
                </a:moveTo>
                <a:lnTo>
                  <a:pt x="1146048" y="1475232"/>
                </a:lnTo>
                <a:lnTo>
                  <a:pt x="1146048" y="0"/>
                </a:lnTo>
                <a:lnTo>
                  <a:pt x="0" y="0"/>
                </a:lnTo>
                <a:lnTo>
                  <a:pt x="0" y="14752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8009" y="5297170"/>
            <a:ext cx="3435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latin typeface="Microsoft YaHei UI"/>
                <a:cs typeface="Microsoft YaHei UI"/>
              </a:rPr>
              <a:t>个人电脑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60335" y="4770120"/>
            <a:ext cx="1630680" cy="1475740"/>
          </a:xfrm>
          <a:custGeom>
            <a:avLst/>
            <a:gdLst/>
            <a:ahLst/>
            <a:cxnLst/>
            <a:rect l="l" t="t" r="r" b="b"/>
            <a:pathLst>
              <a:path w="1630679" h="1475739">
                <a:moveTo>
                  <a:pt x="0" y="1475231"/>
                </a:moveTo>
                <a:lnTo>
                  <a:pt x="1630679" y="1475231"/>
                </a:lnTo>
                <a:lnTo>
                  <a:pt x="1630679" y="0"/>
                </a:lnTo>
                <a:lnTo>
                  <a:pt x="0" y="0"/>
                </a:lnTo>
                <a:lnTo>
                  <a:pt x="0" y="147523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98269" y="5327396"/>
            <a:ext cx="141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48055" algn="l"/>
              </a:tabLst>
            </a:pPr>
            <a:r>
              <a:rPr sz="1800" spc="-425" dirty="0">
                <a:latin typeface="Microsoft YaHei UI"/>
                <a:cs typeface="Microsoft YaHei UI"/>
              </a:rPr>
              <a:t>地址</a:t>
            </a:r>
            <a:r>
              <a:rPr sz="1800" dirty="0">
                <a:latin typeface="Microsoft YaHei UI"/>
                <a:cs typeface="Microsoft YaHei UI"/>
              </a:rPr>
              <a:t>指示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5892" y="4850892"/>
            <a:ext cx="554990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5080" indent="-4445">
              <a:lnSpc>
                <a:spcPct val="105100"/>
              </a:lnSpc>
              <a:spcBef>
                <a:spcPts val="100"/>
              </a:spcBef>
            </a:pPr>
            <a:r>
              <a:rPr sz="1800" spc="-305" dirty="0">
                <a:latin typeface="Microsoft YaHei UI"/>
                <a:cs typeface="Microsoft YaHei UI"/>
              </a:rPr>
              <a:t>数据</a:t>
            </a:r>
            <a:r>
              <a:rPr sz="1800" spc="55" dirty="0">
                <a:latin typeface="Microsoft YaHei UI"/>
                <a:cs typeface="Microsoft YaHei UI"/>
              </a:rPr>
              <a:t>rs</a:t>
            </a:r>
            <a:endParaRPr sz="1800">
              <a:latin typeface="Microsoft YaHei UI"/>
              <a:cs typeface="Microsoft YaHei UI"/>
            </a:endParaRPr>
          </a:p>
          <a:p>
            <a:pPr marL="16510">
              <a:lnSpc>
                <a:spcPct val="100000"/>
              </a:lnSpc>
              <a:spcBef>
                <a:spcPts val="35"/>
              </a:spcBef>
            </a:pPr>
            <a:r>
              <a:rPr sz="1800" spc="50" dirty="0">
                <a:latin typeface="Microsoft YaHei UI"/>
                <a:cs typeface="Microsoft YaHei UI"/>
              </a:rPr>
              <a:t>rt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7789" y="5311902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latin typeface="Microsoft YaHei UI"/>
                <a:cs typeface="Microsoft YaHei UI"/>
              </a:rPr>
              <a:t>注册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0335" y="4770120"/>
            <a:ext cx="1630680" cy="147574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90"/>
              </a:spcBef>
            </a:pPr>
            <a:r>
              <a:rPr sz="1800" spc="-425" dirty="0">
                <a:latin typeface="Microsoft YaHei UI"/>
                <a:cs typeface="Microsoft YaHei UI"/>
              </a:rPr>
              <a:t>地址</a:t>
            </a:r>
            <a:endParaRPr sz="1800">
              <a:latin typeface="Microsoft YaHei UI"/>
              <a:cs typeface="Microsoft YaHei UI"/>
            </a:endParaRPr>
          </a:p>
          <a:p>
            <a:pPr marL="584200">
              <a:lnSpc>
                <a:spcPct val="100000"/>
              </a:lnSpc>
              <a:spcBef>
                <a:spcPts val="1600"/>
              </a:spcBef>
            </a:pPr>
            <a:r>
              <a:rPr sz="1800" spc="-525" dirty="0">
                <a:latin typeface="Microsoft YaHei UI"/>
                <a:cs typeface="Microsoft YaHei UI"/>
              </a:rPr>
              <a:t>数据</a:t>
            </a:r>
            <a:r>
              <a:rPr sz="1800" spc="-745" dirty="0">
                <a:latin typeface="Microsoft YaHei UI"/>
                <a:cs typeface="Microsoft YaHei UI"/>
              </a:rPr>
              <a:t>存储器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71288" y="2121407"/>
            <a:ext cx="783590" cy="1475740"/>
          </a:xfrm>
          <a:custGeom>
            <a:avLst/>
            <a:gdLst/>
            <a:ahLst/>
            <a:cxnLst/>
            <a:rect l="l" t="t" r="r" b="b"/>
            <a:pathLst>
              <a:path w="783589" h="1475739">
                <a:moveTo>
                  <a:pt x="0" y="1475231"/>
                </a:moveTo>
                <a:lnTo>
                  <a:pt x="0" y="983488"/>
                </a:lnTo>
                <a:lnTo>
                  <a:pt x="408304" y="733805"/>
                </a:lnTo>
                <a:lnTo>
                  <a:pt x="2794" y="487933"/>
                </a:lnTo>
                <a:lnTo>
                  <a:pt x="2794" y="0"/>
                </a:lnTo>
                <a:lnTo>
                  <a:pt x="783336" y="487933"/>
                </a:lnTo>
                <a:lnTo>
                  <a:pt x="783336" y="983488"/>
                </a:lnTo>
                <a:lnTo>
                  <a:pt x="0" y="147523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30114" y="2513787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YaHei UI"/>
                <a:cs typeface="Microsoft YaHei UI"/>
              </a:rPr>
              <a:t>增加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3017" y="3284219"/>
            <a:ext cx="5570855" cy="2635250"/>
          </a:xfrm>
          <a:custGeom>
            <a:avLst/>
            <a:gdLst/>
            <a:ahLst/>
            <a:cxnLst/>
            <a:rect l="l" t="t" r="r" b="b"/>
            <a:pathLst>
              <a:path w="5570855" h="2635250">
                <a:moveTo>
                  <a:pt x="288290" y="2185797"/>
                </a:moveTo>
                <a:lnTo>
                  <a:pt x="242316" y="2185797"/>
                </a:lnTo>
                <a:lnTo>
                  <a:pt x="229590" y="2185797"/>
                </a:lnTo>
                <a:lnTo>
                  <a:pt x="229362" y="2214626"/>
                </a:lnTo>
                <a:lnTo>
                  <a:pt x="288290" y="2185797"/>
                </a:lnTo>
                <a:close/>
              </a:path>
              <a:path w="5570855" h="2635250">
                <a:moveTo>
                  <a:pt x="557149" y="38100"/>
                </a:moveTo>
                <a:lnTo>
                  <a:pt x="538848" y="28956"/>
                </a:lnTo>
                <a:lnTo>
                  <a:pt x="480949" y="0"/>
                </a:lnTo>
                <a:lnTo>
                  <a:pt x="480949" y="28956"/>
                </a:lnTo>
                <a:lnTo>
                  <a:pt x="127241" y="28956"/>
                </a:lnTo>
                <a:lnTo>
                  <a:pt x="123190" y="33020"/>
                </a:lnTo>
                <a:lnTo>
                  <a:pt x="123190" y="2166582"/>
                </a:lnTo>
                <a:lnTo>
                  <a:pt x="254" y="2165604"/>
                </a:lnTo>
                <a:lnTo>
                  <a:pt x="215" y="2167775"/>
                </a:lnTo>
                <a:lnTo>
                  <a:pt x="127" y="2174748"/>
                </a:lnTo>
                <a:lnTo>
                  <a:pt x="0" y="2183892"/>
                </a:lnTo>
                <a:lnTo>
                  <a:pt x="127" y="2183904"/>
                </a:lnTo>
                <a:lnTo>
                  <a:pt x="127" y="2186051"/>
                </a:lnTo>
                <a:lnTo>
                  <a:pt x="137414" y="2186051"/>
                </a:lnTo>
                <a:lnTo>
                  <a:pt x="138468" y="2184997"/>
                </a:lnTo>
                <a:lnTo>
                  <a:pt x="229590" y="2185708"/>
                </a:lnTo>
                <a:lnTo>
                  <a:pt x="242316" y="2185797"/>
                </a:lnTo>
                <a:lnTo>
                  <a:pt x="288493" y="2185708"/>
                </a:lnTo>
                <a:lnTo>
                  <a:pt x="305943" y="2177161"/>
                </a:lnTo>
                <a:lnTo>
                  <a:pt x="229997" y="2138426"/>
                </a:lnTo>
                <a:lnTo>
                  <a:pt x="229743" y="2167420"/>
                </a:lnTo>
                <a:lnTo>
                  <a:pt x="141478" y="2166721"/>
                </a:lnTo>
                <a:lnTo>
                  <a:pt x="141478" y="47256"/>
                </a:lnTo>
                <a:lnTo>
                  <a:pt x="480949" y="47256"/>
                </a:lnTo>
                <a:lnTo>
                  <a:pt x="480949" y="76200"/>
                </a:lnTo>
                <a:lnTo>
                  <a:pt x="538848" y="47256"/>
                </a:lnTo>
                <a:lnTo>
                  <a:pt x="557149" y="38100"/>
                </a:lnTo>
                <a:close/>
              </a:path>
              <a:path w="5570855" h="2635250">
                <a:moveTo>
                  <a:pt x="3438017" y="38100"/>
                </a:moveTo>
                <a:lnTo>
                  <a:pt x="3419716" y="28956"/>
                </a:lnTo>
                <a:lnTo>
                  <a:pt x="3361817" y="0"/>
                </a:lnTo>
                <a:lnTo>
                  <a:pt x="3361817" y="28956"/>
                </a:lnTo>
                <a:lnTo>
                  <a:pt x="1893824" y="28956"/>
                </a:lnTo>
                <a:lnTo>
                  <a:pt x="1889760" y="33020"/>
                </a:lnTo>
                <a:lnTo>
                  <a:pt x="1889760" y="2183892"/>
                </a:lnTo>
                <a:lnTo>
                  <a:pt x="1847215" y="2183892"/>
                </a:lnTo>
                <a:lnTo>
                  <a:pt x="1847215" y="2202815"/>
                </a:lnTo>
                <a:lnTo>
                  <a:pt x="1903984" y="2202815"/>
                </a:lnTo>
                <a:lnTo>
                  <a:pt x="1904238" y="2202561"/>
                </a:lnTo>
                <a:lnTo>
                  <a:pt x="1967865" y="2202561"/>
                </a:lnTo>
                <a:lnTo>
                  <a:pt x="1967865" y="2302764"/>
                </a:lnTo>
                <a:lnTo>
                  <a:pt x="1968119" y="2303030"/>
                </a:lnTo>
                <a:lnTo>
                  <a:pt x="1968119" y="2601671"/>
                </a:lnTo>
                <a:lnTo>
                  <a:pt x="1972183" y="2605760"/>
                </a:lnTo>
                <a:lnTo>
                  <a:pt x="2031111" y="2605760"/>
                </a:lnTo>
                <a:lnTo>
                  <a:pt x="2031111" y="2634716"/>
                </a:lnTo>
                <a:lnTo>
                  <a:pt x="2089023" y="2605760"/>
                </a:lnTo>
                <a:lnTo>
                  <a:pt x="2107311" y="2596616"/>
                </a:lnTo>
                <a:lnTo>
                  <a:pt x="2089010" y="2587472"/>
                </a:lnTo>
                <a:lnTo>
                  <a:pt x="2031111" y="2558516"/>
                </a:lnTo>
                <a:lnTo>
                  <a:pt x="2031111" y="2587472"/>
                </a:lnTo>
                <a:lnTo>
                  <a:pt x="1986407" y="2587472"/>
                </a:lnTo>
                <a:lnTo>
                  <a:pt x="1986407" y="2306840"/>
                </a:lnTo>
                <a:lnTo>
                  <a:pt x="2030603" y="2306840"/>
                </a:lnTo>
                <a:lnTo>
                  <a:pt x="2030603" y="2335796"/>
                </a:lnTo>
                <a:lnTo>
                  <a:pt x="2088489" y="2306840"/>
                </a:lnTo>
                <a:lnTo>
                  <a:pt x="2106803" y="2297684"/>
                </a:lnTo>
                <a:lnTo>
                  <a:pt x="2088515" y="2288540"/>
                </a:lnTo>
                <a:lnTo>
                  <a:pt x="2030603" y="2259584"/>
                </a:lnTo>
                <a:lnTo>
                  <a:pt x="2030603" y="2288540"/>
                </a:lnTo>
                <a:lnTo>
                  <a:pt x="1986407" y="2288540"/>
                </a:lnTo>
                <a:lnTo>
                  <a:pt x="1986407" y="2202180"/>
                </a:lnTo>
                <a:lnTo>
                  <a:pt x="1986407" y="2193036"/>
                </a:lnTo>
                <a:lnTo>
                  <a:pt x="1986407" y="2187956"/>
                </a:lnTo>
                <a:lnTo>
                  <a:pt x="1986153" y="2187702"/>
                </a:lnTo>
                <a:lnTo>
                  <a:pt x="1986153" y="2184273"/>
                </a:lnTo>
                <a:lnTo>
                  <a:pt x="1986153" y="2028444"/>
                </a:lnTo>
                <a:lnTo>
                  <a:pt x="2030603" y="2028444"/>
                </a:lnTo>
                <a:lnTo>
                  <a:pt x="2030603" y="2057400"/>
                </a:lnTo>
                <a:lnTo>
                  <a:pt x="2088515" y="2028444"/>
                </a:lnTo>
                <a:lnTo>
                  <a:pt x="2106803" y="2019300"/>
                </a:lnTo>
                <a:lnTo>
                  <a:pt x="2088515" y="2010156"/>
                </a:lnTo>
                <a:lnTo>
                  <a:pt x="2030603" y="1981200"/>
                </a:lnTo>
                <a:lnTo>
                  <a:pt x="2030603" y="2010156"/>
                </a:lnTo>
                <a:lnTo>
                  <a:pt x="1971929" y="2010156"/>
                </a:lnTo>
                <a:lnTo>
                  <a:pt x="1967865" y="2014220"/>
                </a:lnTo>
                <a:lnTo>
                  <a:pt x="1967865" y="2183892"/>
                </a:lnTo>
                <a:lnTo>
                  <a:pt x="1908048" y="2183892"/>
                </a:lnTo>
                <a:lnTo>
                  <a:pt x="1908048" y="47244"/>
                </a:lnTo>
                <a:lnTo>
                  <a:pt x="3361817" y="47244"/>
                </a:lnTo>
                <a:lnTo>
                  <a:pt x="3361817" y="76200"/>
                </a:lnTo>
                <a:lnTo>
                  <a:pt x="3419729" y="47244"/>
                </a:lnTo>
                <a:lnTo>
                  <a:pt x="3438017" y="38100"/>
                </a:lnTo>
                <a:close/>
              </a:path>
              <a:path w="5570855" h="2635250">
                <a:moveTo>
                  <a:pt x="5570474" y="1034796"/>
                </a:moveTo>
                <a:lnTo>
                  <a:pt x="1967103" y="1034796"/>
                </a:lnTo>
                <a:lnTo>
                  <a:pt x="1963039" y="1038860"/>
                </a:lnTo>
                <a:lnTo>
                  <a:pt x="1963039" y="1734312"/>
                </a:lnTo>
                <a:lnTo>
                  <a:pt x="1967103" y="1738503"/>
                </a:lnTo>
                <a:lnTo>
                  <a:pt x="2027047" y="1738503"/>
                </a:lnTo>
                <a:lnTo>
                  <a:pt x="2027047" y="1767459"/>
                </a:lnTo>
                <a:lnTo>
                  <a:pt x="2084959" y="1738503"/>
                </a:lnTo>
                <a:lnTo>
                  <a:pt x="2103247" y="1729359"/>
                </a:lnTo>
                <a:lnTo>
                  <a:pt x="2084959" y="1720215"/>
                </a:lnTo>
                <a:lnTo>
                  <a:pt x="2027047" y="1691259"/>
                </a:lnTo>
                <a:lnTo>
                  <a:pt x="2027047" y="1720215"/>
                </a:lnTo>
                <a:lnTo>
                  <a:pt x="1981327" y="1720215"/>
                </a:lnTo>
                <a:lnTo>
                  <a:pt x="1981327" y="1053084"/>
                </a:lnTo>
                <a:lnTo>
                  <a:pt x="5570474" y="1053084"/>
                </a:lnTo>
                <a:lnTo>
                  <a:pt x="5570474" y="1043940"/>
                </a:lnTo>
                <a:lnTo>
                  <a:pt x="5570474" y="1034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96060" y="2258695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 UI"/>
                <a:cs typeface="Microsoft YaHei UI"/>
              </a:rPr>
              <a:t>4</a:t>
            </a:r>
            <a:endParaRPr sz="1800">
              <a:latin typeface="Microsoft YaHei UI"/>
              <a:cs typeface="Microsoft YaHei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9339" y="1613916"/>
            <a:ext cx="8883650" cy="4909820"/>
            <a:chOff x="149339" y="1613916"/>
            <a:chExt cx="8883650" cy="4909820"/>
          </a:xfrm>
        </p:grpSpPr>
        <p:sp>
          <p:nvSpPr>
            <p:cNvPr id="19" name="object 19"/>
            <p:cNvSpPr/>
            <p:nvPr/>
          </p:nvSpPr>
          <p:spPr>
            <a:xfrm>
              <a:off x="1725168" y="2370328"/>
              <a:ext cx="370840" cy="76200"/>
            </a:xfrm>
            <a:custGeom>
              <a:avLst/>
              <a:gdLst/>
              <a:ahLst/>
              <a:cxnLst/>
              <a:rect l="l" t="t" r="r" b="b"/>
              <a:pathLst>
                <a:path w="370839" h="76200">
                  <a:moveTo>
                    <a:pt x="353017" y="28829"/>
                  </a:moveTo>
                  <a:lnTo>
                    <a:pt x="307213" y="28829"/>
                  </a:lnTo>
                  <a:lnTo>
                    <a:pt x="307339" y="47117"/>
                  </a:lnTo>
                  <a:lnTo>
                    <a:pt x="294700" y="47205"/>
                  </a:lnTo>
                  <a:lnTo>
                    <a:pt x="294894" y="76200"/>
                  </a:lnTo>
                  <a:lnTo>
                    <a:pt x="370839" y="37592"/>
                  </a:lnTo>
                  <a:lnTo>
                    <a:pt x="353017" y="28829"/>
                  </a:lnTo>
                  <a:close/>
                </a:path>
                <a:path w="370839" h="76200">
                  <a:moveTo>
                    <a:pt x="294578" y="28917"/>
                  </a:moveTo>
                  <a:lnTo>
                    <a:pt x="0" y="30987"/>
                  </a:lnTo>
                  <a:lnTo>
                    <a:pt x="0" y="49275"/>
                  </a:lnTo>
                  <a:lnTo>
                    <a:pt x="294700" y="47205"/>
                  </a:lnTo>
                  <a:lnTo>
                    <a:pt x="294578" y="28917"/>
                  </a:lnTo>
                  <a:close/>
                </a:path>
                <a:path w="370839" h="76200">
                  <a:moveTo>
                    <a:pt x="307213" y="28829"/>
                  </a:moveTo>
                  <a:lnTo>
                    <a:pt x="294578" y="28917"/>
                  </a:lnTo>
                  <a:lnTo>
                    <a:pt x="294700" y="47205"/>
                  </a:lnTo>
                  <a:lnTo>
                    <a:pt x="307339" y="47117"/>
                  </a:lnTo>
                  <a:lnTo>
                    <a:pt x="307213" y="28829"/>
                  </a:lnTo>
                  <a:close/>
                </a:path>
                <a:path w="370839" h="76200">
                  <a:moveTo>
                    <a:pt x="294386" y="0"/>
                  </a:moveTo>
                  <a:lnTo>
                    <a:pt x="294578" y="28917"/>
                  </a:lnTo>
                  <a:lnTo>
                    <a:pt x="353017" y="28829"/>
                  </a:lnTo>
                  <a:lnTo>
                    <a:pt x="294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98208" y="4328160"/>
              <a:ext cx="2025650" cy="1179195"/>
            </a:xfrm>
            <a:custGeom>
              <a:avLst/>
              <a:gdLst/>
              <a:ahLst/>
              <a:cxnLst/>
              <a:rect l="l" t="t" r="r" b="b"/>
              <a:pathLst>
                <a:path w="2025650" h="1179195">
                  <a:moveTo>
                    <a:pt x="1894077" y="1179067"/>
                  </a:moveTo>
                  <a:lnTo>
                    <a:pt x="2025142" y="1179067"/>
                  </a:lnTo>
                  <a:lnTo>
                    <a:pt x="2025142" y="0"/>
                  </a:lnTo>
                  <a:lnTo>
                    <a:pt x="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84648" y="4343400"/>
              <a:ext cx="2085339" cy="1608455"/>
            </a:xfrm>
            <a:custGeom>
              <a:avLst/>
              <a:gdLst/>
              <a:ahLst/>
              <a:cxnLst/>
              <a:rect l="l" t="t" r="r" b="b"/>
              <a:pathLst>
                <a:path w="2085340" h="1608454">
                  <a:moveTo>
                    <a:pt x="560070" y="1569720"/>
                  </a:moveTo>
                  <a:lnTo>
                    <a:pt x="542137" y="1560868"/>
                  </a:lnTo>
                  <a:lnTo>
                    <a:pt x="483616" y="1531975"/>
                  </a:lnTo>
                  <a:lnTo>
                    <a:pt x="483755" y="1560931"/>
                  </a:lnTo>
                  <a:lnTo>
                    <a:pt x="0" y="1563192"/>
                  </a:lnTo>
                  <a:lnTo>
                    <a:pt x="0" y="1581480"/>
                  </a:lnTo>
                  <a:lnTo>
                    <a:pt x="483844" y="1579219"/>
                  </a:lnTo>
                  <a:lnTo>
                    <a:pt x="483997" y="1608175"/>
                  </a:lnTo>
                  <a:lnTo>
                    <a:pt x="560070" y="1569720"/>
                  </a:lnTo>
                  <a:close/>
                </a:path>
                <a:path w="2085340" h="1608454">
                  <a:moveTo>
                    <a:pt x="560070" y="655320"/>
                  </a:moveTo>
                  <a:lnTo>
                    <a:pt x="542048" y="646430"/>
                  </a:lnTo>
                  <a:lnTo>
                    <a:pt x="483616" y="617601"/>
                  </a:lnTo>
                  <a:lnTo>
                    <a:pt x="483755" y="646493"/>
                  </a:lnTo>
                  <a:lnTo>
                    <a:pt x="0" y="648843"/>
                  </a:lnTo>
                  <a:lnTo>
                    <a:pt x="0" y="667131"/>
                  </a:lnTo>
                  <a:lnTo>
                    <a:pt x="483844" y="664781"/>
                  </a:lnTo>
                  <a:lnTo>
                    <a:pt x="483997" y="693801"/>
                  </a:lnTo>
                  <a:lnTo>
                    <a:pt x="560070" y="655320"/>
                  </a:lnTo>
                  <a:close/>
                </a:path>
                <a:path w="2085340" h="1608454">
                  <a:moveTo>
                    <a:pt x="2085213" y="688848"/>
                  </a:moveTo>
                  <a:lnTo>
                    <a:pt x="2066925" y="679704"/>
                  </a:lnTo>
                  <a:lnTo>
                    <a:pt x="2009013" y="650748"/>
                  </a:lnTo>
                  <a:lnTo>
                    <a:pt x="2009013" y="679704"/>
                  </a:lnTo>
                  <a:lnTo>
                    <a:pt x="1718945" y="679704"/>
                  </a:lnTo>
                  <a:lnTo>
                    <a:pt x="1718945" y="76200"/>
                  </a:lnTo>
                  <a:lnTo>
                    <a:pt x="1747901" y="76200"/>
                  </a:lnTo>
                  <a:lnTo>
                    <a:pt x="1741551" y="63500"/>
                  </a:lnTo>
                  <a:lnTo>
                    <a:pt x="1709801" y="0"/>
                  </a:lnTo>
                  <a:lnTo>
                    <a:pt x="1671701" y="76200"/>
                  </a:lnTo>
                  <a:lnTo>
                    <a:pt x="1700657" y="76200"/>
                  </a:lnTo>
                  <a:lnTo>
                    <a:pt x="1700657" y="1092073"/>
                  </a:lnTo>
                  <a:lnTo>
                    <a:pt x="1335024" y="1092073"/>
                  </a:lnTo>
                  <a:lnTo>
                    <a:pt x="1335024" y="1092454"/>
                  </a:lnTo>
                  <a:lnTo>
                    <a:pt x="1335024" y="1110361"/>
                  </a:lnTo>
                  <a:lnTo>
                    <a:pt x="1335024" y="1110742"/>
                  </a:lnTo>
                  <a:lnTo>
                    <a:pt x="1714881" y="1110742"/>
                  </a:lnTo>
                  <a:lnTo>
                    <a:pt x="1718945" y="1106678"/>
                  </a:lnTo>
                  <a:lnTo>
                    <a:pt x="1718945" y="1106551"/>
                  </a:lnTo>
                  <a:lnTo>
                    <a:pt x="1719199" y="1106297"/>
                  </a:lnTo>
                  <a:lnTo>
                    <a:pt x="1719199" y="1101217"/>
                  </a:lnTo>
                  <a:lnTo>
                    <a:pt x="1719199" y="1092073"/>
                  </a:lnTo>
                  <a:lnTo>
                    <a:pt x="1719199" y="697992"/>
                  </a:lnTo>
                  <a:lnTo>
                    <a:pt x="2009013" y="697992"/>
                  </a:lnTo>
                  <a:lnTo>
                    <a:pt x="2009013" y="726948"/>
                  </a:lnTo>
                  <a:lnTo>
                    <a:pt x="2066925" y="697992"/>
                  </a:lnTo>
                  <a:lnTo>
                    <a:pt x="2085213" y="688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84647" y="5916168"/>
              <a:ext cx="1269365" cy="476250"/>
            </a:xfrm>
            <a:custGeom>
              <a:avLst/>
              <a:gdLst/>
              <a:ahLst/>
              <a:cxnLst/>
              <a:rect l="l" t="t" r="r" b="b"/>
              <a:pathLst>
                <a:path w="1269364" h="476250">
                  <a:moveTo>
                    <a:pt x="0" y="0"/>
                  </a:moveTo>
                  <a:lnTo>
                    <a:pt x="244348" y="0"/>
                  </a:lnTo>
                  <a:lnTo>
                    <a:pt x="244348" y="476199"/>
                  </a:lnTo>
                  <a:lnTo>
                    <a:pt x="1269111" y="476199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449567" y="5905500"/>
              <a:ext cx="840740" cy="495300"/>
            </a:xfrm>
            <a:custGeom>
              <a:avLst/>
              <a:gdLst/>
              <a:ahLst/>
              <a:cxnLst/>
              <a:rect l="l" t="t" r="r" b="b"/>
              <a:pathLst>
                <a:path w="840740" h="495300">
                  <a:moveTo>
                    <a:pt x="411226" y="476973"/>
                  </a:moveTo>
                  <a:lnTo>
                    <a:pt x="0" y="476973"/>
                  </a:lnTo>
                  <a:lnTo>
                    <a:pt x="0" y="495261"/>
                  </a:lnTo>
                  <a:lnTo>
                    <a:pt x="425323" y="495261"/>
                  </a:lnTo>
                  <a:lnTo>
                    <a:pt x="429513" y="491172"/>
                  </a:lnTo>
                  <a:lnTo>
                    <a:pt x="429513" y="486117"/>
                  </a:lnTo>
                  <a:lnTo>
                    <a:pt x="411226" y="486117"/>
                  </a:lnTo>
                  <a:lnTo>
                    <a:pt x="411226" y="476973"/>
                  </a:lnTo>
                  <a:close/>
                </a:path>
                <a:path w="840740" h="495300">
                  <a:moveTo>
                    <a:pt x="764413" y="28956"/>
                  </a:moveTo>
                  <a:lnTo>
                    <a:pt x="415289" y="28956"/>
                  </a:lnTo>
                  <a:lnTo>
                    <a:pt x="411226" y="33045"/>
                  </a:lnTo>
                  <a:lnTo>
                    <a:pt x="411226" y="486117"/>
                  </a:lnTo>
                  <a:lnTo>
                    <a:pt x="420370" y="476973"/>
                  </a:lnTo>
                  <a:lnTo>
                    <a:pt x="429513" y="476973"/>
                  </a:lnTo>
                  <a:lnTo>
                    <a:pt x="429513" y="47243"/>
                  </a:lnTo>
                  <a:lnTo>
                    <a:pt x="420370" y="47243"/>
                  </a:lnTo>
                  <a:lnTo>
                    <a:pt x="429513" y="38100"/>
                  </a:lnTo>
                  <a:lnTo>
                    <a:pt x="764413" y="38100"/>
                  </a:lnTo>
                  <a:lnTo>
                    <a:pt x="764413" y="28956"/>
                  </a:lnTo>
                  <a:close/>
                </a:path>
                <a:path w="840740" h="495300">
                  <a:moveTo>
                    <a:pt x="429513" y="476973"/>
                  </a:moveTo>
                  <a:lnTo>
                    <a:pt x="420370" y="476973"/>
                  </a:lnTo>
                  <a:lnTo>
                    <a:pt x="411226" y="486117"/>
                  </a:lnTo>
                  <a:lnTo>
                    <a:pt x="429513" y="486117"/>
                  </a:lnTo>
                  <a:lnTo>
                    <a:pt x="429513" y="476973"/>
                  </a:lnTo>
                  <a:close/>
                </a:path>
                <a:path w="840740" h="495300">
                  <a:moveTo>
                    <a:pt x="764413" y="0"/>
                  </a:moveTo>
                  <a:lnTo>
                    <a:pt x="764413" y="76200"/>
                  </a:lnTo>
                  <a:lnTo>
                    <a:pt x="822324" y="47243"/>
                  </a:lnTo>
                  <a:lnTo>
                    <a:pt x="777113" y="47243"/>
                  </a:lnTo>
                  <a:lnTo>
                    <a:pt x="777113" y="28956"/>
                  </a:lnTo>
                  <a:lnTo>
                    <a:pt x="822324" y="28956"/>
                  </a:lnTo>
                  <a:lnTo>
                    <a:pt x="764413" y="0"/>
                  </a:lnTo>
                  <a:close/>
                </a:path>
                <a:path w="840740" h="495300">
                  <a:moveTo>
                    <a:pt x="429513" y="38100"/>
                  </a:moveTo>
                  <a:lnTo>
                    <a:pt x="420370" y="47243"/>
                  </a:lnTo>
                  <a:lnTo>
                    <a:pt x="429513" y="47243"/>
                  </a:lnTo>
                  <a:lnTo>
                    <a:pt x="429513" y="38100"/>
                  </a:lnTo>
                  <a:close/>
                </a:path>
                <a:path w="840740" h="495300">
                  <a:moveTo>
                    <a:pt x="764413" y="38100"/>
                  </a:moveTo>
                  <a:lnTo>
                    <a:pt x="429513" y="38100"/>
                  </a:lnTo>
                  <a:lnTo>
                    <a:pt x="429513" y="47243"/>
                  </a:lnTo>
                  <a:lnTo>
                    <a:pt x="764413" y="47243"/>
                  </a:lnTo>
                  <a:lnTo>
                    <a:pt x="764413" y="38100"/>
                  </a:lnTo>
                  <a:close/>
                </a:path>
                <a:path w="840740" h="495300">
                  <a:moveTo>
                    <a:pt x="822324" y="28956"/>
                  </a:moveTo>
                  <a:lnTo>
                    <a:pt x="777113" y="28956"/>
                  </a:lnTo>
                  <a:lnTo>
                    <a:pt x="777113" y="47243"/>
                  </a:lnTo>
                  <a:lnTo>
                    <a:pt x="822324" y="47243"/>
                  </a:lnTo>
                  <a:lnTo>
                    <a:pt x="840613" y="38100"/>
                  </a:lnTo>
                  <a:lnTo>
                    <a:pt x="82232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380232" y="5477256"/>
              <a:ext cx="1588135" cy="1037590"/>
            </a:xfrm>
            <a:custGeom>
              <a:avLst/>
              <a:gdLst/>
              <a:ahLst/>
              <a:cxnLst/>
              <a:rect l="l" t="t" r="r" b="b"/>
              <a:pathLst>
                <a:path w="1588135" h="1037590">
                  <a:moveTo>
                    <a:pt x="0" y="0"/>
                  </a:moveTo>
                  <a:lnTo>
                    <a:pt x="62356" y="0"/>
                  </a:lnTo>
                  <a:lnTo>
                    <a:pt x="62356" y="1037145"/>
                  </a:lnTo>
                  <a:lnTo>
                    <a:pt x="1587880" y="1037145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80360" y="2369819"/>
              <a:ext cx="2778125" cy="4152900"/>
            </a:xfrm>
            <a:custGeom>
              <a:avLst/>
              <a:gdLst/>
              <a:ahLst/>
              <a:cxnLst/>
              <a:rect l="l" t="t" r="r" b="b"/>
              <a:pathLst>
                <a:path w="2778125" h="4152900">
                  <a:moveTo>
                    <a:pt x="2089658" y="38100"/>
                  </a:moveTo>
                  <a:lnTo>
                    <a:pt x="2071357" y="28956"/>
                  </a:lnTo>
                  <a:lnTo>
                    <a:pt x="2013458" y="0"/>
                  </a:lnTo>
                  <a:lnTo>
                    <a:pt x="2013458" y="28956"/>
                  </a:lnTo>
                  <a:lnTo>
                    <a:pt x="1039749" y="28956"/>
                  </a:lnTo>
                  <a:lnTo>
                    <a:pt x="1035685" y="33020"/>
                  </a:lnTo>
                  <a:lnTo>
                    <a:pt x="1035685" y="483743"/>
                  </a:lnTo>
                  <a:lnTo>
                    <a:pt x="0" y="483743"/>
                  </a:lnTo>
                  <a:lnTo>
                    <a:pt x="0" y="502031"/>
                  </a:lnTo>
                  <a:lnTo>
                    <a:pt x="1049909" y="502031"/>
                  </a:lnTo>
                  <a:lnTo>
                    <a:pt x="1053973" y="497967"/>
                  </a:lnTo>
                  <a:lnTo>
                    <a:pt x="1053973" y="492887"/>
                  </a:lnTo>
                  <a:lnTo>
                    <a:pt x="1053973" y="483743"/>
                  </a:lnTo>
                  <a:lnTo>
                    <a:pt x="1053973" y="47244"/>
                  </a:lnTo>
                  <a:lnTo>
                    <a:pt x="2013458" y="47244"/>
                  </a:lnTo>
                  <a:lnTo>
                    <a:pt x="2013458" y="76200"/>
                  </a:lnTo>
                  <a:lnTo>
                    <a:pt x="2071370" y="47244"/>
                  </a:lnTo>
                  <a:lnTo>
                    <a:pt x="2089658" y="38100"/>
                  </a:lnTo>
                  <a:close/>
                </a:path>
                <a:path w="2778125" h="4152900">
                  <a:moveTo>
                    <a:pt x="2777744" y="3631692"/>
                  </a:moveTo>
                  <a:lnTo>
                    <a:pt x="2771394" y="3618992"/>
                  </a:lnTo>
                  <a:lnTo>
                    <a:pt x="2739644" y="3555492"/>
                  </a:lnTo>
                  <a:lnTo>
                    <a:pt x="2701544" y="3631692"/>
                  </a:lnTo>
                  <a:lnTo>
                    <a:pt x="2730500" y="3631692"/>
                  </a:lnTo>
                  <a:lnTo>
                    <a:pt x="2730500" y="4134040"/>
                  </a:lnTo>
                  <a:lnTo>
                    <a:pt x="1978152" y="4134040"/>
                  </a:lnTo>
                  <a:lnTo>
                    <a:pt x="1978152" y="4152315"/>
                  </a:lnTo>
                  <a:lnTo>
                    <a:pt x="2744724" y="4152315"/>
                  </a:lnTo>
                  <a:lnTo>
                    <a:pt x="2748788" y="4148226"/>
                  </a:lnTo>
                  <a:lnTo>
                    <a:pt x="2748788" y="4143171"/>
                  </a:lnTo>
                  <a:lnTo>
                    <a:pt x="2748788" y="4134040"/>
                  </a:lnTo>
                  <a:lnTo>
                    <a:pt x="2748788" y="3631692"/>
                  </a:lnTo>
                  <a:lnTo>
                    <a:pt x="2777744" y="3631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80360" y="1652016"/>
              <a:ext cx="252095" cy="1209040"/>
            </a:xfrm>
            <a:custGeom>
              <a:avLst/>
              <a:gdLst/>
              <a:ahLst/>
              <a:cxnLst/>
              <a:rect l="l" t="t" r="r" b="b"/>
              <a:pathLst>
                <a:path w="252094" h="1209039">
                  <a:moveTo>
                    <a:pt x="0" y="1208532"/>
                  </a:moveTo>
                  <a:lnTo>
                    <a:pt x="251840" y="1208532"/>
                  </a:lnTo>
                  <a:lnTo>
                    <a:pt x="251840" y="0"/>
                  </a:lnTo>
                  <a:lnTo>
                    <a:pt x="23240" y="0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9339" y="1613915"/>
              <a:ext cx="5849620" cy="3883025"/>
            </a:xfrm>
            <a:custGeom>
              <a:avLst/>
              <a:gdLst/>
              <a:ahLst/>
              <a:cxnLst/>
              <a:rect l="l" t="t" r="r" b="b"/>
              <a:pathLst>
                <a:path w="5849620" h="3883025">
                  <a:moveTo>
                    <a:pt x="2831985" y="28956"/>
                  </a:moveTo>
                  <a:lnTo>
                    <a:pt x="4102" y="28956"/>
                  </a:lnTo>
                  <a:lnTo>
                    <a:pt x="0" y="33020"/>
                  </a:lnTo>
                  <a:lnTo>
                    <a:pt x="0" y="3850005"/>
                  </a:lnTo>
                  <a:lnTo>
                    <a:pt x="4102" y="3854069"/>
                  </a:lnTo>
                  <a:lnTo>
                    <a:pt x="161556" y="3854069"/>
                  </a:lnTo>
                  <a:lnTo>
                    <a:pt x="161556" y="3883025"/>
                  </a:lnTo>
                  <a:lnTo>
                    <a:pt x="219468" y="3854069"/>
                  </a:lnTo>
                  <a:lnTo>
                    <a:pt x="237756" y="3844925"/>
                  </a:lnTo>
                  <a:lnTo>
                    <a:pt x="219468" y="3835781"/>
                  </a:lnTo>
                  <a:lnTo>
                    <a:pt x="161556" y="3806825"/>
                  </a:lnTo>
                  <a:lnTo>
                    <a:pt x="161556" y="3835781"/>
                  </a:lnTo>
                  <a:lnTo>
                    <a:pt x="18288" y="3835781"/>
                  </a:lnTo>
                  <a:lnTo>
                    <a:pt x="18288" y="47244"/>
                  </a:lnTo>
                  <a:lnTo>
                    <a:pt x="2831985" y="47244"/>
                  </a:lnTo>
                  <a:lnTo>
                    <a:pt x="2831985" y="38100"/>
                  </a:lnTo>
                  <a:lnTo>
                    <a:pt x="2831985" y="28956"/>
                  </a:lnTo>
                  <a:close/>
                </a:path>
                <a:path w="5849620" h="3883025">
                  <a:moveTo>
                    <a:pt x="5849505" y="33020"/>
                  </a:moveTo>
                  <a:lnTo>
                    <a:pt x="5845441" y="28956"/>
                  </a:lnTo>
                  <a:lnTo>
                    <a:pt x="3060204" y="28956"/>
                  </a:lnTo>
                  <a:lnTo>
                    <a:pt x="3060204" y="0"/>
                  </a:lnTo>
                  <a:lnTo>
                    <a:pt x="2984004" y="38100"/>
                  </a:lnTo>
                  <a:lnTo>
                    <a:pt x="3060204" y="76200"/>
                  </a:lnTo>
                  <a:lnTo>
                    <a:pt x="3060204" y="47244"/>
                  </a:lnTo>
                  <a:lnTo>
                    <a:pt x="5831217" y="47244"/>
                  </a:lnTo>
                  <a:lnTo>
                    <a:pt x="5831217" y="1240917"/>
                  </a:lnTo>
                  <a:lnTo>
                    <a:pt x="5611761" y="1240917"/>
                  </a:lnTo>
                  <a:lnTo>
                    <a:pt x="5611761" y="1259205"/>
                  </a:lnTo>
                  <a:lnTo>
                    <a:pt x="5845441" y="1259205"/>
                  </a:lnTo>
                  <a:lnTo>
                    <a:pt x="5849505" y="1255141"/>
                  </a:lnTo>
                  <a:lnTo>
                    <a:pt x="5849505" y="1250061"/>
                  </a:lnTo>
                  <a:lnTo>
                    <a:pt x="5849505" y="1240917"/>
                  </a:lnTo>
                  <a:lnTo>
                    <a:pt x="5849505" y="47244"/>
                  </a:lnTo>
                  <a:lnTo>
                    <a:pt x="5849505" y="38100"/>
                  </a:lnTo>
                  <a:lnTo>
                    <a:pt x="5849505" y="33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056635" y="2703016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7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91436" y="530910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1464" y="5319521"/>
            <a:ext cx="26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135" baseline="-26234" dirty="0">
                <a:latin typeface="Arial"/>
                <a:cs typeface="Arial"/>
              </a:rPr>
              <a:t>•</a:t>
            </a:r>
            <a:endParaRPr sz="2700" baseline="-2623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26377" y="488518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52279" y="1258760"/>
            <a:ext cx="5218430" cy="2896235"/>
            <a:chOff x="3252279" y="1258760"/>
            <a:chExt cx="5218430" cy="2896235"/>
          </a:xfrm>
        </p:grpSpPr>
        <p:sp>
          <p:nvSpPr>
            <p:cNvPr id="33" name="object 33"/>
            <p:cNvSpPr/>
            <p:nvPr/>
          </p:nvSpPr>
          <p:spPr>
            <a:xfrm>
              <a:off x="3261486" y="1267967"/>
              <a:ext cx="5200015" cy="2877820"/>
            </a:xfrm>
            <a:custGeom>
              <a:avLst/>
              <a:gdLst/>
              <a:ahLst/>
              <a:cxnLst/>
              <a:rect l="l" t="t" r="r" b="b"/>
              <a:pathLst>
                <a:path w="5200015" h="2877820">
                  <a:moveTo>
                    <a:pt x="5199761" y="0"/>
                  </a:moveTo>
                  <a:lnTo>
                    <a:pt x="2736977" y="0"/>
                  </a:lnTo>
                  <a:lnTo>
                    <a:pt x="2736977" y="479552"/>
                  </a:lnTo>
                  <a:lnTo>
                    <a:pt x="0" y="494284"/>
                  </a:lnTo>
                  <a:lnTo>
                    <a:pt x="2736977" y="1198880"/>
                  </a:lnTo>
                  <a:lnTo>
                    <a:pt x="2736977" y="2877312"/>
                  </a:lnTo>
                  <a:lnTo>
                    <a:pt x="5199761" y="2877312"/>
                  </a:lnTo>
                  <a:lnTo>
                    <a:pt x="51997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261486" y="1267967"/>
              <a:ext cx="5200015" cy="2877820"/>
            </a:xfrm>
            <a:custGeom>
              <a:avLst/>
              <a:gdLst/>
              <a:ahLst/>
              <a:cxnLst/>
              <a:rect l="l" t="t" r="r" b="b"/>
              <a:pathLst>
                <a:path w="5200015" h="2877820">
                  <a:moveTo>
                    <a:pt x="2736977" y="0"/>
                  </a:moveTo>
                  <a:lnTo>
                    <a:pt x="3147441" y="0"/>
                  </a:lnTo>
                  <a:lnTo>
                    <a:pt x="3763137" y="0"/>
                  </a:lnTo>
                  <a:lnTo>
                    <a:pt x="5199761" y="0"/>
                  </a:lnTo>
                  <a:lnTo>
                    <a:pt x="5199761" y="479552"/>
                  </a:lnTo>
                  <a:lnTo>
                    <a:pt x="5199761" y="1198880"/>
                  </a:lnTo>
                  <a:lnTo>
                    <a:pt x="5199761" y="2877312"/>
                  </a:lnTo>
                  <a:lnTo>
                    <a:pt x="3763137" y="2877312"/>
                  </a:lnTo>
                  <a:lnTo>
                    <a:pt x="3147441" y="2877312"/>
                  </a:lnTo>
                  <a:lnTo>
                    <a:pt x="2736977" y="2877312"/>
                  </a:lnTo>
                  <a:lnTo>
                    <a:pt x="2736977" y="1198880"/>
                  </a:lnTo>
                  <a:lnTo>
                    <a:pt x="0" y="494284"/>
                  </a:lnTo>
                  <a:lnTo>
                    <a:pt x="2736977" y="479552"/>
                  </a:lnTo>
                  <a:lnTo>
                    <a:pt x="2736977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462519" y="2870453"/>
            <a:ext cx="4768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Microsoft YaHei"/>
              <a:cs typeface="Microsoft YaHe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037578" y="2480817"/>
            <a:ext cx="452120" cy="1466850"/>
            <a:chOff x="7037578" y="2480817"/>
            <a:chExt cx="452120" cy="1466850"/>
          </a:xfrm>
        </p:grpSpPr>
        <p:sp>
          <p:nvSpPr>
            <p:cNvPr id="37" name="object 37"/>
            <p:cNvSpPr/>
            <p:nvPr/>
          </p:nvSpPr>
          <p:spPr>
            <a:xfrm>
              <a:off x="7051548" y="2494787"/>
              <a:ext cx="424180" cy="1438910"/>
            </a:xfrm>
            <a:custGeom>
              <a:avLst/>
              <a:gdLst/>
              <a:ahLst/>
              <a:cxnLst/>
              <a:rect l="l" t="t" r="r" b="b"/>
              <a:pathLst>
                <a:path w="424179" h="1438910">
                  <a:moveTo>
                    <a:pt x="0" y="0"/>
                  </a:moveTo>
                  <a:lnTo>
                    <a:pt x="0" y="1438656"/>
                  </a:lnTo>
                  <a:lnTo>
                    <a:pt x="423672" y="1056639"/>
                  </a:lnTo>
                  <a:lnTo>
                    <a:pt x="423672" y="382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51548" y="2494787"/>
              <a:ext cx="424180" cy="1438910"/>
            </a:xfrm>
            <a:custGeom>
              <a:avLst/>
              <a:gdLst/>
              <a:ahLst/>
              <a:cxnLst/>
              <a:rect l="l" t="t" r="r" b="b"/>
              <a:pathLst>
                <a:path w="424179" h="1438910">
                  <a:moveTo>
                    <a:pt x="0" y="0"/>
                  </a:moveTo>
                  <a:lnTo>
                    <a:pt x="423672" y="382015"/>
                  </a:lnTo>
                  <a:lnTo>
                    <a:pt x="423672" y="1056639"/>
                  </a:lnTo>
                  <a:lnTo>
                    <a:pt x="0" y="1438656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117088" y="2936494"/>
            <a:ext cx="316230" cy="535305"/>
          </a:xfrm>
          <a:prstGeom prst="rect">
            <a:avLst/>
          </a:prstGeom>
        </p:spPr>
        <p:txBody>
          <a:bodyPr vert="vert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Microsoft YaHei UI"/>
                <a:cs typeface="Microsoft YaHei UI"/>
              </a:rPr>
              <a:t>MUX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64907" y="2205227"/>
            <a:ext cx="12065" cy="480059"/>
          </a:xfrm>
          <a:custGeom>
            <a:avLst/>
            <a:gdLst/>
            <a:ahLst/>
            <a:cxnLst/>
            <a:rect l="l" t="t" r="r" b="b"/>
            <a:pathLst>
              <a:path w="12065" h="480060">
                <a:moveTo>
                  <a:pt x="11557" y="0"/>
                </a:moveTo>
                <a:lnTo>
                  <a:pt x="0" y="4800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107048" y="1338453"/>
            <a:ext cx="2214880" cy="90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latin typeface="Microsoft YaHei UI"/>
                <a:cs typeface="Microsoft YaHei UI"/>
              </a:rPr>
              <a:t>复用器</a:t>
            </a:r>
            <a:r>
              <a:rPr sz="1800" spc="185" dirty="0">
                <a:latin typeface="Microsoft YaHei UI"/>
                <a:cs typeface="Microsoft YaHei UI"/>
              </a:rPr>
              <a:t>（</a:t>
            </a:r>
            <a:r>
              <a:rPr sz="1800" spc="185" dirty="0">
                <a:latin typeface="Microsoft YaHei UI"/>
                <a:cs typeface="Microsoft YaHei UI"/>
              </a:rPr>
              <a:t>选择器）</a:t>
            </a:r>
            <a:endParaRPr sz="18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Microsoft YaHei UI"/>
              <a:cs typeface="Microsoft YaHei UI"/>
            </a:endParaRPr>
          </a:p>
          <a:p>
            <a:pPr marL="674370">
              <a:lnSpc>
                <a:spcPct val="100000"/>
              </a:lnSpc>
            </a:pPr>
            <a:r>
              <a:rPr sz="1800" spc="-90" dirty="0">
                <a:latin typeface="Microsoft YaHei"/>
                <a:cs typeface="Microsoft YaHei"/>
              </a:rPr>
              <a:t>MUX</a:t>
            </a:r>
            <a:r>
              <a:rPr sz="1800" spc="-5" dirty="0">
                <a:latin typeface="Microsoft YaHei"/>
                <a:cs typeface="Microsoft YaHei"/>
              </a:rPr>
              <a:t>控制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88252" y="2948939"/>
            <a:ext cx="460375" cy="433070"/>
          </a:xfrm>
          <a:custGeom>
            <a:avLst/>
            <a:gdLst/>
            <a:ahLst/>
            <a:cxnLst/>
            <a:rect l="l" t="t" r="r" b="b"/>
            <a:pathLst>
              <a:path w="460375" h="433070">
                <a:moveTo>
                  <a:pt x="0" y="0"/>
                </a:moveTo>
                <a:lnTo>
                  <a:pt x="450976" y="0"/>
                </a:lnTo>
              </a:path>
              <a:path w="460375" h="433070">
                <a:moveTo>
                  <a:pt x="9144" y="432815"/>
                </a:moveTo>
                <a:lnTo>
                  <a:pt x="460121" y="432815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385052" y="2654046"/>
            <a:ext cx="18034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</a:pPr>
            <a:r>
              <a:rPr sz="1800" spc="-30" dirty="0">
                <a:latin typeface="Microsoft YaHei"/>
                <a:cs typeface="Microsoft YaHei"/>
              </a:rPr>
              <a:t>A </a:t>
            </a:r>
            <a:r>
              <a:rPr sz="1800" spc="80" dirty="0">
                <a:latin typeface="Microsoft YaHei"/>
                <a:cs typeface="Microsoft YaHei"/>
              </a:rPr>
              <a:t>B</a:t>
            </a:r>
            <a:endParaRPr sz="1800">
              <a:latin typeface="Microsoft YaHei"/>
              <a:cs typeface="Microsoft YaHe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642359" y="3645408"/>
            <a:ext cx="2481580" cy="1210945"/>
            <a:chOff x="3642359" y="3645408"/>
            <a:chExt cx="2481580" cy="1210945"/>
          </a:xfrm>
        </p:grpSpPr>
        <p:sp>
          <p:nvSpPr>
            <p:cNvPr id="45" name="object 45"/>
            <p:cNvSpPr/>
            <p:nvPr/>
          </p:nvSpPr>
          <p:spPr>
            <a:xfrm>
              <a:off x="3651503" y="3654552"/>
              <a:ext cx="2463165" cy="1192530"/>
            </a:xfrm>
            <a:custGeom>
              <a:avLst/>
              <a:gdLst/>
              <a:ahLst/>
              <a:cxnLst/>
              <a:rect l="l" t="t" r="r" b="b"/>
              <a:pathLst>
                <a:path w="2463165" h="1192529">
                  <a:moveTo>
                    <a:pt x="2462784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410463" y="874776"/>
                  </a:lnTo>
                  <a:lnTo>
                    <a:pt x="8128" y="1192403"/>
                  </a:lnTo>
                  <a:lnTo>
                    <a:pt x="1026160" y="874776"/>
                  </a:lnTo>
                  <a:lnTo>
                    <a:pt x="2462784" y="874776"/>
                  </a:lnTo>
                  <a:lnTo>
                    <a:pt x="246278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651503" y="3654552"/>
              <a:ext cx="2463165" cy="1192530"/>
            </a:xfrm>
            <a:custGeom>
              <a:avLst/>
              <a:gdLst/>
              <a:ahLst/>
              <a:cxnLst/>
              <a:rect l="l" t="t" r="r" b="b"/>
              <a:pathLst>
                <a:path w="2463165" h="1192529">
                  <a:moveTo>
                    <a:pt x="0" y="0"/>
                  </a:moveTo>
                  <a:lnTo>
                    <a:pt x="410463" y="0"/>
                  </a:lnTo>
                  <a:lnTo>
                    <a:pt x="1026160" y="0"/>
                  </a:lnTo>
                  <a:lnTo>
                    <a:pt x="2462784" y="0"/>
                  </a:lnTo>
                  <a:lnTo>
                    <a:pt x="2462784" y="510286"/>
                  </a:lnTo>
                  <a:lnTo>
                    <a:pt x="2462784" y="728980"/>
                  </a:lnTo>
                  <a:lnTo>
                    <a:pt x="2462784" y="874776"/>
                  </a:lnTo>
                  <a:lnTo>
                    <a:pt x="1026160" y="874776"/>
                  </a:lnTo>
                  <a:lnTo>
                    <a:pt x="8128" y="1192403"/>
                  </a:lnTo>
                  <a:lnTo>
                    <a:pt x="410463" y="874776"/>
                  </a:lnTo>
                  <a:lnTo>
                    <a:pt x="0" y="874776"/>
                  </a:lnTo>
                  <a:lnTo>
                    <a:pt x="0" y="728980"/>
                  </a:lnTo>
                  <a:lnTo>
                    <a:pt x="0" y="510286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743959" y="3777233"/>
            <a:ext cx="227901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spc="-315" dirty="0">
                <a:latin typeface="Microsoft YaHei UI"/>
                <a:cs typeface="Microsoft YaHei UI"/>
              </a:rPr>
              <a:t>读</a:t>
            </a:r>
            <a:r>
              <a:rPr sz="2000" spc="-375" dirty="0">
                <a:latin typeface="Microsoft YaHei UI"/>
                <a:cs typeface="Microsoft YaHei UI"/>
              </a:rPr>
              <a:t>或</a:t>
            </a:r>
            <a:r>
              <a:rPr sz="2000" spc="-114" dirty="0">
                <a:latin typeface="Microsoft YaHei UI"/>
                <a:cs typeface="Microsoft YaHei UI"/>
              </a:rPr>
              <a:t>写</a:t>
            </a:r>
            <a:endParaRPr sz="2000">
              <a:latin typeface="Microsoft YaHei UI"/>
              <a:cs typeface="Microsoft YaHei UI"/>
            </a:endParaRPr>
          </a:p>
          <a:p>
            <a:pPr algn="ctr">
              <a:lnSpc>
                <a:spcPct val="100000"/>
              </a:lnSpc>
            </a:pPr>
            <a:r>
              <a:rPr sz="2000" spc="-135" dirty="0">
                <a:latin typeface="Microsoft YaHei UI"/>
                <a:cs typeface="Microsoft YaHei UI"/>
              </a:rPr>
              <a:t>由</a:t>
            </a:r>
            <a:r>
              <a:rPr sz="2000" spc="-20" dirty="0">
                <a:latin typeface="Microsoft YaHei UI"/>
                <a:cs typeface="Microsoft YaHei UI"/>
              </a:rPr>
              <a:t>控制线</a:t>
            </a:r>
            <a:r>
              <a:rPr sz="2000" spc="-135" dirty="0">
                <a:latin typeface="Microsoft YaHei UI"/>
                <a:cs typeface="Microsoft YaHei UI"/>
              </a:rPr>
              <a:t>选择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20846" y="5717526"/>
            <a:ext cx="259079" cy="3162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Microsoft YaHei UI"/>
                <a:cs typeface="Microsoft YaHei UI"/>
              </a:rPr>
              <a:t>rd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71715" y="5780906"/>
            <a:ext cx="555625" cy="316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800" spc="-415" dirty="0">
                <a:latin typeface="Microsoft YaHei UI"/>
                <a:cs typeface="Microsoft YaHei UI"/>
              </a:rPr>
              <a:t>数据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50509" y="5797845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1800" b="1" spc="265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15160" y="5890043"/>
            <a:ext cx="948690" cy="3162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spc="-250" dirty="0">
                <a:latin typeface="Microsoft YaHei UI"/>
                <a:cs typeface="Microsoft YaHei UI"/>
              </a:rPr>
              <a:t>指令</a:t>
            </a:r>
            <a:r>
              <a:rPr sz="1800" spc="-750" dirty="0">
                <a:latin typeface="Microsoft YaHei UI"/>
                <a:cs typeface="Microsoft YaHei UI"/>
              </a:rPr>
              <a:t>存储器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5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0546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逻辑设计和时钟方法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48018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094" y="3003423"/>
            <a:ext cx="153162" cy="1600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431159"/>
            <a:ext cx="200659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094" y="3954398"/>
            <a:ext cx="153162" cy="160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094" y="4393310"/>
            <a:ext cx="153162" cy="1600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0668" y="1258265"/>
            <a:ext cx="7325359" cy="392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在计算机设计中，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Microsoft YaHei"/>
                <a:cs typeface="Microsoft YaHei"/>
              </a:rPr>
              <a:t>你</a:t>
            </a:r>
            <a:r>
              <a:rPr sz="3200" spc="10" dirty="0">
                <a:latin typeface="Microsoft YaHei"/>
                <a:cs typeface="Microsoft YaHei"/>
              </a:rPr>
              <a:t>必须</a:t>
            </a:r>
            <a:r>
              <a:rPr sz="3200" spc="-10" dirty="0">
                <a:latin typeface="Microsoft YaHei"/>
                <a:cs typeface="Microsoft YaHei"/>
              </a:rPr>
              <a:t>决定如何勾选时间。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组合逻辑元素</a:t>
            </a:r>
            <a:endParaRPr sz="28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Microsoft YaHei"/>
                <a:cs typeface="Microsoft YaHei"/>
              </a:rPr>
              <a:t>没有</a:t>
            </a:r>
            <a:r>
              <a:rPr sz="2400" spc="-5" dirty="0">
                <a:latin typeface="Microsoft YaHei"/>
                <a:cs typeface="Microsoft YaHei"/>
              </a:rPr>
              <a:t>内部状态</a:t>
            </a:r>
            <a:r>
              <a:rPr sz="2400" spc="60" dirty="0">
                <a:latin typeface="Microsoft YaHei"/>
                <a:cs typeface="Microsoft YaHei"/>
              </a:rPr>
              <a:t>（</a:t>
            </a:r>
            <a:r>
              <a:rPr sz="2400" spc="-5" dirty="0">
                <a:latin typeface="Microsoft YaHei"/>
                <a:cs typeface="Microsoft YaHei"/>
              </a:rPr>
              <a:t>如</a:t>
            </a:r>
            <a:r>
              <a:rPr sz="2400" spc="60" dirty="0">
                <a:latin typeface="Microsoft YaHei"/>
                <a:cs typeface="Microsoft YaHei"/>
              </a:rPr>
              <a:t>ALU）</a:t>
            </a:r>
            <a:r>
              <a:rPr sz="2400" spc="25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10"/>
              </a:spcBef>
            </a:pPr>
            <a:r>
              <a:rPr sz="2800" spc="5" dirty="0">
                <a:latin typeface="Microsoft YaHei"/>
                <a:cs typeface="Microsoft YaHei"/>
              </a:rPr>
              <a:t>状态逻辑要素</a:t>
            </a:r>
            <a:endParaRPr sz="2800">
              <a:latin typeface="Microsoft YaHei"/>
              <a:cs typeface="Microsoft YaHei"/>
            </a:endParaRPr>
          </a:p>
          <a:p>
            <a:pPr marL="811530" marR="950594">
              <a:lnSpc>
                <a:spcPct val="120000"/>
              </a:lnSpc>
              <a:spcBef>
                <a:spcPts val="65"/>
              </a:spcBef>
            </a:pPr>
            <a:r>
              <a:rPr sz="2400" spc="-5" dirty="0">
                <a:latin typeface="Microsoft YaHei"/>
                <a:cs typeface="Microsoft YaHei"/>
              </a:rPr>
              <a:t>有</a:t>
            </a:r>
            <a:r>
              <a:rPr sz="2400" dirty="0">
                <a:latin typeface="Microsoft YaHei"/>
                <a:cs typeface="Microsoft YaHei"/>
              </a:rPr>
              <a:t>一个内部状态</a:t>
            </a:r>
            <a:r>
              <a:rPr sz="2400" spc="250" dirty="0">
                <a:latin typeface="Microsoft YaHei"/>
                <a:cs typeface="Microsoft YaHei"/>
              </a:rPr>
              <a:t>（</a:t>
            </a:r>
            <a:r>
              <a:rPr sz="2400" spc="-15" dirty="0">
                <a:latin typeface="Microsoft YaHei"/>
                <a:cs typeface="Microsoft YaHei"/>
              </a:rPr>
              <a:t>如</a:t>
            </a:r>
            <a:r>
              <a:rPr sz="2400" dirty="0">
                <a:latin typeface="Microsoft YaHei"/>
                <a:cs typeface="Microsoft YaHei"/>
              </a:rPr>
              <a:t>寄存器或存储器</a:t>
            </a:r>
            <a:r>
              <a:rPr sz="2400" spc="250" dirty="0">
                <a:latin typeface="Microsoft YaHei"/>
                <a:cs typeface="Microsoft YaHei"/>
              </a:rPr>
              <a:t>） </a:t>
            </a:r>
            <a:r>
              <a:rPr sz="2400" spc="-5" dirty="0">
                <a:latin typeface="Microsoft YaHei"/>
                <a:cs typeface="Microsoft YaHei"/>
              </a:rPr>
              <a:t>状态随每个时钟脉冲前进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200" spc="-15" dirty="0">
                <a:latin typeface="Microsoft YaHei"/>
                <a:cs typeface="Microsoft YaHei"/>
              </a:rPr>
              <a:t>边缘触发的时钟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4848225"/>
            <a:ext cx="233679" cy="2362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79905" y="5253329"/>
            <a:ext cx="3594735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spc="10" dirty="0">
                <a:latin typeface="Microsoft YaHei"/>
                <a:cs typeface="Microsoft YaHei"/>
              </a:rPr>
              <a:t>推进</a:t>
            </a:r>
            <a:r>
              <a:rPr sz="2800" spc="5" dirty="0">
                <a:latin typeface="Microsoft YaHei"/>
                <a:cs typeface="Microsoft YaHei"/>
              </a:rPr>
              <a:t>时钟脉冲</a:t>
            </a:r>
            <a:r>
              <a:rPr sz="2800" spc="5" dirty="0">
                <a:latin typeface="Microsoft YaHei"/>
                <a:cs typeface="Microsoft YaHei"/>
              </a:rPr>
              <a:t>从高到低切换时的</a:t>
            </a:r>
            <a:r>
              <a:rPr sz="2800" spc="10" dirty="0">
                <a:latin typeface="Microsoft YaHei"/>
                <a:cs typeface="Microsoft YaHei"/>
              </a:rPr>
              <a:t>状态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5406250"/>
            <a:ext cx="200659" cy="20827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92082" y="6483197"/>
            <a:ext cx="167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6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91328" y="5602223"/>
            <a:ext cx="1369060" cy="850900"/>
          </a:xfrm>
          <a:custGeom>
            <a:avLst/>
            <a:gdLst/>
            <a:ahLst/>
            <a:cxnLst/>
            <a:rect l="l" t="t" r="r" b="b"/>
            <a:pathLst>
              <a:path w="1369059" h="850900">
                <a:moveTo>
                  <a:pt x="0" y="850391"/>
                </a:moveTo>
                <a:lnTo>
                  <a:pt x="1368552" y="850391"/>
                </a:lnTo>
                <a:lnTo>
                  <a:pt x="1368552" y="0"/>
                </a:lnTo>
                <a:lnTo>
                  <a:pt x="0" y="0"/>
                </a:lnTo>
                <a:lnTo>
                  <a:pt x="0" y="85039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07228" y="5743447"/>
            <a:ext cx="939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YaHei UI"/>
                <a:cs typeface="Microsoft YaHei UI"/>
              </a:rPr>
              <a:t>国家逻辑</a:t>
            </a:r>
            <a:endParaRPr sz="1800">
              <a:latin typeface="Microsoft YaHei UI"/>
              <a:cs typeface="Microsoft YaHei U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YaHei UI"/>
                <a:cs typeface="Microsoft YaHei UI"/>
              </a:rPr>
              <a:t>构成要素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76288" y="5602223"/>
            <a:ext cx="1594485" cy="850900"/>
          </a:xfrm>
          <a:custGeom>
            <a:avLst/>
            <a:gdLst/>
            <a:ahLst/>
            <a:cxnLst/>
            <a:rect l="l" t="t" r="r" b="b"/>
            <a:pathLst>
              <a:path w="1594484" h="850900">
                <a:moveTo>
                  <a:pt x="0" y="425195"/>
                </a:moveTo>
                <a:lnTo>
                  <a:pt x="9474" y="359436"/>
                </a:lnTo>
                <a:lnTo>
                  <a:pt x="36952" y="296853"/>
                </a:lnTo>
                <a:lnTo>
                  <a:pt x="81016" y="238202"/>
                </a:lnTo>
                <a:lnTo>
                  <a:pt x="108824" y="210588"/>
                </a:lnTo>
                <a:lnTo>
                  <a:pt x="140248" y="184241"/>
                </a:lnTo>
                <a:lnTo>
                  <a:pt x="175108" y="159254"/>
                </a:lnTo>
                <a:lnTo>
                  <a:pt x="213229" y="135724"/>
                </a:lnTo>
                <a:lnTo>
                  <a:pt x="254434" y="113744"/>
                </a:lnTo>
                <a:lnTo>
                  <a:pt x="298544" y="93408"/>
                </a:lnTo>
                <a:lnTo>
                  <a:pt x="345382" y="74812"/>
                </a:lnTo>
                <a:lnTo>
                  <a:pt x="394772" y="58050"/>
                </a:lnTo>
                <a:lnTo>
                  <a:pt x="446536" y="43216"/>
                </a:lnTo>
                <a:lnTo>
                  <a:pt x="500497" y="30405"/>
                </a:lnTo>
                <a:lnTo>
                  <a:pt x="556477" y="19711"/>
                </a:lnTo>
                <a:lnTo>
                  <a:pt x="614300" y="11229"/>
                </a:lnTo>
                <a:lnTo>
                  <a:pt x="673789" y="5053"/>
                </a:lnTo>
                <a:lnTo>
                  <a:pt x="734765" y="1279"/>
                </a:lnTo>
                <a:lnTo>
                  <a:pt x="797051" y="0"/>
                </a:lnTo>
                <a:lnTo>
                  <a:pt x="859338" y="1279"/>
                </a:lnTo>
                <a:lnTo>
                  <a:pt x="920314" y="5053"/>
                </a:lnTo>
                <a:lnTo>
                  <a:pt x="979803" y="11229"/>
                </a:lnTo>
                <a:lnTo>
                  <a:pt x="1037626" y="19711"/>
                </a:lnTo>
                <a:lnTo>
                  <a:pt x="1093606" y="30405"/>
                </a:lnTo>
                <a:lnTo>
                  <a:pt x="1147567" y="43216"/>
                </a:lnTo>
                <a:lnTo>
                  <a:pt x="1199331" y="58050"/>
                </a:lnTo>
                <a:lnTo>
                  <a:pt x="1248721" y="74812"/>
                </a:lnTo>
                <a:lnTo>
                  <a:pt x="1295559" y="93408"/>
                </a:lnTo>
                <a:lnTo>
                  <a:pt x="1339669" y="113744"/>
                </a:lnTo>
                <a:lnTo>
                  <a:pt x="1380874" y="135724"/>
                </a:lnTo>
                <a:lnTo>
                  <a:pt x="1418995" y="159254"/>
                </a:lnTo>
                <a:lnTo>
                  <a:pt x="1453855" y="184241"/>
                </a:lnTo>
                <a:lnTo>
                  <a:pt x="1485279" y="210588"/>
                </a:lnTo>
                <a:lnTo>
                  <a:pt x="1513087" y="238202"/>
                </a:lnTo>
                <a:lnTo>
                  <a:pt x="1557151" y="296853"/>
                </a:lnTo>
                <a:lnTo>
                  <a:pt x="1584629" y="359436"/>
                </a:lnTo>
                <a:lnTo>
                  <a:pt x="1594103" y="425195"/>
                </a:lnTo>
                <a:lnTo>
                  <a:pt x="1591705" y="458424"/>
                </a:lnTo>
                <a:lnTo>
                  <a:pt x="1573052" y="522687"/>
                </a:lnTo>
                <a:lnTo>
                  <a:pt x="1537104" y="583397"/>
                </a:lnTo>
                <a:lnTo>
                  <a:pt x="1485279" y="639797"/>
                </a:lnTo>
                <a:lnTo>
                  <a:pt x="1453855" y="666145"/>
                </a:lnTo>
                <a:lnTo>
                  <a:pt x="1418995" y="691131"/>
                </a:lnTo>
                <a:lnTo>
                  <a:pt x="1380874" y="714662"/>
                </a:lnTo>
                <a:lnTo>
                  <a:pt x="1339669" y="736643"/>
                </a:lnTo>
                <a:lnTo>
                  <a:pt x="1295559" y="756979"/>
                </a:lnTo>
                <a:lnTo>
                  <a:pt x="1248721" y="775575"/>
                </a:lnTo>
                <a:lnTo>
                  <a:pt x="1199331" y="792338"/>
                </a:lnTo>
                <a:lnTo>
                  <a:pt x="1147567" y="807173"/>
                </a:lnTo>
                <a:lnTo>
                  <a:pt x="1093606" y="819985"/>
                </a:lnTo>
                <a:lnTo>
                  <a:pt x="1037626" y="830679"/>
                </a:lnTo>
                <a:lnTo>
                  <a:pt x="979803" y="839161"/>
                </a:lnTo>
                <a:lnTo>
                  <a:pt x="920314" y="845337"/>
                </a:lnTo>
                <a:lnTo>
                  <a:pt x="859338" y="849112"/>
                </a:lnTo>
                <a:lnTo>
                  <a:pt x="797051" y="850391"/>
                </a:lnTo>
                <a:lnTo>
                  <a:pt x="734765" y="849112"/>
                </a:lnTo>
                <a:lnTo>
                  <a:pt x="673789" y="845337"/>
                </a:lnTo>
                <a:lnTo>
                  <a:pt x="614300" y="839161"/>
                </a:lnTo>
                <a:lnTo>
                  <a:pt x="556477" y="830679"/>
                </a:lnTo>
                <a:lnTo>
                  <a:pt x="500497" y="819985"/>
                </a:lnTo>
                <a:lnTo>
                  <a:pt x="446536" y="807173"/>
                </a:lnTo>
                <a:lnTo>
                  <a:pt x="394772" y="792338"/>
                </a:lnTo>
                <a:lnTo>
                  <a:pt x="345382" y="775575"/>
                </a:lnTo>
                <a:lnTo>
                  <a:pt x="298544" y="756979"/>
                </a:lnTo>
                <a:lnTo>
                  <a:pt x="254434" y="736643"/>
                </a:lnTo>
                <a:lnTo>
                  <a:pt x="213229" y="714662"/>
                </a:lnTo>
                <a:lnTo>
                  <a:pt x="175108" y="691131"/>
                </a:lnTo>
                <a:lnTo>
                  <a:pt x="140248" y="666145"/>
                </a:lnTo>
                <a:lnTo>
                  <a:pt x="108824" y="639797"/>
                </a:lnTo>
                <a:lnTo>
                  <a:pt x="81016" y="612183"/>
                </a:lnTo>
                <a:lnTo>
                  <a:pt x="36952" y="553534"/>
                </a:lnTo>
                <a:lnTo>
                  <a:pt x="9474" y="490952"/>
                </a:lnTo>
                <a:lnTo>
                  <a:pt x="0" y="425195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136130" y="5743447"/>
            <a:ext cx="1075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latin typeface="Microsoft YaHei UI"/>
                <a:cs typeface="Microsoft YaHei UI"/>
              </a:rPr>
              <a:t>组合</a:t>
            </a:r>
            <a:endParaRPr sz="1800">
              <a:latin typeface="Microsoft YaHei UI"/>
              <a:cs typeface="Microsoft YaHei UI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YaHei UI"/>
                <a:cs typeface="Microsoft YaHei UI"/>
              </a:rPr>
              <a:t>逻辑电路</a:t>
            </a:r>
            <a:endParaRPr sz="1800">
              <a:latin typeface="Microsoft YaHei UI"/>
              <a:cs typeface="Microsoft YaHei U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1404" y="5992367"/>
            <a:ext cx="216026" cy="7620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009134" y="5370448"/>
            <a:ext cx="3697604" cy="698500"/>
          </a:xfrm>
          <a:custGeom>
            <a:avLst/>
            <a:gdLst/>
            <a:ahLst/>
            <a:cxnLst/>
            <a:rect l="l" t="t" r="r" b="b"/>
            <a:pathLst>
              <a:path w="3697604" h="698500">
                <a:moveTo>
                  <a:pt x="207517" y="621919"/>
                </a:moveTo>
                <a:lnTo>
                  <a:pt x="207517" y="698119"/>
                </a:lnTo>
                <a:lnTo>
                  <a:pt x="271017" y="666369"/>
                </a:lnTo>
                <a:lnTo>
                  <a:pt x="220217" y="666369"/>
                </a:lnTo>
                <a:lnTo>
                  <a:pt x="220217" y="653669"/>
                </a:lnTo>
                <a:lnTo>
                  <a:pt x="271017" y="653669"/>
                </a:lnTo>
                <a:lnTo>
                  <a:pt x="207517" y="621919"/>
                </a:lnTo>
                <a:close/>
              </a:path>
              <a:path w="3697604" h="698500">
                <a:moveTo>
                  <a:pt x="3694557" y="0"/>
                </a:moveTo>
                <a:lnTo>
                  <a:pt x="2793" y="0"/>
                </a:lnTo>
                <a:lnTo>
                  <a:pt x="0" y="2920"/>
                </a:lnTo>
                <a:lnTo>
                  <a:pt x="0" y="663524"/>
                </a:lnTo>
                <a:lnTo>
                  <a:pt x="2793" y="666369"/>
                </a:lnTo>
                <a:lnTo>
                  <a:pt x="207517" y="666369"/>
                </a:lnTo>
                <a:lnTo>
                  <a:pt x="207517" y="660019"/>
                </a:lnTo>
                <a:lnTo>
                  <a:pt x="12700" y="660019"/>
                </a:lnTo>
                <a:lnTo>
                  <a:pt x="6350" y="653669"/>
                </a:lnTo>
                <a:lnTo>
                  <a:pt x="12700" y="653669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3697350" y="6350"/>
                </a:lnTo>
                <a:lnTo>
                  <a:pt x="3697350" y="2920"/>
                </a:lnTo>
                <a:lnTo>
                  <a:pt x="3694557" y="0"/>
                </a:lnTo>
                <a:close/>
              </a:path>
              <a:path w="3697604" h="698500">
                <a:moveTo>
                  <a:pt x="271017" y="653669"/>
                </a:moveTo>
                <a:lnTo>
                  <a:pt x="220217" y="653669"/>
                </a:lnTo>
                <a:lnTo>
                  <a:pt x="220217" y="666369"/>
                </a:lnTo>
                <a:lnTo>
                  <a:pt x="271017" y="666369"/>
                </a:lnTo>
                <a:lnTo>
                  <a:pt x="283717" y="660019"/>
                </a:lnTo>
                <a:lnTo>
                  <a:pt x="271017" y="653669"/>
                </a:lnTo>
                <a:close/>
              </a:path>
              <a:path w="3697604" h="698500">
                <a:moveTo>
                  <a:pt x="3684650" y="653669"/>
                </a:moveTo>
                <a:lnTo>
                  <a:pt x="3462400" y="653669"/>
                </a:lnTo>
                <a:lnTo>
                  <a:pt x="3462400" y="666369"/>
                </a:lnTo>
                <a:lnTo>
                  <a:pt x="3694557" y="666369"/>
                </a:lnTo>
                <a:lnTo>
                  <a:pt x="3697350" y="663524"/>
                </a:lnTo>
                <a:lnTo>
                  <a:pt x="3697350" y="660019"/>
                </a:lnTo>
                <a:lnTo>
                  <a:pt x="3684650" y="660019"/>
                </a:lnTo>
                <a:lnTo>
                  <a:pt x="3684650" y="653669"/>
                </a:lnTo>
                <a:close/>
              </a:path>
              <a:path w="3697604" h="698500">
                <a:moveTo>
                  <a:pt x="12700" y="653669"/>
                </a:moveTo>
                <a:lnTo>
                  <a:pt x="6350" y="653669"/>
                </a:lnTo>
                <a:lnTo>
                  <a:pt x="12700" y="660019"/>
                </a:lnTo>
                <a:lnTo>
                  <a:pt x="12700" y="653669"/>
                </a:lnTo>
                <a:close/>
              </a:path>
              <a:path w="3697604" h="698500">
                <a:moveTo>
                  <a:pt x="207517" y="653669"/>
                </a:moveTo>
                <a:lnTo>
                  <a:pt x="12700" y="653669"/>
                </a:lnTo>
                <a:lnTo>
                  <a:pt x="12700" y="660019"/>
                </a:lnTo>
                <a:lnTo>
                  <a:pt x="207517" y="660019"/>
                </a:lnTo>
                <a:lnTo>
                  <a:pt x="207517" y="653669"/>
                </a:lnTo>
                <a:close/>
              </a:path>
              <a:path w="3697604" h="698500">
                <a:moveTo>
                  <a:pt x="3684650" y="6350"/>
                </a:moveTo>
                <a:lnTo>
                  <a:pt x="3684650" y="660019"/>
                </a:lnTo>
                <a:lnTo>
                  <a:pt x="3691000" y="653669"/>
                </a:lnTo>
                <a:lnTo>
                  <a:pt x="3697350" y="653669"/>
                </a:lnTo>
                <a:lnTo>
                  <a:pt x="3697350" y="12700"/>
                </a:lnTo>
                <a:lnTo>
                  <a:pt x="3691000" y="12700"/>
                </a:lnTo>
                <a:lnTo>
                  <a:pt x="3684650" y="6350"/>
                </a:lnTo>
                <a:close/>
              </a:path>
              <a:path w="3697604" h="698500">
                <a:moveTo>
                  <a:pt x="3697350" y="653669"/>
                </a:moveTo>
                <a:lnTo>
                  <a:pt x="3691000" y="653669"/>
                </a:lnTo>
                <a:lnTo>
                  <a:pt x="3684650" y="660019"/>
                </a:lnTo>
                <a:lnTo>
                  <a:pt x="3697350" y="660019"/>
                </a:lnTo>
                <a:lnTo>
                  <a:pt x="3697350" y="653669"/>
                </a:lnTo>
                <a:close/>
              </a:path>
              <a:path w="3697604" h="69850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3697604" h="698500">
                <a:moveTo>
                  <a:pt x="3684650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3684650" y="12700"/>
                </a:lnTo>
                <a:lnTo>
                  <a:pt x="3684650" y="6350"/>
                </a:lnTo>
                <a:close/>
              </a:path>
              <a:path w="3697604" h="698500">
                <a:moveTo>
                  <a:pt x="3697350" y="6350"/>
                </a:moveTo>
                <a:lnTo>
                  <a:pt x="3684650" y="6350"/>
                </a:lnTo>
                <a:lnTo>
                  <a:pt x="3691000" y="12700"/>
                </a:lnTo>
                <a:lnTo>
                  <a:pt x="3697350" y="12700"/>
                </a:lnTo>
                <a:lnTo>
                  <a:pt x="36973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72262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MIPS指令执行方案的概念图</a:t>
            </a:r>
          </a:p>
        </p:txBody>
      </p:sp>
      <p:sp>
        <p:nvSpPr>
          <p:cNvPr id="3" name="object 3"/>
          <p:cNvSpPr/>
          <p:nvPr/>
        </p:nvSpPr>
        <p:spPr>
          <a:xfrm>
            <a:off x="5742432" y="4724400"/>
            <a:ext cx="786765" cy="1475740"/>
          </a:xfrm>
          <a:custGeom>
            <a:avLst/>
            <a:gdLst/>
            <a:ahLst/>
            <a:cxnLst/>
            <a:rect l="l" t="t" r="r" b="b"/>
            <a:pathLst>
              <a:path w="786765" h="1475739">
                <a:moveTo>
                  <a:pt x="0" y="1475232"/>
                </a:moveTo>
                <a:lnTo>
                  <a:pt x="0" y="983488"/>
                </a:lnTo>
                <a:lnTo>
                  <a:pt x="409955" y="733806"/>
                </a:lnTo>
                <a:lnTo>
                  <a:pt x="2793" y="487933"/>
                </a:lnTo>
                <a:lnTo>
                  <a:pt x="2793" y="0"/>
                </a:lnTo>
                <a:lnTo>
                  <a:pt x="786384" y="487933"/>
                </a:lnTo>
                <a:lnTo>
                  <a:pt x="786384" y="983488"/>
                </a:lnTo>
                <a:lnTo>
                  <a:pt x="0" y="147523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5166" y="5132654"/>
            <a:ext cx="473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Microsoft YaHei UI"/>
                <a:cs typeface="Microsoft YaHei UI"/>
              </a:rPr>
              <a:t>ALU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0927" y="2124455"/>
            <a:ext cx="783590" cy="1475740"/>
          </a:xfrm>
          <a:custGeom>
            <a:avLst/>
            <a:gdLst/>
            <a:ahLst/>
            <a:cxnLst/>
            <a:rect l="l" t="t" r="r" b="b"/>
            <a:pathLst>
              <a:path w="783589" h="1475739">
                <a:moveTo>
                  <a:pt x="0" y="1475232"/>
                </a:moveTo>
                <a:lnTo>
                  <a:pt x="0" y="983488"/>
                </a:lnTo>
                <a:lnTo>
                  <a:pt x="408305" y="733806"/>
                </a:lnTo>
                <a:lnTo>
                  <a:pt x="2794" y="487934"/>
                </a:lnTo>
                <a:lnTo>
                  <a:pt x="2794" y="0"/>
                </a:lnTo>
                <a:lnTo>
                  <a:pt x="783336" y="487934"/>
                </a:lnTo>
                <a:lnTo>
                  <a:pt x="783336" y="983488"/>
                </a:lnTo>
                <a:lnTo>
                  <a:pt x="0" y="14752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8864" y="2517470"/>
            <a:ext cx="4832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 UI"/>
                <a:cs typeface="Microsoft YaHei UI"/>
              </a:rPr>
              <a:t>增加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095" y="4721352"/>
            <a:ext cx="4798060" cy="1478280"/>
          </a:xfrm>
          <a:custGeom>
            <a:avLst/>
            <a:gdLst/>
            <a:ahLst/>
            <a:cxnLst/>
            <a:rect l="l" t="t" r="r" b="b"/>
            <a:pathLst>
              <a:path w="4798060" h="1478279">
                <a:moveTo>
                  <a:pt x="3282695" y="1478280"/>
                </a:moveTo>
                <a:lnTo>
                  <a:pt x="4797552" y="1478280"/>
                </a:lnTo>
                <a:lnTo>
                  <a:pt x="4797552" y="3048"/>
                </a:lnTo>
                <a:lnTo>
                  <a:pt x="3282695" y="3048"/>
                </a:lnTo>
                <a:lnTo>
                  <a:pt x="3282695" y="1478280"/>
                </a:lnTo>
                <a:close/>
              </a:path>
              <a:path w="4798060" h="1478279">
                <a:moveTo>
                  <a:pt x="1453896" y="1478280"/>
                </a:moveTo>
                <a:lnTo>
                  <a:pt x="2993136" y="1478280"/>
                </a:lnTo>
                <a:lnTo>
                  <a:pt x="2993136" y="3048"/>
                </a:lnTo>
                <a:lnTo>
                  <a:pt x="1453896" y="3048"/>
                </a:lnTo>
                <a:lnTo>
                  <a:pt x="1453896" y="1478280"/>
                </a:lnTo>
                <a:close/>
              </a:path>
              <a:path w="4798060" h="1478279">
                <a:moveTo>
                  <a:pt x="0" y="1475232"/>
                </a:moveTo>
                <a:lnTo>
                  <a:pt x="1146048" y="1475232"/>
                </a:lnTo>
                <a:lnTo>
                  <a:pt x="1146048" y="0"/>
                </a:lnTo>
                <a:lnTo>
                  <a:pt x="0" y="0"/>
                </a:lnTo>
                <a:lnTo>
                  <a:pt x="0" y="147523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8009" y="5297170"/>
            <a:ext cx="3435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latin typeface="Microsoft YaHei UI"/>
                <a:cs typeface="Microsoft YaHei UI"/>
              </a:rPr>
              <a:t>个人电脑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60335" y="4770120"/>
            <a:ext cx="1630680" cy="1475740"/>
          </a:xfrm>
          <a:custGeom>
            <a:avLst/>
            <a:gdLst/>
            <a:ahLst/>
            <a:cxnLst/>
            <a:rect l="l" t="t" r="r" b="b"/>
            <a:pathLst>
              <a:path w="1630679" h="1475739">
                <a:moveTo>
                  <a:pt x="0" y="1475231"/>
                </a:moveTo>
                <a:lnTo>
                  <a:pt x="1630679" y="1475231"/>
                </a:lnTo>
                <a:lnTo>
                  <a:pt x="1630679" y="0"/>
                </a:lnTo>
                <a:lnTo>
                  <a:pt x="0" y="0"/>
                </a:lnTo>
                <a:lnTo>
                  <a:pt x="0" y="147523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27860" y="5903772"/>
            <a:ext cx="93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latin typeface="Microsoft YaHei UI"/>
                <a:cs typeface="Microsoft YaHei UI"/>
              </a:rPr>
              <a:t>指令</a:t>
            </a:r>
            <a:r>
              <a:rPr sz="1800" spc="-750" dirty="0">
                <a:latin typeface="Microsoft YaHei UI"/>
                <a:cs typeface="Microsoft YaHei UI"/>
              </a:rPr>
              <a:t>存储器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8269" y="5327396"/>
            <a:ext cx="141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48055" algn="l"/>
              </a:tabLst>
            </a:pPr>
            <a:r>
              <a:rPr sz="1800" spc="-425" dirty="0">
                <a:latin typeface="Microsoft YaHei UI"/>
                <a:cs typeface="Microsoft YaHei UI"/>
              </a:rPr>
              <a:t>地址</a:t>
            </a:r>
            <a:r>
              <a:rPr sz="1800" dirty="0">
                <a:latin typeface="Microsoft YaHei UI"/>
                <a:cs typeface="Microsoft YaHei UI"/>
              </a:rPr>
              <a:t>指示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0846" y="5731255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 UI"/>
                <a:cs typeface="Microsoft YaHei UI"/>
              </a:rPr>
              <a:t>rd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5892" y="4850892"/>
            <a:ext cx="554990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5080" indent="-4445">
              <a:lnSpc>
                <a:spcPct val="105100"/>
              </a:lnSpc>
              <a:spcBef>
                <a:spcPts val="100"/>
              </a:spcBef>
            </a:pPr>
            <a:r>
              <a:rPr sz="1800" spc="-305" dirty="0">
                <a:latin typeface="Microsoft YaHei UI"/>
                <a:cs typeface="Microsoft YaHei UI"/>
              </a:rPr>
              <a:t>数据</a:t>
            </a:r>
            <a:r>
              <a:rPr sz="1800" spc="55" dirty="0">
                <a:latin typeface="Microsoft YaHei UI"/>
                <a:cs typeface="Microsoft YaHei UI"/>
              </a:rPr>
              <a:t>rs</a:t>
            </a:r>
            <a:endParaRPr sz="1800">
              <a:latin typeface="Microsoft YaHei UI"/>
              <a:cs typeface="Microsoft YaHei UI"/>
            </a:endParaRPr>
          </a:p>
          <a:p>
            <a:pPr marL="16510">
              <a:lnSpc>
                <a:spcPct val="100000"/>
              </a:lnSpc>
              <a:spcBef>
                <a:spcPts val="35"/>
              </a:spcBef>
            </a:pPr>
            <a:r>
              <a:rPr sz="1800" spc="50" dirty="0">
                <a:latin typeface="Microsoft YaHei UI"/>
                <a:cs typeface="Microsoft YaHei UI"/>
              </a:rPr>
              <a:t>rt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7789" y="5311902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latin typeface="Microsoft YaHei UI"/>
                <a:cs typeface="Microsoft YaHei UI"/>
              </a:rPr>
              <a:t>注册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0335" y="4770120"/>
            <a:ext cx="1630680" cy="147574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90"/>
              </a:spcBef>
            </a:pPr>
            <a:r>
              <a:rPr sz="1800" spc="-425" dirty="0">
                <a:latin typeface="Microsoft YaHei UI"/>
                <a:cs typeface="Microsoft YaHei UI"/>
              </a:rPr>
              <a:t>地址</a:t>
            </a:r>
            <a:endParaRPr sz="1800">
              <a:latin typeface="Microsoft YaHei UI"/>
              <a:cs typeface="Microsoft YaHei UI"/>
            </a:endParaRPr>
          </a:p>
          <a:p>
            <a:pPr marL="123825" marR="41910" indent="459740">
              <a:lnSpc>
                <a:spcPct val="158200"/>
              </a:lnSpc>
              <a:spcBef>
                <a:spcPts val="345"/>
              </a:spcBef>
            </a:pPr>
            <a:r>
              <a:rPr sz="1800" spc="-525" dirty="0">
                <a:latin typeface="Microsoft YaHei UI"/>
                <a:cs typeface="Microsoft YaHei UI"/>
              </a:rPr>
              <a:t>数据</a:t>
            </a:r>
            <a:r>
              <a:rPr sz="1800" spc="-484" dirty="0">
                <a:latin typeface="Microsoft YaHei UI"/>
                <a:cs typeface="Microsoft YaHei UI"/>
              </a:rPr>
              <a:t>存储器 </a:t>
            </a:r>
            <a:r>
              <a:rPr sz="1800" spc="-415" dirty="0">
                <a:latin typeface="Microsoft YaHei UI"/>
                <a:cs typeface="Microsoft YaHei UI"/>
              </a:rPr>
              <a:t>数据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71288" y="2121407"/>
            <a:ext cx="783590" cy="1475740"/>
          </a:xfrm>
          <a:custGeom>
            <a:avLst/>
            <a:gdLst/>
            <a:ahLst/>
            <a:cxnLst/>
            <a:rect l="l" t="t" r="r" b="b"/>
            <a:pathLst>
              <a:path w="783589" h="1475739">
                <a:moveTo>
                  <a:pt x="0" y="1475231"/>
                </a:moveTo>
                <a:lnTo>
                  <a:pt x="0" y="983488"/>
                </a:lnTo>
                <a:lnTo>
                  <a:pt x="408304" y="733805"/>
                </a:lnTo>
                <a:lnTo>
                  <a:pt x="2794" y="487933"/>
                </a:lnTo>
                <a:lnTo>
                  <a:pt x="2794" y="0"/>
                </a:lnTo>
                <a:lnTo>
                  <a:pt x="783336" y="487933"/>
                </a:lnTo>
                <a:lnTo>
                  <a:pt x="783336" y="983488"/>
                </a:lnTo>
                <a:lnTo>
                  <a:pt x="0" y="147523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230114" y="2513787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YaHei UI"/>
                <a:cs typeface="Microsoft YaHei UI"/>
              </a:rPr>
              <a:t>增加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33017" y="3284219"/>
            <a:ext cx="5570855" cy="2635250"/>
          </a:xfrm>
          <a:custGeom>
            <a:avLst/>
            <a:gdLst/>
            <a:ahLst/>
            <a:cxnLst/>
            <a:rect l="l" t="t" r="r" b="b"/>
            <a:pathLst>
              <a:path w="5570855" h="2635250">
                <a:moveTo>
                  <a:pt x="288290" y="2185797"/>
                </a:moveTo>
                <a:lnTo>
                  <a:pt x="242316" y="2185797"/>
                </a:lnTo>
                <a:lnTo>
                  <a:pt x="229590" y="2185797"/>
                </a:lnTo>
                <a:lnTo>
                  <a:pt x="229362" y="2214626"/>
                </a:lnTo>
                <a:lnTo>
                  <a:pt x="288290" y="2185797"/>
                </a:lnTo>
                <a:close/>
              </a:path>
              <a:path w="5570855" h="2635250">
                <a:moveTo>
                  <a:pt x="557149" y="38100"/>
                </a:moveTo>
                <a:lnTo>
                  <a:pt x="538848" y="28956"/>
                </a:lnTo>
                <a:lnTo>
                  <a:pt x="480949" y="0"/>
                </a:lnTo>
                <a:lnTo>
                  <a:pt x="480949" y="28956"/>
                </a:lnTo>
                <a:lnTo>
                  <a:pt x="127241" y="28956"/>
                </a:lnTo>
                <a:lnTo>
                  <a:pt x="123190" y="33020"/>
                </a:lnTo>
                <a:lnTo>
                  <a:pt x="123190" y="2166582"/>
                </a:lnTo>
                <a:lnTo>
                  <a:pt x="254" y="2165604"/>
                </a:lnTo>
                <a:lnTo>
                  <a:pt x="215" y="2167775"/>
                </a:lnTo>
                <a:lnTo>
                  <a:pt x="127" y="2174748"/>
                </a:lnTo>
                <a:lnTo>
                  <a:pt x="0" y="2183892"/>
                </a:lnTo>
                <a:lnTo>
                  <a:pt x="127" y="2183904"/>
                </a:lnTo>
                <a:lnTo>
                  <a:pt x="127" y="2186051"/>
                </a:lnTo>
                <a:lnTo>
                  <a:pt x="137414" y="2186051"/>
                </a:lnTo>
                <a:lnTo>
                  <a:pt x="138468" y="2184997"/>
                </a:lnTo>
                <a:lnTo>
                  <a:pt x="229590" y="2185708"/>
                </a:lnTo>
                <a:lnTo>
                  <a:pt x="242316" y="2185797"/>
                </a:lnTo>
                <a:lnTo>
                  <a:pt x="288493" y="2185708"/>
                </a:lnTo>
                <a:lnTo>
                  <a:pt x="305943" y="2177161"/>
                </a:lnTo>
                <a:lnTo>
                  <a:pt x="229997" y="2138426"/>
                </a:lnTo>
                <a:lnTo>
                  <a:pt x="229743" y="2167420"/>
                </a:lnTo>
                <a:lnTo>
                  <a:pt x="141478" y="2166721"/>
                </a:lnTo>
                <a:lnTo>
                  <a:pt x="141478" y="47256"/>
                </a:lnTo>
                <a:lnTo>
                  <a:pt x="480949" y="47256"/>
                </a:lnTo>
                <a:lnTo>
                  <a:pt x="480949" y="76200"/>
                </a:lnTo>
                <a:lnTo>
                  <a:pt x="538848" y="47256"/>
                </a:lnTo>
                <a:lnTo>
                  <a:pt x="557149" y="38100"/>
                </a:lnTo>
                <a:close/>
              </a:path>
              <a:path w="5570855" h="2635250">
                <a:moveTo>
                  <a:pt x="3438017" y="38100"/>
                </a:moveTo>
                <a:lnTo>
                  <a:pt x="3419716" y="28956"/>
                </a:lnTo>
                <a:lnTo>
                  <a:pt x="3361817" y="0"/>
                </a:lnTo>
                <a:lnTo>
                  <a:pt x="3361817" y="28956"/>
                </a:lnTo>
                <a:lnTo>
                  <a:pt x="1893824" y="28956"/>
                </a:lnTo>
                <a:lnTo>
                  <a:pt x="1889760" y="33020"/>
                </a:lnTo>
                <a:lnTo>
                  <a:pt x="1889760" y="2183892"/>
                </a:lnTo>
                <a:lnTo>
                  <a:pt x="1847215" y="2183892"/>
                </a:lnTo>
                <a:lnTo>
                  <a:pt x="1847215" y="2202815"/>
                </a:lnTo>
                <a:lnTo>
                  <a:pt x="1903984" y="2202815"/>
                </a:lnTo>
                <a:lnTo>
                  <a:pt x="1904238" y="2202561"/>
                </a:lnTo>
                <a:lnTo>
                  <a:pt x="1967865" y="2202561"/>
                </a:lnTo>
                <a:lnTo>
                  <a:pt x="1967865" y="2302764"/>
                </a:lnTo>
                <a:lnTo>
                  <a:pt x="1968119" y="2303030"/>
                </a:lnTo>
                <a:lnTo>
                  <a:pt x="1968119" y="2601671"/>
                </a:lnTo>
                <a:lnTo>
                  <a:pt x="1972183" y="2605760"/>
                </a:lnTo>
                <a:lnTo>
                  <a:pt x="2031111" y="2605760"/>
                </a:lnTo>
                <a:lnTo>
                  <a:pt x="2031111" y="2634716"/>
                </a:lnTo>
                <a:lnTo>
                  <a:pt x="2089023" y="2605760"/>
                </a:lnTo>
                <a:lnTo>
                  <a:pt x="2107311" y="2596616"/>
                </a:lnTo>
                <a:lnTo>
                  <a:pt x="2089010" y="2587472"/>
                </a:lnTo>
                <a:lnTo>
                  <a:pt x="2031111" y="2558516"/>
                </a:lnTo>
                <a:lnTo>
                  <a:pt x="2031111" y="2587472"/>
                </a:lnTo>
                <a:lnTo>
                  <a:pt x="1986407" y="2587472"/>
                </a:lnTo>
                <a:lnTo>
                  <a:pt x="1986407" y="2306840"/>
                </a:lnTo>
                <a:lnTo>
                  <a:pt x="2030603" y="2306840"/>
                </a:lnTo>
                <a:lnTo>
                  <a:pt x="2030603" y="2335796"/>
                </a:lnTo>
                <a:lnTo>
                  <a:pt x="2088489" y="2306840"/>
                </a:lnTo>
                <a:lnTo>
                  <a:pt x="2106803" y="2297684"/>
                </a:lnTo>
                <a:lnTo>
                  <a:pt x="2088515" y="2288540"/>
                </a:lnTo>
                <a:lnTo>
                  <a:pt x="2030603" y="2259584"/>
                </a:lnTo>
                <a:lnTo>
                  <a:pt x="2030603" y="2288540"/>
                </a:lnTo>
                <a:lnTo>
                  <a:pt x="1986407" y="2288540"/>
                </a:lnTo>
                <a:lnTo>
                  <a:pt x="1986407" y="2202180"/>
                </a:lnTo>
                <a:lnTo>
                  <a:pt x="1986407" y="2193036"/>
                </a:lnTo>
                <a:lnTo>
                  <a:pt x="1986407" y="2187956"/>
                </a:lnTo>
                <a:lnTo>
                  <a:pt x="1986153" y="2187702"/>
                </a:lnTo>
                <a:lnTo>
                  <a:pt x="1986153" y="2184273"/>
                </a:lnTo>
                <a:lnTo>
                  <a:pt x="1986153" y="2028444"/>
                </a:lnTo>
                <a:lnTo>
                  <a:pt x="2030603" y="2028444"/>
                </a:lnTo>
                <a:lnTo>
                  <a:pt x="2030603" y="2057400"/>
                </a:lnTo>
                <a:lnTo>
                  <a:pt x="2088515" y="2028444"/>
                </a:lnTo>
                <a:lnTo>
                  <a:pt x="2106803" y="2019300"/>
                </a:lnTo>
                <a:lnTo>
                  <a:pt x="2088515" y="2010156"/>
                </a:lnTo>
                <a:lnTo>
                  <a:pt x="2030603" y="1981200"/>
                </a:lnTo>
                <a:lnTo>
                  <a:pt x="2030603" y="2010156"/>
                </a:lnTo>
                <a:lnTo>
                  <a:pt x="1971929" y="2010156"/>
                </a:lnTo>
                <a:lnTo>
                  <a:pt x="1967865" y="2014220"/>
                </a:lnTo>
                <a:lnTo>
                  <a:pt x="1967865" y="2183892"/>
                </a:lnTo>
                <a:lnTo>
                  <a:pt x="1908048" y="2183892"/>
                </a:lnTo>
                <a:lnTo>
                  <a:pt x="1908048" y="47244"/>
                </a:lnTo>
                <a:lnTo>
                  <a:pt x="3361817" y="47244"/>
                </a:lnTo>
                <a:lnTo>
                  <a:pt x="3361817" y="76200"/>
                </a:lnTo>
                <a:lnTo>
                  <a:pt x="3419729" y="47244"/>
                </a:lnTo>
                <a:lnTo>
                  <a:pt x="3438017" y="38100"/>
                </a:lnTo>
                <a:close/>
              </a:path>
              <a:path w="5570855" h="2635250">
                <a:moveTo>
                  <a:pt x="5570474" y="1034796"/>
                </a:moveTo>
                <a:lnTo>
                  <a:pt x="1967103" y="1034796"/>
                </a:lnTo>
                <a:lnTo>
                  <a:pt x="1963039" y="1038860"/>
                </a:lnTo>
                <a:lnTo>
                  <a:pt x="1963039" y="1734312"/>
                </a:lnTo>
                <a:lnTo>
                  <a:pt x="1967103" y="1738503"/>
                </a:lnTo>
                <a:lnTo>
                  <a:pt x="2027047" y="1738503"/>
                </a:lnTo>
                <a:lnTo>
                  <a:pt x="2027047" y="1767459"/>
                </a:lnTo>
                <a:lnTo>
                  <a:pt x="2084959" y="1738503"/>
                </a:lnTo>
                <a:lnTo>
                  <a:pt x="2103247" y="1729359"/>
                </a:lnTo>
                <a:lnTo>
                  <a:pt x="2084959" y="1720215"/>
                </a:lnTo>
                <a:lnTo>
                  <a:pt x="2027047" y="1691259"/>
                </a:lnTo>
                <a:lnTo>
                  <a:pt x="2027047" y="1720215"/>
                </a:lnTo>
                <a:lnTo>
                  <a:pt x="1981327" y="1720215"/>
                </a:lnTo>
                <a:lnTo>
                  <a:pt x="1981327" y="1053084"/>
                </a:lnTo>
                <a:lnTo>
                  <a:pt x="5570474" y="1053084"/>
                </a:lnTo>
                <a:lnTo>
                  <a:pt x="5570474" y="1043940"/>
                </a:lnTo>
                <a:lnTo>
                  <a:pt x="5570474" y="1034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496060" y="2258695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 UI"/>
                <a:cs typeface="Microsoft YaHei UI"/>
              </a:rPr>
              <a:t>4</a:t>
            </a:r>
            <a:endParaRPr sz="1800">
              <a:latin typeface="Microsoft YaHei UI"/>
              <a:cs typeface="Microsoft YaHei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9339" y="1613916"/>
            <a:ext cx="8883650" cy="4909820"/>
            <a:chOff x="149339" y="1613916"/>
            <a:chExt cx="8883650" cy="4909820"/>
          </a:xfrm>
        </p:grpSpPr>
        <p:sp>
          <p:nvSpPr>
            <p:cNvPr id="21" name="object 21"/>
            <p:cNvSpPr/>
            <p:nvPr/>
          </p:nvSpPr>
          <p:spPr>
            <a:xfrm>
              <a:off x="1725168" y="2370328"/>
              <a:ext cx="370840" cy="76200"/>
            </a:xfrm>
            <a:custGeom>
              <a:avLst/>
              <a:gdLst/>
              <a:ahLst/>
              <a:cxnLst/>
              <a:rect l="l" t="t" r="r" b="b"/>
              <a:pathLst>
                <a:path w="370839" h="76200">
                  <a:moveTo>
                    <a:pt x="353017" y="28829"/>
                  </a:moveTo>
                  <a:lnTo>
                    <a:pt x="307213" y="28829"/>
                  </a:lnTo>
                  <a:lnTo>
                    <a:pt x="307339" y="47117"/>
                  </a:lnTo>
                  <a:lnTo>
                    <a:pt x="294700" y="47205"/>
                  </a:lnTo>
                  <a:lnTo>
                    <a:pt x="294894" y="76200"/>
                  </a:lnTo>
                  <a:lnTo>
                    <a:pt x="370839" y="37592"/>
                  </a:lnTo>
                  <a:lnTo>
                    <a:pt x="353017" y="28829"/>
                  </a:lnTo>
                  <a:close/>
                </a:path>
                <a:path w="370839" h="76200">
                  <a:moveTo>
                    <a:pt x="294578" y="28917"/>
                  </a:moveTo>
                  <a:lnTo>
                    <a:pt x="0" y="30987"/>
                  </a:lnTo>
                  <a:lnTo>
                    <a:pt x="0" y="49275"/>
                  </a:lnTo>
                  <a:lnTo>
                    <a:pt x="294700" y="47205"/>
                  </a:lnTo>
                  <a:lnTo>
                    <a:pt x="294578" y="28917"/>
                  </a:lnTo>
                  <a:close/>
                </a:path>
                <a:path w="370839" h="76200">
                  <a:moveTo>
                    <a:pt x="307213" y="28829"/>
                  </a:moveTo>
                  <a:lnTo>
                    <a:pt x="294578" y="28917"/>
                  </a:lnTo>
                  <a:lnTo>
                    <a:pt x="294700" y="47205"/>
                  </a:lnTo>
                  <a:lnTo>
                    <a:pt x="307339" y="47117"/>
                  </a:lnTo>
                  <a:lnTo>
                    <a:pt x="307213" y="28829"/>
                  </a:lnTo>
                  <a:close/>
                </a:path>
                <a:path w="370839" h="76200">
                  <a:moveTo>
                    <a:pt x="294386" y="0"/>
                  </a:moveTo>
                  <a:lnTo>
                    <a:pt x="294578" y="28917"/>
                  </a:lnTo>
                  <a:lnTo>
                    <a:pt x="353017" y="28829"/>
                  </a:lnTo>
                  <a:lnTo>
                    <a:pt x="294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98208" y="4328160"/>
              <a:ext cx="2025650" cy="1179195"/>
            </a:xfrm>
            <a:custGeom>
              <a:avLst/>
              <a:gdLst/>
              <a:ahLst/>
              <a:cxnLst/>
              <a:rect l="l" t="t" r="r" b="b"/>
              <a:pathLst>
                <a:path w="2025650" h="1179195">
                  <a:moveTo>
                    <a:pt x="1894077" y="1179067"/>
                  </a:moveTo>
                  <a:lnTo>
                    <a:pt x="2025142" y="1179067"/>
                  </a:lnTo>
                  <a:lnTo>
                    <a:pt x="2025142" y="0"/>
                  </a:lnTo>
                  <a:lnTo>
                    <a:pt x="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84648" y="4343400"/>
              <a:ext cx="2085339" cy="1608455"/>
            </a:xfrm>
            <a:custGeom>
              <a:avLst/>
              <a:gdLst/>
              <a:ahLst/>
              <a:cxnLst/>
              <a:rect l="l" t="t" r="r" b="b"/>
              <a:pathLst>
                <a:path w="2085340" h="1608454">
                  <a:moveTo>
                    <a:pt x="560070" y="1569720"/>
                  </a:moveTo>
                  <a:lnTo>
                    <a:pt x="542137" y="1560868"/>
                  </a:lnTo>
                  <a:lnTo>
                    <a:pt x="483616" y="1531975"/>
                  </a:lnTo>
                  <a:lnTo>
                    <a:pt x="483755" y="1560931"/>
                  </a:lnTo>
                  <a:lnTo>
                    <a:pt x="0" y="1563192"/>
                  </a:lnTo>
                  <a:lnTo>
                    <a:pt x="0" y="1581480"/>
                  </a:lnTo>
                  <a:lnTo>
                    <a:pt x="483844" y="1579219"/>
                  </a:lnTo>
                  <a:lnTo>
                    <a:pt x="483997" y="1608175"/>
                  </a:lnTo>
                  <a:lnTo>
                    <a:pt x="560070" y="1569720"/>
                  </a:lnTo>
                  <a:close/>
                </a:path>
                <a:path w="2085340" h="1608454">
                  <a:moveTo>
                    <a:pt x="560070" y="655320"/>
                  </a:moveTo>
                  <a:lnTo>
                    <a:pt x="542048" y="646430"/>
                  </a:lnTo>
                  <a:lnTo>
                    <a:pt x="483616" y="617601"/>
                  </a:lnTo>
                  <a:lnTo>
                    <a:pt x="483755" y="646493"/>
                  </a:lnTo>
                  <a:lnTo>
                    <a:pt x="0" y="648843"/>
                  </a:lnTo>
                  <a:lnTo>
                    <a:pt x="0" y="667131"/>
                  </a:lnTo>
                  <a:lnTo>
                    <a:pt x="483844" y="664781"/>
                  </a:lnTo>
                  <a:lnTo>
                    <a:pt x="483997" y="693801"/>
                  </a:lnTo>
                  <a:lnTo>
                    <a:pt x="560070" y="655320"/>
                  </a:lnTo>
                  <a:close/>
                </a:path>
                <a:path w="2085340" h="1608454">
                  <a:moveTo>
                    <a:pt x="2085213" y="688848"/>
                  </a:moveTo>
                  <a:lnTo>
                    <a:pt x="2066925" y="679704"/>
                  </a:lnTo>
                  <a:lnTo>
                    <a:pt x="2009013" y="650748"/>
                  </a:lnTo>
                  <a:lnTo>
                    <a:pt x="2009013" y="679704"/>
                  </a:lnTo>
                  <a:lnTo>
                    <a:pt x="1718945" y="679704"/>
                  </a:lnTo>
                  <a:lnTo>
                    <a:pt x="1718945" y="76200"/>
                  </a:lnTo>
                  <a:lnTo>
                    <a:pt x="1747901" y="76200"/>
                  </a:lnTo>
                  <a:lnTo>
                    <a:pt x="1741551" y="63500"/>
                  </a:lnTo>
                  <a:lnTo>
                    <a:pt x="1709801" y="0"/>
                  </a:lnTo>
                  <a:lnTo>
                    <a:pt x="1671701" y="76200"/>
                  </a:lnTo>
                  <a:lnTo>
                    <a:pt x="1700657" y="76200"/>
                  </a:lnTo>
                  <a:lnTo>
                    <a:pt x="1700657" y="1092073"/>
                  </a:lnTo>
                  <a:lnTo>
                    <a:pt x="1335024" y="1092073"/>
                  </a:lnTo>
                  <a:lnTo>
                    <a:pt x="1335024" y="1092454"/>
                  </a:lnTo>
                  <a:lnTo>
                    <a:pt x="1335024" y="1110361"/>
                  </a:lnTo>
                  <a:lnTo>
                    <a:pt x="1335024" y="1110742"/>
                  </a:lnTo>
                  <a:lnTo>
                    <a:pt x="1714881" y="1110742"/>
                  </a:lnTo>
                  <a:lnTo>
                    <a:pt x="1718945" y="1106678"/>
                  </a:lnTo>
                  <a:lnTo>
                    <a:pt x="1718945" y="1106551"/>
                  </a:lnTo>
                  <a:lnTo>
                    <a:pt x="1719199" y="1106297"/>
                  </a:lnTo>
                  <a:lnTo>
                    <a:pt x="1719199" y="1101217"/>
                  </a:lnTo>
                  <a:lnTo>
                    <a:pt x="1719199" y="1092073"/>
                  </a:lnTo>
                  <a:lnTo>
                    <a:pt x="1719199" y="697992"/>
                  </a:lnTo>
                  <a:lnTo>
                    <a:pt x="2009013" y="697992"/>
                  </a:lnTo>
                  <a:lnTo>
                    <a:pt x="2009013" y="726948"/>
                  </a:lnTo>
                  <a:lnTo>
                    <a:pt x="2066925" y="697992"/>
                  </a:lnTo>
                  <a:lnTo>
                    <a:pt x="2085213" y="688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84647" y="5916168"/>
              <a:ext cx="1269365" cy="476250"/>
            </a:xfrm>
            <a:custGeom>
              <a:avLst/>
              <a:gdLst/>
              <a:ahLst/>
              <a:cxnLst/>
              <a:rect l="l" t="t" r="r" b="b"/>
              <a:pathLst>
                <a:path w="1269364" h="476250">
                  <a:moveTo>
                    <a:pt x="0" y="0"/>
                  </a:moveTo>
                  <a:lnTo>
                    <a:pt x="244348" y="0"/>
                  </a:lnTo>
                  <a:lnTo>
                    <a:pt x="244348" y="476199"/>
                  </a:lnTo>
                  <a:lnTo>
                    <a:pt x="1269111" y="476199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449567" y="5905500"/>
              <a:ext cx="840740" cy="495300"/>
            </a:xfrm>
            <a:custGeom>
              <a:avLst/>
              <a:gdLst/>
              <a:ahLst/>
              <a:cxnLst/>
              <a:rect l="l" t="t" r="r" b="b"/>
              <a:pathLst>
                <a:path w="840740" h="495300">
                  <a:moveTo>
                    <a:pt x="411226" y="476973"/>
                  </a:moveTo>
                  <a:lnTo>
                    <a:pt x="0" y="476973"/>
                  </a:lnTo>
                  <a:lnTo>
                    <a:pt x="0" y="495261"/>
                  </a:lnTo>
                  <a:lnTo>
                    <a:pt x="425323" y="495261"/>
                  </a:lnTo>
                  <a:lnTo>
                    <a:pt x="429513" y="491172"/>
                  </a:lnTo>
                  <a:lnTo>
                    <a:pt x="429513" y="486117"/>
                  </a:lnTo>
                  <a:lnTo>
                    <a:pt x="411226" y="486117"/>
                  </a:lnTo>
                  <a:lnTo>
                    <a:pt x="411226" y="476973"/>
                  </a:lnTo>
                  <a:close/>
                </a:path>
                <a:path w="840740" h="495300">
                  <a:moveTo>
                    <a:pt x="764413" y="28956"/>
                  </a:moveTo>
                  <a:lnTo>
                    <a:pt x="415289" y="28956"/>
                  </a:lnTo>
                  <a:lnTo>
                    <a:pt x="411226" y="33045"/>
                  </a:lnTo>
                  <a:lnTo>
                    <a:pt x="411226" y="486117"/>
                  </a:lnTo>
                  <a:lnTo>
                    <a:pt x="420370" y="476973"/>
                  </a:lnTo>
                  <a:lnTo>
                    <a:pt x="429513" y="476973"/>
                  </a:lnTo>
                  <a:lnTo>
                    <a:pt x="429513" y="47243"/>
                  </a:lnTo>
                  <a:lnTo>
                    <a:pt x="420370" y="47243"/>
                  </a:lnTo>
                  <a:lnTo>
                    <a:pt x="429513" y="38100"/>
                  </a:lnTo>
                  <a:lnTo>
                    <a:pt x="764413" y="38100"/>
                  </a:lnTo>
                  <a:lnTo>
                    <a:pt x="764413" y="28956"/>
                  </a:lnTo>
                  <a:close/>
                </a:path>
                <a:path w="840740" h="495300">
                  <a:moveTo>
                    <a:pt x="429513" y="476973"/>
                  </a:moveTo>
                  <a:lnTo>
                    <a:pt x="420370" y="476973"/>
                  </a:lnTo>
                  <a:lnTo>
                    <a:pt x="411226" y="486117"/>
                  </a:lnTo>
                  <a:lnTo>
                    <a:pt x="429513" y="486117"/>
                  </a:lnTo>
                  <a:lnTo>
                    <a:pt x="429513" y="476973"/>
                  </a:lnTo>
                  <a:close/>
                </a:path>
                <a:path w="840740" h="495300">
                  <a:moveTo>
                    <a:pt x="764413" y="0"/>
                  </a:moveTo>
                  <a:lnTo>
                    <a:pt x="764413" y="76200"/>
                  </a:lnTo>
                  <a:lnTo>
                    <a:pt x="822324" y="47243"/>
                  </a:lnTo>
                  <a:lnTo>
                    <a:pt x="777113" y="47243"/>
                  </a:lnTo>
                  <a:lnTo>
                    <a:pt x="777113" y="28956"/>
                  </a:lnTo>
                  <a:lnTo>
                    <a:pt x="822324" y="28956"/>
                  </a:lnTo>
                  <a:lnTo>
                    <a:pt x="764413" y="0"/>
                  </a:lnTo>
                  <a:close/>
                </a:path>
                <a:path w="840740" h="495300">
                  <a:moveTo>
                    <a:pt x="429513" y="38100"/>
                  </a:moveTo>
                  <a:lnTo>
                    <a:pt x="420370" y="47243"/>
                  </a:lnTo>
                  <a:lnTo>
                    <a:pt x="429513" y="47243"/>
                  </a:lnTo>
                  <a:lnTo>
                    <a:pt x="429513" y="38100"/>
                  </a:lnTo>
                  <a:close/>
                </a:path>
                <a:path w="840740" h="495300">
                  <a:moveTo>
                    <a:pt x="764413" y="38100"/>
                  </a:moveTo>
                  <a:lnTo>
                    <a:pt x="429513" y="38100"/>
                  </a:lnTo>
                  <a:lnTo>
                    <a:pt x="429513" y="47243"/>
                  </a:lnTo>
                  <a:lnTo>
                    <a:pt x="764413" y="47243"/>
                  </a:lnTo>
                  <a:lnTo>
                    <a:pt x="764413" y="38100"/>
                  </a:lnTo>
                  <a:close/>
                </a:path>
                <a:path w="840740" h="495300">
                  <a:moveTo>
                    <a:pt x="822324" y="28956"/>
                  </a:moveTo>
                  <a:lnTo>
                    <a:pt x="777113" y="28956"/>
                  </a:lnTo>
                  <a:lnTo>
                    <a:pt x="777113" y="47243"/>
                  </a:lnTo>
                  <a:lnTo>
                    <a:pt x="822324" y="47243"/>
                  </a:lnTo>
                  <a:lnTo>
                    <a:pt x="840613" y="38100"/>
                  </a:lnTo>
                  <a:lnTo>
                    <a:pt x="82232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380232" y="5477256"/>
              <a:ext cx="1588135" cy="1037590"/>
            </a:xfrm>
            <a:custGeom>
              <a:avLst/>
              <a:gdLst/>
              <a:ahLst/>
              <a:cxnLst/>
              <a:rect l="l" t="t" r="r" b="b"/>
              <a:pathLst>
                <a:path w="1588135" h="1037590">
                  <a:moveTo>
                    <a:pt x="0" y="0"/>
                  </a:moveTo>
                  <a:lnTo>
                    <a:pt x="62356" y="0"/>
                  </a:lnTo>
                  <a:lnTo>
                    <a:pt x="62356" y="1037145"/>
                  </a:lnTo>
                  <a:lnTo>
                    <a:pt x="1587880" y="1037145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80360" y="2369819"/>
              <a:ext cx="2778125" cy="4152900"/>
            </a:xfrm>
            <a:custGeom>
              <a:avLst/>
              <a:gdLst/>
              <a:ahLst/>
              <a:cxnLst/>
              <a:rect l="l" t="t" r="r" b="b"/>
              <a:pathLst>
                <a:path w="2778125" h="4152900">
                  <a:moveTo>
                    <a:pt x="2089658" y="38100"/>
                  </a:moveTo>
                  <a:lnTo>
                    <a:pt x="2071357" y="28956"/>
                  </a:lnTo>
                  <a:lnTo>
                    <a:pt x="2013458" y="0"/>
                  </a:lnTo>
                  <a:lnTo>
                    <a:pt x="2013458" y="28956"/>
                  </a:lnTo>
                  <a:lnTo>
                    <a:pt x="1039749" y="28956"/>
                  </a:lnTo>
                  <a:lnTo>
                    <a:pt x="1035685" y="33020"/>
                  </a:lnTo>
                  <a:lnTo>
                    <a:pt x="1035685" y="483743"/>
                  </a:lnTo>
                  <a:lnTo>
                    <a:pt x="0" y="483743"/>
                  </a:lnTo>
                  <a:lnTo>
                    <a:pt x="0" y="502031"/>
                  </a:lnTo>
                  <a:lnTo>
                    <a:pt x="1049909" y="502031"/>
                  </a:lnTo>
                  <a:lnTo>
                    <a:pt x="1053973" y="497967"/>
                  </a:lnTo>
                  <a:lnTo>
                    <a:pt x="1053973" y="492887"/>
                  </a:lnTo>
                  <a:lnTo>
                    <a:pt x="1053973" y="483743"/>
                  </a:lnTo>
                  <a:lnTo>
                    <a:pt x="1053973" y="47244"/>
                  </a:lnTo>
                  <a:lnTo>
                    <a:pt x="2013458" y="47244"/>
                  </a:lnTo>
                  <a:lnTo>
                    <a:pt x="2013458" y="76200"/>
                  </a:lnTo>
                  <a:lnTo>
                    <a:pt x="2071370" y="47244"/>
                  </a:lnTo>
                  <a:lnTo>
                    <a:pt x="2089658" y="38100"/>
                  </a:lnTo>
                  <a:close/>
                </a:path>
                <a:path w="2778125" h="4152900">
                  <a:moveTo>
                    <a:pt x="2777744" y="3631692"/>
                  </a:moveTo>
                  <a:lnTo>
                    <a:pt x="2771394" y="3618992"/>
                  </a:lnTo>
                  <a:lnTo>
                    <a:pt x="2739644" y="3555492"/>
                  </a:lnTo>
                  <a:lnTo>
                    <a:pt x="2701544" y="3631692"/>
                  </a:lnTo>
                  <a:lnTo>
                    <a:pt x="2730500" y="3631692"/>
                  </a:lnTo>
                  <a:lnTo>
                    <a:pt x="2730500" y="4134040"/>
                  </a:lnTo>
                  <a:lnTo>
                    <a:pt x="1978152" y="4134040"/>
                  </a:lnTo>
                  <a:lnTo>
                    <a:pt x="1978152" y="4152315"/>
                  </a:lnTo>
                  <a:lnTo>
                    <a:pt x="2744724" y="4152315"/>
                  </a:lnTo>
                  <a:lnTo>
                    <a:pt x="2748788" y="4148226"/>
                  </a:lnTo>
                  <a:lnTo>
                    <a:pt x="2748788" y="4143171"/>
                  </a:lnTo>
                  <a:lnTo>
                    <a:pt x="2748788" y="4134040"/>
                  </a:lnTo>
                  <a:lnTo>
                    <a:pt x="2748788" y="3631692"/>
                  </a:lnTo>
                  <a:lnTo>
                    <a:pt x="2777744" y="3631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80360" y="1652016"/>
              <a:ext cx="252095" cy="1209040"/>
            </a:xfrm>
            <a:custGeom>
              <a:avLst/>
              <a:gdLst/>
              <a:ahLst/>
              <a:cxnLst/>
              <a:rect l="l" t="t" r="r" b="b"/>
              <a:pathLst>
                <a:path w="252094" h="1209039">
                  <a:moveTo>
                    <a:pt x="0" y="1208532"/>
                  </a:moveTo>
                  <a:lnTo>
                    <a:pt x="251840" y="1208532"/>
                  </a:lnTo>
                  <a:lnTo>
                    <a:pt x="251840" y="0"/>
                  </a:lnTo>
                  <a:lnTo>
                    <a:pt x="23240" y="0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49339" y="1613915"/>
              <a:ext cx="5849620" cy="3883025"/>
            </a:xfrm>
            <a:custGeom>
              <a:avLst/>
              <a:gdLst/>
              <a:ahLst/>
              <a:cxnLst/>
              <a:rect l="l" t="t" r="r" b="b"/>
              <a:pathLst>
                <a:path w="5849620" h="3883025">
                  <a:moveTo>
                    <a:pt x="2831985" y="28956"/>
                  </a:moveTo>
                  <a:lnTo>
                    <a:pt x="4102" y="28956"/>
                  </a:lnTo>
                  <a:lnTo>
                    <a:pt x="0" y="33020"/>
                  </a:lnTo>
                  <a:lnTo>
                    <a:pt x="0" y="3850005"/>
                  </a:lnTo>
                  <a:lnTo>
                    <a:pt x="4102" y="3854069"/>
                  </a:lnTo>
                  <a:lnTo>
                    <a:pt x="161556" y="3854069"/>
                  </a:lnTo>
                  <a:lnTo>
                    <a:pt x="161556" y="3883025"/>
                  </a:lnTo>
                  <a:lnTo>
                    <a:pt x="219468" y="3854069"/>
                  </a:lnTo>
                  <a:lnTo>
                    <a:pt x="237756" y="3844925"/>
                  </a:lnTo>
                  <a:lnTo>
                    <a:pt x="219468" y="3835781"/>
                  </a:lnTo>
                  <a:lnTo>
                    <a:pt x="161556" y="3806825"/>
                  </a:lnTo>
                  <a:lnTo>
                    <a:pt x="161556" y="3835781"/>
                  </a:lnTo>
                  <a:lnTo>
                    <a:pt x="18288" y="3835781"/>
                  </a:lnTo>
                  <a:lnTo>
                    <a:pt x="18288" y="47244"/>
                  </a:lnTo>
                  <a:lnTo>
                    <a:pt x="2831985" y="47244"/>
                  </a:lnTo>
                  <a:lnTo>
                    <a:pt x="2831985" y="38100"/>
                  </a:lnTo>
                  <a:lnTo>
                    <a:pt x="2831985" y="28956"/>
                  </a:lnTo>
                  <a:close/>
                </a:path>
                <a:path w="5849620" h="3883025">
                  <a:moveTo>
                    <a:pt x="5849505" y="33020"/>
                  </a:moveTo>
                  <a:lnTo>
                    <a:pt x="5845441" y="28956"/>
                  </a:lnTo>
                  <a:lnTo>
                    <a:pt x="3060204" y="28956"/>
                  </a:lnTo>
                  <a:lnTo>
                    <a:pt x="3060204" y="0"/>
                  </a:lnTo>
                  <a:lnTo>
                    <a:pt x="2984004" y="38100"/>
                  </a:lnTo>
                  <a:lnTo>
                    <a:pt x="3060204" y="76200"/>
                  </a:lnTo>
                  <a:lnTo>
                    <a:pt x="3060204" y="47244"/>
                  </a:lnTo>
                  <a:lnTo>
                    <a:pt x="5831217" y="47244"/>
                  </a:lnTo>
                  <a:lnTo>
                    <a:pt x="5831217" y="1240917"/>
                  </a:lnTo>
                  <a:lnTo>
                    <a:pt x="5611761" y="1240917"/>
                  </a:lnTo>
                  <a:lnTo>
                    <a:pt x="5611761" y="1259205"/>
                  </a:lnTo>
                  <a:lnTo>
                    <a:pt x="5845441" y="1259205"/>
                  </a:lnTo>
                  <a:lnTo>
                    <a:pt x="5849505" y="1255141"/>
                  </a:lnTo>
                  <a:lnTo>
                    <a:pt x="5849505" y="1250061"/>
                  </a:lnTo>
                  <a:lnTo>
                    <a:pt x="5849505" y="1240917"/>
                  </a:lnTo>
                  <a:lnTo>
                    <a:pt x="5849505" y="47244"/>
                  </a:lnTo>
                  <a:lnTo>
                    <a:pt x="5849505" y="38100"/>
                  </a:lnTo>
                  <a:lnTo>
                    <a:pt x="5849505" y="33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056635" y="2703016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7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91436" y="530910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31464" y="5319521"/>
            <a:ext cx="26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135" baseline="-26234" dirty="0">
                <a:latin typeface="Arial"/>
                <a:cs typeface="Arial"/>
              </a:rPr>
              <a:t>•</a:t>
            </a:r>
            <a:endParaRPr sz="2700" baseline="-2623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50509" y="576569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26377" y="488518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81344" y="2182367"/>
            <a:ext cx="2804160" cy="1076325"/>
            <a:chOff x="6181344" y="2182367"/>
            <a:chExt cx="2804160" cy="1076325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0528" y="2219903"/>
              <a:ext cx="2651866" cy="96718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190488" y="2191511"/>
              <a:ext cx="2786380" cy="1057910"/>
            </a:xfrm>
            <a:custGeom>
              <a:avLst/>
              <a:gdLst/>
              <a:ahLst/>
              <a:cxnLst/>
              <a:rect l="l" t="t" r="r" b="b"/>
              <a:pathLst>
                <a:path w="2786379" h="1057910">
                  <a:moveTo>
                    <a:pt x="0" y="1057656"/>
                  </a:moveTo>
                  <a:lnTo>
                    <a:pt x="2785871" y="1057656"/>
                  </a:lnTo>
                  <a:lnTo>
                    <a:pt x="2785871" y="0"/>
                  </a:lnTo>
                  <a:lnTo>
                    <a:pt x="0" y="0"/>
                  </a:lnTo>
                  <a:lnTo>
                    <a:pt x="0" y="1057656"/>
                  </a:lnTo>
                  <a:close/>
                </a:path>
              </a:pathLst>
            </a:custGeom>
            <a:ln w="1828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7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931286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443351"/>
            <a:ext cx="200659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382134"/>
            <a:ext cx="200659" cy="2082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0668" y="1152491"/>
            <a:ext cx="7193915" cy="39566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回答与下列描述相对应的术语。</a:t>
            </a:r>
            <a:endParaRPr sz="3200">
              <a:latin typeface="Microsoft YaHei"/>
              <a:cs typeface="Microsoft YaHei"/>
            </a:endParaRPr>
          </a:p>
          <a:p>
            <a:pPr marL="411480" marR="142621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一种</a:t>
            </a:r>
            <a:r>
              <a:rPr sz="2800" spc="5" dirty="0">
                <a:latin typeface="Microsoft YaHei"/>
                <a:cs typeface="Microsoft YaHei"/>
              </a:rPr>
              <a:t>处理</a:t>
            </a:r>
            <a:r>
              <a:rPr sz="2800" spc="5" dirty="0">
                <a:latin typeface="Microsoft YaHei"/>
                <a:cs typeface="Microsoft YaHei"/>
              </a:rPr>
              <a:t>方法</a:t>
            </a:r>
            <a:r>
              <a:rPr sz="2800" spc="5" dirty="0">
                <a:latin typeface="Microsoft YaHei"/>
                <a:cs typeface="Microsoft YaHei"/>
              </a:rPr>
              <a:t>，其中</a:t>
            </a:r>
            <a:r>
              <a:rPr sz="2800" spc="5" dirty="0">
                <a:latin typeface="Microsoft YaHei"/>
                <a:cs typeface="Microsoft YaHei"/>
              </a:rPr>
              <a:t>多个指令在时间上</a:t>
            </a:r>
            <a:r>
              <a:rPr sz="2800" spc="5" dirty="0">
                <a:latin typeface="Microsoft YaHei"/>
                <a:cs typeface="Microsoft YaHei"/>
              </a:rPr>
              <a:t>交错</a:t>
            </a:r>
            <a:r>
              <a:rPr sz="2800" spc="5" dirty="0">
                <a:latin typeface="Microsoft YaHei"/>
                <a:cs typeface="Microsoft YaHei"/>
              </a:rPr>
              <a:t>并行执行</a:t>
            </a:r>
            <a:r>
              <a:rPr sz="2800" spc="5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Microsoft YaHei"/>
                <a:cs typeface="Microsoft YaHei"/>
              </a:rPr>
              <a:t>从内存中</a:t>
            </a:r>
            <a:r>
              <a:rPr sz="2800" spc="10" dirty="0">
                <a:latin typeface="Microsoft YaHei"/>
                <a:cs typeface="Microsoft YaHei"/>
              </a:rPr>
              <a:t>检索</a:t>
            </a:r>
            <a:r>
              <a:rPr sz="2800" spc="10" dirty="0">
                <a:latin typeface="Microsoft YaHei"/>
                <a:cs typeface="Microsoft YaHei"/>
              </a:rPr>
              <a:t>指令。</a:t>
            </a:r>
            <a:endParaRPr sz="2800">
              <a:latin typeface="Microsoft YaHei"/>
              <a:cs typeface="Microsoft YaHei"/>
            </a:endParaRPr>
          </a:p>
          <a:p>
            <a:pPr marL="411480" marR="508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Microsoft YaHei"/>
                <a:cs typeface="Microsoft YaHei"/>
              </a:rPr>
              <a:t>当</a:t>
            </a:r>
            <a:r>
              <a:rPr sz="2800" spc="-5" dirty="0">
                <a:latin typeface="Microsoft YaHei"/>
                <a:cs typeface="Microsoft YaHei"/>
              </a:rPr>
              <a:t>时钟脉冲</a:t>
            </a:r>
            <a:r>
              <a:rPr sz="2800" spc="5" dirty="0">
                <a:latin typeface="Microsoft YaHei"/>
                <a:cs typeface="Microsoft YaHei"/>
              </a:rPr>
              <a:t>从</a:t>
            </a:r>
            <a:r>
              <a:rPr sz="2800" spc="5" dirty="0">
                <a:latin typeface="Microsoft YaHei"/>
                <a:cs typeface="Microsoft YaHei"/>
              </a:rPr>
              <a:t>高电平</a:t>
            </a:r>
            <a:r>
              <a:rPr sz="2800" spc="5" dirty="0">
                <a:latin typeface="Microsoft YaHei"/>
                <a:cs typeface="Microsoft YaHei"/>
              </a:rPr>
              <a:t>切换</a:t>
            </a:r>
            <a:r>
              <a:rPr sz="2800" spc="-20" dirty="0">
                <a:latin typeface="Microsoft YaHei"/>
                <a:cs typeface="Microsoft YaHei"/>
              </a:rPr>
              <a:t>到低电平</a:t>
            </a:r>
            <a:r>
              <a:rPr sz="2800" spc="10" dirty="0">
                <a:latin typeface="Microsoft YaHei"/>
                <a:cs typeface="Microsoft YaHei"/>
              </a:rPr>
              <a:t>时，</a:t>
            </a:r>
            <a:r>
              <a:rPr sz="2800" spc="5" dirty="0">
                <a:latin typeface="Microsoft YaHei"/>
                <a:cs typeface="Microsoft YaHei"/>
              </a:rPr>
              <a:t>推进</a:t>
            </a:r>
            <a:r>
              <a:rPr sz="2800" spc="5" dirty="0">
                <a:latin typeface="Microsoft YaHei"/>
                <a:cs typeface="Microsoft YaHei"/>
              </a:rPr>
              <a:t>状态逻辑元件的状态的</a:t>
            </a:r>
            <a:r>
              <a:rPr sz="2800" spc="5" dirty="0">
                <a:latin typeface="Microsoft YaHei"/>
                <a:cs typeface="Microsoft YaHei"/>
              </a:rPr>
              <a:t>方法</a:t>
            </a:r>
            <a:endParaRPr sz="2800">
              <a:latin typeface="Microsoft YaHei"/>
              <a:cs typeface="Microsoft YaHei"/>
            </a:endParaRPr>
          </a:p>
          <a:p>
            <a:pPr marL="411480" marR="71247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Microsoft YaHei"/>
                <a:cs typeface="Microsoft YaHei"/>
              </a:rPr>
              <a:t>一个控制信号</a:t>
            </a:r>
            <a:r>
              <a:rPr sz="2800" spc="5" dirty="0">
                <a:latin typeface="Microsoft YaHei"/>
                <a:cs typeface="Microsoft YaHei"/>
              </a:rPr>
              <a:t>选择</a:t>
            </a:r>
            <a:r>
              <a:rPr sz="2800" spc="-20" dirty="0">
                <a:latin typeface="Microsoft YaHei"/>
                <a:cs typeface="Microsoft YaHei"/>
              </a:rPr>
              <a:t>几个</a:t>
            </a:r>
            <a:r>
              <a:rPr sz="2800" spc="10" dirty="0">
                <a:latin typeface="Microsoft YaHei"/>
                <a:cs typeface="Microsoft YaHei"/>
              </a:rPr>
              <a:t>输入</a:t>
            </a:r>
            <a:r>
              <a:rPr sz="2800" spc="5" dirty="0">
                <a:latin typeface="Microsoft YaHei"/>
                <a:cs typeface="Microsoft YaHei"/>
              </a:rPr>
              <a:t>中的</a:t>
            </a:r>
            <a:r>
              <a:rPr sz="2800" spc="110" dirty="0">
                <a:latin typeface="Microsoft YaHei"/>
                <a:cs typeface="Microsoft YaHei"/>
              </a:rPr>
              <a:t>一个</a:t>
            </a:r>
            <a:r>
              <a:rPr sz="2800" spc="-20" dirty="0">
                <a:latin typeface="Microsoft YaHei"/>
                <a:cs typeface="Microsoft YaHei"/>
              </a:rPr>
              <a:t>进行</a:t>
            </a:r>
            <a:r>
              <a:rPr sz="2800" spc="5" dirty="0">
                <a:latin typeface="Microsoft YaHei"/>
                <a:cs typeface="Microsoft YaHei"/>
              </a:rPr>
              <a:t>输出</a:t>
            </a:r>
            <a:r>
              <a:rPr sz="2800" spc="5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8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Application>Microsoft Office PowerPoint</ap:Application>
  <ap:PresentationFormat>On-screen Show (4:3)</ap:PresentationFormat>
  <ap:ScaleCrop>false</ap:ScaleCrop>
  <ap:LinksUpToDate>false</ap:LinksUpToDate>
  <ap:SharedDoc>false</ap:SharedDoc>
  <ap:HyperlinksChanged>false</ap:HyperlinksChanged>
  <ap:AppVersion>12.0000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tak</dc:creator>
  <dc:title>スライド 1</dc:title>
  <dcterms:created xsi:type="dcterms:W3CDTF">2021-12-04T09:15:31Z</dcterms:created>
  <dcterms:modified xsi:type="dcterms:W3CDTF">2021-12-04T09:15:31Z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2021-12-04T00:00:00Z</vt:filetime>
  </property>
</Properties>
</file>