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jpg" ContentType="image/jpg"/>
  <Default Extension="rels" ContentType="application/vnd.openxmlformats-package.relationships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55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9.xml" ContentType="application/vnd.openxmlformats-officedocument.presentationml.slide+xml"/>
  <Override PartName="/ppt/slides/slide1010.xml" ContentType="application/vnd.openxmlformats-officedocument.presentationml.slide+xml"/>
  <Override PartName="/ppt/slides/slide1111.xml" ContentType="application/vnd.openxmlformats-officedocument.presentationml.slide+xml"/>
  <Override PartName="/ppt/slides/slide1212.xml" ContentType="application/vnd.openxmlformats-officedocument.presentationml.slide+xml"/>
  <Override PartName="/ppt/slides/slide1313.xml" ContentType="application/vnd.openxmlformats-officedocument.presentationml.slide+xml"/>
  <Override PartName="/ppt/slides/slide1414.xml" ContentType="application/vnd.openxmlformats-officedocument.presentationml.slide+xml"/>
  <Override PartName="/ppt/slides/slide1515.xml" ContentType="application/vnd.openxmlformats-officedocument.presentationml.slide+xml"/>
  <Override PartName="/ppt/slides/slide1616.xml" ContentType="application/vnd.openxmlformats-officedocument.presentationml.slide+xml"/>
  <Override PartName="/ppt/slides/slide1717.xml" ContentType="application/vnd.openxmlformats-officedocument.presentationml.slide+xml"/>
  <Override PartName="/ppt/slides/slide1818.xml" ContentType="application/vnd.openxmlformats-officedocument.presentationml.slide+xml"/>
  <Override PartName="/ppt/slides/slide1919.xml" ContentType="application/vnd.openxmlformats-officedocument.presentationml.slide+xml"/>
  <Override PartName="/ppt/slides/slide2020.xml" ContentType="application/vnd.openxmlformats-officedocument.presentationml.slide+xml"/>
  <Override PartName="/ppt/slides/slide2121.xml" ContentType="application/vnd.openxmlformats-officedocument.presentationml.slide+xml"/>
  <Override PartName="/ppt/slides/slide2222.xml" ContentType="application/vnd.openxmlformats-officedocument.presentationml.slide+xml"/>
  <Override PartName="/ppt/slides/slide2323.xml" ContentType="application/vnd.openxmlformats-officedocument.presentationml.slide+xml"/>
  <Override PartName="/ppt/slides/slide2424.xml" ContentType="application/vnd.openxmlformats-officedocument.presentationml.slide+xml"/>
  <Override PartName="/ppt/slides/slide2525.xml" ContentType="application/vnd.openxmlformats-officedocument.presentationml.slide+xml"/>
  <Override PartName="/ppt/slides/slide2626.xml" ContentType="application/vnd.openxmlformats-officedocument.presentationml.slide+xml"/>
  <Override PartName="/ppt/slides/slide2727.xml" ContentType="application/vnd.openxmlformats-officedocument.presentationml.slide+xml"/>
  <Override PartName="/ppt/slides/slide2828.xml" ContentType="application/vnd.openxmlformats-officedocument.presentationml.slide+xml"/>
  <Override PartName="/ppt/slides/slide2929.xml" ContentType="application/vnd.openxmlformats-officedocument.presentationml.slide+xml"/>
  <Override PartName="/ppt/slides/slide3030.xml" ContentType="application/vnd.openxmlformats-officedocument.presentationml.slide+xml"/>
  <Override PartName="/ppt/slides/slide3131.xml" ContentType="application/vnd.openxmlformats-officedocument.presentationml.slide+xml"/>
  <Override PartName="/ppt/slides/slide3232.xml" ContentType="application/vnd.openxmlformats-officedocument.presentationml.slide+xml"/>
  <Override PartName="/ppt/slides/slide3333.xml" ContentType="application/vnd.openxmlformats-officedocument.presentationml.slide+xml"/>
  <Override PartName="/ppt/slides/slide3434.xml" ContentType="application/vnd.openxmlformats-officedocument.presentationml.slide+xml"/>
  <Override PartName="/ppt/slides/slide3535.xml" ContentType="application/vnd.openxmlformats-officedocument.presentationml.slide+xml"/>
  <Override PartName="/ppt/slides/slide3636.xml" ContentType="application/vnd.openxmlformats-officedocument.presentationml.slide+xml"/>
  <Override PartName="/ppt/slides/slide3737.xml" ContentType="application/vnd.openxmlformats-officedocument.presentationml.slide+xml"/>
  <Override PartName="/ppt/slides/slide3838.xml" ContentType="application/vnd.openxmlformats-officedocument.presentationml.slide+xml"/>
  <Override PartName="/ppt/slides/slide3939.xml" ContentType="application/vnd.openxmlformats-officedocument.presentationml.slide+xml"/>
  <Override PartName="/ppt/slides/slide4040.xml" ContentType="application/vnd.openxmlformats-officedocument.presentationml.slide+xml"/>
  <Override PartName="/ppt/slides/slide4141.xml" ContentType="application/vnd.openxmlformats-officedocument.presentationml.slide+xml"/>
  <Override PartName="/ppt/slides/slide4242.xml" ContentType="application/vnd.openxmlformats-officedocument.presentationml.slide+xml"/>
  <Override PartName="/ppt/slides/slide4343.xml" ContentType="application/vnd.openxmlformats-officedocument.presentationml.slide+xml"/>
  <Override PartName="/ppt/slides/slide4444.xml" ContentType="application/vnd.openxmlformats-officedocument.presentationml.slide+xml"/>
  <Override PartName="/ppt/slides/slide4545.xml" ContentType="application/vnd.openxmlformats-officedocument.presentationml.slide+xml"/>
  <Override PartName="/ppt/slides/slide4646.xml" ContentType="application/vnd.openxmlformats-officedocument.presentationml.slide+xml"/>
  <Override PartName="/ppt/slides/slide4747.xml" ContentType="application/vnd.openxmlformats-officedocument.presentationml.slide+xml"/>
  <Override PartName="/ppt/slides/slide4848.xml" ContentType="application/vnd.openxmlformats-officedocument.presentationml.slide+xml"/>
  <Override PartName="/ppt/slides/slide4949.xml" ContentType="application/vnd.openxmlformats-officedocument.presentationml.slide+xml"/>
  <Override PartName="/ppt/slides/slide5050.xml" ContentType="application/vnd.openxmlformats-officedocument.presentationml.slide+xml"/>
  <Override PartName="/ppt/slides/slide5151.xml" ContentType="application/vnd.openxmlformats-officedocument.presentationml.slide+xml"/>
  <Override PartName="/ppt/slides/slide5252.xml" ContentType="application/vnd.openxmlformats-officedocument.presentationml.slide+xml"/>
  <Override PartName="/ppt/slides/slide5353.xml" ContentType="application/vnd.openxmlformats-officedocument.presentationml.slide+xml"/>
  <Override PartName="/ppt/slides/slide5454.xml" ContentType="application/vnd.openxmlformats-officedocument.presentationml.slide+xml"/>
  <Override PartName="/ppt/slides/slide5555.xml" ContentType="application/vnd.openxmlformats-officedocument.presentationml.slide+xml"/>
  <Override PartName="/ppt/slides/slide5656.xml" ContentType="application/vnd.openxmlformats-officedocument.presentationml.slide+xml"/>
  <Override PartName="/ppt/slides/slide5757.xml" ContentType="application/vnd.openxmlformats-officedocument.presentationml.slide+xml"/>
  <Override PartName="/ppt/slides/slide5858.xml" ContentType="application/vnd.openxmlformats-officedocument.presentationml.slide+xml"/>
  <Override PartName="/ppt/slides/slide5959.xml" ContentType="application/vnd.openxmlformats-officedocument.presentationml.slide+xml"/>
  <Override PartName="/ppt/slides/slide6060.xml" ContentType="application/vnd.openxmlformats-officedocument.presentationml.slide+xml"/>
  <Override PartName="/ppt/slides/slide6161.xml" ContentType="application/vnd.openxmlformats-officedocument.presentationml.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s/slide6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2" /><Relationship Type="http://schemas.openxmlformats.org/package/2006/relationships/metadata/core-properties" Target="/docProps/core.xml" Id="rId3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7" r:id="R668ee7132a064817" DeepLBanner="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9144000" cy="6858000"/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Relationship Type="http://schemas.openxmlformats.org/officeDocument/2006/relationships/theme" Target="/ppt/theme/theme11.xml" Id="rId2" /><Relationship Type="http://schemas.openxmlformats.org/officeDocument/2006/relationships/viewProps" Target="/ppt/viewProps.xml" Id="rId3" /><Relationship Type="http://schemas.openxmlformats.org/officeDocument/2006/relationships/presProps" Target="/ppt/presProps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1.xml" Id="rId6" /><Relationship Type="http://schemas.openxmlformats.org/officeDocument/2006/relationships/slide" Target="/ppt/slides/slide22.xml" Id="rId7" /><Relationship Type="http://schemas.openxmlformats.org/officeDocument/2006/relationships/slide" Target="/ppt/slides/slide33.xml" Id="rId8" /><Relationship Type="http://schemas.openxmlformats.org/officeDocument/2006/relationships/slide" Target="/ppt/slides/slide44.xml" Id="rId9" /><Relationship Type="http://schemas.openxmlformats.org/officeDocument/2006/relationships/slide" Target="/ppt/slides/slide55.xml" Id="rId10" /><Relationship Type="http://schemas.openxmlformats.org/officeDocument/2006/relationships/slide" Target="/ppt/slides/slide66.xml" Id="rId11" /><Relationship Type="http://schemas.openxmlformats.org/officeDocument/2006/relationships/slide" Target="/ppt/slides/slide77.xml" Id="rId12" /><Relationship Type="http://schemas.openxmlformats.org/officeDocument/2006/relationships/slide" Target="/ppt/slides/slide88.xml" Id="rId13" /><Relationship Type="http://schemas.openxmlformats.org/officeDocument/2006/relationships/slide" Target="/ppt/slides/slide99.xml" Id="rId14" /><Relationship Type="http://schemas.openxmlformats.org/officeDocument/2006/relationships/slide" Target="/ppt/slides/slide1010.xml" Id="rId15" /><Relationship Type="http://schemas.openxmlformats.org/officeDocument/2006/relationships/slide" Target="/ppt/slides/slide1111.xml" Id="rId16" /><Relationship Type="http://schemas.openxmlformats.org/officeDocument/2006/relationships/slide" Target="/ppt/slides/slide1212.xml" Id="rId17" /><Relationship Type="http://schemas.openxmlformats.org/officeDocument/2006/relationships/slide" Target="/ppt/slides/slide1313.xml" Id="rId18" /><Relationship Type="http://schemas.openxmlformats.org/officeDocument/2006/relationships/slide" Target="/ppt/slides/slide1414.xml" Id="rId19" /><Relationship Type="http://schemas.openxmlformats.org/officeDocument/2006/relationships/slide" Target="/ppt/slides/slide1515.xml" Id="rId20" /><Relationship Type="http://schemas.openxmlformats.org/officeDocument/2006/relationships/slide" Target="/ppt/slides/slide1616.xml" Id="rId21" /><Relationship Type="http://schemas.openxmlformats.org/officeDocument/2006/relationships/slide" Target="/ppt/slides/slide1717.xml" Id="rId22" /><Relationship Type="http://schemas.openxmlformats.org/officeDocument/2006/relationships/slide" Target="/ppt/slides/slide1818.xml" Id="rId23" /><Relationship Type="http://schemas.openxmlformats.org/officeDocument/2006/relationships/slide" Target="/ppt/slides/slide1919.xml" Id="rId24" /><Relationship Type="http://schemas.openxmlformats.org/officeDocument/2006/relationships/slide" Target="/ppt/slides/slide2020.xml" Id="rId25" /><Relationship Type="http://schemas.openxmlformats.org/officeDocument/2006/relationships/slide" Target="/ppt/slides/slide2121.xml" Id="rId26" /><Relationship Type="http://schemas.openxmlformats.org/officeDocument/2006/relationships/slide" Target="/ppt/slides/slide2222.xml" Id="rId27" /><Relationship Type="http://schemas.openxmlformats.org/officeDocument/2006/relationships/slide" Target="/ppt/slides/slide2323.xml" Id="rId28" /><Relationship Type="http://schemas.openxmlformats.org/officeDocument/2006/relationships/slide" Target="/ppt/slides/slide2424.xml" Id="rId29" /><Relationship Type="http://schemas.openxmlformats.org/officeDocument/2006/relationships/slide" Target="/ppt/slides/slide2525.xml" Id="rId30" /><Relationship Type="http://schemas.openxmlformats.org/officeDocument/2006/relationships/slide" Target="/ppt/slides/slide2626.xml" Id="rId31" /><Relationship Type="http://schemas.openxmlformats.org/officeDocument/2006/relationships/slide" Target="/ppt/slides/slide2727.xml" Id="rId32" /><Relationship Type="http://schemas.openxmlformats.org/officeDocument/2006/relationships/slide" Target="/ppt/slides/slide2828.xml" Id="rId33" /><Relationship Type="http://schemas.openxmlformats.org/officeDocument/2006/relationships/slide" Target="/ppt/slides/slide2929.xml" Id="rId34" /><Relationship Type="http://schemas.openxmlformats.org/officeDocument/2006/relationships/slide" Target="/ppt/slides/slide3030.xml" Id="rId35" /><Relationship Type="http://schemas.openxmlformats.org/officeDocument/2006/relationships/slide" Target="/ppt/slides/slide3131.xml" Id="rId36" /><Relationship Type="http://schemas.openxmlformats.org/officeDocument/2006/relationships/slide" Target="/ppt/slides/slide3232.xml" Id="rId37" /><Relationship Type="http://schemas.openxmlformats.org/officeDocument/2006/relationships/slide" Target="/ppt/slides/slide3333.xml" Id="rId38" /><Relationship Type="http://schemas.openxmlformats.org/officeDocument/2006/relationships/slide" Target="/ppt/slides/slide3434.xml" Id="rId39" /><Relationship Type="http://schemas.openxmlformats.org/officeDocument/2006/relationships/slide" Target="/ppt/slides/slide3535.xml" Id="rId40" /><Relationship Type="http://schemas.openxmlformats.org/officeDocument/2006/relationships/slide" Target="/ppt/slides/slide3636.xml" Id="rId41" /><Relationship Type="http://schemas.openxmlformats.org/officeDocument/2006/relationships/slide" Target="/ppt/slides/slide3737.xml" Id="rId42" /><Relationship Type="http://schemas.openxmlformats.org/officeDocument/2006/relationships/slide" Target="/ppt/slides/slide3838.xml" Id="rId43" /><Relationship Type="http://schemas.openxmlformats.org/officeDocument/2006/relationships/slide" Target="/ppt/slides/slide3939.xml" Id="rId44" /><Relationship Type="http://schemas.openxmlformats.org/officeDocument/2006/relationships/slide" Target="/ppt/slides/slide4040.xml" Id="rId45" /><Relationship Type="http://schemas.openxmlformats.org/officeDocument/2006/relationships/slide" Target="/ppt/slides/slide4141.xml" Id="rId46" /><Relationship Type="http://schemas.openxmlformats.org/officeDocument/2006/relationships/slide" Target="/ppt/slides/slide4242.xml" Id="rId47" /><Relationship Type="http://schemas.openxmlformats.org/officeDocument/2006/relationships/slide" Target="/ppt/slides/slide4343.xml" Id="rId48" /><Relationship Type="http://schemas.openxmlformats.org/officeDocument/2006/relationships/slide" Target="/ppt/slides/slide4444.xml" Id="rId49" /><Relationship Type="http://schemas.openxmlformats.org/officeDocument/2006/relationships/slide" Target="/ppt/slides/slide4545.xml" Id="rId50" /><Relationship Type="http://schemas.openxmlformats.org/officeDocument/2006/relationships/slide" Target="/ppt/slides/slide4646.xml" Id="rId51" /><Relationship Type="http://schemas.openxmlformats.org/officeDocument/2006/relationships/slide" Target="/ppt/slides/slide4747.xml" Id="rId52" /><Relationship Type="http://schemas.openxmlformats.org/officeDocument/2006/relationships/slide" Target="/ppt/slides/slide4848.xml" Id="rId53" /><Relationship Type="http://schemas.openxmlformats.org/officeDocument/2006/relationships/slide" Target="/ppt/slides/slide4949.xml" Id="rId54" /><Relationship Type="http://schemas.openxmlformats.org/officeDocument/2006/relationships/slide" Target="/ppt/slides/slide5050.xml" Id="rId55" /><Relationship Type="http://schemas.openxmlformats.org/officeDocument/2006/relationships/slide" Target="/ppt/slides/slide5151.xml" Id="rId56" /><Relationship Type="http://schemas.openxmlformats.org/officeDocument/2006/relationships/slide" Target="/ppt/slides/slide5252.xml" Id="rId57" /><Relationship Type="http://schemas.openxmlformats.org/officeDocument/2006/relationships/slide" Target="/ppt/slides/slide5353.xml" Id="rId58" /><Relationship Type="http://schemas.openxmlformats.org/officeDocument/2006/relationships/slide" Target="/ppt/slides/slide5454.xml" Id="rId59" /><Relationship Type="http://schemas.openxmlformats.org/officeDocument/2006/relationships/slide" Target="/ppt/slides/slide5555.xml" Id="rId60" /><Relationship Type="http://schemas.openxmlformats.org/officeDocument/2006/relationships/slide" Target="/ppt/slides/slide5656.xml" Id="rId61" /><Relationship Type="http://schemas.openxmlformats.org/officeDocument/2006/relationships/slide" Target="/ppt/slides/slide5757.xml" Id="rId62" /><Relationship Type="http://schemas.openxmlformats.org/officeDocument/2006/relationships/slide" Target="/ppt/slides/slide5858.xml" Id="rId63" /><Relationship Type="http://schemas.openxmlformats.org/officeDocument/2006/relationships/slide" Target="/ppt/slides/slide5959.xml" Id="rId64" /><Relationship Type="http://schemas.openxmlformats.org/officeDocument/2006/relationships/slide" Target="/ppt/slides/slide6060.xml" Id="rId65" /><Relationship Type="http://schemas.openxmlformats.org/officeDocument/2006/relationships/slide" Target="/ppt/slides/slide6161.xml" Id="rId66" /><Relationship Type="http://schemas.openxmlformats.org/officeDocument/2006/relationships/slide" Target="/ppt/slides/slide62.xml" Id="R668ee7132a064817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7788" y="1949577"/>
            <a:ext cx="440842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8664" y="4015740"/>
            <a:ext cx="744667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44.xml" Id="rId4" /><Relationship Type="http://schemas.openxmlformats.org/officeDocument/2006/relationships/slideLayout" Target="/ppt/slideLayouts/slideLayout55.xml" Id="rId5" /><Relationship Type="http://schemas.openxmlformats.org/officeDocument/2006/relationships/theme" Target="/ppt/theme/theme11.xml" Id="rId6" /><Relationship Type="http://schemas.openxmlformats.org/officeDocument/2006/relationships/image" Target="/ppt/media/image1.png" Id="rId7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055" y="999744"/>
            <a:ext cx="5288280" cy="7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80238"/>
            <a:ext cx="80715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7968" y="1258265"/>
            <a:ext cx="7360284" cy="290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3542" y="6233857"/>
            <a:ext cx="363220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60" dirty="0"/>
              <a:t>#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0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2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14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5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6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7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8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9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0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21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23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24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25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26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7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28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29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0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1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2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33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4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55.png" Id="rId2" /></Relationships>
</file>

<file path=ppt/slides/_rels/slide35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6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37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66.png" Id="rId2" /><Relationship Type="http://schemas.openxmlformats.org/officeDocument/2006/relationships/image" Target="/ppt/media/image77.png" Id="rId3" /><Relationship Type="http://schemas.openxmlformats.org/officeDocument/2006/relationships/image" Target="/ppt/media/image88.png" Id="rId4" /><Relationship Type="http://schemas.openxmlformats.org/officeDocument/2006/relationships/image" Target="/ppt/media/image99.png" Id="rId5" /><Relationship Type="http://schemas.openxmlformats.org/officeDocument/2006/relationships/image" Target="/ppt/media/image22.png" Id="rId6" /><Relationship Type="http://schemas.openxmlformats.org/officeDocument/2006/relationships/image" Target="/ppt/media/image33.png" Id="rId7" /></Relationships>
</file>

<file path=ppt/slides/_rels/slide38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39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010.png" Id="rId2" /><Relationship Type="http://schemas.openxmlformats.org/officeDocument/2006/relationships/image" Target="/ppt/media/image1111.png" Id="rId3" /></Relationships>
</file>

<file path=ppt/slides/_rels/slide40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41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212.png" Id="rId2" /></Relationships>
</file>

<file path=ppt/slides/_rels/slide42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313.png" Id="rId2" /></Relationships>
</file>

<file path=ppt/slides/_rels/slide43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313.png" Id="rId2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/Relationships>
</file>

<file path=ppt/slides/_rels/slide44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45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Relationship Type="http://schemas.openxmlformats.org/officeDocument/2006/relationships/image" Target="/ppt/media/image14.jpg" Id="rId5" /><Relationship Type="http://schemas.openxmlformats.org/officeDocument/2006/relationships/image" Target="/ppt/media/image1514.png" Id="rId6" /></Relationships>
</file>

<file path=ppt/slides/_rels/slide46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1514.png" Id="rId4" /></Relationships>
</file>

<file path=ppt/slides/_rels/slide47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48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/Relationships>
</file>

<file path=ppt/slides/_rels/slide49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50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33.xml" Id="rId1" /></Relationships>
</file>

<file path=ppt/slides/_rels/slide51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525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535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545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/Relationships>
</file>

<file path=ppt/slides/_rels/slide55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56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615.png" Id="rId2" /></Relationships>
</file>

<file path=ppt/slides/_rels/slide57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Relationship Type="http://schemas.openxmlformats.org/officeDocument/2006/relationships/image" Target="/ppt/media/image1.png" Id="rId2" /><Relationship Type="http://schemas.openxmlformats.org/officeDocument/2006/relationships/image" Target="/ppt/media/image1716.png" Id="rId3" /><Relationship Type="http://schemas.openxmlformats.org/officeDocument/2006/relationships/image" Target="/ppt/media/image1817.png" Id="rId4" /></Relationships>
</file>

<file path=ppt/slides/_rels/slide585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595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606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616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40c2cd93d1a24328" /><Relationship Type="http://schemas.openxmlformats.org/officeDocument/2006/relationships/hyperlink" Target="https://www.deepl.com/pro?cta=edit-document" TargetMode="External" Id="Rf9dcf433e2954690" /><Relationship Type="http://schemas.openxmlformats.org/officeDocument/2006/relationships/image" Target="/ppt/media/image18.png" Id="R3f3fb15476994296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3453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数</a:t>
            </a:r>
            <a:r>
              <a:rPr dirty="0"/>
              <a:t>和</a:t>
            </a:r>
            <a:r>
              <a:rPr spc="114" dirty="0"/>
              <a:t>十进制数</a:t>
            </a:r>
            <a:r>
              <a:rPr spc="-5" dirty="0"/>
              <a:t>之间的转换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931286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2568" y="1152491"/>
            <a:ext cx="7103745" cy="35090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25"/>
              </a:spcBef>
            </a:pPr>
            <a:r>
              <a:rPr sz="3200" spc="110" dirty="0">
                <a:latin typeface="Microsoft YaHei"/>
                <a:cs typeface="Microsoft YaHei"/>
              </a:rPr>
              <a:t>二进制 </a:t>
            </a:r>
            <a:r>
              <a:rPr sz="3200" spc="3815" dirty="0">
                <a:latin typeface="Microsoft YaHei"/>
                <a:cs typeface="Microsoft YaHei"/>
              </a:rPr>
              <a:t>→ </a:t>
            </a:r>
            <a:r>
              <a:rPr sz="3200" spc="-10" dirty="0">
                <a:latin typeface="Microsoft YaHei"/>
                <a:cs typeface="Microsoft YaHei"/>
              </a:rPr>
              <a:t>十进制</a:t>
            </a:r>
            <a:endParaRPr sz="3200">
              <a:latin typeface="Microsoft YaHei"/>
              <a:cs typeface="Microsoft YaHei"/>
            </a:endParaRPr>
          </a:p>
          <a:p>
            <a:pPr marL="449580">
              <a:lnSpc>
                <a:spcPct val="100000"/>
              </a:lnSpc>
              <a:spcBef>
                <a:spcPts val="740"/>
              </a:spcBef>
            </a:pPr>
            <a:r>
              <a:rPr sz="1400" spc="85" dirty="0">
                <a:latin typeface="Microsoft YaHei"/>
                <a:cs typeface="Microsoft YaHei"/>
              </a:rPr>
              <a:t>111110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800" spc="175" dirty="0">
                <a:latin typeface="Microsoft YaHei"/>
                <a:cs typeface="Microsoft YaHei"/>
              </a:rPr>
              <a:t>1*1000+1*100+1*10+1*1</a:t>
            </a:r>
            <a:endParaRPr sz="2800">
              <a:latin typeface="Microsoft YaHei"/>
              <a:cs typeface="Microsoft YaHei"/>
            </a:endParaRPr>
          </a:p>
          <a:p>
            <a:pPr marL="1657350">
              <a:lnSpc>
                <a:spcPct val="100000"/>
              </a:lnSpc>
            </a:pP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800" spc="165" dirty="0">
                <a:latin typeface="Microsoft YaHei"/>
                <a:cs typeface="Microsoft YaHei"/>
              </a:rPr>
              <a:t>1*10</a:t>
            </a:r>
            <a:r>
              <a:rPr sz="2775" spc="247" baseline="25525" dirty="0">
                <a:latin typeface="Microsoft YaHei"/>
                <a:cs typeface="Microsoft YaHei"/>
              </a:rPr>
              <a:t>3</a:t>
            </a:r>
            <a:r>
              <a:rPr sz="2800" spc="165" dirty="0">
                <a:latin typeface="Microsoft YaHei"/>
                <a:cs typeface="Microsoft YaHei"/>
              </a:rPr>
              <a:t> +1*10</a:t>
            </a:r>
            <a:r>
              <a:rPr sz="2775" spc="247" baseline="25525" dirty="0">
                <a:latin typeface="Microsoft YaHei"/>
                <a:cs typeface="Microsoft YaHei"/>
              </a:rPr>
              <a:t>2</a:t>
            </a:r>
            <a:r>
              <a:rPr sz="2800" spc="165" dirty="0">
                <a:latin typeface="Microsoft YaHei"/>
                <a:cs typeface="Microsoft YaHei"/>
              </a:rPr>
              <a:t>+1*10 +1*10 </a:t>
            </a:r>
            <a:r>
              <a:rPr sz="2775" spc="247" baseline="25525" dirty="0">
                <a:latin typeface="Microsoft YaHei"/>
                <a:cs typeface="Microsoft YaHei"/>
              </a:rPr>
              <a:t>1</a:t>
            </a:r>
            <a:r>
              <a:rPr sz="2800" spc="165" dirty="0">
                <a:latin typeface="Microsoft YaHei"/>
                <a:cs typeface="Microsoft YaHei"/>
              </a:rPr>
              <a:t/>
            </a:r>
            <a:r>
              <a:rPr sz="2800" spc="165" dirty="0">
                <a:latin typeface="Microsoft YaHei"/>
                <a:cs typeface="Microsoft YaHei"/>
              </a:rPr>
              <a:t>+1*10 </a:t>
            </a:r>
            <a:r>
              <a:rPr sz="2800" spc="165" dirty="0">
                <a:latin typeface="Microsoft YaHei"/>
                <a:cs typeface="Microsoft YaHei"/>
              </a:rPr>
              <a:t/>
            </a:r>
            <a:r>
              <a:rPr sz="2775" spc="247" baseline="25525" dirty="0">
                <a:latin typeface="Microsoft YaHei"/>
                <a:cs typeface="Microsoft YaHei"/>
              </a:rPr>
              <a:t>0</a:t>
            </a:r>
            <a:endParaRPr sz="2775" baseline="25525">
              <a:latin typeface="Microsoft YaHei"/>
              <a:cs typeface="Microsoft YaHei"/>
            </a:endParaRPr>
          </a:p>
          <a:p>
            <a:pPr marL="449580">
              <a:lnSpc>
                <a:spcPct val="100000"/>
              </a:lnSpc>
              <a:spcBef>
                <a:spcPts val="675"/>
              </a:spcBef>
            </a:pPr>
            <a:r>
              <a:rPr sz="1400" spc="90" dirty="0">
                <a:latin typeface="Microsoft YaHei"/>
                <a:cs typeface="Microsoft YaHei"/>
              </a:rPr>
              <a:t>11112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800" spc="180" dirty="0">
                <a:latin typeface="Microsoft YaHei"/>
                <a:cs typeface="Microsoft YaHei"/>
              </a:rPr>
              <a:t>1*2</a:t>
            </a:r>
            <a:r>
              <a:rPr sz="1400" spc="90" dirty="0">
                <a:latin typeface="Microsoft YaHei"/>
                <a:cs typeface="Microsoft YaHei"/>
              </a:rPr>
              <a:t> </a:t>
            </a:r>
            <a:r>
              <a:rPr sz="2775" spc="270" baseline="25525" dirty="0">
                <a:latin typeface="Microsoft YaHei"/>
                <a:cs typeface="Microsoft YaHei"/>
              </a:rPr>
              <a:t>3</a:t>
            </a:r>
            <a:r>
              <a:rPr sz="2800" spc="180" dirty="0">
                <a:latin typeface="Microsoft YaHei"/>
                <a:cs typeface="Microsoft YaHei"/>
              </a:rPr>
              <a:t>+1*2</a:t>
            </a:r>
            <a:r>
              <a:rPr sz="1400" spc="90" dirty="0">
                <a:latin typeface="Microsoft YaHei"/>
                <a:cs typeface="Microsoft YaHei"/>
              </a:rPr>
              <a:t> </a:t>
            </a:r>
            <a:r>
              <a:rPr sz="2775" spc="270" baseline="25525" dirty="0">
                <a:latin typeface="Microsoft YaHei"/>
                <a:cs typeface="Microsoft YaHei"/>
              </a:rPr>
              <a:t>2</a:t>
            </a:r>
            <a:r>
              <a:rPr sz="2800" spc="180" dirty="0">
                <a:latin typeface="Microsoft YaHei"/>
                <a:cs typeface="Microsoft YaHei"/>
              </a:rPr>
              <a:t>+1*2 +1*2 </a:t>
            </a:r>
            <a:r>
              <a:rPr sz="2800" spc="180" dirty="0">
                <a:latin typeface="Microsoft YaHei"/>
                <a:cs typeface="Microsoft YaHei"/>
              </a:rPr>
              <a:t>+1*2</a:t>
            </a:r>
            <a:r>
              <a:rPr sz="1400" spc="90" dirty="0">
                <a:latin typeface="Microsoft YaHei"/>
                <a:cs typeface="Microsoft YaHei"/>
              </a:rPr>
              <a:t> </a:t>
            </a:r>
            <a:r>
              <a:rPr sz="2775" spc="270" baseline="25525" dirty="0">
                <a:latin typeface="Microsoft YaHei"/>
                <a:cs typeface="Microsoft YaHei"/>
              </a:rPr>
              <a:t>1</a:t>
            </a:r>
            <a:r>
              <a:rPr sz="1400" spc="90" dirty="0">
                <a:latin typeface="Microsoft YaHei"/>
                <a:cs typeface="Microsoft YaHei"/>
              </a:rPr>
              <a:t/>
            </a:r>
            <a:r>
              <a:rPr sz="2775" spc="270" baseline="25525" dirty="0">
                <a:latin typeface="Microsoft YaHei"/>
                <a:cs typeface="Microsoft YaHei"/>
              </a:rPr>
              <a:t>0</a:t>
            </a:r>
            <a:endParaRPr sz="2775" baseline="25525">
              <a:latin typeface="Microsoft YaHei"/>
              <a:cs typeface="Microsoft YaHei"/>
            </a:endParaRPr>
          </a:p>
          <a:p>
            <a:pPr marL="1538605">
              <a:lnSpc>
                <a:spcPct val="100000"/>
              </a:lnSpc>
            </a:pP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800" spc="210" dirty="0">
                <a:latin typeface="Microsoft YaHei"/>
                <a:cs typeface="Microsoft YaHei"/>
              </a:rPr>
              <a:t>1*8+1*4+1*2+1*1</a:t>
            </a:r>
            <a:endParaRPr sz="2800">
              <a:latin typeface="Microsoft YaHei"/>
              <a:cs typeface="Microsoft YaHei"/>
            </a:endParaRPr>
          </a:p>
          <a:p>
            <a:pPr marL="1535430">
              <a:lnSpc>
                <a:spcPct val="100000"/>
              </a:lnSpc>
            </a:pP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1400" spc="70" dirty="0">
                <a:latin typeface="Microsoft YaHei"/>
                <a:cs typeface="Microsoft YaHei"/>
              </a:rPr>
              <a:t>1510</a:t>
            </a:r>
            <a:endParaRPr sz="1400">
              <a:latin typeface="Microsoft YaHei"/>
              <a:cs typeface="Microsoft YaHei"/>
            </a:endParaRPr>
          </a:p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sz="3200" spc="-10" dirty="0">
                <a:latin typeface="Microsoft YaHei"/>
                <a:cs typeface="Microsoft YaHei"/>
              </a:rPr>
              <a:t>十进制 </a:t>
            </a:r>
            <a:r>
              <a:rPr sz="3200" spc="3815" dirty="0">
                <a:latin typeface="Microsoft YaHei"/>
                <a:cs typeface="Microsoft YaHei"/>
              </a:rPr>
              <a:t>→ </a:t>
            </a:r>
            <a:r>
              <a:rPr sz="3200" spc="-10" dirty="0">
                <a:latin typeface="Microsoft YaHei"/>
                <a:cs typeface="Microsoft YaHei"/>
              </a:rPr>
              <a:t>二进制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4323969"/>
            <a:ext cx="233679" cy="2362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21320" y="5460593"/>
            <a:ext cx="1088390" cy="1087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10" dirty="0">
                <a:latin typeface="Microsoft YaHei"/>
                <a:cs typeface="Microsoft YaHei"/>
              </a:rPr>
              <a:t>1011</a:t>
            </a:r>
            <a:endParaRPr sz="32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2365"/>
              </a:spcBef>
            </a:pPr>
            <a:r>
              <a:rPr sz="1800" spc="60" dirty="0">
                <a:latin typeface="Microsoft YaHei"/>
                <a:cs typeface="Microsoft YaHei"/>
              </a:rPr>
              <a:t>9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5410" y="4725670"/>
            <a:ext cx="3174365" cy="19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7145" algn="r">
              <a:lnSpc>
                <a:spcPct val="100000"/>
              </a:lnSpc>
              <a:spcBef>
                <a:spcPts val="90"/>
              </a:spcBef>
            </a:pPr>
            <a:r>
              <a:rPr sz="3200" spc="95" dirty="0">
                <a:latin typeface="Microsoft YaHei"/>
                <a:cs typeface="Microsoft YaHei"/>
              </a:rPr>
              <a:t>11/2 </a:t>
            </a:r>
            <a:r>
              <a:rPr sz="3200" spc="190" dirty="0">
                <a:latin typeface="Microsoft YaHei"/>
                <a:cs typeface="Microsoft YaHei"/>
              </a:rPr>
              <a:t>= </a:t>
            </a:r>
            <a:r>
              <a:rPr sz="3200" spc="105" dirty="0">
                <a:latin typeface="Microsoft YaHei"/>
                <a:cs typeface="Microsoft YaHei"/>
              </a:rPr>
              <a:t>5 </a:t>
            </a:r>
            <a:r>
              <a:rPr sz="3200" spc="-10" dirty="0">
                <a:latin typeface="Microsoft YaHei"/>
                <a:cs typeface="Microsoft YaHei"/>
              </a:rPr>
              <a:t>剩余 </a:t>
            </a:r>
            <a:r>
              <a:rPr sz="3200" spc="105" dirty="0">
                <a:latin typeface="Microsoft YaHei"/>
                <a:cs typeface="Microsoft YaHei"/>
              </a:rPr>
              <a:t>1</a:t>
            </a:r>
            <a:endParaRPr sz="3200">
              <a:latin typeface="Microsoft YaHei"/>
              <a:cs typeface="Microsoft YaHei"/>
            </a:endParaRPr>
          </a:p>
          <a:p>
            <a:pPr marR="10795" algn="r">
              <a:lnSpc>
                <a:spcPct val="100000"/>
              </a:lnSpc>
            </a:pPr>
            <a:r>
              <a:rPr sz="3200" spc="90" dirty="0">
                <a:latin typeface="Microsoft YaHei"/>
                <a:cs typeface="Microsoft YaHei"/>
              </a:rPr>
              <a:t>5/2</a:t>
            </a:r>
            <a:r>
              <a:rPr sz="3200" spc="190" dirty="0">
                <a:latin typeface="Microsoft YaHei"/>
                <a:cs typeface="Microsoft YaHei"/>
              </a:rPr>
              <a:t>=</a:t>
            </a:r>
            <a:r>
              <a:rPr sz="3200" spc="105" dirty="0">
                <a:latin typeface="Microsoft YaHei"/>
                <a:cs typeface="Microsoft YaHei"/>
              </a:rPr>
              <a:t>2 </a:t>
            </a:r>
            <a:r>
              <a:rPr sz="3200" spc="-10" dirty="0">
                <a:latin typeface="Microsoft YaHei"/>
                <a:cs typeface="Microsoft YaHei"/>
              </a:rPr>
              <a:t>剩余</a:t>
            </a:r>
            <a:r>
              <a:rPr sz="3200" spc="105" dirty="0">
                <a:latin typeface="Microsoft YaHei"/>
                <a:cs typeface="Microsoft YaHei"/>
              </a:rPr>
              <a:t>1</a:t>
            </a:r>
            <a:endParaRPr sz="32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200" spc="105" dirty="0">
                <a:latin typeface="Microsoft YaHei"/>
                <a:cs typeface="Microsoft YaHei"/>
              </a:rPr>
              <a:t>2/2</a:t>
            </a:r>
            <a:r>
              <a:rPr sz="3200" spc="190" dirty="0">
                <a:latin typeface="Microsoft YaHei"/>
                <a:cs typeface="Microsoft YaHei"/>
              </a:rPr>
              <a:t>=</a:t>
            </a:r>
            <a:r>
              <a:rPr sz="3200" spc="105" dirty="0">
                <a:latin typeface="Microsoft YaHei"/>
                <a:cs typeface="Microsoft YaHei"/>
              </a:rPr>
              <a:t>1 </a:t>
            </a:r>
            <a:r>
              <a:rPr sz="3200" spc="-10" dirty="0">
                <a:latin typeface="Microsoft YaHei"/>
                <a:cs typeface="Microsoft YaHei"/>
              </a:rPr>
              <a:t>剩余</a:t>
            </a:r>
            <a:r>
              <a:rPr sz="3200" spc="105" dirty="0">
                <a:latin typeface="Microsoft YaHei"/>
                <a:cs typeface="Microsoft YaHei"/>
              </a:rPr>
              <a:t>0</a:t>
            </a:r>
            <a:endParaRPr sz="3200">
              <a:latin typeface="Microsoft YaHei"/>
              <a:cs typeface="Microsoft YaHei"/>
            </a:endParaRPr>
          </a:p>
          <a:p>
            <a:pPr marR="10795" algn="r">
              <a:lnSpc>
                <a:spcPct val="100000"/>
              </a:lnSpc>
            </a:pPr>
            <a:r>
              <a:rPr sz="3200" spc="90" dirty="0">
                <a:latin typeface="Microsoft YaHei"/>
                <a:cs typeface="Microsoft YaHei"/>
              </a:rPr>
              <a:t>1/2 </a:t>
            </a:r>
            <a:r>
              <a:rPr sz="3200" spc="190" dirty="0">
                <a:latin typeface="Microsoft YaHei"/>
                <a:cs typeface="Microsoft YaHei"/>
              </a:rPr>
              <a:t>= </a:t>
            </a:r>
            <a:r>
              <a:rPr sz="3200" spc="105" dirty="0">
                <a:latin typeface="Microsoft YaHei"/>
                <a:cs typeface="Microsoft YaHei"/>
              </a:rPr>
              <a:t>0 </a:t>
            </a:r>
            <a:r>
              <a:rPr sz="3200" spc="-10" dirty="0">
                <a:latin typeface="Microsoft YaHei"/>
                <a:cs typeface="Microsoft YaHei"/>
              </a:rPr>
              <a:t>剩余 </a:t>
            </a:r>
            <a:r>
              <a:rPr sz="3200" spc="105" dirty="0">
                <a:latin typeface="Microsoft YaHei"/>
                <a:cs typeface="Microsoft YaHei"/>
              </a:rPr>
              <a:t>1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2679" y="4727447"/>
            <a:ext cx="472440" cy="2018030"/>
          </a:xfrm>
          <a:custGeom>
            <a:avLst/>
            <a:gdLst/>
            <a:ahLst/>
            <a:cxnLst/>
            <a:rect l="l" t="t" r="r" b="b"/>
            <a:pathLst>
              <a:path w="472440" h="2018029">
                <a:moveTo>
                  <a:pt x="0" y="2017776"/>
                </a:moveTo>
                <a:lnTo>
                  <a:pt x="472440" y="2017776"/>
                </a:lnTo>
                <a:lnTo>
                  <a:pt x="472440" y="0"/>
                </a:lnTo>
                <a:lnTo>
                  <a:pt x="0" y="0"/>
                </a:lnTo>
                <a:lnTo>
                  <a:pt x="0" y="2017776"/>
                </a:lnTo>
                <a:close/>
              </a:path>
            </a:pathLst>
          </a:custGeom>
          <a:ln w="24384">
            <a:solidFill>
              <a:srgbClr val="FF99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6876288" y="5449823"/>
            <a:ext cx="527685" cy="579120"/>
            <a:chOff x="6876288" y="5449823"/>
            <a:chExt cx="527685" cy="579120"/>
          </a:xfrm>
        </p:grpSpPr>
        <p:sp>
          <p:nvSpPr>
            <p:cNvPr id="12" name="object 12"/>
            <p:cNvSpPr/>
            <p:nvPr/>
          </p:nvSpPr>
          <p:spPr>
            <a:xfrm>
              <a:off x="6888480" y="5462015"/>
              <a:ext cx="502920" cy="554990"/>
            </a:xfrm>
            <a:custGeom>
              <a:avLst/>
              <a:gdLst/>
              <a:ahLst/>
              <a:cxnLst/>
              <a:rect l="l" t="t" r="r" b="b"/>
              <a:pathLst>
                <a:path w="502920" h="554989">
                  <a:moveTo>
                    <a:pt x="251460" y="0"/>
                  </a:moveTo>
                  <a:lnTo>
                    <a:pt x="251460" y="138684"/>
                  </a:lnTo>
                  <a:lnTo>
                    <a:pt x="0" y="138684"/>
                  </a:lnTo>
                  <a:lnTo>
                    <a:pt x="0" y="416052"/>
                  </a:lnTo>
                  <a:lnTo>
                    <a:pt x="251460" y="416052"/>
                  </a:lnTo>
                  <a:lnTo>
                    <a:pt x="251460" y="554736"/>
                  </a:lnTo>
                  <a:lnTo>
                    <a:pt x="502920" y="277368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88480" y="5462015"/>
              <a:ext cx="502920" cy="554990"/>
            </a:xfrm>
            <a:custGeom>
              <a:avLst/>
              <a:gdLst/>
              <a:ahLst/>
              <a:cxnLst/>
              <a:rect l="l" t="t" r="r" b="b"/>
              <a:pathLst>
                <a:path w="502920" h="554989">
                  <a:moveTo>
                    <a:pt x="0" y="138684"/>
                  </a:moveTo>
                  <a:lnTo>
                    <a:pt x="251460" y="138684"/>
                  </a:lnTo>
                  <a:lnTo>
                    <a:pt x="251460" y="0"/>
                  </a:lnTo>
                  <a:lnTo>
                    <a:pt x="502920" y="277368"/>
                  </a:lnTo>
                  <a:lnTo>
                    <a:pt x="251460" y="554736"/>
                  </a:lnTo>
                  <a:lnTo>
                    <a:pt x="251460" y="416052"/>
                  </a:lnTo>
                  <a:lnTo>
                    <a:pt x="0" y="416052"/>
                  </a:lnTo>
                  <a:lnTo>
                    <a:pt x="0" y="138684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4370" y="5422188"/>
            <a:ext cx="25914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85" dirty="0">
                <a:latin typeface="Microsoft YaHei"/>
                <a:cs typeface="Microsoft YaHei"/>
              </a:rPr>
              <a:t>1110 </a:t>
            </a:r>
            <a:r>
              <a:rPr sz="3200" spc="3810" dirty="0">
                <a:latin typeface="Microsoft YaHei"/>
                <a:cs typeface="Microsoft YaHei"/>
              </a:rPr>
              <a:t>→ </a:t>
            </a:r>
            <a:r>
              <a:rPr sz="1800" spc="-650" dirty="0">
                <a:latin typeface="Microsoft YaHei"/>
                <a:cs typeface="Microsoft YaHei"/>
              </a:rPr>
              <a:t>10112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计算机结构 </a:t>
            </a:r>
            <a:r>
              <a:rPr dirty="0"/>
              <a:t>(</a:t>
            </a:r>
            <a:r>
              <a:rPr spc="114" dirty="0"/>
              <a:t>15</a:t>
            </a:r>
            <a:r>
              <a:rPr dirty="0"/>
              <a:t>)</a:t>
            </a:r>
          </a:p>
          <a:p>
            <a:pPr marL="4445" algn="ctr">
              <a:lnSpc>
                <a:spcPct val="100000"/>
              </a:lnSpc>
            </a:pPr>
            <a:r>
              <a:rPr dirty="0"/>
              <a:t>- 摘要和回顾</a:t>
            </a:r>
            <a:r>
              <a:rPr spc="-120" dirty="0"/>
              <a:t>---。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664" y="4015740"/>
            <a:ext cx="744600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1335" marR="5080" indent="-304927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Takayuki </a:t>
            </a:r>
            <a:r>
              <a:rPr sz="2400" dirty="0">
                <a:latin typeface="Microsoft YaHei"/>
                <a:cs typeface="Microsoft YaHei"/>
              </a:rPr>
              <a:t>Omori, </a:t>
            </a:r>
            <a:r>
              <a:rPr sz="2400" dirty="0">
                <a:latin typeface="Microsoft YaHei"/>
                <a:cs typeface="Microsoft YaHei"/>
              </a:rPr>
              <a:t>大连理工大学</a:t>
            </a:r>
            <a:r>
              <a:rPr sz="2400" dirty="0">
                <a:latin typeface="Microsoft YaHei"/>
                <a:cs typeface="Microsoft YaHei"/>
              </a:rPr>
              <a:t>国际信息与软件学院</a:t>
            </a:r>
            <a:r>
              <a:rPr sz="2400" dirty="0">
                <a:latin typeface="Microsoft YaHei"/>
                <a:cs typeface="Microsoft YaHei"/>
              </a:rPr>
              <a:t>和立命馆大学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3453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dirty="0"/>
              <a:t>和</a:t>
            </a:r>
            <a:r>
              <a:rPr spc="-5" dirty="0"/>
              <a:t>十六进制数字之间的转换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21" y="142925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973" y="1916938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21" y="4794250"/>
            <a:ext cx="200660" cy="208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973" y="5281929"/>
            <a:ext cx="170179" cy="177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1835" y="1178824"/>
            <a:ext cx="2747645" cy="472884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800" spc="105" dirty="0">
                <a:latin typeface="Microsoft YaHei"/>
                <a:cs typeface="Microsoft YaHei"/>
              </a:rPr>
              <a:t>二进制 </a:t>
            </a:r>
            <a:r>
              <a:rPr sz="2800" spc="3375" dirty="0">
                <a:latin typeface="Microsoft YaHei"/>
                <a:cs typeface="Microsoft YaHei"/>
              </a:rPr>
              <a:t>→ </a:t>
            </a:r>
            <a:r>
              <a:rPr sz="2800" spc="5" dirty="0">
                <a:latin typeface="Microsoft YaHei"/>
                <a:cs typeface="Microsoft YaHei"/>
              </a:rPr>
              <a:t>十六进制</a:t>
            </a:r>
            <a:endParaRPr sz="2800">
              <a:latin typeface="Microsoft YaHei"/>
              <a:cs typeface="Microsoft YaHei"/>
            </a:endParaRPr>
          </a:p>
          <a:p>
            <a:pPr marL="411480" marR="6146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分隔</a:t>
            </a:r>
            <a:r>
              <a:rPr sz="2400" spc="75" dirty="0">
                <a:latin typeface="Microsoft YaHei"/>
                <a:cs typeface="Microsoft YaHei"/>
              </a:rPr>
              <a:t>4</a:t>
            </a:r>
            <a:r>
              <a:rPr sz="2400" dirty="0">
                <a:latin typeface="Microsoft YaHei"/>
                <a:cs typeface="Microsoft YaHei"/>
              </a:rPr>
              <a:t>位</a:t>
            </a:r>
            <a:endParaRPr sz="2400">
              <a:latin typeface="Microsoft YaHei"/>
              <a:cs typeface="Microsoft YaHei"/>
            </a:endParaRPr>
          </a:p>
          <a:p>
            <a:pPr marL="411480" marR="8032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YaHei"/>
                <a:cs typeface="Microsoft YaHei"/>
              </a:rPr>
              <a:t>根据</a:t>
            </a:r>
            <a:r>
              <a:rPr sz="2400" dirty="0">
                <a:latin typeface="Microsoft YaHei"/>
                <a:cs typeface="Microsoft YaHei"/>
              </a:rPr>
              <a:t>右边的表格</a:t>
            </a:r>
            <a:r>
              <a:rPr sz="2400" dirty="0">
                <a:latin typeface="Microsoft YaHei"/>
                <a:cs typeface="Microsoft YaHei"/>
              </a:rPr>
              <a:t>进行转换</a:t>
            </a:r>
            <a:endParaRPr sz="2400">
              <a:latin typeface="Microsoft YaHei"/>
              <a:cs typeface="Microsoft YaHei"/>
            </a:endParaRPr>
          </a:p>
          <a:p>
            <a:pPr marR="247015" algn="ctr">
              <a:lnSpc>
                <a:spcPct val="100000"/>
              </a:lnSpc>
              <a:spcBef>
                <a:spcPts val="2530"/>
              </a:spcBef>
            </a:pPr>
            <a:r>
              <a:rPr sz="2400" spc="-5" dirty="0">
                <a:latin typeface="Microsoft JhengHei UI"/>
                <a:cs typeface="Microsoft JhengHei UI"/>
              </a:rPr>
              <a:t>例如</a:t>
            </a:r>
            <a:r>
              <a:rPr sz="2400" spc="285" dirty="0">
                <a:latin typeface="Microsoft JhengHei UI"/>
                <a:cs typeface="Microsoft JhengHei UI"/>
              </a:rPr>
              <a:t>：</a:t>
            </a:r>
            <a:r>
              <a:rPr sz="1400" spc="85" dirty="0">
                <a:latin typeface="Microsoft JhengHei UI"/>
                <a:cs typeface="Microsoft JhengHei UI"/>
              </a:rPr>
              <a:t>010111102</a:t>
            </a:r>
            <a:endParaRPr sz="1400">
              <a:latin typeface="Microsoft JhengHei UI"/>
              <a:cs typeface="Microsoft JhengHei UI"/>
            </a:endParaRPr>
          </a:p>
          <a:p>
            <a:pPr marR="314960" algn="ctr">
              <a:lnSpc>
                <a:spcPct val="100000"/>
              </a:lnSpc>
              <a:spcBef>
                <a:spcPts val="5"/>
              </a:spcBef>
            </a:pPr>
            <a:r>
              <a:rPr sz="2400" spc="1325" dirty="0">
                <a:latin typeface="Microsoft JhengHei UI"/>
                <a:cs typeface="Microsoft JhengHei UI"/>
              </a:rPr>
              <a:t>* </a:t>
            </a:r>
            <a:r>
              <a:rPr sz="1400" spc="90" dirty="0">
                <a:latin typeface="Microsoft JhengHei UI"/>
                <a:cs typeface="Microsoft JhengHei UI"/>
              </a:rPr>
              <a:t>5E16</a:t>
            </a:r>
            <a:endParaRPr sz="1400">
              <a:latin typeface="Microsoft JhengHei UI"/>
              <a:cs typeface="Microsoft JhengHei UI"/>
            </a:endParaRPr>
          </a:p>
          <a:p>
            <a:pPr marL="411480" marR="5080" indent="-399415">
              <a:lnSpc>
                <a:spcPct val="109600"/>
              </a:lnSpc>
              <a:spcBef>
                <a:spcPts val="2365"/>
              </a:spcBef>
            </a:pPr>
            <a:r>
              <a:rPr sz="2800" spc="10" dirty="0">
                <a:latin typeface="Microsoft YaHei"/>
                <a:cs typeface="Microsoft YaHei"/>
              </a:rPr>
              <a:t>十六进制</a:t>
            </a:r>
            <a:r>
              <a:rPr sz="2800" spc="3375" dirty="0">
                <a:latin typeface="Microsoft YaHei"/>
                <a:cs typeface="Microsoft YaHei"/>
              </a:rPr>
              <a:t>→</a:t>
            </a:r>
            <a:r>
              <a:rPr sz="2800" spc="-290" dirty="0">
                <a:latin typeface="Microsoft YaHei"/>
                <a:cs typeface="Microsoft YaHei"/>
              </a:rPr>
              <a:t>二进制</a:t>
            </a:r>
            <a:r>
              <a:rPr sz="2800" spc="5" dirty="0">
                <a:latin typeface="Microsoft YaHei"/>
                <a:cs typeface="Microsoft YaHei"/>
              </a:rPr>
              <a:t>，根据</a:t>
            </a:r>
            <a:r>
              <a:rPr sz="2400" spc="-5" dirty="0">
                <a:latin typeface="Microsoft YaHei"/>
                <a:cs typeface="Microsoft YaHei"/>
              </a:rPr>
              <a:t>右表以4位为单位进行转换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10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29533" y="1262380"/>
          <a:ext cx="2611755" cy="412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/>
                <a:gridCol w="1296035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十六进制数字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二进制</a:t>
                      </a: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数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0000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0001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2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3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4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0100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5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0101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6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0110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7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0111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365875" y="1262380"/>
          <a:ext cx="2611755" cy="412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/>
                <a:gridCol w="1296035"/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十六进制数字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二进制</a:t>
                      </a: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数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8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1000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9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1001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A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1010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B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1011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C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1100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D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1101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E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1110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F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1111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723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数的负数</a:t>
            </a:r>
            <a:r>
              <a:rPr dirty="0"/>
              <a:t>表示</a:t>
            </a:r>
            <a:r>
              <a:rPr spc="25" dirty="0"/>
              <a:t>--</a:t>
            </a:r>
            <a:r>
              <a:rPr spc="70" dirty="0"/>
              <a:t>2的</a:t>
            </a:r>
            <a:r>
              <a:rPr spc="-5" dirty="0"/>
              <a:t>补码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11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61586" y="1478407"/>
          <a:ext cx="2923540" cy="458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/>
                <a:gridCol w="1452245"/>
              </a:tblGrid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小数点后的数字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二进制</a:t>
                      </a: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数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8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-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7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0111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6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0110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5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0101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4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0100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3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2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0001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0000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758305" y="1905000"/>
            <a:ext cx="2218055" cy="887094"/>
            <a:chOff x="6758305" y="1905000"/>
            <a:chExt cx="2218055" cy="887094"/>
          </a:xfrm>
        </p:grpSpPr>
        <p:sp>
          <p:nvSpPr>
            <p:cNvPr id="6" name="object 6"/>
            <p:cNvSpPr/>
            <p:nvPr/>
          </p:nvSpPr>
          <p:spPr>
            <a:xfrm>
              <a:off x="6770497" y="1917191"/>
              <a:ext cx="2193925" cy="862965"/>
            </a:xfrm>
            <a:custGeom>
              <a:avLst/>
              <a:gdLst/>
              <a:ahLst/>
              <a:cxnLst/>
              <a:rect l="l" t="t" r="r" b="b"/>
              <a:pathLst>
                <a:path w="2193925" h="862964">
                  <a:moveTo>
                    <a:pt x="2193671" y="0"/>
                  </a:moveTo>
                  <a:lnTo>
                    <a:pt x="322199" y="0"/>
                  </a:lnTo>
                  <a:lnTo>
                    <a:pt x="322199" y="143763"/>
                  </a:lnTo>
                  <a:lnTo>
                    <a:pt x="0" y="313944"/>
                  </a:lnTo>
                  <a:lnTo>
                    <a:pt x="322199" y="359410"/>
                  </a:lnTo>
                  <a:lnTo>
                    <a:pt x="322199" y="862584"/>
                  </a:lnTo>
                  <a:lnTo>
                    <a:pt x="2193671" y="862584"/>
                  </a:lnTo>
                  <a:lnTo>
                    <a:pt x="219367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70497" y="1917191"/>
              <a:ext cx="2193925" cy="862965"/>
            </a:xfrm>
            <a:custGeom>
              <a:avLst/>
              <a:gdLst/>
              <a:ahLst/>
              <a:cxnLst/>
              <a:rect l="l" t="t" r="r" b="b"/>
              <a:pathLst>
                <a:path w="2193925" h="862964">
                  <a:moveTo>
                    <a:pt x="322199" y="0"/>
                  </a:moveTo>
                  <a:lnTo>
                    <a:pt x="634110" y="0"/>
                  </a:lnTo>
                  <a:lnTo>
                    <a:pt x="1101978" y="0"/>
                  </a:lnTo>
                  <a:lnTo>
                    <a:pt x="2193671" y="0"/>
                  </a:lnTo>
                  <a:lnTo>
                    <a:pt x="2193671" y="143763"/>
                  </a:lnTo>
                  <a:lnTo>
                    <a:pt x="2193671" y="359410"/>
                  </a:lnTo>
                  <a:lnTo>
                    <a:pt x="2193671" y="862584"/>
                  </a:lnTo>
                  <a:lnTo>
                    <a:pt x="1101978" y="862584"/>
                  </a:lnTo>
                  <a:lnTo>
                    <a:pt x="634110" y="862584"/>
                  </a:lnTo>
                  <a:lnTo>
                    <a:pt x="322199" y="862584"/>
                  </a:lnTo>
                  <a:lnTo>
                    <a:pt x="322199" y="359410"/>
                  </a:lnTo>
                  <a:lnTo>
                    <a:pt x="0" y="313944"/>
                  </a:lnTo>
                  <a:lnTo>
                    <a:pt x="322199" y="143763"/>
                  </a:lnTo>
                  <a:lnTo>
                    <a:pt x="322199" y="0"/>
                  </a:lnTo>
                  <a:close/>
                </a:path>
              </a:pathLst>
            </a:custGeom>
            <a:ln w="24383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55891" y="1971547"/>
            <a:ext cx="1549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2400" spc="-580" dirty="0">
                <a:latin typeface="Microsoft JhengHei UI"/>
                <a:cs typeface="Microsoft JhengHei UI"/>
              </a:rPr>
              <a:t>不能</a:t>
            </a:r>
            <a:r>
              <a:rPr sz="2400" spc="-350" dirty="0">
                <a:latin typeface="Microsoft JhengHei UI"/>
                <a:cs typeface="Microsoft JhengHei UI"/>
              </a:rPr>
              <a:t>用</a:t>
            </a:r>
            <a:r>
              <a:rPr sz="2400" spc="90" dirty="0">
                <a:latin typeface="Microsoft JhengHei UI"/>
                <a:cs typeface="Microsoft JhengHei UI"/>
              </a:rPr>
              <a:t>4</a:t>
            </a:r>
            <a:r>
              <a:rPr sz="2400" spc="-580" dirty="0">
                <a:latin typeface="Microsoft JhengHei UI"/>
                <a:cs typeface="Microsoft JhengHei UI"/>
              </a:rPr>
              <a:t>比特</a:t>
            </a:r>
            <a:r>
              <a:rPr sz="2400" spc="-5" dirty="0">
                <a:latin typeface="Microsoft JhengHei UI"/>
                <a:cs typeface="Microsoft JhengHei UI"/>
              </a:rPr>
              <a:t>表示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7822" y="6278371"/>
            <a:ext cx="156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Microsoft YaHei"/>
                <a:cs typeface="Microsoft YaHei"/>
              </a:rPr>
              <a:t>1</a:t>
            </a:r>
            <a:r>
              <a:rPr sz="2400" dirty="0">
                <a:latin typeface="Microsoft YaHei"/>
                <a:cs typeface="Microsoft YaHei"/>
              </a:rPr>
              <a:t>的补数</a:t>
            </a:r>
            <a:r>
              <a:rPr sz="2400" spc="105" dirty="0">
                <a:latin typeface="Microsoft YaHei"/>
                <a:cs typeface="Microsoft YaHei"/>
              </a:rPr>
              <a:t>+1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3241" y="1478407"/>
          <a:ext cx="2923540" cy="458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/>
                <a:gridCol w="1452245"/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小数点后的数字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二进制</a:t>
                      </a:r>
                      <a:r>
                        <a:rPr sz="2400" dirty="0">
                          <a:latin typeface="Microsoft JhengHei UI"/>
                          <a:cs typeface="Microsoft JhengHei UI"/>
                        </a:rPr>
                        <a:t>数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55" dirty="0">
                          <a:latin typeface="Microsoft JhengHei UI"/>
                          <a:cs typeface="Microsoft JhengHei UI"/>
                        </a:rPr>
                        <a:t>-8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1000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60" dirty="0">
                          <a:latin typeface="Microsoft JhengHei UI"/>
                          <a:cs typeface="Microsoft JhengHei UI"/>
                        </a:rPr>
                        <a:t>-7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1001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55" dirty="0">
                          <a:latin typeface="Microsoft JhengHei UI"/>
                          <a:cs typeface="Microsoft JhengHei UI"/>
                        </a:rPr>
                        <a:t>-6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1010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55" dirty="0">
                          <a:latin typeface="Microsoft JhengHei UI"/>
                          <a:cs typeface="Microsoft JhengHei UI"/>
                        </a:rPr>
                        <a:t>-5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1011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60" dirty="0">
                          <a:latin typeface="Microsoft JhengHei UI"/>
                          <a:cs typeface="Microsoft JhengHei UI"/>
                        </a:rPr>
                        <a:t>-4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1100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55" dirty="0">
                          <a:latin typeface="Microsoft JhengHei UI"/>
                          <a:cs typeface="Microsoft JhengHei UI"/>
                        </a:rPr>
                        <a:t>-3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1101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55" dirty="0">
                          <a:latin typeface="Microsoft JhengHei UI"/>
                          <a:cs typeface="Microsoft JhengHei UI"/>
                        </a:rPr>
                        <a:t>-2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1110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60" dirty="0">
                          <a:latin typeface="Microsoft JhengHei UI"/>
                          <a:cs typeface="Microsoft JhengHei UI"/>
                        </a:rPr>
                        <a:t>-1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95" dirty="0">
                          <a:latin typeface="Microsoft JhengHei UI"/>
                          <a:cs typeface="Microsoft JhengHei UI"/>
                        </a:rPr>
                        <a:t>1111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55" dirty="0">
                          <a:latin typeface="Microsoft JhengHei UI"/>
                          <a:cs typeface="Microsoft JhengHei UI"/>
                        </a:rPr>
                        <a:t>-0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90" dirty="0">
                          <a:latin typeface="Microsoft JhengHei UI"/>
                          <a:cs typeface="Microsoft JhengHei UI"/>
                        </a:rPr>
                        <a:t>0000</a:t>
                      </a:r>
                      <a:endParaRPr sz="2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331720" y="6067044"/>
            <a:ext cx="3253740" cy="242570"/>
          </a:xfrm>
          <a:custGeom>
            <a:avLst/>
            <a:gdLst/>
            <a:ahLst/>
            <a:cxnLst/>
            <a:rect l="l" t="t" r="r" b="b"/>
            <a:pathLst>
              <a:path w="3253740" h="242570">
                <a:moveTo>
                  <a:pt x="54863" y="68579"/>
                </a:moveTo>
                <a:lnTo>
                  <a:pt x="27431" y="68579"/>
                </a:lnTo>
                <a:lnTo>
                  <a:pt x="27431" y="236169"/>
                </a:lnTo>
                <a:lnTo>
                  <a:pt x="33528" y="242315"/>
                </a:lnTo>
                <a:lnTo>
                  <a:pt x="3219831" y="242315"/>
                </a:lnTo>
                <a:lnTo>
                  <a:pt x="3226054" y="236169"/>
                </a:lnTo>
                <a:lnTo>
                  <a:pt x="3226054" y="228599"/>
                </a:lnTo>
                <a:lnTo>
                  <a:pt x="54863" y="228599"/>
                </a:lnTo>
                <a:lnTo>
                  <a:pt x="41148" y="214883"/>
                </a:lnTo>
                <a:lnTo>
                  <a:pt x="54863" y="214883"/>
                </a:lnTo>
                <a:lnTo>
                  <a:pt x="54863" y="68579"/>
                </a:lnTo>
                <a:close/>
              </a:path>
              <a:path w="3253740" h="242570">
                <a:moveTo>
                  <a:pt x="54863" y="214883"/>
                </a:moveTo>
                <a:lnTo>
                  <a:pt x="41148" y="214883"/>
                </a:lnTo>
                <a:lnTo>
                  <a:pt x="54863" y="228599"/>
                </a:lnTo>
                <a:lnTo>
                  <a:pt x="54863" y="214883"/>
                </a:lnTo>
                <a:close/>
              </a:path>
              <a:path w="3253740" h="242570">
                <a:moveTo>
                  <a:pt x="3198622" y="214883"/>
                </a:moveTo>
                <a:lnTo>
                  <a:pt x="54863" y="214883"/>
                </a:lnTo>
                <a:lnTo>
                  <a:pt x="54863" y="228599"/>
                </a:lnTo>
                <a:lnTo>
                  <a:pt x="3198622" y="228599"/>
                </a:lnTo>
                <a:lnTo>
                  <a:pt x="3198622" y="214883"/>
                </a:lnTo>
                <a:close/>
              </a:path>
              <a:path w="3253740" h="242570">
                <a:moveTo>
                  <a:pt x="3226054" y="81279"/>
                </a:moveTo>
                <a:lnTo>
                  <a:pt x="3198622" y="81279"/>
                </a:lnTo>
                <a:lnTo>
                  <a:pt x="3198622" y="228599"/>
                </a:lnTo>
                <a:lnTo>
                  <a:pt x="3212338" y="214883"/>
                </a:lnTo>
                <a:lnTo>
                  <a:pt x="3226054" y="214883"/>
                </a:lnTo>
                <a:lnTo>
                  <a:pt x="3226054" y="81279"/>
                </a:lnTo>
                <a:close/>
              </a:path>
              <a:path w="3253740" h="242570">
                <a:moveTo>
                  <a:pt x="3226054" y="214883"/>
                </a:moveTo>
                <a:lnTo>
                  <a:pt x="3212338" y="214883"/>
                </a:lnTo>
                <a:lnTo>
                  <a:pt x="3198622" y="228599"/>
                </a:lnTo>
                <a:lnTo>
                  <a:pt x="3226054" y="228599"/>
                </a:lnTo>
                <a:lnTo>
                  <a:pt x="3226054" y="214883"/>
                </a:lnTo>
                <a:close/>
              </a:path>
              <a:path w="3253740" h="242570">
                <a:moveTo>
                  <a:pt x="3212338" y="12699"/>
                </a:moveTo>
                <a:lnTo>
                  <a:pt x="3171190" y="94995"/>
                </a:lnTo>
                <a:lnTo>
                  <a:pt x="3198622" y="94995"/>
                </a:lnTo>
                <a:lnTo>
                  <a:pt x="3198622" y="81279"/>
                </a:lnTo>
                <a:lnTo>
                  <a:pt x="3246627" y="81279"/>
                </a:lnTo>
                <a:lnTo>
                  <a:pt x="3212338" y="12699"/>
                </a:lnTo>
                <a:close/>
              </a:path>
              <a:path w="3253740" h="242570">
                <a:moveTo>
                  <a:pt x="3246627" y="81279"/>
                </a:moveTo>
                <a:lnTo>
                  <a:pt x="3226054" y="81279"/>
                </a:lnTo>
                <a:lnTo>
                  <a:pt x="3226054" y="94995"/>
                </a:lnTo>
                <a:lnTo>
                  <a:pt x="3253485" y="94995"/>
                </a:lnTo>
                <a:lnTo>
                  <a:pt x="3246627" y="81279"/>
                </a:lnTo>
                <a:close/>
              </a:path>
              <a:path w="3253740" h="242570">
                <a:moveTo>
                  <a:pt x="41148" y="0"/>
                </a:moveTo>
                <a:lnTo>
                  <a:pt x="0" y="82295"/>
                </a:lnTo>
                <a:lnTo>
                  <a:pt x="27431" y="82295"/>
                </a:lnTo>
                <a:lnTo>
                  <a:pt x="27431" y="68579"/>
                </a:lnTo>
                <a:lnTo>
                  <a:pt x="75438" y="68579"/>
                </a:lnTo>
                <a:lnTo>
                  <a:pt x="41148" y="0"/>
                </a:lnTo>
                <a:close/>
              </a:path>
              <a:path w="3253740" h="242570">
                <a:moveTo>
                  <a:pt x="75438" y="68579"/>
                </a:moveTo>
                <a:lnTo>
                  <a:pt x="54863" y="68579"/>
                </a:lnTo>
                <a:lnTo>
                  <a:pt x="54863" y="82295"/>
                </a:lnTo>
                <a:lnTo>
                  <a:pt x="82296" y="82295"/>
                </a:lnTo>
                <a:lnTo>
                  <a:pt x="75438" y="68579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0524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数的加法和减法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4650" y="4799152"/>
            <a:ext cx="9321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25" dirty="0">
                <a:latin typeface="Microsoft JhengHei UI"/>
                <a:cs typeface="Microsoft JhengHei UI"/>
              </a:rPr>
              <a:t>正确的</a:t>
            </a:r>
            <a:endParaRPr sz="2800">
              <a:latin typeface="Microsoft JhengHei UI"/>
              <a:cs typeface="Microsoft JhengHei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6863" y="5344414"/>
            <a:ext cx="4203700" cy="1035050"/>
            <a:chOff x="816863" y="5344414"/>
            <a:chExt cx="4203700" cy="1035050"/>
          </a:xfrm>
        </p:grpSpPr>
        <p:sp>
          <p:nvSpPr>
            <p:cNvPr id="5" name="object 5"/>
            <p:cNvSpPr/>
            <p:nvPr/>
          </p:nvSpPr>
          <p:spPr>
            <a:xfrm>
              <a:off x="829055" y="5356606"/>
              <a:ext cx="4178935" cy="1010919"/>
            </a:xfrm>
            <a:custGeom>
              <a:avLst/>
              <a:gdLst/>
              <a:ahLst/>
              <a:cxnLst/>
              <a:rect l="l" t="t" r="r" b="b"/>
              <a:pathLst>
                <a:path w="4178935" h="1010920">
                  <a:moveTo>
                    <a:pt x="2000631" y="0"/>
                  </a:moveTo>
                  <a:lnTo>
                    <a:pt x="696468" y="519938"/>
                  </a:lnTo>
                  <a:lnTo>
                    <a:pt x="0" y="519938"/>
                  </a:lnTo>
                  <a:lnTo>
                    <a:pt x="0" y="1010666"/>
                  </a:lnTo>
                  <a:lnTo>
                    <a:pt x="4178807" y="1010666"/>
                  </a:lnTo>
                  <a:lnTo>
                    <a:pt x="4178807" y="519938"/>
                  </a:lnTo>
                  <a:lnTo>
                    <a:pt x="1741170" y="519938"/>
                  </a:lnTo>
                  <a:lnTo>
                    <a:pt x="20006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9055" y="5356606"/>
              <a:ext cx="4178935" cy="1010919"/>
            </a:xfrm>
            <a:custGeom>
              <a:avLst/>
              <a:gdLst/>
              <a:ahLst/>
              <a:cxnLst/>
              <a:rect l="l" t="t" r="r" b="b"/>
              <a:pathLst>
                <a:path w="4178935" h="1010920">
                  <a:moveTo>
                    <a:pt x="0" y="519938"/>
                  </a:moveTo>
                  <a:lnTo>
                    <a:pt x="696468" y="519938"/>
                  </a:lnTo>
                  <a:lnTo>
                    <a:pt x="2000631" y="0"/>
                  </a:lnTo>
                  <a:lnTo>
                    <a:pt x="1741170" y="519938"/>
                  </a:lnTo>
                  <a:lnTo>
                    <a:pt x="4178807" y="519938"/>
                  </a:lnTo>
                  <a:lnTo>
                    <a:pt x="4178807" y="601726"/>
                  </a:lnTo>
                  <a:lnTo>
                    <a:pt x="4178807" y="724408"/>
                  </a:lnTo>
                  <a:lnTo>
                    <a:pt x="4178807" y="1010666"/>
                  </a:lnTo>
                  <a:lnTo>
                    <a:pt x="1741170" y="1010666"/>
                  </a:lnTo>
                  <a:lnTo>
                    <a:pt x="696468" y="1010666"/>
                  </a:lnTo>
                  <a:lnTo>
                    <a:pt x="0" y="1010666"/>
                  </a:lnTo>
                  <a:lnTo>
                    <a:pt x="0" y="724408"/>
                  </a:lnTo>
                  <a:lnTo>
                    <a:pt x="0" y="601726"/>
                  </a:lnTo>
                  <a:lnTo>
                    <a:pt x="0" y="519938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50442" y="4184345"/>
            <a:ext cx="5048250" cy="219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2465070" algn="l"/>
              </a:tabLst>
            </a:pPr>
            <a:r>
              <a:rPr sz="3200" spc="110" dirty="0">
                <a:latin typeface="Microsoft YaHei"/>
                <a:cs typeface="Microsoft YaHei"/>
              </a:rPr>
              <a:t>00001111 </a:t>
            </a:r>
            <a:r>
              <a:rPr sz="1800" spc="90" dirty="0">
                <a:latin typeface="Microsoft YaHei"/>
                <a:cs typeface="Microsoft YaHei"/>
              </a:rPr>
              <a:t>1510</a:t>
            </a:r>
            <a:endParaRPr sz="1800">
              <a:latin typeface="Microsoft YaHei"/>
              <a:cs typeface="Microsoft YaHei"/>
            </a:endParaRPr>
          </a:p>
          <a:p>
            <a:pPr marR="77470" algn="r">
              <a:lnSpc>
                <a:spcPct val="100000"/>
              </a:lnSpc>
              <a:spcBef>
                <a:spcPts val="175"/>
              </a:spcBef>
              <a:tabLst>
                <a:tab pos="935990" algn="l"/>
                <a:tab pos="3404870" algn="l"/>
              </a:tabLst>
            </a:pP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3200" u="heavy" spc="19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+ </a:t>
            </a: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11111110 </a:t>
            </a:r>
            <a:r>
              <a:rPr sz="3200" spc="65" dirty="0">
                <a:latin typeface="Microsoft YaHei"/>
                <a:cs typeface="Microsoft YaHei"/>
              </a:rPr>
              <a:t>-2 </a:t>
            </a: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/>
            </a:r>
            <a:r>
              <a:rPr sz="2700" spc="97" baseline="1543" dirty="0">
                <a:latin typeface="Microsoft YaHei"/>
                <a:cs typeface="Microsoft YaHei"/>
              </a:rPr>
              <a:t>10</a:t>
            </a:r>
            <a:endParaRPr sz="2700" baseline="1543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650"/>
              </a:spcBef>
              <a:tabLst>
                <a:tab pos="2465070" algn="l"/>
              </a:tabLst>
            </a:pPr>
            <a:r>
              <a:rPr sz="3200" spc="110" dirty="0">
                <a:latin typeface="Microsoft YaHei"/>
                <a:cs typeface="Microsoft YaHei"/>
              </a:rPr>
              <a:t>00001101 </a:t>
            </a:r>
            <a:r>
              <a:rPr sz="1800" spc="90" dirty="0">
                <a:latin typeface="Microsoft YaHei"/>
                <a:cs typeface="Microsoft YaHei"/>
              </a:rPr>
              <a:t>1310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3200" spc="-10" dirty="0">
                <a:latin typeface="Microsoft JhengHei UI"/>
                <a:cs typeface="Microsoft JhengHei UI"/>
              </a:rPr>
              <a:t>忽略</a:t>
            </a:r>
            <a:r>
              <a:rPr sz="3200" spc="-865" dirty="0">
                <a:latin typeface="Microsoft JhengHei UI"/>
                <a:cs typeface="Microsoft JhengHei UI"/>
              </a:rPr>
              <a:t>这里的</a:t>
            </a:r>
            <a:r>
              <a:rPr sz="3200" spc="-835" dirty="0">
                <a:latin typeface="Microsoft JhengHei UI"/>
                <a:cs typeface="Microsoft JhengHei UI"/>
              </a:rPr>
              <a:t>结转</a:t>
            </a:r>
            <a:r>
              <a:rPr sz="3200" spc="-825" dirty="0">
                <a:latin typeface="Microsoft JhengHei UI"/>
                <a:cs typeface="Microsoft JhengHei UI"/>
              </a:rPr>
              <a:t>问题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8583" y="1748739"/>
            <a:ext cx="4217035" cy="159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0" algn="ctr">
              <a:lnSpc>
                <a:spcPct val="100000"/>
              </a:lnSpc>
              <a:spcBef>
                <a:spcPts val="95"/>
              </a:spcBef>
              <a:tabLst>
                <a:tab pos="3398520" algn="l"/>
              </a:tabLst>
            </a:pPr>
            <a:r>
              <a:rPr sz="3200" spc="110" dirty="0">
                <a:latin typeface="Microsoft YaHei"/>
                <a:cs typeface="Microsoft YaHei"/>
              </a:rPr>
              <a:t>00001111 </a:t>
            </a:r>
            <a:r>
              <a:rPr sz="1800" spc="90" dirty="0">
                <a:latin typeface="Microsoft YaHei"/>
                <a:cs typeface="Microsoft YaHei"/>
              </a:rPr>
              <a:t>1510</a:t>
            </a:r>
            <a:endParaRPr sz="1800">
              <a:latin typeface="Microsoft YaHei"/>
              <a:cs typeface="Microsoft YaHei"/>
            </a:endParaRPr>
          </a:p>
          <a:p>
            <a:pPr marR="241300" algn="ctr">
              <a:lnSpc>
                <a:spcPct val="100000"/>
              </a:lnSpc>
              <a:spcBef>
                <a:spcPts val="170"/>
              </a:spcBef>
              <a:tabLst>
                <a:tab pos="933450" algn="l"/>
                <a:tab pos="3402329" algn="l"/>
              </a:tabLst>
            </a:pP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 </a:t>
            </a:r>
            <a:r>
              <a:rPr sz="3200" u="heavy" spc="19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+ </a:t>
            </a: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00000010 2 </a:t>
            </a:r>
            <a:r>
              <a:rPr sz="2700" spc="127" baseline="1543" dirty="0">
                <a:latin typeface="Microsoft YaHei"/>
                <a:cs typeface="Microsoft YaHei"/>
              </a:rPr>
              <a:t>10</a:t>
            </a:r>
            <a:endParaRPr sz="2700" baseline="1543">
              <a:latin typeface="Microsoft YaHei"/>
              <a:cs typeface="Microsoft YaHei"/>
            </a:endParaRPr>
          </a:p>
          <a:p>
            <a:pPr marL="933450" algn="ctr">
              <a:lnSpc>
                <a:spcPct val="100000"/>
              </a:lnSpc>
              <a:spcBef>
                <a:spcPts val="655"/>
              </a:spcBef>
              <a:tabLst>
                <a:tab pos="3398520" algn="l"/>
              </a:tabLst>
            </a:pPr>
            <a:r>
              <a:rPr sz="3200" spc="110" dirty="0">
                <a:latin typeface="Microsoft YaHei"/>
                <a:cs typeface="Microsoft YaHei"/>
              </a:rPr>
              <a:t>00010001 </a:t>
            </a:r>
            <a:r>
              <a:rPr sz="1800" spc="90" dirty="0">
                <a:latin typeface="Microsoft YaHei"/>
                <a:cs typeface="Microsoft YaHei"/>
              </a:rPr>
              <a:t>1710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1856" y="2363546"/>
            <a:ext cx="9321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25" dirty="0">
                <a:latin typeface="Microsoft JhengHei UI"/>
                <a:cs typeface="Microsoft JhengHei UI"/>
              </a:rPr>
              <a:t>正确的</a:t>
            </a:r>
            <a:endParaRPr sz="2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1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9690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此外还有溢出条件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1152491"/>
            <a:ext cx="6485890" cy="26638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正数和正数，负数和负数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如果</a:t>
            </a:r>
            <a:r>
              <a:rPr sz="2800" spc="5" dirty="0">
                <a:latin typeface="Microsoft YaHei"/>
                <a:cs typeface="Microsoft YaHei"/>
              </a:rPr>
              <a:t>结果的符号</a:t>
            </a:r>
            <a:r>
              <a:rPr sz="2800" spc="5" dirty="0">
                <a:latin typeface="Microsoft YaHei"/>
                <a:cs typeface="Microsoft YaHei"/>
              </a:rPr>
              <a:t>与</a:t>
            </a:r>
            <a:r>
              <a:rPr sz="2800" spc="5" dirty="0">
                <a:latin typeface="Microsoft YaHei"/>
                <a:cs typeface="Microsoft YaHei"/>
              </a:rPr>
              <a:t>原始</a:t>
            </a:r>
            <a:r>
              <a:rPr sz="2800" spc="-20" dirty="0">
                <a:latin typeface="Microsoft YaHei"/>
                <a:cs typeface="Microsoft YaHei"/>
              </a:rPr>
              <a:t>值</a:t>
            </a:r>
            <a:r>
              <a:rPr sz="2800" spc="-20" dirty="0">
                <a:latin typeface="Microsoft YaHei"/>
                <a:cs typeface="Microsoft YaHei"/>
              </a:rPr>
              <a:t>不同，则</a:t>
            </a:r>
            <a:r>
              <a:rPr sz="2800" spc="5" dirty="0">
                <a:latin typeface="Microsoft YaHei"/>
                <a:cs typeface="Microsoft YaHei"/>
              </a:rPr>
              <a:t>溢出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5" dirty="0">
                <a:latin typeface="Microsoft YaHei"/>
                <a:cs typeface="Microsoft YaHei"/>
              </a:rPr>
              <a:t>对于正数和负数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10" dirty="0">
                <a:latin typeface="Microsoft YaHei"/>
                <a:cs typeface="Microsoft YaHei"/>
              </a:rPr>
              <a:t>无</a:t>
            </a:r>
            <a:r>
              <a:rPr sz="2800" spc="10" dirty="0">
                <a:latin typeface="Microsoft YaHei"/>
                <a:cs typeface="Microsoft YaHei"/>
              </a:rPr>
              <a:t>溢出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958464"/>
            <a:ext cx="233679" cy="2362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16503"/>
            <a:ext cx="200659" cy="20828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13</a:t>
            </a:r>
          </a:p>
        </p:txBody>
      </p:sp>
    </p:spTree>
  </p:cSld>
  <p:clrMapOvr>
    <a:masterClrMapping/>
  </p:clrMapOvr>
</p:sld>
</file>

<file path=ppt/slides/slide1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5096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数的符号扩展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5562" y="3598131"/>
          <a:ext cx="5476240" cy="2625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945"/>
                <a:gridCol w="4264659"/>
              </a:tblGrid>
              <a:tr h="5926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spc="-5" dirty="0">
                          <a:latin typeface="Microsoft YaHei"/>
                          <a:cs typeface="Microsoft YaHei"/>
                        </a:rPr>
                        <a:t>8位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spc="110" dirty="0">
                          <a:latin typeface="Microsoft YaHei"/>
                          <a:cs typeface="Microsoft YaHei"/>
                        </a:rPr>
                        <a:t>00001111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23495" marB="0"/>
                </a:tc>
              </a:tr>
              <a:tr h="7201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200" spc="15" dirty="0">
                          <a:latin typeface="Microsoft YaHei"/>
                          <a:cs typeface="Microsoft YaHei"/>
                        </a:rPr>
                        <a:t>16位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200" spc="110" dirty="0">
                          <a:latin typeface="Microsoft YaHei"/>
                          <a:cs typeface="Microsoft YaHei"/>
                        </a:rPr>
                        <a:t>0000000000001111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6985" marB="0"/>
                </a:tc>
              </a:tr>
              <a:tr h="7206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3200" spc="-5" dirty="0">
                          <a:latin typeface="Microsoft YaHei"/>
                          <a:cs typeface="Microsoft YaHei"/>
                        </a:rPr>
                        <a:t>8位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3200" spc="110" dirty="0">
                          <a:latin typeface="Microsoft YaHei"/>
                          <a:cs typeface="Microsoft YaHei"/>
                        </a:rPr>
                        <a:t>11110001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151130" marB="0"/>
                </a:tc>
              </a:tr>
              <a:tr h="592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200" spc="15" dirty="0">
                          <a:latin typeface="Microsoft YaHei"/>
                          <a:cs typeface="Microsoft YaHei"/>
                        </a:rPr>
                        <a:t>16位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200" spc="110" dirty="0">
                          <a:latin typeface="Microsoft YaHei"/>
                          <a:cs typeface="Microsoft YaHei"/>
                        </a:rPr>
                        <a:t>1111111111110001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6985" marB="0"/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1407286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1824863"/>
            <a:ext cx="147320" cy="147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2211958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2995295"/>
            <a:ext cx="147320" cy="1473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1188887"/>
            <a:ext cx="7106920" cy="31896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Microsoft YaHei"/>
                <a:cs typeface="Microsoft YaHei"/>
              </a:rPr>
              <a:t>如何用更多的比特数来表示相同的值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50"/>
              </a:spcBef>
            </a:pPr>
            <a:r>
              <a:rPr sz="2000" spc="110" dirty="0">
                <a:latin typeface="Microsoft YaHei"/>
                <a:cs typeface="Microsoft YaHei"/>
              </a:rPr>
              <a:t>例如，</a:t>
            </a:r>
            <a:r>
              <a:rPr sz="2000" spc="-10" dirty="0">
                <a:latin typeface="Microsoft YaHei"/>
                <a:cs typeface="Microsoft YaHei"/>
              </a:rPr>
              <a:t>8位</a:t>
            </a:r>
            <a:r>
              <a:rPr sz="2000" spc="-10" dirty="0">
                <a:latin typeface="Microsoft YaHei"/>
                <a:cs typeface="Microsoft YaHei"/>
              </a:rPr>
              <a:t>二进制</a:t>
            </a:r>
            <a:r>
              <a:rPr sz="2000" spc="840" dirty="0">
                <a:latin typeface="Microsoft YaHei"/>
                <a:cs typeface="Microsoft YaHei"/>
              </a:rPr>
              <a:t>到</a:t>
            </a:r>
            <a:r>
              <a:rPr sz="2000" spc="-15" dirty="0">
                <a:latin typeface="Microsoft YaHei"/>
                <a:cs typeface="Microsoft YaHei"/>
              </a:rPr>
              <a:t>16位</a:t>
            </a:r>
            <a:r>
              <a:rPr sz="2000" spc="-10" dirty="0">
                <a:latin typeface="Microsoft YaHei"/>
                <a:cs typeface="Microsoft YaHei"/>
              </a:rPr>
              <a:t>二进制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5" dirty="0">
                <a:latin typeface="Microsoft YaHei"/>
                <a:cs typeface="Microsoft YaHei"/>
              </a:rPr>
              <a:t>新值的高位被原值的最重要位所取代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YaHei"/>
                <a:cs typeface="Microsoft YaHei"/>
              </a:rPr>
              <a:t>只要把它埋了就行</a:t>
            </a:r>
            <a:r>
              <a:rPr sz="2400" spc="-45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40"/>
              </a:spcBef>
            </a:pPr>
            <a:r>
              <a:rPr sz="2000" spc="-10" dirty="0">
                <a:latin typeface="Microsoft YaHei"/>
                <a:cs typeface="Microsoft YaHei"/>
              </a:rPr>
              <a:t>负数</a:t>
            </a:r>
            <a:r>
              <a:rPr sz="2000" spc="-15" dirty="0">
                <a:latin typeface="Microsoft YaHei"/>
                <a:cs typeface="Microsoft YaHei"/>
              </a:rPr>
              <a:t>被</a:t>
            </a:r>
            <a:r>
              <a:rPr sz="2000" spc="-10" dirty="0">
                <a:latin typeface="Microsoft YaHei"/>
                <a:cs typeface="Microsoft YaHei"/>
              </a:rPr>
              <a:t>假定为有一个</a:t>
            </a:r>
            <a:r>
              <a:rPr sz="2000" spc="70" dirty="0">
                <a:latin typeface="Microsoft YaHei"/>
                <a:cs typeface="Microsoft YaHei"/>
              </a:rPr>
              <a:t>二</a:t>
            </a:r>
            <a:r>
              <a:rPr sz="2000" spc="-10" dirty="0">
                <a:latin typeface="Microsoft YaHei"/>
                <a:cs typeface="Microsoft YaHei"/>
              </a:rPr>
              <a:t>的补数表示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</a:pPr>
            <a:r>
              <a:rPr sz="1800" spc="90" dirty="0">
                <a:latin typeface="Microsoft YaHei"/>
                <a:cs typeface="Microsoft YaHei"/>
              </a:rPr>
              <a:t>1510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69657" y="5330444"/>
            <a:ext cx="99504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70" dirty="0">
                <a:latin typeface="Microsoft YaHei"/>
                <a:cs typeface="Microsoft YaHei"/>
              </a:rPr>
              <a:t>-1510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311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算术移位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2863215" cy="11391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签署的案例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算术移位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82620" y="2788996"/>
            <a:ext cx="3172460" cy="1332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95" dirty="0">
                <a:latin typeface="Microsoft YaHei"/>
                <a:cs typeface="Microsoft YaHei"/>
              </a:rPr>
              <a:t>111110002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000" spc="65" dirty="0">
                <a:latin typeface="Microsoft YaHei"/>
                <a:cs typeface="Microsoft YaHei"/>
              </a:rPr>
              <a:t>-810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3554"/>
              </a:spcBef>
            </a:pPr>
            <a:r>
              <a:rPr sz="2000" spc="95" dirty="0">
                <a:latin typeface="Microsoft YaHei"/>
                <a:cs typeface="Microsoft YaHei"/>
              </a:rPr>
              <a:t>111111002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000" spc="65" dirty="0">
                <a:latin typeface="Microsoft YaHei"/>
                <a:cs typeface="Microsoft YaHei"/>
              </a:rPr>
              <a:t>-410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620" y="4911293"/>
            <a:ext cx="3394710" cy="1332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95" dirty="0">
                <a:latin typeface="Microsoft YaHei"/>
                <a:cs typeface="Microsoft YaHei"/>
              </a:rPr>
              <a:t>111110002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000" spc="65" dirty="0">
                <a:latin typeface="Microsoft YaHei"/>
                <a:cs typeface="Microsoft YaHei"/>
              </a:rPr>
              <a:t>-810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3554"/>
              </a:spcBef>
            </a:pPr>
            <a:r>
              <a:rPr sz="2000" spc="95" dirty="0">
                <a:latin typeface="Microsoft YaHei"/>
                <a:cs typeface="Microsoft YaHei"/>
              </a:rPr>
              <a:t>111100002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000" spc="75" dirty="0">
                <a:latin typeface="Microsoft YaHei"/>
                <a:cs typeface="Microsoft YaHei"/>
              </a:rPr>
              <a:t>-1610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821" y="3031058"/>
            <a:ext cx="159766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95" dirty="0">
                <a:latin typeface="Microsoft JhengHei UI"/>
                <a:cs typeface="Microsoft JhengHei UI"/>
              </a:rPr>
              <a:t>向</a:t>
            </a:r>
            <a:r>
              <a:rPr sz="2800" spc="-300" dirty="0">
                <a:latin typeface="Microsoft JhengHei UI"/>
                <a:cs typeface="Microsoft JhengHei UI"/>
              </a:rPr>
              <a:t>右</a:t>
            </a:r>
            <a:r>
              <a:rPr sz="2800" spc="-860" dirty="0">
                <a:latin typeface="Microsoft JhengHei UI"/>
                <a:cs typeface="Microsoft JhengHei UI"/>
              </a:rPr>
              <a:t>偏移</a:t>
            </a:r>
            <a:r>
              <a:rPr sz="2800" spc="-509" dirty="0">
                <a:latin typeface="Microsoft JhengHei UI"/>
                <a:cs typeface="Microsoft JhengHei UI"/>
              </a:rPr>
              <a:t>一点</a:t>
            </a:r>
            <a:endParaRPr sz="28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746" y="5157038"/>
            <a:ext cx="159766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95" dirty="0">
                <a:latin typeface="Microsoft JhengHei UI"/>
                <a:cs typeface="Microsoft JhengHei UI"/>
              </a:rPr>
              <a:t>向</a:t>
            </a:r>
            <a:r>
              <a:rPr sz="2800" spc="-300" dirty="0">
                <a:latin typeface="Microsoft JhengHei UI"/>
                <a:cs typeface="Microsoft JhengHei UI"/>
              </a:rPr>
              <a:t>左</a:t>
            </a:r>
            <a:r>
              <a:rPr sz="2800" spc="-860" dirty="0">
                <a:latin typeface="Microsoft JhengHei UI"/>
                <a:cs typeface="Microsoft JhengHei UI"/>
              </a:rPr>
              <a:t>偏移了</a:t>
            </a:r>
            <a:r>
              <a:rPr sz="2800" spc="-509" dirty="0">
                <a:latin typeface="Microsoft JhengHei UI"/>
                <a:cs typeface="Microsoft JhengHei UI"/>
              </a:rPr>
              <a:t>一点</a:t>
            </a:r>
            <a:endParaRPr sz="28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2948" y="5341873"/>
            <a:ext cx="1304290" cy="434975"/>
          </a:xfrm>
          <a:custGeom>
            <a:avLst/>
            <a:gdLst/>
            <a:ahLst/>
            <a:cxnLst/>
            <a:rect l="l" t="t" r="r" b="b"/>
            <a:pathLst>
              <a:path w="1304289" h="434975">
                <a:moveTo>
                  <a:pt x="221742" y="5588"/>
                </a:moveTo>
                <a:lnTo>
                  <a:pt x="210312" y="0"/>
                </a:lnTo>
                <a:lnTo>
                  <a:pt x="28409" y="363842"/>
                </a:lnTo>
                <a:lnTo>
                  <a:pt x="0" y="349643"/>
                </a:lnTo>
                <a:lnTo>
                  <a:pt x="0" y="434835"/>
                </a:lnTo>
                <a:lnTo>
                  <a:pt x="68199" y="383717"/>
                </a:lnTo>
                <a:lnTo>
                  <a:pt x="62522" y="380885"/>
                </a:lnTo>
                <a:lnTo>
                  <a:pt x="39725" y="369506"/>
                </a:lnTo>
                <a:lnTo>
                  <a:pt x="221742" y="5588"/>
                </a:lnTo>
                <a:close/>
              </a:path>
              <a:path w="1304289" h="434975">
                <a:moveTo>
                  <a:pt x="438150" y="5588"/>
                </a:moveTo>
                <a:lnTo>
                  <a:pt x="426720" y="0"/>
                </a:lnTo>
                <a:lnTo>
                  <a:pt x="244817" y="363842"/>
                </a:lnTo>
                <a:lnTo>
                  <a:pt x="216408" y="349643"/>
                </a:lnTo>
                <a:lnTo>
                  <a:pt x="216408" y="434835"/>
                </a:lnTo>
                <a:lnTo>
                  <a:pt x="284594" y="383717"/>
                </a:lnTo>
                <a:lnTo>
                  <a:pt x="278930" y="380885"/>
                </a:lnTo>
                <a:lnTo>
                  <a:pt x="256133" y="369506"/>
                </a:lnTo>
                <a:lnTo>
                  <a:pt x="438150" y="5588"/>
                </a:lnTo>
                <a:close/>
              </a:path>
              <a:path w="1304289" h="434975">
                <a:moveTo>
                  <a:pt x="654558" y="5588"/>
                </a:moveTo>
                <a:lnTo>
                  <a:pt x="643128" y="0"/>
                </a:lnTo>
                <a:lnTo>
                  <a:pt x="461225" y="363842"/>
                </a:lnTo>
                <a:lnTo>
                  <a:pt x="432816" y="349643"/>
                </a:lnTo>
                <a:lnTo>
                  <a:pt x="432816" y="434835"/>
                </a:lnTo>
                <a:lnTo>
                  <a:pt x="501015" y="383717"/>
                </a:lnTo>
                <a:lnTo>
                  <a:pt x="495338" y="380885"/>
                </a:lnTo>
                <a:lnTo>
                  <a:pt x="472541" y="369506"/>
                </a:lnTo>
                <a:lnTo>
                  <a:pt x="654558" y="5588"/>
                </a:lnTo>
                <a:close/>
              </a:path>
              <a:path w="1304289" h="434975">
                <a:moveTo>
                  <a:pt x="870966" y="5588"/>
                </a:moveTo>
                <a:lnTo>
                  <a:pt x="859536" y="0"/>
                </a:lnTo>
                <a:lnTo>
                  <a:pt x="677633" y="363842"/>
                </a:lnTo>
                <a:lnTo>
                  <a:pt x="649224" y="349643"/>
                </a:lnTo>
                <a:lnTo>
                  <a:pt x="649224" y="434835"/>
                </a:lnTo>
                <a:lnTo>
                  <a:pt x="717423" y="383717"/>
                </a:lnTo>
                <a:lnTo>
                  <a:pt x="711746" y="380885"/>
                </a:lnTo>
                <a:lnTo>
                  <a:pt x="688949" y="369506"/>
                </a:lnTo>
                <a:lnTo>
                  <a:pt x="870966" y="5588"/>
                </a:lnTo>
                <a:close/>
              </a:path>
              <a:path w="1304289" h="434975">
                <a:moveTo>
                  <a:pt x="1087374" y="5588"/>
                </a:moveTo>
                <a:lnTo>
                  <a:pt x="1075944" y="0"/>
                </a:lnTo>
                <a:lnTo>
                  <a:pt x="894041" y="363842"/>
                </a:lnTo>
                <a:lnTo>
                  <a:pt x="865632" y="349643"/>
                </a:lnTo>
                <a:lnTo>
                  <a:pt x="865632" y="434835"/>
                </a:lnTo>
                <a:lnTo>
                  <a:pt x="933831" y="383717"/>
                </a:lnTo>
                <a:lnTo>
                  <a:pt x="928154" y="380885"/>
                </a:lnTo>
                <a:lnTo>
                  <a:pt x="905357" y="369506"/>
                </a:lnTo>
                <a:lnTo>
                  <a:pt x="1087374" y="5588"/>
                </a:lnTo>
                <a:close/>
              </a:path>
              <a:path w="1304289" h="434975">
                <a:moveTo>
                  <a:pt x="1303782" y="5588"/>
                </a:moveTo>
                <a:lnTo>
                  <a:pt x="1292352" y="0"/>
                </a:lnTo>
                <a:lnTo>
                  <a:pt x="1110449" y="363842"/>
                </a:lnTo>
                <a:lnTo>
                  <a:pt x="1082040" y="349643"/>
                </a:lnTo>
                <a:lnTo>
                  <a:pt x="1082040" y="434835"/>
                </a:lnTo>
                <a:lnTo>
                  <a:pt x="1150239" y="383717"/>
                </a:lnTo>
                <a:lnTo>
                  <a:pt x="1144562" y="380885"/>
                </a:lnTo>
                <a:lnTo>
                  <a:pt x="1121765" y="369506"/>
                </a:lnTo>
                <a:lnTo>
                  <a:pt x="1303782" y="5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61488" y="3251453"/>
            <a:ext cx="1530985" cy="452120"/>
          </a:xfrm>
          <a:custGeom>
            <a:avLst/>
            <a:gdLst/>
            <a:ahLst/>
            <a:cxnLst/>
            <a:rect l="l" t="t" r="r" b="b"/>
            <a:pathLst>
              <a:path w="1530985" h="452120">
                <a:moveTo>
                  <a:pt x="234823" y="363982"/>
                </a:moveTo>
                <a:lnTo>
                  <a:pt x="205447" y="376110"/>
                </a:lnTo>
                <a:lnTo>
                  <a:pt x="50165" y="0"/>
                </a:lnTo>
                <a:lnTo>
                  <a:pt x="38354" y="4953"/>
                </a:lnTo>
                <a:lnTo>
                  <a:pt x="38506" y="5334"/>
                </a:lnTo>
                <a:lnTo>
                  <a:pt x="31750" y="5334"/>
                </a:lnTo>
                <a:lnTo>
                  <a:pt x="31750" y="375539"/>
                </a:lnTo>
                <a:lnTo>
                  <a:pt x="0" y="375539"/>
                </a:lnTo>
                <a:lnTo>
                  <a:pt x="38100" y="451739"/>
                </a:lnTo>
                <a:lnTo>
                  <a:pt x="69850" y="388239"/>
                </a:lnTo>
                <a:lnTo>
                  <a:pt x="76200" y="375539"/>
                </a:lnTo>
                <a:lnTo>
                  <a:pt x="44450" y="375539"/>
                </a:lnTo>
                <a:lnTo>
                  <a:pt x="44450" y="19723"/>
                </a:lnTo>
                <a:lnTo>
                  <a:pt x="193649" y="380974"/>
                </a:lnTo>
                <a:lnTo>
                  <a:pt x="164338" y="393065"/>
                </a:lnTo>
                <a:lnTo>
                  <a:pt x="228600" y="448945"/>
                </a:lnTo>
                <a:lnTo>
                  <a:pt x="232714" y="392684"/>
                </a:lnTo>
                <a:lnTo>
                  <a:pt x="234823" y="363982"/>
                </a:lnTo>
                <a:close/>
              </a:path>
              <a:path w="1530985" h="452120">
                <a:moveTo>
                  <a:pt x="450850" y="363982"/>
                </a:moveTo>
                <a:lnTo>
                  <a:pt x="421474" y="376110"/>
                </a:lnTo>
                <a:lnTo>
                  <a:pt x="266192" y="0"/>
                </a:lnTo>
                <a:lnTo>
                  <a:pt x="254381" y="4953"/>
                </a:lnTo>
                <a:lnTo>
                  <a:pt x="409676" y="380974"/>
                </a:lnTo>
                <a:lnTo>
                  <a:pt x="380365" y="393065"/>
                </a:lnTo>
                <a:lnTo>
                  <a:pt x="444627" y="448945"/>
                </a:lnTo>
                <a:lnTo>
                  <a:pt x="448741" y="392684"/>
                </a:lnTo>
                <a:lnTo>
                  <a:pt x="450850" y="363982"/>
                </a:lnTo>
                <a:close/>
              </a:path>
              <a:path w="1530985" h="452120">
                <a:moveTo>
                  <a:pt x="666877" y="363982"/>
                </a:moveTo>
                <a:lnTo>
                  <a:pt x="637501" y="376110"/>
                </a:lnTo>
                <a:lnTo>
                  <a:pt x="482219" y="0"/>
                </a:lnTo>
                <a:lnTo>
                  <a:pt x="470408" y="4953"/>
                </a:lnTo>
                <a:lnTo>
                  <a:pt x="625703" y="380974"/>
                </a:lnTo>
                <a:lnTo>
                  <a:pt x="596392" y="393065"/>
                </a:lnTo>
                <a:lnTo>
                  <a:pt x="660654" y="448945"/>
                </a:lnTo>
                <a:lnTo>
                  <a:pt x="664768" y="392684"/>
                </a:lnTo>
                <a:lnTo>
                  <a:pt x="666877" y="363982"/>
                </a:lnTo>
                <a:close/>
              </a:path>
              <a:path w="1530985" h="452120">
                <a:moveTo>
                  <a:pt x="882904" y="363982"/>
                </a:moveTo>
                <a:lnTo>
                  <a:pt x="853528" y="376110"/>
                </a:lnTo>
                <a:lnTo>
                  <a:pt x="698246" y="0"/>
                </a:lnTo>
                <a:lnTo>
                  <a:pt x="686435" y="4953"/>
                </a:lnTo>
                <a:lnTo>
                  <a:pt x="841730" y="380974"/>
                </a:lnTo>
                <a:lnTo>
                  <a:pt x="812419" y="393065"/>
                </a:lnTo>
                <a:lnTo>
                  <a:pt x="876681" y="448945"/>
                </a:lnTo>
                <a:lnTo>
                  <a:pt x="880795" y="392684"/>
                </a:lnTo>
                <a:lnTo>
                  <a:pt x="882904" y="363982"/>
                </a:lnTo>
                <a:close/>
              </a:path>
              <a:path w="1530985" h="452120">
                <a:moveTo>
                  <a:pt x="1098931" y="363982"/>
                </a:moveTo>
                <a:lnTo>
                  <a:pt x="1069555" y="376110"/>
                </a:lnTo>
                <a:lnTo>
                  <a:pt x="914273" y="0"/>
                </a:lnTo>
                <a:lnTo>
                  <a:pt x="902462" y="4953"/>
                </a:lnTo>
                <a:lnTo>
                  <a:pt x="1057757" y="380974"/>
                </a:lnTo>
                <a:lnTo>
                  <a:pt x="1028446" y="393065"/>
                </a:lnTo>
                <a:lnTo>
                  <a:pt x="1092708" y="448945"/>
                </a:lnTo>
                <a:lnTo>
                  <a:pt x="1096822" y="392684"/>
                </a:lnTo>
                <a:lnTo>
                  <a:pt x="1098931" y="363982"/>
                </a:lnTo>
                <a:close/>
              </a:path>
              <a:path w="1530985" h="452120">
                <a:moveTo>
                  <a:pt x="1314958" y="363982"/>
                </a:moveTo>
                <a:lnTo>
                  <a:pt x="1285582" y="376110"/>
                </a:lnTo>
                <a:lnTo>
                  <a:pt x="1130300" y="0"/>
                </a:lnTo>
                <a:lnTo>
                  <a:pt x="1118489" y="4953"/>
                </a:lnTo>
                <a:lnTo>
                  <a:pt x="1273784" y="380974"/>
                </a:lnTo>
                <a:lnTo>
                  <a:pt x="1244473" y="393065"/>
                </a:lnTo>
                <a:lnTo>
                  <a:pt x="1308735" y="448945"/>
                </a:lnTo>
                <a:lnTo>
                  <a:pt x="1312849" y="392684"/>
                </a:lnTo>
                <a:lnTo>
                  <a:pt x="1314958" y="363982"/>
                </a:lnTo>
                <a:close/>
              </a:path>
              <a:path w="1530985" h="452120">
                <a:moveTo>
                  <a:pt x="1530858" y="363982"/>
                </a:moveTo>
                <a:lnTo>
                  <a:pt x="1501597" y="376085"/>
                </a:lnTo>
                <a:lnTo>
                  <a:pt x="1346327" y="0"/>
                </a:lnTo>
                <a:lnTo>
                  <a:pt x="1334516" y="4953"/>
                </a:lnTo>
                <a:lnTo>
                  <a:pt x="1489811" y="380949"/>
                </a:lnTo>
                <a:lnTo>
                  <a:pt x="1460500" y="393065"/>
                </a:lnTo>
                <a:lnTo>
                  <a:pt x="1524762" y="448945"/>
                </a:lnTo>
                <a:lnTo>
                  <a:pt x="1528787" y="392684"/>
                </a:lnTo>
                <a:lnTo>
                  <a:pt x="1530858" y="3639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61488" y="5338571"/>
            <a:ext cx="76200" cy="447040"/>
          </a:xfrm>
          <a:custGeom>
            <a:avLst/>
            <a:gdLst/>
            <a:ahLst/>
            <a:cxnLst/>
            <a:rect l="l" t="t" r="r" b="b"/>
            <a:pathLst>
              <a:path w="76200" h="447039">
                <a:moveTo>
                  <a:pt x="31750" y="370268"/>
                </a:moveTo>
                <a:lnTo>
                  <a:pt x="0" y="370268"/>
                </a:lnTo>
                <a:lnTo>
                  <a:pt x="38100" y="446468"/>
                </a:lnTo>
                <a:lnTo>
                  <a:pt x="69850" y="382968"/>
                </a:lnTo>
                <a:lnTo>
                  <a:pt x="31750" y="382968"/>
                </a:lnTo>
                <a:lnTo>
                  <a:pt x="31750" y="370268"/>
                </a:lnTo>
                <a:close/>
              </a:path>
              <a:path w="76200" h="447039">
                <a:moveTo>
                  <a:pt x="44450" y="0"/>
                </a:moveTo>
                <a:lnTo>
                  <a:pt x="31750" y="0"/>
                </a:lnTo>
                <a:lnTo>
                  <a:pt x="31750" y="382968"/>
                </a:lnTo>
                <a:lnTo>
                  <a:pt x="44450" y="382968"/>
                </a:lnTo>
                <a:lnTo>
                  <a:pt x="44450" y="0"/>
                </a:lnTo>
                <a:close/>
              </a:path>
              <a:path w="76200" h="447039">
                <a:moveTo>
                  <a:pt x="76200" y="370268"/>
                </a:moveTo>
                <a:lnTo>
                  <a:pt x="44450" y="370268"/>
                </a:lnTo>
                <a:lnTo>
                  <a:pt x="44450" y="382968"/>
                </a:lnTo>
                <a:lnTo>
                  <a:pt x="69850" y="382968"/>
                </a:lnTo>
                <a:lnTo>
                  <a:pt x="76200" y="370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15</a:t>
            </a:r>
          </a:p>
        </p:txBody>
      </p:sp>
    </p:spTree>
  </p:cSld>
  <p:clrMapOvr>
    <a:masterClrMapping/>
  </p:clrMapOvr>
</p:sld>
</file>

<file path=ppt/slides/slide1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311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逻辑性转变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2863215" cy="11391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无符号案例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逻辑性转变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82620" y="2788996"/>
            <a:ext cx="3462020" cy="1332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95" dirty="0">
                <a:latin typeface="Microsoft YaHei"/>
                <a:cs typeface="Microsoft YaHei"/>
              </a:rPr>
              <a:t>111110002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000" spc="90" dirty="0">
                <a:latin typeface="Microsoft YaHei"/>
                <a:cs typeface="Microsoft YaHei"/>
              </a:rPr>
              <a:t>24810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3554"/>
              </a:spcBef>
            </a:pPr>
            <a:r>
              <a:rPr sz="2000" spc="95" dirty="0">
                <a:latin typeface="Microsoft YaHei"/>
                <a:cs typeface="Microsoft YaHei"/>
              </a:rPr>
              <a:t>011111002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000" spc="95" dirty="0">
                <a:latin typeface="Microsoft YaHei"/>
                <a:cs typeface="Microsoft YaHei"/>
              </a:rPr>
              <a:t>12410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8950" y="2795092"/>
            <a:ext cx="1366520" cy="1326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0" dirty="0">
                <a:latin typeface="Microsoft YaHei"/>
                <a:cs typeface="Microsoft YaHei"/>
              </a:rPr>
              <a:t>×-8 </a:t>
            </a:r>
            <a:r>
              <a:rPr sz="3000" spc="75" baseline="1388" dirty="0">
                <a:latin typeface="Microsoft YaHei"/>
                <a:cs typeface="Microsoft YaHei"/>
              </a:rPr>
              <a:t>10</a:t>
            </a:r>
            <a:endParaRPr sz="3000" baseline="1388">
              <a:latin typeface="Microsoft YaHei"/>
              <a:cs typeface="Microsoft YaHei"/>
            </a:endParaRPr>
          </a:p>
          <a:p>
            <a:pPr marL="368300">
              <a:lnSpc>
                <a:spcPct val="100000"/>
              </a:lnSpc>
              <a:spcBef>
                <a:spcPts val="3509"/>
              </a:spcBef>
            </a:pPr>
            <a:r>
              <a:rPr sz="2000" spc="70" dirty="0">
                <a:latin typeface="Microsoft YaHei"/>
                <a:cs typeface="Microsoft YaHei"/>
              </a:rPr>
              <a:t>12410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2620" y="4911293"/>
            <a:ext cx="3462020" cy="1332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95" dirty="0">
                <a:latin typeface="Microsoft YaHei"/>
                <a:cs typeface="Microsoft YaHei"/>
              </a:rPr>
              <a:t>011110002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000" spc="90" dirty="0">
                <a:latin typeface="Microsoft YaHei"/>
                <a:cs typeface="Microsoft YaHei"/>
              </a:rPr>
              <a:t>12010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3554"/>
              </a:spcBef>
            </a:pPr>
            <a:r>
              <a:rPr sz="2000" spc="95" dirty="0">
                <a:latin typeface="Microsoft YaHei"/>
                <a:cs typeface="Microsoft YaHei"/>
              </a:rPr>
              <a:t>111100002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000" spc="95" dirty="0">
                <a:latin typeface="Microsoft YaHei"/>
                <a:cs typeface="Microsoft YaHei"/>
              </a:rPr>
              <a:t>24010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8950" y="4911293"/>
            <a:ext cx="1336040" cy="1338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1800" spc="90" dirty="0">
                <a:latin typeface="Microsoft YaHei"/>
                <a:cs typeface="Microsoft YaHei"/>
              </a:rPr>
              <a:t>12010</a:t>
            </a:r>
            <a:endParaRPr sz="1800">
              <a:latin typeface="Microsoft YaHei"/>
              <a:cs typeface="Microsoft YaHei"/>
            </a:endParaRPr>
          </a:p>
          <a:p>
            <a:pPr marR="41275" algn="r">
              <a:lnSpc>
                <a:spcPct val="100000"/>
              </a:lnSpc>
              <a:spcBef>
                <a:spcPts val="3604"/>
              </a:spcBef>
            </a:pPr>
            <a:r>
              <a:rPr sz="2800" spc="60" dirty="0">
                <a:latin typeface="Microsoft YaHei"/>
                <a:cs typeface="Microsoft YaHei"/>
              </a:rPr>
              <a:t>×-16 </a:t>
            </a:r>
            <a:r>
              <a:rPr sz="3000" spc="89" baseline="1388" dirty="0">
                <a:latin typeface="Microsoft YaHei"/>
                <a:cs typeface="Microsoft YaHei"/>
              </a:rPr>
              <a:t>10</a:t>
            </a:r>
            <a:endParaRPr sz="3000" baseline="1388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821" y="3031058"/>
            <a:ext cx="159766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95" dirty="0">
                <a:latin typeface="Microsoft JhengHei UI"/>
                <a:cs typeface="Microsoft JhengHei UI"/>
              </a:rPr>
              <a:t>向</a:t>
            </a:r>
            <a:r>
              <a:rPr sz="2800" spc="-300" dirty="0">
                <a:latin typeface="Microsoft JhengHei UI"/>
                <a:cs typeface="Microsoft JhengHei UI"/>
              </a:rPr>
              <a:t>右</a:t>
            </a:r>
            <a:r>
              <a:rPr sz="2800" spc="-860" dirty="0">
                <a:latin typeface="Microsoft JhengHei UI"/>
                <a:cs typeface="Microsoft JhengHei UI"/>
              </a:rPr>
              <a:t>偏移</a:t>
            </a:r>
            <a:r>
              <a:rPr sz="2800" spc="-509" dirty="0">
                <a:latin typeface="Microsoft JhengHei UI"/>
                <a:cs typeface="Microsoft JhengHei UI"/>
              </a:rPr>
              <a:t>一点</a:t>
            </a:r>
            <a:endParaRPr sz="2800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746" y="5093665"/>
            <a:ext cx="159766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95" dirty="0">
                <a:latin typeface="Microsoft JhengHei UI"/>
                <a:cs typeface="Microsoft JhengHei UI"/>
              </a:rPr>
              <a:t>向</a:t>
            </a:r>
            <a:r>
              <a:rPr sz="2800" spc="-300" dirty="0">
                <a:latin typeface="Microsoft JhengHei UI"/>
                <a:cs typeface="Microsoft JhengHei UI"/>
              </a:rPr>
              <a:t>左</a:t>
            </a:r>
            <a:r>
              <a:rPr sz="2800" spc="-860" dirty="0">
                <a:latin typeface="Microsoft JhengHei UI"/>
                <a:cs typeface="Microsoft JhengHei UI"/>
              </a:rPr>
              <a:t>偏移了</a:t>
            </a:r>
            <a:r>
              <a:rPr sz="2800" spc="-509" dirty="0">
                <a:latin typeface="Microsoft JhengHei UI"/>
                <a:cs typeface="Microsoft JhengHei UI"/>
              </a:rPr>
              <a:t>一点</a:t>
            </a:r>
            <a:endParaRPr sz="2800">
              <a:latin typeface="Microsoft JhengHei UI"/>
              <a:cs typeface="Microsoft JhengHei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99588" y="5351017"/>
            <a:ext cx="1517650" cy="438150"/>
            <a:chOff x="2799588" y="5351017"/>
            <a:chExt cx="1517650" cy="438150"/>
          </a:xfrm>
        </p:grpSpPr>
        <p:sp>
          <p:nvSpPr>
            <p:cNvPr id="13" name="object 13"/>
            <p:cNvSpPr/>
            <p:nvPr/>
          </p:nvSpPr>
          <p:spPr>
            <a:xfrm>
              <a:off x="3012948" y="5354065"/>
              <a:ext cx="1304290" cy="434975"/>
            </a:xfrm>
            <a:custGeom>
              <a:avLst/>
              <a:gdLst/>
              <a:ahLst/>
              <a:cxnLst/>
              <a:rect l="l" t="t" r="r" b="b"/>
              <a:pathLst>
                <a:path w="1304289" h="434975">
                  <a:moveTo>
                    <a:pt x="221742" y="5588"/>
                  </a:moveTo>
                  <a:lnTo>
                    <a:pt x="210312" y="0"/>
                  </a:lnTo>
                  <a:lnTo>
                    <a:pt x="28409" y="363855"/>
                  </a:lnTo>
                  <a:lnTo>
                    <a:pt x="0" y="349643"/>
                  </a:lnTo>
                  <a:lnTo>
                    <a:pt x="0" y="434835"/>
                  </a:lnTo>
                  <a:lnTo>
                    <a:pt x="68199" y="383730"/>
                  </a:lnTo>
                  <a:lnTo>
                    <a:pt x="62496" y="380885"/>
                  </a:lnTo>
                  <a:lnTo>
                    <a:pt x="39725" y="369506"/>
                  </a:lnTo>
                  <a:lnTo>
                    <a:pt x="221742" y="5588"/>
                  </a:lnTo>
                  <a:close/>
                </a:path>
                <a:path w="1304289" h="434975">
                  <a:moveTo>
                    <a:pt x="438150" y="5588"/>
                  </a:moveTo>
                  <a:lnTo>
                    <a:pt x="426720" y="0"/>
                  </a:lnTo>
                  <a:lnTo>
                    <a:pt x="244817" y="363855"/>
                  </a:lnTo>
                  <a:lnTo>
                    <a:pt x="216408" y="349643"/>
                  </a:lnTo>
                  <a:lnTo>
                    <a:pt x="216408" y="434835"/>
                  </a:lnTo>
                  <a:lnTo>
                    <a:pt x="284594" y="383730"/>
                  </a:lnTo>
                  <a:lnTo>
                    <a:pt x="278904" y="380885"/>
                  </a:lnTo>
                  <a:lnTo>
                    <a:pt x="256133" y="369506"/>
                  </a:lnTo>
                  <a:lnTo>
                    <a:pt x="438150" y="5588"/>
                  </a:lnTo>
                  <a:close/>
                </a:path>
                <a:path w="1304289" h="434975">
                  <a:moveTo>
                    <a:pt x="654558" y="5588"/>
                  </a:moveTo>
                  <a:lnTo>
                    <a:pt x="643128" y="0"/>
                  </a:lnTo>
                  <a:lnTo>
                    <a:pt x="461225" y="363855"/>
                  </a:lnTo>
                  <a:lnTo>
                    <a:pt x="432816" y="349643"/>
                  </a:lnTo>
                  <a:lnTo>
                    <a:pt x="432816" y="434835"/>
                  </a:lnTo>
                  <a:lnTo>
                    <a:pt x="501015" y="383730"/>
                  </a:lnTo>
                  <a:lnTo>
                    <a:pt x="495312" y="380885"/>
                  </a:lnTo>
                  <a:lnTo>
                    <a:pt x="472541" y="369506"/>
                  </a:lnTo>
                  <a:lnTo>
                    <a:pt x="654558" y="5588"/>
                  </a:lnTo>
                  <a:close/>
                </a:path>
                <a:path w="1304289" h="434975">
                  <a:moveTo>
                    <a:pt x="870966" y="5588"/>
                  </a:moveTo>
                  <a:lnTo>
                    <a:pt x="859536" y="0"/>
                  </a:lnTo>
                  <a:lnTo>
                    <a:pt x="677633" y="363855"/>
                  </a:lnTo>
                  <a:lnTo>
                    <a:pt x="649224" y="349643"/>
                  </a:lnTo>
                  <a:lnTo>
                    <a:pt x="649224" y="434835"/>
                  </a:lnTo>
                  <a:lnTo>
                    <a:pt x="717423" y="383730"/>
                  </a:lnTo>
                  <a:lnTo>
                    <a:pt x="711720" y="380885"/>
                  </a:lnTo>
                  <a:lnTo>
                    <a:pt x="688949" y="369506"/>
                  </a:lnTo>
                  <a:lnTo>
                    <a:pt x="870966" y="5588"/>
                  </a:lnTo>
                  <a:close/>
                </a:path>
                <a:path w="1304289" h="434975">
                  <a:moveTo>
                    <a:pt x="1087374" y="5588"/>
                  </a:moveTo>
                  <a:lnTo>
                    <a:pt x="1075944" y="0"/>
                  </a:lnTo>
                  <a:lnTo>
                    <a:pt x="894041" y="363855"/>
                  </a:lnTo>
                  <a:lnTo>
                    <a:pt x="865632" y="349643"/>
                  </a:lnTo>
                  <a:lnTo>
                    <a:pt x="865632" y="434835"/>
                  </a:lnTo>
                  <a:lnTo>
                    <a:pt x="933831" y="383730"/>
                  </a:lnTo>
                  <a:lnTo>
                    <a:pt x="928128" y="380885"/>
                  </a:lnTo>
                  <a:lnTo>
                    <a:pt x="905357" y="369506"/>
                  </a:lnTo>
                  <a:lnTo>
                    <a:pt x="1087374" y="5588"/>
                  </a:lnTo>
                  <a:close/>
                </a:path>
                <a:path w="1304289" h="434975">
                  <a:moveTo>
                    <a:pt x="1303782" y="5588"/>
                  </a:moveTo>
                  <a:lnTo>
                    <a:pt x="1292352" y="0"/>
                  </a:lnTo>
                  <a:lnTo>
                    <a:pt x="1110449" y="363855"/>
                  </a:lnTo>
                  <a:lnTo>
                    <a:pt x="1082040" y="349643"/>
                  </a:lnTo>
                  <a:lnTo>
                    <a:pt x="1082040" y="434835"/>
                  </a:lnTo>
                  <a:lnTo>
                    <a:pt x="1150239" y="383730"/>
                  </a:lnTo>
                  <a:lnTo>
                    <a:pt x="1144536" y="380885"/>
                  </a:lnTo>
                  <a:lnTo>
                    <a:pt x="1121765" y="369506"/>
                  </a:lnTo>
                  <a:lnTo>
                    <a:pt x="1303782" y="55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99588" y="5351017"/>
              <a:ext cx="222250" cy="434975"/>
            </a:xfrm>
            <a:custGeom>
              <a:avLst/>
              <a:gdLst/>
              <a:ahLst/>
              <a:cxnLst/>
              <a:rect l="l" t="t" r="r" b="b"/>
              <a:pathLst>
                <a:path w="222250" h="434975">
                  <a:moveTo>
                    <a:pt x="0" y="349643"/>
                  </a:moveTo>
                  <a:lnTo>
                    <a:pt x="0" y="434835"/>
                  </a:lnTo>
                  <a:lnTo>
                    <a:pt x="68199" y="383717"/>
                  </a:lnTo>
                  <a:lnTo>
                    <a:pt x="62530" y="380885"/>
                  </a:lnTo>
                  <a:lnTo>
                    <a:pt x="34036" y="380885"/>
                  </a:lnTo>
                  <a:lnTo>
                    <a:pt x="22732" y="375208"/>
                  </a:lnTo>
                  <a:lnTo>
                    <a:pt x="28416" y="363841"/>
                  </a:lnTo>
                  <a:lnTo>
                    <a:pt x="0" y="349643"/>
                  </a:lnTo>
                  <a:close/>
                </a:path>
                <a:path w="222250" h="434975">
                  <a:moveTo>
                    <a:pt x="28416" y="363841"/>
                  </a:moveTo>
                  <a:lnTo>
                    <a:pt x="22732" y="375208"/>
                  </a:lnTo>
                  <a:lnTo>
                    <a:pt x="34036" y="380885"/>
                  </a:lnTo>
                  <a:lnTo>
                    <a:pt x="39732" y="369495"/>
                  </a:lnTo>
                  <a:lnTo>
                    <a:pt x="28416" y="363841"/>
                  </a:lnTo>
                  <a:close/>
                </a:path>
                <a:path w="222250" h="434975">
                  <a:moveTo>
                    <a:pt x="39732" y="369495"/>
                  </a:moveTo>
                  <a:lnTo>
                    <a:pt x="34036" y="380885"/>
                  </a:lnTo>
                  <a:lnTo>
                    <a:pt x="62530" y="380885"/>
                  </a:lnTo>
                  <a:lnTo>
                    <a:pt x="39732" y="369495"/>
                  </a:lnTo>
                  <a:close/>
                </a:path>
                <a:path w="222250" h="434975">
                  <a:moveTo>
                    <a:pt x="210312" y="0"/>
                  </a:moveTo>
                  <a:lnTo>
                    <a:pt x="28416" y="363841"/>
                  </a:lnTo>
                  <a:lnTo>
                    <a:pt x="39732" y="369495"/>
                  </a:lnTo>
                  <a:lnTo>
                    <a:pt x="221742" y="5587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2799842" y="3251453"/>
            <a:ext cx="1492885" cy="448945"/>
          </a:xfrm>
          <a:custGeom>
            <a:avLst/>
            <a:gdLst/>
            <a:ahLst/>
            <a:cxnLst/>
            <a:rect l="l" t="t" r="r" b="b"/>
            <a:pathLst>
              <a:path w="1492885" h="448945">
                <a:moveTo>
                  <a:pt x="196469" y="363982"/>
                </a:moveTo>
                <a:lnTo>
                  <a:pt x="167093" y="376110"/>
                </a:lnTo>
                <a:lnTo>
                  <a:pt x="11811" y="0"/>
                </a:lnTo>
                <a:lnTo>
                  <a:pt x="0" y="4953"/>
                </a:lnTo>
                <a:lnTo>
                  <a:pt x="155295" y="380974"/>
                </a:lnTo>
                <a:lnTo>
                  <a:pt x="125984" y="393065"/>
                </a:lnTo>
                <a:lnTo>
                  <a:pt x="190246" y="448945"/>
                </a:lnTo>
                <a:lnTo>
                  <a:pt x="194360" y="392684"/>
                </a:lnTo>
                <a:lnTo>
                  <a:pt x="196469" y="363982"/>
                </a:lnTo>
                <a:close/>
              </a:path>
              <a:path w="1492885" h="448945">
                <a:moveTo>
                  <a:pt x="412496" y="363982"/>
                </a:moveTo>
                <a:lnTo>
                  <a:pt x="383120" y="376110"/>
                </a:lnTo>
                <a:lnTo>
                  <a:pt x="227838" y="0"/>
                </a:lnTo>
                <a:lnTo>
                  <a:pt x="216027" y="4953"/>
                </a:lnTo>
                <a:lnTo>
                  <a:pt x="371322" y="380974"/>
                </a:lnTo>
                <a:lnTo>
                  <a:pt x="342011" y="393065"/>
                </a:lnTo>
                <a:lnTo>
                  <a:pt x="406273" y="448945"/>
                </a:lnTo>
                <a:lnTo>
                  <a:pt x="410387" y="392684"/>
                </a:lnTo>
                <a:lnTo>
                  <a:pt x="412496" y="363982"/>
                </a:lnTo>
                <a:close/>
              </a:path>
              <a:path w="1492885" h="448945">
                <a:moveTo>
                  <a:pt x="628523" y="363982"/>
                </a:moveTo>
                <a:lnTo>
                  <a:pt x="599147" y="376110"/>
                </a:lnTo>
                <a:lnTo>
                  <a:pt x="443865" y="0"/>
                </a:lnTo>
                <a:lnTo>
                  <a:pt x="432054" y="4953"/>
                </a:lnTo>
                <a:lnTo>
                  <a:pt x="587349" y="380974"/>
                </a:lnTo>
                <a:lnTo>
                  <a:pt x="558038" y="393065"/>
                </a:lnTo>
                <a:lnTo>
                  <a:pt x="622300" y="448945"/>
                </a:lnTo>
                <a:lnTo>
                  <a:pt x="626414" y="392684"/>
                </a:lnTo>
                <a:lnTo>
                  <a:pt x="628523" y="363982"/>
                </a:lnTo>
                <a:close/>
              </a:path>
              <a:path w="1492885" h="448945">
                <a:moveTo>
                  <a:pt x="844550" y="363982"/>
                </a:moveTo>
                <a:lnTo>
                  <a:pt x="815174" y="376110"/>
                </a:lnTo>
                <a:lnTo>
                  <a:pt x="659892" y="0"/>
                </a:lnTo>
                <a:lnTo>
                  <a:pt x="648081" y="4953"/>
                </a:lnTo>
                <a:lnTo>
                  <a:pt x="803376" y="380974"/>
                </a:lnTo>
                <a:lnTo>
                  <a:pt x="774065" y="393065"/>
                </a:lnTo>
                <a:lnTo>
                  <a:pt x="838327" y="448945"/>
                </a:lnTo>
                <a:lnTo>
                  <a:pt x="842441" y="392684"/>
                </a:lnTo>
                <a:lnTo>
                  <a:pt x="844550" y="363982"/>
                </a:lnTo>
                <a:close/>
              </a:path>
              <a:path w="1492885" h="448945">
                <a:moveTo>
                  <a:pt x="1060577" y="363982"/>
                </a:moveTo>
                <a:lnTo>
                  <a:pt x="1031201" y="376110"/>
                </a:lnTo>
                <a:lnTo>
                  <a:pt x="875919" y="0"/>
                </a:lnTo>
                <a:lnTo>
                  <a:pt x="864108" y="4953"/>
                </a:lnTo>
                <a:lnTo>
                  <a:pt x="1019403" y="380974"/>
                </a:lnTo>
                <a:lnTo>
                  <a:pt x="990092" y="393065"/>
                </a:lnTo>
                <a:lnTo>
                  <a:pt x="1054354" y="448945"/>
                </a:lnTo>
                <a:lnTo>
                  <a:pt x="1058468" y="392684"/>
                </a:lnTo>
                <a:lnTo>
                  <a:pt x="1060577" y="363982"/>
                </a:lnTo>
                <a:close/>
              </a:path>
              <a:path w="1492885" h="448945">
                <a:moveTo>
                  <a:pt x="1276604" y="363982"/>
                </a:moveTo>
                <a:lnTo>
                  <a:pt x="1247228" y="376110"/>
                </a:lnTo>
                <a:lnTo>
                  <a:pt x="1091946" y="0"/>
                </a:lnTo>
                <a:lnTo>
                  <a:pt x="1080135" y="4953"/>
                </a:lnTo>
                <a:lnTo>
                  <a:pt x="1235430" y="380974"/>
                </a:lnTo>
                <a:lnTo>
                  <a:pt x="1206119" y="393065"/>
                </a:lnTo>
                <a:lnTo>
                  <a:pt x="1270381" y="448945"/>
                </a:lnTo>
                <a:lnTo>
                  <a:pt x="1274495" y="392684"/>
                </a:lnTo>
                <a:lnTo>
                  <a:pt x="1276604" y="363982"/>
                </a:lnTo>
                <a:close/>
              </a:path>
              <a:path w="1492885" h="448945">
                <a:moveTo>
                  <a:pt x="1492504" y="363982"/>
                </a:moveTo>
                <a:lnTo>
                  <a:pt x="1463243" y="376085"/>
                </a:lnTo>
                <a:lnTo>
                  <a:pt x="1307973" y="0"/>
                </a:lnTo>
                <a:lnTo>
                  <a:pt x="1296162" y="4953"/>
                </a:lnTo>
                <a:lnTo>
                  <a:pt x="1451457" y="380949"/>
                </a:lnTo>
                <a:lnTo>
                  <a:pt x="1422146" y="393065"/>
                </a:lnTo>
                <a:lnTo>
                  <a:pt x="1486408" y="448945"/>
                </a:lnTo>
                <a:lnTo>
                  <a:pt x="1490433" y="392684"/>
                </a:lnTo>
                <a:lnTo>
                  <a:pt x="1492504" y="3639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6144767" y="624840"/>
            <a:ext cx="2688590" cy="2025650"/>
            <a:chOff x="6144767" y="624840"/>
            <a:chExt cx="2688590" cy="2025650"/>
          </a:xfrm>
        </p:grpSpPr>
        <p:sp>
          <p:nvSpPr>
            <p:cNvPr id="17" name="object 17"/>
            <p:cNvSpPr/>
            <p:nvPr/>
          </p:nvSpPr>
          <p:spPr>
            <a:xfrm>
              <a:off x="6156959" y="637032"/>
              <a:ext cx="2664460" cy="2000885"/>
            </a:xfrm>
            <a:custGeom>
              <a:avLst/>
              <a:gdLst/>
              <a:ahLst/>
              <a:cxnLst/>
              <a:rect l="l" t="t" r="r" b="b"/>
              <a:pathLst>
                <a:path w="2664459" h="2000885">
                  <a:moveTo>
                    <a:pt x="2663951" y="0"/>
                  </a:moveTo>
                  <a:lnTo>
                    <a:pt x="0" y="0"/>
                  </a:lnTo>
                  <a:lnTo>
                    <a:pt x="0" y="1350264"/>
                  </a:lnTo>
                  <a:lnTo>
                    <a:pt x="443991" y="1350264"/>
                  </a:lnTo>
                  <a:lnTo>
                    <a:pt x="985900" y="2000884"/>
                  </a:lnTo>
                  <a:lnTo>
                    <a:pt x="1109980" y="1350264"/>
                  </a:lnTo>
                  <a:lnTo>
                    <a:pt x="2663951" y="1350264"/>
                  </a:lnTo>
                  <a:lnTo>
                    <a:pt x="266395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56959" y="637032"/>
              <a:ext cx="2664460" cy="2000885"/>
            </a:xfrm>
            <a:custGeom>
              <a:avLst/>
              <a:gdLst/>
              <a:ahLst/>
              <a:cxnLst/>
              <a:rect l="l" t="t" r="r" b="b"/>
              <a:pathLst>
                <a:path w="2664459" h="2000885">
                  <a:moveTo>
                    <a:pt x="0" y="0"/>
                  </a:moveTo>
                  <a:lnTo>
                    <a:pt x="443991" y="0"/>
                  </a:lnTo>
                  <a:lnTo>
                    <a:pt x="1109980" y="0"/>
                  </a:lnTo>
                  <a:lnTo>
                    <a:pt x="2663951" y="0"/>
                  </a:lnTo>
                  <a:lnTo>
                    <a:pt x="2663951" y="787653"/>
                  </a:lnTo>
                  <a:lnTo>
                    <a:pt x="2663951" y="1125219"/>
                  </a:lnTo>
                  <a:lnTo>
                    <a:pt x="2663951" y="1350264"/>
                  </a:lnTo>
                  <a:lnTo>
                    <a:pt x="1109980" y="1350264"/>
                  </a:lnTo>
                  <a:lnTo>
                    <a:pt x="985900" y="2000884"/>
                  </a:lnTo>
                  <a:lnTo>
                    <a:pt x="443991" y="1350264"/>
                  </a:lnTo>
                  <a:lnTo>
                    <a:pt x="0" y="1350264"/>
                  </a:lnTo>
                  <a:lnTo>
                    <a:pt x="0" y="1125219"/>
                  </a:lnTo>
                  <a:lnTo>
                    <a:pt x="0" y="787653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389370" y="752094"/>
            <a:ext cx="21990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Microsoft JhengHei UI"/>
                <a:cs typeface="Microsoft JhengHei UI"/>
              </a:rPr>
              <a:t>如果</a:t>
            </a:r>
            <a:r>
              <a:rPr sz="2400" spc="-150" dirty="0">
                <a:latin typeface="Microsoft JhengHei UI"/>
                <a:cs typeface="Microsoft JhengHei UI"/>
              </a:rPr>
              <a:t>有符号</a:t>
            </a:r>
            <a:r>
              <a:rPr sz="2400" spc="-670" dirty="0">
                <a:latin typeface="Microsoft JhengHei UI"/>
                <a:cs typeface="Microsoft JhengHei UI"/>
              </a:rPr>
              <a:t>，则</a:t>
            </a:r>
            <a:r>
              <a:rPr sz="2400" spc="-445" dirty="0">
                <a:latin typeface="Microsoft JhengHei UI"/>
                <a:cs typeface="Microsoft JhengHei UI"/>
              </a:rPr>
              <a:t>不</a:t>
            </a:r>
            <a:r>
              <a:rPr sz="2400" spc="-440" dirty="0">
                <a:latin typeface="Microsoft JhengHei UI"/>
                <a:cs typeface="Microsoft JhengHei UI"/>
              </a:rPr>
              <a:t>允许进行</a:t>
            </a:r>
            <a:r>
              <a:rPr sz="2400" spc="-635" dirty="0">
                <a:latin typeface="Microsoft JhengHei UI"/>
                <a:cs typeface="Microsoft JhengHei UI"/>
              </a:rPr>
              <a:t>逻辑移位。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16</a:t>
            </a:r>
          </a:p>
        </p:txBody>
      </p:sp>
    </p:spTree>
  </p:cSld>
  <p:clrMapOvr>
    <a:masterClrMapping/>
  </p:clrMapOvr>
</p:sld>
</file>

<file path=ppt/slides/slide1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15125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MIPS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322" y="1434464"/>
            <a:ext cx="233680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20" y="2967863"/>
            <a:ext cx="200660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20" y="3991990"/>
            <a:ext cx="200660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20" y="4504054"/>
            <a:ext cx="200660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2995" y="1258265"/>
            <a:ext cx="8248650" cy="4399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68600" algn="just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Microsoft YaHei"/>
                <a:cs typeface="Microsoft YaHei"/>
              </a:rPr>
              <a:t>由</a:t>
            </a:r>
            <a:r>
              <a:rPr sz="3200" spc="170" dirty="0">
                <a:latin typeface="Microsoft YaHei"/>
                <a:cs typeface="Microsoft YaHei"/>
              </a:rPr>
              <a:t>MIPS</a:t>
            </a:r>
            <a:r>
              <a:rPr sz="3200" spc="-10" dirty="0">
                <a:latin typeface="Microsoft YaHei"/>
                <a:cs typeface="Microsoft YaHei"/>
              </a:rPr>
              <a:t>计算机系统公司</a:t>
            </a:r>
            <a:r>
              <a:rPr sz="3200" spc="-10" dirty="0">
                <a:latin typeface="Microsoft YaHei"/>
                <a:cs typeface="Microsoft YaHei"/>
              </a:rPr>
              <a:t>（现为MIPS</a:t>
            </a:r>
            <a:r>
              <a:rPr sz="3200" spc="15" dirty="0">
                <a:latin typeface="Microsoft YaHei"/>
                <a:cs typeface="Microsoft YaHei"/>
              </a:rPr>
              <a:t>技术公司</a:t>
            </a:r>
            <a:r>
              <a:rPr sz="3200" spc="315" dirty="0">
                <a:latin typeface="Microsoft YaHei"/>
                <a:cs typeface="Microsoft YaHei"/>
              </a:rPr>
              <a:t>）</a:t>
            </a:r>
            <a:r>
              <a:rPr sz="3200" spc="-10" dirty="0">
                <a:latin typeface="Microsoft YaHei"/>
                <a:cs typeface="Microsoft YaHei"/>
              </a:rPr>
              <a:t>开发的指令集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用于</a:t>
            </a:r>
            <a:r>
              <a:rPr sz="2800" spc="35" dirty="0">
                <a:latin typeface="Microsoft YaHei"/>
                <a:cs typeface="Microsoft YaHei"/>
              </a:rPr>
              <a:t>NINTENDO64、</a:t>
            </a:r>
            <a:r>
              <a:rPr sz="2800" spc="20" dirty="0">
                <a:latin typeface="Microsoft YaHei"/>
                <a:cs typeface="Microsoft YaHei"/>
              </a:rPr>
              <a:t>PlayStation等。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800" spc="105" dirty="0">
                <a:latin typeface="Microsoft YaHei"/>
                <a:cs typeface="Microsoft YaHei"/>
              </a:rPr>
              <a:t>1个</a:t>
            </a:r>
            <a:r>
              <a:rPr sz="2800" spc="5" dirty="0">
                <a:latin typeface="Microsoft YaHei"/>
                <a:cs typeface="Microsoft YaHei"/>
              </a:rPr>
              <a:t>指令</a:t>
            </a:r>
            <a:r>
              <a:rPr sz="2800" dirty="0">
                <a:latin typeface="Microsoft YaHei"/>
                <a:cs typeface="Microsoft YaHei"/>
              </a:rPr>
              <a:t>是</a:t>
            </a:r>
            <a:r>
              <a:rPr sz="2800" spc="20" dirty="0">
                <a:latin typeface="Microsoft YaHei"/>
                <a:cs typeface="Microsoft YaHei"/>
              </a:rPr>
              <a:t>32位的</a:t>
            </a:r>
            <a:r>
              <a:rPr sz="2400" spc="250" dirty="0">
                <a:latin typeface="Microsoft YaHei"/>
                <a:cs typeface="Microsoft YaHei"/>
              </a:rPr>
              <a:t>（</a:t>
            </a:r>
            <a:r>
              <a:rPr sz="2400" dirty="0">
                <a:latin typeface="Microsoft YaHei"/>
                <a:cs typeface="Microsoft YaHei"/>
              </a:rPr>
              <a:t>最新版本是</a:t>
            </a:r>
            <a:r>
              <a:rPr sz="2400" spc="50" dirty="0">
                <a:latin typeface="Microsoft YaHei"/>
                <a:cs typeface="Microsoft YaHei"/>
              </a:rPr>
              <a:t>64位）。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0"/>
              </a:spcBef>
            </a:pPr>
            <a:r>
              <a:rPr sz="2800" spc="65" dirty="0">
                <a:latin typeface="Microsoft YaHei"/>
                <a:cs typeface="Microsoft YaHei"/>
              </a:rPr>
              <a:t>字：</a:t>
            </a:r>
            <a:r>
              <a:rPr sz="2800" spc="5" dirty="0">
                <a:latin typeface="Microsoft YaHei"/>
                <a:cs typeface="Microsoft YaHei"/>
              </a:rPr>
              <a:t>计算机所处理的</a:t>
            </a:r>
            <a:r>
              <a:rPr sz="2800" spc="5" dirty="0">
                <a:latin typeface="Microsoft YaHei"/>
                <a:cs typeface="Microsoft YaHei"/>
              </a:rPr>
              <a:t>数据量</a:t>
            </a:r>
            <a:r>
              <a:rPr sz="2800" spc="20" dirty="0">
                <a:latin typeface="Microsoft YaHei"/>
                <a:cs typeface="Microsoft YaHei"/>
              </a:rPr>
              <a:t>的</a:t>
            </a:r>
            <a:r>
              <a:rPr sz="2800" spc="-15" dirty="0">
                <a:latin typeface="Microsoft YaHei"/>
                <a:cs typeface="Microsoft YaHei"/>
              </a:rPr>
              <a:t>计量单位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800" spc="105" dirty="0">
                <a:latin typeface="Microsoft YaHei"/>
                <a:cs typeface="Microsoft YaHei"/>
              </a:rPr>
              <a:t>→</a:t>
            </a:r>
            <a:r>
              <a:rPr sz="2800" spc="675" dirty="0">
                <a:latin typeface="Microsoft YaHei"/>
                <a:cs typeface="Microsoft YaHei"/>
              </a:rPr>
              <a:t> MIPS</a:t>
            </a:r>
            <a:r>
              <a:rPr sz="2800" spc="5" dirty="0">
                <a:latin typeface="Microsoft YaHei"/>
                <a:cs typeface="Microsoft YaHei"/>
              </a:rPr>
              <a:t>中的</a:t>
            </a:r>
            <a:r>
              <a:rPr sz="2800" spc="105" dirty="0">
                <a:latin typeface="Microsoft YaHei"/>
                <a:cs typeface="Microsoft YaHei"/>
              </a:rPr>
              <a:t>32</a:t>
            </a:r>
            <a:r>
              <a:rPr sz="2800" spc="10" dirty="0">
                <a:latin typeface="Microsoft YaHei"/>
                <a:cs typeface="Microsoft YaHei"/>
              </a:rPr>
              <a:t>位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Microsoft YaHei"/>
                <a:cs typeface="Microsoft YaHei"/>
              </a:rPr>
              <a:t>= 寄存器</a:t>
            </a:r>
            <a:r>
              <a:rPr sz="2800" spc="10" dirty="0">
                <a:latin typeface="Microsoft YaHei"/>
                <a:cs typeface="Microsoft YaHei"/>
              </a:rPr>
              <a:t>和</a:t>
            </a:r>
            <a:r>
              <a:rPr sz="2800" spc="-5" dirty="0">
                <a:latin typeface="Microsoft YaHei"/>
                <a:cs typeface="Microsoft YaHei"/>
              </a:rPr>
              <a:t>ALU</a:t>
            </a:r>
            <a:r>
              <a:rPr sz="2800" spc="5" dirty="0">
                <a:latin typeface="Microsoft YaHei"/>
                <a:cs typeface="Microsoft YaHei"/>
              </a:rPr>
              <a:t>一次</a:t>
            </a:r>
            <a:r>
              <a:rPr sz="2800" spc="-25" dirty="0">
                <a:latin typeface="Microsoft YaHei"/>
                <a:cs typeface="Microsoft YaHei"/>
              </a:rPr>
              <a:t>处理</a:t>
            </a:r>
            <a:r>
              <a:rPr sz="2800" spc="10" dirty="0">
                <a:latin typeface="Microsoft YaHei"/>
                <a:cs typeface="Microsoft YaHei"/>
              </a:rPr>
              <a:t>的</a:t>
            </a:r>
            <a:r>
              <a:rPr sz="2800" spc="-20" dirty="0">
                <a:latin typeface="Microsoft YaHei"/>
                <a:cs typeface="Microsoft YaHei"/>
              </a:rPr>
              <a:t>数据的</a:t>
            </a:r>
            <a:r>
              <a:rPr sz="2800" spc="5" dirty="0">
                <a:latin typeface="Microsoft YaHei"/>
                <a:cs typeface="Microsoft YaHei"/>
              </a:rPr>
              <a:t>位宽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17</a:t>
            </a:r>
          </a:p>
        </p:txBody>
      </p:sp>
    </p:spTree>
  </p:cSld>
  <p:clrMapOvr>
    <a:masterClrMapping/>
  </p:clrMapOvr>
</p:sld>
</file>

<file path=ppt/slides/slide1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注册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130550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3618229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422902"/>
            <a:ext cx="170179" cy="177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4886197"/>
            <a:ext cx="200660" cy="2082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5373878"/>
            <a:ext cx="17017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2881027"/>
            <a:ext cx="7528559" cy="31184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800" spc="5" dirty="0">
                <a:latin typeface="Microsoft YaHei"/>
                <a:cs typeface="Microsoft YaHei"/>
              </a:rPr>
              <a:t>注册</a:t>
            </a:r>
            <a:endParaRPr sz="2800">
              <a:latin typeface="Microsoft YaHei"/>
              <a:cs typeface="Microsoft YaHei"/>
            </a:endParaRPr>
          </a:p>
          <a:p>
            <a:pPr marL="411480" marR="97155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存储</a:t>
            </a:r>
            <a:r>
              <a:rPr sz="2400" dirty="0">
                <a:latin typeface="Microsoft YaHei"/>
                <a:cs typeface="Microsoft YaHei"/>
              </a:rPr>
              <a:t>区，用于存储</a:t>
            </a:r>
            <a:r>
              <a:rPr sz="2400" dirty="0">
                <a:latin typeface="Microsoft YaHei"/>
                <a:cs typeface="Microsoft YaHei"/>
              </a:rPr>
              <a:t>要在</a:t>
            </a:r>
            <a:r>
              <a:rPr sz="2400" spc="-45" dirty="0">
                <a:latin typeface="Microsoft YaHei"/>
                <a:cs typeface="Microsoft YaHei"/>
              </a:rPr>
              <a:t>CPU</a:t>
            </a:r>
            <a:r>
              <a:rPr sz="2400" dirty="0">
                <a:latin typeface="Microsoft YaHei"/>
                <a:cs typeface="Microsoft YaHei"/>
              </a:rPr>
              <a:t>中计算的数据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Microsoft YaHei"/>
                <a:cs typeface="Microsoft YaHei"/>
              </a:rPr>
              <a:t>快速访问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5" dirty="0">
                <a:latin typeface="Microsoft YaHei"/>
                <a:cs typeface="Microsoft YaHei"/>
              </a:rPr>
              <a:t>在</a:t>
            </a:r>
            <a:r>
              <a:rPr sz="2800" dirty="0">
                <a:latin typeface="Microsoft YaHei"/>
                <a:cs typeface="Microsoft YaHei"/>
              </a:rPr>
              <a:t>MIPS中，</a:t>
            </a:r>
            <a:r>
              <a:rPr sz="2800" spc="5" dirty="0">
                <a:latin typeface="Microsoft YaHei"/>
                <a:cs typeface="Microsoft YaHei"/>
              </a:rPr>
              <a:t>寄存器</a:t>
            </a:r>
            <a:r>
              <a:rPr sz="2800" spc="-15" dirty="0">
                <a:latin typeface="Microsoft YaHei"/>
                <a:cs typeface="Microsoft YaHei"/>
              </a:rPr>
              <a:t>为</a:t>
            </a:r>
            <a:r>
              <a:rPr sz="2800" spc="15" dirty="0">
                <a:latin typeface="Microsoft YaHei"/>
                <a:cs typeface="Microsoft YaHei"/>
              </a:rPr>
              <a:t>32位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ct val="100000"/>
              </a:lnSpc>
              <a:spcBef>
                <a:spcPts val="640"/>
              </a:spcBef>
            </a:pPr>
            <a:r>
              <a:rPr sz="2400" spc="90" dirty="0">
                <a:latin typeface="Microsoft YaHei"/>
                <a:cs typeface="Microsoft YaHei"/>
              </a:rPr>
              <a:t>字</a:t>
            </a:r>
            <a:r>
              <a:rPr sz="2400" spc="60" dirty="0">
                <a:latin typeface="Microsoft YaHei"/>
                <a:cs typeface="Microsoft YaHei"/>
              </a:rPr>
              <a:t>：</a:t>
            </a:r>
            <a:r>
              <a:rPr sz="2400" dirty="0">
                <a:latin typeface="Microsoft YaHei"/>
                <a:cs typeface="Microsoft YaHei"/>
              </a:rPr>
              <a:t>数据量</a:t>
            </a:r>
            <a:r>
              <a:rPr sz="2400" dirty="0">
                <a:latin typeface="Microsoft YaHei"/>
                <a:cs typeface="Microsoft YaHei"/>
              </a:rPr>
              <a:t>单位</a:t>
            </a:r>
            <a:r>
              <a:rPr sz="2400" spc="-10" dirty="0">
                <a:latin typeface="Microsoft YaHei"/>
                <a:cs typeface="Microsoft YaHei"/>
              </a:rPr>
              <a:t>，</a:t>
            </a:r>
            <a:r>
              <a:rPr sz="2400" dirty="0">
                <a:latin typeface="Microsoft YaHei"/>
                <a:cs typeface="Microsoft YaHei"/>
              </a:rPr>
              <a:t>表示</a:t>
            </a:r>
            <a:r>
              <a:rPr sz="2400" dirty="0">
                <a:latin typeface="Microsoft YaHei"/>
                <a:cs typeface="Microsoft YaHei"/>
              </a:rPr>
              <a:t>寄存器</a:t>
            </a:r>
            <a:r>
              <a:rPr sz="2400" spc="5" dirty="0">
                <a:latin typeface="Microsoft YaHei"/>
                <a:cs typeface="Microsoft YaHei"/>
              </a:rPr>
              <a:t>或</a:t>
            </a:r>
            <a:r>
              <a:rPr sz="2400" spc="-40" dirty="0">
                <a:latin typeface="Microsoft YaHei"/>
                <a:cs typeface="Microsoft YaHei"/>
              </a:rPr>
              <a:t>ALU一次</a:t>
            </a:r>
            <a:r>
              <a:rPr sz="2400" dirty="0">
                <a:latin typeface="Microsoft YaHei"/>
                <a:cs typeface="Microsoft YaHei"/>
              </a:rPr>
              <a:t>处理的比特宽度</a:t>
            </a:r>
            <a:r>
              <a:rPr sz="2400" spc="75" dirty="0">
                <a:latin typeface="Microsoft YaHei"/>
                <a:cs typeface="Microsoft YaHei"/>
              </a:rPr>
              <a:t>（32比特）。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668" y="6050381"/>
            <a:ext cx="413575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Microsoft YaHei"/>
                <a:cs typeface="Microsoft YaHei"/>
              </a:rPr>
              <a:t>有</a:t>
            </a:r>
            <a:r>
              <a:rPr sz="2800" spc="105" dirty="0">
                <a:latin typeface="Microsoft YaHei"/>
                <a:cs typeface="Microsoft YaHei"/>
              </a:rPr>
              <a:t>32个</a:t>
            </a:r>
            <a:r>
              <a:rPr sz="2800" spc="5" dirty="0">
                <a:latin typeface="Microsoft YaHei"/>
                <a:cs typeface="Microsoft YaHei"/>
              </a:rPr>
              <a:t>寄存器</a:t>
            </a:r>
            <a:r>
              <a:rPr sz="2800" spc="285" dirty="0">
                <a:latin typeface="Microsoft YaHei"/>
                <a:cs typeface="Microsoft YaHei"/>
              </a:rPr>
              <a:t>（</a:t>
            </a:r>
            <a:r>
              <a:rPr sz="2800" spc="175" dirty="0">
                <a:latin typeface="Microsoft YaHei"/>
                <a:cs typeface="Microsoft YaHei"/>
              </a:rPr>
              <a:t>加</a:t>
            </a:r>
            <a:r>
              <a:rPr sz="2800" spc="60" dirty="0">
                <a:latin typeface="Microsoft YaHei"/>
                <a:cs typeface="Microsoft YaHei"/>
              </a:rPr>
              <a:t>一个</a:t>
            </a:r>
            <a:r>
              <a:rPr sz="2800" spc="35" dirty="0">
                <a:latin typeface="Microsoft YaHei"/>
                <a:cs typeface="Microsoft YaHei"/>
              </a:rPr>
              <a:t>）。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6202934"/>
            <a:ext cx="200660" cy="2082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18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6576" y="1125423"/>
            <a:ext cx="27101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Courier New"/>
                <a:cs typeface="Courier New"/>
              </a:rPr>
              <a:t>添加</a:t>
            </a:r>
            <a:r>
              <a:rPr sz="3200" b="1" spc="-10" dirty="0">
                <a:latin typeface="Courier New"/>
                <a:cs typeface="Courier New"/>
              </a:rPr>
              <a:t>A、</a:t>
            </a:r>
            <a:r>
              <a:rPr sz="3200" b="1" spc="-10" dirty="0">
                <a:latin typeface="Courier New"/>
                <a:cs typeface="Courier New"/>
              </a:rPr>
              <a:t>B、</a:t>
            </a:r>
            <a:r>
              <a:rPr sz="3200" b="1" spc="-5" dirty="0">
                <a:latin typeface="Courier New"/>
                <a:cs typeface="Courier New"/>
              </a:rPr>
              <a:t>C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7073" y="1322832"/>
            <a:ext cx="5066030" cy="707390"/>
          </a:xfrm>
          <a:custGeom>
            <a:avLst/>
            <a:gdLst/>
            <a:ahLst/>
            <a:cxnLst/>
            <a:rect l="l" t="t" r="r" b="b"/>
            <a:pathLst>
              <a:path w="5066030" h="707389">
                <a:moveTo>
                  <a:pt x="506222" y="0"/>
                </a:moveTo>
                <a:lnTo>
                  <a:pt x="1266189" y="0"/>
                </a:lnTo>
                <a:lnTo>
                  <a:pt x="2406141" y="0"/>
                </a:lnTo>
                <a:lnTo>
                  <a:pt x="5066030" y="0"/>
                </a:lnTo>
                <a:lnTo>
                  <a:pt x="5066030" y="117855"/>
                </a:lnTo>
                <a:lnTo>
                  <a:pt x="5066030" y="294639"/>
                </a:lnTo>
                <a:lnTo>
                  <a:pt x="5066030" y="707135"/>
                </a:lnTo>
                <a:lnTo>
                  <a:pt x="2406141" y="707135"/>
                </a:lnTo>
                <a:lnTo>
                  <a:pt x="1266189" y="707135"/>
                </a:lnTo>
                <a:lnTo>
                  <a:pt x="506222" y="707135"/>
                </a:lnTo>
                <a:lnTo>
                  <a:pt x="506222" y="294639"/>
                </a:lnTo>
                <a:lnTo>
                  <a:pt x="0" y="140462"/>
                </a:lnTo>
                <a:lnTo>
                  <a:pt x="506222" y="117855"/>
                </a:lnTo>
                <a:lnTo>
                  <a:pt x="506222" y="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11953" y="1298270"/>
            <a:ext cx="3683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JhengHei UI"/>
                <a:cs typeface="Microsoft JhengHei UI"/>
              </a:rPr>
              <a:t>每个 </a:t>
            </a:r>
            <a:r>
              <a:rPr sz="2400" spc="80" dirty="0">
                <a:latin typeface="Microsoft JhengHei UI"/>
                <a:cs typeface="Microsoft JhengHei UI"/>
              </a:rPr>
              <a:t>"</a:t>
            </a:r>
            <a:r>
              <a:rPr sz="2400" spc="-5" dirty="0">
                <a:latin typeface="Microsoft JhengHei UI"/>
                <a:cs typeface="Microsoft JhengHei UI"/>
              </a:rPr>
              <a:t>变量 </a:t>
            </a:r>
            <a:r>
              <a:rPr sz="2400" spc="80" dirty="0">
                <a:latin typeface="Microsoft JhengHei UI"/>
                <a:cs typeface="Microsoft JhengHei UI"/>
              </a:rPr>
              <a:t>"</a:t>
            </a:r>
            <a:r>
              <a:rPr sz="2400" spc="-440" dirty="0">
                <a:latin typeface="Microsoft JhengHei UI"/>
                <a:cs typeface="Microsoft JhengHei UI"/>
              </a:rPr>
              <a:t>的</a:t>
            </a:r>
            <a:r>
              <a:rPr sz="2400" spc="-175" dirty="0">
                <a:latin typeface="Microsoft JhengHei UI"/>
                <a:cs typeface="Microsoft JhengHei UI"/>
              </a:rPr>
              <a:t>值都</a:t>
            </a:r>
            <a:r>
              <a:rPr sz="2400" spc="-805" dirty="0">
                <a:latin typeface="Microsoft JhengHei UI"/>
                <a:cs typeface="Microsoft JhengHei UI"/>
              </a:rPr>
              <a:t>存储在</a:t>
            </a:r>
            <a:endParaRPr sz="2400">
              <a:latin typeface="Microsoft JhengHei UI"/>
              <a:cs typeface="Microsoft JhengHei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15" dirty="0">
                <a:latin typeface="Microsoft JhengHei UI"/>
                <a:cs typeface="Microsoft JhengHei UI"/>
              </a:rPr>
              <a:t>它</a:t>
            </a:r>
            <a:r>
              <a:rPr sz="2400" spc="-170" dirty="0">
                <a:latin typeface="Microsoft JhengHei UI"/>
                <a:cs typeface="Microsoft JhengHei UI"/>
              </a:rPr>
              <a:t>实际上</a:t>
            </a:r>
            <a:r>
              <a:rPr sz="2400" spc="-335" dirty="0">
                <a:latin typeface="Microsoft JhengHei UI"/>
                <a:cs typeface="Microsoft JhengHei UI"/>
              </a:rPr>
              <a:t>被</a:t>
            </a:r>
            <a:r>
              <a:rPr sz="2400" spc="-320" dirty="0">
                <a:latin typeface="Microsoft JhengHei UI"/>
                <a:cs typeface="Microsoft JhengHei UI"/>
              </a:rPr>
              <a:t>存储</a:t>
            </a:r>
            <a:r>
              <a:rPr sz="2400" spc="-515" dirty="0">
                <a:latin typeface="Microsoft JhengHei UI"/>
                <a:cs typeface="Microsoft JhengHei UI"/>
              </a:rPr>
              <a:t>在一个</a:t>
            </a:r>
            <a:r>
              <a:rPr sz="2400" b="1" spc="-480" dirty="0">
                <a:latin typeface="Microsoft YaHei UI"/>
                <a:cs typeface="Microsoft YaHei UI"/>
              </a:rPr>
              <a:t>寄存器</a:t>
            </a:r>
            <a:r>
              <a:rPr sz="2400" spc="-515" dirty="0">
                <a:latin typeface="Microsoft JhengHei UI"/>
                <a:cs typeface="Microsoft JhengHei UI"/>
              </a:rPr>
              <a:t>中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576" y="2376881"/>
            <a:ext cx="41776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Courier New"/>
                <a:cs typeface="Courier New"/>
              </a:rPr>
              <a:t>添加</a:t>
            </a:r>
            <a:r>
              <a:rPr sz="3200" b="1" dirty="0">
                <a:latin typeface="Courier New"/>
                <a:cs typeface="Courier New"/>
              </a:rPr>
              <a:t>$s0, </a:t>
            </a:r>
            <a:r>
              <a:rPr sz="3200" b="1" spc="10" dirty="0">
                <a:latin typeface="Courier New"/>
                <a:cs typeface="Courier New"/>
              </a:rPr>
              <a:t>$s1, </a:t>
            </a:r>
            <a:r>
              <a:rPr sz="3200" b="1" spc="-5" dirty="0">
                <a:latin typeface="Courier New"/>
                <a:cs typeface="Courier New"/>
              </a:rPr>
              <a:t>$s2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94680" y="2215895"/>
            <a:ext cx="3641725" cy="710565"/>
          </a:xfrm>
          <a:custGeom>
            <a:avLst/>
            <a:gdLst/>
            <a:ahLst/>
            <a:cxnLst/>
            <a:rect l="l" t="t" r="r" b="b"/>
            <a:pathLst>
              <a:path w="3641725" h="710564">
                <a:moveTo>
                  <a:pt x="239903" y="0"/>
                </a:moveTo>
                <a:lnTo>
                  <a:pt x="806831" y="0"/>
                </a:lnTo>
                <a:lnTo>
                  <a:pt x="1657223" y="0"/>
                </a:lnTo>
                <a:lnTo>
                  <a:pt x="3641471" y="0"/>
                </a:lnTo>
                <a:lnTo>
                  <a:pt x="3641471" y="414274"/>
                </a:lnTo>
                <a:lnTo>
                  <a:pt x="3641471" y="591819"/>
                </a:lnTo>
                <a:lnTo>
                  <a:pt x="3641471" y="710183"/>
                </a:lnTo>
                <a:lnTo>
                  <a:pt x="1657223" y="710183"/>
                </a:lnTo>
                <a:lnTo>
                  <a:pt x="806831" y="710183"/>
                </a:lnTo>
                <a:lnTo>
                  <a:pt x="239903" y="710183"/>
                </a:lnTo>
                <a:lnTo>
                  <a:pt x="239903" y="591819"/>
                </a:lnTo>
                <a:lnTo>
                  <a:pt x="0" y="387095"/>
                </a:lnTo>
                <a:lnTo>
                  <a:pt x="239903" y="414274"/>
                </a:lnTo>
                <a:lnTo>
                  <a:pt x="239903" y="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632830" y="2193416"/>
            <a:ext cx="3008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</a:pPr>
            <a:r>
              <a:rPr sz="2400" spc="-570" dirty="0">
                <a:latin typeface="Microsoft JhengHei UI"/>
                <a:cs typeface="Microsoft JhengHei UI"/>
              </a:rPr>
              <a:t>寄存器</a:t>
            </a:r>
            <a:r>
              <a:rPr sz="2400" spc="95" dirty="0">
                <a:latin typeface="Microsoft JhengHei UI"/>
                <a:cs typeface="Microsoft JhengHei UI"/>
              </a:rPr>
              <a:t>$s1</a:t>
            </a:r>
            <a:r>
              <a:rPr sz="2400" spc="-894" dirty="0">
                <a:latin typeface="Microsoft JhengHei UI"/>
                <a:cs typeface="Microsoft JhengHei UI"/>
              </a:rPr>
              <a:t>和</a:t>
            </a:r>
            <a:r>
              <a:rPr sz="2400" spc="105" dirty="0">
                <a:latin typeface="Microsoft JhengHei UI"/>
                <a:cs typeface="Microsoft JhengHei UI"/>
              </a:rPr>
              <a:t>$s2</a:t>
            </a:r>
            <a:r>
              <a:rPr sz="2400" spc="-440" dirty="0">
                <a:latin typeface="Microsoft JhengHei UI"/>
                <a:cs typeface="Microsoft JhengHei UI"/>
              </a:rPr>
              <a:t>的</a:t>
            </a:r>
            <a:r>
              <a:rPr sz="2400" spc="-170" dirty="0">
                <a:latin typeface="Microsoft JhengHei UI"/>
                <a:cs typeface="Microsoft JhengHei UI"/>
              </a:rPr>
              <a:t>值</a:t>
            </a:r>
            <a:r>
              <a:rPr sz="2400" spc="-300" dirty="0">
                <a:latin typeface="Microsoft JhengHei UI"/>
                <a:cs typeface="Microsoft JhengHei UI"/>
              </a:rPr>
              <a:t>之和</a:t>
            </a:r>
            <a:r>
              <a:rPr sz="2400" spc="-305" dirty="0">
                <a:latin typeface="Microsoft JhengHei UI"/>
                <a:cs typeface="Microsoft JhengHei UI"/>
              </a:rPr>
              <a:t>被</a:t>
            </a:r>
            <a:r>
              <a:rPr sz="2400" dirty="0">
                <a:latin typeface="Microsoft JhengHei UI"/>
                <a:cs typeface="Microsoft JhengHei UI"/>
              </a:rPr>
              <a:t>保存</a:t>
            </a:r>
            <a:r>
              <a:rPr sz="2400" spc="-509" dirty="0">
                <a:latin typeface="Microsoft JhengHei UI"/>
                <a:cs typeface="Microsoft JhengHei UI"/>
              </a:rPr>
              <a:t>在</a:t>
            </a:r>
            <a:r>
              <a:rPr sz="2400" spc="95" dirty="0">
                <a:latin typeface="Microsoft JhengHei UI"/>
                <a:cs typeface="Microsoft JhengHei UI"/>
              </a:rPr>
              <a:t>$s0中。</a:t>
            </a:r>
            <a:endParaRPr sz="2400">
              <a:latin typeface="Microsoft JhengHei UI"/>
              <a:cs typeface="Microsoft Jheng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12264" y="1801367"/>
            <a:ext cx="744220" cy="454659"/>
            <a:chOff x="2112264" y="1801367"/>
            <a:chExt cx="744220" cy="454659"/>
          </a:xfrm>
        </p:grpSpPr>
        <p:sp>
          <p:nvSpPr>
            <p:cNvPr id="19" name="object 19"/>
            <p:cNvSpPr/>
            <p:nvPr/>
          </p:nvSpPr>
          <p:spPr>
            <a:xfrm>
              <a:off x="2124456" y="1813559"/>
              <a:ext cx="719455" cy="429895"/>
            </a:xfrm>
            <a:custGeom>
              <a:avLst/>
              <a:gdLst/>
              <a:ahLst/>
              <a:cxnLst/>
              <a:rect l="l" t="t" r="r" b="b"/>
              <a:pathLst>
                <a:path w="719455" h="429894">
                  <a:moveTo>
                    <a:pt x="539495" y="0"/>
                  </a:moveTo>
                  <a:lnTo>
                    <a:pt x="179831" y="0"/>
                  </a:lnTo>
                  <a:lnTo>
                    <a:pt x="179831" y="214884"/>
                  </a:lnTo>
                  <a:lnTo>
                    <a:pt x="0" y="214884"/>
                  </a:lnTo>
                  <a:lnTo>
                    <a:pt x="359663" y="429767"/>
                  </a:lnTo>
                  <a:lnTo>
                    <a:pt x="719327" y="214884"/>
                  </a:lnTo>
                  <a:lnTo>
                    <a:pt x="539495" y="214884"/>
                  </a:lnTo>
                  <a:lnTo>
                    <a:pt x="53949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24456" y="1813559"/>
              <a:ext cx="719455" cy="429895"/>
            </a:xfrm>
            <a:custGeom>
              <a:avLst/>
              <a:gdLst/>
              <a:ahLst/>
              <a:cxnLst/>
              <a:rect l="l" t="t" r="r" b="b"/>
              <a:pathLst>
                <a:path w="719455" h="429894">
                  <a:moveTo>
                    <a:pt x="0" y="214884"/>
                  </a:moveTo>
                  <a:lnTo>
                    <a:pt x="179831" y="214884"/>
                  </a:lnTo>
                  <a:lnTo>
                    <a:pt x="179831" y="0"/>
                  </a:lnTo>
                  <a:lnTo>
                    <a:pt x="539495" y="0"/>
                  </a:lnTo>
                  <a:lnTo>
                    <a:pt x="539495" y="214884"/>
                  </a:lnTo>
                  <a:lnTo>
                    <a:pt x="719327" y="214884"/>
                  </a:lnTo>
                  <a:lnTo>
                    <a:pt x="359663" y="429767"/>
                  </a:lnTo>
                  <a:lnTo>
                    <a:pt x="0" y="214884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注册类型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19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8658" y="1357630"/>
          <a:ext cx="8094345" cy="437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585"/>
                <a:gridCol w="2016125"/>
                <a:gridCol w="4680585"/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零元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始终为零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$at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635" dirty="0">
                          <a:latin typeface="Microsoft JhengHei UI"/>
                          <a:cs typeface="Microsoft JhengHei UI"/>
                        </a:rPr>
                        <a:t>暂时</a:t>
                      </a:r>
                      <a:r>
                        <a:rPr sz="2000" spc="-375" dirty="0">
                          <a:latin typeface="Microsoft JhengHei UI"/>
                          <a:cs typeface="Microsoft JhengHei UI"/>
                        </a:rPr>
                        <a:t>由</a:t>
                      </a:r>
                      <a:r>
                        <a:rPr sz="2000" spc="-635" dirty="0">
                          <a:latin typeface="Microsoft JhengHei UI"/>
                          <a:cs typeface="Microsoft JhengHei UI"/>
                        </a:rPr>
                        <a:t>汇编者</a:t>
                      </a:r>
                      <a:r>
                        <a:rPr sz="2000" spc="-80" dirty="0">
                          <a:latin typeface="Microsoft JhengHei UI"/>
                          <a:cs typeface="Microsoft JhengHei UI"/>
                        </a:rPr>
                        <a:t>使用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$v0-v1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2-3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对于返回值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5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$a0-a3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4-7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Microsoft JhengHei UI"/>
                          <a:cs typeface="Microsoft JhengHei UI"/>
                        </a:rPr>
                        <a:t>对于争论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5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$t0-t9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8-15,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24-25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临时</a:t>
                      </a: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寄存器</a:t>
                      </a:r>
                      <a:r>
                        <a:rPr sz="2000" spc="-15" dirty="0">
                          <a:latin typeface="Microsoft JhengHei UI"/>
                          <a:cs typeface="Microsoft JhengHei UI"/>
                        </a:rPr>
                        <a:t>（</a:t>
                      </a:r>
                      <a:r>
                        <a:rPr sz="2000" spc="5" dirty="0">
                          <a:latin typeface="Microsoft JhengHei UI"/>
                          <a:cs typeface="Microsoft JhengHei UI"/>
                        </a:rPr>
                        <a:t>用于</a:t>
                      </a: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临时变量</a:t>
                      </a: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）。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5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$s0-s7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16-23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弹出式</a:t>
                      </a: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寄存器</a:t>
                      </a:r>
                      <a:r>
                        <a:rPr sz="2000" spc="-15" dirty="0">
                          <a:latin typeface="Microsoft JhengHei UI"/>
                          <a:cs typeface="Microsoft JhengHei UI"/>
                        </a:rPr>
                        <a:t>（</a:t>
                      </a: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用于</a:t>
                      </a:r>
                      <a:r>
                        <a:rPr sz="2000" spc="-5" dirty="0">
                          <a:latin typeface="Microsoft JhengHei UI"/>
                          <a:cs typeface="Microsoft JhengHei UI"/>
                        </a:rPr>
                        <a:t>变量</a:t>
                      </a: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）。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5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$k0-k1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26-27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14" dirty="0">
                          <a:latin typeface="Microsoft JhengHei UI"/>
                          <a:cs typeface="Microsoft JhengHei UI"/>
                        </a:rPr>
                        <a:t>保留给</a:t>
                      </a: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操作系统</a:t>
                      </a:r>
                      <a:r>
                        <a:rPr sz="2000" spc="-375" dirty="0">
                          <a:latin typeface="Microsoft JhengHei UI"/>
                          <a:cs typeface="Microsoft JhengHei UI"/>
                        </a:rPr>
                        <a:t>内核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$gp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Microsoft JhengHei UI"/>
                          <a:cs typeface="Microsoft JhengHei UI"/>
                        </a:rPr>
                        <a:t>全球</a:t>
                      </a:r>
                      <a:r>
                        <a:rPr sz="2000" dirty="0">
                          <a:latin typeface="Microsoft JhengHei UI"/>
                          <a:cs typeface="Microsoft JhengHei UI"/>
                        </a:rPr>
                        <a:t>指针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$sp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750" dirty="0">
                          <a:latin typeface="Microsoft JhengHei UI"/>
                          <a:cs typeface="Microsoft JhengHei UI"/>
                        </a:rPr>
                        <a:t>堆栈</a:t>
                      </a:r>
                      <a:r>
                        <a:rPr sz="2000" spc="-570" dirty="0">
                          <a:latin typeface="Microsoft JhengHei UI"/>
                          <a:cs typeface="Microsoft JhengHei UI"/>
                        </a:rPr>
                        <a:t>指针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$fp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30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375" dirty="0">
                          <a:latin typeface="Microsoft JhengHei UI"/>
                          <a:cs typeface="Microsoft JhengHei UI"/>
                        </a:rPr>
                        <a:t>帧</a:t>
                      </a:r>
                      <a:r>
                        <a:rPr sz="2000" spc="-570" dirty="0">
                          <a:latin typeface="Microsoft JhengHei UI"/>
                          <a:cs typeface="Microsoft JhengHei UI"/>
                        </a:rPr>
                        <a:t>指针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ǞǞǞ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31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15" dirty="0">
                          <a:latin typeface="Microsoft JhengHei UI"/>
                          <a:cs typeface="Microsoft JhengHei UI"/>
                        </a:rPr>
                        <a:t>返回</a:t>
                      </a:r>
                      <a:r>
                        <a:rPr sz="2000" spc="-475" dirty="0">
                          <a:latin typeface="Microsoft JhengHei UI"/>
                          <a:cs typeface="Microsoft JhengHei UI"/>
                        </a:rPr>
                        <a:t>地址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内存访问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6920230" cy="167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Microsoft YaHei"/>
                <a:cs typeface="Microsoft YaHei"/>
              </a:rPr>
              <a:t>从</a:t>
            </a:r>
            <a:r>
              <a:rPr sz="3200" spc="-15" dirty="0">
                <a:latin typeface="Microsoft YaHei"/>
                <a:cs typeface="Microsoft YaHei"/>
              </a:rPr>
              <a:t>内存中检索并</a:t>
            </a:r>
            <a:r>
              <a:rPr sz="3200" spc="-10" dirty="0">
                <a:latin typeface="Microsoft YaHei"/>
                <a:cs typeface="Microsoft YaHei"/>
              </a:rPr>
              <a:t>存储</a:t>
            </a:r>
            <a:r>
              <a:rPr sz="3200" spc="-15" dirty="0">
                <a:latin typeface="Microsoft YaHei"/>
                <a:cs typeface="Microsoft YaHei"/>
              </a:rPr>
              <a:t>不适合在寄存器中的值</a:t>
            </a:r>
            <a:endParaRPr sz="3200">
              <a:latin typeface="Microsoft YaHei"/>
              <a:cs typeface="Microsoft YaHei"/>
            </a:endParaRPr>
          </a:p>
          <a:p>
            <a:pPr marL="470534">
              <a:lnSpc>
                <a:spcPct val="100000"/>
              </a:lnSpc>
              <a:spcBef>
                <a:spcPts val="1985"/>
              </a:spcBef>
              <a:tabLst>
                <a:tab pos="4146550" algn="l"/>
              </a:tabLst>
            </a:pPr>
            <a:r>
              <a:rPr sz="2800" b="1" dirty="0">
                <a:latin typeface="Courier New"/>
                <a:cs typeface="Courier New"/>
              </a:rPr>
              <a:t>g = h </a:t>
            </a:r>
            <a:r>
              <a:rPr sz="2800" b="1" dirty="0">
                <a:latin typeface="Courier New"/>
                <a:cs typeface="Courier New"/>
              </a:rPr>
              <a:t>+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A[8]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A[8]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dirty="0">
                <a:latin typeface="Courier New"/>
                <a:cs typeface="Courier New"/>
              </a:rPr>
              <a:t>g </a:t>
            </a:r>
            <a:r>
              <a:rPr sz="2800" b="1" dirty="0">
                <a:latin typeface="Courier New"/>
                <a:cs typeface="Courier New"/>
              </a:rPr>
              <a:t>+ </a:t>
            </a:r>
            <a:r>
              <a:rPr sz="2800" b="1" dirty="0">
                <a:latin typeface="Courier New"/>
                <a:cs typeface="Courier New"/>
              </a:rPr>
              <a:t>h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950464" y="3057144"/>
            <a:ext cx="960119" cy="600710"/>
            <a:chOff x="2950464" y="3057144"/>
            <a:chExt cx="960119" cy="600710"/>
          </a:xfrm>
        </p:grpSpPr>
        <p:sp>
          <p:nvSpPr>
            <p:cNvPr id="6" name="object 6"/>
            <p:cNvSpPr/>
            <p:nvPr/>
          </p:nvSpPr>
          <p:spPr>
            <a:xfrm>
              <a:off x="2962656" y="3069336"/>
              <a:ext cx="935990" cy="576580"/>
            </a:xfrm>
            <a:custGeom>
              <a:avLst/>
              <a:gdLst/>
              <a:ahLst/>
              <a:cxnLst/>
              <a:rect l="l" t="t" r="r" b="b"/>
              <a:pathLst>
                <a:path w="935989" h="576579">
                  <a:moveTo>
                    <a:pt x="701802" y="0"/>
                  </a:moveTo>
                  <a:lnTo>
                    <a:pt x="233933" y="0"/>
                  </a:lnTo>
                  <a:lnTo>
                    <a:pt x="233933" y="288036"/>
                  </a:lnTo>
                  <a:lnTo>
                    <a:pt x="0" y="288036"/>
                  </a:lnTo>
                  <a:lnTo>
                    <a:pt x="467868" y="576071"/>
                  </a:lnTo>
                  <a:lnTo>
                    <a:pt x="935735" y="288036"/>
                  </a:lnTo>
                  <a:lnTo>
                    <a:pt x="701802" y="288036"/>
                  </a:lnTo>
                  <a:lnTo>
                    <a:pt x="70180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62656" y="3069336"/>
              <a:ext cx="935990" cy="576580"/>
            </a:xfrm>
            <a:custGeom>
              <a:avLst/>
              <a:gdLst/>
              <a:ahLst/>
              <a:cxnLst/>
              <a:rect l="l" t="t" r="r" b="b"/>
              <a:pathLst>
                <a:path w="935989" h="576579">
                  <a:moveTo>
                    <a:pt x="0" y="288036"/>
                  </a:moveTo>
                  <a:lnTo>
                    <a:pt x="233933" y="288036"/>
                  </a:lnTo>
                  <a:lnTo>
                    <a:pt x="233933" y="0"/>
                  </a:lnTo>
                  <a:lnTo>
                    <a:pt x="701802" y="0"/>
                  </a:lnTo>
                  <a:lnTo>
                    <a:pt x="701802" y="288036"/>
                  </a:lnTo>
                  <a:lnTo>
                    <a:pt x="935735" y="288036"/>
                  </a:lnTo>
                  <a:lnTo>
                    <a:pt x="467868" y="576071"/>
                  </a:lnTo>
                  <a:lnTo>
                    <a:pt x="0" y="288036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06576" y="3692398"/>
            <a:ext cx="321818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Courier New"/>
                <a:cs typeface="Courier New"/>
              </a:rPr>
              <a:t>lw </a:t>
            </a:r>
            <a:r>
              <a:rPr sz="2800" b="1" spc="-5" dirty="0">
                <a:latin typeface="Courier New"/>
                <a:cs typeface="Courier New"/>
              </a:rPr>
              <a:t>$t0, </a:t>
            </a:r>
            <a:r>
              <a:rPr sz="2800" b="1" spc="-10" dirty="0">
                <a:latin typeface="Courier New"/>
                <a:cs typeface="Courier New"/>
              </a:rPr>
              <a:t>32($s3) </a:t>
            </a:r>
            <a:r>
              <a:rPr sz="2800" b="1" spc="5" dirty="0">
                <a:latin typeface="Courier New"/>
                <a:cs typeface="Courier New"/>
              </a:rPr>
              <a:t>#</a:t>
            </a:r>
            <a:r>
              <a:rPr sz="2800" b="1" dirty="0">
                <a:latin typeface="Courier New"/>
                <a:cs typeface="Courier New"/>
              </a:rPr>
              <a:t>加载</a:t>
            </a:r>
            <a:r>
              <a:rPr sz="2800" b="1" spc="-5" dirty="0">
                <a:latin typeface="Courier New"/>
                <a:cs typeface="Courier New"/>
              </a:rPr>
              <a:t>字数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98135" y="3057144"/>
            <a:ext cx="960119" cy="600710"/>
            <a:chOff x="4898135" y="3057144"/>
            <a:chExt cx="960119" cy="600710"/>
          </a:xfrm>
        </p:grpSpPr>
        <p:sp>
          <p:nvSpPr>
            <p:cNvPr id="10" name="object 10"/>
            <p:cNvSpPr/>
            <p:nvPr/>
          </p:nvSpPr>
          <p:spPr>
            <a:xfrm>
              <a:off x="4910327" y="3069336"/>
              <a:ext cx="935990" cy="576580"/>
            </a:xfrm>
            <a:custGeom>
              <a:avLst/>
              <a:gdLst/>
              <a:ahLst/>
              <a:cxnLst/>
              <a:rect l="l" t="t" r="r" b="b"/>
              <a:pathLst>
                <a:path w="935989" h="576579">
                  <a:moveTo>
                    <a:pt x="701801" y="0"/>
                  </a:moveTo>
                  <a:lnTo>
                    <a:pt x="233934" y="0"/>
                  </a:lnTo>
                  <a:lnTo>
                    <a:pt x="233934" y="288036"/>
                  </a:lnTo>
                  <a:lnTo>
                    <a:pt x="0" y="288036"/>
                  </a:lnTo>
                  <a:lnTo>
                    <a:pt x="467868" y="576071"/>
                  </a:lnTo>
                  <a:lnTo>
                    <a:pt x="935736" y="288036"/>
                  </a:lnTo>
                  <a:lnTo>
                    <a:pt x="701801" y="288036"/>
                  </a:lnTo>
                  <a:lnTo>
                    <a:pt x="70180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10327" y="3069336"/>
              <a:ext cx="935990" cy="576580"/>
            </a:xfrm>
            <a:custGeom>
              <a:avLst/>
              <a:gdLst/>
              <a:ahLst/>
              <a:cxnLst/>
              <a:rect l="l" t="t" r="r" b="b"/>
              <a:pathLst>
                <a:path w="935989" h="576579">
                  <a:moveTo>
                    <a:pt x="0" y="288036"/>
                  </a:moveTo>
                  <a:lnTo>
                    <a:pt x="233934" y="288036"/>
                  </a:lnTo>
                  <a:lnTo>
                    <a:pt x="233934" y="0"/>
                  </a:lnTo>
                  <a:lnTo>
                    <a:pt x="701801" y="0"/>
                  </a:lnTo>
                  <a:lnTo>
                    <a:pt x="701801" y="288036"/>
                  </a:lnTo>
                  <a:lnTo>
                    <a:pt x="935736" y="288036"/>
                  </a:lnTo>
                  <a:lnTo>
                    <a:pt x="467868" y="576071"/>
                  </a:lnTo>
                  <a:lnTo>
                    <a:pt x="0" y="288036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17185" y="3692398"/>
            <a:ext cx="321818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Courier New"/>
                <a:cs typeface="Courier New"/>
              </a:rPr>
              <a:t>sw </a:t>
            </a:r>
            <a:r>
              <a:rPr sz="2800" b="1" spc="-5" dirty="0">
                <a:latin typeface="Courier New"/>
                <a:cs typeface="Courier New"/>
              </a:rPr>
              <a:t>$t0, </a:t>
            </a:r>
            <a:r>
              <a:rPr sz="2800" b="1" spc="-10" dirty="0">
                <a:latin typeface="Courier New"/>
                <a:cs typeface="Courier New"/>
              </a:rPr>
              <a:t>32($s3) </a:t>
            </a:r>
            <a:r>
              <a:rPr sz="2800" b="1" spc="5" dirty="0">
                <a:latin typeface="Courier New"/>
                <a:cs typeface="Courier New"/>
              </a:rPr>
              <a:t># </a:t>
            </a:r>
            <a:r>
              <a:rPr sz="2800" b="1" spc="-5" dirty="0">
                <a:latin typeface="Courier New"/>
                <a:cs typeface="Courier New"/>
              </a:rPr>
              <a:t>存储</a:t>
            </a:r>
            <a:r>
              <a:rPr sz="2800" b="1" spc="-5" dirty="0">
                <a:latin typeface="Courier New"/>
                <a:cs typeface="Courier New"/>
              </a:rPr>
              <a:t>单词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426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基本的计算机术语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1208024"/>
            <a:ext cx="170179" cy="177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1625600"/>
            <a:ext cx="147320" cy="147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2317495"/>
            <a:ext cx="170179" cy="177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2735072"/>
            <a:ext cx="147320" cy="147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3405632"/>
            <a:ext cx="147320" cy="1473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3771391"/>
            <a:ext cx="147320" cy="147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4463288"/>
            <a:ext cx="170179" cy="177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4880864"/>
            <a:ext cx="147320" cy="1473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5572785"/>
            <a:ext cx="170179" cy="1777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5990361"/>
            <a:ext cx="147320" cy="147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6356121"/>
            <a:ext cx="147320" cy="1473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0668" y="989461"/>
            <a:ext cx="6765290" cy="55829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00" dirty="0">
                <a:latin typeface="Microsoft YaHei"/>
                <a:cs typeface="Microsoft YaHei"/>
              </a:rPr>
              <a:t>硬件 </a:t>
            </a:r>
            <a:r>
              <a:rPr sz="2400" spc="250" dirty="0">
                <a:latin typeface="Microsoft YaHei"/>
                <a:cs typeface="Microsoft YaHei"/>
              </a:rPr>
              <a:t>(</a:t>
            </a:r>
            <a:r>
              <a:rPr sz="2400" dirty="0">
                <a:latin typeface="Microsoft YaHei"/>
                <a:cs typeface="Microsoft YaHei"/>
              </a:rPr>
              <a:t>Hardware</a:t>
            </a:r>
            <a:r>
              <a:rPr sz="2400" spc="250" dirty="0">
                <a:latin typeface="Microsoft YaHei"/>
                <a:cs typeface="Microsoft YaHei"/>
              </a:rPr>
              <a:t>)</a:t>
            </a:r>
            <a:endParaRPr sz="2400">
              <a:latin typeface="Microsoft YaHei"/>
              <a:cs typeface="Microsoft YaHei"/>
            </a:endParaRPr>
          </a:p>
          <a:p>
            <a:pPr marL="411480" marR="1274445">
              <a:lnSpc>
                <a:spcPct val="100000"/>
              </a:lnSpc>
              <a:spcBef>
                <a:spcPts val="545"/>
              </a:spcBef>
            </a:pPr>
            <a:r>
              <a:rPr sz="2000" spc="-10" dirty="0">
                <a:latin typeface="Microsoft YaHei"/>
                <a:cs typeface="Microsoft YaHei"/>
              </a:rPr>
              <a:t>一个物理</a:t>
            </a:r>
            <a:r>
              <a:rPr sz="2000" spc="-10" dirty="0">
                <a:latin typeface="Microsoft YaHei"/>
                <a:cs typeface="Microsoft YaHei"/>
              </a:rPr>
              <a:t>实体</a:t>
            </a:r>
            <a:r>
              <a:rPr sz="2000" spc="-10" dirty="0">
                <a:latin typeface="Microsoft YaHei"/>
                <a:cs typeface="Microsoft YaHei"/>
              </a:rPr>
              <a:t>，</a:t>
            </a:r>
            <a:r>
              <a:rPr sz="2000" spc="10" dirty="0">
                <a:latin typeface="Microsoft YaHei"/>
                <a:cs typeface="Microsoft YaHei"/>
              </a:rPr>
              <a:t>如</a:t>
            </a:r>
            <a:r>
              <a:rPr sz="2000" spc="-10" dirty="0">
                <a:latin typeface="Microsoft YaHei"/>
                <a:cs typeface="Microsoft YaHei"/>
              </a:rPr>
              <a:t>构成计算机</a:t>
            </a:r>
            <a:r>
              <a:rPr sz="2000" spc="10" dirty="0">
                <a:latin typeface="Microsoft YaHei"/>
                <a:cs typeface="Microsoft YaHei"/>
              </a:rPr>
              <a:t>的</a:t>
            </a:r>
            <a:r>
              <a:rPr sz="2000" spc="-10" dirty="0">
                <a:latin typeface="Microsoft YaHei"/>
                <a:cs typeface="Microsoft YaHei"/>
              </a:rPr>
              <a:t>电路和设备。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Microsoft YaHei"/>
                <a:cs typeface="Microsoft YaHei"/>
              </a:rPr>
              <a:t>软件 </a:t>
            </a:r>
            <a:r>
              <a:rPr sz="2400" spc="250" dirty="0">
                <a:latin typeface="Microsoft YaHei"/>
                <a:cs typeface="Microsoft YaHei"/>
              </a:rPr>
              <a:t>(</a:t>
            </a:r>
            <a:r>
              <a:rPr sz="2400" dirty="0">
                <a:latin typeface="Microsoft YaHei"/>
                <a:cs typeface="Microsoft YaHei"/>
              </a:rPr>
              <a:t>Software</a:t>
            </a:r>
            <a:r>
              <a:rPr sz="2400" spc="250" dirty="0">
                <a:latin typeface="Microsoft YaHei"/>
                <a:cs typeface="Microsoft YaHei"/>
              </a:rPr>
              <a:t>)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45"/>
              </a:spcBef>
            </a:pPr>
            <a:r>
              <a:rPr sz="2000" spc="-10" dirty="0">
                <a:latin typeface="Microsoft YaHei"/>
                <a:cs typeface="Microsoft YaHei"/>
              </a:rPr>
              <a:t>如运行计算器的程序</a:t>
            </a:r>
            <a:r>
              <a:rPr sz="2000" spc="-10" dirty="0">
                <a:latin typeface="Microsoft YaHei"/>
                <a:cs typeface="Microsoft YaHei"/>
              </a:rPr>
              <a:t>。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000" spc="-10" dirty="0">
                <a:latin typeface="Microsoft YaHei"/>
                <a:cs typeface="Microsoft YaHei"/>
              </a:rPr>
              <a:t>没有实体的东西。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它</a:t>
            </a:r>
            <a:r>
              <a:rPr sz="2000" spc="-10" dirty="0">
                <a:latin typeface="Microsoft YaHei"/>
                <a:cs typeface="Microsoft YaHei"/>
              </a:rPr>
              <a:t>经常</a:t>
            </a:r>
            <a:r>
              <a:rPr sz="2000" spc="-10" dirty="0">
                <a:latin typeface="Microsoft YaHei"/>
                <a:cs typeface="Microsoft YaHei"/>
              </a:rPr>
              <a:t>与应用互换</a:t>
            </a:r>
            <a:r>
              <a:rPr sz="2000" spc="10" dirty="0">
                <a:latin typeface="Microsoft YaHei"/>
                <a:cs typeface="Microsoft YaHei"/>
              </a:rPr>
              <a:t>使用。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源代码、可执行文件、</a:t>
            </a:r>
            <a:r>
              <a:rPr sz="2000" spc="10" dirty="0">
                <a:latin typeface="Microsoft YaHei"/>
                <a:cs typeface="Microsoft YaHei"/>
              </a:rPr>
              <a:t>程序设计</a:t>
            </a:r>
            <a:r>
              <a:rPr sz="2000" spc="-10" dirty="0">
                <a:latin typeface="Microsoft YaHei"/>
                <a:cs typeface="Microsoft YaHei"/>
              </a:rPr>
              <a:t>文件等。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000" spc="-15" dirty="0">
                <a:latin typeface="Microsoft YaHei"/>
                <a:cs typeface="Microsoft YaHei"/>
              </a:rPr>
              <a:t>它也可以用来总结</a:t>
            </a:r>
            <a:r>
              <a:rPr sz="2000" spc="-10" dirty="0">
                <a:latin typeface="Microsoft YaHei"/>
                <a:cs typeface="Microsoft YaHei"/>
              </a:rPr>
              <a:t>一切。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Microsoft YaHei"/>
                <a:cs typeface="Microsoft YaHei"/>
              </a:rPr>
              <a:t>方案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45"/>
              </a:spcBef>
            </a:pPr>
            <a:r>
              <a:rPr sz="2000" spc="-10" dirty="0">
                <a:latin typeface="Microsoft YaHei"/>
                <a:cs typeface="Microsoft YaHei"/>
              </a:rPr>
              <a:t>它</a:t>
            </a:r>
            <a:r>
              <a:rPr sz="2000" spc="-10" dirty="0">
                <a:latin typeface="Microsoft YaHei"/>
                <a:cs typeface="Microsoft YaHei"/>
              </a:rPr>
              <a:t>可以</a:t>
            </a:r>
            <a:r>
              <a:rPr sz="2000" spc="-10" dirty="0">
                <a:latin typeface="Microsoft YaHei"/>
                <a:cs typeface="Microsoft YaHei"/>
              </a:rPr>
              <a:t>指向源代码，</a:t>
            </a:r>
            <a:r>
              <a:rPr sz="2000" spc="-10" dirty="0">
                <a:latin typeface="Microsoft YaHei"/>
                <a:cs typeface="Microsoft YaHei"/>
              </a:rPr>
              <a:t>指向</a:t>
            </a:r>
            <a:r>
              <a:rPr sz="2000" spc="-10" dirty="0">
                <a:latin typeface="Microsoft YaHei"/>
                <a:cs typeface="Microsoft YaHei"/>
              </a:rPr>
              <a:t>可执行文件，指向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Microsoft YaHei"/>
                <a:cs typeface="Microsoft YaHei"/>
              </a:rPr>
              <a:t>根据不同的情况，它可以有不同的解释。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Microsoft YaHei"/>
                <a:cs typeface="Microsoft YaHei"/>
              </a:rPr>
              <a:t>应用程序</a:t>
            </a:r>
            <a:r>
              <a:rPr sz="2400" spc="250" dirty="0">
                <a:latin typeface="Microsoft YaHei"/>
                <a:cs typeface="Microsoft YaHei"/>
              </a:rPr>
              <a:t>(</a:t>
            </a:r>
            <a:r>
              <a:rPr sz="2400" spc="-5" dirty="0">
                <a:latin typeface="Microsoft YaHei"/>
                <a:cs typeface="Microsoft YaHei"/>
              </a:rPr>
              <a:t>Apps</a:t>
            </a:r>
            <a:r>
              <a:rPr sz="2400" spc="250" dirty="0">
                <a:latin typeface="Microsoft YaHei"/>
                <a:cs typeface="Microsoft YaHei"/>
              </a:rPr>
              <a:t>)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45"/>
              </a:spcBef>
            </a:pPr>
            <a:r>
              <a:rPr sz="2000" spc="-10" dirty="0">
                <a:latin typeface="Microsoft YaHei"/>
                <a:cs typeface="Microsoft YaHei"/>
              </a:rPr>
              <a:t>一个在</a:t>
            </a:r>
            <a:r>
              <a:rPr sz="2000" spc="-5" dirty="0">
                <a:latin typeface="Microsoft YaHei"/>
                <a:cs typeface="Microsoft YaHei"/>
              </a:rPr>
              <a:t>操作系统</a:t>
            </a:r>
            <a:r>
              <a:rPr sz="2000" spc="-10" dirty="0">
                <a:latin typeface="Microsoft YaHei"/>
                <a:cs typeface="Microsoft YaHei"/>
              </a:rPr>
              <a:t>之上运行的程序</a:t>
            </a:r>
            <a:r>
              <a:rPr sz="2000" spc="-10" dirty="0">
                <a:latin typeface="Microsoft YaHei"/>
                <a:cs typeface="Microsoft YaHei"/>
              </a:rPr>
              <a:t>（不包括</a:t>
            </a:r>
            <a:r>
              <a:rPr sz="2000" spc="60" dirty="0">
                <a:latin typeface="Microsoft YaHei"/>
                <a:cs typeface="Microsoft YaHei"/>
              </a:rPr>
              <a:t>操作系统</a:t>
            </a:r>
            <a:r>
              <a:rPr sz="2000" spc="190" dirty="0">
                <a:latin typeface="Microsoft YaHei"/>
                <a:cs typeface="Microsoft YaHei"/>
              </a:rPr>
              <a:t>）</a:t>
            </a:r>
            <a:r>
              <a:rPr sz="2000" spc="-10" dirty="0">
                <a:latin typeface="Microsoft YaHei"/>
                <a:cs typeface="Microsoft YaHei"/>
              </a:rPr>
              <a:t>。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大多是</a:t>
            </a:r>
            <a:r>
              <a:rPr sz="2000" spc="-20" dirty="0">
                <a:latin typeface="Microsoft YaHei"/>
                <a:cs typeface="Microsoft YaHei"/>
              </a:rPr>
              <a:t>可执行文件</a:t>
            </a:r>
            <a:r>
              <a:rPr sz="2000" spc="190" dirty="0">
                <a:latin typeface="Microsoft YaHei"/>
                <a:cs typeface="Microsoft YaHei"/>
              </a:rPr>
              <a:t>（</a:t>
            </a:r>
            <a:r>
              <a:rPr sz="2000" spc="25" dirty="0">
                <a:latin typeface="Microsoft YaHei"/>
                <a:cs typeface="Microsoft YaHei"/>
              </a:rPr>
              <a:t>通常在</a:t>
            </a:r>
            <a:r>
              <a:rPr sz="2000" dirty="0">
                <a:latin typeface="Microsoft YaHei"/>
                <a:cs typeface="Microsoft YaHei"/>
              </a:rPr>
              <a:t>使用时</a:t>
            </a:r>
            <a:r>
              <a:rPr sz="2000" dirty="0">
                <a:latin typeface="Microsoft YaHei"/>
                <a:cs typeface="Microsoft YaHei"/>
              </a:rPr>
              <a:t>考虑</a:t>
            </a:r>
            <a:r>
              <a:rPr sz="2000" spc="-10" dirty="0">
                <a:latin typeface="Microsoft YaHei"/>
                <a:cs typeface="Microsoft YaHei"/>
              </a:rPr>
              <a:t>到</a:t>
            </a:r>
            <a:r>
              <a:rPr sz="2000" spc="-10" dirty="0">
                <a:latin typeface="Microsoft YaHei"/>
                <a:cs typeface="Microsoft YaHei"/>
              </a:rPr>
              <a:t>产品</a:t>
            </a:r>
            <a:r>
              <a:rPr sz="2000" spc="190" dirty="0">
                <a:latin typeface="Microsoft YaHei"/>
                <a:cs typeface="Microsoft YaHei"/>
              </a:rPr>
              <a:t>）</a:t>
            </a:r>
            <a:r>
              <a:rPr sz="2000" spc="-10" dirty="0">
                <a:latin typeface="Microsoft YaHei"/>
                <a:cs typeface="Microsoft YaHei"/>
              </a:rPr>
              <a:t>。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1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内存访问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00175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985391"/>
            <a:ext cx="233679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48445" y="6247587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21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21151" y="2271902"/>
            <a:ext cx="4270375" cy="736600"/>
            <a:chOff x="3121151" y="2271902"/>
            <a:chExt cx="4270375" cy="736600"/>
          </a:xfrm>
        </p:grpSpPr>
        <p:sp>
          <p:nvSpPr>
            <p:cNvPr id="7" name="object 7"/>
            <p:cNvSpPr/>
            <p:nvPr/>
          </p:nvSpPr>
          <p:spPr>
            <a:xfrm>
              <a:off x="3133343" y="2284094"/>
              <a:ext cx="4246245" cy="712470"/>
            </a:xfrm>
            <a:custGeom>
              <a:avLst/>
              <a:gdLst/>
              <a:ahLst/>
              <a:cxnLst/>
              <a:rect l="l" t="t" r="r" b="b"/>
              <a:pathLst>
                <a:path w="4246245" h="712469">
                  <a:moveTo>
                    <a:pt x="652780" y="0"/>
                  </a:moveTo>
                  <a:lnTo>
                    <a:pt x="707644" y="136016"/>
                  </a:lnTo>
                  <a:lnTo>
                    <a:pt x="0" y="136016"/>
                  </a:lnTo>
                  <a:lnTo>
                    <a:pt x="0" y="712088"/>
                  </a:lnTo>
                  <a:lnTo>
                    <a:pt x="4245863" y="712088"/>
                  </a:lnTo>
                  <a:lnTo>
                    <a:pt x="4245863" y="136016"/>
                  </a:lnTo>
                  <a:lnTo>
                    <a:pt x="1769109" y="136016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33343" y="2284094"/>
              <a:ext cx="4246245" cy="712470"/>
            </a:xfrm>
            <a:custGeom>
              <a:avLst/>
              <a:gdLst/>
              <a:ahLst/>
              <a:cxnLst/>
              <a:rect l="l" t="t" r="r" b="b"/>
              <a:pathLst>
                <a:path w="4246245" h="712469">
                  <a:moveTo>
                    <a:pt x="0" y="136016"/>
                  </a:moveTo>
                  <a:lnTo>
                    <a:pt x="707644" y="136016"/>
                  </a:lnTo>
                  <a:lnTo>
                    <a:pt x="652780" y="0"/>
                  </a:lnTo>
                  <a:lnTo>
                    <a:pt x="1769109" y="136016"/>
                  </a:lnTo>
                  <a:lnTo>
                    <a:pt x="4245863" y="136016"/>
                  </a:lnTo>
                  <a:lnTo>
                    <a:pt x="4245863" y="232028"/>
                  </a:lnTo>
                  <a:lnTo>
                    <a:pt x="4245863" y="376046"/>
                  </a:lnTo>
                  <a:lnTo>
                    <a:pt x="4245863" y="712088"/>
                  </a:lnTo>
                  <a:lnTo>
                    <a:pt x="1769109" y="712088"/>
                  </a:lnTo>
                  <a:lnTo>
                    <a:pt x="707644" y="712088"/>
                  </a:lnTo>
                  <a:lnTo>
                    <a:pt x="0" y="712088"/>
                  </a:lnTo>
                  <a:lnTo>
                    <a:pt x="0" y="376046"/>
                  </a:lnTo>
                  <a:lnTo>
                    <a:pt x="0" y="232028"/>
                  </a:lnTo>
                  <a:lnTo>
                    <a:pt x="0" y="13601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54151" y="2296286"/>
            <a:ext cx="2618740" cy="712470"/>
            <a:chOff x="454151" y="2296286"/>
            <a:chExt cx="2618740" cy="712470"/>
          </a:xfrm>
        </p:grpSpPr>
        <p:sp>
          <p:nvSpPr>
            <p:cNvPr id="10" name="object 10"/>
            <p:cNvSpPr/>
            <p:nvPr/>
          </p:nvSpPr>
          <p:spPr>
            <a:xfrm>
              <a:off x="466343" y="2308478"/>
              <a:ext cx="2593975" cy="687705"/>
            </a:xfrm>
            <a:custGeom>
              <a:avLst/>
              <a:gdLst/>
              <a:ahLst/>
              <a:cxnLst/>
              <a:rect l="l" t="t" r="r" b="b"/>
              <a:pathLst>
                <a:path w="2593975" h="687705">
                  <a:moveTo>
                    <a:pt x="2367280" y="0"/>
                  </a:moveTo>
                  <a:lnTo>
                    <a:pt x="1513078" y="111633"/>
                  </a:lnTo>
                  <a:lnTo>
                    <a:pt x="0" y="111633"/>
                  </a:lnTo>
                  <a:lnTo>
                    <a:pt x="0" y="687705"/>
                  </a:lnTo>
                  <a:lnTo>
                    <a:pt x="2593848" y="687705"/>
                  </a:lnTo>
                  <a:lnTo>
                    <a:pt x="2593848" y="111633"/>
                  </a:lnTo>
                  <a:lnTo>
                    <a:pt x="2161540" y="111633"/>
                  </a:lnTo>
                  <a:lnTo>
                    <a:pt x="2367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6343" y="2308478"/>
              <a:ext cx="2593975" cy="687705"/>
            </a:xfrm>
            <a:custGeom>
              <a:avLst/>
              <a:gdLst/>
              <a:ahLst/>
              <a:cxnLst/>
              <a:rect l="l" t="t" r="r" b="b"/>
              <a:pathLst>
                <a:path w="2593975" h="687705">
                  <a:moveTo>
                    <a:pt x="0" y="111633"/>
                  </a:moveTo>
                  <a:lnTo>
                    <a:pt x="1513078" y="111633"/>
                  </a:lnTo>
                  <a:lnTo>
                    <a:pt x="2367280" y="0"/>
                  </a:lnTo>
                  <a:lnTo>
                    <a:pt x="2161540" y="111633"/>
                  </a:lnTo>
                  <a:lnTo>
                    <a:pt x="2593848" y="111633"/>
                  </a:lnTo>
                  <a:lnTo>
                    <a:pt x="2593848" y="207645"/>
                  </a:lnTo>
                  <a:lnTo>
                    <a:pt x="2593848" y="351663"/>
                  </a:lnTo>
                  <a:lnTo>
                    <a:pt x="2593848" y="687705"/>
                  </a:lnTo>
                  <a:lnTo>
                    <a:pt x="2161540" y="687705"/>
                  </a:lnTo>
                  <a:lnTo>
                    <a:pt x="1513078" y="687705"/>
                  </a:lnTo>
                  <a:lnTo>
                    <a:pt x="0" y="687705"/>
                  </a:lnTo>
                  <a:lnTo>
                    <a:pt x="0" y="351663"/>
                  </a:lnTo>
                  <a:lnTo>
                    <a:pt x="0" y="207645"/>
                  </a:lnTo>
                  <a:lnTo>
                    <a:pt x="0" y="11163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56945" y="1110285"/>
            <a:ext cx="6539230" cy="179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2872105">
              <a:lnSpc>
                <a:spcPct val="120100"/>
              </a:lnSpc>
              <a:spcBef>
                <a:spcPts val="100"/>
              </a:spcBef>
            </a:pPr>
            <a:r>
              <a:rPr sz="3200" b="1" spc="-5" dirty="0">
                <a:latin typeface="Courier New"/>
                <a:cs typeface="Courier New"/>
              </a:rPr>
              <a:t>lw </a:t>
            </a:r>
            <a:r>
              <a:rPr sz="3200" b="1" spc="-10" dirty="0">
                <a:latin typeface="Courier New"/>
                <a:cs typeface="Courier New"/>
              </a:rPr>
              <a:t>$s1, </a:t>
            </a:r>
            <a:r>
              <a:rPr sz="3200" b="1" dirty="0">
                <a:latin typeface="Courier New"/>
                <a:cs typeface="Courier New"/>
              </a:rPr>
              <a:t>8($s2) </a:t>
            </a:r>
            <a:r>
              <a:rPr sz="3200" b="1" spc="-5" dirty="0">
                <a:latin typeface="Courier New"/>
                <a:cs typeface="Courier New"/>
              </a:rPr>
              <a:t>sw </a:t>
            </a:r>
            <a:r>
              <a:rPr sz="3200" b="1" spc="-10" dirty="0">
                <a:latin typeface="Courier New"/>
                <a:cs typeface="Courier New"/>
              </a:rPr>
              <a:t>$s1, </a:t>
            </a:r>
            <a:r>
              <a:rPr sz="3200" b="1" dirty="0">
                <a:latin typeface="Courier New"/>
                <a:cs typeface="Courier New"/>
              </a:rPr>
              <a:t>8($s2)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  <a:tabLst>
                <a:tab pos="2670810" algn="l"/>
              </a:tabLst>
            </a:pPr>
            <a:r>
              <a:rPr sz="2400" spc="85" dirty="0">
                <a:latin typeface="Microsoft JhengHei UI"/>
                <a:cs typeface="Microsoft JhengHei UI"/>
              </a:rPr>
              <a:t>偏移</a:t>
            </a:r>
            <a:r>
              <a:rPr sz="2400" spc="85" dirty="0">
                <a:latin typeface="Microsoft JhengHei UI"/>
                <a:cs typeface="Microsoft JhengHei UI"/>
              </a:rPr>
              <a:t>基数</a:t>
            </a:r>
            <a:r>
              <a:rPr sz="2400" spc="60" dirty="0">
                <a:latin typeface="Microsoft JhengHei UI"/>
                <a:cs typeface="Microsoft JhengHei UI"/>
              </a:rPr>
              <a:t>寄存器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0323" y="3569208"/>
            <a:ext cx="2172970" cy="2237740"/>
          </a:xfrm>
          <a:custGeom>
            <a:avLst/>
            <a:gdLst/>
            <a:ahLst/>
            <a:cxnLst/>
            <a:rect l="l" t="t" r="r" b="b"/>
            <a:pathLst>
              <a:path w="2172970" h="2237740">
                <a:moveTo>
                  <a:pt x="0" y="377189"/>
                </a:moveTo>
                <a:lnTo>
                  <a:pt x="2172957" y="377189"/>
                </a:lnTo>
              </a:path>
              <a:path w="2172970" h="2237740">
                <a:moveTo>
                  <a:pt x="0" y="748029"/>
                </a:moveTo>
                <a:lnTo>
                  <a:pt x="2172957" y="748029"/>
                </a:lnTo>
              </a:path>
              <a:path w="2172970" h="2237740">
                <a:moveTo>
                  <a:pt x="0" y="1118869"/>
                </a:moveTo>
                <a:lnTo>
                  <a:pt x="2172957" y="1118869"/>
                </a:lnTo>
              </a:path>
              <a:path w="2172970" h="2237740">
                <a:moveTo>
                  <a:pt x="0" y="1489709"/>
                </a:moveTo>
                <a:lnTo>
                  <a:pt x="2172957" y="1489709"/>
                </a:lnTo>
              </a:path>
              <a:path w="2172970" h="2237740">
                <a:moveTo>
                  <a:pt x="0" y="1860550"/>
                </a:moveTo>
                <a:lnTo>
                  <a:pt x="2172957" y="1860550"/>
                </a:lnTo>
              </a:path>
              <a:path w="2172970" h="2237740">
                <a:moveTo>
                  <a:pt x="6350" y="0"/>
                </a:moveTo>
                <a:lnTo>
                  <a:pt x="6350" y="2237740"/>
                </a:lnTo>
              </a:path>
              <a:path w="2172970" h="2237740">
                <a:moveTo>
                  <a:pt x="2166607" y="0"/>
                </a:moveTo>
                <a:lnTo>
                  <a:pt x="2166607" y="2237740"/>
                </a:lnTo>
              </a:path>
              <a:path w="2172970" h="2237740">
                <a:moveTo>
                  <a:pt x="0" y="6350"/>
                </a:moveTo>
                <a:lnTo>
                  <a:pt x="2172957" y="6350"/>
                </a:lnTo>
              </a:path>
              <a:path w="2172970" h="2237740">
                <a:moveTo>
                  <a:pt x="0" y="2231390"/>
                </a:moveTo>
                <a:lnTo>
                  <a:pt x="2172957" y="22313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91488" y="5836411"/>
            <a:ext cx="643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94" dirty="0">
                <a:latin typeface="Microsoft JhengHei UI"/>
                <a:cs typeface="Microsoft JhengHei UI"/>
              </a:rPr>
              <a:t>记忆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431" y="3932301"/>
            <a:ext cx="404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Microsoft JhengHei UI"/>
                <a:cs typeface="Microsoft JhengHei UI"/>
              </a:rPr>
              <a:t>16</a:t>
            </a:r>
            <a:endParaRPr sz="2400">
              <a:latin typeface="Microsoft JhengHei UI"/>
              <a:cs typeface="Microsoft JhengHei UI"/>
            </a:endParaRPr>
          </a:p>
          <a:p>
            <a:pPr marL="12700">
              <a:lnSpc>
                <a:spcPts val="2880"/>
              </a:lnSpc>
            </a:pPr>
            <a:r>
              <a:rPr sz="2400" spc="90" dirty="0">
                <a:latin typeface="Microsoft JhengHei UI"/>
                <a:cs typeface="Microsoft JhengHei UI"/>
              </a:rPr>
              <a:t>12</a:t>
            </a:r>
            <a:endParaRPr sz="2400">
              <a:latin typeface="Microsoft JhengHei UI"/>
              <a:cs typeface="Microsoft JhengHei UI"/>
            </a:endParaRPr>
          </a:p>
          <a:p>
            <a:pPr marL="104775">
              <a:lnSpc>
                <a:spcPct val="100000"/>
              </a:lnSpc>
            </a:pPr>
            <a:r>
              <a:rPr sz="2400" spc="100" dirty="0">
                <a:latin typeface="Microsoft JhengHei UI"/>
                <a:cs typeface="Microsoft JhengHei UI"/>
              </a:rPr>
              <a:t>8</a:t>
            </a:r>
            <a:endParaRPr sz="2400">
              <a:latin typeface="Microsoft JhengHei UI"/>
              <a:cs typeface="Microsoft JhengHei UI"/>
            </a:endParaRPr>
          </a:p>
          <a:p>
            <a:pPr marL="104775">
              <a:lnSpc>
                <a:spcPct val="100000"/>
              </a:lnSpc>
            </a:pPr>
            <a:r>
              <a:rPr sz="2400" spc="100" dirty="0">
                <a:latin typeface="Microsoft JhengHei UI"/>
                <a:cs typeface="Microsoft JhengHei UI"/>
              </a:rPr>
              <a:t>4</a:t>
            </a:r>
            <a:endParaRPr sz="2400">
              <a:latin typeface="Microsoft JhengHei UI"/>
              <a:cs typeface="Microsoft JhengHei UI"/>
            </a:endParaRPr>
          </a:p>
          <a:p>
            <a:pPr marL="104775">
              <a:lnSpc>
                <a:spcPct val="100000"/>
              </a:lnSpc>
            </a:pPr>
            <a:r>
              <a:rPr sz="2400" spc="95" dirty="0">
                <a:latin typeface="Microsoft JhengHei UI"/>
                <a:cs typeface="Microsoft JhengHei UI"/>
              </a:rPr>
              <a:t>0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389" y="3584575"/>
            <a:ext cx="412750" cy="330200"/>
          </a:xfrm>
          <a:prstGeom prst="rect">
            <a:avLst/>
          </a:prstGeom>
        </p:spPr>
        <p:txBody>
          <a:bodyPr vert="vert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latin typeface="Microsoft JhengHei UI"/>
                <a:cs typeface="Microsoft JhengHei UI"/>
              </a:rPr>
              <a:t>...</a:t>
            </a:r>
            <a:endParaRPr sz="2400">
              <a:latin typeface="Microsoft JhengHei UI"/>
              <a:cs typeface="Microsoft JhengHei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07931" y="4824793"/>
            <a:ext cx="5276850" cy="1990725"/>
            <a:chOff x="3007931" y="4824793"/>
            <a:chExt cx="5276850" cy="1990725"/>
          </a:xfrm>
        </p:grpSpPr>
        <p:sp>
          <p:nvSpPr>
            <p:cNvPr id="18" name="object 18"/>
            <p:cNvSpPr/>
            <p:nvPr/>
          </p:nvSpPr>
          <p:spPr>
            <a:xfrm>
              <a:off x="3020314" y="4837175"/>
              <a:ext cx="5252085" cy="1965960"/>
            </a:xfrm>
            <a:custGeom>
              <a:avLst/>
              <a:gdLst/>
              <a:ahLst/>
              <a:cxnLst/>
              <a:rect l="l" t="t" r="r" b="b"/>
              <a:pathLst>
                <a:path w="5252084" h="1965959">
                  <a:moveTo>
                    <a:pt x="113030" y="0"/>
                  </a:moveTo>
                  <a:lnTo>
                    <a:pt x="969518" y="0"/>
                  </a:lnTo>
                  <a:lnTo>
                    <a:pt x="2254250" y="0"/>
                  </a:lnTo>
                  <a:lnTo>
                    <a:pt x="5251958" y="0"/>
                  </a:lnTo>
                  <a:lnTo>
                    <a:pt x="5251958" y="327660"/>
                  </a:lnTo>
                  <a:lnTo>
                    <a:pt x="5251958" y="819150"/>
                  </a:lnTo>
                  <a:lnTo>
                    <a:pt x="5251958" y="1965960"/>
                  </a:lnTo>
                  <a:lnTo>
                    <a:pt x="2254250" y="1965960"/>
                  </a:lnTo>
                  <a:lnTo>
                    <a:pt x="969518" y="1965960"/>
                  </a:lnTo>
                  <a:lnTo>
                    <a:pt x="113030" y="1965960"/>
                  </a:lnTo>
                  <a:lnTo>
                    <a:pt x="113030" y="819150"/>
                  </a:lnTo>
                  <a:lnTo>
                    <a:pt x="0" y="331088"/>
                  </a:lnTo>
                  <a:lnTo>
                    <a:pt x="113030" y="327660"/>
                  </a:lnTo>
                  <a:lnTo>
                    <a:pt x="113030" y="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8" y="5000497"/>
              <a:ext cx="200660" cy="208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8" y="5939307"/>
              <a:ext cx="200660" cy="2082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8" y="6451358"/>
              <a:ext cx="200660" cy="20827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355594" y="3469193"/>
            <a:ext cx="4409440" cy="3322954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spc="155" dirty="0">
                <a:latin typeface="Microsoft JhengHei UI"/>
                <a:cs typeface="Microsoft JhengHei UI"/>
              </a:rPr>
              <a:t>8($s2) </a:t>
            </a:r>
            <a:r>
              <a:rPr sz="2400" spc="160" dirty="0">
                <a:latin typeface="Microsoft JhengHei UI"/>
                <a:cs typeface="Microsoft JhengHei UI"/>
              </a:rPr>
              <a:t>= </a:t>
            </a:r>
            <a:r>
              <a:rPr sz="2400" spc="95" dirty="0">
                <a:latin typeface="Microsoft JhengHei UI"/>
                <a:cs typeface="Microsoft JhengHei UI"/>
              </a:rPr>
              <a:t>16</a:t>
            </a:r>
            <a:endParaRPr sz="24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400" spc="-625" dirty="0">
                <a:latin typeface="Microsoft JhengHei UI"/>
                <a:cs typeface="Microsoft JhengHei UI"/>
              </a:rPr>
              <a:t>如果</a:t>
            </a:r>
            <a:r>
              <a:rPr sz="2400" spc="95" dirty="0">
                <a:latin typeface="Microsoft JhengHei UI"/>
                <a:cs typeface="Microsoft JhengHei UI"/>
              </a:rPr>
              <a:t>$s2</a:t>
            </a:r>
            <a:r>
              <a:rPr sz="2400" spc="160" dirty="0">
                <a:latin typeface="Microsoft JhengHei UI"/>
                <a:cs typeface="Microsoft JhengHei UI"/>
              </a:rPr>
              <a:t>=</a:t>
            </a:r>
            <a:r>
              <a:rPr sz="2400" spc="100" dirty="0">
                <a:latin typeface="Microsoft JhengHei UI"/>
                <a:cs typeface="Microsoft JhengHei UI"/>
              </a:rPr>
              <a:t>8</a:t>
            </a:r>
            <a:r>
              <a:rPr sz="2400" spc="-630" dirty="0">
                <a:latin typeface="Microsoft JhengHei UI"/>
                <a:cs typeface="Microsoft JhengHei UI"/>
              </a:rPr>
              <a:t>，</a:t>
            </a:r>
            <a:r>
              <a:rPr sz="2400" spc="-755" dirty="0">
                <a:latin typeface="Microsoft JhengHei UI"/>
                <a:cs typeface="Microsoft JhengHei UI"/>
              </a:rPr>
              <a:t>那么</a:t>
            </a:r>
            <a:endParaRPr sz="2400">
              <a:latin typeface="Microsoft JhengHei UI"/>
              <a:cs typeface="Microsoft JhengHei UI"/>
            </a:endParaRPr>
          </a:p>
          <a:p>
            <a:pPr marL="241300" marR="5080">
              <a:lnSpc>
                <a:spcPct val="100000"/>
              </a:lnSpc>
              <a:spcBef>
                <a:spcPts val="2095"/>
              </a:spcBef>
            </a:pPr>
            <a:r>
              <a:rPr sz="2800" spc="-815" dirty="0">
                <a:latin typeface="Microsoft JhengHei UI"/>
                <a:cs typeface="Microsoft JhengHei UI"/>
              </a:rPr>
              <a:t>每个</a:t>
            </a:r>
            <a:r>
              <a:rPr sz="2800" spc="-495" dirty="0">
                <a:latin typeface="Microsoft JhengHei UI"/>
                <a:cs typeface="Microsoft JhengHei UI"/>
              </a:rPr>
              <a:t>存储单元</a:t>
            </a:r>
            <a:r>
              <a:rPr sz="2800" spc="145" dirty="0">
                <a:latin typeface="Microsoft JhengHei UI"/>
                <a:cs typeface="Microsoft JhengHei UI"/>
              </a:rPr>
              <a:t>（</a:t>
            </a:r>
            <a:r>
              <a:rPr sz="2800" spc="300" dirty="0">
                <a:latin typeface="Microsoft JhengHei UI"/>
                <a:cs typeface="Microsoft JhengHei UI"/>
              </a:rPr>
              <a:t>1个</a:t>
            </a:r>
            <a:r>
              <a:rPr sz="2800" spc="-815" dirty="0">
                <a:latin typeface="Microsoft JhengHei UI"/>
                <a:cs typeface="Microsoft JhengHei UI"/>
              </a:rPr>
              <a:t>字节</a:t>
            </a:r>
            <a:r>
              <a:rPr sz="2800" spc="325" dirty="0">
                <a:latin typeface="Microsoft JhengHei UI"/>
                <a:cs typeface="Microsoft JhengHei UI"/>
              </a:rPr>
              <a:t>）</a:t>
            </a:r>
            <a:r>
              <a:rPr sz="2800" spc="-830" dirty="0">
                <a:latin typeface="Microsoft JhengHei UI"/>
                <a:cs typeface="Microsoft JhengHei UI"/>
              </a:rPr>
              <a:t>被</a:t>
            </a:r>
            <a:r>
              <a:rPr sz="2800" spc="-390" dirty="0">
                <a:latin typeface="Microsoft JhengHei UI"/>
                <a:cs typeface="Microsoft JhengHei UI"/>
              </a:rPr>
              <a:t>分配</a:t>
            </a:r>
            <a:r>
              <a:rPr sz="2800" spc="-660" dirty="0">
                <a:latin typeface="Microsoft JhengHei UI"/>
                <a:cs typeface="Microsoft JhengHei UI"/>
              </a:rPr>
              <a:t>一个</a:t>
            </a:r>
            <a:r>
              <a:rPr sz="2800" spc="-735" dirty="0">
                <a:latin typeface="Microsoft JhengHei UI"/>
                <a:cs typeface="Microsoft JhengHei UI"/>
              </a:rPr>
              <a:t>存储</a:t>
            </a:r>
            <a:r>
              <a:rPr sz="2800" spc="-670" dirty="0">
                <a:latin typeface="Microsoft JhengHei UI"/>
                <a:cs typeface="Microsoft JhengHei UI"/>
              </a:rPr>
              <a:t>地址</a:t>
            </a:r>
            <a:r>
              <a:rPr sz="2800" spc="-665" dirty="0">
                <a:latin typeface="Microsoft JhengHei UI"/>
                <a:cs typeface="Microsoft JhengHei UI"/>
              </a:rPr>
              <a:t>。</a:t>
            </a:r>
            <a:endParaRPr sz="2800">
              <a:latin typeface="Microsoft JhengHei UI"/>
              <a:cs typeface="Microsoft JhengHei UI"/>
            </a:endParaRPr>
          </a:p>
          <a:p>
            <a:pPr marL="241300" marR="1269365">
              <a:lnSpc>
                <a:spcPct val="120100"/>
              </a:lnSpc>
            </a:pPr>
            <a:r>
              <a:rPr sz="2800" spc="-365" dirty="0">
                <a:latin typeface="Microsoft JhengHei UI"/>
                <a:cs typeface="Microsoft JhengHei UI"/>
              </a:rPr>
              <a:t>使用</a:t>
            </a:r>
            <a:r>
              <a:rPr sz="2800" spc="125" dirty="0">
                <a:latin typeface="Microsoft JhengHei UI"/>
                <a:cs typeface="Microsoft JhengHei UI"/>
              </a:rPr>
              <a:t>1个</a:t>
            </a:r>
            <a:r>
              <a:rPr sz="2800" spc="5" dirty="0">
                <a:latin typeface="Microsoft JhengHei UI"/>
                <a:cs typeface="Microsoft JhengHei UI"/>
              </a:rPr>
              <a:t>字</a:t>
            </a:r>
            <a:r>
              <a:rPr sz="2800" spc="65" dirty="0">
                <a:latin typeface="Microsoft JhengHei UI"/>
                <a:cs typeface="Microsoft JhengHei UI"/>
              </a:rPr>
              <a:t>=4个</a:t>
            </a:r>
            <a:r>
              <a:rPr sz="2800" spc="-500" dirty="0">
                <a:latin typeface="Microsoft JhengHei UI"/>
                <a:cs typeface="Microsoft JhengHei UI"/>
              </a:rPr>
              <a:t>字节</a:t>
            </a:r>
            <a:r>
              <a:rPr sz="2800" spc="-505" dirty="0">
                <a:latin typeface="Microsoft JhengHei UI"/>
                <a:cs typeface="Microsoft JhengHei UI"/>
              </a:rPr>
              <a:t>的</a:t>
            </a:r>
            <a:r>
              <a:rPr sz="2800" spc="10" dirty="0">
                <a:latin typeface="Microsoft JhengHei UI"/>
                <a:cs typeface="Microsoft JhengHei UI"/>
              </a:rPr>
              <a:t>单位 </a:t>
            </a:r>
            <a:r>
              <a:rPr sz="2800" spc="-105" dirty="0">
                <a:latin typeface="Microsoft JhengHei UI"/>
                <a:cs typeface="Microsoft JhengHei UI"/>
              </a:rPr>
              <a:t>DRAM</a:t>
            </a:r>
            <a:endParaRPr sz="2800">
              <a:latin typeface="Microsoft JhengHei UI"/>
              <a:cs typeface="Microsoft JhengHei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02052" y="3872738"/>
            <a:ext cx="580390" cy="1048385"/>
          </a:xfrm>
          <a:custGeom>
            <a:avLst/>
            <a:gdLst/>
            <a:ahLst/>
            <a:cxnLst/>
            <a:rect l="l" t="t" r="r" b="b"/>
            <a:pathLst>
              <a:path w="580389" h="1048385">
                <a:moveTo>
                  <a:pt x="578485" y="11684"/>
                </a:moveTo>
                <a:lnTo>
                  <a:pt x="573659" y="0"/>
                </a:lnTo>
                <a:lnTo>
                  <a:pt x="68364" y="202450"/>
                </a:lnTo>
                <a:lnTo>
                  <a:pt x="56515" y="172974"/>
                </a:lnTo>
                <a:lnTo>
                  <a:pt x="0" y="236728"/>
                </a:lnTo>
                <a:lnTo>
                  <a:pt x="84963" y="243713"/>
                </a:lnTo>
                <a:lnTo>
                  <a:pt x="74993" y="218948"/>
                </a:lnTo>
                <a:lnTo>
                  <a:pt x="73101" y="214236"/>
                </a:lnTo>
                <a:lnTo>
                  <a:pt x="578485" y="11684"/>
                </a:lnTo>
                <a:close/>
              </a:path>
              <a:path w="580389" h="1048385">
                <a:moveTo>
                  <a:pt x="580009" y="586867"/>
                </a:moveTo>
                <a:lnTo>
                  <a:pt x="572008" y="576961"/>
                </a:lnTo>
                <a:lnTo>
                  <a:pt x="55219" y="995426"/>
                </a:lnTo>
                <a:lnTo>
                  <a:pt x="35306" y="970788"/>
                </a:lnTo>
                <a:lnTo>
                  <a:pt x="0" y="1048258"/>
                </a:lnTo>
                <a:lnTo>
                  <a:pt x="83185" y="1029970"/>
                </a:lnTo>
                <a:lnTo>
                  <a:pt x="69723" y="1013333"/>
                </a:lnTo>
                <a:lnTo>
                  <a:pt x="63233" y="1005319"/>
                </a:lnTo>
                <a:lnTo>
                  <a:pt x="580009" y="5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140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程序计数器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5786120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Microsoft YaHei"/>
                <a:cs typeface="Microsoft YaHei"/>
              </a:rPr>
              <a:t>目前</a:t>
            </a:r>
            <a:r>
              <a:rPr sz="3200" spc="-15" dirty="0">
                <a:latin typeface="Microsoft YaHei"/>
                <a:cs typeface="Microsoft YaHei"/>
              </a:rPr>
              <a:t>正在执行的指令的。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Microsoft YaHei"/>
                <a:cs typeface="Microsoft YaHei"/>
              </a:rPr>
              <a:t>指示内存地址的寄存器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Microsoft YaHei"/>
                <a:cs typeface="Microsoft YaHei"/>
              </a:rPr>
              <a:t>也被写成</a:t>
            </a:r>
            <a:r>
              <a:rPr sz="3200" spc="-5" dirty="0">
                <a:latin typeface="Microsoft YaHei"/>
                <a:cs typeface="Microsoft YaHei"/>
              </a:rPr>
              <a:t>程序</a:t>
            </a:r>
            <a:r>
              <a:rPr sz="3200" spc="40" dirty="0">
                <a:latin typeface="Microsoft YaHei"/>
                <a:cs typeface="Microsoft YaHei"/>
              </a:rPr>
              <a:t>计数器，</a:t>
            </a:r>
            <a:r>
              <a:rPr sz="3200" spc="-30" dirty="0">
                <a:latin typeface="Microsoft YaHei"/>
                <a:cs typeface="Microsoft YaHei"/>
              </a:rPr>
              <a:t>PC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507360"/>
            <a:ext cx="233679" cy="23621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73776" y="3616325"/>
          <a:ext cx="217932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/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指示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指示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2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指示</a:t>
                      </a: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3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204" dirty="0">
                          <a:latin typeface="Microsoft JhengHei UI"/>
                          <a:cs typeface="Microsoft JhengHei UI"/>
                        </a:rPr>
                        <a:t>...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204" dirty="0">
                          <a:latin typeface="Microsoft JhengHei UI"/>
                          <a:cs typeface="Microsoft JhengHei UI"/>
                        </a:rPr>
                        <a:t>...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7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204" dirty="0">
                          <a:latin typeface="Microsoft JhengHei UI"/>
                          <a:cs typeface="Microsoft JhengHei UI"/>
                        </a:rPr>
                        <a:t>...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56730" y="5883046"/>
            <a:ext cx="643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94" dirty="0">
                <a:latin typeface="Microsoft JhengHei UI"/>
                <a:cs typeface="Microsoft JhengHei UI"/>
              </a:rPr>
              <a:t>记忆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498" y="5497448"/>
            <a:ext cx="412750" cy="330200"/>
          </a:xfrm>
          <a:prstGeom prst="rect">
            <a:avLst/>
          </a:prstGeom>
        </p:spPr>
        <p:txBody>
          <a:bodyPr vert="vert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latin typeface="Microsoft JhengHei UI"/>
                <a:cs typeface="Microsoft JhengHei UI"/>
              </a:rPr>
              <a:t>...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1390" y="3618738"/>
            <a:ext cx="792480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Microsoft JhengHei UI"/>
                <a:cs typeface="Microsoft JhengHei UI"/>
              </a:rPr>
              <a:t>1024</a:t>
            </a:r>
            <a:endParaRPr sz="2400">
              <a:latin typeface="Microsoft JhengHei UI"/>
              <a:cs typeface="Microsoft JhengHei UI"/>
            </a:endParaRPr>
          </a:p>
          <a:p>
            <a:pPr marL="19050">
              <a:lnSpc>
                <a:spcPct val="100000"/>
              </a:lnSpc>
            </a:pPr>
            <a:r>
              <a:rPr sz="2400" spc="90" dirty="0">
                <a:latin typeface="Microsoft JhengHei UI"/>
                <a:cs typeface="Microsoft JhengHei UI"/>
              </a:rPr>
              <a:t>1028</a:t>
            </a:r>
            <a:endParaRPr sz="2400">
              <a:latin typeface="Microsoft JhengHei UI"/>
              <a:cs typeface="Microsoft JhengHei UI"/>
            </a:endParaRPr>
          </a:p>
          <a:p>
            <a:pPr marL="19050">
              <a:lnSpc>
                <a:spcPts val="2840"/>
              </a:lnSpc>
              <a:spcBef>
                <a:spcPts val="160"/>
              </a:spcBef>
            </a:pPr>
            <a:r>
              <a:rPr sz="2400" spc="90" dirty="0">
                <a:latin typeface="Microsoft JhengHei UI"/>
                <a:cs typeface="Microsoft JhengHei UI"/>
              </a:rPr>
              <a:t>1032</a:t>
            </a:r>
            <a:endParaRPr sz="2400">
              <a:latin typeface="Microsoft JhengHei UI"/>
              <a:cs typeface="Microsoft JhengHei UI"/>
            </a:endParaRPr>
          </a:p>
          <a:p>
            <a:pPr marL="23495">
              <a:lnSpc>
                <a:spcPts val="2840"/>
              </a:lnSpc>
            </a:pPr>
            <a:r>
              <a:rPr sz="2400" spc="90" dirty="0">
                <a:latin typeface="Microsoft JhengHei UI"/>
                <a:cs typeface="Microsoft JhengHei UI"/>
              </a:rPr>
              <a:t>1036</a:t>
            </a:r>
            <a:endParaRPr sz="2400">
              <a:latin typeface="Microsoft JhengHei UI"/>
              <a:cs typeface="Microsoft JhengHei UI"/>
            </a:endParaRPr>
          </a:p>
          <a:p>
            <a:pPr marL="23495">
              <a:lnSpc>
                <a:spcPct val="100000"/>
              </a:lnSpc>
              <a:spcBef>
                <a:spcPts val="160"/>
              </a:spcBef>
            </a:pPr>
            <a:r>
              <a:rPr sz="2400" spc="90" dirty="0">
                <a:latin typeface="Microsoft JhengHei UI"/>
                <a:cs typeface="Microsoft JhengHei UI"/>
              </a:rPr>
              <a:t>1040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4123" y="4149852"/>
            <a:ext cx="948055" cy="4635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90" dirty="0">
                <a:latin typeface="Microsoft JhengHei UI"/>
                <a:cs typeface="Microsoft JhengHei UI"/>
              </a:rPr>
              <a:t>1028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2725" y="4666615"/>
            <a:ext cx="204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75" dirty="0">
                <a:latin typeface="Microsoft JhengHei UI"/>
                <a:cs typeface="Microsoft JhengHei UI"/>
              </a:rPr>
              <a:t>程序</a:t>
            </a:r>
            <a:r>
              <a:rPr sz="2400" spc="-665" dirty="0">
                <a:latin typeface="Microsoft JhengHei UI"/>
                <a:cs typeface="Microsoft JhengHei UI"/>
              </a:rPr>
              <a:t>计数器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0758" y="4147946"/>
            <a:ext cx="1924050" cy="245745"/>
          </a:xfrm>
          <a:custGeom>
            <a:avLst/>
            <a:gdLst/>
            <a:ahLst/>
            <a:cxnLst/>
            <a:rect l="l" t="t" r="r" b="b"/>
            <a:pathLst>
              <a:path w="1924050" h="245745">
                <a:moveTo>
                  <a:pt x="1840519" y="27201"/>
                </a:moveTo>
                <a:lnTo>
                  <a:pt x="0" y="218312"/>
                </a:lnTo>
                <a:lnTo>
                  <a:pt x="2793" y="245617"/>
                </a:lnTo>
                <a:lnTo>
                  <a:pt x="1843360" y="54501"/>
                </a:lnTo>
                <a:lnTo>
                  <a:pt x="1840519" y="27201"/>
                </a:lnTo>
                <a:close/>
              </a:path>
              <a:path w="1924050" h="245745">
                <a:moveTo>
                  <a:pt x="1906237" y="25780"/>
                </a:moveTo>
                <a:lnTo>
                  <a:pt x="1854200" y="25780"/>
                </a:lnTo>
                <a:lnTo>
                  <a:pt x="1856994" y="53085"/>
                </a:lnTo>
                <a:lnTo>
                  <a:pt x="1843360" y="54501"/>
                </a:lnTo>
                <a:lnTo>
                  <a:pt x="1846199" y="81787"/>
                </a:lnTo>
                <a:lnTo>
                  <a:pt x="1923795" y="32384"/>
                </a:lnTo>
                <a:lnTo>
                  <a:pt x="1906237" y="25780"/>
                </a:lnTo>
                <a:close/>
              </a:path>
              <a:path w="1924050" h="245745">
                <a:moveTo>
                  <a:pt x="1854200" y="25780"/>
                </a:moveTo>
                <a:lnTo>
                  <a:pt x="1840519" y="27201"/>
                </a:lnTo>
                <a:lnTo>
                  <a:pt x="1843360" y="54501"/>
                </a:lnTo>
                <a:lnTo>
                  <a:pt x="1856994" y="53085"/>
                </a:lnTo>
                <a:lnTo>
                  <a:pt x="1854200" y="25780"/>
                </a:lnTo>
                <a:close/>
              </a:path>
              <a:path w="1924050" h="245745">
                <a:moveTo>
                  <a:pt x="1837690" y="0"/>
                </a:moveTo>
                <a:lnTo>
                  <a:pt x="1840519" y="27201"/>
                </a:lnTo>
                <a:lnTo>
                  <a:pt x="1854200" y="25780"/>
                </a:lnTo>
                <a:lnTo>
                  <a:pt x="1906237" y="25780"/>
                </a:lnTo>
                <a:lnTo>
                  <a:pt x="1837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98942" y="6233857"/>
            <a:ext cx="3124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70" dirty="0">
                <a:latin typeface="Microsoft YaHei"/>
                <a:cs typeface="Microsoft YaHei"/>
              </a:rPr>
              <a:t>22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43662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MIPS指令格式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0668" y="1258265"/>
            <a:ext cx="11144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90" dirty="0">
                <a:latin typeface="Microsoft YaHei"/>
                <a:cs typeface="Microsoft YaHei"/>
              </a:rPr>
              <a:t>R</a:t>
            </a:r>
            <a:r>
              <a:rPr sz="3200" spc="-10" dirty="0">
                <a:latin typeface="Microsoft YaHei"/>
                <a:cs typeface="Microsoft YaHei"/>
              </a:rPr>
              <a:t>格式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608" y="1859279"/>
            <a:ext cx="1511935" cy="429895"/>
          </a:xfrm>
          <a:custGeom>
            <a:avLst/>
            <a:gdLst/>
            <a:ahLst/>
            <a:cxnLst/>
            <a:rect l="l" t="t" r="r" b="b"/>
            <a:pathLst>
              <a:path w="1511935" h="429894">
                <a:moveTo>
                  <a:pt x="0" y="429768"/>
                </a:moveTo>
                <a:lnTo>
                  <a:pt x="1511808" y="429768"/>
                </a:lnTo>
                <a:lnTo>
                  <a:pt x="1511808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7492" y="1924939"/>
            <a:ext cx="30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Microsoft JhengHei UI"/>
                <a:cs typeface="Microsoft JhengHei UI"/>
              </a:rPr>
              <a:t>启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3033" y="1846897"/>
            <a:ext cx="1287145" cy="454659"/>
            <a:chOff x="2173033" y="1846897"/>
            <a:chExt cx="1287145" cy="454659"/>
          </a:xfrm>
        </p:grpSpPr>
        <p:sp>
          <p:nvSpPr>
            <p:cNvPr id="8" name="object 8"/>
            <p:cNvSpPr/>
            <p:nvPr/>
          </p:nvSpPr>
          <p:spPr>
            <a:xfrm>
              <a:off x="2185415" y="1859280"/>
              <a:ext cx="1262380" cy="429895"/>
            </a:xfrm>
            <a:custGeom>
              <a:avLst/>
              <a:gdLst/>
              <a:ahLst/>
              <a:cxnLst/>
              <a:rect l="l" t="t" r="r" b="b"/>
              <a:pathLst>
                <a:path w="1262379" h="429894">
                  <a:moveTo>
                    <a:pt x="1261871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1261871" y="429768"/>
                  </a:lnTo>
                  <a:lnTo>
                    <a:pt x="1261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85415" y="1859280"/>
              <a:ext cx="1262380" cy="429895"/>
            </a:xfrm>
            <a:custGeom>
              <a:avLst/>
              <a:gdLst/>
              <a:ahLst/>
              <a:cxnLst/>
              <a:rect l="l" t="t" r="r" b="b"/>
              <a:pathLst>
                <a:path w="1262379" h="429894">
                  <a:moveTo>
                    <a:pt x="0" y="429768"/>
                  </a:moveTo>
                  <a:lnTo>
                    <a:pt x="1261871" y="429768"/>
                  </a:lnTo>
                  <a:lnTo>
                    <a:pt x="1261871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98750" y="1924939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JhengHei UI"/>
                <a:cs typeface="Microsoft JhengHei UI"/>
              </a:rPr>
              <a:t>乡亲们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25761" y="1846897"/>
            <a:ext cx="1287145" cy="454659"/>
            <a:chOff x="3425761" y="1846897"/>
            <a:chExt cx="1287145" cy="454659"/>
          </a:xfrm>
        </p:grpSpPr>
        <p:sp>
          <p:nvSpPr>
            <p:cNvPr id="12" name="object 12"/>
            <p:cNvSpPr/>
            <p:nvPr/>
          </p:nvSpPr>
          <p:spPr>
            <a:xfrm>
              <a:off x="3438143" y="1859280"/>
              <a:ext cx="1262380" cy="429895"/>
            </a:xfrm>
            <a:custGeom>
              <a:avLst/>
              <a:gdLst/>
              <a:ahLst/>
              <a:cxnLst/>
              <a:rect l="l" t="t" r="r" b="b"/>
              <a:pathLst>
                <a:path w="1262379" h="429894">
                  <a:moveTo>
                    <a:pt x="1261872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1261872" y="429768"/>
                  </a:lnTo>
                  <a:lnTo>
                    <a:pt x="1261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38143" y="1859280"/>
              <a:ext cx="1262380" cy="429895"/>
            </a:xfrm>
            <a:custGeom>
              <a:avLst/>
              <a:gdLst/>
              <a:ahLst/>
              <a:cxnLst/>
              <a:rect l="l" t="t" r="r" b="b"/>
              <a:pathLst>
                <a:path w="1262379" h="429894">
                  <a:moveTo>
                    <a:pt x="0" y="429768"/>
                  </a:moveTo>
                  <a:lnTo>
                    <a:pt x="1261872" y="429768"/>
                  </a:lnTo>
                  <a:lnTo>
                    <a:pt x="1261872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964940" y="1924939"/>
            <a:ext cx="21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JhengHei UI"/>
                <a:cs typeface="Microsoft JhengHei UI"/>
              </a:rPr>
              <a:t>rt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87633" y="1846897"/>
            <a:ext cx="1283970" cy="454659"/>
            <a:chOff x="4687633" y="1846897"/>
            <a:chExt cx="1283970" cy="454659"/>
          </a:xfrm>
        </p:grpSpPr>
        <p:sp>
          <p:nvSpPr>
            <p:cNvPr id="16" name="object 16"/>
            <p:cNvSpPr/>
            <p:nvPr/>
          </p:nvSpPr>
          <p:spPr>
            <a:xfrm>
              <a:off x="4700016" y="1859280"/>
              <a:ext cx="1259205" cy="429895"/>
            </a:xfrm>
            <a:custGeom>
              <a:avLst/>
              <a:gdLst/>
              <a:ahLst/>
              <a:cxnLst/>
              <a:rect l="l" t="t" r="r" b="b"/>
              <a:pathLst>
                <a:path w="1259204" h="429894">
                  <a:moveTo>
                    <a:pt x="1258824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1258824" y="429768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00016" y="1859280"/>
              <a:ext cx="1259205" cy="429895"/>
            </a:xfrm>
            <a:custGeom>
              <a:avLst/>
              <a:gdLst/>
              <a:ahLst/>
              <a:cxnLst/>
              <a:rect l="l" t="t" r="r" b="b"/>
              <a:pathLst>
                <a:path w="1259204" h="429894">
                  <a:moveTo>
                    <a:pt x="0" y="429768"/>
                  </a:moveTo>
                  <a:lnTo>
                    <a:pt x="1258824" y="429768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200903" y="1924939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rd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4612" y="2324176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6位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2229" y="2324176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72610" y="2324176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3608" y="3614928"/>
            <a:ext cx="1511935" cy="433070"/>
          </a:xfrm>
          <a:custGeom>
            <a:avLst/>
            <a:gdLst/>
            <a:ahLst/>
            <a:cxnLst/>
            <a:rect l="l" t="t" r="r" b="b"/>
            <a:pathLst>
              <a:path w="1511935" h="433070">
                <a:moveTo>
                  <a:pt x="0" y="432816"/>
                </a:moveTo>
                <a:lnTo>
                  <a:pt x="1511808" y="432816"/>
                </a:lnTo>
                <a:lnTo>
                  <a:pt x="1511808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277492" y="3682949"/>
            <a:ext cx="303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JhengHei UI"/>
                <a:cs typeface="Microsoft JhengHei UI"/>
              </a:rPr>
              <a:t>启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73033" y="3602545"/>
            <a:ext cx="1287145" cy="457834"/>
            <a:chOff x="2173033" y="3602545"/>
            <a:chExt cx="1287145" cy="457834"/>
          </a:xfrm>
        </p:grpSpPr>
        <p:sp>
          <p:nvSpPr>
            <p:cNvPr id="25" name="object 25"/>
            <p:cNvSpPr/>
            <p:nvPr/>
          </p:nvSpPr>
          <p:spPr>
            <a:xfrm>
              <a:off x="2185415" y="3614928"/>
              <a:ext cx="1262380" cy="433070"/>
            </a:xfrm>
            <a:custGeom>
              <a:avLst/>
              <a:gdLst/>
              <a:ahLst/>
              <a:cxnLst/>
              <a:rect l="l" t="t" r="r" b="b"/>
              <a:pathLst>
                <a:path w="1262379" h="433070">
                  <a:moveTo>
                    <a:pt x="1261871" y="0"/>
                  </a:moveTo>
                  <a:lnTo>
                    <a:pt x="0" y="0"/>
                  </a:lnTo>
                  <a:lnTo>
                    <a:pt x="0" y="432816"/>
                  </a:lnTo>
                  <a:lnTo>
                    <a:pt x="1261871" y="432816"/>
                  </a:lnTo>
                  <a:lnTo>
                    <a:pt x="1261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85415" y="3614928"/>
              <a:ext cx="1262380" cy="433070"/>
            </a:xfrm>
            <a:custGeom>
              <a:avLst/>
              <a:gdLst/>
              <a:ahLst/>
              <a:cxnLst/>
              <a:rect l="l" t="t" r="r" b="b"/>
              <a:pathLst>
                <a:path w="1262379" h="433070">
                  <a:moveTo>
                    <a:pt x="0" y="432816"/>
                  </a:moveTo>
                  <a:lnTo>
                    <a:pt x="1261871" y="432816"/>
                  </a:lnTo>
                  <a:lnTo>
                    <a:pt x="1261871" y="0"/>
                  </a:lnTo>
                  <a:lnTo>
                    <a:pt x="0" y="0"/>
                  </a:lnTo>
                  <a:lnTo>
                    <a:pt x="0" y="43281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698750" y="3682949"/>
            <a:ext cx="234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JhengHei UI"/>
                <a:cs typeface="Microsoft JhengHei UI"/>
              </a:rPr>
              <a:t>乡亲们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25761" y="3602545"/>
            <a:ext cx="1287145" cy="457834"/>
            <a:chOff x="3425761" y="3602545"/>
            <a:chExt cx="1287145" cy="457834"/>
          </a:xfrm>
        </p:grpSpPr>
        <p:sp>
          <p:nvSpPr>
            <p:cNvPr id="29" name="object 29"/>
            <p:cNvSpPr/>
            <p:nvPr/>
          </p:nvSpPr>
          <p:spPr>
            <a:xfrm>
              <a:off x="3438143" y="3614928"/>
              <a:ext cx="1262380" cy="433070"/>
            </a:xfrm>
            <a:custGeom>
              <a:avLst/>
              <a:gdLst/>
              <a:ahLst/>
              <a:cxnLst/>
              <a:rect l="l" t="t" r="r" b="b"/>
              <a:pathLst>
                <a:path w="1262379" h="433070">
                  <a:moveTo>
                    <a:pt x="1261872" y="0"/>
                  </a:moveTo>
                  <a:lnTo>
                    <a:pt x="0" y="0"/>
                  </a:lnTo>
                  <a:lnTo>
                    <a:pt x="0" y="432816"/>
                  </a:lnTo>
                  <a:lnTo>
                    <a:pt x="1261872" y="432816"/>
                  </a:lnTo>
                  <a:lnTo>
                    <a:pt x="1261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38143" y="3614928"/>
              <a:ext cx="1262380" cy="433070"/>
            </a:xfrm>
            <a:custGeom>
              <a:avLst/>
              <a:gdLst/>
              <a:ahLst/>
              <a:cxnLst/>
              <a:rect l="l" t="t" r="r" b="b"/>
              <a:pathLst>
                <a:path w="1262379" h="433070">
                  <a:moveTo>
                    <a:pt x="0" y="432816"/>
                  </a:moveTo>
                  <a:lnTo>
                    <a:pt x="1261872" y="432816"/>
                  </a:lnTo>
                  <a:lnTo>
                    <a:pt x="1261872" y="0"/>
                  </a:lnTo>
                  <a:lnTo>
                    <a:pt x="0" y="0"/>
                  </a:lnTo>
                  <a:lnTo>
                    <a:pt x="0" y="43281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964940" y="3682949"/>
            <a:ext cx="212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JhengHei UI"/>
                <a:cs typeface="Microsoft JhengHei UI"/>
              </a:rPr>
              <a:t>rt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87823" y="3602735"/>
            <a:ext cx="4057015" cy="457200"/>
            <a:chOff x="4687823" y="3602735"/>
            <a:chExt cx="4057015" cy="457200"/>
          </a:xfrm>
        </p:grpSpPr>
        <p:sp>
          <p:nvSpPr>
            <p:cNvPr id="33" name="object 33"/>
            <p:cNvSpPr/>
            <p:nvPr/>
          </p:nvSpPr>
          <p:spPr>
            <a:xfrm>
              <a:off x="4700015" y="3614927"/>
              <a:ext cx="4032885" cy="433070"/>
            </a:xfrm>
            <a:custGeom>
              <a:avLst/>
              <a:gdLst/>
              <a:ahLst/>
              <a:cxnLst/>
              <a:rect l="l" t="t" r="r" b="b"/>
              <a:pathLst>
                <a:path w="4032884" h="433070">
                  <a:moveTo>
                    <a:pt x="4032503" y="0"/>
                  </a:moveTo>
                  <a:lnTo>
                    <a:pt x="0" y="0"/>
                  </a:lnTo>
                  <a:lnTo>
                    <a:pt x="0" y="432816"/>
                  </a:lnTo>
                  <a:lnTo>
                    <a:pt x="4032503" y="432816"/>
                  </a:lnTo>
                  <a:lnTo>
                    <a:pt x="4032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00015" y="3614927"/>
              <a:ext cx="4032885" cy="433070"/>
            </a:xfrm>
            <a:custGeom>
              <a:avLst/>
              <a:gdLst/>
              <a:ahLst/>
              <a:cxnLst/>
              <a:rect l="l" t="t" r="r" b="b"/>
              <a:pathLst>
                <a:path w="4032884" h="433070">
                  <a:moveTo>
                    <a:pt x="0" y="432816"/>
                  </a:moveTo>
                  <a:lnTo>
                    <a:pt x="4032503" y="432816"/>
                  </a:lnTo>
                  <a:lnTo>
                    <a:pt x="4032503" y="0"/>
                  </a:lnTo>
                  <a:lnTo>
                    <a:pt x="0" y="0"/>
                  </a:lnTo>
                  <a:lnTo>
                    <a:pt x="0" y="43281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115939" y="3682949"/>
            <a:ext cx="1203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Microsoft JhengHei UI"/>
                <a:cs typeface="Microsoft JhengHei UI"/>
              </a:rPr>
              <a:t>直接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4612" y="4082618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6位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02229" y="4082618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72610" y="4082618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62776" y="4082618"/>
            <a:ext cx="596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16位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43409" y="1846897"/>
            <a:ext cx="1287145" cy="454659"/>
            <a:chOff x="5943409" y="1846897"/>
            <a:chExt cx="1287145" cy="454659"/>
          </a:xfrm>
        </p:grpSpPr>
        <p:sp>
          <p:nvSpPr>
            <p:cNvPr id="41" name="object 41"/>
            <p:cNvSpPr/>
            <p:nvPr/>
          </p:nvSpPr>
          <p:spPr>
            <a:xfrm>
              <a:off x="5955791" y="1859280"/>
              <a:ext cx="1262380" cy="429895"/>
            </a:xfrm>
            <a:custGeom>
              <a:avLst/>
              <a:gdLst/>
              <a:ahLst/>
              <a:cxnLst/>
              <a:rect l="l" t="t" r="r" b="b"/>
              <a:pathLst>
                <a:path w="1262379" h="429894">
                  <a:moveTo>
                    <a:pt x="1261871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1261871" y="429768"/>
                  </a:lnTo>
                  <a:lnTo>
                    <a:pt x="1261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955791" y="1859280"/>
              <a:ext cx="1262380" cy="429895"/>
            </a:xfrm>
            <a:custGeom>
              <a:avLst/>
              <a:gdLst/>
              <a:ahLst/>
              <a:cxnLst/>
              <a:rect l="l" t="t" r="r" b="b"/>
              <a:pathLst>
                <a:path w="1262379" h="429894">
                  <a:moveTo>
                    <a:pt x="0" y="429768"/>
                  </a:moveTo>
                  <a:lnTo>
                    <a:pt x="1261871" y="429768"/>
                  </a:lnTo>
                  <a:lnTo>
                    <a:pt x="1261871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229858" y="1924939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Microsoft JhengHei UI"/>
                <a:cs typeface="Microsoft JhengHei UI"/>
              </a:rPr>
              <a:t>耻辱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96328" y="1847088"/>
            <a:ext cx="1536700" cy="454659"/>
            <a:chOff x="7196328" y="1847088"/>
            <a:chExt cx="1536700" cy="454659"/>
          </a:xfrm>
        </p:grpSpPr>
        <p:sp>
          <p:nvSpPr>
            <p:cNvPr id="45" name="object 45"/>
            <p:cNvSpPr/>
            <p:nvPr/>
          </p:nvSpPr>
          <p:spPr>
            <a:xfrm>
              <a:off x="7208520" y="1859280"/>
              <a:ext cx="1511935" cy="429895"/>
            </a:xfrm>
            <a:custGeom>
              <a:avLst/>
              <a:gdLst/>
              <a:ahLst/>
              <a:cxnLst/>
              <a:rect l="l" t="t" r="r" b="b"/>
              <a:pathLst>
                <a:path w="1511934" h="429894">
                  <a:moveTo>
                    <a:pt x="1511807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1511807" y="429768"/>
                  </a:lnTo>
                  <a:lnTo>
                    <a:pt x="1511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208520" y="1859280"/>
              <a:ext cx="1511935" cy="429895"/>
            </a:xfrm>
            <a:custGeom>
              <a:avLst/>
              <a:gdLst/>
              <a:ahLst/>
              <a:cxnLst/>
              <a:rect l="l" t="t" r="r" b="b"/>
              <a:pathLst>
                <a:path w="1511934" h="429894">
                  <a:moveTo>
                    <a:pt x="0" y="429768"/>
                  </a:moveTo>
                  <a:lnTo>
                    <a:pt x="1511807" y="429768"/>
                  </a:lnTo>
                  <a:lnTo>
                    <a:pt x="1511807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675244" y="1924939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JhengHei UI"/>
                <a:cs typeface="Microsoft JhengHei UI"/>
              </a:rPr>
              <a:t>功能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29473" y="2324176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6位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13401" y="2324176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83782" y="2324176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3608" y="5382767"/>
            <a:ext cx="1511935" cy="433070"/>
          </a:xfrm>
          <a:custGeom>
            <a:avLst/>
            <a:gdLst/>
            <a:ahLst/>
            <a:cxnLst/>
            <a:rect l="l" t="t" r="r" b="b"/>
            <a:pathLst>
              <a:path w="1511935" h="433070">
                <a:moveTo>
                  <a:pt x="0" y="432815"/>
                </a:moveTo>
                <a:lnTo>
                  <a:pt x="1511808" y="432815"/>
                </a:lnTo>
                <a:lnTo>
                  <a:pt x="1511808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277492" y="5451754"/>
            <a:ext cx="30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Microsoft JhengHei UI"/>
                <a:cs typeface="Microsoft JhengHei UI"/>
              </a:rPr>
              <a:t>启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173223" y="5370576"/>
            <a:ext cx="6571615" cy="457200"/>
            <a:chOff x="2173223" y="5370576"/>
            <a:chExt cx="6571615" cy="457200"/>
          </a:xfrm>
        </p:grpSpPr>
        <p:sp>
          <p:nvSpPr>
            <p:cNvPr id="54" name="object 54"/>
            <p:cNvSpPr/>
            <p:nvPr/>
          </p:nvSpPr>
          <p:spPr>
            <a:xfrm>
              <a:off x="2185415" y="5382768"/>
              <a:ext cx="6547484" cy="433070"/>
            </a:xfrm>
            <a:custGeom>
              <a:avLst/>
              <a:gdLst/>
              <a:ahLst/>
              <a:cxnLst/>
              <a:rect l="l" t="t" r="r" b="b"/>
              <a:pathLst>
                <a:path w="6547484" h="433070">
                  <a:moveTo>
                    <a:pt x="6547104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6547104" y="432815"/>
                  </a:lnTo>
                  <a:lnTo>
                    <a:pt x="6547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85415" y="5382768"/>
              <a:ext cx="6547484" cy="433070"/>
            </a:xfrm>
            <a:custGeom>
              <a:avLst/>
              <a:gdLst/>
              <a:ahLst/>
              <a:cxnLst/>
              <a:rect l="l" t="t" r="r" b="b"/>
              <a:pathLst>
                <a:path w="6547484" h="433070">
                  <a:moveTo>
                    <a:pt x="0" y="432815"/>
                  </a:moveTo>
                  <a:lnTo>
                    <a:pt x="6547104" y="432815"/>
                  </a:lnTo>
                  <a:lnTo>
                    <a:pt x="6547104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015610" y="5451754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Microsoft JhengHei UI"/>
                <a:cs typeface="Microsoft JhengHei UI"/>
              </a:rPr>
              <a:t>地址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94612" y="5851347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Microsoft JhengHei UI"/>
                <a:cs typeface="Microsoft JhengHei UI"/>
              </a:rPr>
              <a:t>6位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79314" y="5851347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Microsoft JhengHei UI"/>
                <a:cs typeface="Microsoft JhengHei UI"/>
              </a:rPr>
              <a:t>26位</a:t>
            </a:r>
            <a:endParaRPr sz="1800">
              <a:latin typeface="Microsoft JhengHei UI"/>
              <a:cs typeface="Microsoft JhengHei UI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820" y="3216782"/>
            <a:ext cx="233679" cy="236219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881583" y="3041345"/>
            <a:ext cx="10007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表格</a:t>
            </a:r>
            <a:r>
              <a:rPr sz="3200" spc="350" dirty="0">
                <a:latin typeface="Microsoft YaHei"/>
                <a:cs typeface="Microsoft YaHei"/>
              </a:rPr>
              <a:t>一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820" y="4993766"/>
            <a:ext cx="233679" cy="236219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881583" y="4819650"/>
            <a:ext cx="10160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45" dirty="0">
                <a:latin typeface="Microsoft YaHei"/>
                <a:cs typeface="Microsoft YaHei"/>
              </a:rPr>
              <a:t>J</a:t>
            </a:r>
            <a:r>
              <a:rPr sz="3200" spc="-10" dirty="0">
                <a:latin typeface="Microsoft YaHei"/>
                <a:cs typeface="Microsoft YaHei"/>
              </a:rPr>
              <a:t>格式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298942" y="6233857"/>
            <a:ext cx="3124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70" dirty="0">
                <a:latin typeface="Microsoft YaHei"/>
                <a:cs typeface="Microsoft YaHei"/>
              </a:rPr>
              <a:t>23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29816" y="6475564"/>
            <a:ext cx="5420995" cy="3162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-204" dirty="0">
                <a:latin typeface="Microsoft JhengHei UI"/>
                <a:cs typeface="Microsoft JhengHei UI"/>
              </a:rPr>
              <a:t>你</a:t>
            </a:r>
            <a:r>
              <a:rPr sz="1800" spc="-335" dirty="0">
                <a:latin typeface="Microsoft JhengHei UI"/>
                <a:cs typeface="Microsoft JhengHei UI"/>
              </a:rPr>
              <a:t>不需要</a:t>
            </a:r>
            <a:r>
              <a:rPr sz="1800" spc="-204" dirty="0">
                <a:latin typeface="Microsoft JhengHei UI"/>
                <a:cs typeface="Microsoft JhengHei UI"/>
              </a:rPr>
              <a:t>记住</a:t>
            </a:r>
            <a:r>
              <a:rPr sz="1800" spc="-330" dirty="0">
                <a:latin typeface="Microsoft JhengHei UI"/>
                <a:cs typeface="Microsoft JhengHei UI"/>
              </a:rPr>
              <a:t>每个</a:t>
            </a:r>
            <a:r>
              <a:rPr sz="1800" spc="-434" dirty="0">
                <a:latin typeface="Microsoft JhengHei UI"/>
                <a:cs typeface="Microsoft JhengHei UI"/>
              </a:rPr>
              <a:t>字段</a:t>
            </a:r>
            <a:r>
              <a:rPr sz="1800" spc="-330" dirty="0">
                <a:latin typeface="Microsoft JhengHei UI"/>
                <a:cs typeface="Microsoft JhengHei UI"/>
              </a:rPr>
              <a:t>的位宽</a:t>
            </a:r>
            <a:r>
              <a:rPr sz="1800" spc="-220" dirty="0">
                <a:latin typeface="Microsoft JhengHei UI"/>
                <a:cs typeface="Microsoft JhengHei UI"/>
              </a:rPr>
              <a:t>来</a:t>
            </a:r>
            <a:r>
              <a:rPr sz="1800" spc="-320" dirty="0">
                <a:latin typeface="Microsoft JhengHei UI"/>
                <a:cs typeface="Microsoft JhengHei UI"/>
              </a:rPr>
              <a:t>进行</a:t>
            </a:r>
            <a:r>
              <a:rPr sz="1800" spc="-210" dirty="0">
                <a:latin typeface="Microsoft JhengHei UI"/>
                <a:cs typeface="Microsoft JhengHei UI"/>
              </a:rPr>
              <a:t>测试</a:t>
            </a:r>
            <a:endParaRPr sz="1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34403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4485" algn="l"/>
              </a:tabLst>
            </a:pPr>
            <a:r>
              <a:rPr spc="90" dirty="0"/>
              <a:t>R</a:t>
            </a:r>
            <a:r>
              <a:rPr dirty="0"/>
              <a:t>格式</a:t>
            </a:r>
            <a:r>
              <a:rPr sz="2800" spc="45" dirty="0"/>
              <a:t>（</a:t>
            </a:r>
            <a:r>
              <a:rPr sz="2800" spc="10" dirty="0"/>
              <a:t>用于</a:t>
            </a:r>
            <a:r>
              <a:rPr sz="2800" spc="45" dirty="0"/>
              <a:t>加法</a:t>
            </a:r>
            <a:r>
              <a:rPr sz="2800" spc="5" dirty="0"/>
              <a:t>指令） </a:t>
            </a:r>
            <a:r>
              <a:rPr sz="2800" spc="45" dirty="0"/>
              <a:t/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33993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24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8526" y="3418077"/>
            <a:ext cx="5539105" cy="2461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latin typeface="Courier New"/>
                <a:cs typeface="Courier New"/>
              </a:rPr>
              <a:t>添加</a:t>
            </a:r>
            <a:r>
              <a:rPr sz="3200" b="1" dirty="0">
                <a:latin typeface="Courier New"/>
                <a:cs typeface="Courier New"/>
              </a:rPr>
              <a:t>$s0, </a:t>
            </a:r>
            <a:r>
              <a:rPr sz="3200" b="1" spc="5" dirty="0">
                <a:latin typeface="Courier New"/>
                <a:cs typeface="Courier New"/>
              </a:rPr>
              <a:t>$s1, </a:t>
            </a:r>
            <a:r>
              <a:rPr sz="3200" b="1" spc="-5" dirty="0">
                <a:latin typeface="Courier New"/>
                <a:cs typeface="Courier New"/>
              </a:rPr>
              <a:t>$s2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425"/>
              </a:spcBef>
              <a:tabLst>
                <a:tab pos="942340" algn="l"/>
              </a:tabLst>
            </a:pPr>
            <a:r>
              <a:rPr sz="2000" spc="65" dirty="0">
                <a:latin typeface="Microsoft YaHei"/>
                <a:cs typeface="Microsoft YaHei"/>
              </a:rPr>
              <a:t>op：</a:t>
            </a:r>
            <a:r>
              <a:rPr sz="2000" spc="-10" dirty="0">
                <a:latin typeface="Microsoft YaHei"/>
                <a:cs typeface="Microsoft YaHei"/>
              </a:rPr>
              <a:t>操作数</a:t>
            </a:r>
            <a:r>
              <a:rPr sz="2000" spc="204" dirty="0">
                <a:latin typeface="Microsoft YaHei"/>
                <a:cs typeface="Microsoft YaHei"/>
              </a:rPr>
              <a:t>（</a:t>
            </a:r>
            <a:r>
              <a:rPr sz="2000" spc="15" dirty="0">
                <a:latin typeface="Microsoft YaHei"/>
                <a:cs typeface="Microsoft YaHei"/>
              </a:rPr>
              <a:t>操作码</a:t>
            </a:r>
            <a:r>
              <a:rPr sz="2000" spc="-5" dirty="0">
                <a:latin typeface="Microsoft YaHei"/>
                <a:cs typeface="Microsoft YaHei"/>
              </a:rPr>
              <a:t>） </a:t>
            </a:r>
            <a:r>
              <a:rPr sz="2000" spc="160" dirty="0">
                <a:latin typeface="Microsoft YaHei"/>
                <a:cs typeface="Microsoft YaHei"/>
              </a:rPr>
              <a:t>rs：</a:t>
            </a:r>
            <a:r>
              <a:rPr sz="2000" spc="70" dirty="0">
                <a:latin typeface="Microsoft YaHei"/>
                <a:cs typeface="Microsoft YaHei"/>
              </a:rPr>
              <a:t>第一个</a:t>
            </a:r>
            <a:r>
              <a:rPr sz="2000" spc="-10" dirty="0">
                <a:latin typeface="Microsoft YaHei"/>
                <a:cs typeface="Microsoft YaHei"/>
              </a:rPr>
              <a:t>源</a:t>
            </a:r>
            <a:r>
              <a:rPr sz="2000" spc="-25" dirty="0">
                <a:latin typeface="Microsoft YaHei"/>
                <a:cs typeface="Microsoft YaHei"/>
              </a:rPr>
              <a:t>操作数</a:t>
            </a:r>
            <a:r>
              <a:rPr sz="2000" spc="30" dirty="0">
                <a:latin typeface="Microsoft YaHei"/>
                <a:cs typeface="Microsoft YaHei"/>
              </a:rPr>
              <a:t>（源</a:t>
            </a:r>
            <a:r>
              <a:rPr sz="2000" spc="5" dirty="0">
                <a:latin typeface="Microsoft YaHei"/>
                <a:cs typeface="Microsoft YaHei"/>
              </a:rPr>
              <a:t>操作数） </a:t>
            </a:r>
            <a:r>
              <a:rPr sz="2000" spc="135" dirty="0">
                <a:latin typeface="Microsoft YaHei"/>
                <a:cs typeface="Microsoft YaHei"/>
              </a:rPr>
              <a:t>rt：</a:t>
            </a:r>
            <a:r>
              <a:rPr sz="2000" spc="70" dirty="0">
                <a:latin typeface="Microsoft YaHei"/>
                <a:cs typeface="Microsoft YaHei"/>
              </a:rPr>
              <a:t>第二个</a:t>
            </a:r>
            <a:r>
              <a:rPr sz="2000" spc="-10" dirty="0">
                <a:latin typeface="Microsoft YaHei"/>
                <a:cs typeface="Microsoft YaHei"/>
              </a:rPr>
              <a:t>源操作数（源操作数）。</a:t>
            </a:r>
            <a:endParaRPr sz="2000">
              <a:latin typeface="Microsoft YaHei"/>
              <a:cs typeface="Microsoft YaHei"/>
            </a:endParaRPr>
          </a:p>
          <a:p>
            <a:pPr marR="1021715" algn="ctr">
              <a:lnSpc>
                <a:spcPct val="100000"/>
              </a:lnSpc>
              <a:spcBef>
                <a:spcPts val="480"/>
              </a:spcBef>
              <a:tabLst>
                <a:tab pos="941705" algn="l"/>
              </a:tabLst>
            </a:pPr>
            <a:r>
              <a:rPr sz="2000" spc="110" dirty="0">
                <a:latin typeface="Microsoft YaHei"/>
                <a:cs typeface="Microsoft YaHei"/>
              </a:rPr>
              <a:t>rd：目标</a:t>
            </a:r>
            <a:r>
              <a:rPr sz="2000" spc="-15" dirty="0">
                <a:latin typeface="Microsoft YaHei"/>
                <a:cs typeface="Microsoft YaHei"/>
              </a:rPr>
              <a:t>操作数</a:t>
            </a:r>
            <a:endParaRPr sz="2000">
              <a:latin typeface="Microsoft YaHei"/>
              <a:cs typeface="Microsoft YaHei"/>
            </a:endParaRPr>
          </a:p>
          <a:p>
            <a:pPr marR="944880" algn="ctr">
              <a:lnSpc>
                <a:spcPct val="100000"/>
              </a:lnSpc>
            </a:pPr>
            <a:r>
              <a:rPr sz="2000" spc="5" dirty="0">
                <a:latin typeface="Microsoft YaHei"/>
                <a:cs typeface="Microsoft YaHei"/>
              </a:rPr>
              <a:t>(目的地</a:t>
            </a:r>
            <a:r>
              <a:rPr sz="2000" dirty="0">
                <a:latin typeface="Microsoft YaHei"/>
                <a:cs typeface="Microsoft YaHei"/>
              </a:rPr>
              <a:t>操作数)</a:t>
            </a:r>
            <a:endParaRPr sz="2000">
              <a:latin typeface="Microsoft YaHei"/>
              <a:cs typeface="Microsoft Ya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103" y="1880616"/>
          <a:ext cx="80835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1257300"/>
                <a:gridCol w="1257300"/>
                <a:gridCol w="1257300"/>
                <a:gridCol w="1256030"/>
                <a:gridCol w="1507490"/>
              </a:tblGrid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50" dirty="0">
                          <a:latin typeface="Microsoft JhengHei UI"/>
                          <a:cs typeface="Microsoft JhengHei UI"/>
                        </a:rPr>
                        <a:t>启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乡亲们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rt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10" dirty="0">
                          <a:latin typeface="Microsoft JhengHei UI"/>
                          <a:cs typeface="Microsoft JhengHei UI"/>
                        </a:rPr>
                        <a:t>rd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40" dirty="0">
                          <a:latin typeface="Microsoft JhengHei UI"/>
                          <a:cs typeface="Microsoft JhengHei UI"/>
                        </a:rPr>
                        <a:t>耻辱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10" dirty="0">
                          <a:latin typeface="Microsoft JhengHei UI"/>
                          <a:cs typeface="Microsoft JhengHei UI"/>
                        </a:rPr>
                        <a:t>功能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56104" y="1892807"/>
            <a:ext cx="6535420" cy="433070"/>
          </a:xfrm>
          <a:custGeom>
            <a:avLst/>
            <a:gdLst/>
            <a:ahLst/>
            <a:cxnLst/>
            <a:rect l="l" t="t" r="r" b="b"/>
            <a:pathLst>
              <a:path w="6535420" h="433069">
                <a:moveTo>
                  <a:pt x="6534899" y="0"/>
                </a:moveTo>
                <a:lnTo>
                  <a:pt x="6534899" y="0"/>
                </a:lnTo>
                <a:lnTo>
                  <a:pt x="0" y="0"/>
                </a:lnTo>
                <a:lnTo>
                  <a:pt x="0" y="432816"/>
                </a:lnTo>
                <a:lnTo>
                  <a:pt x="6534899" y="432816"/>
                </a:lnTo>
                <a:lnTo>
                  <a:pt x="6534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73172" y="2358593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3298" y="2358593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0161" y="2358593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6位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4470" y="2358593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4469" y="2358593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24353" y="1567941"/>
            <a:ext cx="4070350" cy="354965"/>
          </a:xfrm>
          <a:custGeom>
            <a:avLst/>
            <a:gdLst/>
            <a:ahLst/>
            <a:cxnLst/>
            <a:rect l="l" t="t" r="r" b="b"/>
            <a:pathLst>
              <a:path w="4070350" h="354964">
                <a:moveTo>
                  <a:pt x="2678938" y="326009"/>
                </a:moveTo>
                <a:lnTo>
                  <a:pt x="2677007" y="324739"/>
                </a:lnTo>
                <a:lnTo>
                  <a:pt x="2607818" y="279146"/>
                </a:lnTo>
                <a:lnTo>
                  <a:pt x="2604058" y="310654"/>
                </a:lnTo>
                <a:lnTo>
                  <a:pt x="6477" y="0"/>
                </a:lnTo>
                <a:lnTo>
                  <a:pt x="5715" y="6350"/>
                </a:lnTo>
                <a:lnTo>
                  <a:pt x="0" y="9144"/>
                </a:lnTo>
                <a:lnTo>
                  <a:pt x="125628" y="260654"/>
                </a:lnTo>
                <a:lnTo>
                  <a:pt x="97282" y="274828"/>
                </a:lnTo>
                <a:lnTo>
                  <a:pt x="165354" y="326009"/>
                </a:lnTo>
                <a:lnTo>
                  <a:pt x="165354" y="272034"/>
                </a:lnTo>
                <a:lnTo>
                  <a:pt x="165354" y="240792"/>
                </a:lnTo>
                <a:lnTo>
                  <a:pt x="136956" y="254990"/>
                </a:lnTo>
                <a:lnTo>
                  <a:pt x="17399" y="15544"/>
                </a:lnTo>
                <a:lnTo>
                  <a:pt x="1343279" y="315328"/>
                </a:lnTo>
                <a:lnTo>
                  <a:pt x="1336294" y="346329"/>
                </a:lnTo>
                <a:lnTo>
                  <a:pt x="1418971" y="326009"/>
                </a:lnTo>
                <a:lnTo>
                  <a:pt x="1409344" y="318135"/>
                </a:lnTo>
                <a:lnTo>
                  <a:pt x="1353058" y="272034"/>
                </a:lnTo>
                <a:lnTo>
                  <a:pt x="1346060" y="303009"/>
                </a:lnTo>
                <a:lnTo>
                  <a:pt x="127406" y="27343"/>
                </a:lnTo>
                <a:lnTo>
                  <a:pt x="2602560" y="323240"/>
                </a:lnTo>
                <a:lnTo>
                  <a:pt x="2598801" y="354838"/>
                </a:lnTo>
                <a:lnTo>
                  <a:pt x="2678938" y="326009"/>
                </a:lnTo>
                <a:close/>
              </a:path>
              <a:path w="4070350" h="354964">
                <a:moveTo>
                  <a:pt x="4069969" y="8763"/>
                </a:moveTo>
                <a:lnTo>
                  <a:pt x="4058158" y="3937"/>
                </a:lnTo>
                <a:lnTo>
                  <a:pt x="3957282" y="252958"/>
                </a:lnTo>
                <a:lnTo>
                  <a:pt x="3927856" y="241046"/>
                </a:lnTo>
                <a:lnTo>
                  <a:pt x="3934587" y="326009"/>
                </a:lnTo>
                <a:lnTo>
                  <a:pt x="3998468" y="269621"/>
                </a:lnTo>
                <a:lnTo>
                  <a:pt x="3998150" y="269494"/>
                </a:lnTo>
                <a:lnTo>
                  <a:pt x="3969067" y="257733"/>
                </a:lnTo>
                <a:lnTo>
                  <a:pt x="4069969" y="8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9553" y="1236979"/>
            <a:ext cx="3729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Microsoft YaHei UI"/>
                <a:cs typeface="Microsoft YaHei UI"/>
              </a:rPr>
              <a:t>表示</a:t>
            </a:r>
            <a:r>
              <a:rPr sz="1800" b="1" spc="110" dirty="0">
                <a:latin typeface="Microsoft YaHei UI"/>
                <a:cs typeface="Microsoft YaHei UI"/>
              </a:rPr>
              <a:t>32个</a:t>
            </a:r>
            <a:r>
              <a:rPr sz="1800" b="1" spc="-350" dirty="0">
                <a:latin typeface="Microsoft YaHei UI"/>
                <a:cs typeface="Microsoft YaHei UI"/>
              </a:rPr>
              <a:t>寄存器</a:t>
            </a:r>
            <a:r>
              <a:rPr sz="1800" b="1" spc="-335" dirty="0">
                <a:latin typeface="Microsoft YaHei UI"/>
                <a:cs typeface="Microsoft YaHei UI"/>
              </a:rPr>
              <a:t>中的</a:t>
            </a:r>
            <a:r>
              <a:rPr sz="1800" b="1" spc="-325" dirty="0">
                <a:latin typeface="Microsoft YaHei UI"/>
                <a:cs typeface="Microsoft YaHei UI"/>
              </a:rPr>
              <a:t>一个 </a:t>
            </a:r>
            <a:r>
              <a:rPr sz="1800" b="1" spc="25" dirty="0">
                <a:latin typeface="Microsoft YaHei UI"/>
                <a:cs typeface="Microsoft YaHei UI"/>
              </a:rPr>
              <a:t>-&gt; 5位</a:t>
            </a:r>
            <a:endParaRPr sz="1800">
              <a:latin typeface="Microsoft YaHei UI"/>
              <a:cs typeface="Microsoft YaHei U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025" y="4261358"/>
            <a:ext cx="147320" cy="1473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025" y="4627117"/>
            <a:ext cx="147320" cy="147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025" y="4992878"/>
            <a:ext cx="147320" cy="1473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025" y="5358638"/>
            <a:ext cx="147320" cy="14732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668526" y="5853161"/>
            <a:ext cx="4171315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80" dirty="0">
                <a:latin typeface="Microsoft YaHei"/>
                <a:cs typeface="Microsoft YaHei"/>
              </a:rPr>
              <a:t>shamt: </a:t>
            </a:r>
            <a:r>
              <a:rPr sz="2000" spc="30" dirty="0">
                <a:latin typeface="Microsoft YaHei"/>
                <a:cs typeface="Microsoft YaHei"/>
              </a:rPr>
              <a:t>转移</a:t>
            </a:r>
            <a:r>
              <a:rPr sz="2000" spc="20" dirty="0">
                <a:latin typeface="Microsoft YaHei"/>
                <a:cs typeface="Microsoft YaHei"/>
              </a:rPr>
              <a:t>量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006475" algn="l"/>
              </a:tabLst>
            </a:pPr>
            <a:r>
              <a:rPr sz="2000" spc="50" dirty="0">
                <a:latin typeface="Microsoft YaHei"/>
                <a:cs typeface="Microsoft YaHei"/>
              </a:rPr>
              <a:t>funct: </a:t>
            </a:r>
            <a:r>
              <a:rPr sz="2000" dirty="0">
                <a:latin typeface="Microsoft YaHei"/>
                <a:cs typeface="Microsoft YaHei"/>
              </a:rPr>
              <a:t>函数</a:t>
            </a:r>
            <a:r>
              <a:rPr sz="2000" spc="5" dirty="0">
                <a:latin typeface="Microsoft YaHei"/>
                <a:cs typeface="Microsoft YaHei"/>
              </a:rPr>
              <a:t>代码</a:t>
            </a:r>
            <a:endParaRPr sz="2000">
              <a:latin typeface="Microsoft YaHei"/>
              <a:cs typeface="Microsoft YaHe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025" y="6029185"/>
            <a:ext cx="147320" cy="14732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025" y="6394945"/>
            <a:ext cx="147320" cy="14731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584960" y="2686049"/>
            <a:ext cx="6550025" cy="903605"/>
          </a:xfrm>
          <a:custGeom>
            <a:avLst/>
            <a:gdLst/>
            <a:ahLst/>
            <a:cxnLst/>
            <a:rect l="l" t="t" r="r" b="b"/>
            <a:pathLst>
              <a:path w="6550025" h="903604">
                <a:moveTo>
                  <a:pt x="6550025" y="9271"/>
                </a:moveTo>
                <a:lnTo>
                  <a:pt x="6531864" y="7493"/>
                </a:lnTo>
                <a:lnTo>
                  <a:pt x="6530772" y="17411"/>
                </a:lnTo>
                <a:lnTo>
                  <a:pt x="6530632" y="17907"/>
                </a:lnTo>
                <a:lnTo>
                  <a:pt x="6528498" y="25400"/>
                </a:lnTo>
                <a:lnTo>
                  <a:pt x="6523952" y="34734"/>
                </a:lnTo>
                <a:lnTo>
                  <a:pt x="6523482" y="35433"/>
                </a:lnTo>
                <a:lnTo>
                  <a:pt x="6517386" y="44577"/>
                </a:lnTo>
                <a:lnTo>
                  <a:pt x="6486906" y="73533"/>
                </a:lnTo>
                <a:lnTo>
                  <a:pt x="6439662" y="103124"/>
                </a:lnTo>
                <a:lnTo>
                  <a:pt x="6399276" y="122936"/>
                </a:lnTo>
                <a:lnTo>
                  <a:pt x="6352032" y="142494"/>
                </a:lnTo>
                <a:lnTo>
                  <a:pt x="6298311" y="161925"/>
                </a:lnTo>
                <a:lnTo>
                  <a:pt x="6238494" y="181102"/>
                </a:lnTo>
                <a:lnTo>
                  <a:pt x="6172581" y="199898"/>
                </a:lnTo>
                <a:lnTo>
                  <a:pt x="6101207" y="218313"/>
                </a:lnTo>
                <a:lnTo>
                  <a:pt x="6024372" y="236220"/>
                </a:lnTo>
                <a:lnTo>
                  <a:pt x="5942457" y="253746"/>
                </a:lnTo>
                <a:lnTo>
                  <a:pt x="5855589" y="270764"/>
                </a:lnTo>
                <a:lnTo>
                  <a:pt x="5764149" y="287274"/>
                </a:lnTo>
                <a:lnTo>
                  <a:pt x="5668518" y="303022"/>
                </a:lnTo>
                <a:lnTo>
                  <a:pt x="5568569" y="318262"/>
                </a:lnTo>
                <a:lnTo>
                  <a:pt x="5464810" y="332740"/>
                </a:lnTo>
                <a:lnTo>
                  <a:pt x="5357495" y="346456"/>
                </a:lnTo>
                <a:lnTo>
                  <a:pt x="5246878" y="359410"/>
                </a:lnTo>
                <a:lnTo>
                  <a:pt x="5016754" y="383032"/>
                </a:lnTo>
                <a:lnTo>
                  <a:pt x="4776343" y="402971"/>
                </a:lnTo>
                <a:lnTo>
                  <a:pt x="4527804" y="419100"/>
                </a:lnTo>
                <a:lnTo>
                  <a:pt x="4273042" y="431038"/>
                </a:lnTo>
                <a:lnTo>
                  <a:pt x="4014343" y="438404"/>
                </a:lnTo>
                <a:lnTo>
                  <a:pt x="3545065" y="442976"/>
                </a:lnTo>
                <a:lnTo>
                  <a:pt x="3505936" y="422732"/>
                </a:lnTo>
                <a:lnTo>
                  <a:pt x="3505936" y="443357"/>
                </a:lnTo>
                <a:lnTo>
                  <a:pt x="3492500" y="443484"/>
                </a:lnTo>
                <a:lnTo>
                  <a:pt x="3233420" y="450850"/>
                </a:lnTo>
                <a:lnTo>
                  <a:pt x="2978404" y="462788"/>
                </a:lnTo>
                <a:lnTo>
                  <a:pt x="2932277" y="465759"/>
                </a:lnTo>
                <a:lnTo>
                  <a:pt x="3262388" y="317322"/>
                </a:lnTo>
                <a:lnTo>
                  <a:pt x="3505936" y="443357"/>
                </a:lnTo>
                <a:lnTo>
                  <a:pt x="3505936" y="422732"/>
                </a:lnTo>
                <a:lnTo>
                  <a:pt x="3283699" y="307733"/>
                </a:lnTo>
                <a:lnTo>
                  <a:pt x="3930777" y="16764"/>
                </a:lnTo>
                <a:lnTo>
                  <a:pt x="3923284" y="0"/>
                </a:lnTo>
                <a:lnTo>
                  <a:pt x="3262884" y="296964"/>
                </a:lnTo>
                <a:lnTo>
                  <a:pt x="2689479" y="254"/>
                </a:lnTo>
                <a:lnTo>
                  <a:pt x="2681097" y="16510"/>
                </a:lnTo>
                <a:lnTo>
                  <a:pt x="3241573" y="306552"/>
                </a:lnTo>
                <a:lnTo>
                  <a:pt x="2880042" y="469112"/>
                </a:lnTo>
                <a:lnTo>
                  <a:pt x="2832531" y="472173"/>
                </a:lnTo>
                <a:lnTo>
                  <a:pt x="2832531" y="490474"/>
                </a:lnTo>
                <a:lnTo>
                  <a:pt x="2608986" y="590994"/>
                </a:lnTo>
                <a:lnTo>
                  <a:pt x="2465209" y="519493"/>
                </a:lnTo>
                <a:lnTo>
                  <a:pt x="2490343" y="517017"/>
                </a:lnTo>
                <a:lnTo>
                  <a:pt x="2730754" y="497078"/>
                </a:lnTo>
                <a:lnTo>
                  <a:pt x="2832531" y="490474"/>
                </a:lnTo>
                <a:lnTo>
                  <a:pt x="2832531" y="472173"/>
                </a:lnTo>
                <a:lnTo>
                  <a:pt x="2729484" y="478790"/>
                </a:lnTo>
                <a:lnTo>
                  <a:pt x="2488819" y="498856"/>
                </a:lnTo>
                <a:lnTo>
                  <a:pt x="2434450" y="504190"/>
                </a:lnTo>
                <a:lnTo>
                  <a:pt x="1421384" y="254"/>
                </a:lnTo>
                <a:lnTo>
                  <a:pt x="1413256" y="16510"/>
                </a:lnTo>
                <a:lnTo>
                  <a:pt x="2400376" y="507517"/>
                </a:lnTo>
                <a:lnTo>
                  <a:pt x="2372106" y="510286"/>
                </a:lnTo>
                <a:lnTo>
                  <a:pt x="2147443" y="535432"/>
                </a:lnTo>
                <a:lnTo>
                  <a:pt x="2040001" y="549275"/>
                </a:lnTo>
                <a:lnTo>
                  <a:pt x="1935988" y="563753"/>
                </a:lnTo>
                <a:lnTo>
                  <a:pt x="1835912" y="578993"/>
                </a:lnTo>
                <a:lnTo>
                  <a:pt x="1739900" y="594868"/>
                </a:lnTo>
                <a:lnTo>
                  <a:pt x="1648206" y="611378"/>
                </a:lnTo>
                <a:lnTo>
                  <a:pt x="1561084" y="628396"/>
                </a:lnTo>
                <a:lnTo>
                  <a:pt x="1478788" y="645922"/>
                </a:lnTo>
                <a:lnTo>
                  <a:pt x="1401572" y="664083"/>
                </a:lnTo>
                <a:lnTo>
                  <a:pt x="1329690" y="682625"/>
                </a:lnTo>
                <a:lnTo>
                  <a:pt x="1263396" y="701548"/>
                </a:lnTo>
                <a:lnTo>
                  <a:pt x="1202944" y="720852"/>
                </a:lnTo>
                <a:lnTo>
                  <a:pt x="1148461" y="740537"/>
                </a:lnTo>
                <a:lnTo>
                  <a:pt x="1100455" y="760476"/>
                </a:lnTo>
                <a:lnTo>
                  <a:pt x="1058799" y="780796"/>
                </a:lnTo>
                <a:lnTo>
                  <a:pt x="1030173" y="797648"/>
                </a:lnTo>
                <a:lnTo>
                  <a:pt x="1028700" y="796417"/>
                </a:lnTo>
                <a:lnTo>
                  <a:pt x="1022858" y="796798"/>
                </a:lnTo>
                <a:lnTo>
                  <a:pt x="1019556" y="800735"/>
                </a:lnTo>
                <a:lnTo>
                  <a:pt x="1011148" y="810615"/>
                </a:lnTo>
                <a:lnTo>
                  <a:pt x="1010843" y="810831"/>
                </a:lnTo>
                <a:lnTo>
                  <a:pt x="1018921" y="795909"/>
                </a:lnTo>
                <a:lnTo>
                  <a:pt x="1017270" y="790321"/>
                </a:lnTo>
                <a:lnTo>
                  <a:pt x="1008380" y="785495"/>
                </a:lnTo>
                <a:lnTo>
                  <a:pt x="1002792" y="787146"/>
                </a:lnTo>
                <a:lnTo>
                  <a:pt x="972426" y="843343"/>
                </a:lnTo>
                <a:lnTo>
                  <a:pt x="969899" y="827659"/>
                </a:lnTo>
                <a:lnTo>
                  <a:pt x="958977" y="785876"/>
                </a:lnTo>
                <a:lnTo>
                  <a:pt x="943483" y="745109"/>
                </a:lnTo>
                <a:lnTo>
                  <a:pt x="923417" y="705612"/>
                </a:lnTo>
                <a:lnTo>
                  <a:pt x="899287" y="667512"/>
                </a:lnTo>
                <a:lnTo>
                  <a:pt x="871474" y="631317"/>
                </a:lnTo>
                <a:lnTo>
                  <a:pt x="840232" y="597281"/>
                </a:lnTo>
                <a:lnTo>
                  <a:pt x="805942" y="565785"/>
                </a:lnTo>
                <a:lnTo>
                  <a:pt x="769112" y="536956"/>
                </a:lnTo>
                <a:lnTo>
                  <a:pt x="729869" y="511429"/>
                </a:lnTo>
                <a:lnTo>
                  <a:pt x="688594" y="489204"/>
                </a:lnTo>
                <a:lnTo>
                  <a:pt x="645795" y="470789"/>
                </a:lnTo>
                <a:lnTo>
                  <a:pt x="601726" y="456565"/>
                </a:lnTo>
                <a:lnTo>
                  <a:pt x="556514" y="446659"/>
                </a:lnTo>
                <a:lnTo>
                  <a:pt x="510921" y="441579"/>
                </a:lnTo>
                <a:lnTo>
                  <a:pt x="466471" y="440309"/>
                </a:lnTo>
                <a:lnTo>
                  <a:pt x="444500" y="438404"/>
                </a:lnTo>
                <a:lnTo>
                  <a:pt x="400939" y="431292"/>
                </a:lnTo>
                <a:lnTo>
                  <a:pt x="358013" y="419608"/>
                </a:lnTo>
                <a:lnTo>
                  <a:pt x="316103" y="403733"/>
                </a:lnTo>
                <a:lnTo>
                  <a:pt x="275463" y="384175"/>
                </a:lnTo>
                <a:lnTo>
                  <a:pt x="236474" y="360934"/>
                </a:lnTo>
                <a:lnTo>
                  <a:pt x="199644" y="334645"/>
                </a:lnTo>
                <a:lnTo>
                  <a:pt x="165227" y="305435"/>
                </a:lnTo>
                <a:lnTo>
                  <a:pt x="133477" y="273685"/>
                </a:lnTo>
                <a:lnTo>
                  <a:pt x="104902" y="239776"/>
                </a:lnTo>
                <a:lnTo>
                  <a:pt x="79883" y="203962"/>
                </a:lnTo>
                <a:lnTo>
                  <a:pt x="58547" y="166751"/>
                </a:lnTo>
                <a:lnTo>
                  <a:pt x="41529" y="128143"/>
                </a:lnTo>
                <a:lnTo>
                  <a:pt x="28829" y="88773"/>
                </a:lnTo>
                <a:lnTo>
                  <a:pt x="20955" y="48768"/>
                </a:lnTo>
                <a:lnTo>
                  <a:pt x="18288" y="8128"/>
                </a:lnTo>
                <a:lnTo>
                  <a:pt x="0" y="8636"/>
                </a:lnTo>
                <a:lnTo>
                  <a:pt x="2794" y="50673"/>
                </a:lnTo>
                <a:lnTo>
                  <a:pt x="11049" y="92837"/>
                </a:lnTo>
                <a:lnTo>
                  <a:pt x="24257" y="134239"/>
                </a:lnTo>
                <a:lnTo>
                  <a:pt x="42037" y="174498"/>
                </a:lnTo>
                <a:lnTo>
                  <a:pt x="64135" y="213360"/>
                </a:lnTo>
                <a:lnTo>
                  <a:pt x="90170" y="250571"/>
                </a:lnTo>
                <a:lnTo>
                  <a:pt x="119634" y="285750"/>
                </a:lnTo>
                <a:lnTo>
                  <a:pt x="152527" y="318643"/>
                </a:lnTo>
                <a:lnTo>
                  <a:pt x="188087" y="348869"/>
                </a:lnTo>
                <a:lnTo>
                  <a:pt x="226187" y="376047"/>
                </a:lnTo>
                <a:lnTo>
                  <a:pt x="266446" y="400050"/>
                </a:lnTo>
                <a:lnTo>
                  <a:pt x="308483" y="420370"/>
                </a:lnTo>
                <a:lnTo>
                  <a:pt x="351917" y="436880"/>
                </a:lnTo>
                <a:lnTo>
                  <a:pt x="396621" y="449072"/>
                </a:lnTo>
                <a:lnTo>
                  <a:pt x="442087" y="456565"/>
                </a:lnTo>
                <a:lnTo>
                  <a:pt x="510413" y="459867"/>
                </a:lnTo>
                <a:lnTo>
                  <a:pt x="532257" y="461772"/>
                </a:lnTo>
                <a:lnTo>
                  <a:pt x="575818" y="468884"/>
                </a:lnTo>
                <a:lnTo>
                  <a:pt x="618744" y="480695"/>
                </a:lnTo>
                <a:lnTo>
                  <a:pt x="660527" y="496443"/>
                </a:lnTo>
                <a:lnTo>
                  <a:pt x="701167" y="516128"/>
                </a:lnTo>
                <a:lnTo>
                  <a:pt x="740156" y="539369"/>
                </a:lnTo>
                <a:lnTo>
                  <a:pt x="776859" y="565658"/>
                </a:lnTo>
                <a:lnTo>
                  <a:pt x="811403" y="594868"/>
                </a:lnTo>
                <a:lnTo>
                  <a:pt x="843026" y="626618"/>
                </a:lnTo>
                <a:lnTo>
                  <a:pt x="871601" y="660527"/>
                </a:lnTo>
                <a:lnTo>
                  <a:pt x="896620" y="696468"/>
                </a:lnTo>
                <a:lnTo>
                  <a:pt x="917829" y="733806"/>
                </a:lnTo>
                <a:lnTo>
                  <a:pt x="934847" y="772414"/>
                </a:lnTo>
                <a:lnTo>
                  <a:pt x="938123" y="781621"/>
                </a:lnTo>
                <a:lnTo>
                  <a:pt x="935863" y="782447"/>
                </a:lnTo>
                <a:lnTo>
                  <a:pt x="931164" y="784098"/>
                </a:lnTo>
                <a:lnTo>
                  <a:pt x="928751" y="789432"/>
                </a:lnTo>
                <a:lnTo>
                  <a:pt x="930402" y="794131"/>
                </a:lnTo>
                <a:lnTo>
                  <a:pt x="934580" y="805548"/>
                </a:lnTo>
                <a:lnTo>
                  <a:pt x="927354" y="794004"/>
                </a:lnTo>
                <a:lnTo>
                  <a:pt x="924687" y="789686"/>
                </a:lnTo>
                <a:lnTo>
                  <a:pt x="918972" y="788416"/>
                </a:lnTo>
                <a:lnTo>
                  <a:pt x="914781" y="791083"/>
                </a:lnTo>
                <a:lnTo>
                  <a:pt x="910463" y="793750"/>
                </a:lnTo>
                <a:lnTo>
                  <a:pt x="909193" y="799338"/>
                </a:lnTo>
                <a:lnTo>
                  <a:pt x="911860" y="803656"/>
                </a:lnTo>
                <a:lnTo>
                  <a:pt x="964958" y="888263"/>
                </a:lnTo>
                <a:lnTo>
                  <a:pt x="966216" y="891667"/>
                </a:lnTo>
                <a:lnTo>
                  <a:pt x="966724" y="891070"/>
                </a:lnTo>
                <a:lnTo>
                  <a:pt x="967105" y="891667"/>
                </a:lnTo>
                <a:lnTo>
                  <a:pt x="968654" y="888796"/>
                </a:lnTo>
                <a:lnTo>
                  <a:pt x="1023797" y="823988"/>
                </a:lnTo>
                <a:lnTo>
                  <a:pt x="1067181" y="797052"/>
                </a:lnTo>
                <a:lnTo>
                  <a:pt x="1107694" y="777240"/>
                </a:lnTo>
                <a:lnTo>
                  <a:pt x="1154811" y="757555"/>
                </a:lnTo>
                <a:lnTo>
                  <a:pt x="1208659" y="738251"/>
                </a:lnTo>
                <a:lnTo>
                  <a:pt x="1268476" y="719074"/>
                </a:lnTo>
                <a:lnTo>
                  <a:pt x="1334262" y="700278"/>
                </a:lnTo>
                <a:lnTo>
                  <a:pt x="1405763" y="681863"/>
                </a:lnTo>
                <a:lnTo>
                  <a:pt x="1482598" y="663829"/>
                </a:lnTo>
                <a:lnTo>
                  <a:pt x="1564640" y="646303"/>
                </a:lnTo>
                <a:lnTo>
                  <a:pt x="1651508" y="629412"/>
                </a:lnTo>
                <a:lnTo>
                  <a:pt x="1742808" y="612902"/>
                </a:lnTo>
                <a:lnTo>
                  <a:pt x="1838706" y="597154"/>
                </a:lnTo>
                <a:lnTo>
                  <a:pt x="1938528" y="581914"/>
                </a:lnTo>
                <a:lnTo>
                  <a:pt x="2042287" y="567436"/>
                </a:lnTo>
                <a:lnTo>
                  <a:pt x="2149475" y="553593"/>
                </a:lnTo>
                <a:lnTo>
                  <a:pt x="2373884" y="528447"/>
                </a:lnTo>
                <a:lnTo>
                  <a:pt x="2431148" y="522833"/>
                </a:lnTo>
                <a:lnTo>
                  <a:pt x="2587561" y="600621"/>
                </a:lnTo>
                <a:lnTo>
                  <a:pt x="2006650" y="861834"/>
                </a:lnTo>
                <a:lnTo>
                  <a:pt x="2038096" y="817753"/>
                </a:lnTo>
                <a:lnTo>
                  <a:pt x="2041017" y="813562"/>
                </a:lnTo>
                <a:lnTo>
                  <a:pt x="2040128" y="807847"/>
                </a:lnTo>
                <a:lnTo>
                  <a:pt x="2036064" y="804926"/>
                </a:lnTo>
                <a:lnTo>
                  <a:pt x="2031873" y="802005"/>
                </a:lnTo>
                <a:lnTo>
                  <a:pt x="2026158" y="802894"/>
                </a:lnTo>
                <a:lnTo>
                  <a:pt x="2023237" y="807085"/>
                </a:lnTo>
                <a:lnTo>
                  <a:pt x="1962912" y="891667"/>
                </a:lnTo>
                <a:lnTo>
                  <a:pt x="2071243" y="903097"/>
                </a:lnTo>
                <a:lnTo>
                  <a:pt x="2075688" y="899414"/>
                </a:lnTo>
                <a:lnTo>
                  <a:pt x="2076196" y="894461"/>
                </a:lnTo>
                <a:lnTo>
                  <a:pt x="2076424" y="892556"/>
                </a:lnTo>
                <a:lnTo>
                  <a:pt x="2076831" y="889381"/>
                </a:lnTo>
                <a:lnTo>
                  <a:pt x="2073148" y="884936"/>
                </a:lnTo>
                <a:lnTo>
                  <a:pt x="2014054" y="878636"/>
                </a:lnTo>
                <a:lnTo>
                  <a:pt x="2608821" y="611200"/>
                </a:lnTo>
                <a:lnTo>
                  <a:pt x="3142475" y="876630"/>
                </a:lnTo>
                <a:lnTo>
                  <a:pt x="3083052" y="880618"/>
                </a:lnTo>
                <a:lnTo>
                  <a:pt x="3079242" y="884936"/>
                </a:lnTo>
                <a:lnTo>
                  <a:pt x="3079623" y="890016"/>
                </a:lnTo>
                <a:lnTo>
                  <a:pt x="3079877" y="895108"/>
                </a:lnTo>
                <a:lnTo>
                  <a:pt x="3084322" y="898906"/>
                </a:lnTo>
                <a:lnTo>
                  <a:pt x="3089275" y="898525"/>
                </a:lnTo>
                <a:lnTo>
                  <a:pt x="3193034" y="891667"/>
                </a:lnTo>
                <a:lnTo>
                  <a:pt x="3135884" y="804799"/>
                </a:lnTo>
                <a:lnTo>
                  <a:pt x="3133217" y="800608"/>
                </a:lnTo>
                <a:lnTo>
                  <a:pt x="3127502" y="799338"/>
                </a:lnTo>
                <a:lnTo>
                  <a:pt x="3123311" y="802132"/>
                </a:lnTo>
                <a:lnTo>
                  <a:pt x="3118993" y="804926"/>
                </a:lnTo>
                <a:lnTo>
                  <a:pt x="3117850" y="810641"/>
                </a:lnTo>
                <a:lnTo>
                  <a:pt x="3120644" y="814832"/>
                </a:lnTo>
                <a:lnTo>
                  <a:pt x="3150527" y="860348"/>
                </a:lnTo>
                <a:lnTo>
                  <a:pt x="2630246" y="601560"/>
                </a:lnTo>
                <a:lnTo>
                  <a:pt x="2884843" y="487083"/>
                </a:lnTo>
                <a:lnTo>
                  <a:pt x="2979293" y="480949"/>
                </a:lnTo>
                <a:lnTo>
                  <a:pt x="3234055" y="469138"/>
                </a:lnTo>
                <a:lnTo>
                  <a:pt x="3492754" y="461772"/>
                </a:lnTo>
                <a:lnTo>
                  <a:pt x="3540607" y="461302"/>
                </a:lnTo>
                <a:lnTo>
                  <a:pt x="4341761" y="875855"/>
                </a:lnTo>
                <a:lnTo>
                  <a:pt x="4282440" y="878840"/>
                </a:lnTo>
                <a:lnTo>
                  <a:pt x="4278630" y="883170"/>
                </a:lnTo>
                <a:lnTo>
                  <a:pt x="4279138" y="893191"/>
                </a:lnTo>
                <a:lnTo>
                  <a:pt x="4283456" y="897128"/>
                </a:lnTo>
                <a:lnTo>
                  <a:pt x="4392168" y="891667"/>
                </a:lnTo>
                <a:lnTo>
                  <a:pt x="4392003" y="891413"/>
                </a:lnTo>
                <a:lnTo>
                  <a:pt x="4336453" y="803783"/>
                </a:lnTo>
                <a:lnTo>
                  <a:pt x="4333875" y="799592"/>
                </a:lnTo>
                <a:lnTo>
                  <a:pt x="4328160" y="798322"/>
                </a:lnTo>
                <a:lnTo>
                  <a:pt x="4323969" y="801116"/>
                </a:lnTo>
                <a:lnTo>
                  <a:pt x="4319651" y="803783"/>
                </a:lnTo>
                <a:lnTo>
                  <a:pt x="4318381" y="809371"/>
                </a:lnTo>
                <a:lnTo>
                  <a:pt x="4321175" y="813689"/>
                </a:lnTo>
                <a:lnTo>
                  <a:pt x="4350321" y="859624"/>
                </a:lnTo>
                <a:lnTo>
                  <a:pt x="3579723" y="460908"/>
                </a:lnTo>
                <a:lnTo>
                  <a:pt x="4014851" y="456565"/>
                </a:lnTo>
                <a:lnTo>
                  <a:pt x="4273931" y="449326"/>
                </a:lnTo>
                <a:lnTo>
                  <a:pt x="4528947" y="437388"/>
                </a:lnTo>
                <a:lnTo>
                  <a:pt x="4777740" y="421259"/>
                </a:lnTo>
                <a:lnTo>
                  <a:pt x="5018532" y="401193"/>
                </a:lnTo>
                <a:lnTo>
                  <a:pt x="5249037" y="377571"/>
                </a:lnTo>
                <a:lnTo>
                  <a:pt x="5359781" y="364617"/>
                </a:lnTo>
                <a:lnTo>
                  <a:pt x="5467350" y="350774"/>
                </a:lnTo>
                <a:lnTo>
                  <a:pt x="5571363" y="336296"/>
                </a:lnTo>
                <a:lnTo>
                  <a:pt x="5671439" y="321056"/>
                </a:lnTo>
                <a:lnTo>
                  <a:pt x="5767324" y="305181"/>
                </a:lnTo>
                <a:lnTo>
                  <a:pt x="5859145" y="288671"/>
                </a:lnTo>
                <a:lnTo>
                  <a:pt x="5946267" y="271653"/>
                </a:lnTo>
                <a:lnTo>
                  <a:pt x="6028563" y="254127"/>
                </a:lnTo>
                <a:lnTo>
                  <a:pt x="6105779" y="235966"/>
                </a:lnTo>
                <a:lnTo>
                  <a:pt x="6177661" y="217424"/>
                </a:lnTo>
                <a:lnTo>
                  <a:pt x="6243828" y="198501"/>
                </a:lnTo>
                <a:lnTo>
                  <a:pt x="6304407" y="179197"/>
                </a:lnTo>
                <a:lnTo>
                  <a:pt x="6358890" y="159512"/>
                </a:lnTo>
                <a:lnTo>
                  <a:pt x="6406896" y="139446"/>
                </a:lnTo>
                <a:lnTo>
                  <a:pt x="6448552" y="118999"/>
                </a:lnTo>
                <a:lnTo>
                  <a:pt x="6483604" y="98171"/>
                </a:lnTo>
                <a:lnTo>
                  <a:pt x="6522974" y="65913"/>
                </a:lnTo>
                <a:lnTo>
                  <a:pt x="6539865" y="43815"/>
                </a:lnTo>
                <a:lnTo>
                  <a:pt x="6540119" y="43434"/>
                </a:lnTo>
                <a:lnTo>
                  <a:pt x="6544577" y="34290"/>
                </a:lnTo>
                <a:lnTo>
                  <a:pt x="6545199" y="33020"/>
                </a:lnTo>
                <a:lnTo>
                  <a:pt x="6545326" y="32512"/>
                </a:lnTo>
                <a:lnTo>
                  <a:pt x="6545580" y="32131"/>
                </a:lnTo>
                <a:lnTo>
                  <a:pt x="6545707" y="31623"/>
                </a:lnTo>
                <a:lnTo>
                  <a:pt x="6547142" y="26543"/>
                </a:lnTo>
                <a:lnTo>
                  <a:pt x="6547574" y="25019"/>
                </a:lnTo>
                <a:lnTo>
                  <a:pt x="6548628" y="21336"/>
                </a:lnTo>
                <a:lnTo>
                  <a:pt x="6548755" y="20701"/>
                </a:lnTo>
                <a:lnTo>
                  <a:pt x="6549009" y="19685"/>
                </a:lnTo>
                <a:lnTo>
                  <a:pt x="6549339" y="16256"/>
                </a:lnTo>
                <a:lnTo>
                  <a:pt x="6550025" y="9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8572" y="2358593"/>
            <a:ext cx="15608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Microsoft JhengHei UI"/>
                <a:cs typeface="Microsoft JhengHei UI"/>
              </a:rPr>
              <a:t>6位</a:t>
            </a:r>
            <a:endParaRPr sz="1800">
              <a:latin typeface="Microsoft JhengHei UI"/>
              <a:cs typeface="Microsoft JhengHei UI"/>
            </a:endParaRPr>
          </a:p>
          <a:p>
            <a:pPr marL="12700" marR="350520">
              <a:lnSpc>
                <a:spcPct val="100000"/>
              </a:lnSpc>
              <a:spcBef>
                <a:spcPts val="1914"/>
              </a:spcBef>
            </a:pPr>
            <a:r>
              <a:rPr sz="1800" spc="-455" dirty="0">
                <a:solidFill>
                  <a:srgbClr val="FF0000"/>
                </a:solidFill>
                <a:latin typeface="Microsoft JhengHei UI"/>
                <a:cs typeface="Microsoft JhengHei UI"/>
              </a:rPr>
              <a:t>字段和</a:t>
            </a:r>
            <a:r>
              <a:rPr sz="1800" spc="-70" dirty="0">
                <a:solidFill>
                  <a:srgbClr val="FF0000"/>
                </a:solidFill>
                <a:latin typeface="Microsoft JhengHei UI"/>
                <a:cs typeface="Microsoft JhengHei UI"/>
              </a:rPr>
              <a:t>命令</a:t>
            </a:r>
            <a:r>
              <a:rPr sz="1800" spc="-455" dirty="0">
                <a:solidFill>
                  <a:srgbClr val="FF0000"/>
                </a:solidFill>
                <a:latin typeface="Microsoft JhengHei UI"/>
                <a:cs typeface="Microsoft JhengHei UI"/>
              </a:rPr>
              <a:t>之间的对应关系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9196" y="123697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JhengHei UI"/>
                <a:cs typeface="Microsoft JhengHei UI"/>
              </a:rPr>
              <a:t>未使用</a:t>
            </a:r>
            <a:endParaRPr sz="1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480182"/>
            <a:ext cx="200659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1258265"/>
            <a:ext cx="7274559" cy="182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将以下指令翻译成机器语言代码</a:t>
            </a:r>
            <a:r>
              <a:rPr sz="3200" spc="-10" dirty="0">
                <a:latin typeface="Microsoft YaHei"/>
                <a:cs typeface="Microsoft YaHei"/>
              </a:rPr>
              <a:t>。 </a:t>
            </a:r>
            <a:r>
              <a:rPr sz="3200" spc="-10" dirty="0">
                <a:latin typeface="Microsoft YaHei"/>
                <a:cs typeface="Microsoft YaHei"/>
              </a:rPr>
              <a:t>然而，</a:t>
            </a:r>
            <a:r>
              <a:rPr sz="3200" spc="-10" dirty="0">
                <a:latin typeface="Microsoft YaHei"/>
                <a:cs typeface="Microsoft YaHei"/>
              </a:rPr>
              <a:t>答案必须是</a:t>
            </a:r>
            <a:r>
              <a:rPr sz="3200" spc="-10" dirty="0">
                <a:latin typeface="Microsoft YaHei"/>
                <a:cs typeface="Microsoft YaHei"/>
              </a:rPr>
              <a:t>8位数的</a:t>
            </a:r>
            <a:r>
              <a:rPr sz="3200" spc="-10" dirty="0">
                <a:latin typeface="Microsoft YaHei"/>
                <a:cs typeface="Microsoft YaHei"/>
              </a:rPr>
              <a:t>十六进制数字。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-35" dirty="0">
                <a:latin typeface="Microsoft YaHei"/>
                <a:cs typeface="Microsoft YaHei"/>
              </a:rPr>
              <a:t>添加</a:t>
            </a:r>
            <a:r>
              <a:rPr sz="2800" spc="130" dirty="0">
                <a:latin typeface="Microsoft YaHei"/>
                <a:cs typeface="Microsoft YaHei"/>
              </a:rPr>
              <a:t>$t0, </a:t>
            </a:r>
            <a:r>
              <a:rPr sz="2800" spc="150" dirty="0">
                <a:latin typeface="Microsoft YaHei"/>
                <a:cs typeface="Microsoft YaHei"/>
              </a:rPr>
              <a:t>$s0, </a:t>
            </a:r>
            <a:r>
              <a:rPr sz="2800" spc="30" dirty="0">
                <a:latin typeface="Microsoft YaHei"/>
                <a:cs typeface="Microsoft YaHei"/>
              </a:rPr>
              <a:t>$zero</a:t>
            </a:r>
            <a:endParaRPr sz="2800">
              <a:latin typeface="Microsoft YaHei"/>
              <a:cs typeface="Microsoft YaHei"/>
            </a:endParaRPr>
          </a:p>
          <a:p>
            <a:pPr marL="1373505">
              <a:lnSpc>
                <a:spcPct val="100000"/>
              </a:lnSpc>
              <a:spcBef>
                <a:spcPts val="220"/>
              </a:spcBef>
              <a:tabLst>
                <a:tab pos="2199005" algn="l"/>
                <a:tab pos="3279775" algn="l"/>
              </a:tabLst>
            </a:pPr>
            <a:r>
              <a:rPr sz="1800" dirty="0">
                <a:solidFill>
                  <a:srgbClr val="808080"/>
                </a:solidFill>
                <a:latin typeface="Microsoft YaHei"/>
                <a:cs typeface="Microsoft YaHei"/>
              </a:rPr>
              <a:t>rd </a:t>
            </a:r>
            <a:r>
              <a:rPr sz="1800" spc="55" dirty="0">
                <a:solidFill>
                  <a:srgbClr val="808080"/>
                </a:solidFill>
                <a:latin typeface="Microsoft YaHei"/>
                <a:cs typeface="Microsoft YaHei"/>
              </a:rPr>
              <a:t>rs </a:t>
            </a:r>
            <a:r>
              <a:rPr sz="1800" spc="50" dirty="0">
                <a:solidFill>
                  <a:srgbClr val="808080"/>
                </a:solidFill>
                <a:latin typeface="Microsoft YaHei"/>
                <a:cs typeface="Microsoft YaHei"/>
              </a:rPr>
              <a:t>rt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1416" y="3139439"/>
          <a:ext cx="80867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1259205"/>
                <a:gridCol w="1256030"/>
                <a:gridCol w="1260475"/>
                <a:gridCol w="1254125"/>
                <a:gridCol w="1508759"/>
              </a:tblGrid>
              <a:tr h="4328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50" dirty="0">
                          <a:latin typeface="Microsoft JhengHei UI"/>
                          <a:cs typeface="Microsoft JhengHei UI"/>
                        </a:rPr>
                        <a:t>启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乡亲们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rt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6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10" dirty="0">
                          <a:latin typeface="Microsoft JhengHei UI"/>
                          <a:cs typeface="Microsoft JhengHei UI"/>
                        </a:rPr>
                        <a:t>rd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45" dirty="0">
                          <a:latin typeface="Microsoft JhengHei UI"/>
                          <a:cs typeface="Microsoft JhengHei UI"/>
                        </a:rPr>
                        <a:t>耻辱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10" dirty="0">
                          <a:latin typeface="Microsoft JhengHei UI"/>
                          <a:cs typeface="Microsoft JhengHei UI"/>
                        </a:rPr>
                        <a:t>功能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6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185416" y="3151631"/>
            <a:ext cx="6537959" cy="433070"/>
          </a:xfrm>
          <a:custGeom>
            <a:avLst/>
            <a:gdLst/>
            <a:ahLst/>
            <a:cxnLst/>
            <a:rect l="l" t="t" r="r" b="b"/>
            <a:pathLst>
              <a:path w="6537959" h="433070">
                <a:moveTo>
                  <a:pt x="6537960" y="0"/>
                </a:moveTo>
                <a:lnTo>
                  <a:pt x="6537960" y="0"/>
                </a:lnTo>
                <a:lnTo>
                  <a:pt x="0" y="0"/>
                </a:lnTo>
                <a:lnTo>
                  <a:pt x="0" y="432816"/>
                </a:lnTo>
                <a:lnTo>
                  <a:pt x="6537960" y="432816"/>
                </a:lnTo>
                <a:lnTo>
                  <a:pt x="6537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9845" y="3618941"/>
            <a:ext cx="477266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  <a:tabLst>
                <a:tab pos="1615440" algn="l"/>
                <a:tab pos="2885440" algn="l"/>
                <a:tab pos="4126865" algn="l"/>
              </a:tabLst>
            </a:pPr>
            <a:r>
              <a:rPr sz="1800" spc="15" dirty="0">
                <a:latin typeface="Microsoft JhengHei UI"/>
                <a:cs typeface="Microsoft JhengHei UI"/>
              </a:rPr>
              <a:t>6位 5位 5位 5位</a:t>
            </a:r>
            <a:endParaRPr sz="18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latin typeface="Microsoft YaHei"/>
                <a:cs typeface="Microsoft YaHei"/>
              </a:rPr>
              <a:t>添加</a:t>
            </a:r>
            <a:r>
              <a:rPr sz="2400" spc="-5" dirty="0">
                <a:latin typeface="Microsoft YaHei"/>
                <a:cs typeface="Microsoft YaHei"/>
              </a:rPr>
              <a:t>指令</a:t>
            </a:r>
            <a:r>
              <a:rPr sz="2400" dirty="0">
                <a:latin typeface="Microsoft YaHei"/>
                <a:cs typeface="Microsoft YaHei"/>
              </a:rPr>
              <a:t>的</a:t>
            </a:r>
            <a:r>
              <a:rPr sz="2400" spc="5" dirty="0">
                <a:latin typeface="Microsoft YaHei"/>
                <a:cs typeface="Microsoft YaHei"/>
              </a:rPr>
              <a:t>操作/功能</a:t>
            </a:r>
            <a:r>
              <a:rPr sz="2400" spc="-5" dirty="0">
                <a:latin typeface="Microsoft YaHei"/>
                <a:cs typeface="Microsoft YaHei"/>
              </a:rPr>
              <a:t>是</a:t>
            </a:r>
            <a:r>
              <a:rPr sz="1600" spc="65" dirty="0">
                <a:latin typeface="Microsoft YaHei"/>
                <a:cs typeface="Microsoft YaHei"/>
              </a:rPr>
              <a:t>0/2016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注册号</a:t>
            </a:r>
            <a:endParaRPr sz="2400">
              <a:latin typeface="Microsoft YaHei"/>
              <a:cs typeface="Microsoft YaHei"/>
            </a:endParaRPr>
          </a:p>
          <a:p>
            <a:pPr marL="323215">
              <a:lnSpc>
                <a:spcPct val="100000"/>
              </a:lnSpc>
            </a:pPr>
            <a:r>
              <a:rPr sz="2400" spc="55" dirty="0">
                <a:latin typeface="Microsoft YaHei"/>
                <a:cs typeface="Microsoft YaHei"/>
              </a:rPr>
              <a:t>$t0</a:t>
            </a:r>
            <a:r>
              <a:rPr sz="2400" spc="-5" dirty="0">
                <a:latin typeface="Microsoft YaHei"/>
                <a:cs typeface="Microsoft YaHei"/>
              </a:rPr>
              <a:t>是</a:t>
            </a:r>
            <a:r>
              <a:rPr sz="2400" spc="75" dirty="0">
                <a:latin typeface="Microsoft YaHei"/>
                <a:cs typeface="Microsoft YaHei"/>
              </a:rPr>
              <a:t>8</a:t>
            </a:r>
            <a:r>
              <a:rPr sz="2400" dirty="0">
                <a:latin typeface="Microsoft YaHei"/>
                <a:cs typeface="Microsoft YaHei"/>
              </a:rPr>
              <a:t>，</a:t>
            </a:r>
            <a:r>
              <a:rPr sz="2400" spc="80" dirty="0">
                <a:latin typeface="Microsoft YaHei"/>
                <a:cs typeface="Microsoft YaHei"/>
              </a:rPr>
              <a:t>$s0</a:t>
            </a:r>
            <a:r>
              <a:rPr sz="2400" spc="-5" dirty="0">
                <a:latin typeface="Microsoft YaHei"/>
                <a:cs typeface="Microsoft YaHei"/>
              </a:rPr>
              <a:t>是</a:t>
            </a:r>
            <a:r>
              <a:rPr sz="2400" spc="75" dirty="0">
                <a:latin typeface="Microsoft YaHei"/>
                <a:cs typeface="Microsoft YaHei"/>
              </a:rPr>
              <a:t>16</a:t>
            </a:r>
            <a:r>
              <a:rPr sz="2400" spc="-5" dirty="0">
                <a:latin typeface="Microsoft YaHei"/>
                <a:cs typeface="Microsoft YaHei"/>
              </a:rPr>
              <a:t>，</a:t>
            </a:r>
            <a:r>
              <a:rPr sz="2400" spc="15" dirty="0">
                <a:latin typeface="Microsoft YaHei"/>
                <a:cs typeface="Microsoft YaHei"/>
              </a:rPr>
              <a:t>$zero</a:t>
            </a:r>
            <a:r>
              <a:rPr sz="2400" spc="-5" dirty="0">
                <a:latin typeface="Microsoft YaHei"/>
                <a:cs typeface="Microsoft YaHei"/>
              </a:rPr>
              <a:t>是</a:t>
            </a:r>
            <a:r>
              <a:rPr sz="2400" spc="75" dirty="0">
                <a:latin typeface="Microsoft YaHei"/>
                <a:cs typeface="Microsoft YaHei"/>
              </a:rPr>
              <a:t>0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30108" y="3618941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6位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4416" y="3618941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26</a:t>
            </a:r>
          </a:p>
        </p:txBody>
      </p:sp>
    </p:spTree>
  </p:cSld>
  <p:clrMapOvr>
    <a:masterClrMapping/>
  </p:clrMapOvr>
</p:sld>
</file>

<file path=ppt/slides/slide2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即时操作数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0708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27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350010"/>
            <a:ext cx="233679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1174242"/>
            <a:ext cx="11144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90" dirty="0">
                <a:latin typeface="Microsoft YaHei"/>
                <a:cs typeface="Microsoft YaHei"/>
              </a:rPr>
              <a:t>R</a:t>
            </a:r>
            <a:r>
              <a:rPr sz="3200" spc="-10" dirty="0">
                <a:latin typeface="Microsoft YaHei"/>
                <a:cs typeface="Microsoft YaHei"/>
              </a:rPr>
              <a:t>格式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5416" y="2051316"/>
            <a:ext cx="3773804" cy="433070"/>
          </a:xfrm>
          <a:custGeom>
            <a:avLst/>
            <a:gdLst/>
            <a:ahLst/>
            <a:cxnLst/>
            <a:rect l="l" t="t" r="r" b="b"/>
            <a:pathLst>
              <a:path w="3773804" h="433069">
                <a:moveTo>
                  <a:pt x="3773424" y="0"/>
                </a:moveTo>
                <a:lnTo>
                  <a:pt x="2514600" y="0"/>
                </a:lnTo>
                <a:lnTo>
                  <a:pt x="1261872" y="0"/>
                </a:lnTo>
                <a:lnTo>
                  <a:pt x="1252728" y="0"/>
                </a:lnTo>
                <a:lnTo>
                  <a:pt x="0" y="0"/>
                </a:lnTo>
                <a:lnTo>
                  <a:pt x="0" y="432803"/>
                </a:lnTo>
                <a:lnTo>
                  <a:pt x="1252728" y="432803"/>
                </a:lnTo>
                <a:lnTo>
                  <a:pt x="1261872" y="432803"/>
                </a:lnTo>
                <a:lnTo>
                  <a:pt x="2514600" y="432803"/>
                </a:lnTo>
                <a:lnTo>
                  <a:pt x="3773424" y="432803"/>
                </a:lnTo>
                <a:lnTo>
                  <a:pt x="3773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6576" y="2445660"/>
            <a:ext cx="2710180" cy="9861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665"/>
              </a:spcBef>
              <a:tabLst>
                <a:tab pos="1708150" algn="l"/>
              </a:tabLst>
            </a:pPr>
            <a:r>
              <a:rPr sz="1800" spc="15" dirty="0">
                <a:latin typeface="Microsoft JhengHei UI"/>
                <a:cs typeface="Microsoft JhengHei UI"/>
              </a:rPr>
              <a:t>6位 5位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200" b="1" spc="-5" dirty="0">
                <a:latin typeface="Courier New"/>
                <a:cs typeface="Courier New"/>
              </a:rPr>
              <a:t>添加</a:t>
            </a:r>
            <a:r>
              <a:rPr sz="3200" b="1" spc="-10" dirty="0">
                <a:latin typeface="Courier New"/>
                <a:cs typeface="Courier New"/>
              </a:rPr>
              <a:t>A、</a:t>
            </a:r>
            <a:r>
              <a:rPr sz="3200" b="1" spc="-10" dirty="0">
                <a:latin typeface="Courier New"/>
                <a:cs typeface="Courier New"/>
              </a:rPr>
              <a:t>B、</a:t>
            </a:r>
            <a:r>
              <a:rPr sz="3200" b="1" spc="-5" dirty="0">
                <a:latin typeface="Courier New"/>
                <a:cs typeface="Courier New"/>
              </a:rPr>
              <a:t>C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1416" y="2039111"/>
          <a:ext cx="80835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1257300"/>
                <a:gridCol w="1257300"/>
                <a:gridCol w="1257300"/>
                <a:gridCol w="1256030"/>
                <a:gridCol w="1507490"/>
              </a:tblGrid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0" dirty="0">
                          <a:latin typeface="Microsoft JhengHei UI"/>
                          <a:cs typeface="Microsoft JhengHei UI"/>
                        </a:rPr>
                        <a:t>启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乡亲们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rt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10" dirty="0">
                          <a:latin typeface="Microsoft JhengHei UI"/>
                          <a:cs typeface="Microsoft JhengHei UI"/>
                        </a:rPr>
                        <a:t>rd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40" dirty="0">
                          <a:latin typeface="Microsoft JhengHei UI"/>
                          <a:cs typeface="Microsoft JhengHei UI"/>
                        </a:rPr>
                        <a:t>耻辱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10" dirty="0">
                          <a:latin typeface="Microsoft JhengHei UI"/>
                          <a:cs typeface="Microsoft JhengHei UI"/>
                        </a:rPr>
                        <a:t>功能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72610" y="2517470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55792" y="2051316"/>
            <a:ext cx="2764790" cy="433070"/>
          </a:xfrm>
          <a:custGeom>
            <a:avLst/>
            <a:gdLst/>
            <a:ahLst/>
            <a:cxnLst/>
            <a:rect l="l" t="t" r="r" b="b"/>
            <a:pathLst>
              <a:path w="2764790" h="433069">
                <a:moveTo>
                  <a:pt x="2764536" y="0"/>
                </a:moveTo>
                <a:lnTo>
                  <a:pt x="1261859" y="0"/>
                </a:lnTo>
                <a:lnTo>
                  <a:pt x="1252728" y="0"/>
                </a:lnTo>
                <a:lnTo>
                  <a:pt x="0" y="0"/>
                </a:lnTo>
                <a:lnTo>
                  <a:pt x="0" y="432803"/>
                </a:lnTo>
                <a:lnTo>
                  <a:pt x="1252728" y="432803"/>
                </a:lnTo>
                <a:lnTo>
                  <a:pt x="1261859" y="432803"/>
                </a:lnTo>
                <a:lnTo>
                  <a:pt x="2764536" y="432803"/>
                </a:lnTo>
                <a:lnTo>
                  <a:pt x="2764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61416" y="4358640"/>
          <a:ext cx="809561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1257300"/>
                <a:gridCol w="1257300"/>
                <a:gridCol w="4032249"/>
              </a:tblGrid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-45" dirty="0">
                          <a:latin typeface="Microsoft JhengHei UI"/>
                          <a:cs typeface="Microsoft JhengHei UI"/>
                        </a:rPr>
                        <a:t>启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乡亲们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rt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20" dirty="0">
                          <a:latin typeface="Microsoft JhengHei UI"/>
                          <a:cs typeface="Microsoft JhengHei UI"/>
                        </a:rPr>
                        <a:t>直接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185416" y="4370844"/>
            <a:ext cx="6547484" cy="433070"/>
          </a:xfrm>
          <a:custGeom>
            <a:avLst/>
            <a:gdLst/>
            <a:ahLst/>
            <a:cxnLst/>
            <a:rect l="l" t="t" r="r" b="b"/>
            <a:pathLst>
              <a:path w="6547484" h="433070">
                <a:moveTo>
                  <a:pt x="6547091" y="0"/>
                </a:moveTo>
                <a:lnTo>
                  <a:pt x="2514600" y="0"/>
                </a:lnTo>
                <a:lnTo>
                  <a:pt x="1261872" y="0"/>
                </a:lnTo>
                <a:lnTo>
                  <a:pt x="1252728" y="0"/>
                </a:lnTo>
                <a:lnTo>
                  <a:pt x="0" y="0"/>
                </a:lnTo>
                <a:lnTo>
                  <a:pt x="0" y="432803"/>
                </a:lnTo>
                <a:lnTo>
                  <a:pt x="1252728" y="432803"/>
                </a:lnTo>
                <a:lnTo>
                  <a:pt x="1261872" y="432803"/>
                </a:lnTo>
                <a:lnTo>
                  <a:pt x="2514600" y="432803"/>
                </a:lnTo>
                <a:lnTo>
                  <a:pt x="6547091" y="432803"/>
                </a:lnTo>
                <a:lnTo>
                  <a:pt x="6547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6576" y="4785414"/>
            <a:ext cx="2958465" cy="9321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509"/>
              </a:spcBef>
              <a:tabLst>
                <a:tab pos="1708150" algn="l"/>
              </a:tabLst>
            </a:pPr>
            <a:r>
              <a:rPr sz="1800" spc="15" dirty="0">
                <a:latin typeface="Microsoft JhengHei UI"/>
                <a:cs typeface="Microsoft JhengHei UI"/>
              </a:rPr>
              <a:t>6位 5位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b="1" spc="-5" dirty="0">
                <a:latin typeface="Courier New"/>
                <a:cs typeface="Courier New"/>
              </a:rPr>
              <a:t>Addi </a:t>
            </a:r>
            <a:r>
              <a:rPr sz="3200" b="1" spc="-10" dirty="0">
                <a:latin typeface="Courier New"/>
                <a:cs typeface="Courier New"/>
              </a:rPr>
              <a:t>a, </a:t>
            </a:r>
            <a:r>
              <a:rPr sz="3200" b="1" spc="-5" dirty="0">
                <a:latin typeface="Courier New"/>
                <a:cs typeface="Courier New"/>
              </a:rPr>
              <a:t>b, </a:t>
            </a:r>
            <a:r>
              <a:rPr sz="3200" b="1" spc="-5" dirty="0">
                <a:latin typeface="Courier New"/>
                <a:cs typeface="Courier New"/>
              </a:rPr>
              <a:t>4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3587" y="4785414"/>
            <a:ext cx="2486025" cy="9321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1800" spc="25" dirty="0">
                <a:latin typeface="Microsoft JhengHei UI"/>
                <a:cs typeface="Microsoft JhengHei UI"/>
              </a:rPr>
              <a:t>16位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b="1" spc="-5" dirty="0">
                <a:latin typeface="Courier New"/>
                <a:cs typeface="Courier New"/>
              </a:rPr>
              <a:t># </a:t>
            </a:r>
            <a:r>
              <a:rPr sz="3200" b="1" spc="-5" dirty="0">
                <a:latin typeface="Courier New"/>
                <a:cs typeface="Courier New"/>
              </a:rPr>
              <a:t>a </a:t>
            </a:r>
            <a:r>
              <a:rPr sz="3200" b="1" spc="-5" dirty="0">
                <a:latin typeface="Courier New"/>
                <a:cs typeface="Courier New"/>
              </a:rPr>
              <a:t>= </a:t>
            </a:r>
            <a:r>
              <a:rPr sz="3200" b="1" spc="5" dirty="0">
                <a:latin typeface="Courier New"/>
                <a:cs typeface="Courier New"/>
              </a:rPr>
              <a:t>b+4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2610" y="4837633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5位</a:t>
            </a:r>
            <a:endParaRPr sz="1800">
              <a:latin typeface="Microsoft JhengHei UI"/>
              <a:cs typeface="Microsoft JhengHei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820" y="3971416"/>
            <a:ext cx="233679" cy="23622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81583" y="3796360"/>
            <a:ext cx="10007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表格</a:t>
            </a:r>
            <a:r>
              <a:rPr sz="3200" spc="350" dirty="0">
                <a:latin typeface="Microsoft YaHei"/>
                <a:cs typeface="Microsoft YaHei"/>
              </a:rPr>
              <a:t>一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3116" y="1695957"/>
            <a:ext cx="2823210" cy="349250"/>
          </a:xfrm>
          <a:custGeom>
            <a:avLst/>
            <a:gdLst/>
            <a:ahLst/>
            <a:cxnLst/>
            <a:rect l="l" t="t" r="r" b="b"/>
            <a:pathLst>
              <a:path w="2823210" h="349250">
                <a:moveTo>
                  <a:pt x="2822956" y="9906"/>
                </a:moveTo>
                <a:lnTo>
                  <a:pt x="2817126" y="5981"/>
                </a:lnTo>
                <a:lnTo>
                  <a:pt x="2816479" y="0"/>
                </a:lnTo>
                <a:lnTo>
                  <a:pt x="2815209" y="152"/>
                </a:lnTo>
                <a:lnTo>
                  <a:pt x="2815044" y="165"/>
                </a:lnTo>
                <a:lnTo>
                  <a:pt x="74980" y="304546"/>
                </a:lnTo>
                <a:lnTo>
                  <a:pt x="71501" y="273050"/>
                </a:lnTo>
                <a:lnTo>
                  <a:pt x="0" y="319278"/>
                </a:lnTo>
                <a:lnTo>
                  <a:pt x="79883" y="348742"/>
                </a:lnTo>
                <a:lnTo>
                  <a:pt x="76542" y="318643"/>
                </a:lnTo>
                <a:lnTo>
                  <a:pt x="76390" y="317246"/>
                </a:lnTo>
                <a:lnTo>
                  <a:pt x="2673527" y="28740"/>
                </a:lnTo>
                <a:lnTo>
                  <a:pt x="1341437" y="297713"/>
                </a:lnTo>
                <a:lnTo>
                  <a:pt x="1335151" y="266573"/>
                </a:lnTo>
                <a:lnTo>
                  <a:pt x="1267968" y="319024"/>
                </a:lnTo>
                <a:lnTo>
                  <a:pt x="1350264" y="341376"/>
                </a:lnTo>
                <a:lnTo>
                  <a:pt x="1344460" y="312674"/>
                </a:lnTo>
                <a:lnTo>
                  <a:pt x="1343952" y="310159"/>
                </a:lnTo>
                <a:lnTo>
                  <a:pt x="2804020" y="15354"/>
                </a:lnTo>
                <a:lnTo>
                  <a:pt x="2636990" y="265391"/>
                </a:lnTo>
                <a:lnTo>
                  <a:pt x="2610612" y="247777"/>
                </a:lnTo>
                <a:lnTo>
                  <a:pt x="2599944" y="332232"/>
                </a:lnTo>
                <a:lnTo>
                  <a:pt x="2673985" y="290068"/>
                </a:lnTo>
                <a:lnTo>
                  <a:pt x="2663317" y="282956"/>
                </a:lnTo>
                <a:lnTo>
                  <a:pt x="2647505" y="272402"/>
                </a:lnTo>
                <a:lnTo>
                  <a:pt x="2822956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77792" y="1388821"/>
            <a:ext cx="37293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Microsoft YaHei UI"/>
                <a:cs typeface="Microsoft YaHei UI"/>
              </a:rPr>
              <a:t>表示</a:t>
            </a:r>
            <a:r>
              <a:rPr sz="1800" b="1" spc="105" dirty="0">
                <a:latin typeface="Microsoft YaHei UI"/>
                <a:cs typeface="Microsoft YaHei UI"/>
              </a:rPr>
              <a:t>32个</a:t>
            </a:r>
            <a:r>
              <a:rPr sz="1800" b="1" spc="-345" dirty="0">
                <a:latin typeface="Microsoft YaHei UI"/>
                <a:cs typeface="Microsoft YaHei UI"/>
              </a:rPr>
              <a:t>寄存器</a:t>
            </a:r>
            <a:r>
              <a:rPr sz="1800" b="1" spc="-335" dirty="0">
                <a:latin typeface="Microsoft YaHei UI"/>
                <a:cs typeface="Microsoft YaHei UI"/>
              </a:rPr>
              <a:t>中的</a:t>
            </a:r>
            <a:r>
              <a:rPr sz="1800" b="1" spc="-325" dirty="0">
                <a:latin typeface="Microsoft YaHei UI"/>
                <a:cs typeface="Microsoft YaHei UI"/>
              </a:rPr>
              <a:t>一个 </a:t>
            </a:r>
            <a:r>
              <a:rPr sz="1800" b="1" spc="25" dirty="0">
                <a:latin typeface="Microsoft YaHei UI"/>
                <a:cs typeface="Microsoft YaHei UI"/>
              </a:rPr>
              <a:t>-&gt; 5位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31507" y="4051808"/>
            <a:ext cx="223520" cy="329565"/>
          </a:xfrm>
          <a:custGeom>
            <a:avLst/>
            <a:gdLst/>
            <a:ahLst/>
            <a:cxnLst/>
            <a:rect l="l" t="t" r="r" b="b"/>
            <a:pathLst>
              <a:path w="223520" h="329564">
                <a:moveTo>
                  <a:pt x="10668" y="244983"/>
                </a:moveTo>
                <a:lnTo>
                  <a:pt x="0" y="329438"/>
                </a:lnTo>
                <a:lnTo>
                  <a:pt x="74041" y="287274"/>
                </a:lnTo>
                <a:lnTo>
                  <a:pt x="63383" y="280162"/>
                </a:lnTo>
                <a:lnTo>
                  <a:pt x="40513" y="280162"/>
                </a:lnTo>
                <a:lnTo>
                  <a:pt x="29972" y="273177"/>
                </a:lnTo>
                <a:lnTo>
                  <a:pt x="37047" y="262586"/>
                </a:lnTo>
                <a:lnTo>
                  <a:pt x="10668" y="244983"/>
                </a:lnTo>
                <a:close/>
              </a:path>
              <a:path w="223520" h="329564">
                <a:moveTo>
                  <a:pt x="37047" y="262586"/>
                </a:moveTo>
                <a:lnTo>
                  <a:pt x="29972" y="273177"/>
                </a:lnTo>
                <a:lnTo>
                  <a:pt x="40513" y="280162"/>
                </a:lnTo>
                <a:lnTo>
                  <a:pt x="47567" y="269607"/>
                </a:lnTo>
                <a:lnTo>
                  <a:pt x="37047" y="262586"/>
                </a:lnTo>
                <a:close/>
              </a:path>
              <a:path w="223520" h="329564">
                <a:moveTo>
                  <a:pt x="47567" y="269607"/>
                </a:moveTo>
                <a:lnTo>
                  <a:pt x="40513" y="280162"/>
                </a:lnTo>
                <a:lnTo>
                  <a:pt x="63383" y="280162"/>
                </a:lnTo>
                <a:lnTo>
                  <a:pt x="47567" y="269607"/>
                </a:lnTo>
                <a:close/>
              </a:path>
              <a:path w="223520" h="329564">
                <a:moveTo>
                  <a:pt x="212471" y="0"/>
                </a:moveTo>
                <a:lnTo>
                  <a:pt x="37047" y="262586"/>
                </a:lnTo>
                <a:lnTo>
                  <a:pt x="47567" y="269607"/>
                </a:lnTo>
                <a:lnTo>
                  <a:pt x="223012" y="7112"/>
                </a:lnTo>
                <a:lnTo>
                  <a:pt x="21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74540" y="2445660"/>
            <a:ext cx="3860165" cy="16116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87020" algn="ctr">
              <a:lnSpc>
                <a:spcPct val="100000"/>
              </a:lnSpc>
              <a:spcBef>
                <a:spcPts val="665"/>
              </a:spcBef>
              <a:tabLst>
                <a:tab pos="1557655" algn="l"/>
                <a:tab pos="2903220" algn="l"/>
              </a:tabLst>
            </a:pPr>
            <a:r>
              <a:rPr sz="1800" spc="15" dirty="0">
                <a:latin typeface="Microsoft JhengHei UI"/>
                <a:cs typeface="Microsoft JhengHei UI"/>
              </a:rPr>
              <a:t>5位 5位 6位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200" b="1" spc="-5" dirty="0">
                <a:latin typeface="Courier New"/>
                <a:cs typeface="Courier New"/>
              </a:rPr>
              <a:t># </a:t>
            </a:r>
            <a:r>
              <a:rPr sz="3200" b="1" spc="-5" dirty="0">
                <a:latin typeface="Courier New"/>
                <a:cs typeface="Courier New"/>
              </a:rPr>
              <a:t>a </a:t>
            </a:r>
            <a:r>
              <a:rPr sz="3200" b="1" spc="-5" dirty="0">
                <a:latin typeface="Courier New"/>
                <a:cs typeface="Courier New"/>
              </a:rPr>
              <a:t>= </a:t>
            </a:r>
            <a:r>
              <a:rPr sz="3200" b="1" dirty="0">
                <a:latin typeface="Courier New"/>
                <a:cs typeface="Courier New"/>
              </a:rPr>
              <a:t>b+c</a:t>
            </a:r>
            <a:endParaRPr sz="3200">
              <a:latin typeface="Courier New"/>
              <a:cs typeface="Courier New"/>
            </a:endParaRPr>
          </a:p>
          <a:p>
            <a:pPr marL="954405">
              <a:lnSpc>
                <a:spcPct val="100000"/>
              </a:lnSpc>
              <a:spcBef>
                <a:spcPts val="2760"/>
              </a:spcBef>
            </a:pPr>
            <a:r>
              <a:rPr sz="1800" b="1" spc="50" dirty="0">
                <a:latin typeface="Microsoft YaHei UI"/>
                <a:cs typeface="Microsoft YaHei UI"/>
              </a:rPr>
              <a:t>16位 </a:t>
            </a:r>
            <a:r>
              <a:rPr sz="1800" b="1" dirty="0">
                <a:latin typeface="Microsoft YaHei UI"/>
                <a:cs typeface="Microsoft YaHei UI"/>
              </a:rPr>
              <a:t>→ </a:t>
            </a:r>
            <a:r>
              <a:rPr sz="1800" b="1" spc="90" dirty="0">
                <a:latin typeface="Microsoft YaHei UI"/>
                <a:cs typeface="Microsoft YaHei UI"/>
              </a:rPr>
              <a:t>-32768至32767</a:t>
            </a:r>
            <a:endParaRPr sz="1800">
              <a:latin typeface="Microsoft YaHei UI"/>
              <a:cs typeface="Microsoft YaHei U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87526" y="5790208"/>
          <a:ext cx="7640955" cy="959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/>
                <a:gridCol w="1219835"/>
                <a:gridCol w="1715769"/>
                <a:gridCol w="487045"/>
                <a:gridCol w="488314"/>
                <a:gridCol w="732154"/>
                <a:gridCol w="2355215"/>
              </a:tblGrid>
              <a:tr h="479268">
                <a:tc>
                  <a:txBody>
                    <a:bodyPr/>
                    <a:lstStyle/>
                    <a:p>
                      <a:pPr marL="31750">
                        <a:lnSpc>
                          <a:spcPts val="3295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lw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ts val="3295"/>
                        </a:lnSpc>
                      </a:pPr>
                      <a:r>
                        <a:rPr sz="3200" b="1" spc="-10" dirty="0">
                          <a:latin typeface="Courier New"/>
                          <a:cs typeface="Courier New"/>
                        </a:rPr>
                        <a:t>$s1,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295"/>
                        </a:lnSpc>
                      </a:pPr>
                      <a:r>
                        <a:rPr sz="3200" b="1" spc="5" dirty="0">
                          <a:latin typeface="Courier New"/>
                          <a:cs typeface="Courier New"/>
                        </a:rPr>
                        <a:t>8($s2)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9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#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29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8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295"/>
                        </a:lnSpc>
                      </a:pPr>
                      <a:r>
                        <a:rPr sz="3200" b="1" spc="-10" dirty="0">
                          <a:latin typeface="Courier New"/>
                          <a:cs typeface="Courier New"/>
                        </a:rPr>
                        <a:t>是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329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直接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79614">
                <a:tc>
                  <a:txBody>
                    <a:bodyPr/>
                    <a:lstStyle/>
                    <a:p>
                      <a:pPr marL="31750">
                        <a:lnSpc>
                          <a:spcPts val="3454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摆动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454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$s1,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454"/>
                        </a:lnSpc>
                      </a:pPr>
                      <a:r>
                        <a:rPr sz="3200" b="1" spc="5" dirty="0">
                          <a:latin typeface="Courier New"/>
                          <a:cs typeface="Courier New"/>
                        </a:rPr>
                        <a:t>8($s2)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454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#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454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8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54"/>
                        </a:lnSpc>
                      </a:pPr>
                      <a:r>
                        <a:rPr sz="3200" b="1" spc="-10" dirty="0">
                          <a:latin typeface="Courier New"/>
                          <a:cs typeface="Courier New"/>
                        </a:rPr>
                        <a:t>是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54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直接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19862"/>
            <a:ext cx="7325359" cy="512445"/>
          </a:xfrm>
          <a:prstGeom prst="rect"/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使用数组的汇编</a:t>
            </a:r>
            <a:r>
              <a:rPr sz="3200" spc="-15" dirty="0"/>
              <a:t>代码 </a:t>
            </a:r>
            <a:r>
              <a:rPr sz="3200" spc="-15" dirty="0"/>
              <a:t/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80668" y="4194759"/>
            <a:ext cx="57010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内存地址的偏移量是</a:t>
            </a:r>
            <a:r>
              <a:rPr sz="3200" spc="-15" dirty="0">
                <a:latin typeface="Microsoft YaHei"/>
                <a:cs typeface="Microsoft YaHei"/>
              </a:rPr>
              <a:t>数组中元素数量</a:t>
            </a:r>
            <a:r>
              <a:rPr sz="3200" spc="-5" dirty="0">
                <a:latin typeface="Microsoft YaHei"/>
                <a:cs typeface="Microsoft YaHei"/>
              </a:rPr>
              <a:t>的</a:t>
            </a:r>
            <a:r>
              <a:rPr sz="3200" spc="-10" dirty="0">
                <a:latin typeface="Microsoft YaHei"/>
                <a:cs typeface="Microsoft YaHei"/>
              </a:rPr>
              <a:t>四倍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4369689"/>
            <a:ext cx="233679" cy="2362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0342" y="1247597"/>
            <a:ext cx="46640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Courier New"/>
                <a:cs typeface="Courier New"/>
              </a:rPr>
              <a:t>a[300] </a:t>
            </a:r>
            <a:r>
              <a:rPr sz="3200" b="1" spc="-5" dirty="0">
                <a:latin typeface="Courier New"/>
                <a:cs typeface="Courier New"/>
              </a:rPr>
              <a:t>= </a:t>
            </a:r>
            <a:r>
              <a:rPr sz="3200" b="1" spc="-5" dirty="0">
                <a:latin typeface="Courier New"/>
                <a:cs typeface="Courier New"/>
              </a:rPr>
              <a:t>b </a:t>
            </a:r>
            <a:r>
              <a:rPr sz="3200" b="1" spc="-5" dirty="0">
                <a:latin typeface="Courier New"/>
                <a:cs typeface="Courier New"/>
              </a:rPr>
              <a:t>+ </a:t>
            </a:r>
            <a:r>
              <a:rPr sz="3200" b="1" spc="-5" dirty="0">
                <a:latin typeface="Courier New"/>
                <a:cs typeface="Courier New"/>
              </a:rPr>
              <a:t>a[200]。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28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6008" y="2421635"/>
          <a:ext cx="4636135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069"/>
                <a:gridCol w="1222375"/>
                <a:gridCol w="2463800"/>
              </a:tblGrid>
              <a:tr h="541854">
                <a:tc>
                  <a:txBody>
                    <a:bodyPr/>
                    <a:lstStyle/>
                    <a:p>
                      <a:pPr marL="88265">
                        <a:lnSpc>
                          <a:spcPts val="3835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lw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83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$t0,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83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800($t1)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7852">
                <a:tc>
                  <a:txBody>
                    <a:bodyPr/>
                    <a:lstStyle/>
                    <a:p>
                      <a:pPr marL="88265">
                        <a:lnSpc>
                          <a:spcPts val="3410"/>
                        </a:lnSpc>
                      </a:pPr>
                      <a:r>
                        <a:rPr sz="3200" b="1" spc="-10" dirty="0">
                          <a:latin typeface="Courier New"/>
                          <a:cs typeface="Courier New"/>
                        </a:rPr>
                        <a:t>增加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$t0,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3410"/>
                        </a:lnSpc>
                      </a:pPr>
                      <a:r>
                        <a:rPr sz="3200" b="1" spc="10" dirty="0">
                          <a:latin typeface="Courier New"/>
                          <a:cs typeface="Courier New"/>
                        </a:rPr>
                        <a:t>$s1,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$t0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40013">
                <a:tc>
                  <a:txBody>
                    <a:bodyPr/>
                    <a:lstStyle/>
                    <a:p>
                      <a:pPr marL="88265">
                        <a:lnSpc>
                          <a:spcPts val="341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摆动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4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$t0,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4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1200($t1)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94219" y="1415796"/>
            <a:ext cx="1304925" cy="9544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97155">
              <a:lnSpc>
                <a:spcPct val="100000"/>
              </a:lnSpc>
              <a:spcBef>
                <a:spcPts val="350"/>
              </a:spcBef>
            </a:pPr>
            <a:r>
              <a:rPr sz="2800" spc="325" dirty="0">
                <a:latin typeface="Microsoft JhengHei UI"/>
                <a:cs typeface="Microsoft JhengHei UI"/>
              </a:rPr>
              <a:t>A: </a:t>
            </a:r>
            <a:r>
              <a:rPr sz="2800" spc="90" dirty="0">
                <a:latin typeface="Microsoft JhengHei UI"/>
                <a:cs typeface="Microsoft JhengHei UI"/>
              </a:rPr>
              <a:t>$T1 B</a:t>
            </a:r>
            <a:r>
              <a:rPr sz="2800" spc="245" dirty="0">
                <a:latin typeface="Microsoft JhengHei UI"/>
                <a:cs typeface="Microsoft JhengHei UI"/>
              </a:rPr>
              <a:t>: </a:t>
            </a:r>
            <a:r>
              <a:rPr sz="2800" spc="114" dirty="0">
                <a:latin typeface="Microsoft JhengHei UI"/>
                <a:cs typeface="Microsoft JhengHei UI"/>
              </a:rPr>
              <a:t>$S1</a:t>
            </a:r>
            <a:endParaRPr sz="28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217" y="1294003"/>
            <a:ext cx="88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25" dirty="0">
                <a:latin typeface="Microsoft JhengHei UI"/>
                <a:cs typeface="Microsoft JhengHei UI"/>
              </a:rPr>
              <a:t>(</a:t>
            </a:r>
            <a:r>
              <a:rPr sz="3600" spc="425" dirty="0">
                <a:latin typeface="Microsoft JhengHei UI"/>
                <a:cs typeface="Microsoft JhengHei UI"/>
              </a:rPr>
              <a:t>例如</a:t>
            </a:r>
            <a:r>
              <a:rPr sz="3600" spc="425" dirty="0">
                <a:latin typeface="Microsoft JhengHei UI"/>
                <a:cs typeface="Microsoft JhengHei UI"/>
              </a:rPr>
              <a:t>)</a:t>
            </a:r>
            <a:endParaRPr sz="36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30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19862"/>
            <a:ext cx="7325359" cy="512445"/>
          </a:xfrm>
          <a:prstGeom prst="rect"/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使用数组的汇编</a:t>
            </a:r>
            <a:r>
              <a:rPr sz="3200" spc="-15" dirty="0"/>
              <a:t>代码 </a:t>
            </a:r>
            <a:r>
              <a:rPr sz="3200" spc="-15" dirty="0"/>
              <a:t/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80668" y="5464251"/>
            <a:ext cx="55499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Microsoft YaHei"/>
                <a:cs typeface="Microsoft YaHei"/>
              </a:rPr>
              <a:t>使用</a:t>
            </a:r>
            <a:r>
              <a:rPr sz="3200" spc="-15" dirty="0">
                <a:latin typeface="Microsoft YaHei"/>
                <a:cs typeface="Microsoft YaHei"/>
              </a:rPr>
              <a:t>移位操作</a:t>
            </a:r>
            <a:r>
              <a:rPr sz="3200" spc="-15" dirty="0">
                <a:latin typeface="Microsoft YaHei"/>
                <a:cs typeface="Microsoft YaHei"/>
              </a:rPr>
              <a:t>计算四倍数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5638533"/>
            <a:ext cx="233679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0342" y="1247597"/>
            <a:ext cx="36931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Courier New"/>
                <a:cs typeface="Courier New"/>
              </a:rPr>
              <a:t>a[i] </a:t>
            </a:r>
            <a:r>
              <a:rPr sz="3200" b="1" spc="-5" dirty="0">
                <a:latin typeface="Courier New"/>
                <a:cs typeface="Courier New"/>
              </a:rPr>
              <a:t>= </a:t>
            </a:r>
            <a:r>
              <a:rPr sz="3200" b="1" spc="-5" dirty="0">
                <a:latin typeface="Courier New"/>
                <a:cs typeface="Courier New"/>
              </a:rPr>
              <a:t>b </a:t>
            </a:r>
            <a:r>
              <a:rPr sz="3200" b="1" spc="-5" dirty="0">
                <a:latin typeface="Courier New"/>
                <a:cs typeface="Courier New"/>
              </a:rPr>
              <a:t>+ </a:t>
            </a:r>
            <a:r>
              <a:rPr sz="3200" b="1" spc="5" dirty="0">
                <a:latin typeface="Courier New"/>
                <a:cs typeface="Courier New"/>
              </a:rPr>
              <a:t>a[i]。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0580" y="2421635"/>
            <a:ext cx="4380230" cy="2554605"/>
          </a:xfrm>
          <a:custGeom>
            <a:avLst/>
            <a:gdLst/>
            <a:ahLst/>
            <a:cxnLst/>
            <a:rect l="l" t="t" r="r" b="b"/>
            <a:pathLst>
              <a:path w="4380230" h="2554604">
                <a:moveTo>
                  <a:pt x="0" y="2554224"/>
                </a:moveTo>
                <a:lnTo>
                  <a:pt x="4379976" y="2554224"/>
                </a:lnTo>
                <a:lnTo>
                  <a:pt x="4379976" y="0"/>
                </a:lnTo>
                <a:lnTo>
                  <a:pt x="0" y="0"/>
                </a:lnTo>
                <a:lnTo>
                  <a:pt x="0" y="25542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0580" y="2421635"/>
          <a:ext cx="4271645" cy="255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705"/>
                <a:gridCol w="1221740"/>
                <a:gridCol w="1224279"/>
                <a:gridCol w="884554"/>
              </a:tblGrid>
              <a:tr h="541854">
                <a:tc>
                  <a:txBody>
                    <a:bodyPr/>
                    <a:lstStyle/>
                    <a:p>
                      <a:pPr marL="88265">
                        <a:lnSpc>
                          <a:spcPts val="3835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Ǟ Ǟ Ǟ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83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$t2,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835"/>
                        </a:lnSpc>
                      </a:pPr>
                      <a:r>
                        <a:rPr sz="3200" b="1" spc="5" dirty="0">
                          <a:latin typeface="Courier New"/>
                          <a:cs typeface="Courier New"/>
                        </a:rPr>
                        <a:t>$s2,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83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73670">
                <a:tc>
                  <a:txBody>
                    <a:bodyPr/>
                    <a:lstStyle/>
                    <a:p>
                      <a:pPr marL="88265">
                        <a:lnSpc>
                          <a:spcPts val="3410"/>
                        </a:lnSpc>
                      </a:pPr>
                      <a:r>
                        <a:rPr sz="3200" b="1" spc="-10" dirty="0">
                          <a:latin typeface="Courier New"/>
                          <a:cs typeface="Courier New"/>
                        </a:rPr>
                        <a:t>增加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$t2,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10"/>
                        </a:lnSpc>
                      </a:pPr>
                      <a:r>
                        <a:rPr sz="3200" b="1" spc="10" dirty="0">
                          <a:latin typeface="Courier New"/>
                          <a:cs typeface="Courier New"/>
                        </a:rPr>
                        <a:t>$t2,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341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$t1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02306">
                <a:tc>
                  <a:txBody>
                    <a:bodyPr/>
                    <a:lstStyle/>
                    <a:p>
                      <a:pPr marL="88265">
                        <a:lnSpc>
                          <a:spcPts val="3525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lw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52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$t0,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ts val="3525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0($t2)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487697">
                <a:tc>
                  <a:txBody>
                    <a:bodyPr/>
                    <a:lstStyle/>
                    <a:p>
                      <a:pPr marL="88265">
                        <a:lnSpc>
                          <a:spcPts val="341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增加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$t0,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ts val="3410"/>
                        </a:lnSpc>
                      </a:pPr>
                      <a:r>
                        <a:rPr sz="3200" b="1" spc="5" dirty="0">
                          <a:latin typeface="Courier New"/>
                          <a:cs typeface="Courier New"/>
                        </a:rPr>
                        <a:t>$s1,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$t0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548694">
                <a:tc>
                  <a:txBody>
                    <a:bodyPr/>
                    <a:lstStyle/>
                    <a:p>
                      <a:pPr marL="88265">
                        <a:lnSpc>
                          <a:spcPts val="341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摆动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4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$t0,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ts val="341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0($t2)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94219" y="1415796"/>
            <a:ext cx="1304925" cy="1384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97155" algn="just">
              <a:lnSpc>
                <a:spcPct val="100000"/>
              </a:lnSpc>
              <a:spcBef>
                <a:spcPts val="350"/>
              </a:spcBef>
            </a:pPr>
            <a:r>
              <a:rPr sz="2800" spc="325" dirty="0">
                <a:latin typeface="Microsoft JhengHei UI"/>
                <a:cs typeface="Microsoft JhengHei UI"/>
              </a:rPr>
              <a:t>a: </a:t>
            </a:r>
            <a:r>
              <a:rPr sz="2800" spc="90" dirty="0">
                <a:latin typeface="Microsoft JhengHei UI"/>
                <a:cs typeface="Microsoft JhengHei UI"/>
              </a:rPr>
              <a:t>$t1 b</a:t>
            </a:r>
            <a:r>
              <a:rPr sz="2800" spc="245" dirty="0">
                <a:latin typeface="Microsoft JhengHei UI"/>
                <a:cs typeface="Microsoft JhengHei UI"/>
              </a:rPr>
              <a:t>: </a:t>
            </a:r>
            <a:r>
              <a:rPr sz="2800" spc="114" dirty="0">
                <a:latin typeface="Microsoft JhengHei UI"/>
                <a:cs typeface="Microsoft JhengHei UI"/>
              </a:rPr>
              <a:t>$s1 i</a:t>
            </a:r>
            <a:r>
              <a:rPr sz="2800" spc="270" dirty="0">
                <a:latin typeface="Microsoft JhengHei UI"/>
                <a:cs typeface="Microsoft JhengHei UI"/>
              </a:rPr>
              <a:t>: </a:t>
            </a:r>
            <a:r>
              <a:rPr sz="2800" spc="114" dirty="0">
                <a:latin typeface="Microsoft JhengHei UI"/>
                <a:cs typeface="Microsoft JhengHei UI"/>
              </a:rPr>
              <a:t>$s2</a:t>
            </a:r>
            <a:endParaRPr sz="28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217" y="1294003"/>
            <a:ext cx="88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25" dirty="0">
                <a:latin typeface="Microsoft JhengHei UI"/>
                <a:cs typeface="Microsoft JhengHei UI"/>
              </a:rPr>
              <a:t>(</a:t>
            </a:r>
            <a:r>
              <a:rPr sz="3600" spc="425" dirty="0">
                <a:latin typeface="Microsoft JhengHei UI"/>
                <a:cs typeface="Microsoft JhengHei UI"/>
              </a:rPr>
              <a:t>例如</a:t>
            </a:r>
            <a:r>
              <a:rPr sz="3600" spc="425" dirty="0">
                <a:latin typeface="Microsoft JhengHei UI"/>
                <a:cs typeface="Microsoft JhengHei UI"/>
              </a:rPr>
              <a:t>)</a:t>
            </a:r>
            <a:endParaRPr sz="36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3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分支过程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894" y="1264361"/>
            <a:ext cx="8765540" cy="418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98195" marR="705485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latin typeface="Microsoft YaHei"/>
                <a:cs typeface="Microsoft YaHei"/>
              </a:rPr>
              <a:t>用于</a:t>
            </a:r>
            <a:r>
              <a:rPr sz="2800" spc="5" dirty="0">
                <a:latin typeface="Microsoft YaHei"/>
                <a:cs typeface="Microsoft YaHei"/>
              </a:rPr>
              <a:t>实现</a:t>
            </a:r>
            <a:r>
              <a:rPr sz="2800" spc="20" dirty="0">
                <a:latin typeface="Microsoft YaHei"/>
                <a:cs typeface="Microsoft YaHei"/>
              </a:rPr>
              <a:t>C语言的</a:t>
            </a:r>
            <a:r>
              <a:rPr sz="2800" spc="10" dirty="0">
                <a:latin typeface="Microsoft YaHei"/>
                <a:cs typeface="Microsoft YaHei"/>
              </a:rPr>
              <a:t>条件和</a:t>
            </a:r>
            <a:r>
              <a:rPr sz="2800" spc="-10" dirty="0">
                <a:latin typeface="Microsoft YaHei"/>
                <a:cs typeface="Microsoft YaHei"/>
              </a:rPr>
              <a:t>循环</a:t>
            </a:r>
            <a:r>
              <a:rPr sz="2800" spc="130" dirty="0">
                <a:latin typeface="Microsoft YaHei"/>
                <a:cs typeface="Microsoft YaHei"/>
              </a:rPr>
              <a:t>（if、</a:t>
            </a:r>
            <a:r>
              <a:rPr sz="2800" spc="65" dirty="0">
                <a:latin typeface="Microsoft YaHei"/>
                <a:cs typeface="Microsoft YaHei"/>
              </a:rPr>
              <a:t>while、</a:t>
            </a:r>
            <a:r>
              <a:rPr sz="2800" spc="-30" dirty="0">
                <a:latin typeface="Microsoft YaHei"/>
                <a:cs typeface="Microsoft YaHei"/>
              </a:rPr>
              <a:t>for</a:t>
            </a:r>
            <a:r>
              <a:rPr sz="2800" spc="5" dirty="0">
                <a:latin typeface="Microsoft YaHei"/>
                <a:cs typeface="Microsoft YaHei"/>
              </a:rPr>
              <a:t>等</a:t>
            </a:r>
            <a:r>
              <a:rPr sz="2800" spc="280" dirty="0">
                <a:latin typeface="Microsoft YaHei"/>
                <a:cs typeface="Microsoft YaHei"/>
              </a:rPr>
              <a:t>）。</a:t>
            </a:r>
            <a:endParaRPr sz="2800">
              <a:latin typeface="Microsoft YaHei"/>
              <a:cs typeface="Microsoft YaHei"/>
            </a:endParaRPr>
          </a:p>
          <a:p>
            <a:pPr marL="105410">
              <a:lnSpc>
                <a:spcPts val="3735"/>
              </a:lnSpc>
              <a:spcBef>
                <a:spcPts val="1710"/>
              </a:spcBef>
            </a:pPr>
            <a:r>
              <a:rPr sz="3200" b="1" spc="-5" dirty="0">
                <a:latin typeface="Courier New"/>
                <a:cs typeface="Courier New"/>
              </a:rPr>
              <a:t>被问及</a:t>
            </a:r>
            <a:r>
              <a:rPr sz="3200" b="1" spc="25" dirty="0">
                <a:latin typeface="Courier New"/>
                <a:cs typeface="Courier New"/>
              </a:rPr>
              <a:t>$S0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20" dirty="0">
                <a:latin typeface="Courier New"/>
                <a:cs typeface="Courier New"/>
              </a:rPr>
              <a:t>$S1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-5" dirty="0">
                <a:latin typeface="Courier New"/>
                <a:cs typeface="Courier New"/>
              </a:rPr>
              <a:t>L1 </a:t>
            </a:r>
            <a:r>
              <a:rPr sz="3200" b="1" spc="-5" dirty="0">
                <a:latin typeface="Courier New"/>
                <a:cs typeface="Courier New"/>
              </a:rPr>
              <a:t/>
            </a:r>
            <a:r>
              <a:rPr sz="3600" spc="405" baseline="1157" dirty="0">
                <a:latin typeface="Microsoft JhengHei UI"/>
                <a:cs typeface="Microsoft JhengHei UI"/>
              </a:rPr>
              <a:t>…$</a:t>
            </a:r>
            <a:r>
              <a:rPr sz="3600" spc="277" baseline="1157" dirty="0">
                <a:latin typeface="Microsoft JhengHei UI"/>
                <a:cs typeface="Microsoft JhengHei UI"/>
              </a:rPr>
              <a:t>s</a:t>
            </a:r>
            <a:r>
              <a:rPr sz="3600" spc="135" baseline="1157" dirty="0">
                <a:latin typeface="Microsoft JhengHei UI"/>
                <a:cs typeface="Microsoft JhengHei UI"/>
              </a:rPr>
              <a:t>0</a:t>
            </a:r>
            <a:r>
              <a:rPr sz="3600" spc="-1342" baseline="1157" dirty="0">
                <a:latin typeface="Microsoft JhengHei UI"/>
                <a:cs typeface="Microsoft JhengHei UI"/>
              </a:rPr>
              <a:t>と</a:t>
            </a:r>
            <a:r>
              <a:rPr sz="3600" spc="142" baseline="1157" dirty="0">
                <a:latin typeface="Microsoft JhengHei UI"/>
                <a:cs typeface="Microsoft JhengHei UI"/>
              </a:rPr>
              <a:t>$s1</a:t>
            </a:r>
            <a:r>
              <a:rPr sz="3600" spc="-660" baseline="1157" dirty="0">
                <a:latin typeface="Microsoft JhengHei UI"/>
                <a:cs typeface="Microsoft JhengHei UI"/>
              </a:rPr>
              <a:t>の</a:t>
            </a:r>
            <a:r>
              <a:rPr sz="3600" spc="-337" baseline="1157" dirty="0">
                <a:latin typeface="Microsoft JhengHei UI"/>
                <a:cs typeface="Microsoft JhengHei UI"/>
              </a:rPr>
              <a:t>値</a:t>
            </a:r>
            <a:r>
              <a:rPr sz="3600" spc="-330" baseline="1157" dirty="0">
                <a:latin typeface="Microsoft JhengHei UI"/>
                <a:cs typeface="Microsoft JhengHei UI"/>
              </a:rPr>
              <a:t>が</a:t>
            </a:r>
            <a:r>
              <a:rPr sz="3600" spc="-502" baseline="1157" dirty="0">
                <a:latin typeface="Microsoft JhengHei UI"/>
                <a:cs typeface="Microsoft JhengHei UI"/>
              </a:rPr>
              <a:t>等</a:t>
            </a:r>
            <a:r>
              <a:rPr sz="3600" spc="-517" baseline="1157" dirty="0">
                <a:latin typeface="Microsoft JhengHei UI"/>
                <a:cs typeface="Microsoft JhengHei UI"/>
              </a:rPr>
              <a:t>し</a:t>
            </a:r>
            <a:r>
              <a:rPr sz="3600" spc="-660" baseline="1157" dirty="0">
                <a:latin typeface="Microsoft JhengHei UI"/>
                <a:cs typeface="Microsoft JhengHei UI"/>
              </a:rPr>
              <a:t>い</a:t>
            </a:r>
            <a:r>
              <a:rPr sz="3600" spc="-1117" baseline="1157" dirty="0">
                <a:latin typeface="Microsoft JhengHei UI"/>
                <a:cs typeface="Microsoft JhengHei UI"/>
              </a:rPr>
              <a:t>と</a:t>
            </a:r>
            <a:r>
              <a:rPr sz="3600" spc="-1132" baseline="1157" dirty="0">
                <a:latin typeface="Microsoft JhengHei UI"/>
                <a:cs typeface="Microsoft JhengHei UI"/>
              </a:rPr>
              <a:t>き</a:t>
            </a:r>
            <a:r>
              <a:rPr sz="3600" spc="-1214" baseline="1157" dirty="0">
                <a:latin typeface="Microsoft JhengHei UI"/>
                <a:cs typeface="Microsoft JhengHei UI"/>
              </a:rPr>
              <a:t>、</a:t>
            </a:r>
            <a:endParaRPr sz="3600" baseline="1157">
              <a:latin typeface="Microsoft JhengHei UI"/>
              <a:cs typeface="Microsoft JhengHei UI"/>
            </a:endParaRPr>
          </a:p>
          <a:p>
            <a:pPr marL="4482465">
              <a:lnSpc>
                <a:spcPts val="2775"/>
              </a:lnSpc>
            </a:pPr>
            <a:r>
              <a:rPr sz="2400" spc="-145" dirty="0">
                <a:latin typeface="Microsoft JhengHei UI"/>
                <a:cs typeface="Microsoft JhengHei UI"/>
              </a:rPr>
              <a:t>对</a:t>
            </a:r>
            <a:r>
              <a:rPr sz="2400" spc="-530" dirty="0">
                <a:latin typeface="Microsoft JhengHei UI"/>
                <a:cs typeface="Microsoft JhengHei UI"/>
              </a:rPr>
              <a:t>标签</a:t>
            </a:r>
            <a:r>
              <a:rPr sz="2400" spc="-310" dirty="0">
                <a:latin typeface="Microsoft JhengHei UI"/>
                <a:cs typeface="Microsoft JhengHei UI"/>
              </a:rPr>
              <a:t>为</a:t>
            </a:r>
            <a:r>
              <a:rPr sz="2400" spc="114" dirty="0">
                <a:latin typeface="Microsoft JhengHei UI"/>
                <a:cs typeface="Microsoft JhengHei UI"/>
              </a:rPr>
              <a:t>L1的</a:t>
            </a:r>
            <a:r>
              <a:rPr sz="2400" spc="-145" dirty="0">
                <a:latin typeface="Microsoft JhengHei UI"/>
                <a:cs typeface="Microsoft JhengHei UI"/>
              </a:rPr>
              <a:t>指令</a:t>
            </a:r>
            <a:endParaRPr sz="2400">
              <a:latin typeface="Microsoft JhengHei UI"/>
              <a:cs typeface="Microsoft JhengHei UI"/>
            </a:endParaRPr>
          </a:p>
          <a:p>
            <a:pPr marL="4482465">
              <a:lnSpc>
                <a:spcPct val="100000"/>
              </a:lnSpc>
            </a:pPr>
            <a:r>
              <a:rPr sz="2400" spc="-605" dirty="0">
                <a:latin typeface="Microsoft JhengHei UI"/>
                <a:cs typeface="Microsoft JhengHei UI"/>
              </a:rPr>
              <a:t>跳跃</a:t>
            </a:r>
            <a:r>
              <a:rPr sz="2400" spc="70" dirty="0">
                <a:latin typeface="Microsoft JhengHei UI"/>
                <a:cs typeface="Microsoft JhengHei UI"/>
              </a:rPr>
              <a:t>（</a:t>
            </a:r>
            <a:r>
              <a:rPr sz="2400" spc="85" dirty="0">
                <a:latin typeface="Microsoft JhengHei UI"/>
                <a:cs typeface="Microsoft JhengHei UI"/>
              </a:rPr>
              <a:t>平等</a:t>
            </a:r>
            <a:r>
              <a:rPr sz="2400" spc="20" dirty="0">
                <a:latin typeface="Microsoft JhengHei UI"/>
                <a:cs typeface="Microsoft JhengHei UI"/>
              </a:rPr>
              <a:t>的</a:t>
            </a:r>
            <a:r>
              <a:rPr sz="2400" spc="20" dirty="0">
                <a:latin typeface="Microsoft JhengHei UI"/>
                <a:cs typeface="Microsoft JhengHei UI"/>
              </a:rPr>
              <a:t>分支</a:t>
            </a:r>
            <a:r>
              <a:rPr sz="2400" spc="85" dirty="0">
                <a:latin typeface="Microsoft JhengHei UI"/>
                <a:cs typeface="Microsoft JhengHei UI"/>
              </a:rPr>
              <a:t>）。</a:t>
            </a:r>
            <a:endParaRPr sz="2400">
              <a:latin typeface="Microsoft JhengHei UI"/>
              <a:cs typeface="Microsoft JhengHei UI"/>
            </a:endParaRPr>
          </a:p>
          <a:p>
            <a:pPr marL="104139">
              <a:lnSpc>
                <a:spcPts val="3760"/>
              </a:lnSpc>
              <a:spcBef>
                <a:spcPts val="1355"/>
              </a:spcBef>
            </a:pPr>
            <a:r>
              <a:rPr sz="3200" b="1" spc="-5" dirty="0">
                <a:latin typeface="Courier New"/>
                <a:cs typeface="Courier New"/>
              </a:rPr>
              <a:t>bne </a:t>
            </a:r>
            <a:r>
              <a:rPr sz="3200" b="1" spc="25" dirty="0">
                <a:latin typeface="Courier New"/>
                <a:cs typeface="Courier New"/>
              </a:rPr>
              <a:t>$s0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20" dirty="0">
                <a:latin typeface="Courier New"/>
                <a:cs typeface="Courier New"/>
              </a:rPr>
              <a:t>$s1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-5" dirty="0">
                <a:latin typeface="Courier New"/>
                <a:cs typeface="Courier New"/>
              </a:rPr>
              <a:t>L1 </a:t>
            </a:r>
            <a:r>
              <a:rPr sz="2400" spc="204" dirty="0">
                <a:latin typeface="Microsoft JhengHei UI"/>
                <a:cs typeface="Microsoft JhengHei UI"/>
              </a:rPr>
              <a:t>... </a:t>
            </a:r>
            <a:r>
              <a:rPr sz="2400" spc="-810" dirty="0">
                <a:latin typeface="Microsoft JhengHei UI"/>
                <a:cs typeface="Microsoft JhengHei UI"/>
              </a:rPr>
              <a:t>如果</a:t>
            </a:r>
            <a:r>
              <a:rPr sz="2400" spc="204" dirty="0">
                <a:latin typeface="Microsoft JhengHei UI"/>
                <a:cs typeface="Microsoft JhengHei UI"/>
              </a:rPr>
              <a:t>$s0</a:t>
            </a:r>
            <a:r>
              <a:rPr sz="2400" spc="-894" dirty="0">
                <a:latin typeface="Microsoft JhengHei UI"/>
                <a:cs typeface="Microsoft JhengHei UI"/>
              </a:rPr>
              <a:t>和</a:t>
            </a:r>
            <a:r>
              <a:rPr sz="2400" spc="90" dirty="0">
                <a:latin typeface="Microsoft JhengHei UI"/>
                <a:cs typeface="Microsoft JhengHei UI"/>
              </a:rPr>
              <a:t>$s1</a:t>
            </a:r>
            <a:r>
              <a:rPr sz="2400" spc="-440" dirty="0">
                <a:latin typeface="Microsoft JhengHei UI"/>
                <a:cs typeface="Microsoft JhengHei UI"/>
              </a:rPr>
              <a:t>的</a:t>
            </a:r>
            <a:r>
              <a:rPr sz="2400" spc="-225" dirty="0">
                <a:latin typeface="Microsoft JhengHei UI"/>
                <a:cs typeface="Microsoft JhengHei UI"/>
              </a:rPr>
              <a:t>值</a:t>
            </a:r>
            <a:r>
              <a:rPr sz="2400" spc="-685" dirty="0">
                <a:latin typeface="Microsoft JhengHei UI"/>
                <a:cs typeface="Microsoft JhengHei UI"/>
              </a:rPr>
              <a:t>不同</a:t>
            </a:r>
            <a:r>
              <a:rPr sz="2400" spc="-810" dirty="0">
                <a:latin typeface="Microsoft JhengHei UI"/>
                <a:cs typeface="Microsoft JhengHei UI"/>
              </a:rPr>
              <a:t>的话</a:t>
            </a:r>
            <a:endParaRPr sz="2400">
              <a:latin typeface="Microsoft JhengHei UI"/>
              <a:cs typeface="Microsoft JhengHei UI"/>
            </a:endParaRPr>
          </a:p>
          <a:p>
            <a:pPr marL="4486275">
              <a:lnSpc>
                <a:spcPts val="2800"/>
              </a:lnSpc>
            </a:pPr>
            <a:r>
              <a:rPr sz="2400" spc="-150" dirty="0">
                <a:latin typeface="Microsoft JhengHei UI"/>
                <a:cs typeface="Microsoft JhengHei UI"/>
              </a:rPr>
              <a:t>对</a:t>
            </a:r>
            <a:r>
              <a:rPr sz="2400" spc="-434" dirty="0">
                <a:latin typeface="Microsoft JhengHei UI"/>
                <a:cs typeface="Microsoft JhengHei UI"/>
              </a:rPr>
              <a:t>标签</a:t>
            </a:r>
            <a:r>
              <a:rPr sz="2400" spc="-515" dirty="0">
                <a:latin typeface="Microsoft JhengHei UI"/>
                <a:cs typeface="Microsoft JhengHei UI"/>
              </a:rPr>
              <a:t>为</a:t>
            </a:r>
            <a:r>
              <a:rPr sz="2400" spc="110" dirty="0">
                <a:latin typeface="Microsoft JhengHei UI"/>
                <a:cs typeface="Microsoft JhengHei UI"/>
              </a:rPr>
              <a:t>L1的</a:t>
            </a:r>
            <a:r>
              <a:rPr sz="2400" spc="-150" dirty="0">
                <a:latin typeface="Microsoft JhengHei UI"/>
                <a:cs typeface="Microsoft JhengHei UI"/>
              </a:rPr>
              <a:t>指令</a:t>
            </a:r>
            <a:endParaRPr sz="2400">
              <a:latin typeface="Microsoft JhengHei UI"/>
              <a:cs typeface="Microsoft JhengHei UI"/>
            </a:endParaRPr>
          </a:p>
          <a:p>
            <a:pPr marL="4486275">
              <a:lnSpc>
                <a:spcPct val="100000"/>
              </a:lnSpc>
            </a:pPr>
            <a:r>
              <a:rPr sz="2400" spc="-605" dirty="0">
                <a:latin typeface="Microsoft JhengHei UI"/>
                <a:cs typeface="Microsoft JhengHei UI"/>
              </a:rPr>
              <a:t>跳跃</a:t>
            </a:r>
            <a:r>
              <a:rPr sz="2400" spc="70" dirty="0">
                <a:latin typeface="Microsoft JhengHei UI"/>
                <a:cs typeface="Microsoft JhengHei UI"/>
              </a:rPr>
              <a:t>（</a:t>
            </a:r>
            <a:r>
              <a:rPr sz="2400" spc="85" dirty="0">
                <a:latin typeface="Microsoft JhengHei UI"/>
                <a:cs typeface="Microsoft JhengHei UI"/>
              </a:rPr>
              <a:t>不等价</a:t>
            </a:r>
            <a:r>
              <a:rPr sz="2400" spc="20" dirty="0">
                <a:latin typeface="Microsoft JhengHei UI"/>
                <a:cs typeface="Microsoft JhengHei UI"/>
              </a:rPr>
              <a:t>的</a:t>
            </a:r>
            <a:r>
              <a:rPr sz="2400" spc="20" dirty="0">
                <a:latin typeface="Microsoft JhengHei UI"/>
                <a:cs typeface="Microsoft JhengHei UI"/>
              </a:rPr>
              <a:t>分支）。</a:t>
            </a:r>
            <a:endParaRPr sz="24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dirty="0">
                <a:latin typeface="Microsoft YaHei"/>
                <a:cs typeface="Microsoft YaHei"/>
              </a:rPr>
              <a:t>表格</a:t>
            </a:r>
            <a:r>
              <a:rPr sz="2400" spc="250" dirty="0">
                <a:latin typeface="Microsoft YaHei"/>
                <a:cs typeface="Microsoft YaHei"/>
              </a:rPr>
              <a:t>一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0708" y="6483197"/>
            <a:ext cx="312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Microsoft YaHei"/>
                <a:cs typeface="Microsoft YaHei"/>
              </a:rPr>
              <a:t>30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92394" y="6022847"/>
            <a:ext cx="2979420" cy="728980"/>
            <a:chOff x="5692394" y="6022847"/>
            <a:chExt cx="2979420" cy="728980"/>
          </a:xfrm>
        </p:grpSpPr>
        <p:sp>
          <p:nvSpPr>
            <p:cNvPr id="7" name="object 7"/>
            <p:cNvSpPr/>
            <p:nvPr/>
          </p:nvSpPr>
          <p:spPr>
            <a:xfrm>
              <a:off x="5701538" y="6031991"/>
              <a:ext cx="2961005" cy="710565"/>
            </a:xfrm>
            <a:custGeom>
              <a:avLst/>
              <a:gdLst/>
              <a:ahLst/>
              <a:cxnLst/>
              <a:rect l="l" t="t" r="r" b="b"/>
              <a:pathLst>
                <a:path w="2961004" h="710565">
                  <a:moveTo>
                    <a:pt x="2960878" y="0"/>
                  </a:moveTo>
                  <a:lnTo>
                    <a:pt x="455422" y="0"/>
                  </a:lnTo>
                  <a:lnTo>
                    <a:pt x="455422" y="118364"/>
                  </a:lnTo>
                  <a:lnTo>
                    <a:pt x="0" y="175450"/>
                  </a:lnTo>
                  <a:lnTo>
                    <a:pt x="455422" y="295910"/>
                  </a:lnTo>
                  <a:lnTo>
                    <a:pt x="455422" y="710182"/>
                  </a:lnTo>
                  <a:lnTo>
                    <a:pt x="2960878" y="710182"/>
                  </a:lnTo>
                  <a:lnTo>
                    <a:pt x="2960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01538" y="6031991"/>
              <a:ext cx="2961005" cy="710565"/>
            </a:xfrm>
            <a:custGeom>
              <a:avLst/>
              <a:gdLst/>
              <a:ahLst/>
              <a:cxnLst/>
              <a:rect l="l" t="t" r="r" b="b"/>
              <a:pathLst>
                <a:path w="2961004" h="710565">
                  <a:moveTo>
                    <a:pt x="455422" y="0"/>
                  </a:moveTo>
                  <a:lnTo>
                    <a:pt x="872997" y="0"/>
                  </a:lnTo>
                  <a:lnTo>
                    <a:pt x="1499362" y="0"/>
                  </a:lnTo>
                  <a:lnTo>
                    <a:pt x="2960878" y="0"/>
                  </a:lnTo>
                  <a:lnTo>
                    <a:pt x="2960878" y="118364"/>
                  </a:lnTo>
                  <a:lnTo>
                    <a:pt x="2960878" y="295910"/>
                  </a:lnTo>
                  <a:lnTo>
                    <a:pt x="2960878" y="710182"/>
                  </a:lnTo>
                  <a:lnTo>
                    <a:pt x="1499362" y="710182"/>
                  </a:lnTo>
                  <a:lnTo>
                    <a:pt x="872997" y="710182"/>
                  </a:lnTo>
                  <a:lnTo>
                    <a:pt x="455422" y="710182"/>
                  </a:lnTo>
                  <a:lnTo>
                    <a:pt x="455422" y="295910"/>
                  </a:lnTo>
                  <a:lnTo>
                    <a:pt x="0" y="175450"/>
                  </a:lnTo>
                  <a:lnTo>
                    <a:pt x="455422" y="118364"/>
                  </a:lnTo>
                  <a:lnTo>
                    <a:pt x="455422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236970" y="6069279"/>
            <a:ext cx="231775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30" dirty="0">
                <a:latin typeface="Microsoft JhengHei UI"/>
                <a:cs typeface="Microsoft JhengHei UI"/>
              </a:rPr>
              <a:t>用一个</a:t>
            </a:r>
            <a:r>
              <a:rPr sz="2000" spc="-135" dirty="0">
                <a:latin typeface="Microsoft JhengHei UI"/>
                <a:cs typeface="Microsoft JhengHei UI"/>
              </a:rPr>
              <a:t>有符号的</a:t>
            </a:r>
            <a:r>
              <a:rPr sz="2000" spc="-5" dirty="0">
                <a:latin typeface="Microsoft JhengHei UI"/>
                <a:cs typeface="Microsoft JhengHei UI"/>
              </a:rPr>
              <a:t>16位</a:t>
            </a:r>
            <a:r>
              <a:rPr sz="2000" spc="-130" dirty="0">
                <a:latin typeface="Microsoft JhengHei UI"/>
                <a:cs typeface="Microsoft JhengHei UI"/>
              </a:rPr>
              <a:t>整数</a:t>
            </a:r>
            <a:endParaRPr sz="2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2000" spc="-275" dirty="0">
                <a:latin typeface="Microsoft JhengHei UI"/>
                <a:cs typeface="Microsoft JhengHei UI"/>
              </a:rPr>
              <a:t>相对</a:t>
            </a:r>
            <a:r>
              <a:rPr sz="2000" spc="-10" dirty="0">
                <a:latin typeface="Microsoft JhengHei UI"/>
                <a:cs typeface="Microsoft JhengHei UI"/>
              </a:rPr>
              <a:t>寻址</a:t>
            </a:r>
            <a:endParaRPr sz="2000">
              <a:latin typeface="Microsoft JhengHei UI"/>
              <a:cs typeface="Microsoft JhengHei U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66216" y="5041391"/>
          <a:ext cx="8095615" cy="454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1259205"/>
                <a:gridCol w="1256030"/>
                <a:gridCol w="4032885"/>
              </a:tblGrid>
              <a:tr h="4297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45" dirty="0">
                          <a:latin typeface="Microsoft JhengHei UI"/>
                          <a:cs typeface="Microsoft JhengHei UI"/>
                        </a:rPr>
                        <a:t>启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乡亲们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rt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不动。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490216" y="5053596"/>
            <a:ext cx="6547484" cy="429895"/>
          </a:xfrm>
          <a:custGeom>
            <a:avLst/>
            <a:gdLst/>
            <a:ahLst/>
            <a:cxnLst/>
            <a:rect l="l" t="t" r="r" b="b"/>
            <a:pathLst>
              <a:path w="6547484" h="429895">
                <a:moveTo>
                  <a:pt x="6547091" y="0"/>
                </a:moveTo>
                <a:lnTo>
                  <a:pt x="2514600" y="0"/>
                </a:lnTo>
                <a:lnTo>
                  <a:pt x="1261872" y="0"/>
                </a:lnTo>
                <a:lnTo>
                  <a:pt x="1255776" y="0"/>
                </a:lnTo>
                <a:lnTo>
                  <a:pt x="0" y="0"/>
                </a:lnTo>
                <a:lnTo>
                  <a:pt x="0" y="429755"/>
                </a:lnTo>
                <a:lnTo>
                  <a:pt x="1255776" y="429755"/>
                </a:lnTo>
                <a:lnTo>
                  <a:pt x="1261872" y="429755"/>
                </a:lnTo>
                <a:lnTo>
                  <a:pt x="2514600" y="429755"/>
                </a:lnTo>
                <a:lnTo>
                  <a:pt x="6547091" y="429755"/>
                </a:lnTo>
                <a:lnTo>
                  <a:pt x="6547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7327" y="5485125"/>
            <a:ext cx="5403850" cy="13798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375"/>
              </a:spcBef>
              <a:tabLst>
                <a:tab pos="1419225" algn="l"/>
                <a:tab pos="2689225" algn="l"/>
              </a:tabLst>
            </a:pPr>
            <a:r>
              <a:rPr sz="1800" spc="15" dirty="0">
                <a:latin typeface="Microsoft JhengHei UI"/>
                <a:cs typeface="Microsoft JhengHei UI"/>
              </a:rPr>
              <a:t>6位 5位 5位</a:t>
            </a:r>
            <a:endParaRPr sz="1800">
              <a:latin typeface="Microsoft JhengHei UI"/>
              <a:cs typeface="Microsoft JhengHei U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3200" b="1" spc="-5" dirty="0">
                <a:latin typeface="Courier New"/>
                <a:cs typeface="Courier New"/>
              </a:rPr>
              <a:t>BEQ </a:t>
            </a:r>
            <a:r>
              <a:rPr sz="3200" b="1" dirty="0">
                <a:latin typeface="Courier New"/>
                <a:cs typeface="Courier New"/>
              </a:rPr>
              <a:t>(RS), </a:t>
            </a:r>
            <a:r>
              <a:rPr sz="3200" b="1" spc="5" dirty="0">
                <a:latin typeface="Courier New"/>
                <a:cs typeface="Courier New"/>
              </a:rPr>
              <a:t>(RT), </a:t>
            </a:r>
            <a:r>
              <a:rPr sz="3200" b="1" dirty="0">
                <a:latin typeface="Courier New"/>
                <a:cs typeface="Courier New"/>
              </a:rPr>
              <a:t>(Imm. )</a:t>
            </a:r>
            <a:endParaRPr sz="3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3200" b="1" spc="-5" dirty="0">
                <a:latin typeface="Courier New"/>
                <a:cs typeface="Courier New"/>
              </a:rPr>
              <a:t>BNE </a:t>
            </a:r>
            <a:r>
              <a:rPr sz="3200" b="1" dirty="0">
                <a:latin typeface="Courier New"/>
                <a:cs typeface="Courier New"/>
              </a:rPr>
              <a:t>(RS), </a:t>
            </a:r>
            <a:r>
              <a:rPr sz="3200" b="1" spc="5" dirty="0">
                <a:latin typeface="Courier New"/>
                <a:cs typeface="Courier New"/>
              </a:rPr>
              <a:t>(RT), </a:t>
            </a:r>
            <a:r>
              <a:rPr sz="3200" b="1" dirty="0">
                <a:latin typeface="Courier New"/>
                <a:cs typeface="Courier New"/>
              </a:rPr>
              <a:t>(IM. 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7830" y="5520334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Microsoft JhengHei UI"/>
                <a:cs typeface="Microsoft JhengHei UI"/>
              </a:rPr>
              <a:t>16位</a:t>
            </a:r>
            <a:endParaRPr sz="1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3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分支过程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75766"/>
            <a:ext cx="6292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" dirty="0">
                <a:latin typeface="Microsoft YaHei"/>
                <a:cs typeface="Microsoft YaHei"/>
              </a:rPr>
              <a:t>beq</a:t>
            </a:r>
            <a:r>
              <a:rPr sz="2800" spc="5" dirty="0">
                <a:latin typeface="Microsoft YaHei"/>
                <a:cs typeface="Microsoft YaHei"/>
              </a:rPr>
              <a:t>和</a:t>
            </a:r>
            <a:r>
              <a:rPr sz="2800" spc="-20" dirty="0">
                <a:latin typeface="Microsoft YaHei"/>
                <a:cs typeface="Microsoft YaHei"/>
              </a:rPr>
              <a:t>bne指令</a:t>
            </a:r>
            <a:r>
              <a:rPr sz="2800" spc="5" dirty="0">
                <a:latin typeface="Microsoft YaHei"/>
                <a:cs typeface="Microsoft YaHei"/>
              </a:rPr>
              <a:t>是</a:t>
            </a:r>
            <a:r>
              <a:rPr sz="2800" spc="5" dirty="0">
                <a:latin typeface="Microsoft YaHei"/>
                <a:cs typeface="Microsoft YaHei"/>
              </a:rPr>
              <a:t>相对</a:t>
            </a:r>
            <a:r>
              <a:rPr sz="2800" spc="5" dirty="0">
                <a:latin typeface="Microsoft YaHei"/>
                <a:cs typeface="Microsoft YaHei"/>
              </a:rPr>
              <a:t>寻址的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330325"/>
            <a:ext cx="200660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20708" y="6483197"/>
            <a:ext cx="312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Microsoft YaHei"/>
                <a:cs typeface="Microsoft YaHei"/>
              </a:rPr>
              <a:t>31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1386" y="1680575"/>
            <a:ext cx="3934460" cy="11595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b="1" spc="-5" dirty="0">
                <a:latin typeface="Courier New"/>
                <a:cs typeface="Courier New"/>
              </a:rPr>
              <a:t>被问及</a:t>
            </a:r>
            <a:r>
              <a:rPr sz="3200" b="1" dirty="0">
                <a:latin typeface="Courier New"/>
                <a:cs typeface="Courier New"/>
              </a:rPr>
              <a:t>$S0, </a:t>
            </a:r>
            <a:r>
              <a:rPr sz="3200" b="1" spc="10" dirty="0">
                <a:latin typeface="Courier New"/>
                <a:cs typeface="Courier New"/>
              </a:rPr>
              <a:t>$S1, </a:t>
            </a:r>
            <a:r>
              <a:rPr sz="3200" b="1" spc="-5" dirty="0">
                <a:latin typeface="Courier New"/>
                <a:cs typeface="Courier New"/>
              </a:rPr>
              <a:t>L1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200" b="1" spc="-5" dirty="0">
                <a:latin typeface="Courier New"/>
                <a:cs typeface="Courier New"/>
              </a:rPr>
              <a:t>...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4" y="3725671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表格</a:t>
            </a:r>
            <a:r>
              <a:rPr sz="2400" spc="250" dirty="0">
                <a:latin typeface="Microsoft YaHei"/>
                <a:cs typeface="Microsoft YaHei"/>
              </a:rPr>
              <a:t>一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6216" y="3703320"/>
          <a:ext cx="809561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1259205"/>
                <a:gridCol w="1256030"/>
                <a:gridCol w="4032885"/>
              </a:tblGrid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45" dirty="0">
                          <a:latin typeface="Microsoft JhengHei UI"/>
                          <a:cs typeface="Microsoft JhengHei UI"/>
                        </a:rPr>
                        <a:t>启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乡亲们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rt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19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不动。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490216" y="3715511"/>
            <a:ext cx="6547484" cy="433070"/>
          </a:xfrm>
          <a:custGeom>
            <a:avLst/>
            <a:gdLst/>
            <a:ahLst/>
            <a:cxnLst/>
            <a:rect l="l" t="t" r="r" b="b"/>
            <a:pathLst>
              <a:path w="6547484" h="433070">
                <a:moveTo>
                  <a:pt x="6547091" y="0"/>
                </a:moveTo>
                <a:lnTo>
                  <a:pt x="2514600" y="0"/>
                </a:lnTo>
                <a:lnTo>
                  <a:pt x="1261872" y="0"/>
                </a:lnTo>
                <a:lnTo>
                  <a:pt x="1255776" y="0"/>
                </a:lnTo>
                <a:lnTo>
                  <a:pt x="0" y="0"/>
                </a:lnTo>
                <a:lnTo>
                  <a:pt x="0" y="432816"/>
                </a:lnTo>
                <a:lnTo>
                  <a:pt x="1255776" y="432816"/>
                </a:lnTo>
                <a:lnTo>
                  <a:pt x="1261872" y="432816"/>
                </a:lnTo>
                <a:lnTo>
                  <a:pt x="2514600" y="432816"/>
                </a:lnTo>
                <a:lnTo>
                  <a:pt x="6547091" y="432816"/>
                </a:lnTo>
                <a:lnTo>
                  <a:pt x="6547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67830" y="4184650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Microsoft JhengHei UI"/>
                <a:cs typeface="Microsoft JhengHei UI"/>
              </a:rPr>
              <a:t>16位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4861" y="2947238"/>
            <a:ext cx="7569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Courier New"/>
                <a:cs typeface="Courier New"/>
              </a:rPr>
              <a:t>L1: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540" y="1898726"/>
            <a:ext cx="6597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latin typeface="Microsoft JhengHei UI"/>
                <a:cs typeface="Microsoft JhengHei UI"/>
              </a:rPr>
              <a:t>1000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6374" y="2502789"/>
            <a:ext cx="316230" cy="263525"/>
          </a:xfrm>
          <a:prstGeom prst="rect">
            <a:avLst/>
          </a:prstGeom>
        </p:spPr>
        <p:txBody>
          <a:bodyPr vert="vert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latin typeface="Microsoft JhengHei UI"/>
                <a:cs typeface="Microsoft JhengHei UI"/>
              </a:rPr>
              <a:t>...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866" y="3081655"/>
            <a:ext cx="659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85" dirty="0">
                <a:latin typeface="Microsoft JhengHei UI"/>
                <a:cs typeface="Microsoft JhengHei UI"/>
              </a:rPr>
              <a:t>1024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1683" y="6310884"/>
            <a:ext cx="6598920" cy="4603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spc="95" dirty="0">
                <a:latin typeface="Microsoft JhengHei UI"/>
                <a:cs typeface="Microsoft JhengHei UI"/>
              </a:rPr>
              <a:t>000100 </a:t>
            </a:r>
            <a:r>
              <a:rPr sz="2400" spc="95" dirty="0">
                <a:latin typeface="Microsoft JhengHei UI"/>
                <a:cs typeface="Microsoft JhengHei UI"/>
              </a:rPr>
              <a:t>10000 </a:t>
            </a:r>
            <a:r>
              <a:rPr sz="2400" spc="95" dirty="0">
                <a:latin typeface="Microsoft JhengHei UI"/>
                <a:cs typeface="Microsoft JhengHei UI"/>
              </a:rPr>
              <a:t>10001 </a:t>
            </a:r>
            <a:r>
              <a:rPr sz="2400" spc="90" dirty="0">
                <a:latin typeface="Microsoft JhengHei UI"/>
                <a:cs typeface="Microsoft JhengHei UI"/>
              </a:rPr>
              <a:t>0000000000000101</a:t>
            </a:r>
            <a:endParaRPr sz="2400">
              <a:latin typeface="Microsoft JhengHei UI"/>
              <a:cs typeface="Microsoft JhengHei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177" y="4702555"/>
            <a:ext cx="170179" cy="177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177" y="5141467"/>
            <a:ext cx="170179" cy="1777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177" y="5580367"/>
            <a:ext cx="170179" cy="1777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177" y="6019279"/>
            <a:ext cx="170179" cy="1778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58517" y="5374932"/>
            <a:ext cx="4095115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1149350" algn="l"/>
              </a:tabLst>
            </a:pPr>
            <a:r>
              <a:rPr sz="2400" spc="175" dirty="0">
                <a:latin typeface="Microsoft YaHei"/>
                <a:cs typeface="Microsoft YaHei"/>
              </a:rPr>
              <a:t>rt: </a:t>
            </a:r>
            <a:r>
              <a:rPr sz="2400" spc="75" dirty="0">
                <a:latin typeface="Microsoft YaHei"/>
                <a:cs typeface="Microsoft YaHei"/>
              </a:rPr>
              <a:t>第二个</a:t>
            </a:r>
            <a:r>
              <a:rPr sz="2400" spc="-5" dirty="0">
                <a:latin typeface="Microsoft YaHei"/>
                <a:cs typeface="Microsoft YaHei"/>
              </a:rPr>
              <a:t>源操作数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50" dirty="0">
                <a:latin typeface="Microsoft YaHei"/>
                <a:cs typeface="Microsoft YaHei"/>
              </a:rPr>
              <a:t>immediate: </a:t>
            </a:r>
            <a:r>
              <a:rPr sz="2400" dirty="0">
                <a:latin typeface="Microsoft YaHei"/>
                <a:cs typeface="Microsoft YaHei"/>
              </a:rPr>
              <a:t>"操作数"，用于即时值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4342" y="4100448"/>
            <a:ext cx="5502275" cy="21704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  <a:tabLst>
                <a:tab pos="1445260" algn="l"/>
                <a:tab pos="2715260" algn="l"/>
              </a:tabLst>
            </a:pPr>
            <a:r>
              <a:rPr sz="1800" spc="15" dirty="0">
                <a:latin typeface="Microsoft JhengHei UI"/>
                <a:cs typeface="Microsoft JhengHei UI"/>
              </a:rPr>
              <a:t>6位 5位 5位</a:t>
            </a:r>
            <a:endParaRPr sz="1800">
              <a:latin typeface="Microsoft JhengHei UI"/>
              <a:cs typeface="Microsoft JhengHei UI"/>
            </a:endParaRPr>
          </a:p>
          <a:p>
            <a:pPr marL="396875">
              <a:lnSpc>
                <a:spcPct val="100000"/>
              </a:lnSpc>
              <a:spcBef>
                <a:spcPts val="885"/>
              </a:spcBef>
              <a:tabLst>
                <a:tab pos="1515110" algn="l"/>
                <a:tab pos="4816475" algn="l"/>
              </a:tabLst>
            </a:pPr>
            <a:r>
              <a:rPr sz="2400" spc="85" dirty="0">
                <a:latin typeface="Microsoft YaHei"/>
                <a:cs typeface="Microsoft YaHei"/>
              </a:rPr>
              <a:t>op：</a:t>
            </a:r>
            <a:r>
              <a:rPr sz="2400" dirty="0">
                <a:latin typeface="Microsoft YaHei"/>
                <a:cs typeface="Microsoft YaHei"/>
              </a:rPr>
              <a:t>命令操作代码</a:t>
            </a:r>
            <a:r>
              <a:rPr sz="2400" spc="95" dirty="0">
                <a:solidFill>
                  <a:srgbClr val="FF0000"/>
                </a:solidFill>
                <a:latin typeface="Microsoft JhengHei UI"/>
                <a:cs typeface="Microsoft JhengHei UI"/>
              </a:rPr>
              <a:t>4</a:t>
            </a:r>
            <a:endParaRPr sz="2400">
              <a:latin typeface="Microsoft JhengHei UI"/>
              <a:cs typeface="Microsoft JhengHei UI"/>
            </a:endParaRPr>
          </a:p>
          <a:p>
            <a:pPr marL="396875">
              <a:lnSpc>
                <a:spcPct val="100000"/>
              </a:lnSpc>
              <a:spcBef>
                <a:spcPts val="605"/>
              </a:spcBef>
              <a:tabLst>
                <a:tab pos="1527810" algn="l"/>
                <a:tab pos="4816475" algn="l"/>
              </a:tabLst>
            </a:pPr>
            <a:r>
              <a:rPr sz="3600" spc="300" baseline="1157" dirty="0">
                <a:latin typeface="Microsoft YaHei"/>
                <a:cs typeface="Microsoft YaHei"/>
              </a:rPr>
              <a:t>rs:	</a:t>
            </a:r>
            <a:r>
              <a:rPr sz="3600" baseline="1157" dirty="0">
                <a:latin typeface="Microsoft YaHei"/>
                <a:cs typeface="Microsoft YaHei"/>
              </a:rPr>
              <a:t>第</a:t>
            </a:r>
            <a:r>
              <a:rPr sz="3600" spc="112" baseline="1157" dirty="0">
                <a:latin typeface="Microsoft YaHei"/>
                <a:cs typeface="Microsoft YaHei"/>
              </a:rPr>
              <a:t>1</a:t>
            </a:r>
            <a:r>
              <a:rPr sz="3600" baseline="1157" dirty="0">
                <a:latin typeface="Microsoft YaHei"/>
                <a:cs typeface="Microsoft YaHei"/>
              </a:rPr>
              <a:t>源操作数 </a:t>
            </a:r>
            <a:r>
              <a:rPr sz="2400" spc="85" dirty="0">
                <a:solidFill>
                  <a:srgbClr val="FF0000"/>
                </a:solidFill>
                <a:latin typeface="Microsoft JhengHei UI"/>
                <a:cs typeface="Microsoft JhengHei UI"/>
              </a:rPr>
              <a:t>16 </a:t>
            </a:r>
            <a:r>
              <a:rPr sz="3600" baseline="1157" dirty="0">
                <a:latin typeface="Microsoft YaHei"/>
                <a:cs typeface="Microsoft YaHei"/>
              </a:rPr>
              <a:t/>
            </a:r>
            <a:r>
              <a:rPr sz="2400" spc="127" baseline="-20833" dirty="0">
                <a:solidFill>
                  <a:srgbClr val="FF0000"/>
                </a:solidFill>
                <a:latin typeface="Microsoft JhengHei UI"/>
                <a:cs typeface="Microsoft JhengHei UI"/>
              </a:rPr>
              <a:t>10</a:t>
            </a:r>
            <a:endParaRPr sz="2400" baseline="-20833">
              <a:latin typeface="Microsoft JhengHei UI"/>
              <a:cs typeface="Microsoft JhengHei UI"/>
            </a:endParaRPr>
          </a:p>
          <a:p>
            <a:pPr marL="4816475">
              <a:lnSpc>
                <a:spcPct val="100000"/>
              </a:lnSpc>
              <a:spcBef>
                <a:spcPts val="464"/>
              </a:spcBef>
            </a:pPr>
            <a:r>
              <a:rPr sz="2400" spc="85" dirty="0">
                <a:solidFill>
                  <a:srgbClr val="FF0000"/>
                </a:solidFill>
                <a:latin typeface="Microsoft JhengHei UI"/>
                <a:cs typeface="Microsoft JhengHei UI"/>
              </a:rPr>
              <a:t>17 </a:t>
            </a:r>
            <a:r>
              <a:rPr sz="2400" spc="127" baseline="-20833" dirty="0">
                <a:solidFill>
                  <a:srgbClr val="FF0000"/>
                </a:solidFill>
                <a:latin typeface="Microsoft JhengHei UI"/>
                <a:cs typeface="Microsoft JhengHei UI"/>
              </a:rPr>
              <a:t>10</a:t>
            </a:r>
            <a:endParaRPr sz="2400" baseline="-20833">
              <a:latin typeface="Microsoft JhengHei UI"/>
              <a:cs typeface="Microsoft JhengHei UI"/>
            </a:endParaRPr>
          </a:p>
          <a:p>
            <a:pPr marL="4816475">
              <a:lnSpc>
                <a:spcPct val="100000"/>
              </a:lnSpc>
              <a:spcBef>
                <a:spcPts val="590"/>
              </a:spcBef>
            </a:pPr>
            <a:r>
              <a:rPr sz="2400" spc="100" dirty="0">
                <a:solidFill>
                  <a:srgbClr val="FF0000"/>
                </a:solidFill>
                <a:latin typeface="Microsoft JhengHei UI"/>
                <a:cs typeface="Microsoft JhengHei UI"/>
              </a:rPr>
              <a:t>5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47154" y="2039111"/>
            <a:ext cx="250190" cy="1094740"/>
          </a:xfrm>
          <a:custGeom>
            <a:avLst/>
            <a:gdLst/>
            <a:ahLst/>
            <a:cxnLst/>
            <a:rect l="l" t="t" r="r" b="b"/>
            <a:pathLst>
              <a:path w="250190" h="1094739">
                <a:moveTo>
                  <a:pt x="63626" y="1020572"/>
                </a:moveTo>
                <a:lnTo>
                  <a:pt x="7747" y="1093597"/>
                </a:lnTo>
                <a:lnTo>
                  <a:pt x="99695" y="1094486"/>
                </a:lnTo>
                <a:lnTo>
                  <a:pt x="89965" y="1074547"/>
                </a:lnTo>
                <a:lnTo>
                  <a:pt x="77470" y="1074547"/>
                </a:lnTo>
                <a:lnTo>
                  <a:pt x="61341" y="1052449"/>
                </a:lnTo>
                <a:lnTo>
                  <a:pt x="74462" y="1042776"/>
                </a:lnTo>
                <a:lnTo>
                  <a:pt x="63626" y="1020572"/>
                </a:lnTo>
                <a:close/>
              </a:path>
              <a:path w="250190" h="1094739">
                <a:moveTo>
                  <a:pt x="74462" y="1042776"/>
                </a:moveTo>
                <a:lnTo>
                  <a:pt x="61341" y="1052449"/>
                </a:lnTo>
                <a:lnTo>
                  <a:pt x="77470" y="1074547"/>
                </a:lnTo>
                <a:lnTo>
                  <a:pt x="86692" y="1067839"/>
                </a:lnTo>
                <a:lnTo>
                  <a:pt x="74462" y="1042776"/>
                </a:lnTo>
                <a:close/>
              </a:path>
              <a:path w="250190" h="1094739">
                <a:moveTo>
                  <a:pt x="86692" y="1067839"/>
                </a:moveTo>
                <a:lnTo>
                  <a:pt x="77470" y="1074547"/>
                </a:lnTo>
                <a:lnTo>
                  <a:pt x="89965" y="1074547"/>
                </a:lnTo>
                <a:lnTo>
                  <a:pt x="86692" y="1067839"/>
                </a:lnTo>
                <a:close/>
              </a:path>
              <a:path w="250190" h="1094739">
                <a:moveTo>
                  <a:pt x="82394" y="1036929"/>
                </a:moveTo>
                <a:lnTo>
                  <a:pt x="74462" y="1042776"/>
                </a:lnTo>
                <a:lnTo>
                  <a:pt x="86692" y="1067839"/>
                </a:lnTo>
                <a:lnTo>
                  <a:pt x="99822" y="1058290"/>
                </a:lnTo>
                <a:lnTo>
                  <a:pt x="100584" y="1057655"/>
                </a:lnTo>
                <a:lnTo>
                  <a:pt x="102108" y="1056132"/>
                </a:lnTo>
                <a:lnTo>
                  <a:pt x="112649" y="1043813"/>
                </a:lnTo>
                <a:lnTo>
                  <a:pt x="116853" y="1038225"/>
                </a:lnTo>
                <a:lnTo>
                  <a:pt x="81279" y="1038225"/>
                </a:lnTo>
                <a:lnTo>
                  <a:pt x="82394" y="1036929"/>
                </a:lnTo>
                <a:close/>
              </a:path>
              <a:path w="250190" h="1094739">
                <a:moveTo>
                  <a:pt x="83566" y="1036065"/>
                </a:moveTo>
                <a:lnTo>
                  <a:pt x="82394" y="1036929"/>
                </a:lnTo>
                <a:lnTo>
                  <a:pt x="81279" y="1038225"/>
                </a:lnTo>
                <a:lnTo>
                  <a:pt x="83566" y="1036065"/>
                </a:lnTo>
                <a:close/>
              </a:path>
              <a:path w="250190" h="1094739">
                <a:moveTo>
                  <a:pt x="118477" y="1036065"/>
                </a:moveTo>
                <a:lnTo>
                  <a:pt x="83566" y="1036065"/>
                </a:lnTo>
                <a:lnTo>
                  <a:pt x="81279" y="1038225"/>
                </a:lnTo>
                <a:lnTo>
                  <a:pt x="116853" y="1038225"/>
                </a:lnTo>
                <a:lnTo>
                  <a:pt x="118477" y="1036065"/>
                </a:lnTo>
                <a:close/>
              </a:path>
              <a:path w="250190" h="1094739">
                <a:moveTo>
                  <a:pt x="9828" y="28109"/>
                </a:moveTo>
                <a:lnTo>
                  <a:pt x="48514" y="44196"/>
                </a:lnTo>
                <a:lnTo>
                  <a:pt x="77724" y="69850"/>
                </a:lnTo>
                <a:lnTo>
                  <a:pt x="106299" y="106425"/>
                </a:lnTo>
                <a:lnTo>
                  <a:pt x="133476" y="152653"/>
                </a:lnTo>
                <a:lnTo>
                  <a:pt x="150241" y="188087"/>
                </a:lnTo>
                <a:lnTo>
                  <a:pt x="165862" y="226822"/>
                </a:lnTo>
                <a:lnTo>
                  <a:pt x="179831" y="268477"/>
                </a:lnTo>
                <a:lnTo>
                  <a:pt x="192277" y="312420"/>
                </a:lnTo>
                <a:lnTo>
                  <a:pt x="202819" y="358521"/>
                </a:lnTo>
                <a:lnTo>
                  <a:pt x="211200" y="406018"/>
                </a:lnTo>
                <a:lnTo>
                  <a:pt x="217424" y="454533"/>
                </a:lnTo>
                <a:lnTo>
                  <a:pt x="221361" y="504063"/>
                </a:lnTo>
                <a:lnTo>
                  <a:pt x="222630" y="553847"/>
                </a:lnTo>
                <a:lnTo>
                  <a:pt x="222366" y="579120"/>
                </a:lnTo>
                <a:lnTo>
                  <a:pt x="219710" y="628523"/>
                </a:lnTo>
                <a:lnTo>
                  <a:pt x="214756" y="677672"/>
                </a:lnTo>
                <a:lnTo>
                  <a:pt x="203200" y="749553"/>
                </a:lnTo>
                <a:lnTo>
                  <a:pt x="192913" y="795527"/>
                </a:lnTo>
                <a:lnTo>
                  <a:pt x="180975" y="839342"/>
                </a:lnTo>
                <a:lnTo>
                  <a:pt x="167259" y="880872"/>
                </a:lnTo>
                <a:lnTo>
                  <a:pt x="152146" y="919734"/>
                </a:lnTo>
                <a:lnTo>
                  <a:pt x="135890" y="955293"/>
                </a:lnTo>
                <a:lnTo>
                  <a:pt x="109347" y="1001522"/>
                </a:lnTo>
                <a:lnTo>
                  <a:pt x="82394" y="1036929"/>
                </a:lnTo>
                <a:lnTo>
                  <a:pt x="83566" y="1036065"/>
                </a:lnTo>
                <a:lnTo>
                  <a:pt x="118477" y="1036065"/>
                </a:lnTo>
                <a:lnTo>
                  <a:pt x="122681" y="1030477"/>
                </a:lnTo>
                <a:lnTo>
                  <a:pt x="151511" y="984376"/>
                </a:lnTo>
                <a:lnTo>
                  <a:pt x="169291" y="948943"/>
                </a:lnTo>
                <a:lnTo>
                  <a:pt x="185674" y="910209"/>
                </a:lnTo>
                <a:lnTo>
                  <a:pt x="200405" y="868679"/>
                </a:lnTo>
                <a:lnTo>
                  <a:pt x="213741" y="824484"/>
                </a:lnTo>
                <a:lnTo>
                  <a:pt x="230250" y="754252"/>
                </a:lnTo>
                <a:lnTo>
                  <a:pt x="238633" y="705612"/>
                </a:lnTo>
                <a:lnTo>
                  <a:pt x="244855" y="655574"/>
                </a:lnTo>
                <a:lnTo>
                  <a:pt x="248666" y="604774"/>
                </a:lnTo>
                <a:lnTo>
                  <a:pt x="250063" y="553465"/>
                </a:lnTo>
                <a:lnTo>
                  <a:pt x="249681" y="527812"/>
                </a:lnTo>
                <a:lnTo>
                  <a:pt x="247015" y="476758"/>
                </a:lnTo>
                <a:lnTo>
                  <a:pt x="241680" y="426212"/>
                </a:lnTo>
                <a:lnTo>
                  <a:pt x="229489" y="352425"/>
                </a:lnTo>
                <a:lnTo>
                  <a:pt x="218694" y="305180"/>
                </a:lnTo>
                <a:lnTo>
                  <a:pt x="205994" y="259968"/>
                </a:lnTo>
                <a:lnTo>
                  <a:pt x="191389" y="217042"/>
                </a:lnTo>
                <a:lnTo>
                  <a:pt x="175260" y="176911"/>
                </a:lnTo>
                <a:lnTo>
                  <a:pt x="157606" y="139573"/>
                </a:lnTo>
                <a:lnTo>
                  <a:pt x="138556" y="105917"/>
                </a:lnTo>
                <a:lnTo>
                  <a:pt x="107950" y="62864"/>
                </a:lnTo>
                <a:lnTo>
                  <a:pt x="74549" y="29337"/>
                </a:lnTo>
                <a:lnTo>
                  <a:pt x="72979" y="28193"/>
                </a:lnTo>
                <a:lnTo>
                  <a:pt x="11049" y="28193"/>
                </a:lnTo>
                <a:lnTo>
                  <a:pt x="9828" y="28109"/>
                </a:lnTo>
                <a:close/>
              </a:path>
              <a:path w="250190" h="1094739">
                <a:moveTo>
                  <a:pt x="9017" y="27939"/>
                </a:moveTo>
                <a:lnTo>
                  <a:pt x="9828" y="28109"/>
                </a:lnTo>
                <a:lnTo>
                  <a:pt x="11049" y="28193"/>
                </a:lnTo>
                <a:lnTo>
                  <a:pt x="9017" y="27939"/>
                </a:lnTo>
                <a:close/>
              </a:path>
              <a:path w="250190" h="1094739">
                <a:moveTo>
                  <a:pt x="72630" y="27939"/>
                </a:moveTo>
                <a:lnTo>
                  <a:pt x="9017" y="27939"/>
                </a:lnTo>
                <a:lnTo>
                  <a:pt x="11049" y="28193"/>
                </a:lnTo>
                <a:lnTo>
                  <a:pt x="72979" y="28193"/>
                </a:lnTo>
                <a:lnTo>
                  <a:pt x="72630" y="27939"/>
                </a:lnTo>
                <a:close/>
              </a:path>
              <a:path w="250190" h="1094739">
                <a:moveTo>
                  <a:pt x="1778" y="0"/>
                </a:moveTo>
                <a:lnTo>
                  <a:pt x="0" y="27432"/>
                </a:lnTo>
                <a:lnTo>
                  <a:pt x="9828" y="28109"/>
                </a:lnTo>
                <a:lnTo>
                  <a:pt x="9017" y="27939"/>
                </a:lnTo>
                <a:lnTo>
                  <a:pt x="72630" y="27939"/>
                </a:lnTo>
                <a:lnTo>
                  <a:pt x="38354" y="7620"/>
                </a:lnTo>
                <a:lnTo>
                  <a:pt x="14224" y="888"/>
                </a:lnTo>
                <a:lnTo>
                  <a:pt x="13589" y="888"/>
                </a:lnTo>
                <a:lnTo>
                  <a:pt x="12827" y="762"/>
                </a:lnTo>
                <a:lnTo>
                  <a:pt x="1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735318" y="2249169"/>
            <a:ext cx="211899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00" dirty="0">
                <a:solidFill>
                  <a:srgbClr val="FF0000"/>
                </a:solidFill>
                <a:latin typeface="Microsoft JhengHei UI"/>
                <a:cs typeface="Microsoft JhengHei UI"/>
              </a:rPr>
              <a:t>+24</a:t>
            </a:r>
            <a:endParaRPr sz="2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2000" spc="215" dirty="0">
                <a:solidFill>
                  <a:srgbClr val="FF0000"/>
                </a:solidFill>
                <a:latin typeface="Microsoft JhengHei UI"/>
                <a:cs typeface="Microsoft JhengHei UI"/>
              </a:rPr>
              <a:t>(</a:t>
            </a:r>
            <a:r>
              <a:rPr sz="2000" spc="-225" dirty="0">
                <a:solidFill>
                  <a:srgbClr val="FF0000"/>
                </a:solidFill>
                <a:latin typeface="Microsoft JhengHei UI"/>
                <a:cs typeface="Microsoft JhengHei UI"/>
              </a:rPr>
              <a:t>提前</a:t>
            </a:r>
            <a:r>
              <a:rPr sz="2000" spc="80" dirty="0">
                <a:solidFill>
                  <a:srgbClr val="FF0000"/>
                </a:solidFill>
                <a:latin typeface="Microsoft JhengHei UI"/>
                <a:cs typeface="Microsoft JhengHei UI"/>
              </a:rPr>
              <a:t>6天</a:t>
            </a:r>
            <a:r>
              <a:rPr sz="2000" spc="-360" dirty="0">
                <a:solidFill>
                  <a:srgbClr val="FF0000"/>
                </a:solidFill>
                <a:latin typeface="Microsoft JhengHei UI"/>
                <a:cs typeface="Microsoft JhengHei UI"/>
              </a:rPr>
              <a:t>作为</a:t>
            </a:r>
            <a:r>
              <a:rPr sz="2000" spc="-350" dirty="0">
                <a:solidFill>
                  <a:srgbClr val="FF0000"/>
                </a:solidFill>
                <a:latin typeface="Microsoft JhengHei UI"/>
                <a:cs typeface="Microsoft JhengHei UI"/>
              </a:rPr>
              <a:t>命令</a:t>
            </a:r>
            <a:r>
              <a:rPr sz="2000" spc="229" dirty="0">
                <a:solidFill>
                  <a:srgbClr val="FF0000"/>
                </a:solidFill>
                <a:latin typeface="Microsoft JhengHei UI"/>
                <a:cs typeface="Microsoft JhengHei UI"/>
              </a:rPr>
              <a:t>)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8082" y="5624880"/>
            <a:ext cx="170878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75" dirty="0">
                <a:latin typeface="Microsoft JhengHei UI"/>
                <a:cs typeface="Microsoft JhengHei UI"/>
              </a:rPr>
              <a:t>程序</a:t>
            </a:r>
            <a:r>
              <a:rPr sz="2000" spc="-575" dirty="0">
                <a:latin typeface="Microsoft JhengHei UI"/>
                <a:cs typeface="Microsoft JhengHei UI"/>
              </a:rPr>
              <a:t>计数器</a:t>
            </a:r>
            <a:endParaRPr sz="2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2000" spc="-290" dirty="0">
                <a:latin typeface="Microsoft JhengHei UI"/>
                <a:cs typeface="Microsoft JhengHei UI"/>
              </a:rPr>
              <a:t>进阶</a:t>
            </a:r>
            <a:r>
              <a:rPr sz="2000" spc="95" dirty="0">
                <a:latin typeface="Microsoft JhengHei UI"/>
                <a:cs typeface="Microsoft JhengHei UI"/>
              </a:rPr>
              <a:t>20+4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76059" y="5938888"/>
            <a:ext cx="670560" cy="160655"/>
          </a:xfrm>
          <a:custGeom>
            <a:avLst/>
            <a:gdLst/>
            <a:ahLst/>
            <a:cxnLst/>
            <a:rect l="l" t="t" r="r" b="b"/>
            <a:pathLst>
              <a:path w="670559" h="160654">
                <a:moveTo>
                  <a:pt x="67437" y="85305"/>
                </a:moveTo>
                <a:lnTo>
                  <a:pt x="0" y="137350"/>
                </a:lnTo>
                <a:lnTo>
                  <a:pt x="82042" y="160083"/>
                </a:lnTo>
                <a:lnTo>
                  <a:pt x="76433" y="131368"/>
                </a:lnTo>
                <a:lnTo>
                  <a:pt x="63500" y="131368"/>
                </a:lnTo>
                <a:lnTo>
                  <a:pt x="61087" y="118910"/>
                </a:lnTo>
                <a:lnTo>
                  <a:pt x="73524" y="116473"/>
                </a:lnTo>
                <a:lnTo>
                  <a:pt x="67437" y="85305"/>
                </a:lnTo>
                <a:close/>
              </a:path>
              <a:path w="670559" h="160654">
                <a:moveTo>
                  <a:pt x="73524" y="116473"/>
                </a:moveTo>
                <a:lnTo>
                  <a:pt x="61087" y="118910"/>
                </a:lnTo>
                <a:lnTo>
                  <a:pt x="63500" y="131368"/>
                </a:lnTo>
                <a:lnTo>
                  <a:pt x="75957" y="128928"/>
                </a:lnTo>
                <a:lnTo>
                  <a:pt x="73524" y="116473"/>
                </a:lnTo>
                <a:close/>
              </a:path>
              <a:path w="670559" h="160654">
                <a:moveTo>
                  <a:pt x="75957" y="128928"/>
                </a:moveTo>
                <a:lnTo>
                  <a:pt x="63500" y="131368"/>
                </a:lnTo>
                <a:lnTo>
                  <a:pt x="76433" y="131368"/>
                </a:lnTo>
                <a:lnTo>
                  <a:pt x="75957" y="128928"/>
                </a:lnTo>
                <a:close/>
              </a:path>
              <a:path w="670559" h="160654">
                <a:moveTo>
                  <a:pt x="668147" y="0"/>
                </a:moveTo>
                <a:lnTo>
                  <a:pt x="73524" y="116473"/>
                </a:lnTo>
                <a:lnTo>
                  <a:pt x="75957" y="128928"/>
                </a:lnTo>
                <a:lnTo>
                  <a:pt x="670560" y="12471"/>
                </a:lnTo>
                <a:lnTo>
                  <a:pt x="668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426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基本的计算机术语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1885823"/>
            <a:ext cx="147320" cy="147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2251582"/>
            <a:ext cx="147320" cy="147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2663063"/>
            <a:ext cx="200660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3129407"/>
            <a:ext cx="147320" cy="1473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3495166"/>
            <a:ext cx="147320" cy="147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3860927"/>
            <a:ext cx="147320" cy="147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4226686"/>
            <a:ext cx="147320" cy="1473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4942966"/>
            <a:ext cx="200660" cy="2082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5409310"/>
            <a:ext cx="147320" cy="147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5775058"/>
            <a:ext cx="147320" cy="1473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0668" y="1153823"/>
            <a:ext cx="7494270" cy="48374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800" spc="5" dirty="0">
                <a:latin typeface="Microsoft YaHei"/>
                <a:cs typeface="Microsoft YaHei"/>
              </a:rPr>
              <a:t>源代码</a:t>
            </a:r>
            <a:endParaRPr sz="2800">
              <a:latin typeface="Microsoft YaHei"/>
              <a:cs typeface="Microsoft YaHei"/>
            </a:endParaRPr>
          </a:p>
          <a:p>
            <a:pPr marL="411480" marR="2512060">
              <a:lnSpc>
                <a:spcPct val="120000"/>
              </a:lnSpc>
              <a:spcBef>
                <a:spcPts val="130"/>
              </a:spcBef>
            </a:pPr>
            <a:r>
              <a:rPr sz="2000" spc="10" dirty="0">
                <a:latin typeface="Microsoft YaHei"/>
                <a:cs typeface="Microsoft YaHei"/>
              </a:rPr>
              <a:t>对</a:t>
            </a:r>
            <a:r>
              <a:rPr sz="2000" spc="-10" dirty="0">
                <a:latin typeface="Microsoft YaHei"/>
                <a:cs typeface="Microsoft YaHei"/>
              </a:rPr>
              <a:t>程序如何工作的描述 </a:t>
            </a:r>
            <a:r>
              <a:rPr sz="2000" spc="-10" dirty="0">
                <a:latin typeface="Microsoft YaHei"/>
                <a:cs typeface="Microsoft YaHei"/>
              </a:rPr>
              <a:t>用一种编程语言写的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spc="5" dirty="0">
                <a:latin typeface="Microsoft YaHei"/>
                <a:cs typeface="Microsoft YaHei"/>
              </a:rPr>
              <a:t>可执行文件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10"/>
              </a:spcBef>
            </a:pPr>
            <a:r>
              <a:rPr sz="2000" spc="10" dirty="0">
                <a:latin typeface="Microsoft YaHei"/>
                <a:cs typeface="Microsoft YaHei"/>
              </a:rPr>
              <a:t>通过</a:t>
            </a:r>
            <a:r>
              <a:rPr sz="2000" spc="-10" dirty="0">
                <a:latin typeface="Microsoft YaHei"/>
                <a:cs typeface="Microsoft YaHei"/>
              </a:rPr>
              <a:t>编译源代码</a:t>
            </a:r>
            <a:r>
              <a:rPr sz="2000" spc="-10" dirty="0">
                <a:latin typeface="Microsoft YaHei"/>
                <a:cs typeface="Microsoft YaHei"/>
              </a:rPr>
              <a:t>生成的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里面是</a:t>
            </a:r>
            <a:r>
              <a:rPr sz="2000" spc="-20" dirty="0">
                <a:latin typeface="Microsoft YaHei"/>
                <a:cs typeface="Microsoft YaHei"/>
              </a:rPr>
              <a:t>机器语言</a:t>
            </a:r>
            <a:r>
              <a:rPr sz="2000" spc="190" dirty="0">
                <a:latin typeface="Microsoft YaHei"/>
                <a:cs typeface="Microsoft YaHei"/>
              </a:rPr>
              <a:t>（</a:t>
            </a:r>
            <a:r>
              <a:rPr sz="2000" spc="-5" dirty="0">
                <a:latin typeface="Microsoft YaHei"/>
                <a:cs typeface="Microsoft YaHei"/>
              </a:rPr>
              <a:t>可以</a:t>
            </a:r>
            <a:r>
              <a:rPr sz="2000" spc="-10" dirty="0">
                <a:latin typeface="Microsoft YaHei"/>
                <a:cs typeface="Microsoft YaHei"/>
              </a:rPr>
              <a:t>直接执行</a:t>
            </a:r>
            <a:r>
              <a:rPr sz="2000" spc="204" dirty="0">
                <a:latin typeface="Microsoft YaHei"/>
                <a:cs typeface="Microsoft YaHei"/>
              </a:rPr>
              <a:t>）。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latin typeface="Microsoft YaHei"/>
                <a:cs typeface="Microsoft YaHei"/>
              </a:rPr>
              <a:t>在Windows中</a:t>
            </a:r>
            <a:r>
              <a:rPr sz="2000" spc="-15" dirty="0">
                <a:latin typeface="Microsoft YaHei"/>
                <a:cs typeface="Microsoft YaHei"/>
              </a:rPr>
              <a:t>，</a:t>
            </a:r>
            <a:r>
              <a:rPr sz="2000" spc="-10" dirty="0">
                <a:latin typeface="Microsoft YaHei"/>
                <a:cs typeface="Microsoft YaHei"/>
              </a:rPr>
              <a:t>扩展名为</a:t>
            </a:r>
            <a:r>
              <a:rPr sz="2000" spc="80" dirty="0">
                <a:latin typeface="Microsoft YaHei"/>
                <a:cs typeface="Microsoft YaHei"/>
              </a:rPr>
              <a:t>.exe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Microsoft YaHei"/>
                <a:cs typeface="Microsoft YaHei"/>
              </a:rPr>
              <a:t>我们</a:t>
            </a:r>
            <a:r>
              <a:rPr sz="2000" spc="-10" dirty="0">
                <a:latin typeface="Microsoft YaHei"/>
                <a:cs typeface="Microsoft YaHei"/>
              </a:rPr>
              <a:t>专门</a:t>
            </a:r>
            <a:r>
              <a:rPr sz="2000" spc="10" dirty="0">
                <a:latin typeface="Microsoft YaHei"/>
                <a:cs typeface="Microsoft YaHei"/>
              </a:rPr>
              <a:t>研究</a:t>
            </a:r>
            <a:r>
              <a:rPr sz="2000" spc="-10" dirty="0">
                <a:latin typeface="Microsoft YaHei"/>
                <a:cs typeface="Microsoft YaHei"/>
              </a:rPr>
              <a:t>该</a:t>
            </a:r>
            <a:r>
              <a:rPr sz="2000" spc="75" dirty="0">
                <a:latin typeface="Microsoft YaHei"/>
                <a:cs typeface="Microsoft YaHei"/>
              </a:rPr>
              <a:t>操作系统</a:t>
            </a:r>
            <a:r>
              <a:rPr sz="2000" spc="20" dirty="0">
                <a:latin typeface="Microsoft YaHei"/>
                <a:cs typeface="Microsoft YaHei"/>
              </a:rPr>
              <a:t>（</a:t>
            </a:r>
            <a:r>
              <a:rPr sz="2000" spc="45" dirty="0">
                <a:latin typeface="Microsoft YaHei"/>
                <a:cs typeface="Microsoft YaHei"/>
              </a:rPr>
              <a:t>Windows</a:t>
            </a:r>
            <a:r>
              <a:rPr sz="2000" spc="10" dirty="0">
                <a:latin typeface="Microsoft YaHei"/>
                <a:cs typeface="Microsoft YaHei"/>
              </a:rPr>
              <a:t>等</a:t>
            </a:r>
            <a:r>
              <a:rPr sz="2000" spc="190" dirty="0">
                <a:latin typeface="Microsoft YaHei"/>
                <a:cs typeface="Microsoft YaHei"/>
              </a:rPr>
              <a:t>）</a:t>
            </a:r>
            <a:r>
              <a:rPr sz="2000" spc="-10" dirty="0">
                <a:latin typeface="Microsoft YaHei"/>
                <a:cs typeface="Microsoft YaHei"/>
              </a:rPr>
              <a:t>和</a:t>
            </a:r>
            <a:r>
              <a:rPr sz="2000" spc="-10" dirty="0">
                <a:latin typeface="Microsoft YaHei"/>
                <a:cs typeface="Microsoft YaHei"/>
              </a:rPr>
              <a:t>计算器。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000" spc="-10" dirty="0">
                <a:latin typeface="Microsoft YaHei"/>
                <a:cs typeface="Microsoft YaHei"/>
              </a:rPr>
              <a:t>如果你把它带到另一台电脑上，它</a:t>
            </a:r>
            <a:r>
              <a:rPr sz="2000" spc="-10" dirty="0">
                <a:latin typeface="Microsoft YaHei"/>
                <a:cs typeface="Microsoft YaHei"/>
              </a:rPr>
              <a:t>就不能</a:t>
            </a:r>
            <a:r>
              <a:rPr sz="2000" spc="10" dirty="0">
                <a:latin typeface="Microsoft YaHei"/>
                <a:cs typeface="Microsoft YaHei"/>
              </a:rPr>
              <a:t>工作了。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spc="10" dirty="0">
                <a:latin typeface="Microsoft YaHei"/>
                <a:cs typeface="Microsoft YaHei"/>
              </a:rPr>
              <a:t>OS</a:t>
            </a:r>
            <a:r>
              <a:rPr sz="2800" spc="290" dirty="0">
                <a:latin typeface="Microsoft YaHei"/>
                <a:cs typeface="Microsoft YaHei"/>
              </a:rPr>
              <a:t>（</a:t>
            </a:r>
            <a:r>
              <a:rPr sz="2800" spc="15" dirty="0">
                <a:latin typeface="Microsoft YaHei"/>
                <a:cs typeface="Microsoft YaHei"/>
              </a:rPr>
              <a:t>操作系统）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10"/>
              </a:spcBef>
            </a:pPr>
            <a:r>
              <a:rPr sz="2000" spc="-10" dirty="0">
                <a:latin typeface="Microsoft YaHei"/>
                <a:cs typeface="Microsoft YaHei"/>
              </a:rPr>
              <a:t>基本软件</a:t>
            </a:r>
            <a:r>
              <a:rPr sz="2000" spc="-25" dirty="0">
                <a:latin typeface="Microsoft YaHei"/>
                <a:cs typeface="Microsoft YaHei"/>
              </a:rPr>
              <a:t>，</a:t>
            </a:r>
            <a:r>
              <a:rPr sz="2000" spc="-10" dirty="0">
                <a:latin typeface="Microsoft YaHei"/>
                <a:cs typeface="Microsoft YaHei"/>
              </a:rPr>
              <a:t>如</a:t>
            </a:r>
            <a:r>
              <a:rPr sz="2000" spc="10" dirty="0">
                <a:latin typeface="Microsoft YaHei"/>
                <a:cs typeface="Microsoft YaHei"/>
              </a:rPr>
              <a:t>Windows、</a:t>
            </a:r>
            <a:r>
              <a:rPr sz="2000" spc="-85" dirty="0">
                <a:latin typeface="Microsoft YaHei"/>
                <a:cs typeface="Microsoft YaHei"/>
              </a:rPr>
              <a:t>Mac </a:t>
            </a:r>
            <a:r>
              <a:rPr sz="2000" spc="65" dirty="0">
                <a:latin typeface="Microsoft YaHei"/>
                <a:cs typeface="Microsoft YaHei"/>
              </a:rPr>
              <a:t>OS、</a:t>
            </a:r>
            <a:r>
              <a:rPr sz="2000" spc="45" dirty="0">
                <a:latin typeface="Microsoft YaHei"/>
                <a:cs typeface="Microsoft YaHei"/>
              </a:rPr>
              <a:t>Unix、</a:t>
            </a:r>
            <a:r>
              <a:rPr sz="2000" spc="25" dirty="0">
                <a:latin typeface="Microsoft YaHei"/>
                <a:cs typeface="Microsoft YaHei"/>
              </a:rPr>
              <a:t>Linux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负责</a:t>
            </a:r>
            <a:r>
              <a:rPr sz="2000" spc="-10" dirty="0">
                <a:latin typeface="Microsoft YaHei"/>
                <a:cs typeface="Microsoft YaHei"/>
              </a:rPr>
              <a:t>计算机</a:t>
            </a:r>
            <a:r>
              <a:rPr sz="2000" spc="-10" dirty="0">
                <a:latin typeface="Microsoft YaHei"/>
                <a:cs typeface="Microsoft YaHei"/>
              </a:rPr>
              <a:t>基本管理</a:t>
            </a:r>
            <a:r>
              <a:rPr sz="2000" spc="-20" dirty="0">
                <a:latin typeface="Microsoft YaHei"/>
                <a:cs typeface="Microsoft YaHei"/>
              </a:rPr>
              <a:t>的</a:t>
            </a:r>
            <a:r>
              <a:rPr sz="2000" spc="-35" dirty="0">
                <a:latin typeface="Microsoft YaHei"/>
                <a:cs typeface="Microsoft YaHei"/>
              </a:rPr>
              <a:t>软件</a:t>
            </a:r>
            <a:r>
              <a:rPr sz="2000" spc="215" dirty="0">
                <a:latin typeface="Microsoft YaHei"/>
                <a:cs typeface="Microsoft YaHei"/>
              </a:rPr>
              <a:t>（</a:t>
            </a:r>
            <a:r>
              <a:rPr sz="2000" spc="-10" dirty="0">
                <a:latin typeface="Microsoft YaHei"/>
                <a:cs typeface="Microsoft YaHei"/>
              </a:rPr>
              <a:t>程序</a:t>
            </a:r>
            <a:r>
              <a:rPr sz="2000" spc="10" dirty="0">
                <a:latin typeface="Microsoft YaHei"/>
                <a:cs typeface="Microsoft YaHei"/>
              </a:rPr>
              <a:t>组</a:t>
            </a:r>
            <a:r>
              <a:rPr sz="2000" spc="204" dirty="0">
                <a:latin typeface="Microsoft YaHei"/>
                <a:cs typeface="Microsoft YaHei"/>
              </a:rPr>
              <a:t>）。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2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311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无条件分支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0708" y="6483197"/>
            <a:ext cx="312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Microsoft YaHei"/>
                <a:cs typeface="Microsoft YaHei"/>
              </a:rPr>
              <a:t>32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6044" y="1205595"/>
            <a:ext cx="1001394" cy="11595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b="1" spc="-5" dirty="0">
                <a:latin typeface="Courier New"/>
                <a:cs typeface="Courier New"/>
              </a:rPr>
              <a:t>j </a:t>
            </a:r>
            <a:r>
              <a:rPr sz="3200" b="1" spc="-5" dirty="0">
                <a:latin typeface="Courier New"/>
                <a:cs typeface="Courier New"/>
              </a:rPr>
              <a:t>L1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200" b="1" dirty="0">
                <a:latin typeface="Courier New"/>
                <a:cs typeface="Courier New"/>
              </a:rPr>
              <a:t>...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9898" y="2472385"/>
            <a:ext cx="7569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Courier New"/>
                <a:cs typeface="Courier New"/>
              </a:rPr>
              <a:t>L1: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273" y="1423873"/>
            <a:ext cx="6610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5" dirty="0">
                <a:latin typeface="Microsoft JhengHei UI"/>
                <a:cs typeface="Microsoft JhengHei UI"/>
              </a:rPr>
              <a:t>1000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1031" y="2027935"/>
            <a:ext cx="316230" cy="263525"/>
          </a:xfrm>
          <a:prstGeom prst="rect">
            <a:avLst/>
          </a:prstGeom>
        </p:spPr>
        <p:txBody>
          <a:bodyPr vert="vert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latin typeface="Microsoft JhengHei UI"/>
                <a:cs typeface="Microsoft JhengHei UI"/>
              </a:rPr>
              <a:t>...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7879" y="2606801"/>
            <a:ext cx="659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85" dirty="0">
                <a:latin typeface="Microsoft JhengHei UI"/>
                <a:cs typeface="Microsoft JhengHei UI"/>
              </a:rPr>
              <a:t>1024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1683" y="5634228"/>
            <a:ext cx="6598920" cy="4603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59"/>
              </a:spcBef>
            </a:pPr>
            <a:r>
              <a:rPr sz="2400" spc="90" dirty="0">
                <a:latin typeface="Microsoft JhengHei UI"/>
                <a:cs typeface="Microsoft JhengHei UI"/>
              </a:rPr>
              <a:t>000010 </a:t>
            </a:r>
            <a:r>
              <a:rPr sz="2400" spc="90" dirty="0">
                <a:latin typeface="Microsoft JhengHei UI"/>
                <a:cs typeface="Microsoft JhengHei UI"/>
              </a:rPr>
              <a:t>0000000000000000000000000100000000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2971" y="4495164"/>
            <a:ext cx="899794" cy="909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2400" spc="95" dirty="0">
                <a:solidFill>
                  <a:srgbClr val="FF0000"/>
                </a:solidFill>
                <a:latin typeface="Microsoft JhengHei UI"/>
                <a:cs typeface="Microsoft JhengHei UI"/>
              </a:rPr>
              <a:t>2</a:t>
            </a:r>
            <a:endParaRPr sz="2400">
              <a:latin typeface="Microsoft JhengHei UI"/>
              <a:cs typeface="Microsoft JhengHei UI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400" spc="85" dirty="0">
                <a:solidFill>
                  <a:srgbClr val="FF0000"/>
                </a:solidFill>
                <a:latin typeface="Microsoft JhengHei UI"/>
                <a:cs typeface="Microsoft JhengHei UI"/>
              </a:rPr>
              <a:t>256 </a:t>
            </a:r>
            <a:r>
              <a:rPr sz="2400" spc="127" baseline="-20833" dirty="0">
                <a:solidFill>
                  <a:srgbClr val="FF0000"/>
                </a:solidFill>
                <a:latin typeface="Microsoft JhengHei UI"/>
                <a:cs typeface="Microsoft JhengHei UI"/>
              </a:rPr>
              <a:t>10</a:t>
            </a:r>
            <a:endParaRPr sz="2400" baseline="-20833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5051" y="1670304"/>
            <a:ext cx="250190" cy="1094740"/>
          </a:xfrm>
          <a:custGeom>
            <a:avLst/>
            <a:gdLst/>
            <a:ahLst/>
            <a:cxnLst/>
            <a:rect l="l" t="t" r="r" b="b"/>
            <a:pathLst>
              <a:path w="250189" h="1094739">
                <a:moveTo>
                  <a:pt x="63626" y="1020572"/>
                </a:moveTo>
                <a:lnTo>
                  <a:pt x="7747" y="1093597"/>
                </a:lnTo>
                <a:lnTo>
                  <a:pt x="99695" y="1094486"/>
                </a:lnTo>
                <a:lnTo>
                  <a:pt x="89965" y="1074547"/>
                </a:lnTo>
                <a:lnTo>
                  <a:pt x="77470" y="1074547"/>
                </a:lnTo>
                <a:lnTo>
                  <a:pt x="61340" y="1052449"/>
                </a:lnTo>
                <a:lnTo>
                  <a:pt x="74462" y="1042776"/>
                </a:lnTo>
                <a:lnTo>
                  <a:pt x="63626" y="1020572"/>
                </a:lnTo>
                <a:close/>
              </a:path>
              <a:path w="250189" h="1094739">
                <a:moveTo>
                  <a:pt x="74462" y="1042776"/>
                </a:moveTo>
                <a:lnTo>
                  <a:pt x="61340" y="1052449"/>
                </a:lnTo>
                <a:lnTo>
                  <a:pt x="77470" y="1074547"/>
                </a:lnTo>
                <a:lnTo>
                  <a:pt x="86692" y="1067839"/>
                </a:lnTo>
                <a:lnTo>
                  <a:pt x="74462" y="1042776"/>
                </a:lnTo>
                <a:close/>
              </a:path>
              <a:path w="250189" h="1094739">
                <a:moveTo>
                  <a:pt x="86692" y="1067839"/>
                </a:moveTo>
                <a:lnTo>
                  <a:pt x="77470" y="1074547"/>
                </a:lnTo>
                <a:lnTo>
                  <a:pt x="89965" y="1074547"/>
                </a:lnTo>
                <a:lnTo>
                  <a:pt x="86692" y="1067839"/>
                </a:lnTo>
                <a:close/>
              </a:path>
              <a:path w="250189" h="1094739">
                <a:moveTo>
                  <a:pt x="82394" y="1036929"/>
                </a:moveTo>
                <a:lnTo>
                  <a:pt x="74462" y="1042776"/>
                </a:lnTo>
                <a:lnTo>
                  <a:pt x="86692" y="1067839"/>
                </a:lnTo>
                <a:lnTo>
                  <a:pt x="99822" y="1058291"/>
                </a:lnTo>
                <a:lnTo>
                  <a:pt x="100584" y="1057656"/>
                </a:lnTo>
                <a:lnTo>
                  <a:pt x="102108" y="1056132"/>
                </a:lnTo>
                <a:lnTo>
                  <a:pt x="112649" y="1043813"/>
                </a:lnTo>
                <a:lnTo>
                  <a:pt x="116853" y="1038225"/>
                </a:lnTo>
                <a:lnTo>
                  <a:pt x="81279" y="1038225"/>
                </a:lnTo>
                <a:lnTo>
                  <a:pt x="82394" y="1036929"/>
                </a:lnTo>
                <a:close/>
              </a:path>
              <a:path w="250189" h="1094739">
                <a:moveTo>
                  <a:pt x="83565" y="1036066"/>
                </a:moveTo>
                <a:lnTo>
                  <a:pt x="82394" y="1036929"/>
                </a:lnTo>
                <a:lnTo>
                  <a:pt x="81279" y="1038225"/>
                </a:lnTo>
                <a:lnTo>
                  <a:pt x="83565" y="1036066"/>
                </a:lnTo>
                <a:close/>
              </a:path>
              <a:path w="250189" h="1094739">
                <a:moveTo>
                  <a:pt x="118477" y="1036066"/>
                </a:moveTo>
                <a:lnTo>
                  <a:pt x="83565" y="1036066"/>
                </a:lnTo>
                <a:lnTo>
                  <a:pt x="81279" y="1038225"/>
                </a:lnTo>
                <a:lnTo>
                  <a:pt x="116853" y="1038225"/>
                </a:lnTo>
                <a:lnTo>
                  <a:pt x="118477" y="1036066"/>
                </a:lnTo>
                <a:close/>
              </a:path>
              <a:path w="250189" h="1094739">
                <a:moveTo>
                  <a:pt x="9828" y="28109"/>
                </a:moveTo>
                <a:lnTo>
                  <a:pt x="48513" y="44196"/>
                </a:lnTo>
                <a:lnTo>
                  <a:pt x="77724" y="69850"/>
                </a:lnTo>
                <a:lnTo>
                  <a:pt x="106299" y="106425"/>
                </a:lnTo>
                <a:lnTo>
                  <a:pt x="133476" y="152654"/>
                </a:lnTo>
                <a:lnTo>
                  <a:pt x="150240" y="188087"/>
                </a:lnTo>
                <a:lnTo>
                  <a:pt x="165862" y="226822"/>
                </a:lnTo>
                <a:lnTo>
                  <a:pt x="179832" y="268478"/>
                </a:lnTo>
                <a:lnTo>
                  <a:pt x="192277" y="312420"/>
                </a:lnTo>
                <a:lnTo>
                  <a:pt x="202819" y="358521"/>
                </a:lnTo>
                <a:lnTo>
                  <a:pt x="211200" y="406019"/>
                </a:lnTo>
                <a:lnTo>
                  <a:pt x="217424" y="454533"/>
                </a:lnTo>
                <a:lnTo>
                  <a:pt x="221361" y="504063"/>
                </a:lnTo>
                <a:lnTo>
                  <a:pt x="222631" y="553847"/>
                </a:lnTo>
                <a:lnTo>
                  <a:pt x="222366" y="579120"/>
                </a:lnTo>
                <a:lnTo>
                  <a:pt x="219710" y="628523"/>
                </a:lnTo>
                <a:lnTo>
                  <a:pt x="214757" y="677672"/>
                </a:lnTo>
                <a:lnTo>
                  <a:pt x="203200" y="749554"/>
                </a:lnTo>
                <a:lnTo>
                  <a:pt x="192912" y="795528"/>
                </a:lnTo>
                <a:lnTo>
                  <a:pt x="180975" y="839343"/>
                </a:lnTo>
                <a:lnTo>
                  <a:pt x="167259" y="880872"/>
                </a:lnTo>
                <a:lnTo>
                  <a:pt x="152146" y="919734"/>
                </a:lnTo>
                <a:lnTo>
                  <a:pt x="135889" y="955294"/>
                </a:lnTo>
                <a:lnTo>
                  <a:pt x="109347" y="1001522"/>
                </a:lnTo>
                <a:lnTo>
                  <a:pt x="82394" y="1036929"/>
                </a:lnTo>
                <a:lnTo>
                  <a:pt x="83565" y="1036066"/>
                </a:lnTo>
                <a:lnTo>
                  <a:pt x="118477" y="1036066"/>
                </a:lnTo>
                <a:lnTo>
                  <a:pt x="122682" y="1030478"/>
                </a:lnTo>
                <a:lnTo>
                  <a:pt x="151511" y="984376"/>
                </a:lnTo>
                <a:lnTo>
                  <a:pt x="169290" y="948944"/>
                </a:lnTo>
                <a:lnTo>
                  <a:pt x="185674" y="910209"/>
                </a:lnTo>
                <a:lnTo>
                  <a:pt x="200406" y="868680"/>
                </a:lnTo>
                <a:lnTo>
                  <a:pt x="213740" y="824484"/>
                </a:lnTo>
                <a:lnTo>
                  <a:pt x="230250" y="754253"/>
                </a:lnTo>
                <a:lnTo>
                  <a:pt x="238633" y="705612"/>
                </a:lnTo>
                <a:lnTo>
                  <a:pt x="244856" y="655574"/>
                </a:lnTo>
                <a:lnTo>
                  <a:pt x="248665" y="604774"/>
                </a:lnTo>
                <a:lnTo>
                  <a:pt x="250062" y="553466"/>
                </a:lnTo>
                <a:lnTo>
                  <a:pt x="249682" y="527812"/>
                </a:lnTo>
                <a:lnTo>
                  <a:pt x="247014" y="476758"/>
                </a:lnTo>
                <a:lnTo>
                  <a:pt x="241681" y="426212"/>
                </a:lnTo>
                <a:lnTo>
                  <a:pt x="229488" y="352425"/>
                </a:lnTo>
                <a:lnTo>
                  <a:pt x="218694" y="305181"/>
                </a:lnTo>
                <a:lnTo>
                  <a:pt x="205994" y="259969"/>
                </a:lnTo>
                <a:lnTo>
                  <a:pt x="191388" y="217043"/>
                </a:lnTo>
                <a:lnTo>
                  <a:pt x="175260" y="176911"/>
                </a:lnTo>
                <a:lnTo>
                  <a:pt x="157607" y="139573"/>
                </a:lnTo>
                <a:lnTo>
                  <a:pt x="138557" y="105918"/>
                </a:lnTo>
                <a:lnTo>
                  <a:pt x="107950" y="62865"/>
                </a:lnTo>
                <a:lnTo>
                  <a:pt x="74549" y="29337"/>
                </a:lnTo>
                <a:lnTo>
                  <a:pt x="72979" y="28194"/>
                </a:lnTo>
                <a:lnTo>
                  <a:pt x="11049" y="28194"/>
                </a:lnTo>
                <a:lnTo>
                  <a:pt x="9828" y="28109"/>
                </a:lnTo>
                <a:close/>
              </a:path>
              <a:path w="250189" h="1094739">
                <a:moveTo>
                  <a:pt x="9016" y="27940"/>
                </a:moveTo>
                <a:lnTo>
                  <a:pt x="9828" y="28109"/>
                </a:lnTo>
                <a:lnTo>
                  <a:pt x="11049" y="28194"/>
                </a:lnTo>
                <a:lnTo>
                  <a:pt x="9016" y="27940"/>
                </a:lnTo>
                <a:close/>
              </a:path>
              <a:path w="250189" h="1094739">
                <a:moveTo>
                  <a:pt x="72630" y="27940"/>
                </a:moveTo>
                <a:lnTo>
                  <a:pt x="9016" y="27940"/>
                </a:lnTo>
                <a:lnTo>
                  <a:pt x="11049" y="28194"/>
                </a:lnTo>
                <a:lnTo>
                  <a:pt x="72979" y="28194"/>
                </a:lnTo>
                <a:lnTo>
                  <a:pt x="72630" y="27940"/>
                </a:lnTo>
                <a:close/>
              </a:path>
              <a:path w="250189" h="1094739">
                <a:moveTo>
                  <a:pt x="1777" y="0"/>
                </a:moveTo>
                <a:lnTo>
                  <a:pt x="0" y="27432"/>
                </a:lnTo>
                <a:lnTo>
                  <a:pt x="9828" y="28109"/>
                </a:lnTo>
                <a:lnTo>
                  <a:pt x="9016" y="27940"/>
                </a:lnTo>
                <a:lnTo>
                  <a:pt x="72630" y="27940"/>
                </a:lnTo>
                <a:lnTo>
                  <a:pt x="38353" y="7620"/>
                </a:lnTo>
                <a:lnTo>
                  <a:pt x="14224" y="888"/>
                </a:lnTo>
                <a:lnTo>
                  <a:pt x="13588" y="888"/>
                </a:lnTo>
                <a:lnTo>
                  <a:pt x="12826" y="762"/>
                </a:lnTo>
                <a:lnTo>
                  <a:pt x="17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03467" y="2073910"/>
            <a:ext cx="21297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15" dirty="0">
                <a:solidFill>
                  <a:srgbClr val="FF0000"/>
                </a:solidFill>
                <a:latin typeface="Microsoft JhengHei UI"/>
                <a:cs typeface="Microsoft JhengHei UI"/>
              </a:rPr>
              <a:t>跳转</a:t>
            </a:r>
            <a:r>
              <a:rPr sz="2000" spc="-130" dirty="0">
                <a:solidFill>
                  <a:srgbClr val="FF0000"/>
                </a:solidFill>
                <a:latin typeface="Microsoft JhengHei UI"/>
                <a:cs typeface="Microsoft JhengHei UI"/>
              </a:rPr>
              <a:t>到</a:t>
            </a:r>
            <a:r>
              <a:rPr sz="2000" spc="85" dirty="0">
                <a:solidFill>
                  <a:srgbClr val="FF0000"/>
                </a:solidFill>
                <a:latin typeface="Microsoft JhengHei UI"/>
                <a:cs typeface="Microsoft JhengHei UI"/>
              </a:rPr>
              <a:t>1024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552" y="3502152"/>
            <a:ext cx="1511935" cy="429895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-50" dirty="0">
                <a:latin typeface="Microsoft JhengHei UI"/>
                <a:cs typeface="Microsoft JhengHei UI"/>
              </a:rPr>
              <a:t>启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99360" y="3502152"/>
            <a:ext cx="6547484" cy="429895"/>
          </a:xfrm>
          <a:custGeom>
            <a:avLst/>
            <a:gdLst/>
            <a:ahLst/>
            <a:cxnLst/>
            <a:rect l="l" t="t" r="r" b="b"/>
            <a:pathLst>
              <a:path w="6547484" h="429895">
                <a:moveTo>
                  <a:pt x="6547104" y="0"/>
                </a:moveTo>
                <a:lnTo>
                  <a:pt x="0" y="0"/>
                </a:lnTo>
                <a:lnTo>
                  <a:pt x="0" y="429768"/>
                </a:lnTo>
                <a:lnTo>
                  <a:pt x="6547104" y="429768"/>
                </a:lnTo>
                <a:lnTo>
                  <a:pt x="654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99360" y="3502152"/>
            <a:ext cx="6547484" cy="429895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25"/>
              </a:spcBef>
            </a:pPr>
            <a:r>
              <a:rPr sz="1800" spc="30" dirty="0">
                <a:latin typeface="Microsoft JhengHei UI"/>
                <a:cs typeface="Microsoft JhengHei UI"/>
              </a:rPr>
              <a:t>地址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3765" y="3968622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Microsoft JhengHei UI"/>
                <a:cs typeface="Microsoft JhengHei UI"/>
              </a:rPr>
              <a:t>26位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343" y="3547948"/>
            <a:ext cx="769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Microsoft YaHei"/>
                <a:cs typeface="Microsoft YaHei"/>
              </a:rPr>
              <a:t>J</a:t>
            </a:r>
            <a:r>
              <a:rPr sz="2400" spc="-5" dirty="0">
                <a:latin typeface="Microsoft YaHei"/>
                <a:cs typeface="Microsoft YaHei"/>
              </a:rPr>
              <a:t>格式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177" y="4702555"/>
            <a:ext cx="170179" cy="1778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177" y="5153659"/>
            <a:ext cx="170179" cy="1777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09522" y="3968622"/>
            <a:ext cx="3910965" cy="144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Microsoft JhengHei UI"/>
                <a:cs typeface="Microsoft JhengHei UI"/>
              </a:rPr>
              <a:t>6位</a:t>
            </a:r>
            <a:endParaRPr sz="1800">
              <a:latin typeface="Microsoft JhengHei UI"/>
              <a:cs typeface="Microsoft JhengHei UI"/>
            </a:endParaRPr>
          </a:p>
          <a:p>
            <a:pPr marL="361315" marR="5080">
              <a:lnSpc>
                <a:spcPct val="123400"/>
              </a:lnSpc>
              <a:spcBef>
                <a:spcPts val="1905"/>
              </a:spcBef>
              <a:tabLst>
                <a:tab pos="1764030" algn="l"/>
              </a:tabLst>
            </a:pPr>
            <a:r>
              <a:rPr sz="2400" spc="270" dirty="0">
                <a:latin typeface="Microsoft YaHei"/>
                <a:cs typeface="Microsoft YaHei"/>
              </a:rPr>
              <a:t>op</a:t>
            </a:r>
            <a:r>
              <a:rPr sz="2400" spc="100" dirty="0">
                <a:latin typeface="Microsoft YaHei"/>
                <a:cs typeface="Microsoft YaHei"/>
              </a:rPr>
              <a:t>：</a:t>
            </a:r>
            <a:r>
              <a:rPr sz="2400" dirty="0">
                <a:latin typeface="Microsoft YaHei"/>
                <a:cs typeface="Microsoft YaHei"/>
              </a:rPr>
              <a:t>命令操作代码 </a:t>
            </a:r>
            <a:r>
              <a:rPr sz="2400" spc="75" dirty="0">
                <a:latin typeface="Microsoft YaHei"/>
                <a:cs typeface="Microsoft YaHei"/>
              </a:rPr>
              <a:t>地址：</a:t>
            </a:r>
            <a:r>
              <a:rPr sz="2400" spc="-200" dirty="0">
                <a:latin typeface="Microsoft JhengHei UI"/>
                <a:cs typeface="Microsoft JhengHei UI"/>
              </a:rPr>
              <a:t>绝对</a:t>
            </a:r>
            <a:r>
              <a:rPr sz="2400" spc="-625" dirty="0">
                <a:latin typeface="Microsoft JhengHei UI"/>
                <a:cs typeface="Microsoft JhengHei UI"/>
              </a:rPr>
              <a:t>地址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70988" y="6185915"/>
            <a:ext cx="5044440" cy="222885"/>
          </a:xfrm>
          <a:custGeom>
            <a:avLst/>
            <a:gdLst/>
            <a:ahLst/>
            <a:cxnLst/>
            <a:rect l="l" t="t" r="r" b="b"/>
            <a:pathLst>
              <a:path w="5044440" h="222885">
                <a:moveTo>
                  <a:pt x="5044440" y="0"/>
                </a:moveTo>
                <a:lnTo>
                  <a:pt x="5014780" y="65703"/>
                </a:lnTo>
                <a:lnTo>
                  <a:pt x="4981510" y="89786"/>
                </a:lnTo>
                <a:lnTo>
                  <a:pt x="4939328" y="105580"/>
                </a:lnTo>
                <a:lnTo>
                  <a:pt x="4890770" y="111252"/>
                </a:lnTo>
                <a:lnTo>
                  <a:pt x="2675890" y="111252"/>
                </a:lnTo>
                <a:lnTo>
                  <a:pt x="2627331" y="116923"/>
                </a:lnTo>
                <a:lnTo>
                  <a:pt x="2585149" y="132717"/>
                </a:lnTo>
                <a:lnTo>
                  <a:pt x="2551879" y="156800"/>
                </a:lnTo>
                <a:lnTo>
                  <a:pt x="2530057" y="187339"/>
                </a:lnTo>
                <a:lnTo>
                  <a:pt x="2522220" y="222504"/>
                </a:lnTo>
                <a:lnTo>
                  <a:pt x="2514382" y="187339"/>
                </a:lnTo>
                <a:lnTo>
                  <a:pt x="2492560" y="156800"/>
                </a:lnTo>
                <a:lnTo>
                  <a:pt x="2459290" y="132717"/>
                </a:lnTo>
                <a:lnTo>
                  <a:pt x="2417108" y="116923"/>
                </a:lnTo>
                <a:lnTo>
                  <a:pt x="2368550" y="111252"/>
                </a:lnTo>
                <a:lnTo>
                  <a:pt x="153669" y="111252"/>
                </a:lnTo>
                <a:lnTo>
                  <a:pt x="105111" y="105580"/>
                </a:lnTo>
                <a:lnTo>
                  <a:pt x="62929" y="89786"/>
                </a:lnTo>
                <a:lnTo>
                  <a:pt x="29659" y="65703"/>
                </a:lnTo>
                <a:lnTo>
                  <a:pt x="7837" y="3516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98567" y="6367068"/>
            <a:ext cx="596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26位</a:t>
            </a:r>
            <a:endParaRPr sz="1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3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179831"/>
            <a:ext cx="8406765" cy="3691254"/>
            <a:chOff x="448055" y="179831"/>
            <a:chExt cx="8406765" cy="36912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3783" y="188975"/>
              <a:ext cx="6001512" cy="36728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39211" y="184403"/>
              <a:ext cx="6010910" cy="3682365"/>
            </a:xfrm>
            <a:custGeom>
              <a:avLst/>
              <a:gdLst/>
              <a:ahLst/>
              <a:cxnLst/>
              <a:rect l="l" t="t" r="r" b="b"/>
              <a:pathLst>
                <a:path w="6010909" h="3682365">
                  <a:moveTo>
                    <a:pt x="0" y="3681984"/>
                  </a:moveTo>
                  <a:lnTo>
                    <a:pt x="6010655" y="3681984"/>
                  </a:lnTo>
                  <a:lnTo>
                    <a:pt x="6010655" y="0"/>
                  </a:lnTo>
                  <a:lnTo>
                    <a:pt x="0" y="0"/>
                  </a:lnTo>
                  <a:lnTo>
                    <a:pt x="0" y="3681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44" y="319862"/>
            <a:ext cx="2052320" cy="512445"/>
          </a:xfrm>
          <a:prstGeom prst="rect"/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无条件分支 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3739896" y="4855464"/>
            <a:ext cx="783590" cy="414655"/>
            <a:chOff x="3739896" y="4855464"/>
            <a:chExt cx="783590" cy="414655"/>
          </a:xfrm>
        </p:grpSpPr>
        <p:sp>
          <p:nvSpPr>
            <p:cNvPr id="7" name="object 7"/>
            <p:cNvSpPr/>
            <p:nvPr/>
          </p:nvSpPr>
          <p:spPr>
            <a:xfrm>
              <a:off x="3752088" y="4867656"/>
              <a:ext cx="759460" cy="390525"/>
            </a:xfrm>
            <a:custGeom>
              <a:avLst/>
              <a:gdLst/>
              <a:ahLst/>
              <a:cxnLst/>
              <a:rect l="l" t="t" r="r" b="b"/>
              <a:pathLst>
                <a:path w="759460" h="390525">
                  <a:moveTo>
                    <a:pt x="569213" y="0"/>
                  </a:moveTo>
                  <a:lnTo>
                    <a:pt x="189737" y="0"/>
                  </a:lnTo>
                  <a:lnTo>
                    <a:pt x="189737" y="195072"/>
                  </a:lnTo>
                  <a:lnTo>
                    <a:pt x="0" y="195072"/>
                  </a:lnTo>
                  <a:lnTo>
                    <a:pt x="379475" y="390144"/>
                  </a:lnTo>
                  <a:lnTo>
                    <a:pt x="758951" y="195072"/>
                  </a:lnTo>
                  <a:lnTo>
                    <a:pt x="569213" y="195072"/>
                  </a:lnTo>
                  <a:lnTo>
                    <a:pt x="56921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52088" y="4867656"/>
              <a:ext cx="759460" cy="390525"/>
            </a:xfrm>
            <a:custGeom>
              <a:avLst/>
              <a:gdLst/>
              <a:ahLst/>
              <a:cxnLst/>
              <a:rect l="l" t="t" r="r" b="b"/>
              <a:pathLst>
                <a:path w="759460" h="390525">
                  <a:moveTo>
                    <a:pt x="0" y="195072"/>
                  </a:moveTo>
                  <a:lnTo>
                    <a:pt x="189737" y="195072"/>
                  </a:lnTo>
                  <a:lnTo>
                    <a:pt x="189737" y="0"/>
                  </a:lnTo>
                  <a:lnTo>
                    <a:pt x="569213" y="0"/>
                  </a:lnTo>
                  <a:lnTo>
                    <a:pt x="569213" y="195072"/>
                  </a:lnTo>
                  <a:lnTo>
                    <a:pt x="758951" y="195072"/>
                  </a:lnTo>
                  <a:lnTo>
                    <a:pt x="379475" y="390144"/>
                  </a:lnTo>
                  <a:lnTo>
                    <a:pt x="0" y="195072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00455" y="5745314"/>
            <a:ext cx="2688590" cy="862965"/>
            <a:chOff x="600455" y="5745314"/>
            <a:chExt cx="2688590" cy="862965"/>
          </a:xfrm>
        </p:grpSpPr>
        <p:sp>
          <p:nvSpPr>
            <p:cNvPr id="10" name="object 10"/>
            <p:cNvSpPr/>
            <p:nvPr/>
          </p:nvSpPr>
          <p:spPr>
            <a:xfrm>
              <a:off x="612647" y="5757506"/>
              <a:ext cx="2664460" cy="838835"/>
            </a:xfrm>
            <a:custGeom>
              <a:avLst/>
              <a:gdLst/>
              <a:ahLst/>
              <a:cxnLst/>
              <a:rect l="l" t="t" r="r" b="b"/>
              <a:pathLst>
                <a:path w="2664460" h="838834">
                  <a:moveTo>
                    <a:pt x="524052" y="0"/>
                  </a:moveTo>
                  <a:lnTo>
                    <a:pt x="443992" y="408597"/>
                  </a:lnTo>
                  <a:lnTo>
                    <a:pt x="0" y="408597"/>
                  </a:lnTo>
                  <a:lnTo>
                    <a:pt x="0" y="838365"/>
                  </a:lnTo>
                  <a:lnTo>
                    <a:pt x="2663952" y="838365"/>
                  </a:lnTo>
                  <a:lnTo>
                    <a:pt x="2663952" y="408597"/>
                  </a:lnTo>
                  <a:lnTo>
                    <a:pt x="1109979" y="408597"/>
                  </a:lnTo>
                  <a:lnTo>
                    <a:pt x="52405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2647" y="5757506"/>
              <a:ext cx="2664460" cy="838835"/>
            </a:xfrm>
            <a:custGeom>
              <a:avLst/>
              <a:gdLst/>
              <a:ahLst/>
              <a:cxnLst/>
              <a:rect l="l" t="t" r="r" b="b"/>
              <a:pathLst>
                <a:path w="2664460" h="838834">
                  <a:moveTo>
                    <a:pt x="0" y="408597"/>
                  </a:moveTo>
                  <a:lnTo>
                    <a:pt x="443992" y="408597"/>
                  </a:lnTo>
                  <a:lnTo>
                    <a:pt x="524052" y="0"/>
                  </a:lnTo>
                  <a:lnTo>
                    <a:pt x="1109979" y="408597"/>
                  </a:lnTo>
                  <a:lnTo>
                    <a:pt x="2663952" y="408597"/>
                  </a:lnTo>
                  <a:lnTo>
                    <a:pt x="2663952" y="480225"/>
                  </a:lnTo>
                  <a:lnTo>
                    <a:pt x="2663952" y="587667"/>
                  </a:lnTo>
                  <a:lnTo>
                    <a:pt x="2663952" y="838365"/>
                  </a:lnTo>
                  <a:lnTo>
                    <a:pt x="1109979" y="838365"/>
                  </a:lnTo>
                  <a:lnTo>
                    <a:pt x="443992" y="838365"/>
                  </a:lnTo>
                  <a:lnTo>
                    <a:pt x="0" y="838365"/>
                  </a:lnTo>
                  <a:lnTo>
                    <a:pt x="0" y="587667"/>
                  </a:lnTo>
                  <a:lnTo>
                    <a:pt x="0" y="480225"/>
                  </a:lnTo>
                  <a:lnTo>
                    <a:pt x="0" y="40859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178808" y="5675350"/>
            <a:ext cx="3862070" cy="932815"/>
            <a:chOff x="4178808" y="5675350"/>
            <a:chExt cx="3862070" cy="932815"/>
          </a:xfrm>
        </p:grpSpPr>
        <p:sp>
          <p:nvSpPr>
            <p:cNvPr id="13" name="object 13"/>
            <p:cNvSpPr/>
            <p:nvPr/>
          </p:nvSpPr>
          <p:spPr>
            <a:xfrm>
              <a:off x="4191000" y="5687542"/>
              <a:ext cx="3837940" cy="908685"/>
            </a:xfrm>
            <a:custGeom>
              <a:avLst/>
              <a:gdLst/>
              <a:ahLst/>
              <a:cxnLst/>
              <a:rect l="l" t="t" r="r" b="b"/>
              <a:pathLst>
                <a:path w="3837940" h="908684">
                  <a:moveTo>
                    <a:pt x="3054730" y="0"/>
                  </a:moveTo>
                  <a:lnTo>
                    <a:pt x="2238502" y="478561"/>
                  </a:lnTo>
                  <a:lnTo>
                    <a:pt x="0" y="478561"/>
                  </a:lnTo>
                  <a:lnTo>
                    <a:pt x="0" y="908329"/>
                  </a:lnTo>
                  <a:lnTo>
                    <a:pt x="3837431" y="908329"/>
                  </a:lnTo>
                  <a:lnTo>
                    <a:pt x="3837431" y="478561"/>
                  </a:lnTo>
                  <a:lnTo>
                    <a:pt x="3197859" y="478561"/>
                  </a:lnTo>
                  <a:lnTo>
                    <a:pt x="305473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91000" y="5687542"/>
              <a:ext cx="3837940" cy="908685"/>
            </a:xfrm>
            <a:custGeom>
              <a:avLst/>
              <a:gdLst/>
              <a:ahLst/>
              <a:cxnLst/>
              <a:rect l="l" t="t" r="r" b="b"/>
              <a:pathLst>
                <a:path w="3837940" h="908684">
                  <a:moveTo>
                    <a:pt x="0" y="478561"/>
                  </a:moveTo>
                  <a:lnTo>
                    <a:pt x="2238502" y="478561"/>
                  </a:lnTo>
                  <a:lnTo>
                    <a:pt x="3054730" y="0"/>
                  </a:lnTo>
                  <a:lnTo>
                    <a:pt x="3197859" y="478561"/>
                  </a:lnTo>
                  <a:lnTo>
                    <a:pt x="3837431" y="478561"/>
                  </a:lnTo>
                  <a:lnTo>
                    <a:pt x="3837431" y="550189"/>
                  </a:lnTo>
                  <a:lnTo>
                    <a:pt x="3837431" y="657631"/>
                  </a:lnTo>
                  <a:lnTo>
                    <a:pt x="3837431" y="908329"/>
                  </a:lnTo>
                  <a:lnTo>
                    <a:pt x="3197859" y="908329"/>
                  </a:lnTo>
                  <a:lnTo>
                    <a:pt x="2238502" y="908329"/>
                  </a:lnTo>
                  <a:lnTo>
                    <a:pt x="0" y="908329"/>
                  </a:lnTo>
                  <a:lnTo>
                    <a:pt x="0" y="657631"/>
                  </a:lnTo>
                  <a:lnTo>
                    <a:pt x="0" y="550189"/>
                  </a:lnTo>
                  <a:lnTo>
                    <a:pt x="0" y="4785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0473" y="3715765"/>
            <a:ext cx="8342630" cy="306768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spc="-5" dirty="0">
                <a:latin typeface="Microsoft JhengHei UI"/>
                <a:cs typeface="Microsoft JhengHei UI"/>
              </a:rPr>
              <a:t>PC</a:t>
            </a:r>
            <a:r>
              <a:rPr sz="2400" spc="-225" dirty="0">
                <a:latin typeface="Microsoft JhengHei UI"/>
                <a:cs typeface="Microsoft JhengHei UI"/>
              </a:rPr>
              <a:t>值</a:t>
            </a:r>
            <a:r>
              <a:rPr sz="2400" spc="-220" dirty="0">
                <a:latin typeface="Microsoft JhengHei UI"/>
                <a:cs typeface="Microsoft JhengHei UI"/>
              </a:rPr>
              <a:t>的</a:t>
            </a:r>
            <a:r>
              <a:rPr sz="2400" dirty="0">
                <a:latin typeface="Microsoft JhengHei UI"/>
                <a:cs typeface="Microsoft JhengHei UI"/>
              </a:rPr>
              <a:t>变化</a:t>
            </a:r>
            <a:endParaRPr sz="24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95" dirty="0">
                <a:latin typeface="Microsoft JhengHei UI"/>
                <a:cs typeface="Microsoft JhengHei UI"/>
              </a:rPr>
              <a:t>0000 </a:t>
            </a:r>
            <a:r>
              <a:rPr sz="2400" spc="90" dirty="0">
                <a:latin typeface="Microsoft JhengHei UI"/>
                <a:cs typeface="Microsoft JhengHei UI"/>
              </a:rPr>
              <a:t>0000 0000 0000 </a:t>
            </a:r>
            <a:r>
              <a:rPr sz="2400" spc="95" dirty="0">
                <a:latin typeface="Microsoft JhengHei UI"/>
                <a:cs typeface="Microsoft JhengHei UI"/>
              </a:rPr>
              <a:t>0011 </a:t>
            </a:r>
            <a:r>
              <a:rPr sz="2400" spc="90" dirty="0">
                <a:latin typeface="Microsoft JhengHei UI"/>
                <a:cs typeface="Microsoft JhengHei UI"/>
              </a:rPr>
              <a:t>1110 </a:t>
            </a:r>
            <a:r>
              <a:rPr sz="2400" spc="90" dirty="0">
                <a:latin typeface="Microsoft JhengHei UI"/>
                <a:cs typeface="Microsoft JhengHei UI"/>
              </a:rPr>
              <a:t>1000</a:t>
            </a:r>
            <a:endParaRPr sz="24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100">
              <a:latin typeface="Microsoft JhengHei UI"/>
              <a:cs typeface="Microsoft JhengHei UI"/>
            </a:endParaRPr>
          </a:p>
          <a:p>
            <a:pPr marL="12700">
              <a:lnSpc>
                <a:spcPts val="2855"/>
              </a:lnSpc>
            </a:pPr>
            <a:r>
              <a:rPr sz="2400" spc="95" dirty="0">
                <a:latin typeface="Microsoft JhengHei UI"/>
                <a:cs typeface="Microsoft JhengHei UI"/>
              </a:rPr>
              <a:t>0000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Microsoft JhengHei UI"/>
                <a:cs typeface="Microsoft JhengHei UI"/>
              </a:rPr>
              <a:t>0000 0000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Microsoft JhengHei UI"/>
                <a:cs typeface="Microsoft JhengHei UI"/>
              </a:rPr>
              <a:t>0000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Microsoft JhengHei UI"/>
                <a:cs typeface="Microsoft JhengHei UI"/>
              </a:rPr>
              <a:t>0100 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Microsoft JhengHei UI"/>
                <a:cs typeface="Microsoft JhengHei UI"/>
              </a:rPr>
              <a:t>0000 </a:t>
            </a:r>
            <a:r>
              <a:rPr sz="2400" spc="95" dirty="0">
                <a:latin typeface="Microsoft JhengHei UI"/>
                <a:cs typeface="Microsoft JhengHei UI"/>
              </a:rPr>
              <a:t>0000</a:t>
            </a:r>
            <a:endParaRPr sz="2400">
              <a:latin typeface="Microsoft JhengHei UI"/>
              <a:cs typeface="Microsoft JhengHei UI"/>
            </a:endParaRPr>
          </a:p>
          <a:p>
            <a:pPr marR="1332230" algn="ctr">
              <a:lnSpc>
                <a:spcPts val="2135"/>
              </a:lnSpc>
            </a:pPr>
            <a:r>
              <a:rPr sz="1800" spc="25" dirty="0">
                <a:latin typeface="Microsoft JhengHei UI"/>
                <a:cs typeface="Microsoft JhengHei UI"/>
              </a:rPr>
              <a:t>26位</a:t>
            </a:r>
            <a:endParaRPr sz="18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Microsoft JhengHei UI"/>
              <a:cs typeface="Microsoft JhengHei UI"/>
            </a:endParaRPr>
          </a:p>
          <a:p>
            <a:pPr marL="125095">
              <a:lnSpc>
                <a:spcPts val="2060"/>
              </a:lnSpc>
              <a:tabLst>
                <a:tab pos="3804920" algn="l"/>
              </a:tabLst>
            </a:pPr>
            <a:r>
              <a:rPr sz="1800" spc="-5" dirty="0">
                <a:latin typeface="Microsoft JhengHei UI"/>
                <a:cs typeface="Microsoft JhengHei UI"/>
              </a:rPr>
              <a:t>上面</a:t>
            </a:r>
            <a:r>
              <a:rPr sz="1800" spc="-405" dirty="0">
                <a:latin typeface="Microsoft JhengHei UI"/>
                <a:cs typeface="Microsoft JhengHei UI"/>
              </a:rPr>
              <a:t>的</a:t>
            </a:r>
            <a:r>
              <a:rPr sz="1800" spc="80" dirty="0">
                <a:latin typeface="Microsoft JhengHei UI"/>
                <a:cs typeface="Microsoft JhengHei UI"/>
              </a:rPr>
              <a:t>4</a:t>
            </a:r>
            <a:r>
              <a:rPr sz="1800" spc="-400" dirty="0">
                <a:latin typeface="Microsoft JhengHei UI"/>
                <a:cs typeface="Microsoft JhengHei UI"/>
              </a:rPr>
              <a:t>位</a:t>
            </a:r>
            <a:r>
              <a:rPr sz="1800" spc="-295" dirty="0">
                <a:latin typeface="Microsoft JhengHei UI"/>
                <a:cs typeface="Microsoft JhengHei UI"/>
              </a:rPr>
              <a:t>不</a:t>
            </a:r>
            <a:r>
              <a:rPr sz="1800" spc="-165" dirty="0">
                <a:latin typeface="Microsoft JhengHei UI"/>
                <a:cs typeface="Microsoft JhengHei UI"/>
              </a:rPr>
              <a:t>改变</a:t>
            </a:r>
            <a:r>
              <a:rPr sz="1800" spc="-405" dirty="0">
                <a:latin typeface="Microsoft JhengHei UI"/>
                <a:cs typeface="Microsoft JhengHei UI"/>
              </a:rPr>
              <a:t>，</a:t>
            </a:r>
            <a:r>
              <a:rPr sz="1800" spc="-5" dirty="0">
                <a:latin typeface="Microsoft JhengHei UI"/>
                <a:cs typeface="Microsoft JhengHei UI"/>
              </a:rPr>
              <a:t>下面</a:t>
            </a:r>
            <a:r>
              <a:rPr sz="1800" spc="80" dirty="0">
                <a:latin typeface="Microsoft JhengHei UI"/>
                <a:cs typeface="Microsoft JhengHei UI"/>
              </a:rPr>
              <a:t>的2</a:t>
            </a:r>
            <a:r>
              <a:rPr sz="1800" spc="-400" dirty="0">
                <a:latin typeface="Microsoft JhengHei UI"/>
                <a:cs typeface="Microsoft JhengHei UI"/>
              </a:rPr>
              <a:t>位</a:t>
            </a:r>
            <a:r>
              <a:rPr sz="1800" spc="-195" dirty="0">
                <a:latin typeface="Microsoft JhengHei UI"/>
                <a:cs typeface="Microsoft JhengHei UI"/>
              </a:rPr>
              <a:t>总是</a:t>
            </a:r>
            <a:r>
              <a:rPr sz="1800" spc="110" dirty="0">
                <a:latin typeface="Microsoft JhengHei UI"/>
                <a:cs typeface="Microsoft JhengHei UI"/>
              </a:rPr>
              <a:t>00（</a:t>
            </a:r>
            <a:r>
              <a:rPr sz="1800" spc="-565" dirty="0">
                <a:latin typeface="Microsoft JhengHei UI"/>
                <a:cs typeface="Microsoft JhengHei UI"/>
              </a:rPr>
              <a:t>因为</a:t>
            </a:r>
            <a:r>
              <a:rPr sz="1800" spc="-380" dirty="0">
                <a:latin typeface="Microsoft JhengHei UI"/>
                <a:cs typeface="Microsoft JhengHei UI"/>
              </a:rPr>
              <a:t>它们被</a:t>
            </a:r>
            <a:r>
              <a:rPr sz="1800" spc="-135" dirty="0">
                <a:latin typeface="Microsoft JhengHei UI"/>
                <a:cs typeface="Microsoft JhengHei UI"/>
              </a:rPr>
              <a:t>乘以</a:t>
            </a:r>
            <a:r>
              <a:rPr sz="1800" spc="110" dirty="0">
                <a:latin typeface="Microsoft JhengHei UI"/>
                <a:cs typeface="Microsoft JhengHei UI"/>
              </a:rPr>
              <a:t>4）</a:t>
            </a:r>
            <a:r>
              <a:rPr sz="1800" spc="210" dirty="0">
                <a:latin typeface="Microsoft JhengHei UI"/>
                <a:cs typeface="Microsoft JhengHei UI"/>
              </a:rPr>
              <a:t>。</a:t>
            </a:r>
            <a:endParaRPr sz="1800">
              <a:latin typeface="Microsoft JhengHei UI"/>
              <a:cs typeface="Microsoft JhengHei UI"/>
            </a:endParaRPr>
          </a:p>
          <a:p>
            <a:pPr marR="5080" algn="r">
              <a:lnSpc>
                <a:spcPts val="2060"/>
              </a:lnSpc>
            </a:pPr>
            <a:r>
              <a:rPr sz="1800" spc="65" dirty="0">
                <a:latin typeface="Microsoft YaHei"/>
                <a:cs typeface="Microsoft YaHei"/>
              </a:rPr>
              <a:t>33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大型和小型的比较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858" y="1101843"/>
            <a:ext cx="7713345" cy="199390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390"/>
              </a:spcBef>
            </a:pPr>
            <a:r>
              <a:rPr sz="2800" spc="10" dirty="0">
                <a:latin typeface="Microsoft YaHei"/>
                <a:cs typeface="Microsoft YaHei"/>
              </a:rPr>
              <a:t>对应于</a:t>
            </a:r>
            <a:r>
              <a:rPr sz="2800" spc="180" dirty="0">
                <a:latin typeface="Microsoft YaHei"/>
                <a:cs typeface="Microsoft YaHei"/>
              </a:rPr>
              <a:t>&lt;</a:t>
            </a:r>
            <a:r>
              <a:rPr sz="2800" spc="10" dirty="0">
                <a:latin typeface="Microsoft YaHei"/>
                <a:cs typeface="Microsoft YaHei"/>
              </a:rPr>
              <a:t>的比较指令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ts val="3735"/>
              </a:lnSpc>
              <a:spcBef>
                <a:spcPts val="1450"/>
              </a:spcBef>
            </a:pPr>
            <a:r>
              <a:rPr sz="3200" b="1" spc="-5" dirty="0">
                <a:latin typeface="Courier New"/>
                <a:cs typeface="Courier New"/>
              </a:rPr>
              <a:t>Slt </a:t>
            </a:r>
            <a:r>
              <a:rPr sz="3200" b="1" spc="25" dirty="0">
                <a:latin typeface="Courier New"/>
                <a:cs typeface="Courier New"/>
              </a:rPr>
              <a:t>$t0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20" dirty="0">
                <a:latin typeface="Courier New"/>
                <a:cs typeface="Courier New"/>
              </a:rPr>
              <a:t>$s0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-5" dirty="0">
                <a:latin typeface="Courier New"/>
                <a:cs typeface="Courier New"/>
              </a:rPr>
              <a:t>$s1 </a:t>
            </a:r>
            <a:r>
              <a:rPr sz="3200" b="1" spc="-5" dirty="0">
                <a:latin typeface="Courier New"/>
                <a:cs typeface="Courier New"/>
              </a:rPr>
              <a:t/>
            </a:r>
            <a:r>
              <a:rPr sz="3600" spc="307" baseline="1157" dirty="0">
                <a:latin typeface="Microsoft JhengHei UI"/>
                <a:cs typeface="Microsoft JhengHei UI"/>
              </a:rPr>
              <a:t>…$s0</a:t>
            </a:r>
            <a:r>
              <a:rPr sz="3600" spc="-660" baseline="1157" dirty="0">
                <a:latin typeface="Microsoft JhengHei UI"/>
                <a:cs typeface="Microsoft JhengHei UI"/>
              </a:rPr>
              <a:t>が</a:t>
            </a:r>
            <a:r>
              <a:rPr sz="3600" spc="135" baseline="1157" dirty="0">
                <a:latin typeface="Microsoft JhengHei UI"/>
                <a:cs typeface="Microsoft JhengHei UI"/>
              </a:rPr>
              <a:t>$s</a:t>
            </a:r>
            <a:r>
              <a:rPr sz="3600" spc="157" baseline="1157" dirty="0">
                <a:latin typeface="Microsoft JhengHei UI"/>
                <a:cs typeface="Microsoft JhengHei UI"/>
              </a:rPr>
              <a:t>1</a:t>
            </a:r>
            <a:r>
              <a:rPr sz="3600" spc="-907" baseline="1157" dirty="0">
                <a:latin typeface="Microsoft JhengHei UI"/>
                <a:cs typeface="Microsoft JhengHei UI"/>
              </a:rPr>
              <a:t>よ</a:t>
            </a:r>
            <a:r>
              <a:rPr sz="3600" spc="-780" baseline="1157" dirty="0">
                <a:latin typeface="Microsoft JhengHei UI"/>
                <a:cs typeface="Microsoft JhengHei UI"/>
              </a:rPr>
              <a:t>り小さ</a:t>
            </a:r>
            <a:r>
              <a:rPr sz="3600" spc="-772" baseline="1157" dirty="0">
                <a:latin typeface="Microsoft JhengHei UI"/>
                <a:cs typeface="Microsoft JhengHei UI"/>
              </a:rPr>
              <a:t>い</a:t>
            </a:r>
            <a:r>
              <a:rPr sz="3600" spc="-1117" baseline="1157" dirty="0">
                <a:latin typeface="Microsoft JhengHei UI"/>
                <a:cs typeface="Microsoft JhengHei UI"/>
              </a:rPr>
              <a:t>と</a:t>
            </a:r>
            <a:r>
              <a:rPr sz="3600" spc="-1132" baseline="1157" dirty="0">
                <a:latin typeface="Microsoft JhengHei UI"/>
                <a:cs typeface="Microsoft JhengHei UI"/>
              </a:rPr>
              <a:t>き</a:t>
            </a:r>
            <a:r>
              <a:rPr sz="3600" spc="-1214" baseline="1157" dirty="0">
                <a:latin typeface="Microsoft JhengHei UI"/>
                <a:cs typeface="Microsoft JhengHei UI"/>
              </a:rPr>
              <a:t>、</a:t>
            </a:r>
            <a:endParaRPr sz="3600" baseline="1157">
              <a:latin typeface="Microsoft JhengHei UI"/>
              <a:cs typeface="Microsoft JhengHei UI"/>
            </a:endParaRPr>
          </a:p>
          <a:p>
            <a:pPr marL="4585970">
              <a:lnSpc>
                <a:spcPts val="2775"/>
              </a:lnSpc>
            </a:pPr>
            <a:r>
              <a:rPr sz="2400" spc="-270" dirty="0">
                <a:latin typeface="Microsoft JhengHei UI"/>
                <a:cs typeface="Microsoft JhengHei UI"/>
              </a:rPr>
              <a:t>将</a:t>
            </a:r>
            <a:r>
              <a:rPr sz="2400" spc="75" dirty="0">
                <a:latin typeface="Microsoft JhengHei UI"/>
                <a:cs typeface="Microsoft JhengHei UI"/>
              </a:rPr>
              <a:t>$t0</a:t>
            </a:r>
            <a:r>
              <a:rPr sz="2400" spc="-270" dirty="0">
                <a:latin typeface="Microsoft JhengHei UI"/>
                <a:cs typeface="Microsoft JhengHei UI"/>
              </a:rPr>
              <a:t>设为</a:t>
            </a:r>
            <a:r>
              <a:rPr sz="2400" spc="95" dirty="0">
                <a:latin typeface="Microsoft JhengHei UI"/>
                <a:cs typeface="Microsoft JhengHei UI"/>
              </a:rPr>
              <a:t>1。</a:t>
            </a:r>
            <a:endParaRPr sz="2400">
              <a:latin typeface="Microsoft JhengHei UI"/>
              <a:cs typeface="Microsoft JhengHei UI"/>
            </a:endParaRPr>
          </a:p>
          <a:p>
            <a:pPr marL="4585970">
              <a:lnSpc>
                <a:spcPct val="100000"/>
              </a:lnSpc>
            </a:pPr>
            <a:r>
              <a:rPr sz="2400" spc="-270" dirty="0">
                <a:latin typeface="Microsoft JhengHei UI"/>
                <a:cs typeface="Microsoft JhengHei UI"/>
              </a:rPr>
              <a:t>否则</a:t>
            </a:r>
            <a:r>
              <a:rPr sz="2400" spc="-340" dirty="0">
                <a:latin typeface="Microsoft JhengHei UI"/>
                <a:cs typeface="Microsoft JhengHei UI"/>
              </a:rPr>
              <a:t>，</a:t>
            </a:r>
            <a:r>
              <a:rPr sz="2400" spc="-270" dirty="0">
                <a:latin typeface="Microsoft JhengHei UI"/>
                <a:cs typeface="Microsoft JhengHei UI"/>
              </a:rPr>
              <a:t>设置</a:t>
            </a:r>
            <a:r>
              <a:rPr sz="2400" spc="-509" dirty="0">
                <a:latin typeface="Microsoft JhengHei UI"/>
                <a:cs typeface="Microsoft JhengHei UI"/>
              </a:rPr>
              <a:t>为</a:t>
            </a:r>
            <a:r>
              <a:rPr sz="2400" spc="90" dirty="0">
                <a:latin typeface="Microsoft JhengHei UI"/>
                <a:cs typeface="Microsoft JhengHei UI"/>
              </a:rPr>
              <a:t>0。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0708" y="6483197"/>
            <a:ext cx="312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Microsoft YaHei"/>
                <a:cs typeface="Microsoft YaHei"/>
              </a:rPr>
              <a:t>34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3237433"/>
            <a:ext cx="393572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Courier New"/>
                <a:cs typeface="Courier New"/>
              </a:rPr>
              <a:t>倾斜 $T0, </a:t>
            </a:r>
            <a:r>
              <a:rPr sz="3200" b="1" spc="5" dirty="0">
                <a:latin typeface="Courier New"/>
                <a:cs typeface="Courier New"/>
              </a:rPr>
              <a:t>$S0, </a:t>
            </a:r>
            <a:r>
              <a:rPr sz="3200" b="1" spc="-5" dirty="0"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4144" y="3343402"/>
            <a:ext cx="32975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4" dirty="0">
                <a:latin typeface="Microsoft JhengHei UI"/>
                <a:cs typeface="Microsoft JhengHei UI"/>
              </a:rPr>
              <a:t>...</a:t>
            </a:r>
            <a:r>
              <a:rPr sz="2400" spc="-755" dirty="0">
                <a:latin typeface="Microsoft JhengHei UI"/>
                <a:cs typeface="Microsoft JhengHei UI"/>
              </a:rPr>
              <a:t>如果</a:t>
            </a:r>
            <a:r>
              <a:rPr sz="2400" spc="204" dirty="0">
                <a:latin typeface="Microsoft JhengHei UI"/>
                <a:cs typeface="Microsoft JhengHei UI"/>
              </a:rPr>
              <a:t>$s0</a:t>
            </a:r>
            <a:r>
              <a:rPr sz="2400" spc="-395" dirty="0">
                <a:latin typeface="Microsoft JhengHei UI"/>
                <a:cs typeface="Microsoft JhengHei UI"/>
              </a:rPr>
              <a:t>小于</a:t>
            </a:r>
            <a:r>
              <a:rPr sz="2400" spc="90" dirty="0">
                <a:latin typeface="Microsoft JhengHei UI"/>
                <a:cs typeface="Microsoft JhengHei UI"/>
              </a:rPr>
              <a:t>5</a:t>
            </a:r>
            <a:r>
              <a:rPr sz="2400" spc="-810" dirty="0">
                <a:latin typeface="Microsoft JhengHei UI"/>
                <a:cs typeface="Microsoft JhengHei UI"/>
              </a:rPr>
              <a:t>。</a:t>
            </a:r>
            <a:endParaRPr sz="2400">
              <a:latin typeface="Microsoft JhengHei UI"/>
              <a:cs typeface="Microsoft JhengHei UI"/>
            </a:endParaRPr>
          </a:p>
          <a:p>
            <a:pPr marL="323215">
              <a:lnSpc>
                <a:spcPct val="100000"/>
              </a:lnSpc>
            </a:pPr>
            <a:r>
              <a:rPr sz="2400" spc="-270" dirty="0">
                <a:latin typeface="Microsoft JhengHei UI"/>
                <a:cs typeface="Microsoft JhengHei UI"/>
              </a:rPr>
              <a:t>将</a:t>
            </a:r>
            <a:r>
              <a:rPr sz="2400" spc="75" dirty="0">
                <a:latin typeface="Microsoft JhengHei UI"/>
                <a:cs typeface="Microsoft JhengHei UI"/>
              </a:rPr>
              <a:t>$t0</a:t>
            </a:r>
            <a:r>
              <a:rPr sz="2400" spc="-270" dirty="0">
                <a:latin typeface="Microsoft JhengHei UI"/>
                <a:cs typeface="Microsoft JhengHei UI"/>
              </a:rPr>
              <a:t>设为</a:t>
            </a:r>
            <a:r>
              <a:rPr sz="2400" spc="95" dirty="0">
                <a:latin typeface="Microsoft JhengHei UI"/>
                <a:cs typeface="Microsoft JhengHei UI"/>
              </a:rPr>
              <a:t>1。</a:t>
            </a:r>
            <a:endParaRPr sz="2400">
              <a:latin typeface="Microsoft JhengHei UI"/>
              <a:cs typeface="Microsoft JhengHei UI"/>
            </a:endParaRPr>
          </a:p>
          <a:p>
            <a:pPr marL="323215">
              <a:lnSpc>
                <a:spcPct val="100000"/>
              </a:lnSpc>
            </a:pPr>
            <a:r>
              <a:rPr sz="2400" spc="-310" dirty="0">
                <a:latin typeface="Microsoft JhengHei UI"/>
                <a:cs typeface="Microsoft JhengHei UI"/>
              </a:rPr>
              <a:t>否则</a:t>
            </a:r>
            <a:r>
              <a:rPr sz="2400" spc="-280" dirty="0">
                <a:latin typeface="Microsoft JhengHei UI"/>
                <a:cs typeface="Microsoft JhengHei UI"/>
              </a:rPr>
              <a:t>，</a:t>
            </a:r>
            <a:r>
              <a:rPr sz="2400" spc="-270" dirty="0">
                <a:latin typeface="Microsoft JhengHei UI"/>
                <a:cs typeface="Microsoft JhengHei UI"/>
              </a:rPr>
              <a:t>设置</a:t>
            </a:r>
            <a:r>
              <a:rPr sz="2400" spc="-515" dirty="0">
                <a:latin typeface="Microsoft JhengHei UI"/>
                <a:cs typeface="Microsoft JhengHei UI"/>
              </a:rPr>
              <a:t>为</a:t>
            </a:r>
            <a:r>
              <a:rPr sz="2400" spc="90" dirty="0">
                <a:latin typeface="Microsoft JhengHei UI"/>
                <a:cs typeface="Microsoft JhengHei UI"/>
              </a:rPr>
              <a:t>0。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0473" y="5570232"/>
            <a:ext cx="842644" cy="10572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400" spc="60" dirty="0">
                <a:latin typeface="Microsoft YaHei"/>
                <a:cs typeface="Microsoft YaHei"/>
              </a:rPr>
              <a:t>R</a:t>
            </a:r>
            <a:r>
              <a:rPr sz="2400" spc="-5" dirty="0">
                <a:latin typeface="Microsoft YaHei"/>
                <a:cs typeface="Microsoft YaHei"/>
              </a:rPr>
              <a:t>格式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400" dirty="0">
                <a:latin typeface="Microsoft YaHei"/>
                <a:cs typeface="Microsoft YaHei"/>
              </a:rPr>
              <a:t>表格</a:t>
            </a:r>
            <a:r>
              <a:rPr sz="2400" spc="250" dirty="0">
                <a:latin typeface="Microsoft YaHei"/>
                <a:cs typeface="Microsoft YaHei"/>
              </a:rPr>
              <a:t>一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327" y="5650788"/>
            <a:ext cx="5647690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Courier New"/>
                <a:cs typeface="Courier New"/>
              </a:rPr>
              <a:t>Slt </a:t>
            </a:r>
            <a:r>
              <a:rPr sz="3200" b="1" dirty="0">
                <a:latin typeface="Courier New"/>
                <a:cs typeface="Courier New"/>
              </a:rPr>
              <a:t>(rd), </a:t>
            </a:r>
            <a:r>
              <a:rPr sz="3200" b="1" spc="5" dirty="0">
                <a:latin typeface="Courier New"/>
                <a:cs typeface="Courier New"/>
              </a:rPr>
              <a:t>(rs), </a:t>
            </a:r>
            <a:r>
              <a:rPr sz="3200" b="1" dirty="0">
                <a:latin typeface="Courier New"/>
                <a:cs typeface="Courier New"/>
              </a:rPr>
              <a:t>(rt)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b="1" spc="-5" dirty="0">
                <a:latin typeface="Courier New"/>
                <a:cs typeface="Courier New"/>
              </a:rPr>
              <a:t>SLTI </a:t>
            </a:r>
            <a:r>
              <a:rPr sz="3200" b="1" dirty="0">
                <a:latin typeface="Courier New"/>
                <a:cs typeface="Courier New"/>
              </a:rPr>
              <a:t>(RT), </a:t>
            </a:r>
            <a:r>
              <a:rPr sz="3200" b="1" dirty="0">
                <a:latin typeface="Courier New"/>
                <a:cs typeface="Courier New"/>
              </a:rPr>
              <a:t>(RS), </a:t>
            </a:r>
            <a:r>
              <a:rPr sz="3200" b="1" dirty="0">
                <a:latin typeface="Courier New"/>
                <a:cs typeface="Courier New"/>
              </a:rPr>
              <a:t>(IM. 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7686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程序的执行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35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" y="1083944"/>
            <a:ext cx="4216400" cy="3598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90"/>
              </a:spcBef>
            </a:pPr>
            <a:r>
              <a:rPr sz="3200" b="1" spc="-5" dirty="0">
                <a:latin typeface="Courier New"/>
                <a:cs typeface="Courier New"/>
              </a:rPr>
              <a:t>jal </a:t>
            </a:r>
            <a:r>
              <a:rPr sz="3200" b="1" spc="-5" dirty="0">
                <a:latin typeface="Courier New"/>
                <a:cs typeface="Courier New"/>
              </a:rPr>
              <a:t>标签</a:t>
            </a:r>
            <a:endParaRPr sz="3200">
              <a:latin typeface="Courier New"/>
              <a:cs typeface="Courier New"/>
            </a:endParaRPr>
          </a:p>
          <a:p>
            <a:pPr marL="127635">
              <a:lnSpc>
                <a:spcPts val="2870"/>
              </a:lnSpc>
            </a:pPr>
            <a:r>
              <a:rPr sz="2400" spc="150" dirty="0">
                <a:latin typeface="Microsoft JhengHei UI"/>
                <a:cs typeface="Microsoft JhengHei UI"/>
              </a:rPr>
              <a:t>...... 跳转</a:t>
            </a:r>
            <a:r>
              <a:rPr sz="2400" spc="10" dirty="0">
                <a:latin typeface="Microsoft JhengHei UI"/>
                <a:cs typeface="Microsoft JhengHei UI"/>
              </a:rPr>
              <a:t>和</a:t>
            </a:r>
            <a:r>
              <a:rPr sz="2400" dirty="0">
                <a:latin typeface="Microsoft JhengHei UI"/>
                <a:cs typeface="Microsoft JhengHei UI"/>
              </a:rPr>
              <a:t>链接</a:t>
            </a:r>
            <a:endParaRPr sz="2400">
              <a:latin typeface="Microsoft JhengHei UI"/>
              <a:cs typeface="Microsoft JhengHei UI"/>
            </a:endParaRPr>
          </a:p>
          <a:p>
            <a:pPr marL="127635" marR="5080">
              <a:lnSpc>
                <a:spcPct val="100000"/>
              </a:lnSpc>
              <a:spcBef>
                <a:spcPts val="5"/>
              </a:spcBef>
            </a:pPr>
            <a:r>
              <a:rPr sz="2400" spc="-365" dirty="0">
                <a:latin typeface="Microsoft JhengHei UI"/>
                <a:cs typeface="Microsoft JhengHei UI"/>
              </a:rPr>
              <a:t>跳转</a:t>
            </a:r>
            <a:r>
              <a:rPr sz="2400" spc="-509" dirty="0">
                <a:latin typeface="Microsoft JhengHei UI"/>
                <a:cs typeface="Microsoft JhengHei UI"/>
              </a:rPr>
              <a:t>到</a:t>
            </a:r>
            <a:r>
              <a:rPr sz="2400" spc="-250" dirty="0">
                <a:latin typeface="Microsoft JhengHei UI"/>
                <a:cs typeface="Microsoft JhengHei UI"/>
              </a:rPr>
              <a:t>指定的</a:t>
            </a:r>
            <a:r>
              <a:rPr sz="2400" spc="-620" dirty="0">
                <a:latin typeface="Microsoft JhengHei UI"/>
                <a:cs typeface="Microsoft JhengHei UI"/>
              </a:rPr>
              <a:t>地址</a:t>
            </a:r>
            <a:r>
              <a:rPr sz="2400" spc="-819" dirty="0">
                <a:latin typeface="Microsoft JhengHei UI"/>
                <a:cs typeface="Microsoft JhengHei UI"/>
              </a:rPr>
              <a:t>，</a:t>
            </a:r>
            <a:r>
              <a:rPr sz="2400" spc="-165" dirty="0">
                <a:latin typeface="Microsoft JhengHei UI"/>
                <a:cs typeface="Microsoft JhengHei UI"/>
              </a:rPr>
              <a:t>同时</a:t>
            </a:r>
            <a:r>
              <a:rPr sz="2400" spc="-615" dirty="0">
                <a:latin typeface="Microsoft JhengHei UI"/>
                <a:cs typeface="Microsoft JhengHei UI"/>
              </a:rPr>
              <a:t>将</a:t>
            </a:r>
            <a:r>
              <a:rPr sz="2400" spc="-215" dirty="0">
                <a:latin typeface="Microsoft JhengHei UI"/>
                <a:cs typeface="Microsoft JhengHei UI"/>
              </a:rPr>
              <a:t>下一条</a:t>
            </a:r>
            <a:r>
              <a:rPr sz="2400" spc="-145" dirty="0">
                <a:latin typeface="Microsoft JhengHei UI"/>
                <a:cs typeface="Microsoft JhengHei UI"/>
              </a:rPr>
              <a:t>指令</a:t>
            </a:r>
            <a:r>
              <a:rPr sz="2400" spc="-140" dirty="0">
                <a:latin typeface="Microsoft JhengHei UI"/>
                <a:cs typeface="Microsoft JhengHei UI"/>
              </a:rPr>
              <a:t>的</a:t>
            </a:r>
            <a:r>
              <a:rPr sz="2400" spc="-615" dirty="0">
                <a:latin typeface="Microsoft JhengHei UI"/>
                <a:cs typeface="Microsoft JhengHei UI"/>
              </a:rPr>
              <a:t>地址设置为</a:t>
            </a:r>
            <a:endParaRPr sz="2400">
              <a:latin typeface="Microsoft JhengHei UI"/>
              <a:cs typeface="Microsoft JhengHei UI"/>
            </a:endParaRPr>
          </a:p>
          <a:p>
            <a:pPr marL="127635">
              <a:lnSpc>
                <a:spcPct val="100000"/>
              </a:lnSpc>
              <a:tabLst>
                <a:tab pos="2600325" algn="l"/>
              </a:tabLst>
            </a:pPr>
            <a:r>
              <a:rPr sz="2400" dirty="0">
                <a:latin typeface="Microsoft JhengHei UI"/>
                <a:cs typeface="Microsoft JhengHei UI"/>
              </a:rPr>
              <a:t>保存</a:t>
            </a:r>
            <a:r>
              <a:rPr sz="2400" spc="-515" dirty="0">
                <a:latin typeface="Microsoft JhengHei UI"/>
                <a:cs typeface="Microsoft JhengHei UI"/>
              </a:rPr>
              <a:t>在</a:t>
            </a:r>
            <a:r>
              <a:rPr sz="2400" spc="-745" dirty="0">
                <a:latin typeface="Microsoft JhengHei UI"/>
                <a:cs typeface="Microsoft JhengHei UI"/>
              </a:rPr>
              <a:t>寄存器</a:t>
            </a:r>
            <a:r>
              <a:rPr sz="2400" spc="75" dirty="0">
                <a:latin typeface="Microsoft JhengHei UI"/>
                <a:cs typeface="Microsoft JhengHei UI"/>
              </a:rPr>
              <a:t>$ra</a:t>
            </a:r>
            <a:r>
              <a:rPr sz="2400" spc="-515" dirty="0">
                <a:latin typeface="Microsoft JhengHei UI"/>
                <a:cs typeface="Microsoft JhengHei UI"/>
              </a:rPr>
              <a:t>中</a:t>
            </a:r>
            <a:r>
              <a:rPr sz="2400" spc="210" dirty="0">
                <a:latin typeface="Microsoft JhengHei UI"/>
                <a:cs typeface="Microsoft JhengHei UI"/>
              </a:rPr>
              <a:t>（J</a:t>
            </a:r>
            <a:r>
              <a:rPr sz="2400" dirty="0">
                <a:latin typeface="Microsoft JhengHei UI"/>
                <a:cs typeface="Microsoft JhengHei UI"/>
              </a:rPr>
              <a:t>格式</a:t>
            </a:r>
            <a:r>
              <a:rPr sz="2400" spc="280" dirty="0">
                <a:latin typeface="Microsoft JhengHei UI"/>
                <a:cs typeface="Microsoft JhengHei UI"/>
              </a:rPr>
              <a:t>）。</a:t>
            </a:r>
            <a:endParaRPr sz="2400">
              <a:latin typeface="Microsoft JhengHei UI"/>
              <a:cs typeface="Microsoft JhengHei UI"/>
            </a:endParaRPr>
          </a:p>
          <a:p>
            <a:pPr marL="13970">
              <a:lnSpc>
                <a:spcPts val="3829"/>
              </a:lnSpc>
              <a:spcBef>
                <a:spcPts val="330"/>
              </a:spcBef>
            </a:pPr>
            <a:r>
              <a:rPr sz="3200" b="1" spc="-5" dirty="0">
                <a:latin typeface="Courier New"/>
                <a:cs typeface="Courier New"/>
              </a:rPr>
              <a:t>jr </a:t>
            </a:r>
            <a:r>
              <a:rPr sz="3200" b="1" spc="-5" dirty="0">
                <a:latin typeface="Courier New"/>
                <a:cs typeface="Courier New"/>
              </a:rPr>
              <a:t>$ra</a:t>
            </a:r>
            <a:endParaRPr sz="3200">
              <a:latin typeface="Courier New"/>
              <a:cs typeface="Courier New"/>
            </a:endParaRPr>
          </a:p>
          <a:p>
            <a:pPr marL="129539">
              <a:lnSpc>
                <a:spcPts val="2870"/>
              </a:lnSpc>
            </a:pPr>
            <a:r>
              <a:rPr sz="2400" spc="145" dirty="0">
                <a:latin typeface="Microsoft JhengHei UI"/>
                <a:cs typeface="Microsoft JhengHei UI"/>
              </a:rPr>
              <a:t>...跳转</a:t>
            </a:r>
            <a:r>
              <a:rPr sz="2400" spc="35" dirty="0">
                <a:latin typeface="Microsoft JhengHei UI"/>
                <a:cs typeface="Microsoft JhengHei UI"/>
              </a:rPr>
              <a:t>寄存器</a:t>
            </a:r>
            <a:endParaRPr sz="2400">
              <a:latin typeface="Microsoft JhengHei UI"/>
              <a:cs typeface="Microsoft JhengHei UI"/>
            </a:endParaRPr>
          </a:p>
          <a:p>
            <a:pPr marL="129539">
              <a:lnSpc>
                <a:spcPct val="100000"/>
              </a:lnSpc>
            </a:pPr>
            <a:r>
              <a:rPr sz="2400" spc="-420" dirty="0">
                <a:latin typeface="Microsoft JhengHei UI"/>
                <a:cs typeface="Microsoft JhengHei UI"/>
              </a:rPr>
              <a:t>存储在</a:t>
            </a:r>
            <a:r>
              <a:rPr sz="2400" spc="-385" dirty="0">
                <a:latin typeface="Microsoft JhengHei UI"/>
                <a:cs typeface="Microsoft JhengHei UI"/>
              </a:rPr>
              <a:t>指定的</a:t>
            </a:r>
            <a:r>
              <a:rPr sz="2400" spc="-420" dirty="0">
                <a:latin typeface="Microsoft JhengHei UI"/>
                <a:cs typeface="Microsoft JhengHei UI"/>
              </a:rPr>
              <a:t>寄存器中。</a:t>
            </a:r>
            <a:endParaRPr sz="2400">
              <a:latin typeface="Microsoft JhengHei UI"/>
              <a:cs typeface="Microsoft JhengHei UI"/>
            </a:endParaRPr>
          </a:p>
          <a:p>
            <a:pPr marL="129539">
              <a:lnSpc>
                <a:spcPct val="100000"/>
              </a:lnSpc>
            </a:pPr>
            <a:r>
              <a:rPr sz="2400" spc="-605" dirty="0">
                <a:latin typeface="Microsoft JhengHei UI"/>
                <a:cs typeface="Microsoft JhengHei UI"/>
              </a:rPr>
              <a:t>跳转</a:t>
            </a:r>
            <a:r>
              <a:rPr sz="2400" spc="-515" dirty="0">
                <a:latin typeface="Microsoft JhengHei UI"/>
                <a:cs typeface="Microsoft JhengHei UI"/>
              </a:rPr>
              <a:t>到</a:t>
            </a:r>
            <a:r>
              <a:rPr sz="2400" spc="-620" dirty="0">
                <a:latin typeface="Microsoft JhengHei UI"/>
                <a:cs typeface="Microsoft JhengHei UI"/>
              </a:rPr>
              <a:t>内存地址</a:t>
            </a:r>
            <a:r>
              <a:rPr sz="2400" spc="125" dirty="0">
                <a:latin typeface="Microsoft JhengHei UI"/>
                <a:cs typeface="Microsoft JhengHei UI"/>
              </a:rPr>
              <a:t>（</a:t>
            </a:r>
            <a:r>
              <a:rPr sz="2400" spc="240" dirty="0">
                <a:latin typeface="Microsoft JhengHei UI"/>
                <a:cs typeface="Microsoft JhengHei UI"/>
              </a:rPr>
              <a:t>R</a:t>
            </a:r>
            <a:r>
              <a:rPr sz="2400" dirty="0">
                <a:latin typeface="Microsoft JhengHei UI"/>
                <a:cs typeface="Microsoft JhengHei UI"/>
              </a:rPr>
              <a:t>格式</a:t>
            </a:r>
            <a:r>
              <a:rPr sz="2400" spc="280" dirty="0">
                <a:latin typeface="Microsoft JhengHei UI"/>
                <a:cs typeface="Microsoft JhengHei UI"/>
              </a:rPr>
              <a:t>）。</a:t>
            </a:r>
            <a:endParaRPr sz="2400">
              <a:latin typeface="Microsoft JhengHei UI"/>
              <a:cs typeface="Microsoft JhengHei U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53936" y="974344"/>
          <a:ext cx="2179320" cy="520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60" dirty="0">
                          <a:latin typeface="Microsoft JhengHei UI"/>
                          <a:cs typeface="Microsoft JhengHei UI"/>
                        </a:rPr>
                        <a:t>jal</a:t>
                      </a:r>
                      <a:r>
                        <a:rPr sz="1800" spc="10" dirty="0">
                          <a:latin typeface="Microsoft JhengHei UI"/>
                          <a:cs typeface="Microsoft JhengHei UI"/>
                        </a:rPr>
                        <a:t>程序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1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在程序内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处理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...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100" dirty="0">
                          <a:latin typeface="Microsoft JhengHei UI"/>
                          <a:cs typeface="Microsoft JhengHei UI"/>
                        </a:rPr>
                        <a:t>jr </a:t>
                      </a:r>
                      <a:r>
                        <a:rPr sz="1800" spc="55" dirty="0">
                          <a:latin typeface="Microsoft JhengHei UI"/>
                          <a:cs typeface="Microsoft JhengHei UI"/>
                        </a:rPr>
                        <a:t>$ra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929119" y="6387795"/>
            <a:ext cx="64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94" dirty="0">
                <a:latin typeface="Microsoft JhengHei UI"/>
                <a:cs typeface="Microsoft JhengHei UI"/>
              </a:rPr>
              <a:t>记忆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9440" y="1765249"/>
            <a:ext cx="598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Microsoft JhengHei UI"/>
                <a:cs typeface="Microsoft JhengHei UI"/>
              </a:rPr>
              <a:t>1024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51164" y="1363980"/>
            <a:ext cx="186055" cy="1442085"/>
          </a:xfrm>
          <a:custGeom>
            <a:avLst/>
            <a:gdLst/>
            <a:ahLst/>
            <a:cxnLst/>
            <a:rect l="l" t="t" r="r" b="b"/>
            <a:pathLst>
              <a:path w="186054" h="1442085">
                <a:moveTo>
                  <a:pt x="0" y="0"/>
                </a:moveTo>
                <a:lnTo>
                  <a:pt x="36171" y="6619"/>
                </a:lnTo>
                <a:lnTo>
                  <a:pt x="65722" y="24669"/>
                </a:lnTo>
                <a:lnTo>
                  <a:pt x="85653" y="51435"/>
                </a:lnTo>
                <a:lnTo>
                  <a:pt x="92963" y="84200"/>
                </a:lnTo>
                <a:lnTo>
                  <a:pt x="92963" y="636651"/>
                </a:lnTo>
                <a:lnTo>
                  <a:pt x="100274" y="669417"/>
                </a:lnTo>
                <a:lnTo>
                  <a:pt x="120205" y="696182"/>
                </a:lnTo>
                <a:lnTo>
                  <a:pt x="149756" y="714232"/>
                </a:lnTo>
                <a:lnTo>
                  <a:pt x="185927" y="720852"/>
                </a:lnTo>
                <a:lnTo>
                  <a:pt x="149756" y="727471"/>
                </a:lnTo>
                <a:lnTo>
                  <a:pt x="120205" y="745521"/>
                </a:lnTo>
                <a:lnTo>
                  <a:pt x="100274" y="772287"/>
                </a:lnTo>
                <a:lnTo>
                  <a:pt x="92963" y="805053"/>
                </a:lnTo>
                <a:lnTo>
                  <a:pt x="92963" y="1357503"/>
                </a:lnTo>
                <a:lnTo>
                  <a:pt x="85653" y="1390269"/>
                </a:lnTo>
                <a:lnTo>
                  <a:pt x="65722" y="1417034"/>
                </a:lnTo>
                <a:lnTo>
                  <a:pt x="36171" y="1435084"/>
                </a:lnTo>
                <a:lnTo>
                  <a:pt x="0" y="1441704"/>
                </a:lnTo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21470" y="1723390"/>
            <a:ext cx="254000" cy="7575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1800"/>
              </a:lnSpc>
              <a:spcBef>
                <a:spcPts val="459"/>
              </a:spcBef>
            </a:pPr>
            <a:r>
              <a:rPr sz="1800" dirty="0">
                <a:solidFill>
                  <a:srgbClr val="00AF50"/>
                </a:solidFill>
                <a:latin typeface="Microsoft JhengHei UI"/>
                <a:cs typeface="Microsoft JhengHei UI"/>
              </a:rPr>
              <a:t>呼叫者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22114" y="4709921"/>
            <a:ext cx="316230" cy="126364"/>
          </a:xfrm>
          <a:prstGeom prst="rect">
            <a:avLst/>
          </a:prstGeom>
        </p:spPr>
        <p:txBody>
          <a:bodyPr vert="vert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solidFill>
                  <a:srgbClr val="FFC000"/>
                </a:solidFill>
                <a:latin typeface="Microsoft JhengHei UI"/>
                <a:cs typeface="Microsoft JhengHei UI"/>
              </a:rPr>
              <a:t>(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22106" y="4037457"/>
            <a:ext cx="254000" cy="15436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1800"/>
              </a:lnSpc>
              <a:spcBef>
                <a:spcPts val="459"/>
              </a:spcBef>
            </a:pPr>
            <a:r>
              <a:rPr sz="1800" spc="-445" dirty="0">
                <a:solidFill>
                  <a:srgbClr val="FFC000"/>
                </a:solidFill>
                <a:latin typeface="Microsoft JhengHei UI"/>
                <a:cs typeface="Microsoft JhengHei UI"/>
              </a:rPr>
              <a:t>程序</a:t>
            </a:r>
            <a:endParaRPr sz="1800">
              <a:latin typeface="Microsoft JhengHei UI"/>
              <a:cs typeface="Microsoft JhengHei UI"/>
            </a:endParaRPr>
          </a:p>
          <a:p>
            <a:pPr marL="12700" marR="5080" algn="just">
              <a:lnSpc>
                <a:spcPts val="1800"/>
              </a:lnSpc>
              <a:spcBef>
                <a:spcPts val="795"/>
              </a:spcBef>
            </a:pPr>
            <a:r>
              <a:rPr sz="1800" dirty="0">
                <a:solidFill>
                  <a:srgbClr val="FFC000"/>
                </a:solidFill>
                <a:latin typeface="Microsoft JhengHei UI"/>
                <a:cs typeface="Microsoft JhengHei UI"/>
              </a:rPr>
              <a:t>呼叫地址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2114" y="5496559"/>
            <a:ext cx="316230" cy="126364"/>
          </a:xfrm>
          <a:prstGeom prst="rect">
            <a:avLst/>
          </a:prstGeom>
        </p:spPr>
        <p:txBody>
          <a:bodyPr vert="vert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solidFill>
                  <a:srgbClr val="FFC000"/>
                </a:solidFill>
                <a:latin typeface="Microsoft JhengHei UI"/>
                <a:cs typeface="Microsoft JhengHei UI"/>
              </a:rPr>
              <a:t>)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51164" y="4308347"/>
            <a:ext cx="186055" cy="1088390"/>
          </a:xfrm>
          <a:custGeom>
            <a:avLst/>
            <a:gdLst/>
            <a:ahLst/>
            <a:cxnLst/>
            <a:rect l="l" t="t" r="r" b="b"/>
            <a:pathLst>
              <a:path w="186054" h="1088389">
                <a:moveTo>
                  <a:pt x="0" y="0"/>
                </a:moveTo>
                <a:lnTo>
                  <a:pt x="36171" y="6619"/>
                </a:lnTo>
                <a:lnTo>
                  <a:pt x="65722" y="24669"/>
                </a:lnTo>
                <a:lnTo>
                  <a:pt x="85653" y="51434"/>
                </a:lnTo>
                <a:lnTo>
                  <a:pt x="92963" y="84200"/>
                </a:lnTo>
                <a:lnTo>
                  <a:pt x="92963" y="459866"/>
                </a:lnTo>
                <a:lnTo>
                  <a:pt x="100274" y="492632"/>
                </a:lnTo>
                <a:lnTo>
                  <a:pt x="120205" y="519398"/>
                </a:lnTo>
                <a:lnTo>
                  <a:pt x="149756" y="537448"/>
                </a:lnTo>
                <a:lnTo>
                  <a:pt x="185927" y="544068"/>
                </a:lnTo>
                <a:lnTo>
                  <a:pt x="149756" y="550687"/>
                </a:lnTo>
                <a:lnTo>
                  <a:pt x="120205" y="568737"/>
                </a:lnTo>
                <a:lnTo>
                  <a:pt x="100274" y="595502"/>
                </a:lnTo>
                <a:lnTo>
                  <a:pt x="92963" y="628269"/>
                </a:lnTo>
                <a:lnTo>
                  <a:pt x="92963" y="1003935"/>
                </a:lnTo>
                <a:lnTo>
                  <a:pt x="85653" y="1036701"/>
                </a:lnTo>
                <a:lnTo>
                  <a:pt x="65722" y="1063466"/>
                </a:lnTo>
                <a:lnTo>
                  <a:pt x="36171" y="1081516"/>
                </a:lnTo>
                <a:lnTo>
                  <a:pt x="0" y="1088136"/>
                </a:lnTo>
              </a:path>
            </a:pathLst>
          </a:custGeom>
          <a:ln w="27432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59502" y="4341698"/>
            <a:ext cx="1148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Microsoft JhengHei UI"/>
                <a:cs typeface="Microsoft JhengHei UI"/>
              </a:rPr>
              <a:t>程序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508" y="5015484"/>
            <a:ext cx="5706110" cy="15697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59"/>
              </a:spcBef>
            </a:pPr>
            <a:r>
              <a:rPr sz="2400" spc="-850" dirty="0">
                <a:latin typeface="Microsoft JhengHei UI"/>
                <a:cs typeface="Microsoft JhengHei UI"/>
              </a:rPr>
              <a:t>在</a:t>
            </a:r>
            <a:r>
              <a:rPr sz="2400" spc="-240" dirty="0">
                <a:latin typeface="Microsoft JhengHei UI"/>
                <a:cs typeface="Microsoft JhengHei UI"/>
              </a:rPr>
              <a:t>右边的例子</a:t>
            </a:r>
            <a:r>
              <a:rPr sz="2400" spc="-850" dirty="0">
                <a:latin typeface="Microsoft JhengHei UI"/>
                <a:cs typeface="Microsoft JhengHei UI"/>
              </a:rPr>
              <a:t>中</a:t>
            </a:r>
            <a:r>
              <a:rPr sz="2400" spc="-860" dirty="0">
                <a:latin typeface="Microsoft JhengHei UI"/>
                <a:cs typeface="Microsoft JhengHei UI"/>
              </a:rPr>
              <a:t>，</a:t>
            </a:r>
            <a:r>
              <a:rPr sz="2400" spc="95" dirty="0">
                <a:latin typeface="Microsoft JhengHei UI"/>
                <a:cs typeface="Microsoft JhengHei UI"/>
              </a:rPr>
              <a:t>1024</a:t>
            </a:r>
            <a:r>
              <a:rPr sz="2400" spc="-140" dirty="0">
                <a:latin typeface="Microsoft JhengHei UI"/>
                <a:cs typeface="Microsoft JhengHei UI"/>
              </a:rPr>
              <a:t>处的</a:t>
            </a:r>
            <a:r>
              <a:rPr sz="2400" spc="40" dirty="0">
                <a:latin typeface="Microsoft JhengHei UI"/>
                <a:cs typeface="Microsoft JhengHei UI"/>
              </a:rPr>
              <a:t>jal</a:t>
            </a:r>
            <a:r>
              <a:rPr sz="2400" spc="-145" dirty="0">
                <a:latin typeface="Microsoft JhengHei UI"/>
                <a:cs typeface="Microsoft JhengHei UI"/>
              </a:rPr>
              <a:t>指令是</a:t>
            </a:r>
            <a:endParaRPr sz="2400">
              <a:latin typeface="Microsoft JhengHei UI"/>
              <a:cs typeface="Microsoft JhengHei UI"/>
            </a:endParaRPr>
          </a:p>
          <a:p>
            <a:pPr marL="88265">
              <a:lnSpc>
                <a:spcPct val="100000"/>
              </a:lnSpc>
            </a:pPr>
            <a:r>
              <a:rPr sz="2400" spc="-310" dirty="0">
                <a:latin typeface="Microsoft JhengHei UI"/>
                <a:cs typeface="Microsoft JhengHei UI"/>
              </a:rPr>
              <a:t>被执行</a:t>
            </a:r>
            <a:r>
              <a:rPr sz="2400" spc="-405" dirty="0">
                <a:latin typeface="Microsoft JhengHei UI"/>
                <a:cs typeface="Microsoft JhengHei UI"/>
              </a:rPr>
              <a:t>后</a:t>
            </a:r>
            <a:r>
              <a:rPr sz="2400" spc="-409" dirty="0">
                <a:latin typeface="Microsoft JhengHei UI"/>
                <a:cs typeface="Microsoft JhengHei UI"/>
              </a:rPr>
              <a:t>，</a:t>
            </a:r>
            <a:r>
              <a:rPr sz="2400" spc="100" dirty="0">
                <a:latin typeface="Microsoft JhengHei UI"/>
                <a:cs typeface="Microsoft JhengHei UI"/>
              </a:rPr>
              <a:t>$ra将</a:t>
            </a:r>
            <a:r>
              <a:rPr sz="2400" spc="-340" dirty="0">
                <a:latin typeface="Microsoft JhengHei UI"/>
                <a:cs typeface="Microsoft JhengHei UI"/>
              </a:rPr>
              <a:t>是</a:t>
            </a:r>
            <a:r>
              <a:rPr sz="2400" b="1" spc="140" dirty="0">
                <a:latin typeface="Microsoft YaHei UI"/>
                <a:cs typeface="Microsoft YaHei UI"/>
              </a:rPr>
              <a:t>1028</a:t>
            </a:r>
            <a:r>
              <a:rPr sz="2400" spc="-690" dirty="0">
                <a:latin typeface="Microsoft JhengHei UI"/>
                <a:cs typeface="Microsoft JhengHei UI"/>
              </a:rPr>
              <a:t>。</a:t>
            </a:r>
            <a:endParaRPr sz="2400">
              <a:latin typeface="Microsoft JhengHei UI"/>
              <a:cs typeface="Microsoft JhengHei UI"/>
            </a:endParaRPr>
          </a:p>
          <a:p>
            <a:pPr marL="88265">
              <a:lnSpc>
                <a:spcPct val="100000"/>
              </a:lnSpc>
            </a:pPr>
            <a:r>
              <a:rPr sz="2400" spc="-5" dirty="0">
                <a:latin typeface="Microsoft JhengHei UI"/>
                <a:cs typeface="Microsoft JhengHei UI"/>
              </a:rPr>
              <a:t>PC</a:t>
            </a:r>
            <a:r>
              <a:rPr sz="2400" spc="-340" dirty="0">
                <a:latin typeface="Microsoft JhengHei UI"/>
                <a:cs typeface="Microsoft JhengHei UI"/>
              </a:rPr>
              <a:t>是</a:t>
            </a:r>
            <a:r>
              <a:rPr sz="2400" spc="95" dirty="0">
                <a:latin typeface="Microsoft JhengHei UI"/>
                <a:cs typeface="Microsoft JhengHei UI"/>
              </a:rPr>
              <a:t>1024</a:t>
            </a:r>
            <a:r>
              <a:rPr sz="2400" spc="-440" dirty="0">
                <a:latin typeface="Microsoft JhengHei UI"/>
                <a:cs typeface="Microsoft JhengHei UI"/>
              </a:rPr>
              <a:t>之后</a:t>
            </a:r>
            <a:r>
              <a:rPr sz="2400" spc="-175" dirty="0">
                <a:latin typeface="Microsoft JhengHei UI"/>
                <a:cs typeface="Microsoft JhengHei UI"/>
              </a:rPr>
              <a:t>的下一个步骤</a:t>
            </a:r>
            <a:r>
              <a:rPr sz="2400" spc="-810" dirty="0">
                <a:latin typeface="Microsoft JhengHei UI"/>
                <a:cs typeface="Microsoft JhengHei UI"/>
              </a:rPr>
              <a:t>，</a:t>
            </a:r>
            <a:r>
              <a:rPr sz="2400" spc="-340" dirty="0">
                <a:latin typeface="Microsoft JhengHei UI"/>
                <a:cs typeface="Microsoft JhengHei UI"/>
              </a:rPr>
              <a:t>也</a:t>
            </a:r>
            <a:r>
              <a:rPr sz="2400" spc="-509" dirty="0">
                <a:latin typeface="Microsoft JhengHei UI"/>
                <a:cs typeface="Microsoft JhengHei UI"/>
              </a:rPr>
              <a:t>就是</a:t>
            </a:r>
            <a:r>
              <a:rPr sz="2400" b="1" spc="65" dirty="0">
                <a:latin typeface="Microsoft YaHei UI"/>
                <a:cs typeface="Microsoft YaHei UI"/>
              </a:rPr>
              <a:t>程序</a:t>
            </a:r>
            <a:r>
              <a:rPr sz="2400" spc="-690" dirty="0">
                <a:latin typeface="Microsoft JhengHei UI"/>
                <a:cs typeface="Microsoft JhengHei UI"/>
              </a:rPr>
              <a:t>。</a:t>
            </a:r>
            <a:endParaRPr sz="2400">
              <a:latin typeface="Microsoft JhengHei UI"/>
              <a:cs typeface="Microsoft JhengHei UI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sz="2400" spc="-405" dirty="0">
                <a:latin typeface="Microsoft JhengHei UI"/>
                <a:cs typeface="Microsoft JhengHei UI"/>
              </a:rPr>
              <a:t>在</a:t>
            </a:r>
            <a:r>
              <a:rPr sz="2400" spc="-210" dirty="0">
                <a:latin typeface="Microsoft JhengHei UI"/>
                <a:cs typeface="Microsoft JhengHei UI"/>
              </a:rPr>
              <a:t>程序</a:t>
            </a:r>
            <a:r>
              <a:rPr sz="2400" spc="-225" dirty="0">
                <a:latin typeface="Microsoft JhengHei UI"/>
                <a:cs typeface="Microsoft JhengHei UI"/>
              </a:rPr>
              <a:t>中</a:t>
            </a:r>
            <a:r>
              <a:rPr sz="2400" spc="-140" dirty="0">
                <a:latin typeface="Microsoft JhengHei UI"/>
                <a:cs typeface="Microsoft JhengHei UI"/>
              </a:rPr>
              <a:t>的</a:t>
            </a:r>
            <a:r>
              <a:rPr sz="2400" spc="125" dirty="0">
                <a:latin typeface="Microsoft JhengHei UI"/>
                <a:cs typeface="Microsoft JhengHei UI"/>
              </a:rPr>
              <a:t>jr</a:t>
            </a:r>
            <a:r>
              <a:rPr sz="2400" spc="-150" dirty="0">
                <a:latin typeface="Microsoft JhengHei UI"/>
                <a:cs typeface="Microsoft JhengHei UI"/>
              </a:rPr>
              <a:t>指令</a:t>
            </a:r>
            <a:r>
              <a:rPr sz="2400" spc="-405" dirty="0">
                <a:latin typeface="Microsoft JhengHei UI"/>
                <a:cs typeface="Microsoft JhengHei UI"/>
              </a:rPr>
              <a:t>后</a:t>
            </a:r>
            <a:r>
              <a:rPr sz="2400" spc="-395" dirty="0">
                <a:latin typeface="Microsoft JhengHei UI"/>
                <a:cs typeface="Microsoft JhengHei UI"/>
              </a:rPr>
              <a:t>，</a:t>
            </a:r>
            <a:r>
              <a:rPr sz="2400" spc="-5" dirty="0">
                <a:latin typeface="Microsoft JhengHei UI"/>
                <a:cs typeface="Microsoft JhengHei UI"/>
              </a:rPr>
              <a:t>PC</a:t>
            </a:r>
            <a:r>
              <a:rPr sz="2400" spc="-690" dirty="0">
                <a:latin typeface="Microsoft JhengHei UI"/>
                <a:cs typeface="Microsoft JhengHei UI"/>
              </a:rPr>
              <a:t>变为</a:t>
            </a:r>
            <a:r>
              <a:rPr sz="2400" b="1" spc="140" dirty="0">
                <a:latin typeface="Microsoft YaHei UI"/>
                <a:cs typeface="Microsoft YaHei UI"/>
              </a:rPr>
              <a:t>1028</a:t>
            </a:r>
            <a:r>
              <a:rPr sz="2400" spc="-215" dirty="0">
                <a:latin typeface="Microsoft JhengHei UI"/>
                <a:cs typeface="Microsoft JhengHei UI"/>
              </a:rPr>
              <a:t>。</a:t>
            </a:r>
            <a:endParaRPr sz="24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3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883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过程调用的堆栈操作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36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154" y="3837559"/>
          <a:ext cx="2179320" cy="26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/>
              </a:tblGrid>
              <a:tr h="37084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30" dirty="0">
                          <a:latin typeface="Microsoft JhengHei UI"/>
                          <a:cs typeface="Microsoft JhengHei UI"/>
                        </a:rPr>
                        <a:t>主体</a:t>
                      </a:r>
                      <a:r>
                        <a:rPr sz="1800" spc="-265" dirty="0">
                          <a:latin typeface="Microsoft JhengHei UI"/>
                          <a:cs typeface="Microsoft JhengHei UI"/>
                        </a:rPr>
                        <a:t>中使用的</a:t>
                      </a:r>
                      <a:r>
                        <a:rPr sz="1800" spc="-450" dirty="0">
                          <a:latin typeface="Microsoft JhengHei UI"/>
                          <a:cs typeface="Microsoft JhengHei UI"/>
                        </a:rPr>
                        <a:t>数据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4377" y="6328054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Microsoft JhengHei UI"/>
                <a:cs typeface="Microsoft JhengHei UI"/>
              </a:rPr>
              <a:t>低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250" y="3310254"/>
            <a:ext cx="81406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baseline="1388" dirty="0">
                <a:latin typeface="Microsoft JhengHei UI"/>
                <a:cs typeface="Microsoft JhengHei UI"/>
              </a:rPr>
              <a:t>①</a:t>
            </a:r>
            <a:r>
              <a:rPr sz="3000" spc="-89" baseline="1388" dirty="0">
                <a:latin typeface="Microsoft JhengHei UI"/>
                <a:cs typeface="Microsoft JhengHei UI"/>
              </a:rPr>
              <a:t> </a:t>
            </a:r>
            <a:r>
              <a:rPr sz="1800" spc="15" dirty="0">
                <a:latin typeface="Microsoft JhengHei UI"/>
                <a:cs typeface="Microsoft JhengHei UI"/>
              </a:rPr>
              <a:t>高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9440" y="1075944"/>
            <a:ext cx="1941830" cy="2639695"/>
          </a:xfrm>
          <a:custGeom>
            <a:avLst/>
            <a:gdLst/>
            <a:ahLst/>
            <a:cxnLst/>
            <a:rect l="l" t="t" r="r" b="b"/>
            <a:pathLst>
              <a:path w="1941829" h="2639695">
                <a:moveTo>
                  <a:pt x="0" y="2639567"/>
                </a:moveTo>
                <a:lnTo>
                  <a:pt x="1941576" y="2639567"/>
                </a:lnTo>
                <a:lnTo>
                  <a:pt x="1941576" y="0"/>
                </a:lnTo>
                <a:lnTo>
                  <a:pt x="0" y="0"/>
                </a:lnTo>
                <a:lnTo>
                  <a:pt x="0" y="2639567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29450" y="2246503"/>
            <a:ext cx="12573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a(){ </a:t>
            </a: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b="1" spc="-15" dirty="0">
                <a:latin typeface="Courier New"/>
                <a:cs typeface="Courier New"/>
              </a:rPr>
              <a:t>x; b</a:t>
            </a:r>
            <a:r>
              <a:rPr sz="1800" b="1" spc="-5" dirty="0">
                <a:latin typeface="Courier New"/>
                <a:cs typeface="Courier New"/>
              </a:rPr>
              <a:t>(x);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9450" y="1082802"/>
            <a:ext cx="15316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a();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394072" y="3837559"/>
          <a:ext cx="2179320" cy="26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/>
              </a:tblGrid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30" dirty="0">
                          <a:latin typeface="Microsoft JhengHei UI"/>
                          <a:cs typeface="Microsoft JhengHei UI"/>
                        </a:rPr>
                        <a:t>主体</a:t>
                      </a:r>
                      <a:r>
                        <a:rPr sz="1800" spc="-265" dirty="0">
                          <a:latin typeface="Microsoft JhengHei UI"/>
                          <a:cs typeface="Microsoft JhengHei UI"/>
                        </a:rPr>
                        <a:t>中使用的</a:t>
                      </a:r>
                      <a:r>
                        <a:rPr sz="1800" spc="-450" dirty="0">
                          <a:latin typeface="Microsoft JhengHei UI"/>
                          <a:cs typeface="Microsoft JhengHei UI"/>
                        </a:rPr>
                        <a:t>数据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48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60" dirty="0">
                          <a:latin typeface="Microsoft JhengHei UI"/>
                          <a:cs typeface="Microsoft JhengHei UI"/>
                        </a:rPr>
                        <a:t>a()</a:t>
                      </a:r>
                      <a:r>
                        <a:rPr sz="1800" spc="-335" dirty="0">
                          <a:latin typeface="Microsoft JhengHei UI"/>
                          <a:cs typeface="Microsoft JhengHei UI"/>
                        </a:rPr>
                        <a:t>中使用的</a:t>
                      </a:r>
                      <a:r>
                        <a:rPr sz="1800" spc="-450" dirty="0">
                          <a:latin typeface="Microsoft JhengHei UI"/>
                          <a:cs typeface="Microsoft JhengHei UI"/>
                        </a:rPr>
                        <a:t>数据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943350" y="6328054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Microsoft JhengHei UI"/>
                <a:cs typeface="Microsoft JhengHei UI"/>
              </a:rPr>
              <a:t>低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3947" y="5497067"/>
            <a:ext cx="792480" cy="4025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365"/>
              </a:spcBef>
            </a:pPr>
            <a:r>
              <a:rPr sz="2000" b="1" spc="70" dirty="0">
                <a:latin typeface="Microsoft YaHei UI"/>
                <a:cs typeface="Microsoft YaHei UI"/>
              </a:rPr>
              <a:t>$sp</a:t>
            </a:r>
            <a:endParaRPr sz="2000">
              <a:latin typeface="Microsoft YaHei UI"/>
              <a:cs typeface="Microsoft YaHei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6428" y="5657088"/>
            <a:ext cx="216535" cy="8229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750690" y="3168745"/>
            <a:ext cx="598805" cy="85598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spc="-10" dirty="0">
                <a:latin typeface="Microsoft JhengHei UI"/>
                <a:cs typeface="Microsoft JhengHei UI"/>
              </a:rPr>
              <a:t>2)</a:t>
            </a:r>
            <a:endParaRPr sz="2000">
              <a:latin typeface="Microsoft JhengHei UI"/>
              <a:cs typeface="Microsoft JhengHei UI"/>
            </a:endParaRPr>
          </a:p>
          <a:p>
            <a:pPr marL="106045">
              <a:lnSpc>
                <a:spcPct val="100000"/>
              </a:lnSpc>
              <a:spcBef>
                <a:spcPts val="940"/>
              </a:spcBef>
            </a:pPr>
            <a:r>
              <a:rPr sz="1800" spc="15" dirty="0">
                <a:latin typeface="Microsoft JhengHei UI"/>
                <a:cs typeface="Microsoft JhengHei UI"/>
              </a:rPr>
              <a:t>高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00088" y="1280160"/>
            <a:ext cx="241300" cy="1804670"/>
            <a:chOff x="6800088" y="1280160"/>
            <a:chExt cx="241300" cy="180467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088" y="1280160"/>
              <a:ext cx="240792" cy="2407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0088" y="2843784"/>
              <a:ext cx="240792" cy="24079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20053" y="1218945"/>
            <a:ext cx="278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JhengHei UI"/>
                <a:cs typeface="Microsoft JhengHei UI"/>
              </a:rPr>
              <a:t>1)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16369" y="2781376"/>
            <a:ext cx="2787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Microsoft JhengHei UI"/>
                <a:cs typeface="Microsoft JhengHei UI"/>
              </a:rPr>
              <a:t>2)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47104" y="3831335"/>
            <a:ext cx="216535" cy="1865630"/>
            <a:chOff x="6547104" y="3831335"/>
            <a:chExt cx="216535" cy="1865630"/>
          </a:xfrm>
        </p:grpSpPr>
        <p:sp>
          <p:nvSpPr>
            <p:cNvPr id="21" name="object 21"/>
            <p:cNvSpPr/>
            <p:nvPr/>
          </p:nvSpPr>
          <p:spPr>
            <a:xfrm>
              <a:off x="6560820" y="4241291"/>
              <a:ext cx="189230" cy="1442085"/>
            </a:xfrm>
            <a:custGeom>
              <a:avLst/>
              <a:gdLst/>
              <a:ahLst/>
              <a:cxnLst/>
              <a:rect l="l" t="t" r="r" b="b"/>
              <a:pathLst>
                <a:path w="189229" h="1442085">
                  <a:moveTo>
                    <a:pt x="0" y="0"/>
                  </a:moveTo>
                  <a:lnTo>
                    <a:pt x="36784" y="6730"/>
                  </a:lnTo>
                  <a:lnTo>
                    <a:pt x="66817" y="25082"/>
                  </a:lnTo>
                  <a:lnTo>
                    <a:pt x="87064" y="52292"/>
                  </a:lnTo>
                  <a:lnTo>
                    <a:pt x="94487" y="85597"/>
                  </a:lnTo>
                  <a:lnTo>
                    <a:pt x="94487" y="635253"/>
                  </a:lnTo>
                  <a:lnTo>
                    <a:pt x="101911" y="668559"/>
                  </a:lnTo>
                  <a:lnTo>
                    <a:pt x="122158" y="695769"/>
                  </a:lnTo>
                  <a:lnTo>
                    <a:pt x="152191" y="714120"/>
                  </a:lnTo>
                  <a:lnTo>
                    <a:pt x="188975" y="720851"/>
                  </a:lnTo>
                  <a:lnTo>
                    <a:pt x="152191" y="727582"/>
                  </a:lnTo>
                  <a:lnTo>
                    <a:pt x="122158" y="745934"/>
                  </a:lnTo>
                  <a:lnTo>
                    <a:pt x="101911" y="773144"/>
                  </a:lnTo>
                  <a:lnTo>
                    <a:pt x="94487" y="806449"/>
                  </a:lnTo>
                  <a:lnTo>
                    <a:pt x="94487" y="1356067"/>
                  </a:lnTo>
                  <a:lnTo>
                    <a:pt x="87064" y="1389401"/>
                  </a:lnTo>
                  <a:lnTo>
                    <a:pt x="66817" y="1416621"/>
                  </a:lnTo>
                  <a:lnTo>
                    <a:pt x="36784" y="1434974"/>
                  </a:lnTo>
                  <a:lnTo>
                    <a:pt x="0" y="1441703"/>
                  </a:lnTo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63868" y="3845051"/>
              <a:ext cx="186055" cy="360045"/>
            </a:xfrm>
            <a:custGeom>
              <a:avLst/>
              <a:gdLst/>
              <a:ahLst/>
              <a:cxnLst/>
              <a:rect l="l" t="t" r="r" b="b"/>
              <a:pathLst>
                <a:path w="186054" h="360045">
                  <a:moveTo>
                    <a:pt x="0" y="0"/>
                  </a:moveTo>
                  <a:lnTo>
                    <a:pt x="36171" y="6619"/>
                  </a:lnTo>
                  <a:lnTo>
                    <a:pt x="65722" y="24669"/>
                  </a:lnTo>
                  <a:lnTo>
                    <a:pt x="85653" y="51434"/>
                  </a:lnTo>
                  <a:lnTo>
                    <a:pt x="92963" y="84200"/>
                  </a:lnTo>
                  <a:lnTo>
                    <a:pt x="92963" y="95631"/>
                  </a:lnTo>
                  <a:lnTo>
                    <a:pt x="100274" y="128396"/>
                  </a:lnTo>
                  <a:lnTo>
                    <a:pt x="120205" y="155162"/>
                  </a:lnTo>
                  <a:lnTo>
                    <a:pt x="149756" y="173212"/>
                  </a:lnTo>
                  <a:lnTo>
                    <a:pt x="185927" y="179831"/>
                  </a:lnTo>
                  <a:lnTo>
                    <a:pt x="149756" y="186451"/>
                  </a:lnTo>
                  <a:lnTo>
                    <a:pt x="120205" y="204501"/>
                  </a:lnTo>
                  <a:lnTo>
                    <a:pt x="100274" y="231267"/>
                  </a:lnTo>
                  <a:lnTo>
                    <a:pt x="92963" y="264033"/>
                  </a:lnTo>
                  <a:lnTo>
                    <a:pt x="92963" y="275463"/>
                  </a:lnTo>
                  <a:lnTo>
                    <a:pt x="85653" y="308229"/>
                  </a:lnTo>
                  <a:lnTo>
                    <a:pt x="65722" y="334994"/>
                  </a:lnTo>
                  <a:lnTo>
                    <a:pt x="36171" y="353044"/>
                  </a:lnTo>
                  <a:lnTo>
                    <a:pt x="0" y="359664"/>
                  </a:lnTo>
                </a:path>
              </a:pathLst>
            </a:custGeom>
            <a:ln w="2743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829425" y="4664151"/>
            <a:ext cx="1367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solidFill>
                  <a:srgbClr val="00AF50"/>
                </a:solidFill>
                <a:latin typeface="Microsoft JhengHei UI"/>
                <a:cs typeface="Microsoft JhengHei UI"/>
              </a:rPr>
              <a:t>对应于</a:t>
            </a:r>
            <a:r>
              <a:rPr sz="1800" spc="160" dirty="0">
                <a:solidFill>
                  <a:srgbClr val="00AF50"/>
                </a:solidFill>
                <a:latin typeface="Microsoft JhengHei UI"/>
                <a:cs typeface="Microsoft JhengHei UI"/>
              </a:rPr>
              <a:t>a()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40" dirty="0">
                <a:solidFill>
                  <a:srgbClr val="00AF50"/>
                </a:solidFill>
                <a:latin typeface="Microsoft JhengHei UI"/>
                <a:cs typeface="Microsoft JhengHei UI"/>
              </a:rPr>
              <a:t>框架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8056" y="3709161"/>
            <a:ext cx="1784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C000"/>
                </a:solidFill>
                <a:latin typeface="Microsoft JhengHei UI"/>
                <a:cs typeface="Microsoft JhengHei UI"/>
              </a:rPr>
              <a:t>与</a:t>
            </a:r>
            <a:r>
              <a:rPr sz="1800" spc="-5" dirty="0">
                <a:solidFill>
                  <a:srgbClr val="FFC000"/>
                </a:solidFill>
                <a:latin typeface="Microsoft JhengHei UI"/>
                <a:cs typeface="Microsoft JhengHei UI"/>
              </a:rPr>
              <a:t>main</a:t>
            </a:r>
            <a:r>
              <a:rPr sz="1800" spc="204" dirty="0">
                <a:solidFill>
                  <a:srgbClr val="FFC000"/>
                </a:solidFill>
                <a:latin typeface="Microsoft JhengHei UI"/>
                <a:cs typeface="Microsoft JhengHei UI"/>
              </a:rPr>
              <a:t>()</a:t>
            </a:r>
            <a:r>
              <a:rPr sz="1800" spc="-270" dirty="0">
                <a:solidFill>
                  <a:srgbClr val="FFC000"/>
                </a:solidFill>
                <a:latin typeface="Microsoft JhengHei UI"/>
                <a:cs typeface="Microsoft JhengHei UI"/>
              </a:rPr>
              <a:t>对应的</a:t>
            </a:r>
            <a:r>
              <a:rPr sz="1800" spc="-340" dirty="0">
                <a:solidFill>
                  <a:srgbClr val="FFC000"/>
                </a:solidFill>
                <a:latin typeface="Microsoft JhengHei UI"/>
                <a:cs typeface="Microsoft JhengHei UI"/>
              </a:rPr>
              <a:t>frames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93947" y="4015740"/>
            <a:ext cx="792480" cy="3994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355"/>
              </a:spcBef>
            </a:pPr>
            <a:r>
              <a:rPr sz="2000" b="1" spc="10" dirty="0">
                <a:latin typeface="Microsoft YaHei UI"/>
                <a:cs typeface="Microsoft YaHei UI"/>
              </a:rPr>
              <a:t>$fp</a:t>
            </a:r>
            <a:endParaRPr sz="2000">
              <a:latin typeface="Microsoft YaHei UI"/>
              <a:cs typeface="Microsoft YaHei U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6428" y="4175759"/>
            <a:ext cx="216535" cy="8229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116" y="3800855"/>
            <a:ext cx="216509" cy="8229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181847" y="55600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C2C89"/>
                </a:solidFill>
                <a:latin typeface="Microsoft JhengHei UI"/>
                <a:cs typeface="Microsoft JhengHei UI"/>
              </a:rPr>
              <a:t>图为重印</a:t>
            </a:r>
            <a:endParaRPr sz="1800">
              <a:latin typeface="Microsoft JhengHei UI"/>
              <a:cs typeface="Microsoft JhengHei U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658" y="1407286"/>
            <a:ext cx="170179" cy="1778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0572" y="1824863"/>
            <a:ext cx="147320" cy="14731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80668" y="1188887"/>
            <a:ext cx="5295265" cy="19602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Microsoft YaHei"/>
                <a:cs typeface="Microsoft YaHei"/>
              </a:rPr>
              <a:t>程序性框架</a:t>
            </a:r>
            <a:endParaRPr sz="2400">
              <a:latin typeface="Microsoft YaHei"/>
              <a:cs typeface="Microsoft YaHei"/>
            </a:endParaRPr>
          </a:p>
          <a:p>
            <a:pPr marL="411480" marR="5080">
              <a:lnSpc>
                <a:spcPct val="100000"/>
              </a:lnSpc>
              <a:spcBef>
                <a:spcPts val="550"/>
              </a:spcBef>
            </a:pPr>
            <a:r>
              <a:rPr sz="2000" spc="-10" dirty="0">
                <a:latin typeface="Microsoft YaHei"/>
                <a:cs typeface="Microsoft YaHei"/>
              </a:rPr>
              <a:t>程序被调用时在堆栈</a:t>
            </a:r>
            <a:r>
              <a:rPr sz="2000" spc="-10" dirty="0">
                <a:latin typeface="Microsoft YaHei"/>
                <a:cs typeface="Microsoft YaHei"/>
              </a:rPr>
              <a:t>上</a:t>
            </a:r>
            <a:r>
              <a:rPr sz="2000" spc="10" dirty="0">
                <a:latin typeface="Microsoft YaHei"/>
                <a:cs typeface="Microsoft YaHei"/>
              </a:rPr>
              <a:t>分配的</a:t>
            </a:r>
            <a:r>
              <a:rPr sz="2000" spc="-10" dirty="0">
                <a:latin typeface="Microsoft YaHei"/>
                <a:cs typeface="Microsoft YaHei"/>
              </a:rPr>
              <a:t>新</a:t>
            </a:r>
            <a:r>
              <a:rPr sz="2000" spc="-10" dirty="0">
                <a:latin typeface="Microsoft YaHei"/>
                <a:cs typeface="Microsoft YaHei"/>
              </a:rPr>
              <a:t>区域</a:t>
            </a:r>
            <a:r>
              <a:rPr sz="2000" spc="190" dirty="0">
                <a:latin typeface="Microsoft YaHei"/>
                <a:cs typeface="Microsoft YaHei"/>
              </a:rPr>
              <a:t>（</a:t>
            </a:r>
            <a:r>
              <a:rPr sz="2000" spc="-10" dirty="0">
                <a:latin typeface="Microsoft YaHei"/>
                <a:cs typeface="Microsoft YaHei"/>
              </a:rPr>
              <a:t>也称为堆栈框架</a:t>
            </a:r>
            <a:r>
              <a:rPr sz="2000" spc="204" dirty="0">
                <a:latin typeface="Microsoft YaHei"/>
                <a:cs typeface="Microsoft YaHei"/>
              </a:rPr>
              <a:t>）。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Microsoft YaHei"/>
                <a:cs typeface="Microsoft YaHei"/>
              </a:rPr>
              <a:t>帧指针 </a:t>
            </a:r>
            <a:r>
              <a:rPr sz="2400" spc="-5" dirty="0">
                <a:latin typeface="Microsoft YaHei"/>
                <a:cs typeface="Microsoft YaHei"/>
              </a:rPr>
              <a:t>$fp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40"/>
              </a:spcBef>
            </a:pPr>
            <a:r>
              <a:rPr sz="2000" spc="-10" dirty="0">
                <a:latin typeface="Microsoft YaHei"/>
                <a:cs typeface="Microsoft YaHei"/>
              </a:rPr>
              <a:t>指向帧的起始地址</a:t>
            </a:r>
            <a:endParaRPr sz="2000">
              <a:latin typeface="Microsoft YaHei"/>
              <a:cs typeface="Microsoft YaHe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658" y="2516758"/>
            <a:ext cx="170179" cy="1778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0572" y="2934335"/>
            <a:ext cx="147320" cy="14731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81355" y="4043171"/>
            <a:ext cx="746760" cy="37211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35"/>
              </a:spcBef>
            </a:pPr>
            <a:r>
              <a:rPr sz="2000" b="1" spc="70" dirty="0">
                <a:latin typeface="Microsoft YaHei UI"/>
                <a:cs typeface="Microsoft YaHei UI"/>
              </a:rPr>
              <a:t>$sp</a:t>
            </a:r>
            <a:endParaRPr sz="2000">
              <a:latin typeface="Microsoft YaHei UI"/>
              <a:cs typeface="Microsoft YaHei U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116" y="4175759"/>
            <a:ext cx="216509" cy="8229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181355" y="3643884"/>
            <a:ext cx="746760" cy="399415"/>
          </a:xfrm>
          <a:custGeom>
            <a:avLst/>
            <a:gdLst/>
            <a:ahLst/>
            <a:cxnLst/>
            <a:rect l="l" t="t" r="r" b="b"/>
            <a:pathLst>
              <a:path w="746760" h="399414">
                <a:moveTo>
                  <a:pt x="746760" y="0"/>
                </a:moveTo>
                <a:lnTo>
                  <a:pt x="0" y="0"/>
                </a:lnTo>
                <a:lnTo>
                  <a:pt x="0" y="399288"/>
                </a:lnTo>
                <a:lnTo>
                  <a:pt x="746760" y="399288"/>
                </a:lnTo>
                <a:lnTo>
                  <a:pt x="746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1355" y="3643884"/>
            <a:ext cx="746760" cy="39941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345"/>
              </a:spcBef>
            </a:pPr>
            <a:r>
              <a:rPr sz="2000" b="1" spc="10" dirty="0">
                <a:latin typeface="Microsoft YaHei UI"/>
                <a:cs typeface="Microsoft YaHei UI"/>
              </a:rPr>
              <a:t>$fp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变量和堆栈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6285" y="1432052"/>
          <a:ext cx="2179320" cy="277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/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50" dirty="0">
                          <a:latin typeface="Microsoft JhengHei UI"/>
                          <a:cs typeface="Microsoft JhengHei UI"/>
                        </a:rPr>
                        <a:t>堆栈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↓箭头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↑箭头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25" dirty="0">
                          <a:latin typeface="Microsoft JhengHei UI"/>
                          <a:cs typeface="Microsoft JhengHei UI"/>
                        </a:rPr>
                        <a:t>动态数据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25" dirty="0">
                          <a:latin typeface="Microsoft JhengHei UI"/>
                          <a:cs typeface="Microsoft JhengHei UI"/>
                        </a:rPr>
                        <a:t>静态数据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25" dirty="0">
                          <a:latin typeface="Microsoft JhengHei UI"/>
                          <a:cs typeface="Microsoft JhengHei UI"/>
                        </a:rPr>
                        <a:t>文本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0" dirty="0">
                          <a:latin typeface="Microsoft JhengHei UI"/>
                          <a:cs typeface="Microsoft JhengHei UI"/>
                        </a:rPr>
                        <a:t>保留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3313" y="1318386"/>
            <a:ext cx="144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JhengHei UI"/>
                <a:cs typeface="Microsoft JhengHei UI"/>
              </a:rPr>
              <a:t>高</a:t>
            </a:r>
            <a:r>
              <a:rPr sz="1800" spc="30" dirty="0">
                <a:latin typeface="Microsoft JhengHei UI"/>
                <a:cs typeface="Microsoft JhengHei UI"/>
              </a:rPr>
              <a:t>地址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05604" y="1115567"/>
            <a:ext cx="3905250" cy="2222500"/>
            <a:chOff x="4205604" y="1115567"/>
            <a:chExt cx="3905250" cy="2222500"/>
          </a:xfrm>
        </p:grpSpPr>
        <p:sp>
          <p:nvSpPr>
            <p:cNvPr id="6" name="object 6"/>
            <p:cNvSpPr/>
            <p:nvPr/>
          </p:nvSpPr>
          <p:spPr>
            <a:xfrm>
              <a:off x="4214748" y="1124711"/>
              <a:ext cx="3886835" cy="1572260"/>
            </a:xfrm>
            <a:custGeom>
              <a:avLst/>
              <a:gdLst/>
              <a:ahLst/>
              <a:cxnLst/>
              <a:rect l="l" t="t" r="r" b="b"/>
              <a:pathLst>
                <a:path w="3886834" h="1572260">
                  <a:moveTo>
                    <a:pt x="1076578" y="0"/>
                  </a:moveTo>
                  <a:lnTo>
                    <a:pt x="1544954" y="0"/>
                  </a:lnTo>
                  <a:lnTo>
                    <a:pt x="2247518" y="0"/>
                  </a:lnTo>
                  <a:lnTo>
                    <a:pt x="3886834" y="0"/>
                  </a:lnTo>
                  <a:lnTo>
                    <a:pt x="3886834" y="382270"/>
                  </a:lnTo>
                  <a:lnTo>
                    <a:pt x="3886834" y="546100"/>
                  </a:lnTo>
                  <a:lnTo>
                    <a:pt x="3886834" y="655320"/>
                  </a:lnTo>
                  <a:lnTo>
                    <a:pt x="2247518" y="655320"/>
                  </a:lnTo>
                  <a:lnTo>
                    <a:pt x="1544954" y="655320"/>
                  </a:lnTo>
                  <a:lnTo>
                    <a:pt x="1076578" y="655320"/>
                  </a:lnTo>
                  <a:lnTo>
                    <a:pt x="1076578" y="546100"/>
                  </a:lnTo>
                  <a:lnTo>
                    <a:pt x="10795" y="741172"/>
                  </a:lnTo>
                  <a:lnTo>
                    <a:pt x="1076578" y="382270"/>
                  </a:lnTo>
                  <a:lnTo>
                    <a:pt x="1076578" y="0"/>
                  </a:lnTo>
                  <a:close/>
                </a:path>
                <a:path w="3886834" h="1572260">
                  <a:moveTo>
                    <a:pt x="1076578" y="762000"/>
                  </a:moveTo>
                  <a:lnTo>
                    <a:pt x="1544954" y="762000"/>
                  </a:lnTo>
                  <a:lnTo>
                    <a:pt x="2247518" y="762000"/>
                  </a:lnTo>
                  <a:lnTo>
                    <a:pt x="3886834" y="762000"/>
                  </a:lnTo>
                  <a:lnTo>
                    <a:pt x="3886834" y="1162050"/>
                  </a:lnTo>
                  <a:lnTo>
                    <a:pt x="3886834" y="1333500"/>
                  </a:lnTo>
                  <a:lnTo>
                    <a:pt x="3886834" y="1447800"/>
                  </a:lnTo>
                  <a:lnTo>
                    <a:pt x="2247518" y="1447800"/>
                  </a:lnTo>
                  <a:lnTo>
                    <a:pt x="1544954" y="1447800"/>
                  </a:lnTo>
                  <a:lnTo>
                    <a:pt x="1076578" y="1447800"/>
                  </a:lnTo>
                  <a:lnTo>
                    <a:pt x="1076578" y="1333500"/>
                  </a:lnTo>
                  <a:lnTo>
                    <a:pt x="0" y="1571752"/>
                  </a:lnTo>
                  <a:lnTo>
                    <a:pt x="1076578" y="1162050"/>
                  </a:lnTo>
                  <a:lnTo>
                    <a:pt x="1076578" y="76200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33036" y="2645663"/>
              <a:ext cx="3869054" cy="683260"/>
            </a:xfrm>
            <a:custGeom>
              <a:avLst/>
              <a:gdLst/>
              <a:ahLst/>
              <a:cxnLst/>
              <a:rect l="l" t="t" r="r" b="b"/>
              <a:pathLst>
                <a:path w="3869054" h="683260">
                  <a:moveTo>
                    <a:pt x="3868546" y="0"/>
                  </a:moveTo>
                  <a:lnTo>
                    <a:pt x="1058290" y="0"/>
                  </a:lnTo>
                  <a:lnTo>
                    <a:pt x="1058290" y="398272"/>
                  </a:lnTo>
                  <a:lnTo>
                    <a:pt x="0" y="642112"/>
                  </a:lnTo>
                  <a:lnTo>
                    <a:pt x="1058290" y="568960"/>
                  </a:lnTo>
                  <a:lnTo>
                    <a:pt x="1058290" y="682751"/>
                  </a:lnTo>
                  <a:lnTo>
                    <a:pt x="3868546" y="682751"/>
                  </a:lnTo>
                  <a:lnTo>
                    <a:pt x="3868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33036" y="2645663"/>
              <a:ext cx="3869054" cy="683260"/>
            </a:xfrm>
            <a:custGeom>
              <a:avLst/>
              <a:gdLst/>
              <a:ahLst/>
              <a:cxnLst/>
              <a:rect l="l" t="t" r="r" b="b"/>
              <a:pathLst>
                <a:path w="3869054" h="683260">
                  <a:moveTo>
                    <a:pt x="1058290" y="0"/>
                  </a:moveTo>
                  <a:lnTo>
                    <a:pt x="1526666" y="0"/>
                  </a:lnTo>
                  <a:lnTo>
                    <a:pt x="2229230" y="0"/>
                  </a:lnTo>
                  <a:lnTo>
                    <a:pt x="3868546" y="0"/>
                  </a:lnTo>
                  <a:lnTo>
                    <a:pt x="3868546" y="398272"/>
                  </a:lnTo>
                  <a:lnTo>
                    <a:pt x="3868546" y="568960"/>
                  </a:lnTo>
                  <a:lnTo>
                    <a:pt x="3868546" y="682751"/>
                  </a:lnTo>
                  <a:lnTo>
                    <a:pt x="2229230" y="682751"/>
                  </a:lnTo>
                  <a:lnTo>
                    <a:pt x="1526666" y="682751"/>
                  </a:lnTo>
                  <a:lnTo>
                    <a:pt x="1058290" y="682751"/>
                  </a:lnTo>
                  <a:lnTo>
                    <a:pt x="1058290" y="568960"/>
                  </a:lnTo>
                  <a:lnTo>
                    <a:pt x="0" y="642112"/>
                  </a:lnTo>
                  <a:lnTo>
                    <a:pt x="1058290" y="398272"/>
                  </a:lnTo>
                  <a:lnTo>
                    <a:pt x="1058290" y="0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4242180" y="3438144"/>
            <a:ext cx="3859529" cy="683260"/>
          </a:xfrm>
          <a:custGeom>
            <a:avLst/>
            <a:gdLst/>
            <a:ahLst/>
            <a:cxnLst/>
            <a:rect l="l" t="t" r="r" b="b"/>
            <a:pathLst>
              <a:path w="3859529" h="683260">
                <a:moveTo>
                  <a:pt x="1049147" y="0"/>
                </a:moveTo>
                <a:lnTo>
                  <a:pt x="1517523" y="0"/>
                </a:lnTo>
                <a:lnTo>
                  <a:pt x="2220087" y="0"/>
                </a:lnTo>
                <a:lnTo>
                  <a:pt x="3859403" y="0"/>
                </a:lnTo>
                <a:lnTo>
                  <a:pt x="3859403" y="113791"/>
                </a:lnTo>
                <a:lnTo>
                  <a:pt x="3859403" y="284479"/>
                </a:lnTo>
                <a:lnTo>
                  <a:pt x="3859403" y="682751"/>
                </a:lnTo>
                <a:lnTo>
                  <a:pt x="2220087" y="682751"/>
                </a:lnTo>
                <a:lnTo>
                  <a:pt x="1517523" y="682751"/>
                </a:lnTo>
                <a:lnTo>
                  <a:pt x="1049147" y="682751"/>
                </a:lnTo>
                <a:lnTo>
                  <a:pt x="1049147" y="284479"/>
                </a:lnTo>
                <a:lnTo>
                  <a:pt x="0" y="240791"/>
                </a:lnTo>
                <a:lnTo>
                  <a:pt x="1049147" y="113791"/>
                </a:lnTo>
                <a:lnTo>
                  <a:pt x="1049147" y="0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72480" y="1135456"/>
            <a:ext cx="2357755" cy="296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Microsoft JhengHei UI"/>
                <a:cs typeface="Microsoft JhengHei UI"/>
              </a:rPr>
              <a:t>用于</a:t>
            </a:r>
            <a:r>
              <a:rPr sz="2000" spc="-750" dirty="0">
                <a:latin typeface="Microsoft JhengHei UI"/>
                <a:cs typeface="Microsoft JhengHei UI"/>
              </a:rPr>
              <a:t>堆叠</a:t>
            </a:r>
            <a:endParaRPr sz="2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2000" spc="-375" dirty="0">
                <a:latin typeface="Microsoft JhengHei UI"/>
                <a:cs typeface="Microsoft JhengHei UI"/>
              </a:rPr>
              <a:t>本地</a:t>
            </a:r>
            <a:r>
              <a:rPr sz="2000" spc="-254" dirty="0">
                <a:latin typeface="Microsoft JhengHei UI"/>
                <a:cs typeface="Microsoft JhengHei UI"/>
              </a:rPr>
              <a:t>变量、参数等。</a:t>
            </a:r>
            <a:endParaRPr sz="2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b="1" spc="-15" dirty="0">
                <a:latin typeface="Microsoft YaHei UI"/>
                <a:cs typeface="Microsoft YaHei UI"/>
              </a:rPr>
              <a:t>叠加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2000" spc="-130" dirty="0">
                <a:latin typeface="Microsoft JhengHei UI"/>
                <a:cs typeface="Microsoft JhengHei UI"/>
              </a:rPr>
              <a:t>存储</a:t>
            </a:r>
            <a:r>
              <a:rPr sz="2000" spc="-10" dirty="0">
                <a:latin typeface="Microsoft JhengHei UI"/>
                <a:cs typeface="Microsoft JhengHei UI"/>
              </a:rPr>
              <a:t>动态</a:t>
            </a:r>
            <a:r>
              <a:rPr sz="2000" spc="-20" dirty="0">
                <a:latin typeface="Microsoft JhengHei UI"/>
                <a:cs typeface="Microsoft JhengHei UI"/>
              </a:rPr>
              <a:t>变量</a:t>
            </a:r>
            <a:endParaRPr sz="2000">
              <a:latin typeface="Microsoft JhengHei UI"/>
              <a:cs typeface="Microsoft JhengHei UI"/>
            </a:endParaRPr>
          </a:p>
          <a:p>
            <a:pPr marL="12700" marR="172085">
              <a:lnSpc>
                <a:spcPct val="100000"/>
              </a:lnSpc>
              <a:spcBef>
                <a:spcPts val="1160"/>
              </a:spcBef>
            </a:pPr>
            <a:r>
              <a:rPr sz="2000" spc="-635" dirty="0">
                <a:latin typeface="Microsoft JhengHei UI"/>
                <a:cs typeface="Microsoft JhengHei UI"/>
              </a:rPr>
              <a:t>静态数据</a:t>
            </a:r>
            <a:r>
              <a:rPr sz="2000" spc="-420" dirty="0">
                <a:latin typeface="Microsoft JhengHei UI"/>
                <a:cs typeface="Microsoft JhengHei UI"/>
              </a:rPr>
              <a:t>段 </a:t>
            </a:r>
            <a:r>
              <a:rPr sz="2000" spc="-10" dirty="0">
                <a:latin typeface="Microsoft JhengHei UI"/>
                <a:cs typeface="Microsoft JhengHei UI"/>
              </a:rPr>
              <a:t>存储</a:t>
            </a:r>
            <a:r>
              <a:rPr sz="2000" spc="-110" dirty="0">
                <a:latin typeface="Microsoft JhengHei UI"/>
                <a:cs typeface="Microsoft JhengHei UI"/>
              </a:rPr>
              <a:t>静态变量</a:t>
            </a:r>
            <a:endParaRPr sz="2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805" dirty="0">
                <a:latin typeface="Microsoft JhengHei UI"/>
                <a:cs typeface="Microsoft JhengHei UI"/>
              </a:rPr>
              <a:t>文本</a:t>
            </a:r>
            <a:r>
              <a:rPr sz="2000" spc="-520" dirty="0">
                <a:latin typeface="Microsoft JhengHei UI"/>
                <a:cs typeface="Microsoft JhengHei UI"/>
              </a:rPr>
              <a:t>部分</a:t>
            </a:r>
            <a:endParaRPr sz="2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JhengHei UI"/>
                <a:cs typeface="Microsoft JhengHei UI"/>
              </a:rPr>
              <a:t>存储</a:t>
            </a:r>
            <a:r>
              <a:rPr sz="2000" spc="-495" dirty="0">
                <a:latin typeface="Microsoft JhengHei UI"/>
                <a:cs typeface="Microsoft JhengHei UI"/>
              </a:rPr>
              <a:t>程序</a:t>
            </a:r>
            <a:endParaRPr sz="2000">
              <a:latin typeface="Microsoft JhengHei UI"/>
              <a:cs typeface="Microsoft JhengHei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4721986"/>
            <a:ext cx="170179" cy="177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39" y="5123053"/>
            <a:ext cx="127000" cy="1346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39" y="5452211"/>
            <a:ext cx="127000" cy="1346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39" y="5781395"/>
            <a:ext cx="127000" cy="1346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39" y="6110579"/>
            <a:ext cx="127000" cy="13461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80668" y="4038727"/>
            <a:ext cx="5816600" cy="227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JhengHei UI"/>
                <a:cs typeface="Microsoft JhengHei UI"/>
              </a:rPr>
              <a:t>0</a:t>
            </a:r>
            <a:endParaRPr sz="18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以下每一个登记册持有什么？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30"/>
              </a:spcBef>
              <a:tabLst>
                <a:tab pos="963930" algn="l"/>
              </a:tabLst>
            </a:pPr>
            <a:r>
              <a:rPr sz="1800" spc="10" dirty="0">
                <a:latin typeface="Microsoft YaHei"/>
                <a:cs typeface="Microsoft YaHei"/>
              </a:rPr>
              <a:t>$pc </a:t>
            </a:r>
            <a:r>
              <a:rPr sz="1800" spc="-5" dirty="0">
                <a:latin typeface="Microsoft YaHei"/>
                <a:cs typeface="Microsoft YaHei"/>
              </a:rPr>
              <a:t>当前正在执行的指令的地址</a:t>
            </a:r>
            <a:endParaRPr sz="1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34"/>
              </a:spcBef>
              <a:tabLst>
                <a:tab pos="988060" algn="l"/>
              </a:tabLst>
            </a:pPr>
            <a:r>
              <a:rPr sz="1800" spc="-15" dirty="0">
                <a:latin typeface="Microsoft YaHei"/>
                <a:cs typeface="Microsoft YaHei"/>
              </a:rPr>
              <a:t>$gp </a:t>
            </a:r>
            <a:r>
              <a:rPr sz="1800" dirty="0">
                <a:latin typeface="Microsoft YaHei"/>
                <a:cs typeface="Microsoft YaHei"/>
              </a:rPr>
              <a:t>用于访问静态数据的参考地址</a:t>
            </a:r>
            <a:endParaRPr sz="1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30"/>
              </a:spcBef>
              <a:tabLst>
                <a:tab pos="963930" algn="l"/>
              </a:tabLst>
            </a:pPr>
            <a:r>
              <a:rPr sz="1800" spc="25" dirty="0">
                <a:latin typeface="Microsoft YaHei"/>
                <a:cs typeface="Microsoft YaHei"/>
              </a:rPr>
              <a:t>$sp </a:t>
            </a:r>
            <a:r>
              <a:rPr sz="1800" spc="-5" dirty="0">
                <a:latin typeface="Microsoft YaHei"/>
                <a:cs typeface="Microsoft YaHei"/>
              </a:rPr>
              <a:t>当前堆栈中的最低地址</a:t>
            </a:r>
            <a:endParaRPr sz="1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34"/>
              </a:spcBef>
              <a:tabLst>
                <a:tab pos="923925" algn="l"/>
              </a:tabLst>
            </a:pPr>
            <a:r>
              <a:rPr sz="1800" spc="-5" dirty="0">
                <a:latin typeface="Microsoft YaHei"/>
                <a:cs typeface="Microsoft YaHei"/>
              </a:rPr>
              <a:t>$fp </a:t>
            </a:r>
            <a:r>
              <a:rPr sz="1800" dirty="0">
                <a:latin typeface="Microsoft YaHei"/>
                <a:cs typeface="Microsoft YaHei"/>
              </a:rPr>
              <a:t>当前程序帧的最高地址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37</a:t>
            </a:r>
          </a:p>
        </p:txBody>
      </p:sp>
    </p:spTree>
  </p:cSld>
  <p:clrMapOvr>
    <a:masterClrMapping/>
  </p:clrMapOvr>
</p:sld>
</file>

<file path=ppt/slides/slide3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81977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</a:t>
            </a:r>
            <a:r>
              <a:rPr spc="-5" dirty="0"/>
              <a:t>，直到程序开始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2535" y="1283208"/>
            <a:ext cx="1323340" cy="402590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85"/>
              </a:spcBef>
            </a:pPr>
            <a:r>
              <a:rPr sz="2000" spc="-375" dirty="0">
                <a:latin typeface="Microsoft JhengHei UI"/>
                <a:cs typeface="Microsoft JhengHei UI"/>
              </a:rPr>
              <a:t>方案</a:t>
            </a:r>
            <a:r>
              <a:rPr sz="2000" dirty="0">
                <a:latin typeface="Microsoft JhengHei UI"/>
                <a:cs typeface="Microsoft JhengHei UI"/>
              </a:rPr>
              <a:t>C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455" y="2444495"/>
            <a:ext cx="2603500" cy="399415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75"/>
              </a:spcBef>
            </a:pPr>
            <a:r>
              <a:rPr sz="2000" spc="-360" dirty="0">
                <a:latin typeface="Microsoft JhengHei UI"/>
                <a:cs typeface="Microsoft JhengHei UI"/>
              </a:rPr>
              <a:t>汇编语言</a:t>
            </a:r>
            <a:r>
              <a:rPr sz="2000" spc="-375" dirty="0">
                <a:latin typeface="Microsoft JhengHei UI"/>
                <a:cs typeface="Microsoft JhengHei UI"/>
              </a:rPr>
              <a:t>程序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744" y="3605784"/>
            <a:ext cx="3325495" cy="399415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75"/>
              </a:spcBef>
            </a:pPr>
            <a:r>
              <a:rPr sz="2000" spc="-285" dirty="0">
                <a:latin typeface="Microsoft JhengHei UI"/>
                <a:cs typeface="Microsoft JhengHei UI"/>
              </a:rPr>
              <a:t>对象：机器语言</a:t>
            </a:r>
            <a:r>
              <a:rPr sz="2000" spc="-375" dirty="0">
                <a:latin typeface="Microsoft JhengHei UI"/>
                <a:cs typeface="Microsoft JhengHei UI"/>
              </a:rPr>
              <a:t>模块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3208" y="4498847"/>
            <a:ext cx="3447415" cy="402590"/>
          </a:xfrm>
          <a:custGeom>
            <a:avLst/>
            <a:gdLst/>
            <a:ahLst/>
            <a:cxnLst/>
            <a:rect l="l" t="t" r="r" b="b"/>
            <a:pathLst>
              <a:path w="3447415" h="402589">
                <a:moveTo>
                  <a:pt x="3447288" y="0"/>
                </a:moveTo>
                <a:lnTo>
                  <a:pt x="0" y="0"/>
                </a:lnTo>
                <a:lnTo>
                  <a:pt x="0" y="402335"/>
                </a:lnTo>
                <a:lnTo>
                  <a:pt x="3447288" y="402335"/>
                </a:lnTo>
                <a:lnTo>
                  <a:pt x="344728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93208" y="4498847"/>
            <a:ext cx="3447415" cy="40259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390"/>
              </a:spcBef>
            </a:pPr>
            <a:r>
              <a:rPr sz="2000" spc="-470" dirty="0">
                <a:latin typeface="Microsoft JhengHei UI"/>
                <a:cs typeface="Microsoft JhengHei UI"/>
              </a:rPr>
              <a:t>可执行文件</a:t>
            </a:r>
            <a:r>
              <a:rPr sz="2000" spc="-110" dirty="0">
                <a:latin typeface="Microsoft JhengHei UI"/>
                <a:cs typeface="Microsoft JhengHei UI"/>
              </a:rPr>
              <a:t>：机器语言</a:t>
            </a:r>
            <a:r>
              <a:rPr sz="2000" spc="-375" dirty="0">
                <a:latin typeface="Microsoft JhengHei UI"/>
                <a:cs typeface="Microsoft JhengHei UI"/>
              </a:rPr>
              <a:t>程序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544" y="5388864"/>
            <a:ext cx="3301365" cy="399415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80"/>
              </a:spcBef>
            </a:pPr>
            <a:r>
              <a:rPr sz="2000" spc="-590" dirty="0">
                <a:latin typeface="Microsoft JhengHei UI"/>
                <a:cs typeface="Microsoft JhengHei UI"/>
              </a:rPr>
              <a:t>对象</a:t>
            </a:r>
            <a:r>
              <a:rPr sz="2000" spc="-320" dirty="0">
                <a:latin typeface="Microsoft JhengHei UI"/>
                <a:cs typeface="Microsoft JhengHei UI"/>
              </a:rPr>
              <a:t>：</a:t>
            </a:r>
            <a:r>
              <a:rPr sz="2000" spc="-830" dirty="0">
                <a:latin typeface="Microsoft JhengHei UI"/>
                <a:cs typeface="Microsoft JhengHei UI"/>
              </a:rPr>
              <a:t>图书馆</a:t>
            </a:r>
            <a:r>
              <a:rPr sz="2000" spc="-480" dirty="0">
                <a:latin typeface="Microsoft JhengHei UI"/>
                <a:cs typeface="Microsoft JhengHei UI"/>
              </a:rPr>
              <a:t>例程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4808" y="5949696"/>
            <a:ext cx="707390" cy="399415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85"/>
              </a:spcBef>
            </a:pPr>
            <a:r>
              <a:rPr sz="2000" spc="-835" dirty="0">
                <a:latin typeface="Microsoft JhengHei UI"/>
                <a:cs typeface="Microsoft JhengHei UI"/>
              </a:rPr>
              <a:t>记忆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83600" y="1837880"/>
            <a:ext cx="1560830" cy="451484"/>
            <a:chOff x="1883600" y="1837880"/>
            <a:chExt cx="1560830" cy="451484"/>
          </a:xfrm>
        </p:grpSpPr>
        <p:sp>
          <p:nvSpPr>
            <p:cNvPr id="11" name="object 11"/>
            <p:cNvSpPr/>
            <p:nvPr/>
          </p:nvSpPr>
          <p:spPr>
            <a:xfrm>
              <a:off x="1892808" y="1847087"/>
              <a:ext cx="1542415" cy="433070"/>
            </a:xfrm>
            <a:custGeom>
              <a:avLst/>
              <a:gdLst/>
              <a:ahLst/>
              <a:cxnLst/>
              <a:rect l="l" t="t" r="r" b="b"/>
              <a:pathLst>
                <a:path w="1542414" h="433069">
                  <a:moveTo>
                    <a:pt x="771144" y="0"/>
                  </a:moveTo>
                  <a:lnTo>
                    <a:pt x="700963" y="884"/>
                  </a:lnTo>
                  <a:lnTo>
                    <a:pt x="632545" y="3487"/>
                  </a:lnTo>
                  <a:lnTo>
                    <a:pt x="566164" y="7731"/>
                  </a:lnTo>
                  <a:lnTo>
                    <a:pt x="502091" y="13540"/>
                  </a:lnTo>
                  <a:lnTo>
                    <a:pt x="440598" y="20838"/>
                  </a:lnTo>
                  <a:lnTo>
                    <a:pt x="381959" y="29548"/>
                  </a:lnTo>
                  <a:lnTo>
                    <a:pt x="326445" y="39594"/>
                  </a:lnTo>
                  <a:lnTo>
                    <a:pt x="274330" y="50900"/>
                  </a:lnTo>
                  <a:lnTo>
                    <a:pt x="225885" y="63388"/>
                  </a:lnTo>
                  <a:lnTo>
                    <a:pt x="181383" y="76983"/>
                  </a:lnTo>
                  <a:lnTo>
                    <a:pt x="141096" y="91609"/>
                  </a:lnTo>
                  <a:lnTo>
                    <a:pt x="105297" y="107188"/>
                  </a:lnTo>
                  <a:lnTo>
                    <a:pt x="48251" y="140901"/>
                  </a:lnTo>
                  <a:lnTo>
                    <a:pt x="12426" y="177511"/>
                  </a:lnTo>
                  <a:lnTo>
                    <a:pt x="0" y="216408"/>
                  </a:lnTo>
                  <a:lnTo>
                    <a:pt x="3151" y="236103"/>
                  </a:lnTo>
                  <a:lnTo>
                    <a:pt x="27550" y="273933"/>
                  </a:lnTo>
                  <a:lnTo>
                    <a:pt x="74258" y="309171"/>
                  </a:lnTo>
                  <a:lnTo>
                    <a:pt x="141096" y="341206"/>
                  </a:lnTo>
                  <a:lnTo>
                    <a:pt x="181383" y="355832"/>
                  </a:lnTo>
                  <a:lnTo>
                    <a:pt x="225885" y="369427"/>
                  </a:lnTo>
                  <a:lnTo>
                    <a:pt x="274330" y="381915"/>
                  </a:lnTo>
                  <a:lnTo>
                    <a:pt x="326445" y="393221"/>
                  </a:lnTo>
                  <a:lnTo>
                    <a:pt x="381959" y="403267"/>
                  </a:lnTo>
                  <a:lnTo>
                    <a:pt x="440598" y="411977"/>
                  </a:lnTo>
                  <a:lnTo>
                    <a:pt x="502091" y="419275"/>
                  </a:lnTo>
                  <a:lnTo>
                    <a:pt x="566164" y="425084"/>
                  </a:lnTo>
                  <a:lnTo>
                    <a:pt x="632545" y="429328"/>
                  </a:lnTo>
                  <a:lnTo>
                    <a:pt x="700963" y="431931"/>
                  </a:lnTo>
                  <a:lnTo>
                    <a:pt x="771144" y="432815"/>
                  </a:lnTo>
                  <a:lnTo>
                    <a:pt x="841324" y="431931"/>
                  </a:lnTo>
                  <a:lnTo>
                    <a:pt x="909742" y="429328"/>
                  </a:lnTo>
                  <a:lnTo>
                    <a:pt x="976123" y="425084"/>
                  </a:lnTo>
                  <a:lnTo>
                    <a:pt x="1040196" y="419275"/>
                  </a:lnTo>
                  <a:lnTo>
                    <a:pt x="1101689" y="411977"/>
                  </a:lnTo>
                  <a:lnTo>
                    <a:pt x="1160328" y="403267"/>
                  </a:lnTo>
                  <a:lnTo>
                    <a:pt x="1215842" y="393221"/>
                  </a:lnTo>
                  <a:lnTo>
                    <a:pt x="1267957" y="381915"/>
                  </a:lnTo>
                  <a:lnTo>
                    <a:pt x="1316402" y="369427"/>
                  </a:lnTo>
                  <a:lnTo>
                    <a:pt x="1360904" y="355832"/>
                  </a:lnTo>
                  <a:lnTo>
                    <a:pt x="1401191" y="341206"/>
                  </a:lnTo>
                  <a:lnTo>
                    <a:pt x="1436990" y="325627"/>
                  </a:lnTo>
                  <a:lnTo>
                    <a:pt x="1494036" y="291914"/>
                  </a:lnTo>
                  <a:lnTo>
                    <a:pt x="1529861" y="255304"/>
                  </a:lnTo>
                  <a:lnTo>
                    <a:pt x="1542288" y="216408"/>
                  </a:lnTo>
                  <a:lnTo>
                    <a:pt x="1539136" y="196712"/>
                  </a:lnTo>
                  <a:lnTo>
                    <a:pt x="1514737" y="158882"/>
                  </a:lnTo>
                  <a:lnTo>
                    <a:pt x="1468029" y="123644"/>
                  </a:lnTo>
                  <a:lnTo>
                    <a:pt x="1401191" y="91609"/>
                  </a:lnTo>
                  <a:lnTo>
                    <a:pt x="1360904" y="76983"/>
                  </a:lnTo>
                  <a:lnTo>
                    <a:pt x="1316402" y="63388"/>
                  </a:lnTo>
                  <a:lnTo>
                    <a:pt x="1267957" y="50900"/>
                  </a:lnTo>
                  <a:lnTo>
                    <a:pt x="1215842" y="39594"/>
                  </a:lnTo>
                  <a:lnTo>
                    <a:pt x="1160328" y="29548"/>
                  </a:lnTo>
                  <a:lnTo>
                    <a:pt x="1101689" y="20838"/>
                  </a:lnTo>
                  <a:lnTo>
                    <a:pt x="1040196" y="13540"/>
                  </a:lnTo>
                  <a:lnTo>
                    <a:pt x="976123" y="7731"/>
                  </a:lnTo>
                  <a:lnTo>
                    <a:pt x="909742" y="3487"/>
                  </a:lnTo>
                  <a:lnTo>
                    <a:pt x="841324" y="884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DAEC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92808" y="1847087"/>
              <a:ext cx="1542415" cy="433070"/>
            </a:xfrm>
            <a:custGeom>
              <a:avLst/>
              <a:gdLst/>
              <a:ahLst/>
              <a:cxnLst/>
              <a:rect l="l" t="t" r="r" b="b"/>
              <a:pathLst>
                <a:path w="1542414" h="433069">
                  <a:moveTo>
                    <a:pt x="0" y="216408"/>
                  </a:moveTo>
                  <a:lnTo>
                    <a:pt x="12426" y="177511"/>
                  </a:lnTo>
                  <a:lnTo>
                    <a:pt x="48251" y="140901"/>
                  </a:lnTo>
                  <a:lnTo>
                    <a:pt x="105297" y="107188"/>
                  </a:lnTo>
                  <a:lnTo>
                    <a:pt x="141096" y="91609"/>
                  </a:lnTo>
                  <a:lnTo>
                    <a:pt x="181383" y="76983"/>
                  </a:lnTo>
                  <a:lnTo>
                    <a:pt x="225885" y="63388"/>
                  </a:lnTo>
                  <a:lnTo>
                    <a:pt x="274330" y="50900"/>
                  </a:lnTo>
                  <a:lnTo>
                    <a:pt x="326445" y="39594"/>
                  </a:lnTo>
                  <a:lnTo>
                    <a:pt x="381959" y="29548"/>
                  </a:lnTo>
                  <a:lnTo>
                    <a:pt x="440598" y="20838"/>
                  </a:lnTo>
                  <a:lnTo>
                    <a:pt x="502091" y="13540"/>
                  </a:lnTo>
                  <a:lnTo>
                    <a:pt x="566164" y="7731"/>
                  </a:lnTo>
                  <a:lnTo>
                    <a:pt x="632545" y="3487"/>
                  </a:lnTo>
                  <a:lnTo>
                    <a:pt x="700963" y="884"/>
                  </a:lnTo>
                  <a:lnTo>
                    <a:pt x="771144" y="0"/>
                  </a:lnTo>
                  <a:lnTo>
                    <a:pt x="841324" y="884"/>
                  </a:lnTo>
                  <a:lnTo>
                    <a:pt x="909742" y="3487"/>
                  </a:lnTo>
                  <a:lnTo>
                    <a:pt x="976123" y="7731"/>
                  </a:lnTo>
                  <a:lnTo>
                    <a:pt x="1040196" y="13540"/>
                  </a:lnTo>
                  <a:lnTo>
                    <a:pt x="1101689" y="20838"/>
                  </a:lnTo>
                  <a:lnTo>
                    <a:pt x="1160328" y="29548"/>
                  </a:lnTo>
                  <a:lnTo>
                    <a:pt x="1215842" y="39594"/>
                  </a:lnTo>
                  <a:lnTo>
                    <a:pt x="1267957" y="50900"/>
                  </a:lnTo>
                  <a:lnTo>
                    <a:pt x="1316402" y="63388"/>
                  </a:lnTo>
                  <a:lnTo>
                    <a:pt x="1360904" y="76983"/>
                  </a:lnTo>
                  <a:lnTo>
                    <a:pt x="1401191" y="91609"/>
                  </a:lnTo>
                  <a:lnTo>
                    <a:pt x="1436990" y="107188"/>
                  </a:lnTo>
                  <a:lnTo>
                    <a:pt x="1494036" y="140901"/>
                  </a:lnTo>
                  <a:lnTo>
                    <a:pt x="1529861" y="177511"/>
                  </a:lnTo>
                  <a:lnTo>
                    <a:pt x="1542288" y="216408"/>
                  </a:lnTo>
                  <a:lnTo>
                    <a:pt x="1539136" y="236103"/>
                  </a:lnTo>
                  <a:lnTo>
                    <a:pt x="1514737" y="273933"/>
                  </a:lnTo>
                  <a:lnTo>
                    <a:pt x="1468029" y="309171"/>
                  </a:lnTo>
                  <a:lnTo>
                    <a:pt x="1401191" y="341206"/>
                  </a:lnTo>
                  <a:lnTo>
                    <a:pt x="1360904" y="355832"/>
                  </a:lnTo>
                  <a:lnTo>
                    <a:pt x="1316402" y="369427"/>
                  </a:lnTo>
                  <a:lnTo>
                    <a:pt x="1267957" y="381915"/>
                  </a:lnTo>
                  <a:lnTo>
                    <a:pt x="1215842" y="393221"/>
                  </a:lnTo>
                  <a:lnTo>
                    <a:pt x="1160328" y="403267"/>
                  </a:lnTo>
                  <a:lnTo>
                    <a:pt x="1101689" y="411977"/>
                  </a:lnTo>
                  <a:lnTo>
                    <a:pt x="1040196" y="419275"/>
                  </a:lnTo>
                  <a:lnTo>
                    <a:pt x="976123" y="425084"/>
                  </a:lnTo>
                  <a:lnTo>
                    <a:pt x="909742" y="429328"/>
                  </a:lnTo>
                  <a:lnTo>
                    <a:pt x="841324" y="431931"/>
                  </a:lnTo>
                  <a:lnTo>
                    <a:pt x="771144" y="432815"/>
                  </a:lnTo>
                  <a:lnTo>
                    <a:pt x="700963" y="431931"/>
                  </a:lnTo>
                  <a:lnTo>
                    <a:pt x="632545" y="429328"/>
                  </a:lnTo>
                  <a:lnTo>
                    <a:pt x="566164" y="425084"/>
                  </a:lnTo>
                  <a:lnTo>
                    <a:pt x="502091" y="419275"/>
                  </a:lnTo>
                  <a:lnTo>
                    <a:pt x="440598" y="411977"/>
                  </a:lnTo>
                  <a:lnTo>
                    <a:pt x="381959" y="403267"/>
                  </a:lnTo>
                  <a:lnTo>
                    <a:pt x="326445" y="393221"/>
                  </a:lnTo>
                  <a:lnTo>
                    <a:pt x="274330" y="381915"/>
                  </a:lnTo>
                  <a:lnTo>
                    <a:pt x="225885" y="369427"/>
                  </a:lnTo>
                  <a:lnTo>
                    <a:pt x="181383" y="355832"/>
                  </a:lnTo>
                  <a:lnTo>
                    <a:pt x="141096" y="341206"/>
                  </a:lnTo>
                  <a:lnTo>
                    <a:pt x="105297" y="325627"/>
                  </a:lnTo>
                  <a:lnTo>
                    <a:pt x="48251" y="291914"/>
                  </a:lnTo>
                  <a:lnTo>
                    <a:pt x="12426" y="255304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184907" y="1900808"/>
            <a:ext cx="959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95" dirty="0">
                <a:latin typeface="Microsoft JhengHei UI"/>
                <a:cs typeface="Microsoft JhengHei UI"/>
              </a:rPr>
              <a:t>编译器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71408" y="2999168"/>
            <a:ext cx="1582420" cy="451484"/>
            <a:chOff x="1871408" y="2999168"/>
            <a:chExt cx="1582420" cy="451484"/>
          </a:xfrm>
        </p:grpSpPr>
        <p:sp>
          <p:nvSpPr>
            <p:cNvPr id="15" name="object 15"/>
            <p:cNvSpPr/>
            <p:nvPr/>
          </p:nvSpPr>
          <p:spPr>
            <a:xfrm>
              <a:off x="1880615" y="3008375"/>
              <a:ext cx="1564005" cy="433070"/>
            </a:xfrm>
            <a:custGeom>
              <a:avLst/>
              <a:gdLst/>
              <a:ahLst/>
              <a:cxnLst/>
              <a:rect l="l" t="t" r="r" b="b"/>
              <a:pathLst>
                <a:path w="1564004" h="433070">
                  <a:moveTo>
                    <a:pt x="781811" y="0"/>
                  </a:moveTo>
                  <a:lnTo>
                    <a:pt x="710648" y="884"/>
                  </a:lnTo>
                  <a:lnTo>
                    <a:pt x="641275" y="3487"/>
                  </a:lnTo>
                  <a:lnTo>
                    <a:pt x="573969" y="7731"/>
                  </a:lnTo>
                  <a:lnTo>
                    <a:pt x="509005" y="13540"/>
                  </a:lnTo>
                  <a:lnTo>
                    <a:pt x="446660" y="20838"/>
                  </a:lnTo>
                  <a:lnTo>
                    <a:pt x="387208" y="29548"/>
                  </a:lnTo>
                  <a:lnTo>
                    <a:pt x="330928" y="39594"/>
                  </a:lnTo>
                  <a:lnTo>
                    <a:pt x="278093" y="50900"/>
                  </a:lnTo>
                  <a:lnTo>
                    <a:pt x="228980" y="63388"/>
                  </a:lnTo>
                  <a:lnTo>
                    <a:pt x="183866" y="76983"/>
                  </a:lnTo>
                  <a:lnTo>
                    <a:pt x="143026" y="91609"/>
                  </a:lnTo>
                  <a:lnTo>
                    <a:pt x="106736" y="107188"/>
                  </a:lnTo>
                  <a:lnTo>
                    <a:pt x="48910" y="140901"/>
                  </a:lnTo>
                  <a:lnTo>
                    <a:pt x="12595" y="177511"/>
                  </a:lnTo>
                  <a:lnTo>
                    <a:pt x="0" y="216408"/>
                  </a:lnTo>
                  <a:lnTo>
                    <a:pt x="3194" y="236103"/>
                  </a:lnTo>
                  <a:lnTo>
                    <a:pt x="27925" y="273933"/>
                  </a:lnTo>
                  <a:lnTo>
                    <a:pt x="75272" y="309171"/>
                  </a:lnTo>
                  <a:lnTo>
                    <a:pt x="143026" y="341206"/>
                  </a:lnTo>
                  <a:lnTo>
                    <a:pt x="183866" y="355832"/>
                  </a:lnTo>
                  <a:lnTo>
                    <a:pt x="228981" y="369427"/>
                  </a:lnTo>
                  <a:lnTo>
                    <a:pt x="278093" y="381915"/>
                  </a:lnTo>
                  <a:lnTo>
                    <a:pt x="330928" y="393221"/>
                  </a:lnTo>
                  <a:lnTo>
                    <a:pt x="387208" y="403267"/>
                  </a:lnTo>
                  <a:lnTo>
                    <a:pt x="446660" y="411977"/>
                  </a:lnTo>
                  <a:lnTo>
                    <a:pt x="509005" y="419275"/>
                  </a:lnTo>
                  <a:lnTo>
                    <a:pt x="573969" y="425084"/>
                  </a:lnTo>
                  <a:lnTo>
                    <a:pt x="641275" y="429328"/>
                  </a:lnTo>
                  <a:lnTo>
                    <a:pt x="710648" y="431931"/>
                  </a:lnTo>
                  <a:lnTo>
                    <a:pt x="781811" y="432815"/>
                  </a:lnTo>
                  <a:lnTo>
                    <a:pt x="852975" y="431931"/>
                  </a:lnTo>
                  <a:lnTo>
                    <a:pt x="922348" y="429328"/>
                  </a:lnTo>
                  <a:lnTo>
                    <a:pt x="989654" y="425084"/>
                  </a:lnTo>
                  <a:lnTo>
                    <a:pt x="1054618" y="419275"/>
                  </a:lnTo>
                  <a:lnTo>
                    <a:pt x="1116963" y="411977"/>
                  </a:lnTo>
                  <a:lnTo>
                    <a:pt x="1176415" y="403267"/>
                  </a:lnTo>
                  <a:lnTo>
                    <a:pt x="1232695" y="393221"/>
                  </a:lnTo>
                  <a:lnTo>
                    <a:pt x="1285530" y="381915"/>
                  </a:lnTo>
                  <a:lnTo>
                    <a:pt x="1334643" y="369427"/>
                  </a:lnTo>
                  <a:lnTo>
                    <a:pt x="1379757" y="355832"/>
                  </a:lnTo>
                  <a:lnTo>
                    <a:pt x="1420597" y="341206"/>
                  </a:lnTo>
                  <a:lnTo>
                    <a:pt x="1456887" y="325627"/>
                  </a:lnTo>
                  <a:lnTo>
                    <a:pt x="1514713" y="291914"/>
                  </a:lnTo>
                  <a:lnTo>
                    <a:pt x="1551028" y="255304"/>
                  </a:lnTo>
                  <a:lnTo>
                    <a:pt x="1563623" y="216408"/>
                  </a:lnTo>
                  <a:lnTo>
                    <a:pt x="1560429" y="196712"/>
                  </a:lnTo>
                  <a:lnTo>
                    <a:pt x="1535698" y="158882"/>
                  </a:lnTo>
                  <a:lnTo>
                    <a:pt x="1488351" y="123644"/>
                  </a:lnTo>
                  <a:lnTo>
                    <a:pt x="1420597" y="91609"/>
                  </a:lnTo>
                  <a:lnTo>
                    <a:pt x="1379757" y="76983"/>
                  </a:lnTo>
                  <a:lnTo>
                    <a:pt x="1334642" y="63388"/>
                  </a:lnTo>
                  <a:lnTo>
                    <a:pt x="1285530" y="50900"/>
                  </a:lnTo>
                  <a:lnTo>
                    <a:pt x="1232695" y="39594"/>
                  </a:lnTo>
                  <a:lnTo>
                    <a:pt x="1176415" y="29548"/>
                  </a:lnTo>
                  <a:lnTo>
                    <a:pt x="1116963" y="20838"/>
                  </a:lnTo>
                  <a:lnTo>
                    <a:pt x="1054618" y="13540"/>
                  </a:lnTo>
                  <a:lnTo>
                    <a:pt x="989654" y="7731"/>
                  </a:lnTo>
                  <a:lnTo>
                    <a:pt x="922348" y="3487"/>
                  </a:lnTo>
                  <a:lnTo>
                    <a:pt x="852975" y="884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DAEC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80615" y="3008375"/>
              <a:ext cx="1564005" cy="433070"/>
            </a:xfrm>
            <a:custGeom>
              <a:avLst/>
              <a:gdLst/>
              <a:ahLst/>
              <a:cxnLst/>
              <a:rect l="l" t="t" r="r" b="b"/>
              <a:pathLst>
                <a:path w="1564004" h="433070">
                  <a:moveTo>
                    <a:pt x="0" y="216408"/>
                  </a:moveTo>
                  <a:lnTo>
                    <a:pt x="12595" y="177511"/>
                  </a:lnTo>
                  <a:lnTo>
                    <a:pt x="48910" y="140901"/>
                  </a:lnTo>
                  <a:lnTo>
                    <a:pt x="106736" y="107188"/>
                  </a:lnTo>
                  <a:lnTo>
                    <a:pt x="143026" y="91609"/>
                  </a:lnTo>
                  <a:lnTo>
                    <a:pt x="183866" y="76983"/>
                  </a:lnTo>
                  <a:lnTo>
                    <a:pt x="228980" y="63388"/>
                  </a:lnTo>
                  <a:lnTo>
                    <a:pt x="278093" y="50900"/>
                  </a:lnTo>
                  <a:lnTo>
                    <a:pt x="330928" y="39594"/>
                  </a:lnTo>
                  <a:lnTo>
                    <a:pt x="387208" y="29548"/>
                  </a:lnTo>
                  <a:lnTo>
                    <a:pt x="446660" y="20838"/>
                  </a:lnTo>
                  <a:lnTo>
                    <a:pt x="509005" y="13540"/>
                  </a:lnTo>
                  <a:lnTo>
                    <a:pt x="573969" y="7731"/>
                  </a:lnTo>
                  <a:lnTo>
                    <a:pt x="641275" y="3487"/>
                  </a:lnTo>
                  <a:lnTo>
                    <a:pt x="710648" y="884"/>
                  </a:lnTo>
                  <a:lnTo>
                    <a:pt x="781811" y="0"/>
                  </a:lnTo>
                  <a:lnTo>
                    <a:pt x="852975" y="884"/>
                  </a:lnTo>
                  <a:lnTo>
                    <a:pt x="922348" y="3487"/>
                  </a:lnTo>
                  <a:lnTo>
                    <a:pt x="989654" y="7731"/>
                  </a:lnTo>
                  <a:lnTo>
                    <a:pt x="1054618" y="13540"/>
                  </a:lnTo>
                  <a:lnTo>
                    <a:pt x="1116963" y="20838"/>
                  </a:lnTo>
                  <a:lnTo>
                    <a:pt x="1176415" y="29548"/>
                  </a:lnTo>
                  <a:lnTo>
                    <a:pt x="1232695" y="39594"/>
                  </a:lnTo>
                  <a:lnTo>
                    <a:pt x="1285530" y="50900"/>
                  </a:lnTo>
                  <a:lnTo>
                    <a:pt x="1334642" y="63388"/>
                  </a:lnTo>
                  <a:lnTo>
                    <a:pt x="1379757" y="76983"/>
                  </a:lnTo>
                  <a:lnTo>
                    <a:pt x="1420597" y="91609"/>
                  </a:lnTo>
                  <a:lnTo>
                    <a:pt x="1456887" y="107188"/>
                  </a:lnTo>
                  <a:lnTo>
                    <a:pt x="1514713" y="140901"/>
                  </a:lnTo>
                  <a:lnTo>
                    <a:pt x="1551028" y="177511"/>
                  </a:lnTo>
                  <a:lnTo>
                    <a:pt x="1563623" y="216408"/>
                  </a:lnTo>
                  <a:lnTo>
                    <a:pt x="1560429" y="236103"/>
                  </a:lnTo>
                  <a:lnTo>
                    <a:pt x="1535698" y="273933"/>
                  </a:lnTo>
                  <a:lnTo>
                    <a:pt x="1488351" y="309171"/>
                  </a:lnTo>
                  <a:lnTo>
                    <a:pt x="1420597" y="341206"/>
                  </a:lnTo>
                  <a:lnTo>
                    <a:pt x="1379757" y="355832"/>
                  </a:lnTo>
                  <a:lnTo>
                    <a:pt x="1334643" y="369427"/>
                  </a:lnTo>
                  <a:lnTo>
                    <a:pt x="1285530" y="381915"/>
                  </a:lnTo>
                  <a:lnTo>
                    <a:pt x="1232695" y="393221"/>
                  </a:lnTo>
                  <a:lnTo>
                    <a:pt x="1176415" y="403267"/>
                  </a:lnTo>
                  <a:lnTo>
                    <a:pt x="1116963" y="411977"/>
                  </a:lnTo>
                  <a:lnTo>
                    <a:pt x="1054618" y="419275"/>
                  </a:lnTo>
                  <a:lnTo>
                    <a:pt x="989654" y="425084"/>
                  </a:lnTo>
                  <a:lnTo>
                    <a:pt x="922348" y="429328"/>
                  </a:lnTo>
                  <a:lnTo>
                    <a:pt x="852975" y="431931"/>
                  </a:lnTo>
                  <a:lnTo>
                    <a:pt x="781811" y="432815"/>
                  </a:lnTo>
                  <a:lnTo>
                    <a:pt x="710648" y="431931"/>
                  </a:lnTo>
                  <a:lnTo>
                    <a:pt x="641275" y="429328"/>
                  </a:lnTo>
                  <a:lnTo>
                    <a:pt x="573969" y="425084"/>
                  </a:lnTo>
                  <a:lnTo>
                    <a:pt x="509005" y="419275"/>
                  </a:lnTo>
                  <a:lnTo>
                    <a:pt x="446660" y="411977"/>
                  </a:lnTo>
                  <a:lnTo>
                    <a:pt x="387208" y="403267"/>
                  </a:lnTo>
                  <a:lnTo>
                    <a:pt x="330928" y="393221"/>
                  </a:lnTo>
                  <a:lnTo>
                    <a:pt x="278093" y="381915"/>
                  </a:lnTo>
                  <a:lnTo>
                    <a:pt x="228981" y="369427"/>
                  </a:lnTo>
                  <a:lnTo>
                    <a:pt x="183866" y="355832"/>
                  </a:lnTo>
                  <a:lnTo>
                    <a:pt x="143026" y="341206"/>
                  </a:lnTo>
                  <a:lnTo>
                    <a:pt x="106736" y="325627"/>
                  </a:lnTo>
                  <a:lnTo>
                    <a:pt x="48910" y="291914"/>
                  </a:lnTo>
                  <a:lnTo>
                    <a:pt x="12595" y="255304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173985" y="3060903"/>
            <a:ext cx="9804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25" dirty="0">
                <a:latin typeface="Microsoft JhengHei UI"/>
                <a:cs typeface="Microsoft JhengHei UI"/>
              </a:rPr>
              <a:t>装配员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82304" y="4474400"/>
            <a:ext cx="960755" cy="451484"/>
            <a:chOff x="2182304" y="4474400"/>
            <a:chExt cx="960755" cy="451484"/>
          </a:xfrm>
        </p:grpSpPr>
        <p:sp>
          <p:nvSpPr>
            <p:cNvPr id="19" name="object 19"/>
            <p:cNvSpPr/>
            <p:nvPr/>
          </p:nvSpPr>
          <p:spPr>
            <a:xfrm>
              <a:off x="2191512" y="4483608"/>
              <a:ext cx="942340" cy="433070"/>
            </a:xfrm>
            <a:custGeom>
              <a:avLst/>
              <a:gdLst/>
              <a:ahLst/>
              <a:cxnLst/>
              <a:rect l="l" t="t" r="r" b="b"/>
              <a:pathLst>
                <a:path w="942339" h="433070">
                  <a:moveTo>
                    <a:pt x="470915" y="0"/>
                  </a:moveTo>
                  <a:lnTo>
                    <a:pt x="407012" y="1975"/>
                  </a:lnTo>
                  <a:lnTo>
                    <a:pt x="345722" y="7731"/>
                  </a:lnTo>
                  <a:lnTo>
                    <a:pt x="287607" y="17008"/>
                  </a:lnTo>
                  <a:lnTo>
                    <a:pt x="233228" y="29548"/>
                  </a:lnTo>
                  <a:lnTo>
                    <a:pt x="183146" y="45094"/>
                  </a:lnTo>
                  <a:lnTo>
                    <a:pt x="137921" y="63388"/>
                  </a:lnTo>
                  <a:lnTo>
                    <a:pt x="98116" y="84172"/>
                  </a:lnTo>
                  <a:lnTo>
                    <a:pt x="64290" y="107187"/>
                  </a:lnTo>
                  <a:lnTo>
                    <a:pt x="16820" y="158882"/>
                  </a:lnTo>
                  <a:lnTo>
                    <a:pt x="0" y="216408"/>
                  </a:lnTo>
                  <a:lnTo>
                    <a:pt x="4298" y="245770"/>
                  </a:lnTo>
                  <a:lnTo>
                    <a:pt x="37004" y="300638"/>
                  </a:lnTo>
                  <a:lnTo>
                    <a:pt x="98116" y="348643"/>
                  </a:lnTo>
                  <a:lnTo>
                    <a:pt x="137921" y="369427"/>
                  </a:lnTo>
                  <a:lnTo>
                    <a:pt x="183146" y="387721"/>
                  </a:lnTo>
                  <a:lnTo>
                    <a:pt x="233228" y="403267"/>
                  </a:lnTo>
                  <a:lnTo>
                    <a:pt x="287607" y="415807"/>
                  </a:lnTo>
                  <a:lnTo>
                    <a:pt x="345722" y="425084"/>
                  </a:lnTo>
                  <a:lnTo>
                    <a:pt x="407012" y="430840"/>
                  </a:lnTo>
                  <a:lnTo>
                    <a:pt x="470915" y="432816"/>
                  </a:lnTo>
                  <a:lnTo>
                    <a:pt x="534819" y="430840"/>
                  </a:lnTo>
                  <a:lnTo>
                    <a:pt x="596109" y="425084"/>
                  </a:lnTo>
                  <a:lnTo>
                    <a:pt x="654224" y="415807"/>
                  </a:lnTo>
                  <a:lnTo>
                    <a:pt x="708603" y="403267"/>
                  </a:lnTo>
                  <a:lnTo>
                    <a:pt x="758685" y="387721"/>
                  </a:lnTo>
                  <a:lnTo>
                    <a:pt x="803910" y="369427"/>
                  </a:lnTo>
                  <a:lnTo>
                    <a:pt x="843715" y="348643"/>
                  </a:lnTo>
                  <a:lnTo>
                    <a:pt x="877541" y="325628"/>
                  </a:lnTo>
                  <a:lnTo>
                    <a:pt x="925011" y="273933"/>
                  </a:lnTo>
                  <a:lnTo>
                    <a:pt x="941832" y="216408"/>
                  </a:lnTo>
                  <a:lnTo>
                    <a:pt x="937533" y="187045"/>
                  </a:lnTo>
                  <a:lnTo>
                    <a:pt x="904827" y="132177"/>
                  </a:lnTo>
                  <a:lnTo>
                    <a:pt x="843715" y="84172"/>
                  </a:lnTo>
                  <a:lnTo>
                    <a:pt x="803910" y="63388"/>
                  </a:lnTo>
                  <a:lnTo>
                    <a:pt x="758685" y="45094"/>
                  </a:lnTo>
                  <a:lnTo>
                    <a:pt x="708603" y="29548"/>
                  </a:lnTo>
                  <a:lnTo>
                    <a:pt x="654224" y="17008"/>
                  </a:lnTo>
                  <a:lnTo>
                    <a:pt x="596109" y="7731"/>
                  </a:lnTo>
                  <a:lnTo>
                    <a:pt x="534819" y="1975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DAEC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91512" y="4483608"/>
              <a:ext cx="942340" cy="433070"/>
            </a:xfrm>
            <a:custGeom>
              <a:avLst/>
              <a:gdLst/>
              <a:ahLst/>
              <a:cxnLst/>
              <a:rect l="l" t="t" r="r" b="b"/>
              <a:pathLst>
                <a:path w="942339" h="433070">
                  <a:moveTo>
                    <a:pt x="0" y="216408"/>
                  </a:moveTo>
                  <a:lnTo>
                    <a:pt x="16820" y="158882"/>
                  </a:lnTo>
                  <a:lnTo>
                    <a:pt x="64290" y="107187"/>
                  </a:lnTo>
                  <a:lnTo>
                    <a:pt x="98116" y="84172"/>
                  </a:lnTo>
                  <a:lnTo>
                    <a:pt x="137921" y="63388"/>
                  </a:lnTo>
                  <a:lnTo>
                    <a:pt x="183146" y="45094"/>
                  </a:lnTo>
                  <a:lnTo>
                    <a:pt x="233228" y="29548"/>
                  </a:lnTo>
                  <a:lnTo>
                    <a:pt x="287607" y="17008"/>
                  </a:lnTo>
                  <a:lnTo>
                    <a:pt x="345722" y="7731"/>
                  </a:lnTo>
                  <a:lnTo>
                    <a:pt x="407012" y="1975"/>
                  </a:lnTo>
                  <a:lnTo>
                    <a:pt x="470915" y="0"/>
                  </a:lnTo>
                  <a:lnTo>
                    <a:pt x="534819" y="1975"/>
                  </a:lnTo>
                  <a:lnTo>
                    <a:pt x="596109" y="7731"/>
                  </a:lnTo>
                  <a:lnTo>
                    <a:pt x="654224" y="17008"/>
                  </a:lnTo>
                  <a:lnTo>
                    <a:pt x="708603" y="29548"/>
                  </a:lnTo>
                  <a:lnTo>
                    <a:pt x="758685" y="45094"/>
                  </a:lnTo>
                  <a:lnTo>
                    <a:pt x="803910" y="63388"/>
                  </a:lnTo>
                  <a:lnTo>
                    <a:pt x="843715" y="84172"/>
                  </a:lnTo>
                  <a:lnTo>
                    <a:pt x="877541" y="107188"/>
                  </a:lnTo>
                  <a:lnTo>
                    <a:pt x="925011" y="158882"/>
                  </a:lnTo>
                  <a:lnTo>
                    <a:pt x="941832" y="216408"/>
                  </a:lnTo>
                  <a:lnTo>
                    <a:pt x="937533" y="245770"/>
                  </a:lnTo>
                  <a:lnTo>
                    <a:pt x="904827" y="300638"/>
                  </a:lnTo>
                  <a:lnTo>
                    <a:pt x="843715" y="348643"/>
                  </a:lnTo>
                  <a:lnTo>
                    <a:pt x="803910" y="369427"/>
                  </a:lnTo>
                  <a:lnTo>
                    <a:pt x="758685" y="387721"/>
                  </a:lnTo>
                  <a:lnTo>
                    <a:pt x="708603" y="403267"/>
                  </a:lnTo>
                  <a:lnTo>
                    <a:pt x="654224" y="415807"/>
                  </a:lnTo>
                  <a:lnTo>
                    <a:pt x="596109" y="425084"/>
                  </a:lnTo>
                  <a:lnTo>
                    <a:pt x="534819" y="430840"/>
                  </a:lnTo>
                  <a:lnTo>
                    <a:pt x="470915" y="432816"/>
                  </a:lnTo>
                  <a:lnTo>
                    <a:pt x="407012" y="430840"/>
                  </a:lnTo>
                  <a:lnTo>
                    <a:pt x="345722" y="425084"/>
                  </a:lnTo>
                  <a:lnTo>
                    <a:pt x="287607" y="415807"/>
                  </a:lnTo>
                  <a:lnTo>
                    <a:pt x="233228" y="403267"/>
                  </a:lnTo>
                  <a:lnTo>
                    <a:pt x="183146" y="387721"/>
                  </a:lnTo>
                  <a:lnTo>
                    <a:pt x="137921" y="369427"/>
                  </a:lnTo>
                  <a:lnTo>
                    <a:pt x="98116" y="348643"/>
                  </a:lnTo>
                  <a:lnTo>
                    <a:pt x="64290" y="325628"/>
                  </a:lnTo>
                  <a:lnTo>
                    <a:pt x="16820" y="273933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390901" y="4536694"/>
            <a:ext cx="54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0" dirty="0">
                <a:latin typeface="Microsoft JhengHei UI"/>
                <a:cs typeface="Microsoft JhengHei UI"/>
              </a:rPr>
              <a:t>链接器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24327" y="1687067"/>
            <a:ext cx="82550" cy="758190"/>
            <a:chOff x="2624327" y="1687067"/>
            <a:chExt cx="82550" cy="75819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4327" y="1687067"/>
              <a:ext cx="82296" cy="1635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4327" y="2281427"/>
              <a:ext cx="82296" cy="163575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624327" y="2845307"/>
            <a:ext cx="82550" cy="761365"/>
            <a:chOff x="2624327" y="2845307"/>
            <a:chExt cx="82550" cy="76136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4327" y="2845307"/>
              <a:ext cx="82296" cy="1635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4327" y="3442715"/>
              <a:ext cx="82296" cy="16357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489447" y="1283208"/>
            <a:ext cx="1323340" cy="402590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5"/>
              </a:spcBef>
            </a:pPr>
            <a:r>
              <a:rPr sz="2000" spc="-375" dirty="0">
                <a:latin typeface="Microsoft JhengHei UI"/>
                <a:cs typeface="Microsoft JhengHei UI"/>
              </a:rPr>
              <a:t>方案</a:t>
            </a:r>
            <a:r>
              <a:rPr sz="2000" dirty="0">
                <a:latin typeface="Microsoft JhengHei UI"/>
                <a:cs typeface="Microsoft JhengHei UI"/>
              </a:rPr>
              <a:t>C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49367" y="2444495"/>
            <a:ext cx="2603500" cy="399415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75"/>
              </a:spcBef>
            </a:pPr>
            <a:r>
              <a:rPr sz="2000" spc="-360" dirty="0">
                <a:latin typeface="Microsoft JhengHei UI"/>
                <a:cs typeface="Microsoft JhengHei UI"/>
              </a:rPr>
              <a:t>汇编语言</a:t>
            </a:r>
            <a:r>
              <a:rPr sz="2000" spc="-375" dirty="0">
                <a:latin typeface="Microsoft JhengHei UI"/>
                <a:cs typeface="Microsoft JhengHei UI"/>
              </a:rPr>
              <a:t>程序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86655" y="3605784"/>
            <a:ext cx="3325495" cy="399415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375"/>
              </a:spcBef>
            </a:pPr>
            <a:r>
              <a:rPr sz="2000" spc="-285" dirty="0">
                <a:latin typeface="Microsoft JhengHei UI"/>
                <a:cs typeface="Microsoft JhengHei UI"/>
              </a:rPr>
              <a:t>对象：机器语言</a:t>
            </a:r>
            <a:r>
              <a:rPr sz="2000" spc="-375" dirty="0">
                <a:latin typeface="Microsoft JhengHei UI"/>
                <a:cs typeface="Microsoft JhengHei UI"/>
              </a:rPr>
              <a:t>模块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70512" y="1837880"/>
            <a:ext cx="1557655" cy="451484"/>
            <a:chOff x="5370512" y="1837880"/>
            <a:chExt cx="1557655" cy="451484"/>
          </a:xfrm>
        </p:grpSpPr>
        <p:sp>
          <p:nvSpPr>
            <p:cNvPr id="32" name="object 32"/>
            <p:cNvSpPr/>
            <p:nvPr/>
          </p:nvSpPr>
          <p:spPr>
            <a:xfrm>
              <a:off x="5379720" y="1847087"/>
              <a:ext cx="1539240" cy="433070"/>
            </a:xfrm>
            <a:custGeom>
              <a:avLst/>
              <a:gdLst/>
              <a:ahLst/>
              <a:cxnLst/>
              <a:rect l="l" t="t" r="r" b="b"/>
              <a:pathLst>
                <a:path w="1539240" h="433069">
                  <a:moveTo>
                    <a:pt x="769619" y="0"/>
                  </a:moveTo>
                  <a:lnTo>
                    <a:pt x="699565" y="884"/>
                  </a:lnTo>
                  <a:lnTo>
                    <a:pt x="631274" y="3487"/>
                  </a:lnTo>
                  <a:lnTo>
                    <a:pt x="565017" y="7731"/>
                  </a:lnTo>
                  <a:lnTo>
                    <a:pt x="501066" y="13540"/>
                  </a:lnTo>
                  <a:lnTo>
                    <a:pt x="439693" y="20838"/>
                  </a:lnTo>
                  <a:lnTo>
                    <a:pt x="381169" y="29548"/>
                  </a:lnTo>
                  <a:lnTo>
                    <a:pt x="325766" y="39594"/>
                  </a:lnTo>
                  <a:lnTo>
                    <a:pt x="273755" y="50900"/>
                  </a:lnTo>
                  <a:lnTo>
                    <a:pt x="225409" y="63388"/>
                  </a:lnTo>
                  <a:lnTo>
                    <a:pt x="180998" y="76983"/>
                  </a:lnTo>
                  <a:lnTo>
                    <a:pt x="140795" y="91609"/>
                  </a:lnTo>
                  <a:lnTo>
                    <a:pt x="105071" y="107188"/>
                  </a:lnTo>
                  <a:lnTo>
                    <a:pt x="48147" y="140901"/>
                  </a:lnTo>
                  <a:lnTo>
                    <a:pt x="12398" y="177511"/>
                  </a:lnTo>
                  <a:lnTo>
                    <a:pt x="0" y="216408"/>
                  </a:lnTo>
                  <a:lnTo>
                    <a:pt x="3145" y="236103"/>
                  </a:lnTo>
                  <a:lnTo>
                    <a:pt x="27490" y="273933"/>
                  </a:lnTo>
                  <a:lnTo>
                    <a:pt x="74098" y="309171"/>
                  </a:lnTo>
                  <a:lnTo>
                    <a:pt x="140795" y="341206"/>
                  </a:lnTo>
                  <a:lnTo>
                    <a:pt x="180998" y="355832"/>
                  </a:lnTo>
                  <a:lnTo>
                    <a:pt x="225409" y="369427"/>
                  </a:lnTo>
                  <a:lnTo>
                    <a:pt x="273755" y="381915"/>
                  </a:lnTo>
                  <a:lnTo>
                    <a:pt x="325766" y="393221"/>
                  </a:lnTo>
                  <a:lnTo>
                    <a:pt x="381169" y="403267"/>
                  </a:lnTo>
                  <a:lnTo>
                    <a:pt x="439693" y="411977"/>
                  </a:lnTo>
                  <a:lnTo>
                    <a:pt x="501066" y="419275"/>
                  </a:lnTo>
                  <a:lnTo>
                    <a:pt x="565017" y="425084"/>
                  </a:lnTo>
                  <a:lnTo>
                    <a:pt x="631274" y="429328"/>
                  </a:lnTo>
                  <a:lnTo>
                    <a:pt x="699565" y="431931"/>
                  </a:lnTo>
                  <a:lnTo>
                    <a:pt x="769619" y="432815"/>
                  </a:lnTo>
                  <a:lnTo>
                    <a:pt x="839674" y="431931"/>
                  </a:lnTo>
                  <a:lnTo>
                    <a:pt x="907965" y="429328"/>
                  </a:lnTo>
                  <a:lnTo>
                    <a:pt x="974222" y="425084"/>
                  </a:lnTo>
                  <a:lnTo>
                    <a:pt x="1038173" y="419275"/>
                  </a:lnTo>
                  <a:lnTo>
                    <a:pt x="1099546" y="411977"/>
                  </a:lnTo>
                  <a:lnTo>
                    <a:pt x="1158070" y="403267"/>
                  </a:lnTo>
                  <a:lnTo>
                    <a:pt x="1213473" y="393221"/>
                  </a:lnTo>
                  <a:lnTo>
                    <a:pt x="1265484" y="381915"/>
                  </a:lnTo>
                  <a:lnTo>
                    <a:pt x="1313830" y="369427"/>
                  </a:lnTo>
                  <a:lnTo>
                    <a:pt x="1358241" y="355832"/>
                  </a:lnTo>
                  <a:lnTo>
                    <a:pt x="1398444" y="341206"/>
                  </a:lnTo>
                  <a:lnTo>
                    <a:pt x="1434168" y="325627"/>
                  </a:lnTo>
                  <a:lnTo>
                    <a:pt x="1491092" y="291914"/>
                  </a:lnTo>
                  <a:lnTo>
                    <a:pt x="1526841" y="255304"/>
                  </a:lnTo>
                  <a:lnTo>
                    <a:pt x="1539239" y="216408"/>
                  </a:lnTo>
                  <a:lnTo>
                    <a:pt x="1536094" y="196712"/>
                  </a:lnTo>
                  <a:lnTo>
                    <a:pt x="1511749" y="158882"/>
                  </a:lnTo>
                  <a:lnTo>
                    <a:pt x="1465141" y="123644"/>
                  </a:lnTo>
                  <a:lnTo>
                    <a:pt x="1398444" y="91609"/>
                  </a:lnTo>
                  <a:lnTo>
                    <a:pt x="1358241" y="76983"/>
                  </a:lnTo>
                  <a:lnTo>
                    <a:pt x="1313830" y="63388"/>
                  </a:lnTo>
                  <a:lnTo>
                    <a:pt x="1265484" y="50900"/>
                  </a:lnTo>
                  <a:lnTo>
                    <a:pt x="1213473" y="39594"/>
                  </a:lnTo>
                  <a:lnTo>
                    <a:pt x="1158070" y="29548"/>
                  </a:lnTo>
                  <a:lnTo>
                    <a:pt x="1099546" y="20838"/>
                  </a:lnTo>
                  <a:lnTo>
                    <a:pt x="1038173" y="13540"/>
                  </a:lnTo>
                  <a:lnTo>
                    <a:pt x="974222" y="7731"/>
                  </a:lnTo>
                  <a:lnTo>
                    <a:pt x="907965" y="3487"/>
                  </a:lnTo>
                  <a:lnTo>
                    <a:pt x="839674" y="884"/>
                  </a:lnTo>
                  <a:lnTo>
                    <a:pt x="769619" y="0"/>
                  </a:lnTo>
                  <a:close/>
                </a:path>
              </a:pathLst>
            </a:custGeom>
            <a:solidFill>
              <a:srgbClr val="DAEC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79720" y="1847087"/>
              <a:ext cx="1539240" cy="433070"/>
            </a:xfrm>
            <a:custGeom>
              <a:avLst/>
              <a:gdLst/>
              <a:ahLst/>
              <a:cxnLst/>
              <a:rect l="l" t="t" r="r" b="b"/>
              <a:pathLst>
                <a:path w="1539240" h="433069">
                  <a:moveTo>
                    <a:pt x="0" y="216408"/>
                  </a:moveTo>
                  <a:lnTo>
                    <a:pt x="12398" y="177511"/>
                  </a:lnTo>
                  <a:lnTo>
                    <a:pt x="48147" y="140901"/>
                  </a:lnTo>
                  <a:lnTo>
                    <a:pt x="105071" y="107188"/>
                  </a:lnTo>
                  <a:lnTo>
                    <a:pt x="140795" y="91609"/>
                  </a:lnTo>
                  <a:lnTo>
                    <a:pt x="180998" y="76983"/>
                  </a:lnTo>
                  <a:lnTo>
                    <a:pt x="225409" y="63388"/>
                  </a:lnTo>
                  <a:lnTo>
                    <a:pt x="273755" y="50900"/>
                  </a:lnTo>
                  <a:lnTo>
                    <a:pt x="325766" y="39594"/>
                  </a:lnTo>
                  <a:lnTo>
                    <a:pt x="381169" y="29548"/>
                  </a:lnTo>
                  <a:lnTo>
                    <a:pt x="439693" y="20838"/>
                  </a:lnTo>
                  <a:lnTo>
                    <a:pt x="501066" y="13540"/>
                  </a:lnTo>
                  <a:lnTo>
                    <a:pt x="565017" y="7731"/>
                  </a:lnTo>
                  <a:lnTo>
                    <a:pt x="631274" y="3487"/>
                  </a:lnTo>
                  <a:lnTo>
                    <a:pt x="699565" y="884"/>
                  </a:lnTo>
                  <a:lnTo>
                    <a:pt x="769619" y="0"/>
                  </a:lnTo>
                  <a:lnTo>
                    <a:pt x="839674" y="884"/>
                  </a:lnTo>
                  <a:lnTo>
                    <a:pt x="907965" y="3487"/>
                  </a:lnTo>
                  <a:lnTo>
                    <a:pt x="974222" y="7731"/>
                  </a:lnTo>
                  <a:lnTo>
                    <a:pt x="1038173" y="13540"/>
                  </a:lnTo>
                  <a:lnTo>
                    <a:pt x="1099546" y="20838"/>
                  </a:lnTo>
                  <a:lnTo>
                    <a:pt x="1158070" y="29548"/>
                  </a:lnTo>
                  <a:lnTo>
                    <a:pt x="1213473" y="39594"/>
                  </a:lnTo>
                  <a:lnTo>
                    <a:pt x="1265484" y="50900"/>
                  </a:lnTo>
                  <a:lnTo>
                    <a:pt x="1313830" y="63388"/>
                  </a:lnTo>
                  <a:lnTo>
                    <a:pt x="1358241" y="76983"/>
                  </a:lnTo>
                  <a:lnTo>
                    <a:pt x="1398444" y="91609"/>
                  </a:lnTo>
                  <a:lnTo>
                    <a:pt x="1434168" y="107188"/>
                  </a:lnTo>
                  <a:lnTo>
                    <a:pt x="1491092" y="140901"/>
                  </a:lnTo>
                  <a:lnTo>
                    <a:pt x="1526841" y="177511"/>
                  </a:lnTo>
                  <a:lnTo>
                    <a:pt x="1539239" y="216408"/>
                  </a:lnTo>
                  <a:lnTo>
                    <a:pt x="1536094" y="236103"/>
                  </a:lnTo>
                  <a:lnTo>
                    <a:pt x="1511749" y="273933"/>
                  </a:lnTo>
                  <a:lnTo>
                    <a:pt x="1465141" y="309171"/>
                  </a:lnTo>
                  <a:lnTo>
                    <a:pt x="1398444" y="341206"/>
                  </a:lnTo>
                  <a:lnTo>
                    <a:pt x="1358241" y="355832"/>
                  </a:lnTo>
                  <a:lnTo>
                    <a:pt x="1313830" y="369427"/>
                  </a:lnTo>
                  <a:lnTo>
                    <a:pt x="1265484" y="381915"/>
                  </a:lnTo>
                  <a:lnTo>
                    <a:pt x="1213473" y="393221"/>
                  </a:lnTo>
                  <a:lnTo>
                    <a:pt x="1158070" y="403267"/>
                  </a:lnTo>
                  <a:lnTo>
                    <a:pt x="1099546" y="411977"/>
                  </a:lnTo>
                  <a:lnTo>
                    <a:pt x="1038173" y="419275"/>
                  </a:lnTo>
                  <a:lnTo>
                    <a:pt x="974222" y="425084"/>
                  </a:lnTo>
                  <a:lnTo>
                    <a:pt x="907965" y="429328"/>
                  </a:lnTo>
                  <a:lnTo>
                    <a:pt x="839674" y="431931"/>
                  </a:lnTo>
                  <a:lnTo>
                    <a:pt x="769619" y="432815"/>
                  </a:lnTo>
                  <a:lnTo>
                    <a:pt x="699565" y="431931"/>
                  </a:lnTo>
                  <a:lnTo>
                    <a:pt x="631274" y="429328"/>
                  </a:lnTo>
                  <a:lnTo>
                    <a:pt x="565017" y="425084"/>
                  </a:lnTo>
                  <a:lnTo>
                    <a:pt x="501066" y="419275"/>
                  </a:lnTo>
                  <a:lnTo>
                    <a:pt x="439693" y="411977"/>
                  </a:lnTo>
                  <a:lnTo>
                    <a:pt x="381169" y="403267"/>
                  </a:lnTo>
                  <a:lnTo>
                    <a:pt x="325766" y="393221"/>
                  </a:lnTo>
                  <a:lnTo>
                    <a:pt x="273755" y="381915"/>
                  </a:lnTo>
                  <a:lnTo>
                    <a:pt x="225409" y="369427"/>
                  </a:lnTo>
                  <a:lnTo>
                    <a:pt x="180998" y="355832"/>
                  </a:lnTo>
                  <a:lnTo>
                    <a:pt x="140795" y="341206"/>
                  </a:lnTo>
                  <a:lnTo>
                    <a:pt x="105071" y="325627"/>
                  </a:lnTo>
                  <a:lnTo>
                    <a:pt x="48147" y="291914"/>
                  </a:lnTo>
                  <a:lnTo>
                    <a:pt x="12398" y="255304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672709" y="1900808"/>
            <a:ext cx="959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95" dirty="0">
                <a:latin typeface="Microsoft JhengHei UI"/>
                <a:cs typeface="Microsoft JhengHei UI"/>
              </a:rPr>
              <a:t>编译器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58320" y="2999168"/>
            <a:ext cx="1582420" cy="451484"/>
            <a:chOff x="5358320" y="2999168"/>
            <a:chExt cx="1582420" cy="451484"/>
          </a:xfrm>
        </p:grpSpPr>
        <p:sp>
          <p:nvSpPr>
            <p:cNvPr id="36" name="object 36"/>
            <p:cNvSpPr/>
            <p:nvPr/>
          </p:nvSpPr>
          <p:spPr>
            <a:xfrm>
              <a:off x="5367528" y="3008375"/>
              <a:ext cx="1564005" cy="433070"/>
            </a:xfrm>
            <a:custGeom>
              <a:avLst/>
              <a:gdLst/>
              <a:ahLst/>
              <a:cxnLst/>
              <a:rect l="l" t="t" r="r" b="b"/>
              <a:pathLst>
                <a:path w="1564004" h="433070">
                  <a:moveTo>
                    <a:pt x="781812" y="0"/>
                  </a:moveTo>
                  <a:lnTo>
                    <a:pt x="710648" y="884"/>
                  </a:lnTo>
                  <a:lnTo>
                    <a:pt x="641275" y="3487"/>
                  </a:lnTo>
                  <a:lnTo>
                    <a:pt x="573969" y="7731"/>
                  </a:lnTo>
                  <a:lnTo>
                    <a:pt x="509005" y="13540"/>
                  </a:lnTo>
                  <a:lnTo>
                    <a:pt x="446660" y="20838"/>
                  </a:lnTo>
                  <a:lnTo>
                    <a:pt x="387208" y="29548"/>
                  </a:lnTo>
                  <a:lnTo>
                    <a:pt x="330928" y="39594"/>
                  </a:lnTo>
                  <a:lnTo>
                    <a:pt x="278093" y="50900"/>
                  </a:lnTo>
                  <a:lnTo>
                    <a:pt x="228980" y="63388"/>
                  </a:lnTo>
                  <a:lnTo>
                    <a:pt x="183866" y="76983"/>
                  </a:lnTo>
                  <a:lnTo>
                    <a:pt x="143026" y="91609"/>
                  </a:lnTo>
                  <a:lnTo>
                    <a:pt x="106736" y="107188"/>
                  </a:lnTo>
                  <a:lnTo>
                    <a:pt x="48910" y="140901"/>
                  </a:lnTo>
                  <a:lnTo>
                    <a:pt x="12595" y="177511"/>
                  </a:lnTo>
                  <a:lnTo>
                    <a:pt x="0" y="216408"/>
                  </a:lnTo>
                  <a:lnTo>
                    <a:pt x="3194" y="236103"/>
                  </a:lnTo>
                  <a:lnTo>
                    <a:pt x="27925" y="273933"/>
                  </a:lnTo>
                  <a:lnTo>
                    <a:pt x="75272" y="309171"/>
                  </a:lnTo>
                  <a:lnTo>
                    <a:pt x="143026" y="341206"/>
                  </a:lnTo>
                  <a:lnTo>
                    <a:pt x="183866" y="355832"/>
                  </a:lnTo>
                  <a:lnTo>
                    <a:pt x="228980" y="369427"/>
                  </a:lnTo>
                  <a:lnTo>
                    <a:pt x="278093" y="381915"/>
                  </a:lnTo>
                  <a:lnTo>
                    <a:pt x="330928" y="393221"/>
                  </a:lnTo>
                  <a:lnTo>
                    <a:pt x="387208" y="403267"/>
                  </a:lnTo>
                  <a:lnTo>
                    <a:pt x="446660" y="411977"/>
                  </a:lnTo>
                  <a:lnTo>
                    <a:pt x="509005" y="419275"/>
                  </a:lnTo>
                  <a:lnTo>
                    <a:pt x="573969" y="425084"/>
                  </a:lnTo>
                  <a:lnTo>
                    <a:pt x="641275" y="429328"/>
                  </a:lnTo>
                  <a:lnTo>
                    <a:pt x="710648" y="431931"/>
                  </a:lnTo>
                  <a:lnTo>
                    <a:pt x="781812" y="432815"/>
                  </a:lnTo>
                  <a:lnTo>
                    <a:pt x="852975" y="431931"/>
                  </a:lnTo>
                  <a:lnTo>
                    <a:pt x="922348" y="429328"/>
                  </a:lnTo>
                  <a:lnTo>
                    <a:pt x="989654" y="425084"/>
                  </a:lnTo>
                  <a:lnTo>
                    <a:pt x="1054618" y="419275"/>
                  </a:lnTo>
                  <a:lnTo>
                    <a:pt x="1116963" y="411977"/>
                  </a:lnTo>
                  <a:lnTo>
                    <a:pt x="1176415" y="403267"/>
                  </a:lnTo>
                  <a:lnTo>
                    <a:pt x="1232695" y="393221"/>
                  </a:lnTo>
                  <a:lnTo>
                    <a:pt x="1285530" y="381915"/>
                  </a:lnTo>
                  <a:lnTo>
                    <a:pt x="1334643" y="369427"/>
                  </a:lnTo>
                  <a:lnTo>
                    <a:pt x="1379757" y="355832"/>
                  </a:lnTo>
                  <a:lnTo>
                    <a:pt x="1420597" y="341206"/>
                  </a:lnTo>
                  <a:lnTo>
                    <a:pt x="1456887" y="325627"/>
                  </a:lnTo>
                  <a:lnTo>
                    <a:pt x="1514713" y="291914"/>
                  </a:lnTo>
                  <a:lnTo>
                    <a:pt x="1551028" y="255304"/>
                  </a:lnTo>
                  <a:lnTo>
                    <a:pt x="1563624" y="216408"/>
                  </a:lnTo>
                  <a:lnTo>
                    <a:pt x="1560429" y="196712"/>
                  </a:lnTo>
                  <a:lnTo>
                    <a:pt x="1535698" y="158882"/>
                  </a:lnTo>
                  <a:lnTo>
                    <a:pt x="1488351" y="123644"/>
                  </a:lnTo>
                  <a:lnTo>
                    <a:pt x="1420597" y="91609"/>
                  </a:lnTo>
                  <a:lnTo>
                    <a:pt x="1379757" y="76983"/>
                  </a:lnTo>
                  <a:lnTo>
                    <a:pt x="1334643" y="63388"/>
                  </a:lnTo>
                  <a:lnTo>
                    <a:pt x="1285530" y="50900"/>
                  </a:lnTo>
                  <a:lnTo>
                    <a:pt x="1232695" y="39594"/>
                  </a:lnTo>
                  <a:lnTo>
                    <a:pt x="1176415" y="29548"/>
                  </a:lnTo>
                  <a:lnTo>
                    <a:pt x="1116963" y="20838"/>
                  </a:lnTo>
                  <a:lnTo>
                    <a:pt x="1054618" y="13540"/>
                  </a:lnTo>
                  <a:lnTo>
                    <a:pt x="989654" y="7731"/>
                  </a:lnTo>
                  <a:lnTo>
                    <a:pt x="922348" y="3487"/>
                  </a:lnTo>
                  <a:lnTo>
                    <a:pt x="852975" y="884"/>
                  </a:lnTo>
                  <a:lnTo>
                    <a:pt x="781812" y="0"/>
                  </a:lnTo>
                  <a:close/>
                </a:path>
              </a:pathLst>
            </a:custGeom>
            <a:solidFill>
              <a:srgbClr val="DAEC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67528" y="3008375"/>
              <a:ext cx="1564005" cy="433070"/>
            </a:xfrm>
            <a:custGeom>
              <a:avLst/>
              <a:gdLst/>
              <a:ahLst/>
              <a:cxnLst/>
              <a:rect l="l" t="t" r="r" b="b"/>
              <a:pathLst>
                <a:path w="1564004" h="433070">
                  <a:moveTo>
                    <a:pt x="0" y="216408"/>
                  </a:moveTo>
                  <a:lnTo>
                    <a:pt x="12595" y="177511"/>
                  </a:lnTo>
                  <a:lnTo>
                    <a:pt x="48910" y="140901"/>
                  </a:lnTo>
                  <a:lnTo>
                    <a:pt x="106736" y="107188"/>
                  </a:lnTo>
                  <a:lnTo>
                    <a:pt x="143026" y="91609"/>
                  </a:lnTo>
                  <a:lnTo>
                    <a:pt x="183866" y="76983"/>
                  </a:lnTo>
                  <a:lnTo>
                    <a:pt x="228980" y="63388"/>
                  </a:lnTo>
                  <a:lnTo>
                    <a:pt x="278093" y="50900"/>
                  </a:lnTo>
                  <a:lnTo>
                    <a:pt x="330928" y="39594"/>
                  </a:lnTo>
                  <a:lnTo>
                    <a:pt x="387208" y="29548"/>
                  </a:lnTo>
                  <a:lnTo>
                    <a:pt x="446660" y="20838"/>
                  </a:lnTo>
                  <a:lnTo>
                    <a:pt x="509005" y="13540"/>
                  </a:lnTo>
                  <a:lnTo>
                    <a:pt x="573969" y="7731"/>
                  </a:lnTo>
                  <a:lnTo>
                    <a:pt x="641275" y="3487"/>
                  </a:lnTo>
                  <a:lnTo>
                    <a:pt x="710648" y="884"/>
                  </a:lnTo>
                  <a:lnTo>
                    <a:pt x="781812" y="0"/>
                  </a:lnTo>
                  <a:lnTo>
                    <a:pt x="852975" y="884"/>
                  </a:lnTo>
                  <a:lnTo>
                    <a:pt x="922348" y="3487"/>
                  </a:lnTo>
                  <a:lnTo>
                    <a:pt x="989654" y="7731"/>
                  </a:lnTo>
                  <a:lnTo>
                    <a:pt x="1054618" y="13540"/>
                  </a:lnTo>
                  <a:lnTo>
                    <a:pt x="1116963" y="20838"/>
                  </a:lnTo>
                  <a:lnTo>
                    <a:pt x="1176415" y="29548"/>
                  </a:lnTo>
                  <a:lnTo>
                    <a:pt x="1232695" y="39594"/>
                  </a:lnTo>
                  <a:lnTo>
                    <a:pt x="1285530" y="50900"/>
                  </a:lnTo>
                  <a:lnTo>
                    <a:pt x="1334643" y="63388"/>
                  </a:lnTo>
                  <a:lnTo>
                    <a:pt x="1379757" y="76983"/>
                  </a:lnTo>
                  <a:lnTo>
                    <a:pt x="1420597" y="91609"/>
                  </a:lnTo>
                  <a:lnTo>
                    <a:pt x="1456887" y="107188"/>
                  </a:lnTo>
                  <a:lnTo>
                    <a:pt x="1514713" y="140901"/>
                  </a:lnTo>
                  <a:lnTo>
                    <a:pt x="1551028" y="177511"/>
                  </a:lnTo>
                  <a:lnTo>
                    <a:pt x="1563624" y="216408"/>
                  </a:lnTo>
                  <a:lnTo>
                    <a:pt x="1560429" y="236103"/>
                  </a:lnTo>
                  <a:lnTo>
                    <a:pt x="1535698" y="273933"/>
                  </a:lnTo>
                  <a:lnTo>
                    <a:pt x="1488351" y="309171"/>
                  </a:lnTo>
                  <a:lnTo>
                    <a:pt x="1420597" y="341206"/>
                  </a:lnTo>
                  <a:lnTo>
                    <a:pt x="1379757" y="355832"/>
                  </a:lnTo>
                  <a:lnTo>
                    <a:pt x="1334643" y="369427"/>
                  </a:lnTo>
                  <a:lnTo>
                    <a:pt x="1285530" y="381915"/>
                  </a:lnTo>
                  <a:lnTo>
                    <a:pt x="1232695" y="393221"/>
                  </a:lnTo>
                  <a:lnTo>
                    <a:pt x="1176415" y="403267"/>
                  </a:lnTo>
                  <a:lnTo>
                    <a:pt x="1116963" y="411977"/>
                  </a:lnTo>
                  <a:lnTo>
                    <a:pt x="1054618" y="419275"/>
                  </a:lnTo>
                  <a:lnTo>
                    <a:pt x="989654" y="425084"/>
                  </a:lnTo>
                  <a:lnTo>
                    <a:pt x="922348" y="429328"/>
                  </a:lnTo>
                  <a:lnTo>
                    <a:pt x="852975" y="431931"/>
                  </a:lnTo>
                  <a:lnTo>
                    <a:pt x="781812" y="432815"/>
                  </a:lnTo>
                  <a:lnTo>
                    <a:pt x="710648" y="431931"/>
                  </a:lnTo>
                  <a:lnTo>
                    <a:pt x="641275" y="429328"/>
                  </a:lnTo>
                  <a:lnTo>
                    <a:pt x="573969" y="425084"/>
                  </a:lnTo>
                  <a:lnTo>
                    <a:pt x="509005" y="419275"/>
                  </a:lnTo>
                  <a:lnTo>
                    <a:pt x="446660" y="411977"/>
                  </a:lnTo>
                  <a:lnTo>
                    <a:pt x="387208" y="403267"/>
                  </a:lnTo>
                  <a:lnTo>
                    <a:pt x="330928" y="393221"/>
                  </a:lnTo>
                  <a:lnTo>
                    <a:pt x="278093" y="381915"/>
                  </a:lnTo>
                  <a:lnTo>
                    <a:pt x="228980" y="369427"/>
                  </a:lnTo>
                  <a:lnTo>
                    <a:pt x="183866" y="355832"/>
                  </a:lnTo>
                  <a:lnTo>
                    <a:pt x="143026" y="341206"/>
                  </a:lnTo>
                  <a:lnTo>
                    <a:pt x="106736" y="325627"/>
                  </a:lnTo>
                  <a:lnTo>
                    <a:pt x="48910" y="291914"/>
                  </a:lnTo>
                  <a:lnTo>
                    <a:pt x="12595" y="255304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661786" y="3060903"/>
            <a:ext cx="9804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25" dirty="0">
                <a:latin typeface="Microsoft JhengHei UI"/>
                <a:cs typeface="Microsoft JhengHei UI"/>
              </a:rPr>
              <a:t>装配员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11240" y="1687067"/>
            <a:ext cx="82550" cy="758190"/>
            <a:chOff x="6111240" y="1687067"/>
            <a:chExt cx="82550" cy="75819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40" y="1687067"/>
              <a:ext cx="82296" cy="16357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1240" y="2281427"/>
              <a:ext cx="82296" cy="163575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6111240" y="2845307"/>
            <a:ext cx="82550" cy="761365"/>
            <a:chOff x="6111240" y="2845307"/>
            <a:chExt cx="82550" cy="761365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40" y="2845307"/>
              <a:ext cx="82296" cy="1635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1240" y="3442715"/>
              <a:ext cx="82296" cy="163575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6278816" y="5205920"/>
            <a:ext cx="1076325" cy="451484"/>
            <a:chOff x="6278816" y="5205920"/>
            <a:chExt cx="1076325" cy="451484"/>
          </a:xfrm>
        </p:grpSpPr>
        <p:sp>
          <p:nvSpPr>
            <p:cNvPr id="46" name="object 46"/>
            <p:cNvSpPr/>
            <p:nvPr/>
          </p:nvSpPr>
          <p:spPr>
            <a:xfrm>
              <a:off x="6288023" y="5215128"/>
              <a:ext cx="1057910" cy="433070"/>
            </a:xfrm>
            <a:custGeom>
              <a:avLst/>
              <a:gdLst/>
              <a:ahLst/>
              <a:cxnLst/>
              <a:rect l="l" t="t" r="r" b="b"/>
              <a:pathLst>
                <a:path w="1057909" h="433070">
                  <a:moveTo>
                    <a:pt x="528827" y="0"/>
                  </a:moveTo>
                  <a:lnTo>
                    <a:pt x="462485" y="1686"/>
                  </a:lnTo>
                  <a:lnTo>
                    <a:pt x="398604" y="6610"/>
                  </a:lnTo>
                  <a:lnTo>
                    <a:pt x="337680" y="14568"/>
                  </a:lnTo>
                  <a:lnTo>
                    <a:pt x="280207" y="25357"/>
                  </a:lnTo>
                  <a:lnTo>
                    <a:pt x="226681" y="38776"/>
                  </a:lnTo>
                  <a:lnTo>
                    <a:pt x="177597" y="54620"/>
                  </a:lnTo>
                  <a:lnTo>
                    <a:pt x="133451" y="72687"/>
                  </a:lnTo>
                  <a:lnTo>
                    <a:pt x="94738" y="92774"/>
                  </a:lnTo>
                  <a:lnTo>
                    <a:pt x="61953" y="114678"/>
                  </a:lnTo>
                  <a:lnTo>
                    <a:pt x="16148" y="163126"/>
                  </a:lnTo>
                  <a:lnTo>
                    <a:pt x="0" y="216408"/>
                  </a:lnTo>
                  <a:lnTo>
                    <a:pt x="4119" y="243551"/>
                  </a:lnTo>
                  <a:lnTo>
                    <a:pt x="35591" y="294618"/>
                  </a:lnTo>
                  <a:lnTo>
                    <a:pt x="94738" y="340041"/>
                  </a:lnTo>
                  <a:lnTo>
                    <a:pt x="133451" y="360128"/>
                  </a:lnTo>
                  <a:lnTo>
                    <a:pt x="177597" y="378195"/>
                  </a:lnTo>
                  <a:lnTo>
                    <a:pt x="226681" y="394039"/>
                  </a:lnTo>
                  <a:lnTo>
                    <a:pt x="280207" y="407458"/>
                  </a:lnTo>
                  <a:lnTo>
                    <a:pt x="337680" y="418247"/>
                  </a:lnTo>
                  <a:lnTo>
                    <a:pt x="398604" y="426205"/>
                  </a:lnTo>
                  <a:lnTo>
                    <a:pt x="462485" y="431129"/>
                  </a:lnTo>
                  <a:lnTo>
                    <a:pt x="528827" y="432816"/>
                  </a:lnTo>
                  <a:lnTo>
                    <a:pt x="595170" y="431129"/>
                  </a:lnTo>
                  <a:lnTo>
                    <a:pt x="659051" y="426205"/>
                  </a:lnTo>
                  <a:lnTo>
                    <a:pt x="719975" y="418247"/>
                  </a:lnTo>
                  <a:lnTo>
                    <a:pt x="777448" y="407458"/>
                  </a:lnTo>
                  <a:lnTo>
                    <a:pt x="830974" y="394039"/>
                  </a:lnTo>
                  <a:lnTo>
                    <a:pt x="880058" y="378195"/>
                  </a:lnTo>
                  <a:lnTo>
                    <a:pt x="924204" y="360128"/>
                  </a:lnTo>
                  <a:lnTo>
                    <a:pt x="962917" y="340041"/>
                  </a:lnTo>
                  <a:lnTo>
                    <a:pt x="995702" y="318137"/>
                  </a:lnTo>
                  <a:lnTo>
                    <a:pt x="1041507" y="269689"/>
                  </a:lnTo>
                  <a:lnTo>
                    <a:pt x="1057655" y="216408"/>
                  </a:lnTo>
                  <a:lnTo>
                    <a:pt x="1053536" y="189264"/>
                  </a:lnTo>
                  <a:lnTo>
                    <a:pt x="1022064" y="138197"/>
                  </a:lnTo>
                  <a:lnTo>
                    <a:pt x="962917" y="92774"/>
                  </a:lnTo>
                  <a:lnTo>
                    <a:pt x="924204" y="72687"/>
                  </a:lnTo>
                  <a:lnTo>
                    <a:pt x="880058" y="54620"/>
                  </a:lnTo>
                  <a:lnTo>
                    <a:pt x="830974" y="38776"/>
                  </a:lnTo>
                  <a:lnTo>
                    <a:pt x="777448" y="25357"/>
                  </a:lnTo>
                  <a:lnTo>
                    <a:pt x="719975" y="14568"/>
                  </a:lnTo>
                  <a:lnTo>
                    <a:pt x="659051" y="6610"/>
                  </a:lnTo>
                  <a:lnTo>
                    <a:pt x="595170" y="1686"/>
                  </a:lnTo>
                  <a:lnTo>
                    <a:pt x="528827" y="0"/>
                  </a:lnTo>
                  <a:close/>
                </a:path>
              </a:pathLst>
            </a:custGeom>
            <a:solidFill>
              <a:srgbClr val="DAEC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88023" y="5215128"/>
              <a:ext cx="1057910" cy="433070"/>
            </a:xfrm>
            <a:custGeom>
              <a:avLst/>
              <a:gdLst/>
              <a:ahLst/>
              <a:cxnLst/>
              <a:rect l="l" t="t" r="r" b="b"/>
              <a:pathLst>
                <a:path w="1057909" h="433070">
                  <a:moveTo>
                    <a:pt x="0" y="216408"/>
                  </a:moveTo>
                  <a:lnTo>
                    <a:pt x="16148" y="163126"/>
                  </a:lnTo>
                  <a:lnTo>
                    <a:pt x="61953" y="114678"/>
                  </a:lnTo>
                  <a:lnTo>
                    <a:pt x="94738" y="92774"/>
                  </a:lnTo>
                  <a:lnTo>
                    <a:pt x="133451" y="72687"/>
                  </a:lnTo>
                  <a:lnTo>
                    <a:pt x="177597" y="54620"/>
                  </a:lnTo>
                  <a:lnTo>
                    <a:pt x="226681" y="38776"/>
                  </a:lnTo>
                  <a:lnTo>
                    <a:pt x="280207" y="25357"/>
                  </a:lnTo>
                  <a:lnTo>
                    <a:pt x="337680" y="14568"/>
                  </a:lnTo>
                  <a:lnTo>
                    <a:pt x="398604" y="6610"/>
                  </a:lnTo>
                  <a:lnTo>
                    <a:pt x="462485" y="1686"/>
                  </a:lnTo>
                  <a:lnTo>
                    <a:pt x="528827" y="0"/>
                  </a:lnTo>
                  <a:lnTo>
                    <a:pt x="595170" y="1686"/>
                  </a:lnTo>
                  <a:lnTo>
                    <a:pt x="659051" y="6610"/>
                  </a:lnTo>
                  <a:lnTo>
                    <a:pt x="719975" y="14568"/>
                  </a:lnTo>
                  <a:lnTo>
                    <a:pt x="777448" y="25357"/>
                  </a:lnTo>
                  <a:lnTo>
                    <a:pt x="830974" y="38776"/>
                  </a:lnTo>
                  <a:lnTo>
                    <a:pt x="880058" y="54620"/>
                  </a:lnTo>
                  <a:lnTo>
                    <a:pt x="924204" y="72687"/>
                  </a:lnTo>
                  <a:lnTo>
                    <a:pt x="962917" y="92774"/>
                  </a:lnTo>
                  <a:lnTo>
                    <a:pt x="995702" y="114678"/>
                  </a:lnTo>
                  <a:lnTo>
                    <a:pt x="1041507" y="163126"/>
                  </a:lnTo>
                  <a:lnTo>
                    <a:pt x="1057655" y="216408"/>
                  </a:lnTo>
                  <a:lnTo>
                    <a:pt x="1053536" y="243551"/>
                  </a:lnTo>
                  <a:lnTo>
                    <a:pt x="1022064" y="294618"/>
                  </a:lnTo>
                  <a:lnTo>
                    <a:pt x="962917" y="340041"/>
                  </a:lnTo>
                  <a:lnTo>
                    <a:pt x="924204" y="360128"/>
                  </a:lnTo>
                  <a:lnTo>
                    <a:pt x="880058" y="378195"/>
                  </a:lnTo>
                  <a:lnTo>
                    <a:pt x="830974" y="394039"/>
                  </a:lnTo>
                  <a:lnTo>
                    <a:pt x="777448" y="407458"/>
                  </a:lnTo>
                  <a:lnTo>
                    <a:pt x="719975" y="418247"/>
                  </a:lnTo>
                  <a:lnTo>
                    <a:pt x="659051" y="426205"/>
                  </a:lnTo>
                  <a:lnTo>
                    <a:pt x="595170" y="431129"/>
                  </a:lnTo>
                  <a:lnTo>
                    <a:pt x="528827" y="432816"/>
                  </a:lnTo>
                  <a:lnTo>
                    <a:pt x="462485" y="431129"/>
                  </a:lnTo>
                  <a:lnTo>
                    <a:pt x="398604" y="426205"/>
                  </a:lnTo>
                  <a:lnTo>
                    <a:pt x="337680" y="418247"/>
                  </a:lnTo>
                  <a:lnTo>
                    <a:pt x="280207" y="407458"/>
                  </a:lnTo>
                  <a:lnTo>
                    <a:pt x="226681" y="394039"/>
                  </a:lnTo>
                  <a:lnTo>
                    <a:pt x="177597" y="378195"/>
                  </a:lnTo>
                  <a:lnTo>
                    <a:pt x="133451" y="360128"/>
                  </a:lnTo>
                  <a:lnTo>
                    <a:pt x="94738" y="340041"/>
                  </a:lnTo>
                  <a:lnTo>
                    <a:pt x="61953" y="318137"/>
                  </a:lnTo>
                  <a:lnTo>
                    <a:pt x="16148" y="269689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520053" y="5270372"/>
            <a:ext cx="5988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65" dirty="0">
                <a:latin typeface="Microsoft JhengHei UI"/>
                <a:cs typeface="Microsoft JhengHei UI"/>
              </a:rPr>
              <a:t>装载机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183384" y="3993133"/>
            <a:ext cx="4678045" cy="1956435"/>
          </a:xfrm>
          <a:custGeom>
            <a:avLst/>
            <a:gdLst/>
            <a:ahLst/>
            <a:cxnLst/>
            <a:rect l="l" t="t" r="r" b="b"/>
            <a:pathLst>
              <a:path w="4678045" h="1956435">
                <a:moveTo>
                  <a:pt x="480441" y="924814"/>
                </a:moveTo>
                <a:lnTo>
                  <a:pt x="393192" y="954024"/>
                </a:lnTo>
                <a:lnTo>
                  <a:pt x="412584" y="973391"/>
                </a:lnTo>
                <a:lnTo>
                  <a:pt x="0" y="1387348"/>
                </a:lnTo>
                <a:lnTo>
                  <a:pt x="19304" y="1406779"/>
                </a:lnTo>
                <a:lnTo>
                  <a:pt x="432041" y="992797"/>
                </a:lnTo>
                <a:lnTo>
                  <a:pt x="451485" y="1012190"/>
                </a:lnTo>
                <a:lnTo>
                  <a:pt x="467550" y="963676"/>
                </a:lnTo>
                <a:lnTo>
                  <a:pt x="480441" y="924814"/>
                </a:lnTo>
                <a:close/>
              </a:path>
              <a:path w="4678045" h="1956435">
                <a:moveTo>
                  <a:pt x="523240" y="409448"/>
                </a:moveTo>
                <a:lnTo>
                  <a:pt x="495808" y="409448"/>
                </a:lnTo>
                <a:lnTo>
                  <a:pt x="495808" y="13462"/>
                </a:lnTo>
                <a:lnTo>
                  <a:pt x="468376" y="13462"/>
                </a:lnTo>
                <a:lnTo>
                  <a:pt x="468376" y="409448"/>
                </a:lnTo>
                <a:lnTo>
                  <a:pt x="440944" y="409448"/>
                </a:lnTo>
                <a:lnTo>
                  <a:pt x="482092" y="491744"/>
                </a:lnTo>
                <a:lnTo>
                  <a:pt x="516369" y="423164"/>
                </a:lnTo>
                <a:lnTo>
                  <a:pt x="523240" y="409448"/>
                </a:lnTo>
                <a:close/>
              </a:path>
              <a:path w="4678045" h="1956435">
                <a:moveTo>
                  <a:pt x="2911983" y="708406"/>
                </a:moveTo>
                <a:lnTo>
                  <a:pt x="2884551" y="694690"/>
                </a:lnTo>
                <a:lnTo>
                  <a:pt x="2829687" y="667258"/>
                </a:lnTo>
                <a:lnTo>
                  <a:pt x="2829687" y="694690"/>
                </a:lnTo>
                <a:lnTo>
                  <a:pt x="951484" y="694690"/>
                </a:lnTo>
                <a:lnTo>
                  <a:pt x="951484" y="722122"/>
                </a:lnTo>
                <a:lnTo>
                  <a:pt x="2829687" y="722122"/>
                </a:lnTo>
                <a:lnTo>
                  <a:pt x="2829687" y="749554"/>
                </a:lnTo>
                <a:lnTo>
                  <a:pt x="2884538" y="722122"/>
                </a:lnTo>
                <a:lnTo>
                  <a:pt x="2911983" y="708406"/>
                </a:lnTo>
                <a:close/>
              </a:path>
              <a:path w="4678045" h="1956435">
                <a:moveTo>
                  <a:pt x="3970528" y="26924"/>
                </a:moveTo>
                <a:lnTo>
                  <a:pt x="3965829" y="0"/>
                </a:lnTo>
                <a:lnTo>
                  <a:pt x="893102" y="527659"/>
                </a:lnTo>
                <a:lnTo>
                  <a:pt x="888492" y="500634"/>
                </a:lnTo>
                <a:lnTo>
                  <a:pt x="814324" y="555117"/>
                </a:lnTo>
                <a:lnTo>
                  <a:pt x="902335" y="581660"/>
                </a:lnTo>
                <a:lnTo>
                  <a:pt x="898118" y="557022"/>
                </a:lnTo>
                <a:lnTo>
                  <a:pt x="897724" y="554697"/>
                </a:lnTo>
                <a:lnTo>
                  <a:pt x="3970528" y="26924"/>
                </a:lnTo>
                <a:close/>
              </a:path>
              <a:path w="4678045" h="1956435">
                <a:moveTo>
                  <a:pt x="4677664" y="1873910"/>
                </a:moveTo>
                <a:lnTo>
                  <a:pt x="4650232" y="1873910"/>
                </a:lnTo>
                <a:lnTo>
                  <a:pt x="4650232" y="1656334"/>
                </a:lnTo>
                <a:lnTo>
                  <a:pt x="4622800" y="1656334"/>
                </a:lnTo>
                <a:lnTo>
                  <a:pt x="4622800" y="1873910"/>
                </a:lnTo>
                <a:lnTo>
                  <a:pt x="4595368" y="1873910"/>
                </a:lnTo>
                <a:lnTo>
                  <a:pt x="4636516" y="1956206"/>
                </a:lnTo>
                <a:lnTo>
                  <a:pt x="4670806" y="1887626"/>
                </a:lnTo>
                <a:lnTo>
                  <a:pt x="4677664" y="1873910"/>
                </a:lnTo>
                <a:close/>
              </a:path>
              <a:path w="4678045" h="1956435">
                <a:moveTo>
                  <a:pt x="4677664" y="1144143"/>
                </a:moveTo>
                <a:lnTo>
                  <a:pt x="4650232" y="1144143"/>
                </a:lnTo>
                <a:lnTo>
                  <a:pt x="4650232" y="909574"/>
                </a:lnTo>
                <a:lnTo>
                  <a:pt x="4622800" y="909574"/>
                </a:lnTo>
                <a:lnTo>
                  <a:pt x="4622800" y="1144143"/>
                </a:lnTo>
                <a:lnTo>
                  <a:pt x="4595368" y="1144143"/>
                </a:lnTo>
                <a:lnTo>
                  <a:pt x="4636516" y="1226451"/>
                </a:lnTo>
                <a:lnTo>
                  <a:pt x="4670806" y="1157859"/>
                </a:lnTo>
                <a:lnTo>
                  <a:pt x="4677664" y="1144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864611" y="5771489"/>
            <a:ext cx="978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solidFill>
                  <a:srgbClr val="00AF50"/>
                </a:solidFill>
                <a:latin typeface="Microsoft JhengHei UI"/>
                <a:cs typeface="Microsoft JhengHei UI"/>
              </a:rPr>
              <a:t>x.a, </a:t>
            </a:r>
            <a:r>
              <a:rPr sz="1800" spc="80" dirty="0">
                <a:solidFill>
                  <a:srgbClr val="00AF50"/>
                </a:solidFill>
                <a:latin typeface="Microsoft JhengHei UI"/>
                <a:cs typeface="Microsoft JhengHei UI"/>
              </a:rPr>
              <a:t>x.so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38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376929" y="1419225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Microsoft JhengHei UI"/>
                <a:cs typeface="Microsoft JhengHei UI"/>
              </a:rPr>
              <a:t>main</a:t>
            </a:r>
            <a:r>
              <a:rPr sz="1800" spc="110" dirty="0">
                <a:solidFill>
                  <a:srgbClr val="00AF50"/>
                </a:solidFill>
                <a:latin typeface="Microsoft JhengHei UI"/>
                <a:cs typeface="Microsoft JhengHei UI"/>
              </a:rPr>
              <a:t>.c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68241" y="2586939"/>
            <a:ext cx="770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50"/>
                </a:solidFill>
                <a:latin typeface="Microsoft JhengHei UI"/>
                <a:cs typeface="Microsoft JhengHei UI"/>
              </a:rPr>
              <a:t>主要的</a:t>
            </a:r>
            <a:r>
              <a:rPr sz="1800" spc="140" dirty="0">
                <a:solidFill>
                  <a:srgbClr val="00AF50"/>
                </a:solidFill>
                <a:latin typeface="Microsoft JhengHei UI"/>
                <a:cs typeface="Microsoft JhengHei UI"/>
              </a:rPr>
              <a:t>.s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62603" y="3328796"/>
            <a:ext cx="79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Microsoft JhengHei UI"/>
                <a:cs typeface="Microsoft JhengHei UI"/>
              </a:rPr>
              <a:t>main</a:t>
            </a:r>
            <a:r>
              <a:rPr sz="1800" spc="65" dirty="0">
                <a:solidFill>
                  <a:srgbClr val="00AF50"/>
                </a:solidFill>
                <a:latin typeface="Microsoft JhengHei UI"/>
                <a:cs typeface="Microsoft JhengHei UI"/>
              </a:rPr>
              <a:t>.o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63588" y="1428115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00AF50"/>
                </a:solidFill>
                <a:latin typeface="Microsoft JhengHei UI"/>
                <a:cs typeface="Microsoft JhengHei UI"/>
              </a:rPr>
              <a:t>proc.c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54900" y="2596388"/>
            <a:ext cx="70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00AF50"/>
                </a:solidFill>
                <a:latin typeface="Microsoft JhengHei UI"/>
                <a:cs typeface="Microsoft JhengHei UI"/>
              </a:rPr>
              <a:t>进程.s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49261" y="3337686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AF50"/>
                </a:solidFill>
                <a:latin typeface="Microsoft JhengHei UI"/>
                <a:cs typeface="Microsoft JhengHei UI"/>
              </a:rPr>
              <a:t>proc.o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54136" y="4223766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00AF50"/>
                </a:solidFill>
                <a:latin typeface="Microsoft JhengHei UI"/>
                <a:cs typeface="Microsoft JhengHei UI"/>
              </a:rPr>
              <a:t>a</a:t>
            </a:r>
            <a:r>
              <a:rPr sz="1800" spc="30" dirty="0">
                <a:solidFill>
                  <a:srgbClr val="00AF50"/>
                </a:solidFill>
                <a:latin typeface="Microsoft JhengHei UI"/>
                <a:cs typeface="Microsoft JhengHei UI"/>
              </a:rPr>
              <a:t>. </a:t>
            </a:r>
            <a:r>
              <a:rPr sz="1800" spc="25" dirty="0">
                <a:solidFill>
                  <a:srgbClr val="00AF50"/>
                </a:solidFill>
                <a:latin typeface="Microsoft JhengHei UI"/>
                <a:cs typeface="Microsoft JhengHei UI"/>
              </a:rPr>
              <a:t>淘汰</a:t>
            </a:r>
            <a:endParaRPr sz="1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0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97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算术和逻辑单元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208" y="2019680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208" y="2604897"/>
            <a:ext cx="233679" cy="2362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39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6703" y="4044696"/>
            <a:ext cx="1149350" cy="2155190"/>
          </a:xfrm>
          <a:custGeom>
            <a:avLst/>
            <a:gdLst/>
            <a:ahLst/>
            <a:cxnLst/>
            <a:rect l="l" t="t" r="r" b="b"/>
            <a:pathLst>
              <a:path w="1149350" h="2155190">
                <a:moveTo>
                  <a:pt x="0" y="2154935"/>
                </a:moveTo>
                <a:lnTo>
                  <a:pt x="0" y="1436623"/>
                </a:lnTo>
                <a:lnTo>
                  <a:pt x="599059" y="1071879"/>
                </a:lnTo>
                <a:lnTo>
                  <a:pt x="4063" y="712723"/>
                </a:lnTo>
                <a:lnTo>
                  <a:pt x="4063" y="0"/>
                </a:lnTo>
                <a:lnTo>
                  <a:pt x="1149096" y="712723"/>
                </a:lnTo>
                <a:lnTo>
                  <a:pt x="1149096" y="1436623"/>
                </a:lnTo>
                <a:lnTo>
                  <a:pt x="0" y="215493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69765" y="4972939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JhengHei UI"/>
                <a:cs typeface="Microsoft JhengHei UI"/>
              </a:rPr>
              <a:t>ALU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612" y="1159494"/>
            <a:ext cx="5325110" cy="384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080" indent="-399415">
              <a:lnSpc>
                <a:spcPct val="120100"/>
              </a:lnSpc>
              <a:spcBef>
                <a:spcPts val="100"/>
              </a:spcBef>
            </a:pPr>
            <a:r>
              <a:rPr sz="3200" spc="-5" dirty="0">
                <a:latin typeface="Microsoft YaHei"/>
                <a:cs typeface="Microsoft YaHei"/>
              </a:rPr>
              <a:t>ALU</a:t>
            </a:r>
            <a:r>
              <a:rPr sz="3200" spc="45" dirty="0">
                <a:latin typeface="Microsoft YaHei"/>
                <a:cs typeface="Microsoft YaHei"/>
              </a:rPr>
              <a:t>（算术</a:t>
            </a:r>
            <a:r>
              <a:rPr sz="3200" spc="-65" dirty="0">
                <a:latin typeface="Microsoft YaHei"/>
                <a:cs typeface="Microsoft YaHei"/>
              </a:rPr>
              <a:t>逻辑</a:t>
            </a:r>
            <a:r>
              <a:rPr sz="3200" spc="55" dirty="0">
                <a:latin typeface="Microsoft YaHei"/>
                <a:cs typeface="Microsoft YaHei"/>
              </a:rPr>
              <a:t>单元）</a:t>
            </a:r>
            <a:r>
              <a:rPr sz="3200" spc="-10" dirty="0">
                <a:latin typeface="Microsoft YaHei"/>
                <a:cs typeface="Microsoft YaHei"/>
              </a:rPr>
              <a:t>算术运算</a:t>
            </a:r>
            <a:r>
              <a:rPr sz="3200" spc="320" dirty="0">
                <a:latin typeface="Microsoft YaHei"/>
                <a:cs typeface="Microsoft YaHei"/>
              </a:rPr>
              <a:t>（</a:t>
            </a:r>
            <a:r>
              <a:rPr sz="3200" spc="-10" dirty="0">
                <a:latin typeface="Microsoft YaHei"/>
                <a:cs typeface="Microsoft YaHei"/>
              </a:rPr>
              <a:t>加、</a:t>
            </a:r>
            <a:r>
              <a:rPr sz="3200" spc="-15" dirty="0">
                <a:latin typeface="Microsoft YaHei"/>
                <a:cs typeface="Microsoft YaHei"/>
              </a:rPr>
              <a:t>减）</a:t>
            </a:r>
            <a:r>
              <a:rPr sz="3200" spc="335" dirty="0">
                <a:latin typeface="Microsoft YaHei"/>
                <a:cs typeface="Microsoft YaHei"/>
              </a:rPr>
              <a:t>。</a:t>
            </a:r>
            <a:endParaRPr sz="3200">
              <a:latin typeface="Microsoft YaHei"/>
              <a:cs typeface="Microsoft YaHei"/>
            </a:endParaRPr>
          </a:p>
          <a:p>
            <a:pPr marL="12700" marR="968375" indent="466090">
              <a:lnSpc>
                <a:spcPts val="4610"/>
              </a:lnSpc>
              <a:spcBef>
                <a:spcPts val="280"/>
              </a:spcBef>
            </a:pPr>
            <a:r>
              <a:rPr sz="3200" spc="-10" dirty="0">
                <a:latin typeface="Microsoft YaHei"/>
                <a:cs typeface="Microsoft YaHei"/>
              </a:rPr>
              <a:t>进行逻辑运算</a:t>
            </a:r>
            <a:r>
              <a:rPr sz="3200" spc="60" dirty="0">
                <a:latin typeface="Microsoft YaHei"/>
                <a:cs typeface="Microsoft YaHei"/>
              </a:rPr>
              <a:t>（AND、</a:t>
            </a:r>
            <a:r>
              <a:rPr sz="3200" spc="75" dirty="0">
                <a:latin typeface="Microsoft YaHei"/>
                <a:cs typeface="Microsoft YaHei"/>
              </a:rPr>
              <a:t>OR）</a:t>
            </a:r>
            <a:r>
              <a:rPr sz="3200" spc="-10" dirty="0">
                <a:latin typeface="Microsoft YaHei"/>
                <a:cs typeface="Microsoft YaHei"/>
              </a:rPr>
              <a:t>等。</a:t>
            </a:r>
            <a:endParaRPr sz="3200">
              <a:latin typeface="Microsoft YaHei"/>
              <a:cs typeface="Microsoft YaHei"/>
            </a:endParaRPr>
          </a:p>
          <a:p>
            <a:pPr marL="2701925">
              <a:lnSpc>
                <a:spcPct val="100000"/>
              </a:lnSpc>
              <a:spcBef>
                <a:spcPts val="1714"/>
              </a:spcBef>
            </a:pPr>
            <a:r>
              <a:rPr sz="1800" spc="10" dirty="0">
                <a:latin typeface="Microsoft JhengHei UI"/>
                <a:cs typeface="Microsoft JhengHei UI"/>
              </a:rPr>
              <a:t>ALU</a:t>
            </a:r>
            <a:r>
              <a:rPr sz="1800" dirty="0">
                <a:latin typeface="Microsoft JhengHei UI"/>
                <a:cs typeface="Microsoft JhengHei UI"/>
              </a:rPr>
              <a:t>操作</a:t>
            </a:r>
            <a:endParaRPr sz="1800">
              <a:latin typeface="Microsoft JhengHei UI"/>
              <a:cs typeface="Microsoft JhengHei UI"/>
            </a:endParaRPr>
          </a:p>
          <a:p>
            <a:pPr marR="1463675" algn="ctr">
              <a:lnSpc>
                <a:spcPct val="100000"/>
              </a:lnSpc>
              <a:spcBef>
                <a:spcPts val="1710"/>
              </a:spcBef>
            </a:pPr>
            <a:r>
              <a:rPr sz="1800" spc="55" dirty="0">
                <a:latin typeface="Microsoft JhengHei UI"/>
                <a:cs typeface="Microsoft JhengHei UI"/>
              </a:rPr>
              <a:t>a</a:t>
            </a:r>
            <a:endParaRPr sz="1800">
              <a:latin typeface="Microsoft JhengHei UI"/>
              <a:cs typeface="Microsoft JhengHei UI"/>
            </a:endParaRPr>
          </a:p>
          <a:p>
            <a:pPr marR="294005" algn="r">
              <a:lnSpc>
                <a:spcPct val="100000"/>
              </a:lnSpc>
              <a:spcBef>
                <a:spcPts val="1465"/>
              </a:spcBef>
            </a:pPr>
            <a:r>
              <a:rPr sz="1800" spc="-250" dirty="0">
                <a:latin typeface="Microsoft JhengHei UI"/>
                <a:cs typeface="Microsoft JhengHei UI"/>
              </a:rPr>
              <a:t>零</a:t>
            </a:r>
            <a:r>
              <a:rPr sz="1800" dirty="0">
                <a:latin typeface="Microsoft JhengHei UI"/>
                <a:cs typeface="Microsoft JhengHei UI"/>
              </a:rPr>
              <a:t>判断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1030" y="5691327"/>
            <a:ext cx="165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Microsoft JhengHei UI"/>
                <a:cs typeface="Microsoft JhengHei UI"/>
              </a:rPr>
              <a:t>b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2563" y="4958588"/>
            <a:ext cx="127317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z="1800" dirty="0">
                <a:latin typeface="Microsoft JhengHei UI"/>
                <a:cs typeface="Microsoft JhengHei UI"/>
              </a:rPr>
              <a:t>结果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ts val="2070"/>
              </a:lnSpc>
            </a:pPr>
            <a:r>
              <a:rPr sz="1800" spc="-415" dirty="0">
                <a:latin typeface="Microsoft JhengHei UI"/>
                <a:cs typeface="Microsoft JhengHei UI"/>
              </a:rPr>
              <a:t>溢出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4229" y="6197295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30" dirty="0">
                <a:latin typeface="Microsoft JhengHei UI"/>
                <a:cs typeface="Microsoft JhengHei UI"/>
              </a:rPr>
              <a:t>拎出来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0736" y="4062983"/>
            <a:ext cx="2153285" cy="2120265"/>
          </a:xfrm>
          <a:custGeom>
            <a:avLst/>
            <a:gdLst/>
            <a:ahLst/>
            <a:cxnLst/>
            <a:rect l="l" t="t" r="r" b="b"/>
            <a:pathLst>
              <a:path w="2153285" h="2120265">
                <a:moveTo>
                  <a:pt x="504063" y="1780032"/>
                </a:moveTo>
                <a:lnTo>
                  <a:pt x="485775" y="1770888"/>
                </a:lnTo>
                <a:lnTo>
                  <a:pt x="427863" y="1741932"/>
                </a:lnTo>
                <a:lnTo>
                  <a:pt x="427863" y="1770888"/>
                </a:lnTo>
                <a:lnTo>
                  <a:pt x="0" y="1770888"/>
                </a:lnTo>
                <a:lnTo>
                  <a:pt x="0" y="1789176"/>
                </a:lnTo>
                <a:lnTo>
                  <a:pt x="427863" y="1789176"/>
                </a:lnTo>
                <a:lnTo>
                  <a:pt x="427863" y="1818132"/>
                </a:lnTo>
                <a:lnTo>
                  <a:pt x="485775" y="1789176"/>
                </a:lnTo>
                <a:lnTo>
                  <a:pt x="504063" y="1780032"/>
                </a:lnTo>
                <a:close/>
              </a:path>
              <a:path w="2153285" h="2120265">
                <a:moveTo>
                  <a:pt x="504063" y="359664"/>
                </a:moveTo>
                <a:lnTo>
                  <a:pt x="485775" y="350520"/>
                </a:lnTo>
                <a:lnTo>
                  <a:pt x="427863" y="321564"/>
                </a:lnTo>
                <a:lnTo>
                  <a:pt x="427863" y="350520"/>
                </a:lnTo>
                <a:lnTo>
                  <a:pt x="0" y="350520"/>
                </a:lnTo>
                <a:lnTo>
                  <a:pt x="0" y="368808"/>
                </a:lnTo>
                <a:lnTo>
                  <a:pt x="427863" y="368808"/>
                </a:lnTo>
                <a:lnTo>
                  <a:pt x="427863" y="397764"/>
                </a:lnTo>
                <a:lnTo>
                  <a:pt x="485775" y="368808"/>
                </a:lnTo>
                <a:lnTo>
                  <a:pt x="504063" y="359664"/>
                </a:lnTo>
                <a:close/>
              </a:path>
              <a:path w="2153285" h="2120265">
                <a:moveTo>
                  <a:pt x="1168908" y="2044052"/>
                </a:moveTo>
                <a:lnTo>
                  <a:pt x="1139952" y="2044052"/>
                </a:lnTo>
                <a:lnTo>
                  <a:pt x="1139952" y="1740408"/>
                </a:lnTo>
                <a:lnTo>
                  <a:pt x="1121664" y="1740408"/>
                </a:lnTo>
                <a:lnTo>
                  <a:pt x="1121664" y="2044052"/>
                </a:lnTo>
                <a:lnTo>
                  <a:pt x="1092708" y="2044052"/>
                </a:lnTo>
                <a:lnTo>
                  <a:pt x="1130808" y="2120252"/>
                </a:lnTo>
                <a:lnTo>
                  <a:pt x="1162558" y="2056752"/>
                </a:lnTo>
                <a:lnTo>
                  <a:pt x="1168908" y="2044052"/>
                </a:lnTo>
                <a:close/>
              </a:path>
              <a:path w="2153285" h="2120265">
                <a:moveTo>
                  <a:pt x="1168908" y="303657"/>
                </a:moveTo>
                <a:lnTo>
                  <a:pt x="1139952" y="303657"/>
                </a:lnTo>
                <a:lnTo>
                  <a:pt x="1139952" y="0"/>
                </a:lnTo>
                <a:lnTo>
                  <a:pt x="1121664" y="0"/>
                </a:lnTo>
                <a:lnTo>
                  <a:pt x="1121664" y="303657"/>
                </a:lnTo>
                <a:lnTo>
                  <a:pt x="1092708" y="303657"/>
                </a:lnTo>
                <a:lnTo>
                  <a:pt x="1130808" y="379857"/>
                </a:lnTo>
                <a:lnTo>
                  <a:pt x="1162558" y="316357"/>
                </a:lnTo>
                <a:lnTo>
                  <a:pt x="1168908" y="303657"/>
                </a:lnTo>
                <a:close/>
              </a:path>
              <a:path w="2153285" h="2120265">
                <a:moveTo>
                  <a:pt x="2146935" y="1051560"/>
                </a:moveTo>
                <a:lnTo>
                  <a:pt x="2128647" y="1042416"/>
                </a:lnTo>
                <a:lnTo>
                  <a:pt x="2070735" y="1013460"/>
                </a:lnTo>
                <a:lnTo>
                  <a:pt x="2070735" y="1042416"/>
                </a:lnTo>
                <a:lnTo>
                  <a:pt x="1642872" y="1042416"/>
                </a:lnTo>
                <a:lnTo>
                  <a:pt x="1642872" y="1060704"/>
                </a:lnTo>
                <a:lnTo>
                  <a:pt x="2070735" y="1060704"/>
                </a:lnTo>
                <a:lnTo>
                  <a:pt x="2070735" y="1089660"/>
                </a:lnTo>
                <a:lnTo>
                  <a:pt x="2128647" y="1060704"/>
                </a:lnTo>
                <a:lnTo>
                  <a:pt x="2146935" y="1051560"/>
                </a:lnTo>
                <a:close/>
              </a:path>
              <a:path w="2153285" h="2120265">
                <a:moveTo>
                  <a:pt x="2153031" y="1310640"/>
                </a:moveTo>
                <a:lnTo>
                  <a:pt x="2134743" y="1301496"/>
                </a:lnTo>
                <a:lnTo>
                  <a:pt x="2076831" y="1272540"/>
                </a:lnTo>
                <a:lnTo>
                  <a:pt x="2076831" y="1301496"/>
                </a:lnTo>
                <a:lnTo>
                  <a:pt x="1648968" y="1301496"/>
                </a:lnTo>
                <a:lnTo>
                  <a:pt x="1648968" y="1319784"/>
                </a:lnTo>
                <a:lnTo>
                  <a:pt x="2076831" y="1319784"/>
                </a:lnTo>
                <a:lnTo>
                  <a:pt x="2076831" y="1348740"/>
                </a:lnTo>
                <a:lnTo>
                  <a:pt x="2134743" y="1319784"/>
                </a:lnTo>
                <a:lnTo>
                  <a:pt x="2153031" y="1310640"/>
                </a:lnTo>
                <a:close/>
              </a:path>
              <a:path w="2153285" h="2120265">
                <a:moveTo>
                  <a:pt x="2153031" y="801624"/>
                </a:moveTo>
                <a:lnTo>
                  <a:pt x="2134743" y="792480"/>
                </a:lnTo>
                <a:lnTo>
                  <a:pt x="2076831" y="763524"/>
                </a:lnTo>
                <a:lnTo>
                  <a:pt x="2076831" y="792480"/>
                </a:lnTo>
                <a:lnTo>
                  <a:pt x="1648968" y="792480"/>
                </a:lnTo>
                <a:lnTo>
                  <a:pt x="1648968" y="810768"/>
                </a:lnTo>
                <a:lnTo>
                  <a:pt x="2076831" y="810768"/>
                </a:lnTo>
                <a:lnTo>
                  <a:pt x="2076831" y="839724"/>
                </a:lnTo>
                <a:lnTo>
                  <a:pt x="2134743" y="810768"/>
                </a:lnTo>
                <a:lnTo>
                  <a:pt x="2153031" y="801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83463"/>
            <a:ext cx="2843783" cy="1962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乘法电路的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dirty="0"/>
              <a:t>第三版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4681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40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09032" y="2414523"/>
            <a:ext cx="1560830" cy="4340225"/>
            <a:chOff x="5209032" y="2414523"/>
            <a:chExt cx="1560830" cy="4340225"/>
          </a:xfrm>
        </p:grpSpPr>
        <p:sp>
          <p:nvSpPr>
            <p:cNvPr id="6" name="object 6"/>
            <p:cNvSpPr/>
            <p:nvPr/>
          </p:nvSpPr>
          <p:spPr>
            <a:xfrm>
              <a:off x="6012180" y="2414523"/>
              <a:ext cx="0" cy="4092575"/>
            </a:xfrm>
            <a:custGeom>
              <a:avLst/>
              <a:gdLst/>
              <a:ahLst/>
              <a:cxnLst/>
              <a:rect l="l" t="t" r="r" b="b"/>
              <a:pathLst>
                <a:path w="0" h="4092575">
                  <a:moveTo>
                    <a:pt x="0" y="0"/>
                  </a:moveTo>
                  <a:lnTo>
                    <a:pt x="0" y="40919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21224" y="6110071"/>
              <a:ext cx="1536700" cy="632460"/>
            </a:xfrm>
            <a:custGeom>
              <a:avLst/>
              <a:gdLst/>
              <a:ahLst/>
              <a:cxnLst/>
              <a:rect l="l" t="t" r="r" b="b"/>
              <a:pathLst>
                <a:path w="1536700" h="632459">
                  <a:moveTo>
                    <a:pt x="1347089" y="0"/>
                  </a:moveTo>
                  <a:lnTo>
                    <a:pt x="896112" y="126136"/>
                  </a:lnTo>
                  <a:lnTo>
                    <a:pt x="0" y="126136"/>
                  </a:lnTo>
                  <a:lnTo>
                    <a:pt x="0" y="632103"/>
                  </a:lnTo>
                  <a:lnTo>
                    <a:pt x="1536192" y="632103"/>
                  </a:lnTo>
                  <a:lnTo>
                    <a:pt x="1536192" y="126136"/>
                  </a:lnTo>
                  <a:lnTo>
                    <a:pt x="1280160" y="126136"/>
                  </a:lnTo>
                  <a:lnTo>
                    <a:pt x="134708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21224" y="6110071"/>
              <a:ext cx="1536700" cy="632460"/>
            </a:xfrm>
            <a:custGeom>
              <a:avLst/>
              <a:gdLst/>
              <a:ahLst/>
              <a:cxnLst/>
              <a:rect l="l" t="t" r="r" b="b"/>
              <a:pathLst>
                <a:path w="1536700" h="632459">
                  <a:moveTo>
                    <a:pt x="0" y="126136"/>
                  </a:moveTo>
                  <a:lnTo>
                    <a:pt x="896112" y="126136"/>
                  </a:lnTo>
                  <a:lnTo>
                    <a:pt x="1347089" y="0"/>
                  </a:lnTo>
                  <a:lnTo>
                    <a:pt x="1280160" y="126136"/>
                  </a:lnTo>
                  <a:lnTo>
                    <a:pt x="1536192" y="126136"/>
                  </a:lnTo>
                  <a:lnTo>
                    <a:pt x="1536192" y="210464"/>
                  </a:lnTo>
                  <a:lnTo>
                    <a:pt x="1536192" y="336956"/>
                  </a:lnTo>
                  <a:lnTo>
                    <a:pt x="1536192" y="632103"/>
                  </a:lnTo>
                  <a:lnTo>
                    <a:pt x="1280160" y="632103"/>
                  </a:lnTo>
                  <a:lnTo>
                    <a:pt x="896112" y="632103"/>
                  </a:lnTo>
                  <a:lnTo>
                    <a:pt x="0" y="632103"/>
                  </a:lnTo>
                  <a:lnTo>
                    <a:pt x="0" y="336956"/>
                  </a:lnTo>
                  <a:lnTo>
                    <a:pt x="0" y="210464"/>
                  </a:lnTo>
                  <a:lnTo>
                    <a:pt x="0" y="126136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827519" y="2414523"/>
            <a:ext cx="1564005" cy="4340225"/>
            <a:chOff x="6827519" y="2414523"/>
            <a:chExt cx="1564005" cy="4340225"/>
          </a:xfrm>
        </p:grpSpPr>
        <p:sp>
          <p:nvSpPr>
            <p:cNvPr id="10" name="object 10"/>
            <p:cNvSpPr/>
            <p:nvPr/>
          </p:nvSpPr>
          <p:spPr>
            <a:xfrm>
              <a:off x="7668386" y="2414523"/>
              <a:ext cx="0" cy="4092575"/>
            </a:xfrm>
            <a:custGeom>
              <a:avLst/>
              <a:gdLst/>
              <a:ahLst/>
              <a:cxnLst/>
              <a:rect l="l" t="t" r="r" b="b"/>
              <a:pathLst>
                <a:path w="0" h="4092575">
                  <a:moveTo>
                    <a:pt x="0" y="0"/>
                  </a:moveTo>
                  <a:lnTo>
                    <a:pt x="0" y="40919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39711" y="6096165"/>
              <a:ext cx="1539240" cy="646430"/>
            </a:xfrm>
            <a:custGeom>
              <a:avLst/>
              <a:gdLst/>
              <a:ahLst/>
              <a:cxnLst/>
              <a:rect l="l" t="t" r="r" b="b"/>
              <a:pathLst>
                <a:path w="1539240" h="646429">
                  <a:moveTo>
                    <a:pt x="338074" y="0"/>
                  </a:moveTo>
                  <a:lnTo>
                    <a:pt x="256540" y="140042"/>
                  </a:lnTo>
                  <a:lnTo>
                    <a:pt x="0" y="140042"/>
                  </a:lnTo>
                  <a:lnTo>
                    <a:pt x="0" y="646010"/>
                  </a:lnTo>
                  <a:lnTo>
                    <a:pt x="1539240" y="646010"/>
                  </a:lnTo>
                  <a:lnTo>
                    <a:pt x="1539240" y="140042"/>
                  </a:lnTo>
                  <a:lnTo>
                    <a:pt x="641350" y="140042"/>
                  </a:lnTo>
                  <a:lnTo>
                    <a:pt x="33807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39711" y="6096165"/>
              <a:ext cx="1539240" cy="646430"/>
            </a:xfrm>
            <a:custGeom>
              <a:avLst/>
              <a:gdLst/>
              <a:ahLst/>
              <a:cxnLst/>
              <a:rect l="l" t="t" r="r" b="b"/>
              <a:pathLst>
                <a:path w="1539240" h="646429">
                  <a:moveTo>
                    <a:pt x="0" y="140042"/>
                  </a:moveTo>
                  <a:lnTo>
                    <a:pt x="256540" y="140042"/>
                  </a:lnTo>
                  <a:lnTo>
                    <a:pt x="338074" y="0"/>
                  </a:lnTo>
                  <a:lnTo>
                    <a:pt x="641350" y="140042"/>
                  </a:lnTo>
                  <a:lnTo>
                    <a:pt x="1539240" y="140042"/>
                  </a:lnTo>
                  <a:lnTo>
                    <a:pt x="1539240" y="224370"/>
                  </a:lnTo>
                  <a:lnTo>
                    <a:pt x="1539240" y="350862"/>
                  </a:lnTo>
                  <a:lnTo>
                    <a:pt x="1539240" y="646010"/>
                  </a:lnTo>
                  <a:lnTo>
                    <a:pt x="641350" y="646010"/>
                  </a:lnTo>
                  <a:lnTo>
                    <a:pt x="256540" y="646010"/>
                  </a:lnTo>
                  <a:lnTo>
                    <a:pt x="0" y="646010"/>
                  </a:lnTo>
                  <a:lnTo>
                    <a:pt x="0" y="350862"/>
                  </a:lnTo>
                  <a:lnTo>
                    <a:pt x="0" y="224370"/>
                  </a:lnTo>
                  <a:lnTo>
                    <a:pt x="0" y="140042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97253" y="2414523"/>
          <a:ext cx="6351270" cy="409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3560"/>
                <a:gridCol w="1426210"/>
                <a:gridCol w="183515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乘法器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6731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产品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乘法器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初始状态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673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0000 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0110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乘法器</a:t>
                      </a:r>
                      <a:r>
                        <a:rPr sz="1800" spc="95" dirty="0">
                          <a:latin typeface="Microsoft JhengHei UI"/>
                          <a:cs typeface="Microsoft JhengHei UI"/>
                        </a:rPr>
                        <a:t>LSB = 0 </a:t>
                      </a:r>
                      <a:r>
                        <a:rPr sz="1800" spc="2220" dirty="0">
                          <a:latin typeface="Microsoft JhengHei UI"/>
                          <a:cs typeface="Microsoft JhengHei UI"/>
                        </a:rPr>
                        <a:t>→ </a:t>
                      </a:r>
                      <a:r>
                        <a:rPr sz="1800" spc="-305" dirty="0">
                          <a:latin typeface="Microsoft JhengHei UI"/>
                          <a:cs typeface="Microsoft JhengHei UI"/>
                        </a:rPr>
                        <a:t>不做任何事情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673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0000 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0110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移位操作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673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0000 </a:t>
                      </a:r>
                      <a:r>
                        <a:rPr sz="1800" spc="85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乘法器</a:t>
                      </a:r>
                      <a:r>
                        <a:rPr sz="1800" spc="95" dirty="0">
                          <a:latin typeface="Microsoft JhengHei UI"/>
                          <a:cs typeface="Microsoft JhengHei UI"/>
                        </a:rPr>
                        <a:t>LSB = 1 </a:t>
                      </a:r>
                      <a:r>
                        <a:rPr sz="1800" spc="2225" dirty="0">
                          <a:latin typeface="Microsoft JhengHei UI"/>
                          <a:cs typeface="Microsoft JhengHei UI"/>
                        </a:rPr>
                        <a:t>→ 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添加乘法器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5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673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0011 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80" dirty="0">
                          <a:latin typeface="Microsoft JhengHei UI"/>
                          <a:cs typeface="Microsoft JhengHei UI"/>
                        </a:rPr>
                        <a:t>移位操作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5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673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0001 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1001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乘法器</a:t>
                      </a:r>
                      <a:r>
                        <a:rPr sz="1800" spc="95" dirty="0">
                          <a:latin typeface="Microsoft JhengHei UI"/>
                          <a:cs typeface="Microsoft JhengHei UI"/>
                        </a:rPr>
                        <a:t>LSB = 1 </a:t>
                      </a:r>
                      <a:r>
                        <a:rPr sz="1800" spc="2220" dirty="0">
                          <a:latin typeface="Microsoft JhengHei UI"/>
                          <a:cs typeface="Microsoft JhengHei UI"/>
                        </a:rPr>
                        <a:t>→ 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添加乘法器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673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0100 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1001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移位操作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673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0010 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0100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乘法器</a:t>
                      </a:r>
                      <a:r>
                        <a:rPr sz="1800" spc="95" dirty="0">
                          <a:latin typeface="Microsoft JhengHei UI"/>
                          <a:cs typeface="Microsoft JhengHei UI"/>
                        </a:rPr>
                        <a:t>LSB = 0 </a:t>
                      </a:r>
                      <a:r>
                        <a:rPr sz="1800" spc="2220" dirty="0">
                          <a:latin typeface="Microsoft JhengHei UI"/>
                          <a:cs typeface="Microsoft JhengHei UI"/>
                        </a:rPr>
                        <a:t>→ </a:t>
                      </a:r>
                      <a:r>
                        <a:rPr sz="1800" spc="-305" dirty="0">
                          <a:latin typeface="Microsoft JhengHei UI"/>
                          <a:cs typeface="Microsoft JhengHei UI"/>
                        </a:rPr>
                        <a:t>不做任何事情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6731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0010 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0100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80" dirty="0">
                          <a:latin typeface="Microsoft JhengHei UI"/>
                          <a:cs typeface="Microsoft JhengHei UI"/>
                        </a:rPr>
                        <a:t>移位操作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85" dirty="0"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6731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0001 0010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260" dirty="0">
                          <a:latin typeface="Microsoft JhengHei UI"/>
                          <a:cs typeface="Microsoft JhengHei UI"/>
                        </a:rPr>
                        <a:t>重复</a:t>
                      </a: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4</a:t>
                      </a:r>
                      <a:r>
                        <a:rPr sz="1800" spc="-180" dirty="0">
                          <a:latin typeface="Microsoft JhengHei UI"/>
                          <a:cs typeface="Microsoft JhengHei UI"/>
                        </a:rPr>
                        <a:t>位</a:t>
                      </a:r>
                      <a:r>
                        <a:rPr sz="1800" spc="-340" dirty="0"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结束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32180">
                        <a:lnSpc>
                          <a:spcPts val="1305"/>
                        </a:lnSpc>
                        <a:spcBef>
                          <a:spcPts val="1510"/>
                        </a:spcBef>
                        <a:tabLst>
                          <a:tab pos="2534285" algn="l"/>
                        </a:tabLst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高位</a:t>
                      </a:r>
                      <a:r>
                        <a:rPr sz="1800" dirty="0">
                          <a:latin typeface="Microsoft YaHei"/>
                          <a:cs typeface="Microsoft YaHei"/>
                        </a:rPr>
                        <a:t>寄存器 </a:t>
                      </a:r>
                      <a:r>
                        <a:rPr sz="1800" spc="10" dirty="0">
                          <a:latin typeface="Microsoft YaHei"/>
                          <a:cs typeface="Microsoft YaHei"/>
                        </a:rPr>
                        <a:t>低位</a:t>
                      </a:r>
                      <a:r>
                        <a:rPr sz="1800" dirty="0">
                          <a:latin typeface="Microsoft YaHei"/>
                          <a:cs typeface="Microsoft YaHei"/>
                        </a:rPr>
                        <a:t>寄存器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33119" y="1374089"/>
            <a:ext cx="1102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70" dirty="0">
                <a:latin typeface="Microsoft JhengHei UI"/>
                <a:cs typeface="Microsoft JhengHei UI"/>
              </a:rPr>
              <a:t>3*6</a:t>
            </a:r>
            <a:r>
              <a:rPr sz="2000" spc="95" dirty="0">
                <a:latin typeface="Microsoft JhengHei UI"/>
                <a:cs typeface="Microsoft JhengHei UI"/>
              </a:rPr>
              <a:t> =18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2014" y="630885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星级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74320"/>
            <a:ext cx="2962655" cy="198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分割电路的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第二</a:t>
            </a:r>
            <a:r>
              <a:rPr dirty="0"/>
              <a:t>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281" y="6233857"/>
            <a:ext cx="3632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41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4" y="2414523"/>
          <a:ext cx="7613015" cy="314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690"/>
                <a:gridCol w="1758314"/>
                <a:gridCol w="1838325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分区数量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盈余/股息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商数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初始状态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0000 </a:t>
                      </a: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0111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除数移位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0000 </a:t>
                      </a: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1110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被除数</a:t>
                      </a: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减去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除数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1110 </a:t>
                      </a: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1110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40" dirty="0">
                          <a:latin typeface="Microsoft JhengHei UI"/>
                          <a:cs typeface="Microsoft JhengHei UI"/>
                        </a:rPr>
                        <a:t>MSB == 1 </a:t>
                      </a:r>
                      <a:r>
                        <a:rPr sz="1800" spc="2225" dirty="0">
                          <a:latin typeface="Microsoft JhengHei UI"/>
                          <a:cs typeface="Microsoft JhengHei UI"/>
                        </a:rPr>
                        <a:t>→ 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110" dirty="0">
                          <a:latin typeface="Microsoft JhengHei UI"/>
                          <a:cs typeface="Microsoft JhengHei UI"/>
                        </a:rPr>
                        <a:t>+ = </a:t>
                      </a: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。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-484" dirty="0">
                          <a:latin typeface="Microsoft JhengHei UI"/>
                          <a:cs typeface="Microsoft JhengHei UI"/>
                        </a:rPr>
                        <a:t>移位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商的</a:t>
                      </a:r>
                      <a:r>
                        <a:rPr sz="1800" spc="95" dirty="0">
                          <a:latin typeface="Microsoft JhengHei UI"/>
                          <a:cs typeface="Microsoft JhengHei UI"/>
                        </a:rPr>
                        <a:t>LSB=0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0001 </a:t>
                      </a:r>
                      <a:r>
                        <a:rPr sz="1800" spc="8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1100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被除数</a:t>
                      </a: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减去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除数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1111 </a:t>
                      </a:r>
                      <a:r>
                        <a:rPr sz="1800" spc="8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1100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40" dirty="0">
                          <a:latin typeface="Microsoft JhengHei UI"/>
                          <a:cs typeface="Microsoft JhengHei UI"/>
                        </a:rPr>
                        <a:t>MSB == 1 </a:t>
                      </a:r>
                      <a:r>
                        <a:rPr sz="1800" spc="2225" dirty="0">
                          <a:latin typeface="Microsoft JhengHei UI"/>
                          <a:cs typeface="Microsoft JhengHei UI"/>
                        </a:rPr>
                        <a:t>→ 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110" dirty="0">
                          <a:latin typeface="Microsoft JhengHei UI"/>
                          <a:cs typeface="Microsoft JhengHei UI"/>
                        </a:rPr>
                        <a:t>+ = </a:t>
                      </a: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。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-484" dirty="0">
                          <a:latin typeface="Microsoft JhengHei UI"/>
                          <a:cs typeface="Microsoft JhengHei UI"/>
                        </a:rPr>
                        <a:t>移位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商的</a:t>
                      </a:r>
                      <a:r>
                        <a:rPr sz="1800" spc="95" dirty="0">
                          <a:latin typeface="Microsoft JhengHei UI"/>
                          <a:cs typeface="Microsoft JhengHei UI"/>
                        </a:rPr>
                        <a:t>LSB=0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0011 </a:t>
                      </a:r>
                      <a:r>
                        <a:rPr sz="1800" spc="8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1000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3119" y="1374089"/>
            <a:ext cx="3261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0" dirty="0">
                <a:latin typeface="Microsoft JhengHei UI"/>
                <a:cs typeface="Microsoft JhengHei UI"/>
              </a:rPr>
              <a:t>(+7)/(+2)</a:t>
            </a:r>
            <a:r>
              <a:rPr sz="2000" spc="125" dirty="0">
                <a:latin typeface="Microsoft JhengHei UI"/>
                <a:cs typeface="Microsoft JhengHei UI"/>
              </a:rPr>
              <a:t>=</a:t>
            </a:r>
            <a:r>
              <a:rPr sz="2000" spc="165" dirty="0">
                <a:latin typeface="Microsoft JhengHei UI"/>
                <a:cs typeface="Microsoft JhengHei UI"/>
              </a:rPr>
              <a:t>(+3)</a:t>
            </a:r>
            <a:r>
              <a:rPr sz="2000" spc="-390" dirty="0">
                <a:latin typeface="Microsoft JhengHei UI"/>
                <a:cs typeface="Microsoft JhengHei UI"/>
              </a:rPr>
              <a:t>剩余</a:t>
            </a:r>
            <a:r>
              <a:rPr sz="2000" spc="165" dirty="0">
                <a:latin typeface="Microsoft JhengHei UI"/>
                <a:cs typeface="Microsoft JhengHei UI"/>
              </a:rPr>
              <a:t>(</a:t>
            </a:r>
            <a:r>
              <a:rPr sz="2000" spc="165" dirty="0">
                <a:latin typeface="Microsoft JhengHei UI"/>
                <a:cs typeface="Microsoft JhengHei UI"/>
              </a:rPr>
              <a:t>+</a:t>
            </a:r>
            <a:r>
              <a:rPr sz="2000" spc="165" dirty="0">
                <a:latin typeface="Microsoft JhengHei UI"/>
                <a:cs typeface="Microsoft JhengHei UI"/>
              </a:rPr>
              <a:t>1)</a:t>
            </a:r>
            <a:endParaRPr sz="20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274320"/>
            <a:ext cx="2962655" cy="198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808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分割电路的</a:t>
            </a:r>
            <a:r>
              <a:rPr dirty="0"/>
              <a:t>实现</a:t>
            </a:r>
            <a:r>
              <a:rPr spc="-5" dirty="0"/>
              <a:t>，</a:t>
            </a:r>
            <a:r>
              <a:rPr spc="114" dirty="0"/>
              <a:t>第二</a:t>
            </a:r>
            <a:r>
              <a:rPr dirty="0"/>
              <a:t>版</a:t>
            </a:r>
          </a:p>
        </p:txBody>
      </p:sp>
      <p:sp>
        <p:nvSpPr>
          <p:cNvPr id="4" name="object 4"/>
          <p:cNvSpPr/>
          <p:nvPr/>
        </p:nvSpPr>
        <p:spPr>
          <a:xfrm>
            <a:off x="5934836" y="2414523"/>
            <a:ext cx="0" cy="3147060"/>
          </a:xfrm>
          <a:custGeom>
            <a:avLst/>
            <a:gdLst/>
            <a:ahLst/>
            <a:cxnLst/>
            <a:rect l="l" t="t" r="r" b="b"/>
            <a:pathLst>
              <a:path w="0" h="3147060">
                <a:moveTo>
                  <a:pt x="0" y="0"/>
                </a:moveTo>
                <a:lnTo>
                  <a:pt x="0" y="3147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73416" y="2414523"/>
            <a:ext cx="0" cy="3147060"/>
          </a:xfrm>
          <a:custGeom>
            <a:avLst/>
            <a:gdLst/>
            <a:ahLst/>
            <a:cxnLst/>
            <a:rect l="l" t="t" r="r" b="b"/>
            <a:pathLst>
              <a:path w="0" h="3147060">
                <a:moveTo>
                  <a:pt x="0" y="0"/>
                </a:moveTo>
                <a:lnTo>
                  <a:pt x="0" y="3147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164" y="2414523"/>
          <a:ext cx="7606665" cy="314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690"/>
                <a:gridCol w="1515744"/>
                <a:gridCol w="2087879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941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分区数量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盈余/股息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商数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被除数</a:t>
                      </a: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减去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除数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0001 </a:t>
                      </a:r>
                      <a:r>
                        <a:rPr sz="1800" spc="8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1000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除</a:t>
                      </a:r>
                      <a:r>
                        <a:rPr sz="1800" spc="40" dirty="0">
                          <a:latin typeface="Microsoft JhengHei UI"/>
                          <a:cs typeface="Microsoft JhengHei UI"/>
                        </a:rPr>
                        <a:t>数MSB==0</a:t>
                      </a:r>
                      <a:r>
                        <a:rPr sz="1800" spc="2220" dirty="0">
                          <a:latin typeface="Microsoft JhengHei UI"/>
                          <a:cs typeface="Microsoft JhengHei UI"/>
                        </a:rPr>
                        <a:t>→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-530" dirty="0">
                          <a:latin typeface="Microsoft JhengHei UI"/>
                          <a:cs typeface="Microsoft JhengHei UI"/>
                        </a:rPr>
                        <a:t>移位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商的</a:t>
                      </a:r>
                      <a:r>
                        <a:rPr sz="1800" spc="95" dirty="0">
                          <a:latin typeface="Microsoft JhengHei UI"/>
                          <a:cs typeface="Microsoft JhengHei UI"/>
                        </a:rPr>
                        <a:t>LSB=1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0011 </a:t>
                      </a:r>
                      <a:r>
                        <a:rPr sz="1800" spc="8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0001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被除数</a:t>
                      </a: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减去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除数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0001 </a:t>
                      </a:r>
                      <a:r>
                        <a:rPr sz="1800" spc="8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0001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除</a:t>
                      </a:r>
                      <a:r>
                        <a:rPr sz="1800" spc="40" dirty="0">
                          <a:latin typeface="Microsoft JhengHei UI"/>
                          <a:cs typeface="Microsoft JhengHei UI"/>
                        </a:rPr>
                        <a:t>数MSB==0</a:t>
                      </a:r>
                      <a:r>
                        <a:rPr sz="1800" spc="2220" dirty="0">
                          <a:latin typeface="Microsoft JhengHei UI"/>
                          <a:cs typeface="Microsoft JhengHei UI"/>
                        </a:rPr>
                        <a:t>→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除数</a:t>
                      </a:r>
                      <a:r>
                        <a:rPr sz="1800" spc="-530" dirty="0">
                          <a:latin typeface="Microsoft JhengHei UI"/>
                          <a:cs typeface="Microsoft JhengHei UI"/>
                        </a:rPr>
                        <a:t>移位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商的</a:t>
                      </a:r>
                      <a:r>
                        <a:rPr sz="1800" spc="95" dirty="0">
                          <a:latin typeface="Microsoft JhengHei UI"/>
                          <a:cs typeface="Microsoft JhengHei UI"/>
                        </a:rPr>
                        <a:t>LSB=1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 </a:t>
                      </a:r>
                      <a:r>
                        <a:rPr sz="1800" spc="8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将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高除数向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右移动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latin typeface="Microsoft JhengHei UI"/>
                          <a:cs typeface="Microsoft JhengHei UI"/>
                        </a:rPr>
                        <a:t>0010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80" dirty="0">
                          <a:solidFill>
                            <a:srgbClr val="FF0000"/>
                          </a:solidFill>
                          <a:latin typeface="Microsoft JhengHei UI"/>
                          <a:cs typeface="Microsoft JhengHei UI"/>
                        </a:rPr>
                        <a:t>0001 </a:t>
                      </a:r>
                      <a:r>
                        <a:rPr sz="1800" spc="80" dirty="0">
                          <a:solidFill>
                            <a:srgbClr val="006FC0"/>
                          </a:solidFill>
                          <a:latin typeface="Microsoft JhengHei UI"/>
                          <a:cs typeface="Microsoft JhengHei UI"/>
                        </a:rPr>
                        <a:t>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245" dirty="0">
                          <a:latin typeface="Microsoft JhengHei UI"/>
                          <a:cs typeface="Microsoft JhengHei UI"/>
                        </a:rPr>
                        <a:t>重复</a:t>
                      </a:r>
                      <a:r>
                        <a:rPr sz="1800" spc="10" dirty="0">
                          <a:latin typeface="Microsoft JhengHei UI"/>
                          <a:cs typeface="Microsoft JhengHei UI"/>
                        </a:rPr>
                        <a:t>4位</a:t>
                      </a:r>
                      <a:r>
                        <a:rPr sz="1800" spc="-360" dirty="0"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结束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33119" y="1374089"/>
            <a:ext cx="3261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0" dirty="0">
                <a:latin typeface="Microsoft JhengHei UI"/>
                <a:cs typeface="Microsoft JhengHei UI"/>
              </a:rPr>
              <a:t>(+7)/(+2)</a:t>
            </a:r>
            <a:r>
              <a:rPr sz="2000" spc="125" dirty="0">
                <a:latin typeface="Microsoft JhengHei UI"/>
                <a:cs typeface="Microsoft JhengHei UI"/>
              </a:rPr>
              <a:t>=</a:t>
            </a:r>
            <a:r>
              <a:rPr sz="2000" spc="165" dirty="0">
                <a:latin typeface="Microsoft JhengHei UI"/>
                <a:cs typeface="Microsoft JhengHei UI"/>
              </a:rPr>
              <a:t>(+3)</a:t>
            </a:r>
            <a:r>
              <a:rPr sz="2000" spc="-390" dirty="0">
                <a:latin typeface="Microsoft JhengHei UI"/>
                <a:cs typeface="Microsoft JhengHei UI"/>
              </a:rPr>
              <a:t>剩余</a:t>
            </a:r>
            <a:r>
              <a:rPr sz="2000" spc="165" dirty="0">
                <a:latin typeface="Microsoft JhengHei UI"/>
                <a:cs typeface="Microsoft JhengHei UI"/>
              </a:rPr>
              <a:t>(</a:t>
            </a:r>
            <a:r>
              <a:rPr sz="2000" spc="165" dirty="0">
                <a:latin typeface="Microsoft JhengHei UI"/>
                <a:cs typeface="Microsoft JhengHei UI"/>
              </a:rPr>
              <a:t>+</a:t>
            </a:r>
            <a:r>
              <a:rPr sz="2000" spc="165" dirty="0">
                <a:latin typeface="Microsoft JhengHei UI"/>
                <a:cs typeface="Microsoft JhengHei UI"/>
              </a:rPr>
              <a:t>1)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09032" y="5194172"/>
            <a:ext cx="1560830" cy="767715"/>
            <a:chOff x="5209032" y="5194172"/>
            <a:chExt cx="1560830" cy="767715"/>
          </a:xfrm>
        </p:grpSpPr>
        <p:sp>
          <p:nvSpPr>
            <p:cNvPr id="9" name="object 9"/>
            <p:cNvSpPr/>
            <p:nvPr/>
          </p:nvSpPr>
          <p:spPr>
            <a:xfrm>
              <a:off x="5221224" y="5206364"/>
              <a:ext cx="1536700" cy="743585"/>
            </a:xfrm>
            <a:custGeom>
              <a:avLst/>
              <a:gdLst/>
              <a:ahLst/>
              <a:cxnLst/>
              <a:rect l="l" t="t" r="r" b="b"/>
              <a:pathLst>
                <a:path w="1536700" h="743585">
                  <a:moveTo>
                    <a:pt x="1250314" y="0"/>
                  </a:moveTo>
                  <a:lnTo>
                    <a:pt x="896112" y="237363"/>
                  </a:lnTo>
                  <a:lnTo>
                    <a:pt x="0" y="237363"/>
                  </a:lnTo>
                  <a:lnTo>
                    <a:pt x="0" y="743331"/>
                  </a:lnTo>
                  <a:lnTo>
                    <a:pt x="1536192" y="743331"/>
                  </a:lnTo>
                  <a:lnTo>
                    <a:pt x="1536192" y="237363"/>
                  </a:lnTo>
                  <a:lnTo>
                    <a:pt x="1280160" y="237363"/>
                  </a:lnTo>
                  <a:lnTo>
                    <a:pt x="125031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21224" y="5206364"/>
              <a:ext cx="1536700" cy="743585"/>
            </a:xfrm>
            <a:custGeom>
              <a:avLst/>
              <a:gdLst/>
              <a:ahLst/>
              <a:cxnLst/>
              <a:rect l="l" t="t" r="r" b="b"/>
              <a:pathLst>
                <a:path w="1536700" h="743585">
                  <a:moveTo>
                    <a:pt x="0" y="237363"/>
                  </a:moveTo>
                  <a:lnTo>
                    <a:pt x="896112" y="237363"/>
                  </a:lnTo>
                  <a:lnTo>
                    <a:pt x="1250314" y="0"/>
                  </a:lnTo>
                  <a:lnTo>
                    <a:pt x="1280160" y="237363"/>
                  </a:lnTo>
                  <a:lnTo>
                    <a:pt x="1536192" y="237363"/>
                  </a:lnTo>
                  <a:lnTo>
                    <a:pt x="1536192" y="321691"/>
                  </a:lnTo>
                  <a:lnTo>
                    <a:pt x="1536192" y="448183"/>
                  </a:lnTo>
                  <a:lnTo>
                    <a:pt x="1536192" y="743331"/>
                  </a:lnTo>
                  <a:lnTo>
                    <a:pt x="1280160" y="743331"/>
                  </a:lnTo>
                  <a:lnTo>
                    <a:pt x="896112" y="743331"/>
                  </a:lnTo>
                  <a:lnTo>
                    <a:pt x="0" y="743331"/>
                  </a:lnTo>
                  <a:lnTo>
                    <a:pt x="0" y="448183"/>
                  </a:lnTo>
                  <a:lnTo>
                    <a:pt x="0" y="321691"/>
                  </a:lnTo>
                  <a:lnTo>
                    <a:pt x="0" y="237363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407278" y="5516371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YaHei"/>
                <a:cs typeface="Microsoft YaHei"/>
              </a:rPr>
              <a:t>你好，</a:t>
            </a:r>
            <a:r>
              <a:rPr sz="1800" dirty="0">
                <a:latin typeface="Microsoft YaHei"/>
                <a:cs typeface="Microsoft YaHei"/>
              </a:rPr>
              <a:t>注册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27519" y="5194172"/>
            <a:ext cx="1564005" cy="767715"/>
            <a:chOff x="6827519" y="5194172"/>
            <a:chExt cx="1564005" cy="767715"/>
          </a:xfrm>
        </p:grpSpPr>
        <p:sp>
          <p:nvSpPr>
            <p:cNvPr id="13" name="object 13"/>
            <p:cNvSpPr/>
            <p:nvPr/>
          </p:nvSpPr>
          <p:spPr>
            <a:xfrm>
              <a:off x="6839711" y="5206364"/>
              <a:ext cx="1539240" cy="743585"/>
            </a:xfrm>
            <a:custGeom>
              <a:avLst/>
              <a:gdLst/>
              <a:ahLst/>
              <a:cxnLst/>
              <a:rect l="l" t="t" r="r" b="b"/>
              <a:pathLst>
                <a:path w="1539240" h="743585">
                  <a:moveTo>
                    <a:pt x="393573" y="0"/>
                  </a:moveTo>
                  <a:lnTo>
                    <a:pt x="256540" y="237363"/>
                  </a:lnTo>
                  <a:lnTo>
                    <a:pt x="0" y="237363"/>
                  </a:lnTo>
                  <a:lnTo>
                    <a:pt x="0" y="743331"/>
                  </a:lnTo>
                  <a:lnTo>
                    <a:pt x="1539240" y="743331"/>
                  </a:lnTo>
                  <a:lnTo>
                    <a:pt x="1539240" y="237363"/>
                  </a:lnTo>
                  <a:lnTo>
                    <a:pt x="641350" y="237363"/>
                  </a:lnTo>
                  <a:lnTo>
                    <a:pt x="39357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39711" y="5206364"/>
              <a:ext cx="1539240" cy="743585"/>
            </a:xfrm>
            <a:custGeom>
              <a:avLst/>
              <a:gdLst/>
              <a:ahLst/>
              <a:cxnLst/>
              <a:rect l="l" t="t" r="r" b="b"/>
              <a:pathLst>
                <a:path w="1539240" h="743585">
                  <a:moveTo>
                    <a:pt x="0" y="237363"/>
                  </a:moveTo>
                  <a:lnTo>
                    <a:pt x="256540" y="237363"/>
                  </a:lnTo>
                  <a:lnTo>
                    <a:pt x="393573" y="0"/>
                  </a:lnTo>
                  <a:lnTo>
                    <a:pt x="641350" y="237363"/>
                  </a:lnTo>
                  <a:lnTo>
                    <a:pt x="1539240" y="237363"/>
                  </a:lnTo>
                  <a:lnTo>
                    <a:pt x="1539240" y="321691"/>
                  </a:lnTo>
                  <a:lnTo>
                    <a:pt x="1539240" y="448183"/>
                  </a:lnTo>
                  <a:lnTo>
                    <a:pt x="1539240" y="743331"/>
                  </a:lnTo>
                  <a:lnTo>
                    <a:pt x="641350" y="743331"/>
                  </a:lnTo>
                  <a:lnTo>
                    <a:pt x="256540" y="743331"/>
                  </a:lnTo>
                  <a:lnTo>
                    <a:pt x="0" y="743331"/>
                  </a:lnTo>
                  <a:lnTo>
                    <a:pt x="0" y="448183"/>
                  </a:lnTo>
                  <a:lnTo>
                    <a:pt x="0" y="321691"/>
                  </a:lnTo>
                  <a:lnTo>
                    <a:pt x="0" y="237363"/>
                  </a:lnTo>
                  <a:close/>
                </a:path>
              </a:pathLst>
            </a:custGeom>
            <a:ln w="24383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009256" y="5516371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YaHei"/>
                <a:cs typeface="Microsoft YaHei"/>
              </a:rPr>
              <a:t>贷款</a:t>
            </a:r>
            <a:r>
              <a:rPr sz="1800" dirty="0">
                <a:latin typeface="Microsoft YaHei"/>
                <a:cs typeface="Microsoft YaHei"/>
              </a:rPr>
              <a:t>登记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9281" y="6233857"/>
            <a:ext cx="3632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42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426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基本的计算机术语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330325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1818004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2256917"/>
            <a:ext cx="170179" cy="177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2703957"/>
            <a:ext cx="132587" cy="1325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3069717"/>
            <a:ext cx="132587" cy="1325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3435477"/>
            <a:ext cx="132587" cy="1325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1081357"/>
            <a:ext cx="7137400" cy="40201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800" spc="5" dirty="0">
                <a:latin typeface="Microsoft YaHei"/>
                <a:cs typeface="Microsoft YaHei"/>
              </a:rPr>
              <a:t>计算机结构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计算机的</a:t>
            </a:r>
            <a:r>
              <a:rPr sz="2400" spc="-15" dirty="0">
                <a:latin typeface="Microsoft YaHei"/>
                <a:cs typeface="Microsoft YaHei"/>
              </a:rPr>
              <a:t>设计</a:t>
            </a:r>
            <a:r>
              <a:rPr sz="2400" dirty="0">
                <a:latin typeface="Microsoft YaHei"/>
                <a:cs typeface="Microsoft YaHei"/>
              </a:rPr>
              <a:t>概念</a:t>
            </a:r>
            <a:r>
              <a:rPr sz="2400" spc="250" dirty="0">
                <a:latin typeface="Microsoft YaHei"/>
                <a:cs typeface="Microsoft YaHei"/>
              </a:rPr>
              <a:t>（</a:t>
            </a:r>
            <a:r>
              <a:rPr sz="2400" spc="-5" dirty="0">
                <a:latin typeface="Microsoft YaHei"/>
                <a:cs typeface="Microsoft YaHei"/>
              </a:rPr>
              <a:t>它们是如何被制造出来的</a:t>
            </a:r>
            <a:r>
              <a:rPr sz="2400" spc="250" dirty="0">
                <a:latin typeface="Microsoft YaHei"/>
                <a:cs typeface="Microsoft YaHei"/>
              </a:rPr>
              <a:t>）。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Microsoft YaHei"/>
                <a:cs typeface="Microsoft YaHei"/>
              </a:rPr>
              <a:t>硬件和软件之间的桥梁</a:t>
            </a:r>
            <a:endParaRPr sz="24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540"/>
              </a:spcBef>
            </a:pPr>
            <a:r>
              <a:rPr sz="2000" spc="-15" dirty="0">
                <a:latin typeface="Microsoft YaHei"/>
                <a:cs typeface="Microsoft YaHei"/>
              </a:rPr>
              <a:t>例如，接受什么命令</a:t>
            </a:r>
            <a:r>
              <a:rPr sz="2000" spc="-10" dirty="0">
                <a:latin typeface="Microsoft YaHei"/>
                <a:cs typeface="Microsoft YaHei"/>
              </a:rPr>
              <a:t>？</a:t>
            </a:r>
            <a:endParaRPr sz="20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Microsoft YaHei"/>
                <a:cs typeface="Microsoft YaHei"/>
              </a:rPr>
              <a:t>运行它的</a:t>
            </a:r>
            <a:r>
              <a:rPr sz="2000" spc="10" dirty="0">
                <a:latin typeface="Microsoft YaHei"/>
                <a:cs typeface="Microsoft YaHei"/>
              </a:rPr>
              <a:t>硬件</a:t>
            </a:r>
            <a:r>
              <a:rPr sz="2000" spc="-10" dirty="0">
                <a:latin typeface="Microsoft YaHei"/>
                <a:cs typeface="Microsoft YaHei"/>
              </a:rPr>
              <a:t>配置</a:t>
            </a:r>
            <a:r>
              <a:rPr sz="2000" spc="10" dirty="0">
                <a:latin typeface="Microsoft YaHei"/>
                <a:cs typeface="Microsoft YaHei"/>
              </a:rPr>
              <a:t>是什么</a:t>
            </a:r>
            <a:r>
              <a:rPr sz="2000" spc="-10" dirty="0">
                <a:latin typeface="Microsoft YaHei"/>
                <a:cs typeface="Microsoft YaHei"/>
              </a:rPr>
              <a:t>？</a:t>
            </a:r>
            <a:endParaRPr sz="20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Microsoft YaHei"/>
                <a:cs typeface="Microsoft YaHei"/>
              </a:rPr>
              <a:t>这段代码</a:t>
            </a:r>
            <a:r>
              <a:rPr sz="2000" spc="5" dirty="0">
                <a:latin typeface="Microsoft YaHei"/>
                <a:cs typeface="Microsoft YaHei"/>
              </a:rPr>
              <a:t>将</a:t>
            </a:r>
            <a:r>
              <a:rPr sz="2000" spc="-15" dirty="0">
                <a:latin typeface="Microsoft YaHei"/>
                <a:cs typeface="Microsoft YaHei"/>
              </a:rPr>
              <a:t>如何被解释和执行</a:t>
            </a:r>
            <a:r>
              <a:rPr sz="2000" spc="-10" dirty="0">
                <a:latin typeface="Microsoft YaHei"/>
                <a:cs typeface="Microsoft YaHei"/>
              </a:rPr>
              <a:t>？</a:t>
            </a:r>
            <a:endParaRPr sz="20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</a:pPr>
            <a:r>
              <a:rPr sz="2000" spc="-10" dirty="0">
                <a:latin typeface="Microsoft YaHei"/>
                <a:cs typeface="Microsoft YaHei"/>
              </a:rPr>
              <a:t>→ 什么代码工作得更快？</a:t>
            </a:r>
            <a:endParaRPr sz="2000">
              <a:latin typeface="Microsoft YaHei"/>
              <a:cs typeface="Microsoft YaHei"/>
            </a:endParaRPr>
          </a:p>
          <a:p>
            <a:pPr marL="1061085">
              <a:lnSpc>
                <a:spcPct val="100000"/>
              </a:lnSpc>
            </a:pPr>
            <a:r>
              <a:rPr sz="2000" spc="-15" dirty="0">
                <a:latin typeface="Microsoft YaHei"/>
                <a:cs typeface="Microsoft YaHei"/>
              </a:rPr>
              <a:t>什么代码的资源密集度较低？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即使你是做软件的，你也应该知道!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841621"/>
            <a:ext cx="170179" cy="177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3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51091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小数</a:t>
            </a:r>
            <a:r>
              <a:rPr dirty="0"/>
              <a:t>的</a:t>
            </a:r>
            <a:r>
              <a:rPr spc="114" dirty="0"/>
              <a:t>二进制</a:t>
            </a:r>
            <a:r>
              <a:rPr dirty="0"/>
              <a:t>记数法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268" y="1152491"/>
            <a:ext cx="6067425" cy="16516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3200" spc="25" dirty="0">
                <a:latin typeface="Microsoft YaHei"/>
                <a:cs typeface="Microsoft YaHei"/>
              </a:rPr>
              <a:t>科学</a:t>
            </a:r>
            <a:r>
              <a:rPr sz="3200" spc="10" dirty="0">
                <a:latin typeface="Microsoft YaHei"/>
                <a:cs typeface="Microsoft YaHei"/>
              </a:rPr>
              <a:t>记数法</a:t>
            </a:r>
            <a:endParaRPr sz="32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整数部分</a:t>
            </a:r>
            <a:r>
              <a:rPr sz="2800" spc="5" dirty="0">
                <a:latin typeface="Microsoft YaHei"/>
                <a:cs typeface="Microsoft YaHei"/>
              </a:rPr>
              <a:t>应该</a:t>
            </a:r>
            <a:r>
              <a:rPr sz="2800" spc="-10" dirty="0">
                <a:latin typeface="Microsoft YaHei"/>
                <a:cs typeface="Microsoft YaHei"/>
              </a:rPr>
              <a:t>只有</a:t>
            </a:r>
            <a:r>
              <a:rPr sz="2800" spc="105" dirty="0">
                <a:latin typeface="Microsoft YaHei"/>
                <a:cs typeface="Microsoft YaHei"/>
              </a:rPr>
              <a:t>一个数字</a:t>
            </a:r>
            <a:endParaRPr sz="28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675"/>
              </a:spcBef>
              <a:tabLst>
                <a:tab pos="3022600" algn="l"/>
              </a:tabLst>
            </a:pPr>
            <a:r>
              <a:rPr sz="2800" spc="5" dirty="0">
                <a:latin typeface="Microsoft YaHei"/>
                <a:cs typeface="Microsoft YaHei"/>
              </a:rPr>
              <a:t>以</a:t>
            </a:r>
            <a:r>
              <a:rPr sz="2800" spc="5" dirty="0">
                <a:latin typeface="Microsoft YaHei"/>
                <a:cs typeface="Microsoft YaHei"/>
              </a:rPr>
              <a:t>尾数</a:t>
            </a:r>
            <a:r>
              <a:rPr sz="2800" spc="180" dirty="0">
                <a:latin typeface="Microsoft YaHei"/>
                <a:cs typeface="Microsoft YaHei"/>
              </a:rPr>
              <a:t>x</a:t>
            </a:r>
            <a:r>
              <a:rPr sz="2800" spc="5" dirty="0">
                <a:latin typeface="Microsoft YaHei"/>
                <a:cs typeface="Microsoft YaHei"/>
              </a:rPr>
              <a:t>小数</a:t>
            </a:r>
            <a:r>
              <a:rPr sz="2775" spc="30" baseline="25525" dirty="0">
                <a:latin typeface="Microsoft YaHei"/>
                <a:cs typeface="Microsoft YaHei"/>
              </a:rPr>
              <a:t>指数</a:t>
            </a:r>
            <a:r>
              <a:rPr sz="2775" baseline="25525" dirty="0">
                <a:latin typeface="Microsoft YaHei"/>
                <a:cs typeface="Microsoft YaHei"/>
              </a:rPr>
              <a:t>	</a:t>
            </a:r>
            <a:r>
              <a:rPr sz="2800" spc="5" dirty="0">
                <a:latin typeface="Microsoft YaHei"/>
                <a:cs typeface="Microsoft YaHei"/>
              </a:rPr>
              <a:t>的形式表示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43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090" y="3885438"/>
            <a:ext cx="27031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spc="130" dirty="0">
                <a:latin typeface="Microsoft JhengHei UI"/>
                <a:cs typeface="Microsoft JhengHei UI"/>
              </a:rPr>
              <a:t>3.15576</a:t>
            </a:r>
            <a:r>
              <a:rPr sz="2775" spc="195" baseline="-19519" dirty="0">
                <a:latin typeface="Microsoft JhengHei UI"/>
                <a:cs typeface="Microsoft JhengHei UI"/>
              </a:rPr>
              <a:t>10</a:t>
            </a:r>
            <a:r>
              <a:rPr sz="2800" spc="130" dirty="0">
                <a:latin typeface="Microsoft JhengHei UI"/>
                <a:cs typeface="Microsoft JhengHei UI"/>
              </a:rPr>
              <a:t>x 10 </a:t>
            </a:r>
            <a:r>
              <a:rPr sz="2800" spc="130" dirty="0">
                <a:latin typeface="Microsoft JhengHei UI"/>
                <a:cs typeface="Microsoft JhengHei UI"/>
              </a:rPr>
              <a:t/>
            </a:r>
            <a:r>
              <a:rPr sz="2775" spc="195" baseline="25525" dirty="0">
                <a:latin typeface="Microsoft JhengHei UI"/>
                <a:cs typeface="Microsoft JhengHei UI"/>
              </a:rPr>
              <a:t>9</a:t>
            </a:r>
            <a:endParaRPr sz="2775" baseline="25525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0611" y="3036773"/>
            <a:ext cx="6953250" cy="1302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ts val="3340"/>
              </a:lnSpc>
              <a:spcBef>
                <a:spcPts val="110"/>
              </a:spcBef>
              <a:tabLst>
                <a:tab pos="915035" algn="l"/>
                <a:tab pos="3765550" algn="l"/>
                <a:tab pos="4481830" algn="l"/>
              </a:tabLst>
            </a:pPr>
            <a:r>
              <a:rPr sz="2800" spc="320" dirty="0">
                <a:latin typeface="Microsoft JhengHei UI"/>
                <a:cs typeface="Microsoft JhengHei UI"/>
              </a:rPr>
              <a:t>(</a:t>
            </a:r>
            <a:r>
              <a:rPr sz="2800" spc="5" dirty="0">
                <a:latin typeface="Microsoft JhengHei UI"/>
                <a:cs typeface="Microsoft JhengHei UI"/>
              </a:rPr>
              <a:t>例如</a:t>
            </a:r>
            <a:r>
              <a:rPr sz="2800" spc="335" dirty="0">
                <a:latin typeface="Microsoft JhengHei UI"/>
                <a:cs typeface="Microsoft JhengHei UI"/>
              </a:rPr>
              <a:t>) </a:t>
            </a:r>
            <a:r>
              <a:rPr sz="2800" spc="140" dirty="0">
                <a:latin typeface="Microsoft JhengHei UI"/>
                <a:cs typeface="Microsoft JhengHei UI"/>
              </a:rPr>
              <a:t>3.1415 </a:t>
            </a:r>
            <a:r>
              <a:rPr sz="2775" spc="209" baseline="-19519" dirty="0">
                <a:latin typeface="Microsoft JhengHei UI"/>
                <a:cs typeface="Microsoft JhengHei UI"/>
              </a:rPr>
              <a:t>10	</a:t>
            </a:r>
            <a:r>
              <a:rPr sz="2800" spc="3479" dirty="0">
                <a:latin typeface="Microsoft JhengHei UI"/>
                <a:cs typeface="Microsoft JhengHei UI"/>
              </a:rPr>
              <a:t>→ </a:t>
            </a:r>
            <a:r>
              <a:rPr sz="2800" spc="135" dirty="0">
                <a:latin typeface="Microsoft JhengHei UI"/>
                <a:cs typeface="Microsoft JhengHei UI"/>
              </a:rPr>
              <a:t>3.1415</a:t>
            </a:r>
            <a:r>
              <a:rPr sz="2800" spc="5" dirty="0">
                <a:latin typeface="Microsoft JhengHei UI"/>
                <a:cs typeface="Microsoft JhengHei UI"/>
              </a:rPr>
              <a:t> </a:t>
            </a:r>
            <a:r>
              <a:rPr sz="2775" spc="202" baseline="-19519" dirty="0">
                <a:latin typeface="Microsoft JhengHei UI"/>
                <a:cs typeface="Microsoft JhengHei UI"/>
              </a:rPr>
              <a:t>10</a:t>
            </a:r>
            <a:r>
              <a:rPr sz="2800" spc="135" dirty="0">
                <a:latin typeface="Microsoft JhengHei UI"/>
                <a:cs typeface="Microsoft JhengHei UI"/>
              </a:rPr>
              <a:t>× 10 </a:t>
            </a:r>
            <a:r>
              <a:rPr sz="2800" spc="5" dirty="0">
                <a:latin typeface="Microsoft JhengHei UI"/>
                <a:cs typeface="Microsoft JhengHei UI"/>
              </a:rPr>
              <a:t/>
            </a:r>
            <a:r>
              <a:rPr sz="2775" spc="202" baseline="27027" dirty="0">
                <a:latin typeface="Microsoft JhengHei UI"/>
                <a:cs typeface="Microsoft JhengHei UI"/>
              </a:rPr>
              <a:t>0</a:t>
            </a:r>
            <a:endParaRPr sz="2775" baseline="27027">
              <a:latin typeface="Microsoft JhengHei UI"/>
              <a:cs typeface="Microsoft JhengHei UI"/>
            </a:endParaRPr>
          </a:p>
          <a:p>
            <a:pPr marL="915035">
              <a:lnSpc>
                <a:spcPts val="3340"/>
              </a:lnSpc>
              <a:tabLst>
                <a:tab pos="3744595" algn="l"/>
                <a:tab pos="4463415" algn="l"/>
              </a:tabLst>
            </a:pPr>
            <a:r>
              <a:rPr sz="2800" spc="135" dirty="0">
                <a:latin typeface="Microsoft JhengHei UI"/>
                <a:cs typeface="Microsoft JhengHei UI"/>
              </a:rPr>
              <a:t>0.01234 </a:t>
            </a:r>
            <a:r>
              <a:rPr sz="2775" spc="202" baseline="-19519" dirty="0">
                <a:latin typeface="Microsoft JhengHei UI"/>
                <a:cs typeface="Microsoft JhengHei UI"/>
              </a:rPr>
              <a:t>10	</a:t>
            </a:r>
            <a:r>
              <a:rPr sz="2800" spc="3479" dirty="0">
                <a:latin typeface="Microsoft JhengHei UI"/>
                <a:cs typeface="Microsoft JhengHei UI"/>
              </a:rPr>
              <a:t>→ </a:t>
            </a:r>
            <a:r>
              <a:rPr sz="2800" spc="125" dirty="0">
                <a:latin typeface="Microsoft JhengHei UI"/>
                <a:cs typeface="Microsoft JhengHei UI"/>
              </a:rPr>
              <a:t>1.234</a:t>
            </a:r>
            <a:r>
              <a:rPr sz="2800" spc="135" dirty="0">
                <a:latin typeface="Microsoft JhengHei UI"/>
                <a:cs typeface="Microsoft JhengHei UI"/>
              </a:rPr>
              <a:t> </a:t>
            </a:r>
            <a:r>
              <a:rPr sz="2775" spc="187" baseline="-19519" dirty="0">
                <a:latin typeface="Microsoft JhengHei UI"/>
                <a:cs typeface="Microsoft JhengHei UI"/>
              </a:rPr>
              <a:t>10</a:t>
            </a:r>
            <a:r>
              <a:rPr sz="2800" spc="125" dirty="0">
                <a:latin typeface="Microsoft JhengHei UI"/>
                <a:cs typeface="Microsoft JhengHei UI"/>
              </a:rPr>
              <a:t>× 10 </a:t>
            </a:r>
            <a:r>
              <a:rPr sz="2800" spc="135" dirty="0">
                <a:latin typeface="Microsoft JhengHei UI"/>
                <a:cs typeface="Microsoft JhengHei UI"/>
              </a:rPr>
              <a:t/>
            </a:r>
            <a:r>
              <a:rPr sz="2775" spc="187" baseline="25525" dirty="0">
                <a:latin typeface="Microsoft JhengHei UI"/>
                <a:cs typeface="Microsoft JhengHei UI"/>
              </a:rPr>
              <a:t>-2</a:t>
            </a:r>
            <a:endParaRPr sz="2775" baseline="25525">
              <a:latin typeface="Microsoft JhengHei UI"/>
              <a:cs typeface="Microsoft JhengHei UI"/>
            </a:endParaRPr>
          </a:p>
          <a:p>
            <a:pPr marL="915035">
              <a:lnSpc>
                <a:spcPct val="100000"/>
              </a:lnSpc>
              <a:tabLst>
                <a:tab pos="3780790" algn="l"/>
              </a:tabLst>
            </a:pPr>
            <a:r>
              <a:rPr sz="2800" spc="110" dirty="0">
                <a:latin typeface="Microsoft JhengHei UI"/>
                <a:cs typeface="Microsoft JhengHei UI"/>
              </a:rPr>
              <a:t>3155760000</a:t>
            </a:r>
            <a:r>
              <a:rPr sz="2775" spc="165" baseline="-19519" dirty="0">
                <a:latin typeface="Microsoft JhengHei UI"/>
                <a:cs typeface="Microsoft JhengHei UI"/>
              </a:rPr>
              <a:t>10	</a:t>
            </a:r>
            <a:r>
              <a:rPr sz="2800" spc="3475" dirty="0">
                <a:latin typeface="Microsoft JhengHei UI"/>
                <a:cs typeface="Microsoft JhengHei UI"/>
              </a:rPr>
              <a:t>→</a:t>
            </a:r>
            <a:endParaRPr sz="28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7132" y="4122935"/>
            <a:ext cx="4784725" cy="178943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2573020">
              <a:lnSpc>
                <a:spcPct val="100000"/>
              </a:lnSpc>
              <a:spcBef>
                <a:spcPts val="2000"/>
              </a:spcBef>
            </a:pPr>
            <a:r>
              <a:rPr sz="2800" b="1" spc="5" dirty="0">
                <a:latin typeface="Microsoft YaHei UI"/>
                <a:cs typeface="Microsoft YaHei UI"/>
              </a:rPr>
              <a:t>正常化</a:t>
            </a:r>
            <a:endParaRPr sz="2800">
              <a:latin typeface="Microsoft YaHei UI"/>
              <a:cs typeface="Microsoft YaHei UI"/>
            </a:endParaRPr>
          </a:p>
          <a:p>
            <a:pPr marL="50800">
              <a:lnSpc>
                <a:spcPct val="100000"/>
              </a:lnSpc>
              <a:spcBef>
                <a:spcPts val="1900"/>
              </a:spcBef>
            </a:pPr>
            <a:r>
              <a:rPr sz="2800" spc="-800" dirty="0">
                <a:latin typeface="Microsoft JhengHei UI"/>
                <a:cs typeface="Microsoft JhengHei UI"/>
              </a:rPr>
              <a:t>即使在</a:t>
            </a:r>
            <a:r>
              <a:rPr sz="2800" spc="125" dirty="0">
                <a:latin typeface="Microsoft JhengHei UI"/>
                <a:cs typeface="Microsoft JhengHei UI"/>
              </a:rPr>
              <a:t>二进制</a:t>
            </a:r>
            <a:r>
              <a:rPr sz="2800" spc="-165" dirty="0">
                <a:latin typeface="Microsoft JhengHei UI"/>
                <a:cs typeface="Microsoft JhengHei UI"/>
              </a:rPr>
              <a:t>数字</a:t>
            </a:r>
            <a:r>
              <a:rPr sz="2800" spc="-800" dirty="0">
                <a:latin typeface="Microsoft JhengHei UI"/>
                <a:cs typeface="Microsoft JhengHei UI"/>
              </a:rPr>
              <a:t>中</a:t>
            </a:r>
            <a:endParaRPr sz="2800">
              <a:latin typeface="Microsoft JhengHei UI"/>
              <a:cs typeface="Microsoft JhengHei U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Microsoft JhengHei UI"/>
                <a:cs typeface="Microsoft JhengHei UI"/>
              </a:rPr>
              <a:t>记为</a:t>
            </a:r>
            <a:r>
              <a:rPr sz="2800" spc="135" dirty="0">
                <a:latin typeface="Microsoft JhengHei UI"/>
                <a:cs typeface="Microsoft JhengHei UI"/>
              </a:rPr>
              <a:t>1.010101 </a:t>
            </a:r>
            <a:r>
              <a:rPr sz="2775" spc="202" baseline="-19519" dirty="0">
                <a:latin typeface="Microsoft JhengHei UI"/>
                <a:cs typeface="Microsoft JhengHei UI"/>
              </a:rPr>
              <a:t>2</a:t>
            </a:r>
            <a:r>
              <a:rPr sz="2775" spc="607" baseline="-19519" dirty="0">
                <a:latin typeface="Microsoft JhengHei UI"/>
                <a:cs typeface="Microsoft JhengHei UI"/>
              </a:rPr>
              <a:t> </a:t>
            </a:r>
            <a:r>
              <a:rPr sz="2800" spc="190" dirty="0">
                <a:latin typeface="Microsoft JhengHei UI"/>
                <a:cs typeface="Microsoft JhengHei UI"/>
              </a:rPr>
              <a:t>x </a:t>
            </a:r>
            <a:r>
              <a:rPr sz="2800" spc="75" dirty="0">
                <a:latin typeface="Microsoft JhengHei UI"/>
                <a:cs typeface="Microsoft JhengHei UI"/>
              </a:rPr>
              <a:t>2</a:t>
            </a:r>
            <a:r>
              <a:rPr sz="2800" spc="135" dirty="0">
                <a:latin typeface="Microsoft JhengHei UI"/>
                <a:cs typeface="Microsoft JhengHei UI"/>
              </a:rPr>
              <a:t/>
            </a:r>
            <a:r>
              <a:rPr sz="2775" spc="112" baseline="25525" dirty="0">
                <a:latin typeface="Microsoft JhengHei UI"/>
                <a:cs typeface="Microsoft JhengHei UI"/>
              </a:rPr>
              <a:t>-2</a:t>
            </a:r>
            <a:r>
              <a:rPr sz="2775" spc="254" baseline="25525" dirty="0">
                <a:latin typeface="Microsoft JhengHei UI"/>
                <a:cs typeface="Microsoft JhengHei UI"/>
              </a:rPr>
              <a:t> </a:t>
            </a:r>
            <a:endParaRPr sz="2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以浮点格式表示的数字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928" y="1258265"/>
            <a:ext cx="12420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单一精度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331" y="1434464"/>
            <a:ext cx="233679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4216" y="2862148"/>
            <a:ext cx="61233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latin typeface="Microsoft YaHei"/>
                <a:cs typeface="Microsoft YaHei"/>
              </a:rPr>
              <a:t>归一化后，</a:t>
            </a:r>
            <a:r>
              <a:rPr sz="2800" dirty="0">
                <a:latin typeface="Microsoft YaHei"/>
                <a:cs typeface="Microsoft YaHei"/>
              </a:rPr>
              <a:t>尾数</a:t>
            </a:r>
            <a:r>
              <a:rPr sz="2800" spc="130" dirty="0">
                <a:latin typeface="Microsoft YaHei"/>
                <a:cs typeface="Microsoft YaHei"/>
              </a:rPr>
              <a:t>（</a:t>
            </a:r>
            <a:r>
              <a:rPr sz="2800" spc="10" dirty="0">
                <a:latin typeface="Microsoft YaHei"/>
                <a:cs typeface="Microsoft YaHei"/>
              </a:rPr>
              <a:t>二进制</a:t>
            </a:r>
            <a:r>
              <a:rPr sz="2800" spc="-20" dirty="0">
                <a:latin typeface="Microsoft YaHei"/>
                <a:cs typeface="Microsoft YaHei"/>
              </a:rPr>
              <a:t>数</a:t>
            </a:r>
            <a:r>
              <a:rPr sz="2800" spc="280" dirty="0">
                <a:latin typeface="Microsoft YaHei"/>
                <a:cs typeface="Microsoft YaHei"/>
              </a:rPr>
              <a:t>）</a:t>
            </a:r>
            <a:r>
              <a:rPr sz="2800" spc="-20" dirty="0">
                <a:latin typeface="Microsoft YaHei"/>
                <a:cs typeface="Microsoft YaHei"/>
              </a:rPr>
              <a:t>的开头</a:t>
            </a:r>
            <a:r>
              <a:rPr sz="2800" spc="-25" dirty="0">
                <a:latin typeface="Microsoft YaHei"/>
                <a:cs typeface="Microsoft YaHei"/>
              </a:rPr>
              <a:t>总是</a:t>
            </a:r>
            <a:r>
              <a:rPr sz="2800" spc="100" dirty="0">
                <a:latin typeface="Microsoft YaHei"/>
                <a:cs typeface="Microsoft YaHei"/>
              </a:rPr>
              <a:t>1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229" y="3016630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417" y="3966590"/>
            <a:ext cx="153162" cy="160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229" y="4394327"/>
            <a:ext cx="200659" cy="2082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417" y="4917566"/>
            <a:ext cx="153162" cy="160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74216" y="3194397"/>
            <a:ext cx="5543550" cy="23133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800" spc="5" dirty="0">
                <a:latin typeface="Microsoft YaHei"/>
                <a:cs typeface="Microsoft YaHei"/>
              </a:rPr>
              <a:t>→</a:t>
            </a:r>
            <a:r>
              <a:rPr sz="2800" spc="5" dirty="0">
                <a:latin typeface="Microsoft YaHei"/>
                <a:cs typeface="Microsoft YaHei"/>
              </a:rPr>
              <a:t>不</a:t>
            </a:r>
            <a:r>
              <a:rPr sz="2800" spc="5" dirty="0">
                <a:latin typeface="Microsoft YaHei"/>
                <a:cs typeface="Microsoft YaHei"/>
              </a:rPr>
              <a:t>在</a:t>
            </a:r>
            <a:r>
              <a:rPr sz="2800" spc="-30" dirty="0">
                <a:latin typeface="Microsoft YaHei"/>
                <a:cs typeface="Microsoft YaHei"/>
              </a:rPr>
              <a:t>23位的</a:t>
            </a:r>
            <a:r>
              <a:rPr sz="2800" spc="5" dirty="0">
                <a:latin typeface="Microsoft YaHei"/>
                <a:cs typeface="Microsoft YaHei"/>
              </a:rPr>
              <a:t>尾数部分</a:t>
            </a:r>
            <a:r>
              <a:rPr sz="2800" spc="3370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  <a:p>
            <a:pPr marL="412115">
              <a:lnSpc>
                <a:spcPct val="100000"/>
              </a:lnSpc>
              <a:spcBef>
                <a:spcPts val="645"/>
              </a:spcBef>
            </a:pPr>
            <a:r>
              <a:rPr sz="2400" dirty="0">
                <a:latin typeface="Microsoft YaHei"/>
                <a:cs typeface="Microsoft YaHei"/>
              </a:rPr>
              <a:t>尾数部分表示</a:t>
            </a:r>
            <a:r>
              <a:rPr sz="2400" spc="75" dirty="0">
                <a:latin typeface="Microsoft YaHei"/>
                <a:cs typeface="Microsoft YaHei"/>
              </a:rPr>
              <a:t>0</a:t>
            </a:r>
            <a:r>
              <a:rPr sz="2400" dirty="0">
                <a:latin typeface="Microsoft YaHei"/>
                <a:cs typeface="Microsoft YaHei"/>
              </a:rPr>
              <a:t>和</a:t>
            </a:r>
            <a:r>
              <a:rPr sz="2400" spc="75" dirty="0">
                <a:latin typeface="Microsoft YaHei"/>
                <a:cs typeface="Microsoft YaHei"/>
              </a:rPr>
              <a:t>1</a:t>
            </a:r>
            <a:r>
              <a:rPr sz="2400" dirty="0">
                <a:latin typeface="Microsoft YaHei"/>
                <a:cs typeface="Microsoft YaHei"/>
              </a:rPr>
              <a:t>之间的</a:t>
            </a:r>
            <a:r>
              <a:rPr sz="2400" dirty="0">
                <a:latin typeface="Microsoft YaHei"/>
                <a:cs typeface="Microsoft YaHei"/>
              </a:rPr>
              <a:t>十进制数字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spc="10" dirty="0">
                <a:latin typeface="Microsoft YaHei"/>
                <a:cs typeface="Microsoft YaHei"/>
              </a:rPr>
              <a:t>指数位</a:t>
            </a:r>
            <a:r>
              <a:rPr sz="2800" spc="10" dirty="0">
                <a:latin typeface="Microsoft YaHei"/>
                <a:cs typeface="Microsoft YaHei"/>
              </a:rPr>
              <a:t>不</a:t>
            </a:r>
            <a:r>
              <a:rPr sz="2800" spc="10" dirty="0">
                <a:latin typeface="Microsoft YaHei"/>
                <a:cs typeface="Microsoft YaHei"/>
              </a:rPr>
              <a:t>允许</a:t>
            </a:r>
            <a:r>
              <a:rPr sz="2800" spc="-20" dirty="0">
                <a:latin typeface="Microsoft YaHei"/>
                <a:cs typeface="Microsoft YaHei"/>
              </a:rPr>
              <a:t>进行</a:t>
            </a:r>
            <a:r>
              <a:rPr sz="2800" spc="10" dirty="0">
                <a:latin typeface="Microsoft YaHei"/>
                <a:cs typeface="Microsoft YaHei"/>
              </a:rPr>
              <a:t>大、小的比较</a:t>
            </a:r>
            <a:endParaRPr sz="2800">
              <a:latin typeface="Microsoft YaHei"/>
              <a:cs typeface="Microsoft YaHei"/>
            </a:endParaRPr>
          </a:p>
          <a:p>
            <a:pPr marL="412115">
              <a:lnSpc>
                <a:spcPct val="100000"/>
              </a:lnSpc>
              <a:spcBef>
                <a:spcPts val="645"/>
              </a:spcBef>
            </a:pPr>
            <a:r>
              <a:rPr sz="2400" spc="114" dirty="0">
                <a:latin typeface="Microsoft YaHei"/>
                <a:cs typeface="Microsoft YaHei"/>
              </a:rPr>
              <a:t>-1:1111111, </a:t>
            </a:r>
            <a:r>
              <a:rPr sz="2400" spc="110" dirty="0">
                <a:latin typeface="Microsoft YaHei"/>
                <a:cs typeface="Microsoft YaHei"/>
              </a:rPr>
              <a:t>1:0000000001</a:t>
            </a:r>
            <a:endParaRPr sz="2400">
              <a:latin typeface="Microsoft YaHei"/>
              <a:cs typeface="Microsoft YaHei"/>
            </a:endParaRPr>
          </a:p>
          <a:p>
            <a:pPr marL="412115">
              <a:lnSpc>
                <a:spcPct val="100000"/>
              </a:lnSpc>
            </a:pPr>
            <a:r>
              <a:rPr sz="2400" spc="1305" dirty="0">
                <a:latin typeface="Microsoft YaHei"/>
                <a:cs typeface="Microsoft YaHei"/>
              </a:rPr>
              <a:t>* </a:t>
            </a:r>
            <a:r>
              <a:rPr sz="2400" dirty="0">
                <a:latin typeface="Microsoft YaHei"/>
                <a:cs typeface="Microsoft YaHei"/>
              </a:rPr>
              <a:t>最小值</a:t>
            </a:r>
            <a:r>
              <a:rPr sz="2400" dirty="0">
                <a:latin typeface="Microsoft YaHei"/>
                <a:cs typeface="Microsoft YaHei"/>
              </a:rPr>
              <a:t>为</a:t>
            </a:r>
            <a:r>
              <a:rPr sz="2400" spc="75" dirty="0">
                <a:latin typeface="Microsoft YaHei"/>
                <a:cs typeface="Microsoft YaHei"/>
              </a:rPr>
              <a:t>00000001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3835" y="5481929"/>
            <a:ext cx="302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戴上</a:t>
            </a:r>
            <a:r>
              <a:rPr sz="2400" spc="70" dirty="0">
                <a:latin typeface="Microsoft YaHei"/>
                <a:cs typeface="Microsoft YaHei"/>
              </a:rPr>
              <a:t>偏见</a:t>
            </a:r>
            <a:r>
              <a:rPr sz="2400" spc="245" dirty="0">
                <a:latin typeface="Microsoft YaHei"/>
                <a:cs typeface="Microsoft YaHei"/>
              </a:rPr>
              <a:t>的帽子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3835" y="5921146"/>
            <a:ext cx="714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对于单精度，</a:t>
            </a:r>
            <a:r>
              <a:rPr sz="2400" dirty="0">
                <a:latin typeface="Microsoft YaHei"/>
                <a:cs typeface="Microsoft YaHei"/>
              </a:rPr>
              <a:t>指数部分保持</a:t>
            </a:r>
            <a:r>
              <a:rPr sz="2400" dirty="0">
                <a:latin typeface="Microsoft YaHei"/>
                <a:cs typeface="Microsoft YaHei"/>
              </a:rPr>
              <a:t>实际值</a:t>
            </a:r>
            <a:r>
              <a:rPr sz="2400" spc="90" dirty="0">
                <a:latin typeface="Microsoft YaHei"/>
                <a:cs typeface="Microsoft YaHei"/>
              </a:rPr>
              <a:t>+127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417" y="6087986"/>
            <a:ext cx="153162" cy="160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648445" y="6483197"/>
            <a:ext cx="313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44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6767" y="1234439"/>
            <a:ext cx="4752340" cy="548640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715"/>
              </a:spcBef>
            </a:pP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>(-1) </a:t>
            </a:r>
            <a:r>
              <a:rPr sz="2400" b="1" spc="7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符</a:t>
            </a:r>
            <a:r>
              <a:rPr sz="2400" b="1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号</a:t>
            </a: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>× (1 + </a:t>
            </a:r>
            <a:r>
              <a:rPr sz="2400" b="1" dirty="0">
                <a:solidFill>
                  <a:srgbClr val="FF0000"/>
                </a:solidFill>
                <a:latin typeface="Microsoft YaHei UI"/>
                <a:cs typeface="Microsoft YaHei UI"/>
              </a:rPr>
              <a:t>尾数</a:t>
            </a:r>
            <a:r>
              <a:rPr sz="2400" b="1" spc="180" dirty="0">
                <a:solidFill>
                  <a:srgbClr val="FF0000"/>
                </a:solidFill>
                <a:latin typeface="Microsoft YaHei UI"/>
                <a:cs typeface="Microsoft YaHei UI"/>
              </a:rPr>
              <a:t>) × 2 </a:t>
            </a: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/>
            </a:r>
            <a:r>
              <a:rPr sz="2400" b="1" spc="270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(</a:t>
            </a:r>
            <a:r>
              <a:rPr sz="2400" b="1" spc="7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指数</a:t>
            </a:r>
            <a:r>
              <a:rPr sz="2400" b="1" spc="60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-</a:t>
            </a:r>
            <a:r>
              <a:rPr sz="2400" b="1" spc="-434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ゲ</a:t>
            </a:r>
            <a:r>
              <a:rPr sz="2400" b="1" spc="-419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タ</a:t>
            </a:r>
            <a:r>
              <a:rPr sz="2400" b="1" spc="247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)</a:t>
            </a:r>
            <a:endParaRPr sz="2400" baseline="24305">
              <a:latin typeface="Microsoft YaHei UI"/>
              <a:cs typeface="Microsoft YaHei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9000" y="3855720"/>
            <a:ext cx="1152144" cy="7924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17792" y="3715511"/>
            <a:ext cx="2097405" cy="209105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1100" spc="-220" dirty="0">
                <a:latin typeface="Microsoft JhengHei UI"/>
                <a:cs typeface="Microsoft JhengHei UI"/>
              </a:rPr>
              <a:t>Geta</a:t>
            </a:r>
            <a:r>
              <a:rPr sz="1100" spc="145" dirty="0">
                <a:latin typeface="Microsoft JhengHei UI"/>
                <a:cs typeface="Microsoft JhengHei UI"/>
              </a:rPr>
              <a:t>: </a:t>
            </a:r>
            <a:r>
              <a:rPr sz="1100" spc="-90" dirty="0">
                <a:latin typeface="Microsoft JhengHei UI"/>
                <a:cs typeface="Microsoft JhengHei UI"/>
              </a:rPr>
              <a:t>传统的</a:t>
            </a:r>
            <a:r>
              <a:rPr sz="1100" spc="-195" dirty="0">
                <a:latin typeface="Microsoft JhengHei UI"/>
                <a:cs typeface="Microsoft JhengHei UI"/>
              </a:rPr>
              <a:t>木</a:t>
            </a:r>
            <a:r>
              <a:rPr sz="1100" spc="5" dirty="0">
                <a:latin typeface="Microsoft JhengHei UI"/>
                <a:cs typeface="Microsoft JhengHei UI"/>
              </a:rPr>
              <a:t>制鞋</a:t>
            </a:r>
            <a:endParaRPr sz="11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Microsoft JhengHei UI"/>
              <a:cs typeface="Microsoft JhengHei UI"/>
            </a:endParaRPr>
          </a:p>
          <a:p>
            <a:pPr marL="91440">
              <a:lnSpc>
                <a:spcPct val="100000"/>
              </a:lnSpc>
            </a:pPr>
            <a:r>
              <a:rPr sz="1100" spc="-195" dirty="0">
                <a:latin typeface="Microsoft JhengHei UI"/>
                <a:cs typeface="Microsoft JhengHei UI"/>
              </a:rPr>
              <a:t>穿</a:t>
            </a:r>
            <a:r>
              <a:rPr sz="1100" spc="-170" dirty="0">
                <a:latin typeface="Microsoft JhengHei UI"/>
                <a:cs typeface="Microsoft JhengHei UI"/>
              </a:rPr>
              <a:t>上</a:t>
            </a:r>
            <a:r>
              <a:rPr sz="1100" spc="120" dirty="0">
                <a:latin typeface="Microsoft JhengHei UI"/>
                <a:cs typeface="Microsoft JhengHei UI"/>
              </a:rPr>
              <a:t>你的</a:t>
            </a:r>
            <a:r>
              <a:rPr sz="1100" spc="-90" dirty="0">
                <a:latin typeface="Microsoft JhengHei UI"/>
                <a:cs typeface="Microsoft JhengHei UI"/>
              </a:rPr>
              <a:t>木屐</a:t>
            </a:r>
            <a:r>
              <a:rPr sz="1100" spc="-140" dirty="0">
                <a:latin typeface="Microsoft JhengHei UI"/>
                <a:cs typeface="Microsoft JhengHei UI"/>
              </a:rPr>
              <a:t>：。</a:t>
            </a:r>
            <a:endParaRPr sz="1100">
              <a:latin typeface="Microsoft JhengHei UI"/>
              <a:cs typeface="Microsoft JhengHei UI"/>
            </a:endParaRPr>
          </a:p>
          <a:p>
            <a:pPr marL="91440" marR="147955">
              <a:lnSpc>
                <a:spcPct val="100000"/>
              </a:lnSpc>
            </a:pPr>
            <a:r>
              <a:rPr sz="1100" spc="-110" dirty="0">
                <a:latin typeface="Microsoft JhengHei UI"/>
                <a:cs typeface="Microsoft JhengHei UI"/>
              </a:rPr>
              <a:t>在原来的数量上</a:t>
            </a:r>
            <a:r>
              <a:rPr sz="1100" spc="-155" dirty="0">
                <a:latin typeface="Microsoft JhengHei UI"/>
                <a:cs typeface="Microsoft JhengHei UI"/>
              </a:rPr>
              <a:t>增加</a:t>
            </a:r>
            <a:r>
              <a:rPr sz="1100" spc="-130" dirty="0">
                <a:latin typeface="Microsoft JhengHei UI"/>
                <a:cs typeface="Microsoft JhengHei UI"/>
              </a:rPr>
              <a:t>一定</a:t>
            </a:r>
            <a:r>
              <a:rPr sz="1100" spc="-125" dirty="0">
                <a:latin typeface="Microsoft JhengHei UI"/>
                <a:cs typeface="Microsoft JhengHei UI"/>
              </a:rPr>
              <a:t>的</a:t>
            </a:r>
            <a:r>
              <a:rPr sz="1100" spc="-110" dirty="0">
                <a:latin typeface="Microsoft JhengHei UI"/>
                <a:cs typeface="Microsoft JhengHei UI"/>
              </a:rPr>
              <a:t>数量</a:t>
            </a:r>
            <a:r>
              <a:rPr sz="1100" spc="-229" dirty="0">
                <a:latin typeface="Microsoft JhengHei UI"/>
                <a:cs typeface="Microsoft JhengHei UI"/>
              </a:rPr>
              <a:t>，</a:t>
            </a:r>
            <a:r>
              <a:rPr sz="1100" spc="-215" dirty="0">
                <a:latin typeface="Microsoft JhengHei UI"/>
                <a:cs typeface="Microsoft JhengHei UI"/>
              </a:rPr>
              <a:t>使</a:t>
            </a:r>
            <a:r>
              <a:rPr sz="1100" spc="-195" dirty="0">
                <a:latin typeface="Microsoft JhengHei UI"/>
                <a:cs typeface="Microsoft JhengHei UI"/>
              </a:rPr>
              <a:t>总</a:t>
            </a:r>
            <a:r>
              <a:rPr sz="1100" spc="-90" dirty="0">
                <a:latin typeface="Microsoft JhengHei UI"/>
                <a:cs typeface="Microsoft JhengHei UI"/>
              </a:rPr>
              <a:t>数量</a:t>
            </a:r>
            <a:r>
              <a:rPr sz="1100" spc="-215" dirty="0">
                <a:latin typeface="Microsoft JhengHei UI"/>
                <a:cs typeface="Microsoft JhengHei UI"/>
              </a:rPr>
              <a:t>看起来</a:t>
            </a:r>
            <a:r>
              <a:rPr sz="1100" spc="-320" dirty="0">
                <a:latin typeface="Microsoft JhengHei UI"/>
                <a:cs typeface="Microsoft JhengHei UI"/>
              </a:rPr>
              <a:t>比实际</a:t>
            </a:r>
            <a:r>
              <a:rPr sz="1100" spc="-90" dirty="0">
                <a:latin typeface="Microsoft JhengHei UI"/>
                <a:cs typeface="Microsoft JhengHei UI"/>
              </a:rPr>
              <a:t>的要</a:t>
            </a:r>
            <a:r>
              <a:rPr sz="1100" spc="-315" dirty="0">
                <a:latin typeface="Microsoft JhengHei UI"/>
                <a:cs typeface="Microsoft JhengHei UI"/>
              </a:rPr>
              <a:t>高</a:t>
            </a:r>
            <a:r>
              <a:rPr sz="1100" spc="-85" dirty="0">
                <a:latin typeface="Microsoft JhengHei UI"/>
                <a:cs typeface="Microsoft JhengHei UI"/>
              </a:rPr>
              <a:t>。</a:t>
            </a:r>
            <a:endParaRPr sz="1100">
              <a:latin typeface="Microsoft JhengHei UI"/>
              <a:cs typeface="Microsoft JhengHei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0496" y="6388608"/>
            <a:ext cx="7741920" cy="378460"/>
          </a:xfrm>
          <a:custGeom>
            <a:avLst/>
            <a:gdLst/>
            <a:ahLst/>
            <a:cxnLst/>
            <a:rect l="l" t="t" r="r" b="b"/>
            <a:pathLst>
              <a:path w="7741920" h="378459">
                <a:moveTo>
                  <a:pt x="0" y="377951"/>
                </a:moveTo>
                <a:lnTo>
                  <a:pt x="7741920" y="377951"/>
                </a:lnTo>
                <a:lnTo>
                  <a:pt x="7741920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75944" y="6415532"/>
            <a:ext cx="743330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200" dirty="0">
                <a:latin typeface="Microsoft JhengHei UI"/>
                <a:cs typeface="Microsoft JhengHei UI"/>
              </a:rPr>
              <a:t>最小的</a:t>
            </a:r>
            <a:r>
              <a:rPr sz="2000" spc="-100" dirty="0">
                <a:latin typeface="Microsoft JhengHei UI"/>
                <a:cs typeface="Microsoft JhengHei UI"/>
              </a:rPr>
              <a:t>单精度</a:t>
            </a:r>
            <a:r>
              <a:rPr sz="2000" spc="-200" dirty="0">
                <a:latin typeface="Microsoft JhengHei UI"/>
                <a:cs typeface="Microsoft JhengHei UI"/>
              </a:rPr>
              <a:t>值是</a:t>
            </a:r>
            <a:r>
              <a:rPr sz="2000" spc="105" dirty="0">
                <a:latin typeface="Microsoft JhengHei UI"/>
                <a:cs typeface="Microsoft JhengHei UI"/>
              </a:rPr>
              <a:t>1.00...00</a:t>
            </a:r>
            <a:r>
              <a:rPr sz="2025" spc="157" baseline="-20576" dirty="0">
                <a:latin typeface="Microsoft JhengHei UI"/>
                <a:cs typeface="Microsoft JhengHei UI"/>
              </a:rPr>
              <a:t>2</a:t>
            </a:r>
            <a:r>
              <a:rPr sz="2000" spc="105" dirty="0">
                <a:latin typeface="Microsoft JhengHei UI"/>
                <a:cs typeface="Microsoft JhengHei UI"/>
              </a:rPr>
              <a:t>×2</a:t>
            </a:r>
            <a:r>
              <a:rPr sz="2025" spc="157" baseline="24691" dirty="0">
                <a:latin typeface="Microsoft JhengHei UI"/>
                <a:cs typeface="Microsoft JhengHei UI"/>
              </a:rPr>
              <a:t>-126</a:t>
            </a:r>
            <a:r>
              <a:rPr sz="2025" spc="359" baseline="24691" dirty="0">
                <a:latin typeface="Microsoft JhengHei UI"/>
                <a:cs typeface="Microsoft JhengHei UI"/>
              </a:rPr>
              <a:t> </a:t>
            </a:r>
            <a:r>
              <a:rPr sz="2000" spc="-685" dirty="0">
                <a:latin typeface="Microsoft JhengHei UI"/>
                <a:cs typeface="Microsoft JhengHei UI"/>
              </a:rPr>
              <a:t>，</a:t>
            </a:r>
            <a:r>
              <a:rPr sz="2000" spc="-200" dirty="0">
                <a:latin typeface="Microsoft JhengHei UI"/>
                <a:cs typeface="Microsoft JhengHei UI"/>
              </a:rPr>
              <a:t>最大的值</a:t>
            </a:r>
            <a:r>
              <a:rPr sz="2000" spc="-204" dirty="0">
                <a:latin typeface="Microsoft JhengHei UI"/>
                <a:cs typeface="Microsoft JhengHei UI"/>
              </a:rPr>
              <a:t>是</a:t>
            </a:r>
            <a:r>
              <a:rPr sz="2000" spc="110" dirty="0">
                <a:latin typeface="Microsoft JhengHei UI"/>
                <a:cs typeface="Microsoft JhengHei UI"/>
              </a:rPr>
              <a:t>1.11...11</a:t>
            </a:r>
            <a:r>
              <a:rPr sz="2025" spc="165" baseline="-20576" dirty="0">
                <a:latin typeface="Microsoft JhengHei UI"/>
                <a:cs typeface="Microsoft JhengHei UI"/>
              </a:rPr>
              <a:t>2</a:t>
            </a:r>
            <a:r>
              <a:rPr sz="2000" spc="110" dirty="0">
                <a:latin typeface="Microsoft JhengHei UI"/>
                <a:cs typeface="Microsoft JhengHei UI"/>
              </a:rPr>
              <a:t>×2。 </a:t>
            </a:r>
            <a:r>
              <a:rPr sz="2000" spc="-200" dirty="0">
                <a:latin typeface="Microsoft JhengHei UI"/>
                <a:cs typeface="Microsoft JhengHei UI"/>
              </a:rPr>
              <a:t/>
            </a:r>
            <a:r>
              <a:rPr sz="2025" spc="165" baseline="24691" dirty="0">
                <a:latin typeface="Microsoft JhengHei UI"/>
                <a:cs typeface="Microsoft JhengHei UI"/>
              </a:rPr>
              <a:t>127</a:t>
            </a:r>
            <a:endParaRPr sz="2025" baseline="24691">
              <a:latin typeface="Microsoft JhengHei UI"/>
              <a:cs typeface="Microsoft JhengHei U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1048" y="1946957"/>
            <a:ext cx="4993174" cy="708421"/>
          </a:xfrm>
          <a:prstGeom prst="rect">
            <a:avLst/>
          </a:prstGeom>
        </p:spPr>
      </p:pic>
    </p:spTree>
  </p:cSld>
  <p:clrMapOvr>
    <a:masterClrMapping/>
  </p:clrMapOvr>
</p:sld>
</file>

<file path=ppt/slides/slide4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7679690" cy="2009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用</a:t>
            </a:r>
            <a:r>
              <a:rPr sz="3200" spc="185" dirty="0">
                <a:latin typeface="Microsoft YaHei"/>
                <a:cs typeface="Microsoft YaHei"/>
              </a:rPr>
              <a:t>IEEE754</a:t>
            </a:r>
            <a:r>
              <a:rPr sz="3200" spc="-15" dirty="0">
                <a:latin typeface="Microsoft YaHei"/>
                <a:cs typeface="Microsoft YaHei"/>
              </a:rPr>
              <a:t>单精度</a:t>
            </a:r>
            <a:r>
              <a:rPr sz="3200" spc="-10" dirty="0">
                <a:latin typeface="Microsoft YaHei"/>
                <a:cs typeface="Microsoft YaHei"/>
              </a:rPr>
              <a:t>表示</a:t>
            </a:r>
            <a:r>
              <a:rPr sz="3200" spc="-10" dirty="0">
                <a:latin typeface="Microsoft YaHei"/>
                <a:cs typeface="Microsoft YaHei"/>
              </a:rPr>
              <a:t>下列</a:t>
            </a:r>
            <a:r>
              <a:rPr sz="3200" spc="-15" dirty="0">
                <a:latin typeface="Microsoft YaHei"/>
                <a:cs typeface="Microsoft YaHei"/>
              </a:rPr>
              <a:t>十进制数</a:t>
            </a:r>
            <a:r>
              <a:rPr sz="3200" spc="-10" dirty="0">
                <a:latin typeface="Microsoft YaHei"/>
                <a:cs typeface="Microsoft YaHei"/>
              </a:rPr>
              <a:t>。</a:t>
            </a:r>
            <a:r>
              <a:rPr sz="3200" spc="-10" dirty="0">
                <a:latin typeface="Microsoft YaHei"/>
                <a:cs typeface="Microsoft YaHei"/>
              </a:rPr>
              <a:t>但是</a:t>
            </a:r>
            <a:r>
              <a:rPr sz="3200" spc="-5" dirty="0">
                <a:latin typeface="Microsoft YaHei"/>
                <a:cs typeface="Microsoft YaHei"/>
              </a:rPr>
              <a:t>，你的答案</a:t>
            </a:r>
            <a:r>
              <a:rPr sz="3200" spc="-10" dirty="0">
                <a:latin typeface="Microsoft YaHei"/>
                <a:cs typeface="Microsoft YaHei"/>
              </a:rPr>
              <a:t>必须是</a:t>
            </a:r>
            <a:r>
              <a:rPr sz="3200" spc="-10" dirty="0">
                <a:latin typeface="Microsoft YaHei"/>
                <a:cs typeface="Microsoft YaHei"/>
              </a:rPr>
              <a:t>8位数的</a:t>
            </a:r>
            <a:r>
              <a:rPr sz="3200" spc="-10" dirty="0">
                <a:latin typeface="Microsoft YaHei"/>
                <a:cs typeface="Microsoft YaHei"/>
              </a:rPr>
              <a:t>十六进制格式。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140" dirty="0">
                <a:latin typeface="Microsoft YaHei"/>
                <a:cs typeface="Microsoft YaHei"/>
              </a:rPr>
              <a:t>2.3125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967863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2735" y="160829"/>
            <a:ext cx="4993174" cy="70842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45</a:t>
            </a:r>
          </a:p>
        </p:txBody>
      </p:sp>
    </p:spTree>
  </p:cSld>
  <p:clrMapOvr>
    <a:masterClrMapping/>
  </p:clrMapOvr>
</p:sld>
</file>

<file path=ppt/slides/slide4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46</a:t>
            </a:r>
          </a:p>
        </p:txBody>
      </p:sp>
    </p:spTree>
  </p:cSld>
  <p:clrMapOvr>
    <a:masterClrMapping/>
  </p:clrMapOvr>
</p:sld>
</file>

<file path=ppt/slides/slide4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311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误差和四舍五入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1907158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394583"/>
            <a:ext cx="200660" cy="208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3882263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4695063"/>
            <a:ext cx="132587" cy="1325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5060822"/>
            <a:ext cx="132587" cy="1325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5426583"/>
            <a:ext cx="132587" cy="1325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5784202"/>
            <a:ext cx="170179" cy="1777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55268" y="1169045"/>
            <a:ext cx="7289165" cy="48748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2800" spc="5" dirty="0">
                <a:latin typeface="Microsoft YaHei"/>
                <a:cs typeface="Microsoft YaHei"/>
              </a:rPr>
              <a:t>在双精度</a:t>
            </a:r>
            <a:r>
              <a:rPr sz="2800" spc="10" dirty="0">
                <a:latin typeface="Microsoft YaHei"/>
                <a:cs typeface="Microsoft YaHei"/>
              </a:rPr>
              <a:t>中，</a:t>
            </a:r>
            <a:r>
              <a:rPr sz="2800" spc="105" dirty="0">
                <a:latin typeface="Microsoft YaHei"/>
                <a:cs typeface="Microsoft YaHei"/>
              </a:rPr>
              <a:t>1</a:t>
            </a:r>
            <a:r>
              <a:rPr sz="2800" spc="5" dirty="0">
                <a:latin typeface="Microsoft YaHei"/>
                <a:cs typeface="Microsoft YaHei"/>
              </a:rPr>
              <a:t>和</a:t>
            </a:r>
            <a:r>
              <a:rPr sz="2800" spc="105" dirty="0">
                <a:latin typeface="Microsoft YaHei"/>
                <a:cs typeface="Microsoft YaHei"/>
              </a:rPr>
              <a:t>2</a:t>
            </a:r>
            <a:r>
              <a:rPr sz="2800" spc="-20" dirty="0">
                <a:latin typeface="Microsoft YaHei"/>
                <a:cs typeface="Microsoft YaHei"/>
              </a:rPr>
              <a:t>之间</a:t>
            </a:r>
            <a:r>
              <a:rPr sz="2800" spc="-20" dirty="0">
                <a:latin typeface="Microsoft YaHei"/>
                <a:cs typeface="Microsoft YaHei"/>
              </a:rPr>
              <a:t>可以</a:t>
            </a:r>
            <a:r>
              <a:rPr sz="2800" spc="-20" dirty="0">
                <a:latin typeface="Microsoft YaHei"/>
                <a:cs typeface="Microsoft YaHei"/>
              </a:rPr>
              <a:t>表示的</a:t>
            </a:r>
            <a:r>
              <a:rPr sz="2800" spc="10" dirty="0">
                <a:latin typeface="Microsoft YaHei"/>
                <a:cs typeface="Microsoft YaHei"/>
              </a:rPr>
              <a:t>数字</a:t>
            </a:r>
            <a:r>
              <a:rPr sz="2800" spc="10" dirty="0">
                <a:latin typeface="Microsoft YaHei"/>
                <a:cs typeface="Microsoft YaHei"/>
              </a:rPr>
              <a:t>数量是多少？</a:t>
            </a:r>
            <a:endParaRPr sz="28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640"/>
              </a:spcBef>
            </a:pPr>
            <a:r>
              <a:rPr sz="2400" spc="60" dirty="0">
                <a:latin typeface="Microsoft YaHei"/>
                <a:cs typeface="Microsoft YaHei"/>
              </a:rPr>
              <a:t>2</a:t>
            </a:r>
            <a:r>
              <a:rPr sz="2400" spc="89" baseline="24305" dirty="0">
                <a:latin typeface="Microsoft YaHei"/>
                <a:cs typeface="Microsoft YaHei"/>
              </a:rPr>
              <a:t>52</a:t>
            </a:r>
            <a:r>
              <a:rPr sz="2400" spc="60" dirty="0">
                <a:latin typeface="Microsoft YaHei"/>
                <a:cs typeface="Microsoft YaHei"/>
              </a:rPr>
              <a:t> - 1</a:t>
            </a:r>
            <a:r>
              <a:rPr sz="2400" dirty="0">
                <a:latin typeface="Microsoft YaHei"/>
                <a:cs typeface="Microsoft YaHei"/>
              </a:rPr>
              <a:t>件</a:t>
            </a:r>
            <a:endParaRPr sz="2400">
              <a:latin typeface="Microsoft YaHei"/>
              <a:cs typeface="Microsoft YaHei"/>
            </a:endParaRPr>
          </a:p>
          <a:p>
            <a:pPr marL="418465" marR="810260" indent="-363220">
              <a:lnSpc>
                <a:spcPts val="4029"/>
              </a:lnSpc>
              <a:spcBef>
                <a:spcPts val="185"/>
              </a:spcBef>
            </a:pPr>
            <a:r>
              <a:rPr sz="2800" spc="10" dirty="0">
                <a:latin typeface="Microsoft YaHei"/>
                <a:cs typeface="Microsoft YaHei"/>
              </a:rPr>
              <a:t>→</a:t>
            </a:r>
            <a:r>
              <a:rPr sz="2800" spc="-565" dirty="0">
                <a:latin typeface="Microsoft YaHei"/>
                <a:cs typeface="Microsoft YaHei"/>
              </a:rPr>
              <a:t>由于</a:t>
            </a:r>
            <a:r>
              <a:rPr sz="2800" spc="10" dirty="0">
                <a:latin typeface="Microsoft YaHei"/>
                <a:cs typeface="Microsoft YaHei"/>
              </a:rPr>
              <a:t>不可能</a:t>
            </a:r>
            <a:r>
              <a:rPr sz="2800" spc="10" dirty="0">
                <a:latin typeface="Microsoft YaHei"/>
                <a:cs typeface="Microsoft YaHei"/>
              </a:rPr>
              <a:t>表达超过</a:t>
            </a:r>
            <a:r>
              <a:rPr sz="2800" spc="10" dirty="0">
                <a:latin typeface="Microsoft YaHei"/>
                <a:cs typeface="Microsoft YaHei"/>
              </a:rPr>
              <a:t>这个数字，</a:t>
            </a:r>
            <a:r>
              <a:rPr sz="2800" spc="10" dirty="0">
                <a:latin typeface="Microsoft YaHei"/>
                <a:cs typeface="Microsoft YaHei"/>
              </a:rPr>
              <a:t>我们必须</a:t>
            </a:r>
            <a:r>
              <a:rPr sz="2800" spc="10" dirty="0">
                <a:latin typeface="Microsoft YaHei"/>
                <a:cs typeface="Microsoft YaHei"/>
              </a:rPr>
              <a:t>使用最接近的表达方式</a:t>
            </a:r>
            <a:endParaRPr sz="28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800" spc="5" dirty="0">
                <a:latin typeface="Microsoft YaHei"/>
                <a:cs typeface="Microsoft YaHei"/>
              </a:rPr>
              <a:t>综上所述</a:t>
            </a:r>
            <a:r>
              <a:rPr sz="2800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  <a:p>
            <a:pPr marL="436880" marR="746125">
              <a:lnSpc>
                <a:spcPct val="100000"/>
              </a:lnSpc>
              <a:spcBef>
                <a:spcPts val="640"/>
              </a:spcBef>
            </a:pPr>
            <a:r>
              <a:rPr sz="2400" spc="-10" dirty="0">
                <a:latin typeface="Microsoft YaHei"/>
                <a:cs typeface="Microsoft YaHei"/>
              </a:rPr>
              <a:t>四舍五入</a:t>
            </a:r>
            <a:r>
              <a:rPr sz="2400" spc="-25" dirty="0">
                <a:latin typeface="Microsoft YaHei"/>
                <a:cs typeface="Microsoft YaHei"/>
              </a:rPr>
              <a:t>，将</a:t>
            </a:r>
            <a:r>
              <a:rPr sz="2400" dirty="0">
                <a:latin typeface="Microsoft YaHei"/>
                <a:cs typeface="Microsoft YaHei"/>
              </a:rPr>
              <a:t>一个数字</a:t>
            </a:r>
            <a:r>
              <a:rPr sz="2400" dirty="0">
                <a:latin typeface="Microsoft YaHei"/>
                <a:cs typeface="Microsoft YaHei"/>
              </a:rPr>
              <a:t>向上</a:t>
            </a:r>
            <a:r>
              <a:rPr sz="2400" spc="-25" dirty="0">
                <a:latin typeface="Microsoft YaHei"/>
                <a:cs typeface="Microsoft YaHei"/>
              </a:rPr>
              <a:t>或</a:t>
            </a:r>
            <a:r>
              <a:rPr sz="2400" dirty="0">
                <a:latin typeface="Microsoft YaHei"/>
                <a:cs typeface="Microsoft YaHei"/>
              </a:rPr>
              <a:t>向下四舍五入到指定的</a:t>
            </a:r>
            <a:r>
              <a:rPr sz="2400" dirty="0">
                <a:latin typeface="Microsoft YaHei"/>
                <a:cs typeface="Microsoft YaHei"/>
              </a:rPr>
              <a:t>位数</a:t>
            </a:r>
            <a:endParaRPr sz="2400">
              <a:latin typeface="Microsoft YaHei"/>
              <a:cs typeface="Microsoft YaHei"/>
            </a:endParaRPr>
          </a:p>
          <a:p>
            <a:pPr marL="836930" marR="2961005" algn="just">
              <a:lnSpc>
                <a:spcPct val="120100"/>
              </a:lnSpc>
              <a:spcBef>
                <a:spcPts val="65"/>
              </a:spcBef>
            </a:pPr>
            <a:r>
              <a:rPr sz="2000" spc="-10" dirty="0">
                <a:latin typeface="Microsoft YaHei"/>
                <a:cs typeface="Microsoft YaHei"/>
              </a:rPr>
              <a:t>四舍五入 1</a:t>
            </a:r>
            <a:r>
              <a:rPr sz="2000" spc="434" dirty="0">
                <a:latin typeface="Microsoft YaHei"/>
                <a:cs typeface="Microsoft YaHei"/>
              </a:rPr>
              <a:t>.4→1.0 1</a:t>
            </a:r>
            <a:r>
              <a:rPr sz="2000" spc="-210" dirty="0">
                <a:latin typeface="Microsoft YaHei"/>
                <a:cs typeface="Microsoft YaHei"/>
              </a:rPr>
              <a:t>.5→2.0 </a:t>
            </a:r>
            <a:r>
              <a:rPr sz="2000" spc="-10" dirty="0">
                <a:latin typeface="Microsoft YaHei"/>
                <a:cs typeface="Microsoft YaHei"/>
              </a:rPr>
              <a:t>向上四舍五入 1.</a:t>
            </a:r>
            <a:r>
              <a:rPr sz="2000" spc="434" dirty="0">
                <a:latin typeface="Microsoft YaHei"/>
                <a:cs typeface="Microsoft YaHei"/>
              </a:rPr>
              <a:t>4→2.0 1.</a:t>
            </a:r>
            <a:r>
              <a:rPr sz="2000" spc="434" dirty="0">
                <a:latin typeface="Microsoft YaHei"/>
                <a:cs typeface="Microsoft YaHei"/>
              </a:rPr>
              <a:t>5→2.0 </a:t>
            </a:r>
            <a:r>
              <a:rPr sz="2000" spc="-10" dirty="0">
                <a:latin typeface="Microsoft YaHei"/>
                <a:cs typeface="Microsoft YaHei"/>
              </a:rPr>
              <a:t>向下四舍五入 </a:t>
            </a:r>
            <a:r>
              <a:rPr sz="2000" spc="434" dirty="0">
                <a:latin typeface="Microsoft YaHei"/>
                <a:cs typeface="Microsoft YaHei"/>
              </a:rPr>
              <a:t>1.4→1.0 1.</a:t>
            </a:r>
            <a:r>
              <a:rPr sz="2000" spc="434" dirty="0">
                <a:latin typeface="Microsoft YaHei"/>
                <a:cs typeface="Microsoft YaHei"/>
              </a:rPr>
              <a:t>5→1.0</a:t>
            </a:r>
            <a:endParaRPr sz="20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Microsoft YaHei"/>
                <a:cs typeface="Microsoft YaHei"/>
              </a:rPr>
              <a:t>值与应表示的值之间的</a:t>
            </a:r>
            <a:r>
              <a:rPr sz="2400" spc="-20" dirty="0">
                <a:latin typeface="Microsoft YaHei"/>
                <a:cs typeface="Microsoft YaHei"/>
              </a:rPr>
              <a:t>误差</a:t>
            </a:r>
            <a:r>
              <a:rPr sz="2400" spc="-5" dirty="0">
                <a:latin typeface="Microsoft YaHei"/>
                <a:cs typeface="Microsoft YaHei"/>
              </a:rPr>
              <a:t>（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四舍五入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误差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47</a:t>
            </a:r>
          </a:p>
        </p:txBody>
      </p:sp>
    </p:spTree>
  </p:cSld>
  <p:clrMapOvr>
    <a:masterClrMapping/>
  </p:clrMapOvr>
</p:sld>
</file>

<file path=ppt/slides/slide4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311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错误和计算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268" y="1264361"/>
            <a:ext cx="7800340" cy="828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latin typeface="Microsoft YaHei"/>
                <a:cs typeface="Microsoft YaHei"/>
              </a:rPr>
              <a:t>如果</a:t>
            </a:r>
            <a:r>
              <a:rPr sz="2800" spc="5" dirty="0">
                <a:latin typeface="Microsoft YaHei"/>
                <a:cs typeface="Microsoft YaHei"/>
              </a:rPr>
              <a:t>尾数的有效数字是</a:t>
            </a:r>
            <a:r>
              <a:rPr sz="2800" spc="105" dirty="0">
                <a:latin typeface="Microsoft YaHei"/>
                <a:cs typeface="Microsoft YaHei"/>
              </a:rPr>
              <a:t>3</a:t>
            </a:r>
            <a:r>
              <a:rPr sz="2800" spc="-20" dirty="0">
                <a:latin typeface="Microsoft YaHei"/>
                <a:cs typeface="Microsoft YaHei"/>
              </a:rPr>
              <a:t>，那么</a:t>
            </a:r>
            <a:endParaRPr sz="28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z="2400" spc="100" dirty="0">
                <a:latin typeface="Microsoft YaHei"/>
                <a:cs typeface="Microsoft YaHei"/>
              </a:rPr>
              <a:t>2.26</a:t>
            </a:r>
            <a:r>
              <a:rPr sz="2400" spc="150" baseline="-20833" dirty="0">
                <a:latin typeface="Microsoft YaHei"/>
                <a:cs typeface="Microsoft YaHei"/>
              </a:rPr>
              <a:t>10</a:t>
            </a:r>
            <a:r>
              <a:rPr sz="2400" dirty="0">
                <a:latin typeface="Microsoft YaHei"/>
                <a:cs typeface="Microsoft YaHei"/>
              </a:rPr>
              <a:t> </a:t>
            </a:r>
            <a:r>
              <a:rPr sz="2400" spc="100" dirty="0">
                <a:latin typeface="Microsoft YaHei"/>
                <a:cs typeface="Microsoft YaHei"/>
              </a:rPr>
              <a:t>x 10 </a:t>
            </a:r>
            <a:r>
              <a:rPr sz="2400" spc="150" baseline="24305" dirty="0">
                <a:latin typeface="Microsoft YaHei"/>
                <a:cs typeface="Microsoft YaHei"/>
              </a:rPr>
              <a:t>0</a:t>
            </a:r>
            <a:r>
              <a:rPr sz="2400" spc="100" dirty="0">
                <a:latin typeface="Microsoft YaHei"/>
                <a:cs typeface="Microsoft YaHei"/>
              </a:rPr>
              <a:t>+2.34</a:t>
            </a:r>
            <a:r>
              <a:rPr sz="2400" spc="150" baseline="-20833" dirty="0">
                <a:latin typeface="Microsoft YaHei"/>
                <a:cs typeface="Microsoft YaHei"/>
              </a:rPr>
              <a:t>10</a:t>
            </a:r>
            <a:r>
              <a:rPr sz="2400" dirty="0">
                <a:latin typeface="Microsoft YaHei"/>
                <a:cs typeface="Microsoft YaHei"/>
              </a:rPr>
              <a:t> </a:t>
            </a:r>
            <a:r>
              <a:rPr sz="2400" spc="100" dirty="0">
                <a:latin typeface="Microsoft YaHei"/>
                <a:cs typeface="Microsoft YaHei"/>
              </a:rPr>
              <a:t>x 10 </a:t>
            </a:r>
            <a:r>
              <a:rPr sz="2400" spc="150" baseline="24305" dirty="0">
                <a:latin typeface="Microsoft YaHei"/>
                <a:cs typeface="Microsoft YaHei"/>
              </a:rPr>
              <a:t>2</a:t>
            </a:r>
            <a:r>
              <a:rPr sz="2400" spc="100" dirty="0">
                <a:latin typeface="Microsoft YaHei"/>
                <a:cs typeface="Microsoft YaHei"/>
              </a:rPr>
              <a:t>+1.26</a:t>
            </a:r>
            <a:r>
              <a:rPr sz="2400" spc="150" baseline="-20833" dirty="0">
                <a:latin typeface="Microsoft YaHei"/>
                <a:cs typeface="Microsoft YaHei"/>
              </a:rPr>
              <a:t>10</a:t>
            </a:r>
            <a:r>
              <a:rPr sz="2400" dirty="0">
                <a:latin typeface="Microsoft YaHei"/>
                <a:cs typeface="Microsoft YaHei"/>
              </a:rPr>
              <a:t> </a:t>
            </a:r>
            <a:r>
              <a:rPr sz="2400" spc="100" dirty="0">
                <a:latin typeface="Microsoft YaHei"/>
                <a:cs typeface="Microsoft YaHei"/>
              </a:rPr>
              <a:t>x 10</a:t>
            </a:r>
            <a:r>
              <a:rPr sz="2400" dirty="0">
                <a:latin typeface="Microsoft YaHei"/>
                <a:cs typeface="Microsoft YaHei"/>
              </a:rPr>
              <a:t>会怎样</a:t>
            </a:r>
            <a:r>
              <a:rPr sz="2400" spc="150" baseline="24305" dirty="0">
                <a:latin typeface="Microsoft YaHei"/>
                <a:cs typeface="Microsoft YaHei"/>
              </a:rPr>
              <a:t>0</a:t>
            </a:r>
            <a:r>
              <a:rPr sz="2400" spc="-44" baseline="2430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？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1642" y="2454605"/>
            <a:ext cx="2054860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Microsoft JhengHei UI"/>
                <a:cs typeface="Microsoft JhengHei UI"/>
              </a:rPr>
              <a:t>3个</a:t>
            </a:r>
            <a:r>
              <a:rPr sz="1800" dirty="0">
                <a:latin typeface="Microsoft JhengHei UI"/>
                <a:cs typeface="Microsoft JhengHei UI"/>
              </a:rPr>
              <a:t>重要</a:t>
            </a:r>
            <a:r>
              <a:rPr sz="1800" dirty="0">
                <a:latin typeface="Microsoft JhengHei UI"/>
                <a:cs typeface="Microsoft JhengHei UI"/>
              </a:rPr>
              <a:t>数字</a:t>
            </a:r>
            <a:r>
              <a:rPr sz="1800" spc="-160" dirty="0">
                <a:latin typeface="Microsoft JhengHei UI"/>
                <a:cs typeface="Microsoft JhengHei UI"/>
              </a:rPr>
              <a:t>在</a:t>
            </a:r>
            <a:r>
              <a:rPr sz="1800" spc="-145" dirty="0">
                <a:latin typeface="Microsoft JhengHei UI"/>
                <a:cs typeface="Microsoft JhengHei UI"/>
              </a:rPr>
              <a:t>路上</a:t>
            </a:r>
            <a:endParaRPr sz="1800">
              <a:latin typeface="Microsoft JhengHei UI"/>
              <a:cs typeface="Microsoft JhengHei UI"/>
            </a:endParaRPr>
          </a:p>
          <a:p>
            <a:pPr marR="88265" algn="r">
              <a:lnSpc>
                <a:spcPct val="100000"/>
              </a:lnSpc>
              <a:spcBef>
                <a:spcPts val="1739"/>
              </a:spcBef>
            </a:pPr>
            <a:r>
              <a:rPr sz="1800" spc="85" dirty="0">
                <a:latin typeface="Microsoft JhengHei UI"/>
                <a:cs typeface="Microsoft JhengHei UI"/>
              </a:rPr>
              <a:t>0.</a:t>
            </a:r>
            <a:r>
              <a:rPr sz="1800" strike="dblStrike" spc="85" dirty="0">
                <a:latin typeface="Microsoft JhengHei UI"/>
                <a:cs typeface="Microsoft JhengHei UI"/>
              </a:rPr>
              <a:t>0200 </a:t>
            </a:r>
            <a:r>
              <a:rPr sz="1800" strike="noStrike" spc="127" baseline="-20833" dirty="0">
                <a:latin typeface="Microsoft JhengHei UI"/>
                <a:cs typeface="Microsoft JhengHei UI"/>
              </a:rPr>
              <a:t>10</a:t>
            </a:r>
            <a:r>
              <a:rPr sz="1800" strike="noStrike" spc="277" baseline="-20833" dirty="0">
                <a:latin typeface="Microsoft JhengHei UI"/>
                <a:cs typeface="Microsoft JhengHei UI"/>
              </a:rPr>
              <a:t> </a:t>
            </a:r>
            <a:r>
              <a:rPr sz="1800" strike="noStrike" spc="80" dirty="0">
                <a:latin typeface="Microsoft JhengHei UI"/>
                <a:cs typeface="Microsoft JhengHei UI"/>
              </a:rPr>
              <a:t>x 10 </a:t>
            </a:r>
            <a:r>
              <a:rPr sz="1800" strike="dblStrike" spc="85" dirty="0">
                <a:latin typeface="Microsoft JhengHei UI"/>
                <a:cs typeface="Microsoft JhengHei UI"/>
              </a:rPr>
              <a:t/>
            </a:r>
            <a:r>
              <a:rPr sz="1800" strike="noStrike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  <a:p>
            <a:pPr marR="88265" algn="r">
              <a:lnSpc>
                <a:spcPct val="100000"/>
              </a:lnSpc>
              <a:spcBef>
                <a:spcPts val="675"/>
              </a:spcBef>
            </a:pPr>
            <a:r>
              <a:rPr sz="1800" spc="90" dirty="0">
                <a:latin typeface="Microsoft JhengHei UI"/>
                <a:cs typeface="Microsoft JhengHei UI"/>
              </a:rPr>
              <a:t>2.</a:t>
            </a:r>
            <a:r>
              <a:rPr sz="1800" strike="dblStrike" spc="90" dirty="0">
                <a:latin typeface="Microsoft JhengHei UI"/>
                <a:cs typeface="Microsoft JhengHei UI"/>
              </a:rPr>
              <a:t>3400</a:t>
            </a:r>
            <a:r>
              <a:rPr sz="1800" strike="noStrike" spc="135" baseline="-20833" dirty="0">
                <a:latin typeface="Microsoft JhengHei UI"/>
                <a:cs typeface="Microsoft JhengHei UI"/>
              </a:rPr>
              <a:t>10</a:t>
            </a:r>
            <a:r>
              <a:rPr sz="1800" strike="noStrike" spc="240" baseline="-20833" dirty="0">
                <a:latin typeface="Microsoft JhengHei UI"/>
                <a:cs typeface="Microsoft JhengHei UI"/>
              </a:rPr>
              <a:t> </a:t>
            </a:r>
            <a:r>
              <a:rPr sz="1800" strike="noStrike" spc="80" dirty="0">
                <a:latin typeface="Microsoft JhengHei UI"/>
                <a:cs typeface="Microsoft JhengHei UI"/>
              </a:rPr>
              <a:t> x 10 </a:t>
            </a:r>
            <a:r>
              <a:rPr sz="1800" strike="noStrike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  <a:p>
            <a:pPr marR="88265" algn="r">
              <a:lnSpc>
                <a:spcPct val="100000"/>
              </a:lnSpc>
              <a:spcBef>
                <a:spcPts val="750"/>
              </a:spcBef>
            </a:pPr>
            <a:r>
              <a:rPr sz="2700" spc="179" baseline="1543" dirty="0">
                <a:latin typeface="Microsoft JhengHei UI"/>
                <a:cs typeface="Microsoft JhengHei UI"/>
              </a:rPr>
              <a:t>+</a:t>
            </a:r>
            <a:r>
              <a:rPr sz="2700" spc="637" baseline="1543" dirty="0">
                <a:latin typeface="Microsoft JhengHei UI"/>
                <a:cs typeface="Microsoft JhengHei UI"/>
              </a:rPr>
              <a:t> </a:t>
            </a:r>
            <a:r>
              <a:rPr sz="1800" spc="85" dirty="0">
                <a:latin typeface="Microsoft JhengHei UI"/>
                <a:cs typeface="Microsoft JhengHei UI"/>
              </a:rPr>
              <a:t>0.</a:t>
            </a:r>
            <a:r>
              <a:rPr sz="1800" strike="dblStrike" spc="85" dirty="0">
                <a:latin typeface="Microsoft JhengHei UI"/>
                <a:cs typeface="Microsoft JhengHei UI"/>
              </a:rPr>
              <a:t>0100</a:t>
            </a:r>
            <a:r>
              <a:rPr sz="1800" strike="noStrike" spc="127" baseline="-20833" dirty="0">
                <a:latin typeface="Microsoft JhengHei UI"/>
                <a:cs typeface="Microsoft JhengHei UI"/>
              </a:rPr>
              <a:t>10</a:t>
            </a:r>
            <a:r>
              <a:rPr sz="1800" strike="noStrike" spc="337" baseline="-20833" dirty="0">
                <a:latin typeface="Microsoft JhengHei UI"/>
                <a:cs typeface="Microsoft JhengHei UI"/>
              </a:rPr>
              <a:t> </a:t>
            </a:r>
            <a:r>
              <a:rPr sz="1800" strike="noStrike" spc="80" dirty="0">
                <a:latin typeface="Microsoft JhengHei UI"/>
                <a:cs typeface="Microsoft JhengHei UI"/>
              </a:rPr>
              <a:t> x 10 </a:t>
            </a:r>
            <a:r>
              <a:rPr sz="1800" strike="noStrike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9609" y="2454605"/>
            <a:ext cx="201104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Microsoft JhengHei UI"/>
                <a:cs typeface="Microsoft JhengHei UI"/>
              </a:rPr>
              <a:t>中间</a:t>
            </a:r>
            <a:r>
              <a:rPr sz="1800" spc="-95" dirty="0">
                <a:latin typeface="Microsoft JhengHei UI"/>
                <a:cs typeface="Microsoft JhengHei UI"/>
              </a:rPr>
              <a:t>的</a:t>
            </a:r>
            <a:r>
              <a:rPr sz="1800" spc="80" dirty="0">
                <a:latin typeface="Microsoft JhengHei UI"/>
                <a:cs typeface="Microsoft JhengHei UI"/>
              </a:rPr>
              <a:t>5</a:t>
            </a:r>
            <a:r>
              <a:rPr sz="1800" dirty="0">
                <a:latin typeface="Microsoft JhengHei UI"/>
                <a:cs typeface="Microsoft JhengHei UI"/>
              </a:rPr>
              <a:t>位</a:t>
            </a:r>
            <a:r>
              <a:rPr sz="1800" dirty="0">
                <a:latin typeface="Microsoft JhengHei UI"/>
                <a:cs typeface="Microsoft JhengHei UI"/>
              </a:rPr>
              <a:t>有效数字</a:t>
            </a:r>
            <a:endParaRPr sz="1800">
              <a:latin typeface="Microsoft JhengHei UI"/>
              <a:cs typeface="Microsoft JhengHei UI"/>
            </a:endParaRPr>
          </a:p>
          <a:p>
            <a:pPr marR="45085" algn="r">
              <a:lnSpc>
                <a:spcPct val="100000"/>
              </a:lnSpc>
              <a:spcBef>
                <a:spcPts val="1750"/>
              </a:spcBef>
            </a:pPr>
            <a:r>
              <a:rPr sz="1800" spc="85" dirty="0">
                <a:latin typeface="Microsoft JhengHei UI"/>
                <a:cs typeface="Microsoft JhengHei UI"/>
              </a:rPr>
              <a:t>0.0226</a:t>
            </a:r>
            <a:r>
              <a:rPr sz="1800" spc="127" baseline="-20833" dirty="0">
                <a:latin typeface="Microsoft JhengHei UI"/>
                <a:cs typeface="Microsoft JhengHei UI"/>
              </a:rPr>
              <a:t>10</a:t>
            </a:r>
            <a:r>
              <a:rPr sz="1800" spc="277" baseline="-20833" dirty="0">
                <a:latin typeface="Microsoft JhengHei UI"/>
                <a:cs typeface="Microsoft JhengHei UI"/>
              </a:rPr>
              <a:t> </a:t>
            </a:r>
            <a:r>
              <a:rPr sz="1800" spc="80" dirty="0">
                <a:latin typeface="Microsoft JhengHei UI"/>
                <a:cs typeface="Microsoft JhengHei UI"/>
              </a:rPr>
              <a:t>x 10 </a:t>
            </a:r>
            <a:r>
              <a:rPr sz="1800" spc="85" dirty="0">
                <a:latin typeface="Microsoft JhengHei UI"/>
                <a:cs typeface="Microsoft JhengHei UI"/>
              </a:rPr>
              <a:t/>
            </a:r>
            <a:r>
              <a:rPr sz="1800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  <a:p>
            <a:pPr marR="45085" algn="r">
              <a:lnSpc>
                <a:spcPct val="100000"/>
              </a:lnSpc>
              <a:spcBef>
                <a:spcPts val="675"/>
              </a:spcBef>
            </a:pPr>
            <a:r>
              <a:rPr sz="1800" spc="85" dirty="0">
                <a:latin typeface="Microsoft JhengHei UI"/>
                <a:cs typeface="Microsoft JhengHei UI"/>
              </a:rPr>
              <a:t>2.3400</a:t>
            </a:r>
            <a:r>
              <a:rPr sz="1800" spc="127" baseline="-20833" dirty="0">
                <a:latin typeface="Microsoft JhengHei UI"/>
                <a:cs typeface="Microsoft JhengHei UI"/>
              </a:rPr>
              <a:t>10</a:t>
            </a:r>
            <a:r>
              <a:rPr sz="1800" spc="284" baseline="-20833" dirty="0">
                <a:latin typeface="Microsoft JhengHei UI"/>
                <a:cs typeface="Microsoft JhengHei UI"/>
              </a:rPr>
              <a:t> </a:t>
            </a:r>
            <a:r>
              <a:rPr sz="1800" spc="80" dirty="0">
                <a:latin typeface="Microsoft JhengHei UI"/>
                <a:cs typeface="Microsoft JhengHei UI"/>
              </a:rPr>
              <a:t>x 10 </a:t>
            </a:r>
            <a:r>
              <a:rPr sz="1800" spc="85" dirty="0">
                <a:latin typeface="Microsoft JhengHei UI"/>
                <a:cs typeface="Microsoft JhengHei UI"/>
              </a:rPr>
              <a:t/>
            </a:r>
            <a:r>
              <a:rPr sz="1800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  <a:p>
            <a:pPr marR="45085" algn="r">
              <a:lnSpc>
                <a:spcPct val="100000"/>
              </a:lnSpc>
              <a:spcBef>
                <a:spcPts val="750"/>
              </a:spcBef>
            </a:pPr>
            <a:r>
              <a:rPr sz="2700" spc="172" baseline="1543" dirty="0">
                <a:latin typeface="Microsoft JhengHei UI"/>
                <a:cs typeface="Microsoft JhengHei UI"/>
              </a:rPr>
              <a:t>+</a:t>
            </a:r>
            <a:r>
              <a:rPr sz="2700" spc="644" baseline="1543" dirty="0">
                <a:latin typeface="Microsoft JhengHei UI"/>
                <a:cs typeface="Microsoft JhengHei UI"/>
              </a:rPr>
              <a:t> </a:t>
            </a:r>
            <a:r>
              <a:rPr sz="1800" spc="85" dirty="0">
                <a:latin typeface="Microsoft JhengHei UI"/>
                <a:cs typeface="Microsoft JhengHei UI"/>
              </a:rPr>
              <a:t>0.0126</a:t>
            </a:r>
            <a:r>
              <a:rPr sz="1800" spc="127" baseline="-20833" dirty="0">
                <a:latin typeface="Microsoft JhengHei UI"/>
                <a:cs typeface="Microsoft JhengHei UI"/>
              </a:rPr>
              <a:t>10</a:t>
            </a:r>
            <a:r>
              <a:rPr sz="1800" spc="345" baseline="-20833" dirty="0">
                <a:latin typeface="Microsoft JhengHei UI"/>
                <a:cs typeface="Microsoft JhengHei UI"/>
              </a:rPr>
              <a:t> </a:t>
            </a:r>
            <a:r>
              <a:rPr sz="1800" spc="80" dirty="0">
                <a:latin typeface="Microsoft JhengHei UI"/>
                <a:cs typeface="Microsoft JhengHei UI"/>
              </a:rPr>
              <a:t>x 10 </a:t>
            </a:r>
            <a:r>
              <a:rPr sz="1800" spc="85" dirty="0">
                <a:latin typeface="Microsoft JhengHei UI"/>
                <a:cs typeface="Microsoft JhengHei UI"/>
              </a:rPr>
              <a:t/>
            </a:r>
            <a:r>
              <a:rPr sz="1800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2251" y="4174312"/>
            <a:ext cx="1696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Microsoft JhengHei UI"/>
                <a:cs typeface="Microsoft JhengHei UI"/>
              </a:rPr>
              <a:t>2.</a:t>
            </a:r>
            <a:r>
              <a:rPr sz="1800" strike="dblStrike" spc="85" dirty="0">
                <a:latin typeface="Microsoft JhengHei UI"/>
                <a:cs typeface="Microsoft JhengHei UI"/>
              </a:rPr>
              <a:t>3700</a:t>
            </a:r>
            <a:r>
              <a:rPr sz="1800" strike="noStrike" spc="127" baseline="-20833" dirty="0">
                <a:latin typeface="Microsoft JhengHei UI"/>
                <a:cs typeface="Microsoft JhengHei UI"/>
              </a:rPr>
              <a:t>10</a:t>
            </a:r>
            <a:r>
              <a:rPr sz="1800" strike="noStrike" spc="315" baseline="-20833" dirty="0">
                <a:latin typeface="Microsoft JhengHei UI"/>
                <a:cs typeface="Microsoft JhengHei UI"/>
              </a:rPr>
              <a:t> </a:t>
            </a:r>
            <a:r>
              <a:rPr sz="1800" strike="noStrike" spc="80" dirty="0">
                <a:latin typeface="Microsoft JhengHei UI"/>
                <a:cs typeface="Microsoft JhengHei UI"/>
              </a:rPr>
              <a:t> x 10 </a:t>
            </a:r>
            <a:r>
              <a:rPr sz="1800" strike="noStrike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0239" y="4069079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 h="0">
                <a:moveTo>
                  <a:pt x="0" y="0"/>
                </a:moveTo>
                <a:lnTo>
                  <a:pt x="20162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00217" y="4176141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Microsoft JhengHei UI"/>
                <a:cs typeface="Microsoft JhengHei UI"/>
              </a:rPr>
              <a:t>2.3752</a:t>
            </a:r>
            <a:r>
              <a:rPr sz="1800" spc="127" baseline="-20833" dirty="0">
                <a:latin typeface="Microsoft JhengHei UI"/>
                <a:cs typeface="Microsoft JhengHei UI"/>
              </a:rPr>
              <a:t>10</a:t>
            </a:r>
            <a:r>
              <a:rPr sz="1800" spc="315" baseline="-20833" dirty="0">
                <a:latin typeface="Microsoft JhengHei UI"/>
                <a:cs typeface="Microsoft JhengHei UI"/>
              </a:rPr>
              <a:t> </a:t>
            </a:r>
            <a:r>
              <a:rPr sz="1800" spc="80" dirty="0">
                <a:latin typeface="Microsoft JhengHei UI"/>
                <a:cs typeface="Microsoft JhengHei UI"/>
              </a:rPr>
              <a:t>x 10 </a:t>
            </a:r>
            <a:r>
              <a:rPr sz="1800" spc="85" dirty="0">
                <a:latin typeface="Microsoft JhengHei UI"/>
                <a:cs typeface="Microsoft JhengHei UI"/>
              </a:rPr>
              <a:t/>
            </a:r>
            <a:r>
              <a:rPr sz="1800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6047" y="4069079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 h="0">
                <a:moveTo>
                  <a:pt x="0" y="0"/>
                </a:moveTo>
                <a:lnTo>
                  <a:pt x="20162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34514" y="4876622"/>
            <a:ext cx="1412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Microsoft JhengHei UI"/>
                <a:cs typeface="Microsoft JhengHei UI"/>
              </a:rPr>
              <a:t>2.37</a:t>
            </a:r>
            <a:r>
              <a:rPr sz="1800" spc="135" baseline="-20833" dirty="0">
                <a:latin typeface="Microsoft JhengHei UI"/>
                <a:cs typeface="Microsoft JhengHei UI"/>
              </a:rPr>
              <a:t>10</a:t>
            </a:r>
            <a:r>
              <a:rPr sz="1800" spc="322" baseline="-20833" dirty="0">
                <a:latin typeface="Microsoft JhengHei UI"/>
                <a:cs typeface="Microsoft JhengHei UI"/>
              </a:rPr>
              <a:t> </a:t>
            </a:r>
            <a:r>
              <a:rPr sz="1800" spc="80" dirty="0">
                <a:latin typeface="Microsoft JhengHei UI"/>
                <a:cs typeface="Microsoft JhengHei UI"/>
              </a:rPr>
              <a:t> x 10 </a:t>
            </a:r>
            <a:r>
              <a:rPr sz="1800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0321" y="4877180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Microsoft JhengHei UI"/>
                <a:cs typeface="Microsoft JhengHei UI"/>
              </a:rPr>
              <a:t>2.38 </a:t>
            </a:r>
            <a:r>
              <a:rPr sz="1800" spc="135" baseline="-20833" dirty="0">
                <a:latin typeface="Microsoft JhengHei UI"/>
                <a:cs typeface="Microsoft JhengHei UI"/>
              </a:rPr>
              <a:t>10</a:t>
            </a:r>
            <a:r>
              <a:rPr sz="1800" spc="322" baseline="-20833" dirty="0">
                <a:latin typeface="Microsoft JhengHei UI"/>
                <a:cs typeface="Microsoft JhengHei UI"/>
              </a:rPr>
              <a:t> </a:t>
            </a:r>
            <a:r>
              <a:rPr sz="1800" spc="80" dirty="0">
                <a:latin typeface="Microsoft JhengHei UI"/>
                <a:cs typeface="Microsoft JhengHei UI"/>
              </a:rPr>
              <a:t>x 10 </a:t>
            </a:r>
            <a:r>
              <a:rPr sz="1800" spc="90" dirty="0">
                <a:latin typeface="Microsoft JhengHei UI"/>
                <a:cs typeface="Microsoft JhengHei UI"/>
              </a:rPr>
              <a:t/>
            </a:r>
            <a:r>
              <a:rPr sz="1800" spc="120" baseline="25462" dirty="0">
                <a:latin typeface="Microsoft JhengHei UI"/>
                <a:cs typeface="Microsoft JhengHei UI"/>
              </a:rPr>
              <a:t>2</a:t>
            </a:r>
            <a:endParaRPr sz="1800" baseline="25462">
              <a:latin typeface="Microsoft JhengHei UI"/>
              <a:cs typeface="Microsoft JhengHei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73679" y="4572000"/>
            <a:ext cx="524510" cy="234950"/>
            <a:chOff x="2773679" y="4572000"/>
            <a:chExt cx="524510" cy="234950"/>
          </a:xfrm>
        </p:grpSpPr>
        <p:sp>
          <p:nvSpPr>
            <p:cNvPr id="14" name="object 14"/>
            <p:cNvSpPr/>
            <p:nvPr/>
          </p:nvSpPr>
          <p:spPr>
            <a:xfrm>
              <a:off x="2782823" y="4581144"/>
              <a:ext cx="506095" cy="216535"/>
            </a:xfrm>
            <a:custGeom>
              <a:avLst/>
              <a:gdLst/>
              <a:ahLst/>
              <a:cxnLst/>
              <a:rect l="l" t="t" r="r" b="b"/>
              <a:pathLst>
                <a:path w="506095" h="216535">
                  <a:moveTo>
                    <a:pt x="379475" y="0"/>
                  </a:moveTo>
                  <a:lnTo>
                    <a:pt x="126492" y="0"/>
                  </a:lnTo>
                  <a:lnTo>
                    <a:pt x="126492" y="108203"/>
                  </a:lnTo>
                  <a:lnTo>
                    <a:pt x="0" y="108203"/>
                  </a:lnTo>
                  <a:lnTo>
                    <a:pt x="252983" y="216407"/>
                  </a:lnTo>
                  <a:lnTo>
                    <a:pt x="505967" y="108203"/>
                  </a:lnTo>
                  <a:lnTo>
                    <a:pt x="379475" y="108203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82823" y="4581144"/>
              <a:ext cx="506095" cy="216535"/>
            </a:xfrm>
            <a:custGeom>
              <a:avLst/>
              <a:gdLst/>
              <a:ahLst/>
              <a:cxnLst/>
              <a:rect l="l" t="t" r="r" b="b"/>
              <a:pathLst>
                <a:path w="506095" h="216535">
                  <a:moveTo>
                    <a:pt x="0" y="108203"/>
                  </a:moveTo>
                  <a:lnTo>
                    <a:pt x="126492" y="108203"/>
                  </a:lnTo>
                  <a:lnTo>
                    <a:pt x="126492" y="0"/>
                  </a:lnTo>
                  <a:lnTo>
                    <a:pt x="379475" y="0"/>
                  </a:lnTo>
                  <a:lnTo>
                    <a:pt x="379475" y="108203"/>
                  </a:lnTo>
                  <a:lnTo>
                    <a:pt x="505967" y="108203"/>
                  </a:lnTo>
                  <a:lnTo>
                    <a:pt x="252983" y="216407"/>
                  </a:lnTo>
                  <a:lnTo>
                    <a:pt x="0" y="10820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846064" y="4572000"/>
            <a:ext cx="524510" cy="234950"/>
            <a:chOff x="5846064" y="4572000"/>
            <a:chExt cx="524510" cy="234950"/>
          </a:xfrm>
        </p:grpSpPr>
        <p:sp>
          <p:nvSpPr>
            <p:cNvPr id="17" name="object 17"/>
            <p:cNvSpPr/>
            <p:nvPr/>
          </p:nvSpPr>
          <p:spPr>
            <a:xfrm>
              <a:off x="5855208" y="4581144"/>
              <a:ext cx="506095" cy="216535"/>
            </a:xfrm>
            <a:custGeom>
              <a:avLst/>
              <a:gdLst/>
              <a:ahLst/>
              <a:cxnLst/>
              <a:rect l="l" t="t" r="r" b="b"/>
              <a:pathLst>
                <a:path w="506095" h="216535">
                  <a:moveTo>
                    <a:pt x="379475" y="0"/>
                  </a:moveTo>
                  <a:lnTo>
                    <a:pt x="126491" y="0"/>
                  </a:lnTo>
                  <a:lnTo>
                    <a:pt x="126491" y="108203"/>
                  </a:lnTo>
                  <a:lnTo>
                    <a:pt x="0" y="108203"/>
                  </a:lnTo>
                  <a:lnTo>
                    <a:pt x="252983" y="216407"/>
                  </a:lnTo>
                  <a:lnTo>
                    <a:pt x="505967" y="108203"/>
                  </a:lnTo>
                  <a:lnTo>
                    <a:pt x="379475" y="108203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55208" y="4581144"/>
              <a:ext cx="506095" cy="216535"/>
            </a:xfrm>
            <a:custGeom>
              <a:avLst/>
              <a:gdLst/>
              <a:ahLst/>
              <a:cxnLst/>
              <a:rect l="l" t="t" r="r" b="b"/>
              <a:pathLst>
                <a:path w="506095" h="216535">
                  <a:moveTo>
                    <a:pt x="0" y="108203"/>
                  </a:moveTo>
                  <a:lnTo>
                    <a:pt x="126491" y="108203"/>
                  </a:lnTo>
                  <a:lnTo>
                    <a:pt x="126491" y="0"/>
                  </a:lnTo>
                  <a:lnTo>
                    <a:pt x="379475" y="0"/>
                  </a:lnTo>
                  <a:lnTo>
                    <a:pt x="379475" y="108203"/>
                  </a:lnTo>
                  <a:lnTo>
                    <a:pt x="505967" y="108203"/>
                  </a:lnTo>
                  <a:lnTo>
                    <a:pt x="252983" y="216407"/>
                  </a:lnTo>
                  <a:lnTo>
                    <a:pt x="0" y="10820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52678" y="5679440"/>
            <a:ext cx="771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latin typeface="Microsoft YaHei UI"/>
                <a:cs typeface="Microsoft YaHei UI"/>
              </a:rPr>
              <a:t>IEEE754</a:t>
            </a:r>
            <a:r>
              <a:rPr sz="2400" b="1" dirty="0">
                <a:latin typeface="Microsoft YaHei UI"/>
                <a:cs typeface="Microsoft YaHei UI"/>
              </a:rPr>
              <a:t>规定</a:t>
            </a:r>
            <a:r>
              <a:rPr sz="2400" b="1" spc="-459" dirty="0">
                <a:latin typeface="Microsoft YaHei UI"/>
                <a:cs typeface="Microsoft YaHei UI"/>
              </a:rPr>
              <a:t>，</a:t>
            </a:r>
            <a:r>
              <a:rPr sz="2400" b="1" spc="-220" dirty="0">
                <a:latin typeface="Microsoft YaHei UI"/>
                <a:cs typeface="Microsoft YaHei UI"/>
              </a:rPr>
              <a:t>在计算过程</a:t>
            </a:r>
            <a:r>
              <a:rPr sz="2400" b="1" spc="-700" dirty="0">
                <a:latin typeface="Microsoft YaHei UI"/>
                <a:cs typeface="Microsoft YaHei UI"/>
              </a:rPr>
              <a:t>中应</a:t>
            </a:r>
            <a:r>
              <a:rPr sz="2400" b="1" spc="-185" dirty="0">
                <a:latin typeface="Microsoft YaHei UI"/>
                <a:cs typeface="Microsoft YaHei UI"/>
              </a:rPr>
              <a:t>保留</a:t>
            </a:r>
            <a:r>
              <a:rPr sz="2400" b="1" spc="145" dirty="0">
                <a:latin typeface="Microsoft YaHei UI"/>
                <a:cs typeface="Microsoft YaHei UI"/>
              </a:rPr>
              <a:t>两个</a:t>
            </a:r>
            <a:r>
              <a:rPr sz="2400" b="1" spc="-185" dirty="0">
                <a:latin typeface="Microsoft YaHei UI"/>
                <a:cs typeface="Microsoft YaHei UI"/>
              </a:rPr>
              <a:t>额外的数字</a:t>
            </a:r>
            <a:endParaRPr sz="2400">
              <a:latin typeface="Microsoft YaHei UI"/>
              <a:cs typeface="Microsoft YaHei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48</a:t>
            </a:r>
          </a:p>
        </p:txBody>
      </p:sp>
    </p:spTree>
  </p:cSld>
  <p:clrMapOvr>
    <a:masterClrMapping/>
  </p:clrMapOvr>
</p:sld>
</file>

<file path=ppt/slides/slide50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信息投放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234" y="1535429"/>
            <a:ext cx="424751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Microsoft JhengHei UI"/>
                <a:cs typeface="Microsoft JhengHei UI"/>
              </a:rPr>
              <a:t>(-1.5</a:t>
            </a:r>
            <a:r>
              <a:rPr sz="1800" spc="142" baseline="-20833" dirty="0">
                <a:latin typeface="Microsoft JhengHei UI"/>
                <a:cs typeface="Microsoft JhengHei UI"/>
              </a:rPr>
              <a:t>10</a:t>
            </a:r>
            <a:r>
              <a:rPr sz="1800" spc="95" dirty="0">
                <a:latin typeface="Microsoft JhengHei UI"/>
                <a:cs typeface="Microsoft JhengHei UI"/>
              </a:rPr>
              <a:t>x 10 </a:t>
            </a:r>
            <a:r>
              <a:rPr sz="1800" spc="95" dirty="0">
                <a:latin typeface="Microsoft JhengHei UI"/>
                <a:cs typeface="Microsoft JhengHei UI"/>
              </a:rPr>
              <a:t>)</a:t>
            </a:r>
            <a:r>
              <a:rPr sz="1800" spc="95" dirty="0">
                <a:latin typeface="Microsoft JhengHei UI"/>
                <a:cs typeface="Microsoft JhengHei UI"/>
              </a:rPr>
              <a:t> </a:t>
            </a:r>
            <a:r>
              <a:rPr sz="1800" spc="142" baseline="25462" dirty="0">
                <a:latin typeface="Microsoft JhengHei UI"/>
                <a:cs typeface="Microsoft JhengHei UI"/>
              </a:rPr>
              <a:t>38</a:t>
            </a:r>
            <a:r>
              <a:rPr sz="1800" spc="114" dirty="0">
                <a:latin typeface="Microsoft JhengHei UI"/>
                <a:cs typeface="Microsoft JhengHei UI"/>
              </a:rPr>
              <a:t>+ </a:t>
            </a:r>
            <a:r>
              <a:rPr sz="1800" spc="110" dirty="0">
                <a:latin typeface="Microsoft JhengHei UI"/>
                <a:cs typeface="Microsoft JhengHei UI"/>
              </a:rPr>
              <a:t>((1.5</a:t>
            </a:r>
            <a:r>
              <a:rPr sz="1800" spc="95" dirty="0">
                <a:latin typeface="Microsoft JhengHei UI"/>
                <a:cs typeface="Microsoft JhengHei UI"/>
              </a:rPr>
              <a:t> </a:t>
            </a:r>
            <a:r>
              <a:rPr sz="1800" spc="165" baseline="-20833" dirty="0">
                <a:latin typeface="Microsoft JhengHei UI"/>
                <a:cs typeface="Microsoft JhengHei UI"/>
              </a:rPr>
              <a:t>10</a:t>
            </a:r>
            <a:r>
              <a:rPr sz="1800" spc="110" dirty="0">
                <a:latin typeface="Microsoft JhengHei UI"/>
                <a:cs typeface="Microsoft JhengHei UI"/>
              </a:rPr>
              <a:t>x 10 </a:t>
            </a:r>
            <a:r>
              <a:rPr sz="1800" spc="110" dirty="0">
                <a:latin typeface="Microsoft JhengHei UI"/>
                <a:cs typeface="Microsoft JhengHei UI"/>
              </a:rPr>
              <a:t>) </a:t>
            </a:r>
            <a:r>
              <a:rPr sz="1800" spc="165" baseline="25462" dirty="0">
                <a:latin typeface="Microsoft JhengHei UI"/>
                <a:cs typeface="Microsoft JhengHei UI"/>
              </a:rPr>
              <a:t>38</a:t>
            </a:r>
            <a:r>
              <a:rPr sz="1800" spc="114" dirty="0">
                <a:latin typeface="Microsoft JhengHei UI"/>
                <a:cs typeface="Microsoft JhengHei UI"/>
              </a:rPr>
              <a:t>+ </a:t>
            </a:r>
            <a:r>
              <a:rPr sz="1800" spc="175" dirty="0">
                <a:latin typeface="Microsoft JhengHei UI"/>
                <a:cs typeface="Microsoft JhengHei UI"/>
              </a:rPr>
              <a:t>(1))</a:t>
            </a:r>
            <a:endParaRPr sz="18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</a:pPr>
            <a:endParaRPr sz="1950">
              <a:latin typeface="Microsoft JhengHei UI"/>
              <a:cs typeface="Microsoft JhengHei UI"/>
            </a:endParaRPr>
          </a:p>
          <a:p>
            <a:pPr marL="266700">
              <a:lnSpc>
                <a:spcPct val="100000"/>
              </a:lnSpc>
            </a:pPr>
            <a:r>
              <a:rPr sz="1800" spc="125" dirty="0">
                <a:latin typeface="Microsoft JhengHei UI"/>
                <a:cs typeface="Microsoft JhengHei UI"/>
              </a:rPr>
              <a:t>...+((1.5</a:t>
            </a:r>
            <a:r>
              <a:rPr sz="1800" spc="187" baseline="-20833" dirty="0">
                <a:latin typeface="Microsoft JhengHei UI"/>
                <a:cs typeface="Microsoft JhengHei UI"/>
              </a:rPr>
              <a:t>10</a:t>
            </a:r>
            <a:r>
              <a:rPr sz="1800" spc="125" dirty="0">
                <a:latin typeface="Microsoft JhengHei UI"/>
                <a:cs typeface="Microsoft JhengHei UI"/>
              </a:rPr>
              <a:t> × 10</a:t>
            </a:r>
            <a:r>
              <a:rPr sz="1800" spc="125" dirty="0">
                <a:latin typeface="Microsoft JhengHei UI"/>
                <a:cs typeface="Microsoft JhengHei UI"/>
              </a:rPr>
              <a:t> </a:t>
            </a:r>
            <a:r>
              <a:rPr sz="1800" spc="187" baseline="25462" dirty="0">
                <a:latin typeface="Microsoft JhengHei UI"/>
                <a:cs typeface="Microsoft JhengHei UI"/>
              </a:rPr>
              <a:t>38</a:t>
            </a:r>
            <a:r>
              <a:rPr sz="1800" spc="125" dirty="0">
                <a:latin typeface="Microsoft JhengHei UI"/>
                <a:cs typeface="Microsoft JhengHei UI"/>
              </a:rPr>
              <a:t>) </a:t>
            </a:r>
            <a:r>
              <a:rPr sz="1800" spc="120" dirty="0">
                <a:latin typeface="Microsoft JhengHei UI"/>
                <a:cs typeface="Microsoft JhengHei UI"/>
              </a:rPr>
              <a:t>+</a:t>
            </a:r>
            <a:r>
              <a:rPr sz="1800" b="1" spc="100" dirty="0">
                <a:latin typeface="Microsoft YaHei UI"/>
                <a:cs typeface="Microsoft YaHei UI"/>
              </a:rPr>
              <a:t> 0.00... </a:t>
            </a:r>
            <a:r>
              <a:rPr sz="1800" spc="100" dirty="0">
                <a:latin typeface="Microsoft JhengHei UI"/>
                <a:cs typeface="Microsoft JhengHei UI"/>
              </a:rPr>
              <a:t>×10</a:t>
            </a:r>
            <a:r>
              <a:rPr sz="1800" spc="125" dirty="0">
                <a:latin typeface="Microsoft JhengHei UI"/>
                <a:cs typeface="Microsoft JhengHei UI"/>
              </a:rPr>
              <a:t> </a:t>
            </a:r>
            <a:r>
              <a:rPr sz="1800" spc="150" baseline="25462" dirty="0">
                <a:latin typeface="Microsoft JhengHei UI"/>
                <a:cs typeface="Microsoft JhengHei UI"/>
              </a:rPr>
              <a:t>38</a:t>
            </a:r>
            <a:r>
              <a:rPr sz="1800" spc="100" dirty="0">
                <a:latin typeface="Microsoft JhengHei UI"/>
                <a:cs typeface="Microsoft JhengHei UI"/>
              </a:rPr>
              <a:t>)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1862327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 h="0">
                <a:moveTo>
                  <a:pt x="0" y="0"/>
                </a:moveTo>
                <a:lnTo>
                  <a:pt x="230428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2575560"/>
            <a:ext cx="3447415" cy="0"/>
          </a:xfrm>
          <a:custGeom>
            <a:avLst/>
            <a:gdLst/>
            <a:ahLst/>
            <a:cxnLst/>
            <a:rect l="l" t="t" r="r" b="b"/>
            <a:pathLst>
              <a:path w="3447415" h="0">
                <a:moveTo>
                  <a:pt x="0" y="0"/>
                </a:moveTo>
                <a:lnTo>
                  <a:pt x="34472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87902" y="2942335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Microsoft JhengHei UI"/>
                <a:cs typeface="Microsoft JhengHei UI"/>
              </a:rPr>
              <a:t>=0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4847" y="257251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02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73346" y="1535429"/>
            <a:ext cx="4270375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Microsoft JhengHei UI"/>
                <a:cs typeface="Microsoft JhengHei UI"/>
              </a:rPr>
              <a:t>( (-1.5</a:t>
            </a:r>
            <a:r>
              <a:rPr sz="1800" spc="157" baseline="-20833" dirty="0">
                <a:latin typeface="Microsoft JhengHei UI"/>
                <a:cs typeface="Microsoft JhengHei UI"/>
              </a:rPr>
              <a:t>10</a:t>
            </a:r>
            <a:r>
              <a:rPr sz="1800" spc="105" dirty="0">
                <a:latin typeface="Microsoft JhengHei UI"/>
                <a:cs typeface="Microsoft JhengHei UI"/>
              </a:rPr>
              <a:t>x 10 </a:t>
            </a:r>
            <a:r>
              <a:rPr sz="1800" spc="105" dirty="0">
                <a:latin typeface="Microsoft JhengHei UI"/>
                <a:cs typeface="Microsoft JhengHei UI"/>
              </a:rPr>
              <a:t>)</a:t>
            </a:r>
            <a:r>
              <a:rPr sz="1800" spc="105" dirty="0">
                <a:latin typeface="Microsoft JhengHei UI"/>
                <a:cs typeface="Microsoft JhengHei UI"/>
              </a:rPr>
              <a:t> </a:t>
            </a:r>
            <a:r>
              <a:rPr sz="1800" spc="157" baseline="25462" dirty="0">
                <a:latin typeface="Microsoft JhengHei UI"/>
                <a:cs typeface="Microsoft JhengHei UI"/>
              </a:rPr>
              <a:t>38</a:t>
            </a:r>
            <a:r>
              <a:rPr sz="1800" spc="114" dirty="0">
                <a:latin typeface="Microsoft JhengHei UI"/>
                <a:cs typeface="Microsoft JhengHei UI"/>
              </a:rPr>
              <a:t>+ </a:t>
            </a:r>
            <a:r>
              <a:rPr sz="1800" spc="110" dirty="0">
                <a:latin typeface="Microsoft JhengHei UI"/>
                <a:cs typeface="Microsoft JhengHei UI"/>
              </a:rPr>
              <a:t>(1.5</a:t>
            </a:r>
            <a:r>
              <a:rPr sz="1800" spc="105" dirty="0">
                <a:latin typeface="Microsoft JhengHei UI"/>
                <a:cs typeface="Microsoft JhengHei UI"/>
              </a:rPr>
              <a:t> </a:t>
            </a:r>
            <a:r>
              <a:rPr sz="1800" spc="165" baseline="-20833" dirty="0">
                <a:latin typeface="Microsoft JhengHei UI"/>
                <a:cs typeface="Microsoft JhengHei UI"/>
              </a:rPr>
              <a:t>10</a:t>
            </a:r>
            <a:r>
              <a:rPr sz="1800" spc="110" dirty="0">
                <a:latin typeface="Microsoft JhengHei UI"/>
                <a:cs typeface="Microsoft JhengHei UI"/>
              </a:rPr>
              <a:t>x 10 </a:t>
            </a:r>
            <a:r>
              <a:rPr sz="1800" spc="110" dirty="0">
                <a:latin typeface="Microsoft JhengHei UI"/>
                <a:cs typeface="Microsoft JhengHei UI"/>
              </a:rPr>
              <a:t>)) </a:t>
            </a:r>
            <a:r>
              <a:rPr sz="1800" spc="114" dirty="0">
                <a:latin typeface="Microsoft JhengHei UI"/>
                <a:cs typeface="Microsoft JhengHei UI"/>
              </a:rPr>
              <a:t>+ </a:t>
            </a:r>
            <a:r>
              <a:rPr sz="1800" spc="165" baseline="25462" dirty="0">
                <a:latin typeface="Microsoft JhengHei UI"/>
                <a:cs typeface="Microsoft JhengHei UI"/>
              </a:rPr>
              <a:t>38</a:t>
            </a:r>
            <a:r>
              <a:rPr sz="1800" spc="165" dirty="0">
                <a:latin typeface="Microsoft JhengHei UI"/>
                <a:cs typeface="Microsoft JhengHei UI"/>
              </a:rPr>
              <a:t>(1)</a:t>
            </a:r>
            <a:endParaRPr sz="18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900">
              <a:latin typeface="Microsoft JhengHei UI"/>
              <a:cs typeface="Microsoft JhengHei UI"/>
            </a:endParaRPr>
          </a:p>
          <a:p>
            <a:pPr marL="503555" algn="ctr">
              <a:lnSpc>
                <a:spcPct val="100000"/>
              </a:lnSpc>
            </a:pPr>
            <a:r>
              <a:rPr sz="1800" spc="85" dirty="0">
                <a:latin typeface="Microsoft JhengHei UI"/>
                <a:cs typeface="Microsoft JhengHei UI"/>
              </a:rPr>
              <a:t>0+1</a:t>
            </a:r>
            <a:endParaRPr sz="18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Microsoft JhengHei UI"/>
              <a:cs typeface="Microsoft JhengHei UI"/>
            </a:endParaRPr>
          </a:p>
          <a:p>
            <a:pPr marR="344805" algn="r">
              <a:lnSpc>
                <a:spcPct val="100000"/>
              </a:lnSpc>
              <a:spcBef>
                <a:spcPts val="5"/>
              </a:spcBef>
            </a:pPr>
            <a:r>
              <a:rPr sz="1800" spc="85" dirty="0">
                <a:latin typeface="Microsoft JhengHei UI"/>
                <a:cs typeface="Microsoft JhengHei UI"/>
              </a:rPr>
              <a:t>=1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2688" y="1862327"/>
            <a:ext cx="3430270" cy="0"/>
          </a:xfrm>
          <a:custGeom>
            <a:avLst/>
            <a:gdLst/>
            <a:ahLst/>
            <a:cxnLst/>
            <a:rect l="l" t="t" r="r" b="b"/>
            <a:pathLst>
              <a:path w="3430270" h="0">
                <a:moveTo>
                  <a:pt x="0" y="0"/>
                </a:moveTo>
                <a:lnTo>
                  <a:pt x="343014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0391" y="3115564"/>
            <a:ext cx="3874135" cy="1691639"/>
            <a:chOff x="850391" y="3115564"/>
            <a:chExt cx="3874135" cy="1691639"/>
          </a:xfrm>
        </p:grpSpPr>
        <p:sp>
          <p:nvSpPr>
            <p:cNvPr id="11" name="object 11"/>
            <p:cNvSpPr/>
            <p:nvPr/>
          </p:nvSpPr>
          <p:spPr>
            <a:xfrm>
              <a:off x="859535" y="3124708"/>
              <a:ext cx="3855720" cy="1673225"/>
            </a:xfrm>
            <a:custGeom>
              <a:avLst/>
              <a:gdLst/>
              <a:ahLst/>
              <a:cxnLst/>
              <a:rect l="l" t="t" r="r" b="b"/>
              <a:pathLst>
                <a:path w="3855720" h="1673225">
                  <a:moveTo>
                    <a:pt x="1727834" y="0"/>
                  </a:moveTo>
                  <a:lnTo>
                    <a:pt x="642619" y="508507"/>
                  </a:lnTo>
                  <a:lnTo>
                    <a:pt x="0" y="508507"/>
                  </a:lnTo>
                  <a:lnTo>
                    <a:pt x="0" y="1672843"/>
                  </a:lnTo>
                  <a:lnTo>
                    <a:pt x="3855719" y="1672843"/>
                  </a:lnTo>
                  <a:lnTo>
                    <a:pt x="3855719" y="508507"/>
                  </a:lnTo>
                  <a:lnTo>
                    <a:pt x="1606550" y="508507"/>
                  </a:lnTo>
                  <a:lnTo>
                    <a:pt x="1727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9535" y="3124708"/>
              <a:ext cx="3855720" cy="1673225"/>
            </a:xfrm>
            <a:custGeom>
              <a:avLst/>
              <a:gdLst/>
              <a:ahLst/>
              <a:cxnLst/>
              <a:rect l="l" t="t" r="r" b="b"/>
              <a:pathLst>
                <a:path w="3855720" h="1673225">
                  <a:moveTo>
                    <a:pt x="0" y="508507"/>
                  </a:moveTo>
                  <a:lnTo>
                    <a:pt x="642619" y="508507"/>
                  </a:lnTo>
                  <a:lnTo>
                    <a:pt x="1727834" y="0"/>
                  </a:lnTo>
                  <a:lnTo>
                    <a:pt x="1606550" y="508507"/>
                  </a:lnTo>
                  <a:lnTo>
                    <a:pt x="3855719" y="508507"/>
                  </a:lnTo>
                  <a:lnTo>
                    <a:pt x="3855719" y="702563"/>
                  </a:lnTo>
                  <a:lnTo>
                    <a:pt x="3855719" y="993647"/>
                  </a:lnTo>
                  <a:lnTo>
                    <a:pt x="3855719" y="1672843"/>
                  </a:lnTo>
                  <a:lnTo>
                    <a:pt x="1606550" y="1672843"/>
                  </a:lnTo>
                  <a:lnTo>
                    <a:pt x="642619" y="1672843"/>
                  </a:lnTo>
                  <a:lnTo>
                    <a:pt x="0" y="1672843"/>
                  </a:lnTo>
                  <a:lnTo>
                    <a:pt x="0" y="993647"/>
                  </a:lnTo>
                  <a:lnTo>
                    <a:pt x="0" y="702563"/>
                  </a:lnTo>
                  <a:lnTo>
                    <a:pt x="0" y="50850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66875" y="3746372"/>
            <a:ext cx="323723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0"/>
              </a:spcBef>
            </a:pPr>
            <a:r>
              <a:rPr sz="2000" spc="-495" dirty="0">
                <a:latin typeface="Microsoft JhengHei UI"/>
                <a:cs typeface="Microsoft JhengHei UI"/>
              </a:rPr>
              <a:t>当一个</a:t>
            </a:r>
            <a:r>
              <a:rPr sz="2000" spc="-100" dirty="0">
                <a:latin typeface="Microsoft JhengHei UI"/>
                <a:cs typeface="Microsoft JhengHei UI"/>
              </a:rPr>
              <a:t>绝对值</a:t>
            </a:r>
            <a:r>
              <a:rPr sz="2000" spc="-375" dirty="0">
                <a:latin typeface="Microsoft JhengHei UI"/>
                <a:cs typeface="Microsoft JhengHei UI"/>
              </a:rPr>
              <a:t>高的数字</a:t>
            </a:r>
            <a:r>
              <a:rPr sz="2000" spc="-440" dirty="0">
                <a:latin typeface="Microsoft JhengHei UI"/>
                <a:cs typeface="Microsoft JhengHei UI"/>
              </a:rPr>
              <a:t>与一个绝对值</a:t>
            </a:r>
            <a:r>
              <a:rPr sz="2000" spc="-375" dirty="0">
                <a:latin typeface="Microsoft JhengHei UI"/>
                <a:cs typeface="Microsoft JhengHei UI"/>
              </a:rPr>
              <a:t>低的</a:t>
            </a:r>
            <a:r>
              <a:rPr sz="2000" spc="-254" dirty="0">
                <a:latin typeface="Microsoft JhengHei UI"/>
                <a:cs typeface="Microsoft JhengHei UI"/>
              </a:rPr>
              <a:t>数字</a:t>
            </a:r>
            <a:r>
              <a:rPr sz="2000" spc="-440" dirty="0">
                <a:latin typeface="Microsoft JhengHei UI"/>
                <a:cs typeface="Microsoft JhengHei UI"/>
              </a:rPr>
              <a:t>相加时，</a:t>
            </a:r>
            <a:r>
              <a:rPr sz="2000" spc="-235" dirty="0">
                <a:latin typeface="Microsoft JhengHei UI"/>
                <a:cs typeface="Microsoft JhengHei UI"/>
              </a:rPr>
              <a:t>绝对值最低的数字</a:t>
            </a:r>
            <a:r>
              <a:rPr sz="2000" spc="-229" dirty="0">
                <a:latin typeface="Microsoft JhengHei UI"/>
                <a:cs typeface="Microsoft JhengHei UI"/>
              </a:rPr>
              <a:t>被</a:t>
            </a:r>
            <a:r>
              <a:rPr sz="2000" spc="-225" dirty="0">
                <a:latin typeface="Microsoft JhengHei UI"/>
                <a:cs typeface="Microsoft JhengHei UI"/>
              </a:rPr>
              <a:t>忽略</a:t>
            </a:r>
            <a:r>
              <a:rPr sz="2000" spc="-730" dirty="0">
                <a:latin typeface="Microsoft JhengHei UI"/>
                <a:cs typeface="Microsoft JhengHei UI"/>
              </a:rPr>
              <a:t>。</a:t>
            </a:r>
            <a:endParaRPr sz="2000">
              <a:latin typeface="Microsoft JhengHei UI"/>
              <a:cs typeface="Microsoft JhengHei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49367" y="3112516"/>
            <a:ext cx="3877310" cy="1691639"/>
            <a:chOff x="4849367" y="3112516"/>
            <a:chExt cx="3877310" cy="1691639"/>
          </a:xfrm>
        </p:grpSpPr>
        <p:sp>
          <p:nvSpPr>
            <p:cNvPr id="15" name="object 15"/>
            <p:cNvSpPr/>
            <p:nvPr/>
          </p:nvSpPr>
          <p:spPr>
            <a:xfrm>
              <a:off x="4858511" y="3121660"/>
              <a:ext cx="3858895" cy="1673225"/>
            </a:xfrm>
            <a:custGeom>
              <a:avLst/>
              <a:gdLst/>
              <a:ahLst/>
              <a:cxnLst/>
              <a:rect l="l" t="t" r="r" b="b"/>
              <a:pathLst>
                <a:path w="3858895" h="1673225">
                  <a:moveTo>
                    <a:pt x="1729232" y="0"/>
                  </a:moveTo>
                  <a:lnTo>
                    <a:pt x="643127" y="508507"/>
                  </a:lnTo>
                  <a:lnTo>
                    <a:pt x="0" y="508507"/>
                  </a:lnTo>
                  <a:lnTo>
                    <a:pt x="0" y="1672844"/>
                  </a:lnTo>
                  <a:lnTo>
                    <a:pt x="3858767" y="1672844"/>
                  </a:lnTo>
                  <a:lnTo>
                    <a:pt x="3858767" y="508507"/>
                  </a:lnTo>
                  <a:lnTo>
                    <a:pt x="1607820" y="508507"/>
                  </a:lnTo>
                  <a:lnTo>
                    <a:pt x="172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58511" y="3121660"/>
              <a:ext cx="3858895" cy="1673225"/>
            </a:xfrm>
            <a:custGeom>
              <a:avLst/>
              <a:gdLst/>
              <a:ahLst/>
              <a:cxnLst/>
              <a:rect l="l" t="t" r="r" b="b"/>
              <a:pathLst>
                <a:path w="3858895" h="1673225">
                  <a:moveTo>
                    <a:pt x="0" y="508507"/>
                  </a:moveTo>
                  <a:lnTo>
                    <a:pt x="643127" y="508507"/>
                  </a:lnTo>
                  <a:lnTo>
                    <a:pt x="1729232" y="0"/>
                  </a:lnTo>
                  <a:lnTo>
                    <a:pt x="1607820" y="508507"/>
                  </a:lnTo>
                  <a:lnTo>
                    <a:pt x="3858767" y="508507"/>
                  </a:lnTo>
                  <a:lnTo>
                    <a:pt x="3858767" y="702563"/>
                  </a:lnTo>
                  <a:lnTo>
                    <a:pt x="3858767" y="993647"/>
                  </a:lnTo>
                  <a:lnTo>
                    <a:pt x="3858767" y="1672844"/>
                  </a:lnTo>
                  <a:lnTo>
                    <a:pt x="1607820" y="1672844"/>
                  </a:lnTo>
                  <a:lnTo>
                    <a:pt x="643127" y="1672844"/>
                  </a:lnTo>
                  <a:lnTo>
                    <a:pt x="0" y="1672844"/>
                  </a:lnTo>
                  <a:lnTo>
                    <a:pt x="0" y="993647"/>
                  </a:lnTo>
                  <a:lnTo>
                    <a:pt x="0" y="702563"/>
                  </a:lnTo>
                  <a:lnTo>
                    <a:pt x="0" y="50850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196966" y="3896614"/>
            <a:ext cx="318706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680" dirty="0">
                <a:latin typeface="Microsoft JhengHei UI"/>
                <a:cs typeface="Microsoft JhengHei UI"/>
              </a:rPr>
              <a:t>取决于</a:t>
            </a:r>
            <a:r>
              <a:rPr sz="2000" spc="-130" dirty="0">
                <a:latin typeface="Microsoft JhengHei UI"/>
                <a:cs typeface="Microsoft JhengHei UI"/>
              </a:rPr>
              <a:t>计算</a:t>
            </a:r>
            <a:r>
              <a:rPr sz="2000" spc="-240" dirty="0">
                <a:latin typeface="Microsoft JhengHei UI"/>
                <a:cs typeface="Microsoft JhengHei UI"/>
              </a:rPr>
              <a:t>的顺序</a:t>
            </a:r>
            <a:endParaRPr sz="2000">
              <a:latin typeface="Microsoft JhengHei UI"/>
              <a:cs typeface="Microsoft JhengHei UI"/>
            </a:endParaRPr>
          </a:p>
          <a:p>
            <a:pPr algn="ctr">
              <a:lnSpc>
                <a:spcPct val="100000"/>
              </a:lnSpc>
            </a:pPr>
            <a:r>
              <a:rPr sz="2000" spc="-495" dirty="0">
                <a:latin typeface="Microsoft JhengHei UI"/>
                <a:cs typeface="Microsoft JhengHei UI"/>
              </a:rPr>
              <a:t>有</a:t>
            </a:r>
            <a:r>
              <a:rPr sz="2000" spc="-210" dirty="0">
                <a:latin typeface="Microsoft JhengHei UI"/>
                <a:cs typeface="Microsoft JhengHei UI"/>
              </a:rPr>
              <a:t>可能</a:t>
            </a:r>
            <a:r>
              <a:rPr sz="2000" spc="-130" dirty="0">
                <a:latin typeface="Microsoft JhengHei UI"/>
                <a:cs typeface="Microsoft JhengHei UI"/>
              </a:rPr>
              <a:t>避免</a:t>
            </a:r>
            <a:r>
              <a:rPr sz="2000" spc="-175" dirty="0">
                <a:latin typeface="Microsoft JhengHei UI"/>
                <a:cs typeface="Microsoft JhengHei UI"/>
              </a:rPr>
              <a:t>错误</a:t>
            </a:r>
            <a:r>
              <a:rPr sz="2000" spc="-484" dirty="0">
                <a:latin typeface="Microsoft JhengHei UI"/>
                <a:cs typeface="Microsoft JhengHei UI"/>
              </a:rPr>
              <a:t>。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49</a:t>
            </a:r>
          </a:p>
        </p:txBody>
      </p:sp>
    </p:spTree>
  </p:cSld>
  <p:clrMapOvr>
    <a:masterClrMapping/>
  </p:clrMapOvr>
</p:sld>
</file>

<file path=ppt/slides/slide5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3970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数字丢失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480182"/>
            <a:ext cx="200659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9660" y="4131107"/>
            <a:ext cx="2852420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spc="125" dirty="0">
                <a:latin typeface="Microsoft JhengHei UI"/>
                <a:cs typeface="Microsoft JhengHei UI"/>
              </a:rPr>
              <a:t>= </a:t>
            </a:r>
            <a:r>
              <a:rPr sz="2000" spc="105" dirty="0">
                <a:latin typeface="Microsoft JhengHei UI"/>
                <a:cs typeface="Microsoft JhengHei UI"/>
              </a:rPr>
              <a:t>(3.1623</a:t>
            </a:r>
            <a:r>
              <a:rPr sz="2025" spc="157" baseline="-20576" dirty="0">
                <a:latin typeface="Microsoft JhengHei UI"/>
                <a:cs typeface="Microsoft JhengHei UI"/>
              </a:rPr>
              <a:t>10</a:t>
            </a:r>
            <a:r>
              <a:rPr sz="2000" spc="105" dirty="0">
                <a:latin typeface="Microsoft JhengHei UI"/>
                <a:cs typeface="Microsoft JhengHei UI"/>
              </a:rPr>
              <a:t>× 10</a:t>
            </a:r>
            <a:r>
              <a:rPr sz="2000" spc="105" dirty="0">
                <a:latin typeface="Microsoft JhengHei UI"/>
                <a:cs typeface="Microsoft JhengHei UI"/>
              </a:rPr>
              <a:t> </a:t>
            </a:r>
            <a:r>
              <a:rPr sz="2025" spc="157" baseline="24691" dirty="0">
                <a:latin typeface="Microsoft JhengHei UI"/>
                <a:cs typeface="Microsoft JhengHei UI"/>
              </a:rPr>
              <a:t>-2</a:t>
            </a:r>
            <a:r>
              <a:rPr sz="2000" spc="105" dirty="0">
                <a:latin typeface="Microsoft JhengHei UI"/>
                <a:cs typeface="Microsoft JhengHei UI"/>
              </a:rPr>
              <a:t>)</a:t>
            </a:r>
            <a:endParaRPr sz="2000">
              <a:latin typeface="Microsoft JhengHei UI"/>
              <a:cs typeface="Microsoft JhengHei UI"/>
            </a:endParaRPr>
          </a:p>
          <a:p>
            <a:pPr marL="38100">
              <a:lnSpc>
                <a:spcPct val="100000"/>
              </a:lnSpc>
              <a:spcBef>
                <a:spcPts val="1205"/>
              </a:spcBef>
            </a:pPr>
            <a:r>
              <a:rPr sz="2000" spc="125" dirty="0">
                <a:latin typeface="Microsoft JhengHei UI"/>
                <a:cs typeface="Microsoft JhengHei UI"/>
              </a:rPr>
              <a:t>= </a:t>
            </a:r>
            <a:r>
              <a:rPr sz="2000" spc="95" dirty="0">
                <a:latin typeface="Microsoft JhengHei UI"/>
                <a:cs typeface="Microsoft JhengHei UI"/>
              </a:rPr>
              <a:t>(3.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Microsoft JhengHei UI"/>
                <a:cs typeface="Microsoft JhengHei UI"/>
              </a:rPr>
              <a:t>1623000</a:t>
            </a:r>
            <a:r>
              <a:rPr sz="2025" spc="142" baseline="-20576" dirty="0">
                <a:latin typeface="Microsoft JhengHei UI"/>
                <a:cs typeface="Microsoft JhengHei UI"/>
              </a:rPr>
              <a:t>10</a:t>
            </a:r>
            <a:r>
              <a:rPr sz="2000" spc="95" dirty="0">
                <a:latin typeface="Microsoft JhengHei UI"/>
                <a:cs typeface="Microsoft JhengHei UI"/>
              </a:rPr>
              <a:t>x 10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Microsoft JhengHei UI"/>
                <a:cs typeface="Microsoft JhengHei UI"/>
              </a:rPr>
              <a:t> </a:t>
            </a:r>
            <a:r>
              <a:rPr sz="2025" spc="142" baseline="24691" dirty="0">
                <a:latin typeface="Microsoft JhengHei UI"/>
                <a:cs typeface="Microsoft JhengHei UI"/>
              </a:rPr>
              <a:t>-2</a:t>
            </a:r>
            <a:r>
              <a:rPr sz="2000" spc="95" dirty="0">
                <a:latin typeface="Microsoft JhengHei UI"/>
                <a:cs typeface="Microsoft JhengHei UI"/>
              </a:rPr>
              <a:t>)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50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vert="horz" wrap="square" lIns="0" tIns="12065" rIns="0" bIns="0" rtlCol="0">
            <a:spAutoFit/>
          </a:bodyPr>
          <a:lstStyle/>
          <a:p>
            <a:pPr marL="25400" marR="165163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浮点运算中</a:t>
            </a:r>
            <a:r>
              <a:rPr spc="-10" dirty="0"/>
              <a:t>有效数字的减少。</a:t>
            </a:r>
          </a:p>
          <a:p>
            <a:pPr marL="424180" marR="293370">
              <a:lnSpc>
                <a:spcPct val="100000"/>
              </a:lnSpc>
              <a:spcBef>
                <a:spcPts val="740"/>
              </a:spcBef>
            </a:pPr>
            <a:r>
              <a:rPr sz="2800" spc="-20" dirty="0"/>
              <a:t>当</a:t>
            </a:r>
            <a:r>
              <a:rPr sz="2800" spc="5" dirty="0"/>
              <a:t>非常接近的数字被相互</a:t>
            </a:r>
            <a:r>
              <a:rPr sz="2800" spc="-20" dirty="0"/>
              <a:t>减去时</a:t>
            </a:r>
            <a:r>
              <a:rPr sz="2800" spc="5" dirty="0"/>
              <a:t>，或者当</a:t>
            </a:r>
            <a:r>
              <a:rPr sz="2800" spc="10" dirty="0"/>
              <a:t>加减法</a:t>
            </a:r>
            <a:r>
              <a:rPr sz="2800" spc="5" dirty="0"/>
              <a:t>的结果</a:t>
            </a:r>
            <a:r>
              <a:rPr sz="2800" spc="10" dirty="0"/>
              <a:t>接近于</a:t>
            </a:r>
            <a:r>
              <a:rPr sz="2800" spc="105" dirty="0"/>
              <a:t>零时，就</a:t>
            </a:r>
            <a:r>
              <a:rPr sz="2800" spc="10" dirty="0"/>
              <a:t>会出现这种情况</a:t>
            </a:r>
            <a:r>
              <a:rPr sz="2800" spc="-40" dirty="0"/>
              <a:t>。 </a:t>
            </a:r>
            <a:r>
              <a:rPr sz="2800" spc="5" dirty="0"/>
              <a:t/>
            </a:r>
            <a:endParaRPr sz="2800"/>
          </a:p>
          <a:p>
            <a:pPr marL="259715">
              <a:lnSpc>
                <a:spcPct val="100000"/>
              </a:lnSpc>
              <a:spcBef>
                <a:spcPts val="1485"/>
              </a:spcBef>
            </a:pPr>
            <a:r>
              <a:rPr sz="2000" spc="30" dirty="0">
                <a:latin typeface="Microsoft JhengHei UI"/>
                <a:cs typeface="Microsoft JhengHei UI"/>
              </a:rPr>
              <a:t>√1001- </a:t>
            </a:r>
            <a:r>
              <a:rPr sz="2000" spc="25" dirty="0">
                <a:latin typeface="Microsoft JhengHei UI"/>
                <a:cs typeface="Microsoft JhengHei UI"/>
              </a:rPr>
              <a:t>√999</a:t>
            </a:r>
            <a:endParaRPr sz="2000">
              <a:latin typeface="Microsoft JhengHei UI"/>
              <a:cs typeface="Microsoft JhengHei UI"/>
            </a:endParaRPr>
          </a:p>
          <a:p>
            <a:pPr marL="259715">
              <a:lnSpc>
                <a:spcPct val="100000"/>
              </a:lnSpc>
              <a:spcBef>
                <a:spcPts val="1280"/>
              </a:spcBef>
              <a:tabLst>
                <a:tab pos="5885180" algn="l"/>
              </a:tabLst>
            </a:pPr>
            <a:r>
              <a:rPr sz="3000" spc="187" baseline="2777" dirty="0">
                <a:latin typeface="Microsoft JhengHei UI"/>
                <a:cs typeface="Microsoft JhengHei UI"/>
              </a:rPr>
              <a:t>=</a:t>
            </a:r>
            <a:r>
              <a:rPr sz="3000" spc="270" baseline="2777" dirty="0">
                <a:latin typeface="Microsoft JhengHei UI"/>
                <a:cs typeface="Microsoft JhengHei UI"/>
              </a:rPr>
              <a:t> </a:t>
            </a:r>
            <a:r>
              <a:rPr sz="3000" spc="157" baseline="2777" dirty="0">
                <a:latin typeface="Microsoft JhengHei UI"/>
                <a:cs typeface="Microsoft JhengHei UI"/>
              </a:rPr>
              <a:t>(3.1638584</a:t>
            </a:r>
            <a:r>
              <a:rPr sz="2025" spc="157" baseline="-16460" dirty="0">
                <a:latin typeface="Microsoft JhengHei UI"/>
                <a:cs typeface="Microsoft JhengHei UI"/>
              </a:rPr>
              <a:t>10</a:t>
            </a:r>
            <a:r>
              <a:rPr sz="3000" spc="157" baseline="2777" dirty="0">
                <a:latin typeface="Microsoft JhengHei UI"/>
                <a:cs typeface="Microsoft JhengHei UI"/>
              </a:rPr>
              <a:t>×10</a:t>
            </a:r>
            <a:r>
              <a:rPr sz="2025" spc="157" baseline="28806" dirty="0">
                <a:latin typeface="Microsoft JhengHei UI"/>
                <a:cs typeface="Microsoft JhengHei UI"/>
              </a:rPr>
              <a:t>1</a:t>
            </a:r>
            <a:r>
              <a:rPr sz="3000" spc="157" baseline="2777" dirty="0">
                <a:latin typeface="Microsoft JhengHei UI"/>
                <a:cs typeface="Microsoft JhengHei UI"/>
              </a:rPr>
              <a:t>)</a:t>
            </a:r>
            <a:r>
              <a:rPr sz="3000" spc="135" baseline="2777" dirty="0">
                <a:latin typeface="Microsoft JhengHei UI"/>
                <a:cs typeface="Microsoft JhengHei UI"/>
              </a:rPr>
              <a:t> </a:t>
            </a:r>
            <a:r>
              <a:rPr sz="3000" spc="15" baseline="2777" dirty="0">
                <a:latin typeface="Microsoft JhengHei UI"/>
                <a:cs typeface="Microsoft JhengHei UI"/>
              </a:rPr>
              <a:t>-</a:t>
            </a:r>
            <a:r>
              <a:rPr sz="3000" spc="284" baseline="2777" dirty="0">
                <a:latin typeface="Microsoft JhengHei UI"/>
                <a:cs typeface="Microsoft JhengHei UI"/>
              </a:rPr>
              <a:t> </a:t>
            </a:r>
            <a:r>
              <a:rPr sz="3000" spc="157" baseline="2777" dirty="0">
                <a:latin typeface="Microsoft JhengHei UI"/>
                <a:cs typeface="Microsoft JhengHei UI"/>
              </a:rPr>
              <a:t>(3.1606961</a:t>
            </a:r>
            <a:r>
              <a:rPr sz="2025" spc="157" baseline="-16460" dirty="0">
                <a:latin typeface="Microsoft JhengHei UI"/>
                <a:cs typeface="Microsoft JhengHei UI"/>
              </a:rPr>
              <a:t>10</a:t>
            </a:r>
            <a:r>
              <a:rPr sz="3000" spc="157" baseline="2777" dirty="0">
                <a:latin typeface="Microsoft JhengHei UI"/>
                <a:cs typeface="Microsoft JhengHei UI"/>
              </a:rPr>
              <a:t>×10</a:t>
            </a:r>
            <a:r>
              <a:rPr sz="2025" spc="157" baseline="28806" dirty="0">
                <a:latin typeface="Microsoft JhengHei UI"/>
                <a:cs typeface="Microsoft JhengHei UI"/>
              </a:rPr>
              <a:t>1</a:t>
            </a:r>
            <a:r>
              <a:rPr sz="3000" spc="157" baseline="2777" dirty="0">
                <a:latin typeface="Microsoft JhengHei UI"/>
                <a:cs typeface="Microsoft JhengHei UI"/>
              </a:rPr>
              <a:t>)	</a:t>
            </a:r>
            <a:r>
              <a:rPr sz="2000" spc="-15" dirty="0">
                <a:solidFill>
                  <a:srgbClr val="A6A6A6"/>
                </a:solidFill>
                <a:latin typeface="Microsoft JhengHei UI"/>
                <a:cs typeface="Microsoft JhengHei UI"/>
              </a:rPr>
              <a:t>← </a:t>
            </a:r>
            <a:r>
              <a:rPr sz="2000" spc="80" dirty="0">
                <a:solidFill>
                  <a:srgbClr val="A6A6A6"/>
                </a:solidFill>
                <a:latin typeface="Microsoft JhengHei UI"/>
                <a:cs typeface="Microsoft JhengHei UI"/>
              </a:rPr>
              <a:t>8位</a:t>
            </a:r>
            <a:r>
              <a:rPr sz="2000" spc="-10" dirty="0">
                <a:solidFill>
                  <a:srgbClr val="A6A6A6"/>
                </a:solidFill>
                <a:latin typeface="Microsoft JhengHei UI"/>
                <a:cs typeface="Microsoft JhengHei UI"/>
              </a:rPr>
              <a:t>有效数字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8709" y="4137326"/>
            <a:ext cx="3925570" cy="96393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000" spc="-10" dirty="0">
                <a:solidFill>
                  <a:srgbClr val="A6A6A6"/>
                </a:solidFill>
                <a:latin typeface="Microsoft JhengHei UI"/>
                <a:cs typeface="Microsoft JhengHei UI"/>
              </a:rPr>
              <a:t>← </a:t>
            </a:r>
            <a:r>
              <a:rPr sz="2000" spc="85" dirty="0">
                <a:solidFill>
                  <a:srgbClr val="A6A6A6"/>
                </a:solidFill>
                <a:latin typeface="Microsoft JhengHei UI"/>
                <a:cs typeface="Microsoft JhengHei UI"/>
              </a:rPr>
              <a:t>5位</a:t>
            </a:r>
            <a:r>
              <a:rPr sz="2000" spc="-10" dirty="0">
                <a:solidFill>
                  <a:srgbClr val="A6A6A6"/>
                </a:solidFill>
                <a:latin typeface="Microsoft JhengHei UI"/>
                <a:cs typeface="Microsoft JhengHei UI"/>
              </a:rPr>
              <a:t>有效数字</a:t>
            </a:r>
            <a:endParaRPr sz="2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625" dirty="0">
                <a:solidFill>
                  <a:srgbClr val="A6A6A6"/>
                </a:solidFill>
                <a:latin typeface="Microsoft JhengHei UI"/>
                <a:cs typeface="Microsoft JhengHei UI"/>
              </a:rPr>
              <a:t>如果你</a:t>
            </a:r>
            <a:r>
              <a:rPr sz="2000" spc="-495" dirty="0">
                <a:solidFill>
                  <a:srgbClr val="A6A6A6"/>
                </a:solidFill>
                <a:latin typeface="Microsoft JhengHei UI"/>
                <a:cs typeface="Microsoft JhengHei UI"/>
              </a:rPr>
              <a:t>把</a:t>
            </a:r>
            <a:r>
              <a:rPr sz="2000" spc="35" dirty="0">
                <a:solidFill>
                  <a:srgbClr val="A6A6A6"/>
                </a:solidFill>
                <a:latin typeface="Microsoft JhengHei UI"/>
                <a:cs typeface="Microsoft JhengHei UI"/>
              </a:rPr>
              <a:t>←0</a:t>
            </a:r>
            <a:r>
              <a:rPr sz="2000" spc="-615" dirty="0">
                <a:solidFill>
                  <a:srgbClr val="A6A6A6"/>
                </a:solidFill>
                <a:latin typeface="Microsoft JhengHei UI"/>
                <a:cs typeface="Microsoft JhengHei UI"/>
              </a:rPr>
              <a:t>填进去，</a:t>
            </a:r>
            <a:r>
              <a:rPr sz="2000" spc="-370" dirty="0">
                <a:solidFill>
                  <a:srgbClr val="A6A6A6"/>
                </a:solidFill>
                <a:latin typeface="Microsoft JhengHei UI"/>
                <a:cs typeface="Microsoft JhengHei UI"/>
              </a:rPr>
              <a:t>它</a:t>
            </a:r>
            <a:r>
              <a:rPr sz="2000" spc="-495" dirty="0">
                <a:solidFill>
                  <a:srgbClr val="A6A6A6"/>
                </a:solidFill>
                <a:latin typeface="Microsoft JhengHei UI"/>
                <a:cs typeface="Microsoft JhengHei UI"/>
              </a:rPr>
              <a:t>看起来像</a:t>
            </a:r>
            <a:r>
              <a:rPr sz="2000" spc="85" dirty="0">
                <a:solidFill>
                  <a:srgbClr val="A6A6A6"/>
                </a:solidFill>
                <a:latin typeface="Microsoft JhengHei UI"/>
                <a:cs typeface="Microsoft JhengHei UI"/>
              </a:rPr>
              <a:t>8个</a:t>
            </a:r>
            <a:r>
              <a:rPr sz="2000" spc="-220" dirty="0">
                <a:solidFill>
                  <a:srgbClr val="A6A6A6"/>
                </a:solidFill>
                <a:latin typeface="Microsoft JhengHei UI"/>
                <a:cs typeface="Microsoft JhengHei UI"/>
              </a:rPr>
              <a:t>有效数字.</a:t>
            </a:r>
            <a:r>
              <a:rPr sz="2000" spc="229" dirty="0">
                <a:solidFill>
                  <a:srgbClr val="A6A6A6"/>
                </a:solidFill>
                <a:latin typeface="Microsoft JhengHei UI"/>
                <a:cs typeface="Microsoft JhengHei UI"/>
              </a:rPr>
              <a:t>..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694" y="5438038"/>
            <a:ext cx="3014980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Microsoft JhengHei UI"/>
                <a:cs typeface="Microsoft JhengHei UI"/>
              </a:rPr>
              <a:t>真正</a:t>
            </a:r>
            <a:r>
              <a:rPr sz="2000" spc="-145" dirty="0">
                <a:latin typeface="Microsoft JhengHei UI"/>
                <a:cs typeface="Microsoft JhengHei UI"/>
              </a:rPr>
              <a:t>的</a:t>
            </a:r>
            <a:r>
              <a:rPr sz="2000" spc="-140" dirty="0">
                <a:latin typeface="Microsoft JhengHei UI"/>
                <a:cs typeface="Microsoft JhengHei UI"/>
              </a:rPr>
              <a:t>区别.</a:t>
            </a:r>
            <a:r>
              <a:rPr sz="2000" spc="229" dirty="0">
                <a:latin typeface="Microsoft JhengHei UI"/>
                <a:cs typeface="Microsoft JhengHei UI"/>
              </a:rPr>
              <a:t>..</a:t>
            </a:r>
            <a:endParaRPr sz="2000">
              <a:latin typeface="Microsoft JhengHei UI"/>
              <a:cs typeface="Microsoft JhengHei UI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2000" spc="105" dirty="0">
                <a:latin typeface="Microsoft JhengHei UI"/>
                <a:cs typeface="Microsoft JhengHei UI"/>
              </a:rPr>
              <a:t>3.</a:t>
            </a:r>
            <a:r>
              <a:rPr sz="2000" spc="105" dirty="0">
                <a:latin typeface="Microsoft JhengHei UI"/>
                <a:cs typeface="Microsoft JhengHei UI"/>
              </a:rPr>
              <a:t>16227805545... x 10 </a:t>
            </a:r>
            <a:r>
              <a:rPr sz="2025" spc="157" baseline="24691" dirty="0">
                <a:latin typeface="Microsoft JhengHei UI"/>
                <a:cs typeface="Microsoft JhengHei UI"/>
              </a:rPr>
              <a:t>-2</a:t>
            </a:r>
            <a:endParaRPr sz="2025" baseline="24691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326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CPU</a:t>
            </a:r>
            <a:r>
              <a:rPr spc="-5" dirty="0"/>
              <a:t>性能的代表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1907158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2370454"/>
            <a:ext cx="200660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2858135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3297046"/>
            <a:ext cx="170179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1169045"/>
            <a:ext cx="7132320" cy="33381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800" spc="5" dirty="0">
                <a:latin typeface="Microsoft YaHei"/>
                <a:cs typeface="Microsoft YaHei"/>
              </a:rPr>
              <a:t>响应</a:t>
            </a:r>
            <a:r>
              <a:rPr sz="2800" spc="10" dirty="0">
                <a:latin typeface="Microsoft YaHei"/>
                <a:cs typeface="Microsoft YaHei"/>
              </a:rPr>
              <a:t>时间</a:t>
            </a:r>
            <a:r>
              <a:rPr sz="2800" spc="285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执行</a:t>
            </a:r>
            <a:r>
              <a:rPr sz="2800" spc="10" dirty="0">
                <a:latin typeface="Microsoft YaHei"/>
                <a:cs typeface="Microsoft YaHei"/>
              </a:rPr>
              <a:t>时间）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从开始到结束的时间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-25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时间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spc="-25" dirty="0">
                <a:latin typeface="Microsoft YaHei"/>
                <a:cs typeface="Microsoft YaHei"/>
              </a:rPr>
              <a:t>CPU的</a:t>
            </a:r>
            <a:r>
              <a:rPr sz="2400" dirty="0">
                <a:latin typeface="Microsoft YaHei"/>
                <a:cs typeface="Microsoft YaHei"/>
              </a:rPr>
              <a:t>工作时间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Microsoft YaHei"/>
                <a:cs typeface="Microsoft YaHei"/>
              </a:rPr>
              <a:t>可分为</a:t>
            </a:r>
            <a:r>
              <a:rPr sz="2400" spc="-5" dirty="0">
                <a:latin typeface="Microsoft YaHei"/>
                <a:cs typeface="Microsoft YaHei"/>
              </a:rPr>
              <a:t>用户</a:t>
            </a:r>
            <a:r>
              <a:rPr sz="2400" spc="-45" dirty="0">
                <a:latin typeface="Microsoft YaHei"/>
                <a:cs typeface="Microsoft YaHei"/>
              </a:rPr>
              <a:t>CPU</a:t>
            </a:r>
            <a:r>
              <a:rPr sz="2400" dirty="0">
                <a:latin typeface="Microsoft YaHei"/>
                <a:cs typeface="Microsoft YaHei"/>
              </a:rPr>
              <a:t>时间和</a:t>
            </a:r>
            <a:r>
              <a:rPr sz="2400" spc="5" dirty="0">
                <a:latin typeface="Microsoft YaHei"/>
                <a:cs typeface="Microsoft YaHei"/>
              </a:rPr>
              <a:t>系统</a:t>
            </a:r>
            <a:r>
              <a:rPr sz="2400" spc="-20" dirty="0">
                <a:latin typeface="Microsoft YaHei"/>
                <a:cs typeface="Microsoft YaHei"/>
              </a:rPr>
              <a:t>CPU</a:t>
            </a:r>
            <a:r>
              <a:rPr sz="2400" dirty="0">
                <a:latin typeface="Microsoft YaHei"/>
                <a:cs typeface="Microsoft YaHei"/>
              </a:rPr>
              <a:t>时间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0" dirty="0">
                <a:latin typeface="Microsoft YaHei"/>
                <a:cs typeface="Microsoft YaHei"/>
              </a:rPr>
              <a:t>吞吐量</a:t>
            </a:r>
            <a:r>
              <a:rPr sz="2800" spc="280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带宽）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在特定时间段内完成的工作数量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760342"/>
            <a:ext cx="200660" cy="208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248022"/>
            <a:ext cx="170179" cy="1778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51</a:t>
            </a:r>
          </a:p>
        </p:txBody>
      </p:sp>
    </p:spTree>
  </p:cSld>
  <p:clrMapOvr>
    <a:masterClrMapping/>
  </p:clrMapOvr>
</p:sld>
</file>

<file path=ppt/slides/slide5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326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CPU</a:t>
            </a:r>
            <a:r>
              <a:rPr spc="-5" dirty="0"/>
              <a:t>性能的代表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1152491"/>
            <a:ext cx="5634355" cy="223710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95" dirty="0">
                <a:latin typeface="Microsoft YaHei"/>
                <a:cs typeface="Microsoft YaHei"/>
              </a:rPr>
              <a:t>CPI</a:t>
            </a:r>
            <a:r>
              <a:rPr sz="2400" spc="20" dirty="0">
                <a:latin typeface="Microsoft YaHei"/>
                <a:cs typeface="Microsoft YaHei"/>
              </a:rPr>
              <a:t>（</a:t>
            </a:r>
            <a:r>
              <a:rPr sz="2400" spc="5" dirty="0">
                <a:latin typeface="Microsoft YaHei"/>
                <a:cs typeface="Microsoft YaHei"/>
              </a:rPr>
              <a:t>每</a:t>
            </a:r>
            <a:r>
              <a:rPr sz="2400" spc="20" dirty="0">
                <a:latin typeface="Microsoft YaHei"/>
                <a:cs typeface="Microsoft YaHei"/>
              </a:rPr>
              <a:t>条指令</a:t>
            </a:r>
            <a:r>
              <a:rPr sz="2400" spc="5" dirty="0">
                <a:latin typeface="Microsoft YaHei"/>
                <a:cs typeface="Microsoft YaHei"/>
              </a:rPr>
              <a:t>的</a:t>
            </a:r>
            <a:r>
              <a:rPr sz="2400" spc="20" dirty="0">
                <a:latin typeface="Microsoft YaHei"/>
                <a:cs typeface="Microsoft YaHei"/>
              </a:rPr>
              <a:t>时钟</a:t>
            </a:r>
            <a:r>
              <a:rPr sz="2400" spc="20" dirty="0">
                <a:latin typeface="Microsoft YaHei"/>
                <a:cs typeface="Microsoft YaHei"/>
              </a:rPr>
              <a:t>周期）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执行</a:t>
            </a:r>
            <a:r>
              <a:rPr sz="2800" spc="110" dirty="0">
                <a:latin typeface="Microsoft YaHei"/>
                <a:cs typeface="Microsoft YaHei"/>
              </a:rPr>
              <a:t>一条</a:t>
            </a:r>
            <a:r>
              <a:rPr sz="2800" spc="5" dirty="0">
                <a:latin typeface="Microsoft YaHei"/>
                <a:cs typeface="Microsoft YaHei"/>
              </a:rPr>
              <a:t>指令</a:t>
            </a:r>
            <a:r>
              <a:rPr sz="2800" spc="-25" dirty="0">
                <a:latin typeface="Microsoft YaHei"/>
                <a:cs typeface="Microsoft YaHei"/>
              </a:rPr>
              <a:t>所需的</a:t>
            </a:r>
            <a:r>
              <a:rPr sz="2800" spc="5" dirty="0">
                <a:latin typeface="Microsoft YaHei"/>
                <a:cs typeface="Microsoft YaHei"/>
              </a:rPr>
              <a:t>时钟数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0" dirty="0">
                <a:latin typeface="Microsoft YaHei"/>
                <a:cs typeface="Microsoft YaHei"/>
              </a:rPr>
              <a:t>时钟周期时间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35"/>
              </a:spcBef>
            </a:pPr>
            <a:r>
              <a:rPr sz="2800" spc="10" dirty="0">
                <a:latin typeface="Microsoft YaHei"/>
                <a:cs typeface="Microsoft YaHei"/>
              </a:rPr>
              <a:t>每个时钟的时间间隔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531745"/>
            <a:ext cx="233679" cy="2362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89782"/>
            <a:ext cx="200659" cy="208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601846"/>
            <a:ext cx="200659" cy="2082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4567809"/>
            <a:ext cx="233679" cy="2362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5125846"/>
            <a:ext cx="200659" cy="2082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5665076"/>
            <a:ext cx="233679" cy="2362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6223114"/>
            <a:ext cx="200659" cy="20827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5268" y="3795433"/>
            <a:ext cx="7134859" cy="272859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735"/>
              </a:spcBef>
            </a:pPr>
            <a:r>
              <a:rPr sz="2800" spc="5" dirty="0">
                <a:latin typeface="Microsoft YaHei"/>
                <a:cs typeface="Microsoft YaHei"/>
              </a:rPr>
              <a:t>所需时间</a:t>
            </a:r>
            <a:endParaRPr sz="28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3200" spc="-5" dirty="0">
                <a:latin typeface="Microsoft YaHei"/>
                <a:cs typeface="Microsoft YaHei"/>
              </a:rPr>
              <a:t>MIPS</a:t>
            </a:r>
            <a:r>
              <a:rPr sz="2400" dirty="0">
                <a:latin typeface="Microsoft YaHei"/>
                <a:cs typeface="Microsoft YaHei"/>
              </a:rPr>
              <a:t>（</a:t>
            </a:r>
            <a:r>
              <a:rPr sz="2400" spc="25" dirty="0">
                <a:latin typeface="Microsoft YaHei"/>
                <a:cs typeface="Microsoft YaHei"/>
              </a:rPr>
              <a:t>每秒</a:t>
            </a:r>
            <a:r>
              <a:rPr sz="2400" dirty="0">
                <a:latin typeface="Microsoft YaHei"/>
                <a:cs typeface="Microsoft YaHei"/>
              </a:rPr>
              <a:t>百万条</a:t>
            </a:r>
            <a:r>
              <a:rPr sz="2400" spc="5" dirty="0">
                <a:latin typeface="Microsoft YaHei"/>
                <a:cs typeface="Microsoft YaHei"/>
              </a:rPr>
              <a:t>指令）</a:t>
            </a:r>
            <a:endParaRPr sz="24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735"/>
              </a:spcBef>
            </a:pPr>
            <a:r>
              <a:rPr sz="2800" spc="5" dirty="0">
                <a:latin typeface="Microsoft YaHei"/>
                <a:cs typeface="Microsoft YaHei"/>
              </a:rPr>
              <a:t>每秒可执行的</a:t>
            </a:r>
            <a:r>
              <a:rPr sz="2800" spc="5" dirty="0">
                <a:latin typeface="Microsoft YaHei"/>
                <a:cs typeface="Microsoft YaHei"/>
              </a:rPr>
              <a:t>指令</a:t>
            </a:r>
            <a:r>
              <a:rPr sz="2800" spc="10" dirty="0">
                <a:latin typeface="Microsoft YaHei"/>
                <a:cs typeface="Microsoft YaHei"/>
              </a:rPr>
              <a:t>数</a:t>
            </a:r>
            <a:r>
              <a:rPr sz="2800" spc="155" dirty="0">
                <a:latin typeface="Microsoft YaHei"/>
                <a:cs typeface="Microsoft YaHei"/>
              </a:rPr>
              <a:t>(/10 </a:t>
            </a:r>
            <a:r>
              <a:rPr sz="2775" spc="232" baseline="25525" dirty="0">
                <a:latin typeface="Microsoft YaHei"/>
                <a:cs typeface="Microsoft YaHei"/>
              </a:rPr>
              <a:t>6</a:t>
            </a:r>
            <a:r>
              <a:rPr sz="2800" spc="155" dirty="0">
                <a:latin typeface="Microsoft YaHei"/>
                <a:cs typeface="Microsoft YaHei"/>
              </a:rPr>
              <a:t/>
            </a:r>
            <a:r>
              <a:rPr sz="2800" spc="155" dirty="0">
                <a:latin typeface="Microsoft YaHei"/>
                <a:cs typeface="Microsoft YaHei"/>
              </a:rPr>
              <a:t>)</a:t>
            </a:r>
            <a:endParaRPr sz="2800">
              <a:latin typeface="Microsoft YaHei"/>
              <a:cs typeface="Microsoft YaHei"/>
            </a:endParaRPr>
          </a:p>
          <a:p>
            <a:pPr marR="30480" algn="r">
              <a:lnSpc>
                <a:spcPct val="100000"/>
              </a:lnSpc>
              <a:spcBef>
                <a:spcPts val="705"/>
              </a:spcBef>
            </a:pPr>
            <a:r>
              <a:rPr sz="3200" spc="35" dirty="0">
                <a:latin typeface="Microsoft YaHei"/>
                <a:cs typeface="Microsoft YaHei"/>
              </a:rPr>
              <a:t>FLOPS</a:t>
            </a:r>
            <a:r>
              <a:rPr sz="2400" spc="-10" dirty="0">
                <a:latin typeface="Microsoft YaHei"/>
                <a:cs typeface="Microsoft YaHei"/>
              </a:rPr>
              <a:t>（</a:t>
            </a:r>
            <a:r>
              <a:rPr sz="2400" spc="30" dirty="0">
                <a:latin typeface="Microsoft YaHei"/>
                <a:cs typeface="Microsoft YaHei"/>
              </a:rPr>
              <a:t>每秒</a:t>
            </a:r>
            <a:r>
              <a:rPr sz="2400" spc="5" dirty="0">
                <a:latin typeface="Microsoft YaHei"/>
                <a:cs typeface="Microsoft YaHei"/>
              </a:rPr>
              <a:t>的</a:t>
            </a:r>
            <a:r>
              <a:rPr sz="2400" spc="-10" dirty="0">
                <a:latin typeface="Microsoft YaHei"/>
                <a:cs typeface="Microsoft YaHei"/>
              </a:rPr>
              <a:t>浮点运算）。</a:t>
            </a:r>
            <a:endParaRPr sz="2400">
              <a:latin typeface="Microsoft YaHei"/>
              <a:cs typeface="Microsoft YaHei"/>
            </a:endParaRPr>
          </a:p>
          <a:p>
            <a:pPr marR="55880" algn="r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每秒可能进行的</a:t>
            </a:r>
            <a:r>
              <a:rPr sz="2800" spc="-25" dirty="0">
                <a:latin typeface="Microsoft YaHei"/>
                <a:cs typeface="Microsoft YaHei"/>
              </a:rPr>
              <a:t>浮点运算</a:t>
            </a:r>
            <a:r>
              <a:rPr sz="2800" spc="5" dirty="0">
                <a:latin typeface="Microsoft YaHei"/>
                <a:cs typeface="Microsoft YaHei"/>
              </a:rPr>
              <a:t>的数量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4505" y="3618433"/>
            <a:ext cx="75418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699385" algn="l"/>
              </a:tabLst>
            </a:pPr>
            <a:r>
              <a:rPr sz="4200" spc="15" baseline="26785" dirty="0">
                <a:latin typeface="Microsoft YaHei"/>
                <a:cs typeface="Microsoft YaHei"/>
              </a:rPr>
              <a:t>指令的执行</a:t>
            </a:r>
            <a:r>
              <a:rPr sz="4200" spc="15" baseline="26785" dirty="0">
                <a:latin typeface="Microsoft YaHei"/>
                <a:cs typeface="Microsoft YaHei"/>
              </a:rPr>
              <a:t>	</a:t>
            </a:r>
            <a:r>
              <a:rPr sz="2800" spc="5" dirty="0">
                <a:latin typeface="Microsoft YaHei"/>
                <a:cs typeface="Microsoft YaHei"/>
              </a:rPr>
              <a:t>= </a:t>
            </a:r>
            <a:r>
              <a:rPr sz="2800" spc="135" dirty="0">
                <a:latin typeface="Microsoft YaHei"/>
                <a:cs typeface="Microsoft YaHei"/>
              </a:rPr>
              <a:t>CPI </a:t>
            </a:r>
            <a:r>
              <a:rPr sz="2800" spc="175" dirty="0">
                <a:latin typeface="Microsoft YaHei"/>
                <a:cs typeface="Microsoft YaHei"/>
              </a:rPr>
              <a:t>x </a:t>
            </a:r>
            <a:r>
              <a:rPr sz="2800" spc="10" dirty="0">
                <a:latin typeface="Microsoft YaHei"/>
                <a:cs typeface="Microsoft YaHei"/>
              </a:rPr>
              <a:t>时钟</a:t>
            </a:r>
            <a:r>
              <a:rPr sz="2800" spc="10" dirty="0">
                <a:latin typeface="Microsoft YaHei"/>
                <a:cs typeface="Microsoft YaHei"/>
              </a:rPr>
              <a:t>周期时间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52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19862"/>
            <a:ext cx="7731125" cy="512445"/>
          </a:xfrm>
          <a:prstGeom prst="rect"/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执行一条指令所需的时钟</a:t>
            </a:r>
            <a:r>
              <a:rPr sz="3200" spc="-15" dirty="0"/>
              <a:t>周期数 </a:t>
            </a:r>
            <a:r>
              <a:rPr sz="3200" spc="-15" dirty="0"/>
              <a:t/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2358263"/>
            <a:ext cx="200660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809110"/>
            <a:ext cx="200660" cy="208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296790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735703"/>
            <a:ext cx="170179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1264361"/>
            <a:ext cx="7501890" cy="4662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8288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复杂</a:t>
            </a:r>
            <a:r>
              <a:rPr sz="2800" spc="10" dirty="0">
                <a:latin typeface="Microsoft YaHei"/>
                <a:cs typeface="Microsoft YaHei"/>
              </a:rPr>
              <a:t>指令</a:t>
            </a:r>
            <a:r>
              <a:rPr sz="2800" spc="280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乘法、除法</a:t>
            </a:r>
            <a:r>
              <a:rPr sz="2800" spc="-15" dirty="0">
                <a:latin typeface="Microsoft YaHei"/>
                <a:cs typeface="Microsoft YaHei"/>
              </a:rPr>
              <a:t>等</a:t>
            </a:r>
            <a:r>
              <a:rPr sz="2800" spc="10" dirty="0">
                <a:latin typeface="Microsoft YaHei"/>
                <a:cs typeface="Microsoft YaHei"/>
              </a:rPr>
              <a:t>）</a:t>
            </a:r>
            <a:r>
              <a:rPr sz="2800" spc="5" dirty="0">
                <a:latin typeface="Microsoft YaHei"/>
                <a:cs typeface="Microsoft YaHei"/>
              </a:rPr>
              <a:t>需要</a:t>
            </a:r>
            <a:r>
              <a:rPr sz="2800" spc="-25" dirty="0">
                <a:latin typeface="Microsoft YaHei"/>
                <a:cs typeface="Microsoft YaHei"/>
              </a:rPr>
              <a:t>多个</a:t>
            </a:r>
            <a:r>
              <a:rPr sz="2800" spc="5" dirty="0">
                <a:latin typeface="Microsoft YaHei"/>
                <a:cs typeface="Microsoft YaHei"/>
              </a:rPr>
              <a:t>时钟周期</a:t>
            </a:r>
            <a:endParaRPr sz="2800">
              <a:latin typeface="Microsoft YaHei"/>
              <a:cs typeface="Microsoft YaHei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如果</a:t>
            </a:r>
            <a:r>
              <a:rPr sz="2800" spc="5" dirty="0">
                <a:latin typeface="Microsoft YaHei"/>
                <a:cs typeface="Microsoft YaHei"/>
              </a:rPr>
              <a:t>使用</a:t>
            </a:r>
            <a:r>
              <a:rPr sz="2800" spc="5" dirty="0">
                <a:latin typeface="Microsoft YaHei"/>
                <a:cs typeface="Microsoft YaHei"/>
              </a:rPr>
              <a:t>流水线，</a:t>
            </a:r>
            <a:r>
              <a:rPr sz="2800" spc="10" dirty="0">
                <a:latin typeface="Microsoft YaHei"/>
                <a:cs typeface="Microsoft YaHei"/>
              </a:rPr>
              <a:t>所需的</a:t>
            </a:r>
            <a:r>
              <a:rPr sz="2800" spc="-25" dirty="0">
                <a:latin typeface="Microsoft YaHei"/>
                <a:cs typeface="Microsoft YaHei"/>
              </a:rPr>
              <a:t>CPU</a:t>
            </a:r>
            <a:r>
              <a:rPr sz="2800" spc="-25" dirty="0">
                <a:latin typeface="Microsoft YaHei"/>
                <a:cs typeface="Microsoft YaHei"/>
              </a:rPr>
              <a:t>时钟</a:t>
            </a:r>
            <a:r>
              <a:rPr sz="2800" spc="10" dirty="0">
                <a:latin typeface="Microsoft YaHei"/>
                <a:cs typeface="Microsoft YaHei"/>
              </a:rPr>
              <a:t>周期</a:t>
            </a:r>
            <a:r>
              <a:rPr sz="2800" spc="10" dirty="0">
                <a:latin typeface="Microsoft YaHei"/>
                <a:cs typeface="Microsoft YaHei"/>
              </a:rPr>
              <a:t>数将</a:t>
            </a:r>
            <a:r>
              <a:rPr sz="2800" spc="5" dirty="0">
                <a:latin typeface="Microsoft YaHei"/>
                <a:cs typeface="Microsoft YaHei"/>
              </a:rPr>
              <a:t>根据</a:t>
            </a:r>
            <a:r>
              <a:rPr sz="2800" spc="5" dirty="0">
                <a:latin typeface="Microsoft YaHei"/>
                <a:cs typeface="Microsoft YaHei"/>
              </a:rPr>
              <a:t>情况</a:t>
            </a:r>
            <a:r>
              <a:rPr sz="2800" spc="-25" dirty="0">
                <a:latin typeface="Microsoft YaHei"/>
                <a:cs typeface="Microsoft YaHei"/>
              </a:rPr>
              <a:t>而变化。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95" dirty="0">
                <a:latin typeface="Microsoft YaHei"/>
                <a:cs typeface="Microsoft YaHei"/>
              </a:rPr>
              <a:t>CPI</a:t>
            </a:r>
            <a:r>
              <a:rPr sz="2800" spc="30" dirty="0">
                <a:latin typeface="Microsoft YaHei"/>
                <a:cs typeface="Microsoft YaHei"/>
              </a:rPr>
              <a:t>（</a:t>
            </a:r>
            <a:r>
              <a:rPr sz="2800" spc="10" dirty="0">
                <a:latin typeface="Microsoft YaHei"/>
                <a:cs typeface="Microsoft YaHei"/>
              </a:rPr>
              <a:t>每</a:t>
            </a:r>
            <a:r>
              <a:rPr sz="2800" spc="25" dirty="0">
                <a:latin typeface="Microsoft YaHei"/>
                <a:cs typeface="Microsoft YaHei"/>
              </a:rPr>
              <a:t>条指令</a:t>
            </a:r>
            <a:r>
              <a:rPr sz="2800" spc="10" dirty="0">
                <a:latin typeface="Microsoft YaHei"/>
                <a:cs typeface="Microsoft YaHei"/>
              </a:rPr>
              <a:t>的</a:t>
            </a:r>
            <a:r>
              <a:rPr sz="2800" spc="30" dirty="0">
                <a:latin typeface="Microsoft YaHei"/>
                <a:cs typeface="Microsoft YaHei"/>
              </a:rPr>
              <a:t>时钟</a:t>
            </a:r>
            <a:r>
              <a:rPr sz="2800" spc="35" dirty="0">
                <a:latin typeface="Microsoft YaHei"/>
                <a:cs typeface="Microsoft YaHei"/>
              </a:rPr>
              <a:t>周期）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每条指令的平均时钟周期数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Microsoft YaHei"/>
                <a:cs typeface="Microsoft YaHei"/>
              </a:rPr>
              <a:t>通常是取单个项目的平均数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spc="5" dirty="0">
                <a:latin typeface="Microsoft YaHei"/>
                <a:cs typeface="Microsoft YaHei"/>
              </a:rPr>
              <a:t>运行一个程序</a:t>
            </a:r>
            <a:r>
              <a:rPr sz="2800" spc="5" dirty="0">
                <a:latin typeface="Microsoft YaHei"/>
                <a:cs typeface="Microsoft YaHei"/>
              </a:rPr>
              <a:t>所需要的。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Microsoft YaHei"/>
                <a:cs typeface="Microsoft YaHei"/>
              </a:rPr>
              <a:t>CPU</a:t>
            </a:r>
            <a:r>
              <a:rPr sz="2800" dirty="0">
                <a:latin typeface="Microsoft YaHei"/>
                <a:cs typeface="Microsoft YaHei"/>
              </a:rPr>
              <a:t>时钟</a:t>
            </a:r>
            <a:r>
              <a:rPr sz="2800" spc="10" dirty="0">
                <a:latin typeface="Microsoft YaHei"/>
                <a:cs typeface="Microsoft YaHei"/>
              </a:rPr>
              <a:t>周期数</a:t>
            </a:r>
            <a:r>
              <a:rPr sz="2800" spc="10" dirty="0">
                <a:latin typeface="Microsoft YaHei"/>
                <a:cs typeface="Microsoft YaHei"/>
              </a:rPr>
              <a:t>=</a:t>
            </a:r>
            <a:r>
              <a:rPr sz="2800" spc="5" dirty="0">
                <a:latin typeface="Microsoft YaHei"/>
                <a:cs typeface="Microsoft YaHei"/>
              </a:rPr>
              <a:t>指令</a:t>
            </a:r>
            <a:r>
              <a:rPr sz="2800" spc="10" dirty="0">
                <a:latin typeface="Microsoft YaHei"/>
                <a:cs typeface="Microsoft YaHei"/>
              </a:rPr>
              <a:t>数</a:t>
            </a:r>
            <a:r>
              <a:rPr sz="2800" spc="95" dirty="0">
                <a:latin typeface="Microsoft YaHei"/>
                <a:cs typeface="Microsoft YaHei"/>
              </a:rPr>
              <a:t>xCPI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5198998"/>
            <a:ext cx="200660" cy="20827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53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存储设备的类型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1907158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2370454"/>
            <a:ext cx="200660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2858135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321430"/>
            <a:ext cx="200660" cy="208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3809110"/>
            <a:ext cx="170179" cy="177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4272407"/>
            <a:ext cx="200660" cy="208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760086"/>
            <a:ext cx="170179" cy="177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5198998"/>
            <a:ext cx="170179" cy="1777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5646026"/>
            <a:ext cx="132587" cy="1325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6011786"/>
            <a:ext cx="132587" cy="13258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0668" y="1169045"/>
            <a:ext cx="5868035" cy="50298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800" spc="5" dirty="0">
                <a:latin typeface="Microsoft YaHei"/>
                <a:cs typeface="Microsoft YaHei"/>
              </a:rPr>
              <a:t>挥发性存储器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关掉电源后，数据会丢失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5" dirty="0">
                <a:latin typeface="Microsoft YaHei"/>
                <a:cs typeface="Microsoft YaHei"/>
              </a:rPr>
              <a:t>非易失性存储器</a:t>
            </a:r>
            <a:endParaRPr sz="2800">
              <a:latin typeface="Microsoft YaHei"/>
              <a:cs typeface="Microsoft YaHei"/>
            </a:endParaRPr>
          </a:p>
          <a:p>
            <a:pPr marR="874394" algn="r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关掉电源后，数据</a:t>
            </a:r>
            <a:r>
              <a:rPr sz="2400" dirty="0">
                <a:latin typeface="Microsoft YaHei"/>
                <a:cs typeface="Microsoft YaHei"/>
              </a:rPr>
              <a:t>不会丢失</a:t>
            </a:r>
            <a:endParaRPr sz="2400">
              <a:latin typeface="Microsoft YaHei"/>
              <a:cs typeface="Microsoft YaHei"/>
            </a:endParaRPr>
          </a:p>
          <a:p>
            <a:pPr marR="857885" algn="r">
              <a:lnSpc>
                <a:spcPct val="100000"/>
              </a:lnSpc>
              <a:spcBef>
                <a:spcPts val="615"/>
              </a:spcBef>
            </a:pPr>
            <a:r>
              <a:rPr sz="2800" spc="5" dirty="0">
                <a:latin typeface="Microsoft YaHei"/>
                <a:cs typeface="Microsoft YaHei"/>
              </a:rPr>
              <a:t>顺序</a:t>
            </a:r>
            <a:r>
              <a:rPr sz="2800" spc="-25" dirty="0">
                <a:latin typeface="Microsoft YaHei"/>
                <a:cs typeface="Microsoft YaHei"/>
              </a:rPr>
              <a:t>访问</a:t>
            </a:r>
            <a:r>
              <a:rPr sz="2800" spc="5" dirty="0">
                <a:latin typeface="Microsoft YaHei"/>
                <a:cs typeface="Microsoft YaHei"/>
              </a:rPr>
              <a:t>存储器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  <a:tabLst>
                <a:tab pos="4582795" algn="l"/>
              </a:tabLst>
            </a:pPr>
            <a:r>
              <a:rPr sz="2400" spc="-5" dirty="0">
                <a:latin typeface="Microsoft YaHei"/>
                <a:cs typeface="Microsoft YaHei"/>
              </a:rPr>
              <a:t>依次读取和写入数据</a:t>
            </a:r>
            <a:r>
              <a:rPr sz="1800" spc="100" dirty="0">
                <a:latin typeface="Microsoft YaHei"/>
                <a:cs typeface="Microsoft YaHei"/>
              </a:rPr>
              <a:t>，如：</a:t>
            </a:r>
            <a:r>
              <a:rPr sz="1800" dirty="0">
                <a:latin typeface="Microsoft YaHei"/>
                <a:cs typeface="Microsoft YaHei"/>
              </a:rPr>
              <a:t>磁带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-130" dirty="0">
                <a:latin typeface="Microsoft YaHei"/>
                <a:cs typeface="Microsoft YaHei"/>
              </a:rPr>
              <a:t>内存</a:t>
            </a:r>
            <a:r>
              <a:rPr sz="2800" spc="40" dirty="0">
                <a:latin typeface="Microsoft YaHei"/>
                <a:cs typeface="Microsoft YaHei"/>
              </a:rPr>
              <a:t>（</a:t>
            </a:r>
            <a:r>
              <a:rPr sz="2800" spc="55" dirty="0">
                <a:latin typeface="Microsoft YaHei"/>
                <a:cs typeface="Microsoft YaHei"/>
              </a:rPr>
              <a:t>随机存取</a:t>
            </a:r>
            <a:r>
              <a:rPr sz="2800" spc="70" dirty="0">
                <a:latin typeface="Microsoft YaHei"/>
                <a:cs typeface="Microsoft YaHei"/>
              </a:rPr>
              <a:t>存储器）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通常情况下是不稳定的</a:t>
            </a:r>
            <a:endParaRPr sz="2400">
              <a:latin typeface="Microsoft YaHei"/>
              <a:cs typeface="Microsoft YaHei"/>
            </a:endParaRPr>
          </a:p>
          <a:p>
            <a:pPr marL="811530" marR="164465" indent="-400050">
              <a:lnSpc>
                <a:spcPct val="119500"/>
              </a:lnSpc>
              <a:spcBef>
                <a:spcPts val="15"/>
              </a:spcBef>
            </a:pPr>
            <a:r>
              <a:rPr sz="2400" dirty="0">
                <a:latin typeface="Microsoft YaHei"/>
                <a:cs typeface="Microsoft YaHei"/>
              </a:rPr>
              <a:t>数据可以按任何顺序读写 </a:t>
            </a:r>
            <a:r>
              <a:rPr sz="2000" spc="-85" dirty="0">
                <a:latin typeface="Microsoft YaHei"/>
                <a:cs typeface="Microsoft YaHei"/>
              </a:rPr>
              <a:t>DRAM</a:t>
            </a:r>
            <a:r>
              <a:rPr sz="2000" spc="35" dirty="0">
                <a:latin typeface="Microsoft YaHei"/>
                <a:cs typeface="Microsoft YaHei"/>
              </a:rPr>
              <a:t>（动态</a:t>
            </a:r>
            <a:r>
              <a:rPr sz="2000" spc="-30" dirty="0">
                <a:latin typeface="Microsoft YaHei"/>
                <a:cs typeface="Microsoft YaHei"/>
              </a:rPr>
              <a:t>RAM） </a:t>
            </a:r>
            <a:r>
              <a:rPr sz="2000" spc="-10" dirty="0">
                <a:latin typeface="Microsoft YaHei"/>
                <a:cs typeface="Microsoft YaHei"/>
              </a:rPr>
              <a:t>需要刷新 </a:t>
            </a:r>
            <a:r>
              <a:rPr sz="2000" spc="-50" dirty="0">
                <a:latin typeface="Microsoft YaHei"/>
                <a:cs typeface="Microsoft YaHei"/>
              </a:rPr>
              <a:t>SRAM</a:t>
            </a:r>
            <a:r>
              <a:rPr sz="2000" spc="45" dirty="0">
                <a:latin typeface="Microsoft YaHei"/>
                <a:cs typeface="Microsoft YaHei"/>
              </a:rPr>
              <a:t>（静态</a:t>
            </a:r>
            <a:r>
              <a:rPr sz="2000" spc="-30" dirty="0">
                <a:latin typeface="Microsoft YaHei"/>
                <a:cs typeface="Microsoft YaHei"/>
              </a:rPr>
              <a:t>RAM） </a:t>
            </a:r>
            <a:r>
              <a:rPr sz="2000" spc="-10" dirty="0">
                <a:latin typeface="Microsoft YaHei"/>
                <a:cs typeface="Microsoft YaHei"/>
              </a:rPr>
              <a:t>不需要刷新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4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140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进一步提高性能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7619365" cy="322834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计算机性能的决定因素</a:t>
            </a:r>
            <a:endParaRPr sz="3200">
              <a:latin typeface="Microsoft YaHei"/>
              <a:cs typeface="Microsoft YaHei"/>
            </a:endParaRPr>
          </a:p>
          <a:p>
            <a:pPr marL="878205" indent="-467359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878840" algn="l"/>
              </a:tabLst>
            </a:pPr>
            <a:r>
              <a:rPr sz="2800" spc="5" dirty="0">
                <a:latin typeface="Microsoft YaHei"/>
                <a:cs typeface="Microsoft YaHei"/>
              </a:rPr>
              <a:t>每单位时间内</a:t>
            </a:r>
            <a:r>
              <a:rPr sz="2800" spc="-25" dirty="0">
                <a:latin typeface="Microsoft YaHei"/>
                <a:cs typeface="Microsoft YaHei"/>
              </a:rPr>
              <a:t>执行的</a:t>
            </a:r>
            <a:r>
              <a:rPr sz="2800" spc="5" dirty="0">
                <a:latin typeface="Microsoft YaHei"/>
                <a:cs typeface="Microsoft YaHei"/>
              </a:rPr>
              <a:t>指令数</a:t>
            </a:r>
            <a:endParaRPr sz="2800">
              <a:latin typeface="Microsoft YaHei"/>
              <a:cs typeface="Microsoft YaHei"/>
            </a:endParaRPr>
          </a:p>
          <a:p>
            <a:pPr marL="878205" indent="-467359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878840" algn="l"/>
              </a:tabLst>
            </a:pPr>
            <a:r>
              <a:rPr sz="2800" spc="5" dirty="0">
                <a:latin typeface="Microsoft YaHei"/>
                <a:cs typeface="Microsoft YaHei"/>
              </a:rPr>
              <a:t>时钟</a:t>
            </a:r>
            <a:r>
              <a:rPr sz="2800" spc="5" dirty="0">
                <a:latin typeface="Microsoft YaHei"/>
                <a:cs typeface="Microsoft YaHei"/>
              </a:rPr>
              <a:t>周期时间</a:t>
            </a:r>
            <a:endParaRPr sz="2800">
              <a:latin typeface="Microsoft YaHei"/>
              <a:cs typeface="Microsoft YaHei"/>
            </a:endParaRPr>
          </a:p>
          <a:p>
            <a:pPr marL="878205" indent="-467359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878840" algn="l"/>
              </a:tabLst>
            </a:pPr>
            <a:r>
              <a:rPr sz="2800" spc="95" dirty="0">
                <a:latin typeface="Microsoft YaHei"/>
                <a:cs typeface="Microsoft YaHei"/>
              </a:rPr>
              <a:t>CPI</a:t>
            </a:r>
            <a:r>
              <a:rPr sz="2800" spc="280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每条指令的时钟</a:t>
            </a:r>
            <a:r>
              <a:rPr sz="2800" spc="25" dirty="0">
                <a:latin typeface="Microsoft YaHei"/>
                <a:cs typeface="Microsoft YaHei"/>
              </a:rPr>
              <a:t>周期）</a:t>
            </a:r>
            <a:endParaRPr sz="2800">
              <a:latin typeface="Microsoft YaHei"/>
              <a:cs typeface="Microsoft YaHei"/>
            </a:endParaRPr>
          </a:p>
          <a:p>
            <a:pPr marL="12700" marR="1922780">
              <a:lnSpc>
                <a:spcPct val="100000"/>
              </a:lnSpc>
              <a:spcBef>
                <a:spcPts val="710"/>
              </a:spcBef>
            </a:pPr>
            <a:r>
              <a:rPr sz="3200" spc="-15" dirty="0">
                <a:latin typeface="Microsoft YaHei"/>
                <a:cs typeface="Microsoft YaHei"/>
              </a:rPr>
              <a:t>我们能否</a:t>
            </a:r>
            <a:r>
              <a:rPr sz="3200" spc="-10" dirty="0">
                <a:latin typeface="Microsoft YaHei"/>
                <a:cs typeface="Microsoft YaHei"/>
              </a:rPr>
              <a:t>增加</a:t>
            </a:r>
            <a:r>
              <a:rPr sz="3200" spc="-15" dirty="0">
                <a:latin typeface="Microsoft YaHei"/>
                <a:cs typeface="Microsoft YaHei"/>
              </a:rPr>
              <a:t>每单位时间内执行的指令数量？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555872"/>
            <a:ext cx="233679" cy="2362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5039995"/>
            <a:ext cx="32689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Microsoft YaHei"/>
                <a:cs typeface="Microsoft YaHei"/>
              </a:rPr>
              <a:t>管线处理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5213984"/>
            <a:ext cx="233679" cy="23621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834639" y="4498847"/>
            <a:ext cx="1313815" cy="378460"/>
            <a:chOff x="2834639" y="4498847"/>
            <a:chExt cx="1313815" cy="378460"/>
          </a:xfrm>
        </p:grpSpPr>
        <p:sp>
          <p:nvSpPr>
            <p:cNvPr id="12" name="object 12"/>
            <p:cNvSpPr/>
            <p:nvPr/>
          </p:nvSpPr>
          <p:spPr>
            <a:xfrm>
              <a:off x="2843783" y="4507991"/>
              <a:ext cx="1295400" cy="360045"/>
            </a:xfrm>
            <a:custGeom>
              <a:avLst/>
              <a:gdLst/>
              <a:ahLst/>
              <a:cxnLst/>
              <a:rect l="l" t="t" r="r" b="b"/>
              <a:pathLst>
                <a:path w="1295400" h="360045">
                  <a:moveTo>
                    <a:pt x="971550" y="0"/>
                  </a:moveTo>
                  <a:lnTo>
                    <a:pt x="323850" y="0"/>
                  </a:lnTo>
                  <a:lnTo>
                    <a:pt x="323850" y="179831"/>
                  </a:lnTo>
                  <a:lnTo>
                    <a:pt x="0" y="179831"/>
                  </a:lnTo>
                  <a:lnTo>
                    <a:pt x="647700" y="359663"/>
                  </a:lnTo>
                  <a:lnTo>
                    <a:pt x="1295400" y="179831"/>
                  </a:lnTo>
                  <a:lnTo>
                    <a:pt x="971550" y="179831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43783" y="4507991"/>
              <a:ext cx="1295400" cy="360045"/>
            </a:xfrm>
            <a:custGeom>
              <a:avLst/>
              <a:gdLst/>
              <a:ahLst/>
              <a:cxnLst/>
              <a:rect l="l" t="t" r="r" b="b"/>
              <a:pathLst>
                <a:path w="1295400" h="360045">
                  <a:moveTo>
                    <a:pt x="0" y="179831"/>
                  </a:moveTo>
                  <a:lnTo>
                    <a:pt x="323850" y="179831"/>
                  </a:lnTo>
                  <a:lnTo>
                    <a:pt x="323850" y="0"/>
                  </a:lnTo>
                  <a:lnTo>
                    <a:pt x="971550" y="0"/>
                  </a:lnTo>
                  <a:lnTo>
                    <a:pt x="971550" y="179831"/>
                  </a:lnTo>
                  <a:lnTo>
                    <a:pt x="1295400" y="179831"/>
                  </a:lnTo>
                  <a:lnTo>
                    <a:pt x="647700" y="359663"/>
                  </a:lnTo>
                  <a:lnTo>
                    <a:pt x="0" y="179831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64684" y="4546692"/>
            <a:ext cx="63817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7000"/>
              </a:lnSpc>
              <a:spcBef>
                <a:spcPts val="100"/>
              </a:spcBef>
            </a:pPr>
            <a:r>
              <a:rPr sz="1800" spc="-5" dirty="0">
                <a:latin typeface="Microsoft JhengHei UI"/>
                <a:cs typeface="Microsoft JhengHei UI"/>
              </a:rPr>
              <a:t>指示</a:t>
            </a:r>
            <a:r>
              <a:rPr sz="1800" spc="-20" dirty="0">
                <a:latin typeface="Microsoft JhengHei UI"/>
                <a:cs typeface="Microsoft JhengHei UI"/>
              </a:rPr>
              <a:t>A </a:t>
            </a:r>
            <a:r>
              <a:rPr sz="1800" dirty="0">
                <a:latin typeface="Microsoft JhengHei UI"/>
                <a:cs typeface="Microsoft JhengHei UI"/>
              </a:rPr>
              <a:t>指示</a:t>
            </a:r>
            <a:r>
              <a:rPr sz="1800" spc="70" dirty="0">
                <a:latin typeface="Microsoft JhengHei UI"/>
                <a:cs typeface="Microsoft JhengHei UI"/>
              </a:rPr>
              <a:t>B </a:t>
            </a:r>
            <a:r>
              <a:rPr sz="1800" dirty="0">
                <a:latin typeface="Microsoft JhengHei UI"/>
                <a:cs typeface="Microsoft JhengHei UI"/>
              </a:rPr>
              <a:t>指示</a:t>
            </a:r>
            <a:r>
              <a:rPr sz="1800" spc="5" dirty="0">
                <a:latin typeface="Microsoft JhengHei UI"/>
                <a:cs typeface="Microsoft JhengHei UI"/>
              </a:rPr>
              <a:t>C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54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75121" y="4627626"/>
          <a:ext cx="2654300" cy="121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"/>
                <a:gridCol w="526415"/>
                <a:gridCol w="526415"/>
                <a:gridCol w="527685"/>
                <a:gridCol w="526414"/>
              </a:tblGrid>
              <a:tr h="365760">
                <a:tc>
                  <a:txBody>
                    <a:bodyPr/>
                    <a:lstStyle/>
                    <a:p>
                      <a:pPr marL="117475" marR="1212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JhengHei UI"/>
                          <a:cs typeface="Microsoft JhengHei UI"/>
                        </a:rPr>
                        <a:t>指示阅读</a:t>
                      </a:r>
                      <a:endParaRPr sz="11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marR="1466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310" dirty="0">
                          <a:latin typeface="Microsoft JhengHei UI"/>
                          <a:cs typeface="Microsoft JhengHei UI"/>
                        </a:rPr>
                        <a:t>登记册</a:t>
                      </a:r>
                      <a:endParaRPr sz="11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117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JhengHei UI"/>
                          <a:cs typeface="Microsoft JhengHei UI"/>
                        </a:rPr>
                        <a:t>计算执行</a:t>
                      </a:r>
                      <a:endParaRPr sz="11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5537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3510" marR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JhengHei UI"/>
                          <a:cs typeface="Microsoft JhengHei UI"/>
                        </a:rPr>
                        <a:t>指示阅读</a:t>
                      </a:r>
                      <a:endParaRPr sz="11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marR="1193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310" dirty="0">
                          <a:latin typeface="Microsoft JhengHei UI"/>
                          <a:cs typeface="Microsoft JhengHei UI"/>
                        </a:rPr>
                        <a:t>登记册</a:t>
                      </a:r>
                      <a:endParaRPr sz="11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Microsoft JhengHei UI"/>
                          <a:cs typeface="Microsoft JhengHei UI"/>
                        </a:rPr>
                        <a:t>计算执行</a:t>
                      </a:r>
                      <a:endParaRPr sz="11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0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1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 marR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JhengHei UI"/>
                          <a:cs typeface="Microsoft JhengHei UI"/>
                        </a:rPr>
                        <a:t>指示阅读</a:t>
                      </a:r>
                      <a:endParaRPr sz="11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 marR="12001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310" dirty="0">
                          <a:latin typeface="Microsoft JhengHei UI"/>
                          <a:cs typeface="Microsoft JhengHei UI"/>
                        </a:rPr>
                        <a:t>登记册</a:t>
                      </a:r>
                      <a:endParaRPr sz="11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844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Microsoft JhengHei UI"/>
                          <a:cs typeface="Microsoft JhengHei UI"/>
                        </a:rPr>
                        <a:t>计算执行</a:t>
                      </a:r>
                      <a:endParaRPr sz="11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72262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MIPS指令执行方案的概念图</a:t>
            </a:r>
          </a:p>
        </p:txBody>
      </p:sp>
      <p:sp>
        <p:nvSpPr>
          <p:cNvPr id="3" name="object 3"/>
          <p:cNvSpPr/>
          <p:nvPr/>
        </p:nvSpPr>
        <p:spPr>
          <a:xfrm>
            <a:off x="5742432" y="4724400"/>
            <a:ext cx="786765" cy="1475740"/>
          </a:xfrm>
          <a:custGeom>
            <a:avLst/>
            <a:gdLst/>
            <a:ahLst/>
            <a:cxnLst/>
            <a:rect l="l" t="t" r="r" b="b"/>
            <a:pathLst>
              <a:path w="786765" h="1475739">
                <a:moveTo>
                  <a:pt x="0" y="1475232"/>
                </a:moveTo>
                <a:lnTo>
                  <a:pt x="0" y="983488"/>
                </a:lnTo>
                <a:lnTo>
                  <a:pt x="409955" y="733806"/>
                </a:lnTo>
                <a:lnTo>
                  <a:pt x="2793" y="487933"/>
                </a:lnTo>
                <a:lnTo>
                  <a:pt x="2793" y="0"/>
                </a:lnTo>
                <a:lnTo>
                  <a:pt x="786384" y="487933"/>
                </a:lnTo>
                <a:lnTo>
                  <a:pt x="786384" y="983488"/>
                </a:lnTo>
                <a:lnTo>
                  <a:pt x="0" y="14752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5166" y="5132654"/>
            <a:ext cx="473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JhengHei UI"/>
                <a:cs typeface="Microsoft JhengHei UI"/>
              </a:rPr>
              <a:t>ALU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0927" y="2124455"/>
            <a:ext cx="783590" cy="1475740"/>
          </a:xfrm>
          <a:custGeom>
            <a:avLst/>
            <a:gdLst/>
            <a:ahLst/>
            <a:cxnLst/>
            <a:rect l="l" t="t" r="r" b="b"/>
            <a:pathLst>
              <a:path w="783589" h="1475739">
                <a:moveTo>
                  <a:pt x="0" y="1475232"/>
                </a:moveTo>
                <a:lnTo>
                  <a:pt x="0" y="983488"/>
                </a:lnTo>
                <a:lnTo>
                  <a:pt x="408305" y="733806"/>
                </a:lnTo>
                <a:lnTo>
                  <a:pt x="2794" y="487934"/>
                </a:lnTo>
                <a:lnTo>
                  <a:pt x="2794" y="0"/>
                </a:lnTo>
                <a:lnTo>
                  <a:pt x="783336" y="487934"/>
                </a:lnTo>
                <a:lnTo>
                  <a:pt x="783336" y="983488"/>
                </a:lnTo>
                <a:lnTo>
                  <a:pt x="0" y="14752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8864" y="2517470"/>
            <a:ext cx="4832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JhengHei UI"/>
                <a:cs typeface="Microsoft JhengHei UI"/>
              </a:rPr>
              <a:t>增加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095" y="4721352"/>
            <a:ext cx="4798060" cy="1478280"/>
          </a:xfrm>
          <a:custGeom>
            <a:avLst/>
            <a:gdLst/>
            <a:ahLst/>
            <a:cxnLst/>
            <a:rect l="l" t="t" r="r" b="b"/>
            <a:pathLst>
              <a:path w="4798060" h="1478279">
                <a:moveTo>
                  <a:pt x="3282695" y="1478280"/>
                </a:moveTo>
                <a:lnTo>
                  <a:pt x="4797552" y="1478280"/>
                </a:lnTo>
                <a:lnTo>
                  <a:pt x="4797552" y="3048"/>
                </a:lnTo>
                <a:lnTo>
                  <a:pt x="3282695" y="3048"/>
                </a:lnTo>
                <a:lnTo>
                  <a:pt x="3282695" y="1478280"/>
                </a:lnTo>
                <a:close/>
              </a:path>
              <a:path w="4798060" h="1478279">
                <a:moveTo>
                  <a:pt x="1453896" y="1478280"/>
                </a:moveTo>
                <a:lnTo>
                  <a:pt x="2993136" y="1478280"/>
                </a:lnTo>
                <a:lnTo>
                  <a:pt x="2993136" y="3048"/>
                </a:lnTo>
                <a:lnTo>
                  <a:pt x="1453896" y="3048"/>
                </a:lnTo>
                <a:lnTo>
                  <a:pt x="1453896" y="1478280"/>
                </a:lnTo>
                <a:close/>
              </a:path>
              <a:path w="4798060" h="1478279">
                <a:moveTo>
                  <a:pt x="0" y="1475232"/>
                </a:moveTo>
                <a:lnTo>
                  <a:pt x="1146048" y="1475232"/>
                </a:lnTo>
                <a:lnTo>
                  <a:pt x="1146048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009" y="5297170"/>
            <a:ext cx="343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latin typeface="Microsoft JhengHei UI"/>
                <a:cs typeface="Microsoft JhengHei UI"/>
              </a:rPr>
              <a:t>个人电脑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60335" y="4770120"/>
            <a:ext cx="1630680" cy="1475740"/>
          </a:xfrm>
          <a:custGeom>
            <a:avLst/>
            <a:gdLst/>
            <a:ahLst/>
            <a:cxnLst/>
            <a:rect l="l" t="t" r="r" b="b"/>
            <a:pathLst>
              <a:path w="1630679" h="1475739">
                <a:moveTo>
                  <a:pt x="0" y="1475231"/>
                </a:moveTo>
                <a:lnTo>
                  <a:pt x="1630679" y="1475231"/>
                </a:lnTo>
                <a:lnTo>
                  <a:pt x="1630679" y="0"/>
                </a:lnTo>
                <a:lnTo>
                  <a:pt x="0" y="0"/>
                </a:lnTo>
                <a:lnTo>
                  <a:pt x="0" y="147523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27860" y="5903772"/>
            <a:ext cx="93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latin typeface="Microsoft JhengHei UI"/>
                <a:cs typeface="Microsoft JhengHei UI"/>
              </a:rPr>
              <a:t>指令</a:t>
            </a:r>
            <a:r>
              <a:rPr sz="1800" spc="-750" dirty="0">
                <a:latin typeface="Microsoft JhengHei UI"/>
                <a:cs typeface="Microsoft JhengHei UI"/>
              </a:rPr>
              <a:t>存储器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8269" y="5327396"/>
            <a:ext cx="141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48055" algn="l"/>
              </a:tabLst>
            </a:pPr>
            <a:r>
              <a:rPr sz="1800" spc="-425" dirty="0">
                <a:latin typeface="Microsoft JhengHei UI"/>
                <a:cs typeface="Microsoft JhengHei UI"/>
              </a:rPr>
              <a:t>地址</a:t>
            </a:r>
            <a:r>
              <a:rPr sz="1800" dirty="0">
                <a:latin typeface="Microsoft JhengHei UI"/>
                <a:cs typeface="Microsoft JhengHei UI"/>
              </a:rPr>
              <a:t>指示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0846" y="5731255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JhengHei UI"/>
                <a:cs typeface="Microsoft JhengHei UI"/>
              </a:rPr>
              <a:t>rd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5892" y="4850892"/>
            <a:ext cx="55499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5100"/>
              </a:lnSpc>
              <a:spcBef>
                <a:spcPts val="100"/>
              </a:spcBef>
            </a:pPr>
            <a:r>
              <a:rPr sz="1800" spc="-295" dirty="0">
                <a:latin typeface="Microsoft JhengHei UI"/>
                <a:cs typeface="Microsoft JhengHei UI"/>
              </a:rPr>
              <a:t>数据</a:t>
            </a:r>
            <a:r>
              <a:rPr sz="1800" spc="70" dirty="0">
                <a:latin typeface="Microsoft JhengHei UI"/>
                <a:cs typeface="Microsoft JhengHei UI"/>
              </a:rPr>
              <a:t>rs</a:t>
            </a:r>
            <a:endParaRPr sz="1800">
              <a:latin typeface="Microsoft JhengHei UI"/>
              <a:cs typeface="Microsoft JhengHei UI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sz="1800" spc="70" dirty="0">
                <a:latin typeface="Microsoft JhengHei UI"/>
                <a:cs typeface="Microsoft JhengHei UI"/>
              </a:rPr>
              <a:t>rt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7789" y="5311902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latin typeface="Microsoft JhengHei UI"/>
                <a:cs typeface="Microsoft JhengHei UI"/>
              </a:rPr>
              <a:t>注册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0335" y="4770120"/>
            <a:ext cx="1630680" cy="147574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90"/>
              </a:spcBef>
            </a:pPr>
            <a:r>
              <a:rPr sz="1800" spc="-425" dirty="0">
                <a:latin typeface="Microsoft JhengHei UI"/>
                <a:cs typeface="Microsoft JhengHei UI"/>
              </a:rPr>
              <a:t>地址</a:t>
            </a:r>
            <a:endParaRPr sz="1800">
              <a:latin typeface="Microsoft JhengHei UI"/>
              <a:cs typeface="Microsoft JhengHei UI"/>
            </a:endParaRPr>
          </a:p>
          <a:p>
            <a:pPr marL="123825" marR="41910" indent="459740">
              <a:lnSpc>
                <a:spcPct val="158200"/>
              </a:lnSpc>
              <a:spcBef>
                <a:spcPts val="345"/>
              </a:spcBef>
            </a:pPr>
            <a:r>
              <a:rPr sz="1800" spc="-525" dirty="0">
                <a:latin typeface="Microsoft JhengHei UI"/>
                <a:cs typeface="Microsoft JhengHei UI"/>
              </a:rPr>
              <a:t>数据</a:t>
            </a:r>
            <a:r>
              <a:rPr sz="1800" spc="-465" dirty="0">
                <a:latin typeface="Microsoft JhengHei UI"/>
                <a:cs typeface="Microsoft JhengHei UI"/>
              </a:rPr>
              <a:t>存储器 </a:t>
            </a:r>
            <a:r>
              <a:rPr sz="1800" spc="-415" dirty="0">
                <a:latin typeface="Microsoft JhengHei UI"/>
                <a:cs typeface="Microsoft JhengHei UI"/>
              </a:rPr>
              <a:t>数据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71288" y="2121407"/>
            <a:ext cx="783590" cy="1475740"/>
          </a:xfrm>
          <a:custGeom>
            <a:avLst/>
            <a:gdLst/>
            <a:ahLst/>
            <a:cxnLst/>
            <a:rect l="l" t="t" r="r" b="b"/>
            <a:pathLst>
              <a:path w="783589" h="1475739">
                <a:moveTo>
                  <a:pt x="0" y="1475231"/>
                </a:moveTo>
                <a:lnTo>
                  <a:pt x="0" y="983488"/>
                </a:lnTo>
                <a:lnTo>
                  <a:pt x="408304" y="733805"/>
                </a:lnTo>
                <a:lnTo>
                  <a:pt x="2794" y="487933"/>
                </a:lnTo>
                <a:lnTo>
                  <a:pt x="2794" y="0"/>
                </a:lnTo>
                <a:lnTo>
                  <a:pt x="783336" y="487933"/>
                </a:lnTo>
                <a:lnTo>
                  <a:pt x="783336" y="983488"/>
                </a:lnTo>
                <a:lnTo>
                  <a:pt x="0" y="147523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30114" y="2513787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JhengHei UI"/>
                <a:cs typeface="Microsoft JhengHei UI"/>
              </a:rPr>
              <a:t>增加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33017" y="3284219"/>
            <a:ext cx="5570855" cy="2635250"/>
          </a:xfrm>
          <a:custGeom>
            <a:avLst/>
            <a:gdLst/>
            <a:ahLst/>
            <a:cxnLst/>
            <a:rect l="l" t="t" r="r" b="b"/>
            <a:pathLst>
              <a:path w="5570855" h="2635250">
                <a:moveTo>
                  <a:pt x="288290" y="2185797"/>
                </a:moveTo>
                <a:lnTo>
                  <a:pt x="242316" y="2185797"/>
                </a:lnTo>
                <a:lnTo>
                  <a:pt x="229590" y="2185797"/>
                </a:lnTo>
                <a:lnTo>
                  <a:pt x="229362" y="2214626"/>
                </a:lnTo>
                <a:lnTo>
                  <a:pt x="288290" y="2185797"/>
                </a:lnTo>
                <a:close/>
              </a:path>
              <a:path w="5570855" h="2635250">
                <a:moveTo>
                  <a:pt x="557149" y="38100"/>
                </a:moveTo>
                <a:lnTo>
                  <a:pt x="538848" y="28956"/>
                </a:lnTo>
                <a:lnTo>
                  <a:pt x="480949" y="0"/>
                </a:lnTo>
                <a:lnTo>
                  <a:pt x="480949" y="28956"/>
                </a:lnTo>
                <a:lnTo>
                  <a:pt x="127241" y="28956"/>
                </a:lnTo>
                <a:lnTo>
                  <a:pt x="123190" y="33020"/>
                </a:lnTo>
                <a:lnTo>
                  <a:pt x="123190" y="2166582"/>
                </a:lnTo>
                <a:lnTo>
                  <a:pt x="254" y="2165604"/>
                </a:lnTo>
                <a:lnTo>
                  <a:pt x="215" y="2167775"/>
                </a:lnTo>
                <a:lnTo>
                  <a:pt x="127" y="2174748"/>
                </a:lnTo>
                <a:lnTo>
                  <a:pt x="0" y="2183892"/>
                </a:lnTo>
                <a:lnTo>
                  <a:pt x="127" y="2183904"/>
                </a:lnTo>
                <a:lnTo>
                  <a:pt x="127" y="2186051"/>
                </a:lnTo>
                <a:lnTo>
                  <a:pt x="137414" y="2186051"/>
                </a:lnTo>
                <a:lnTo>
                  <a:pt x="138468" y="2184997"/>
                </a:lnTo>
                <a:lnTo>
                  <a:pt x="229590" y="2185708"/>
                </a:lnTo>
                <a:lnTo>
                  <a:pt x="242316" y="2185797"/>
                </a:lnTo>
                <a:lnTo>
                  <a:pt x="288493" y="2185708"/>
                </a:lnTo>
                <a:lnTo>
                  <a:pt x="305943" y="2177161"/>
                </a:lnTo>
                <a:lnTo>
                  <a:pt x="229997" y="2138426"/>
                </a:lnTo>
                <a:lnTo>
                  <a:pt x="229743" y="2167420"/>
                </a:lnTo>
                <a:lnTo>
                  <a:pt x="141478" y="2166721"/>
                </a:lnTo>
                <a:lnTo>
                  <a:pt x="141478" y="47256"/>
                </a:lnTo>
                <a:lnTo>
                  <a:pt x="480949" y="47256"/>
                </a:lnTo>
                <a:lnTo>
                  <a:pt x="480949" y="76200"/>
                </a:lnTo>
                <a:lnTo>
                  <a:pt x="538848" y="47256"/>
                </a:lnTo>
                <a:lnTo>
                  <a:pt x="557149" y="38100"/>
                </a:lnTo>
                <a:close/>
              </a:path>
              <a:path w="5570855" h="2635250">
                <a:moveTo>
                  <a:pt x="3438017" y="38100"/>
                </a:moveTo>
                <a:lnTo>
                  <a:pt x="3419716" y="28956"/>
                </a:lnTo>
                <a:lnTo>
                  <a:pt x="3361817" y="0"/>
                </a:lnTo>
                <a:lnTo>
                  <a:pt x="3361817" y="28956"/>
                </a:lnTo>
                <a:lnTo>
                  <a:pt x="1893824" y="28956"/>
                </a:lnTo>
                <a:lnTo>
                  <a:pt x="1889760" y="33020"/>
                </a:lnTo>
                <a:lnTo>
                  <a:pt x="1889760" y="2183892"/>
                </a:lnTo>
                <a:lnTo>
                  <a:pt x="1847215" y="2183892"/>
                </a:lnTo>
                <a:lnTo>
                  <a:pt x="1847215" y="2202815"/>
                </a:lnTo>
                <a:lnTo>
                  <a:pt x="1903984" y="2202815"/>
                </a:lnTo>
                <a:lnTo>
                  <a:pt x="1904238" y="2202561"/>
                </a:lnTo>
                <a:lnTo>
                  <a:pt x="1967865" y="2202561"/>
                </a:lnTo>
                <a:lnTo>
                  <a:pt x="1967865" y="2302764"/>
                </a:lnTo>
                <a:lnTo>
                  <a:pt x="1968119" y="2303030"/>
                </a:lnTo>
                <a:lnTo>
                  <a:pt x="1968119" y="2601671"/>
                </a:lnTo>
                <a:lnTo>
                  <a:pt x="1972183" y="2605760"/>
                </a:lnTo>
                <a:lnTo>
                  <a:pt x="2031111" y="2605760"/>
                </a:lnTo>
                <a:lnTo>
                  <a:pt x="2031111" y="2634716"/>
                </a:lnTo>
                <a:lnTo>
                  <a:pt x="2089023" y="2605760"/>
                </a:lnTo>
                <a:lnTo>
                  <a:pt x="2107311" y="2596616"/>
                </a:lnTo>
                <a:lnTo>
                  <a:pt x="2089010" y="2587472"/>
                </a:lnTo>
                <a:lnTo>
                  <a:pt x="2031111" y="2558516"/>
                </a:lnTo>
                <a:lnTo>
                  <a:pt x="2031111" y="2587472"/>
                </a:lnTo>
                <a:lnTo>
                  <a:pt x="1986407" y="2587472"/>
                </a:lnTo>
                <a:lnTo>
                  <a:pt x="1986407" y="2306840"/>
                </a:lnTo>
                <a:lnTo>
                  <a:pt x="2030603" y="2306840"/>
                </a:lnTo>
                <a:lnTo>
                  <a:pt x="2030603" y="2335796"/>
                </a:lnTo>
                <a:lnTo>
                  <a:pt x="2088489" y="2306840"/>
                </a:lnTo>
                <a:lnTo>
                  <a:pt x="2106803" y="2297684"/>
                </a:lnTo>
                <a:lnTo>
                  <a:pt x="2088515" y="2288540"/>
                </a:lnTo>
                <a:lnTo>
                  <a:pt x="2030603" y="2259584"/>
                </a:lnTo>
                <a:lnTo>
                  <a:pt x="2030603" y="2288540"/>
                </a:lnTo>
                <a:lnTo>
                  <a:pt x="1986407" y="2288540"/>
                </a:lnTo>
                <a:lnTo>
                  <a:pt x="1986407" y="2202180"/>
                </a:lnTo>
                <a:lnTo>
                  <a:pt x="1986407" y="2193036"/>
                </a:lnTo>
                <a:lnTo>
                  <a:pt x="1986407" y="2187956"/>
                </a:lnTo>
                <a:lnTo>
                  <a:pt x="1986153" y="2187702"/>
                </a:lnTo>
                <a:lnTo>
                  <a:pt x="1986153" y="2184273"/>
                </a:lnTo>
                <a:lnTo>
                  <a:pt x="1986153" y="2028444"/>
                </a:lnTo>
                <a:lnTo>
                  <a:pt x="2030603" y="2028444"/>
                </a:lnTo>
                <a:lnTo>
                  <a:pt x="2030603" y="2057400"/>
                </a:lnTo>
                <a:lnTo>
                  <a:pt x="2088515" y="2028444"/>
                </a:lnTo>
                <a:lnTo>
                  <a:pt x="2106803" y="2019300"/>
                </a:lnTo>
                <a:lnTo>
                  <a:pt x="2088515" y="2010156"/>
                </a:lnTo>
                <a:lnTo>
                  <a:pt x="2030603" y="1981200"/>
                </a:lnTo>
                <a:lnTo>
                  <a:pt x="2030603" y="2010156"/>
                </a:lnTo>
                <a:lnTo>
                  <a:pt x="1971929" y="2010156"/>
                </a:lnTo>
                <a:lnTo>
                  <a:pt x="1967865" y="2014220"/>
                </a:lnTo>
                <a:lnTo>
                  <a:pt x="1967865" y="2183892"/>
                </a:lnTo>
                <a:lnTo>
                  <a:pt x="1908048" y="2183892"/>
                </a:lnTo>
                <a:lnTo>
                  <a:pt x="1908048" y="47244"/>
                </a:lnTo>
                <a:lnTo>
                  <a:pt x="3361817" y="47244"/>
                </a:lnTo>
                <a:lnTo>
                  <a:pt x="3361817" y="76200"/>
                </a:lnTo>
                <a:lnTo>
                  <a:pt x="3419729" y="47244"/>
                </a:lnTo>
                <a:lnTo>
                  <a:pt x="3438017" y="38100"/>
                </a:lnTo>
                <a:close/>
              </a:path>
              <a:path w="5570855" h="2635250">
                <a:moveTo>
                  <a:pt x="5570474" y="1034796"/>
                </a:moveTo>
                <a:lnTo>
                  <a:pt x="1967103" y="1034796"/>
                </a:lnTo>
                <a:lnTo>
                  <a:pt x="1963039" y="1038860"/>
                </a:lnTo>
                <a:lnTo>
                  <a:pt x="1963039" y="1734312"/>
                </a:lnTo>
                <a:lnTo>
                  <a:pt x="1967103" y="1738503"/>
                </a:lnTo>
                <a:lnTo>
                  <a:pt x="2027047" y="1738503"/>
                </a:lnTo>
                <a:lnTo>
                  <a:pt x="2027047" y="1767459"/>
                </a:lnTo>
                <a:lnTo>
                  <a:pt x="2084959" y="1738503"/>
                </a:lnTo>
                <a:lnTo>
                  <a:pt x="2103247" y="1729359"/>
                </a:lnTo>
                <a:lnTo>
                  <a:pt x="2084959" y="1720215"/>
                </a:lnTo>
                <a:lnTo>
                  <a:pt x="2027047" y="1691259"/>
                </a:lnTo>
                <a:lnTo>
                  <a:pt x="2027047" y="1720215"/>
                </a:lnTo>
                <a:lnTo>
                  <a:pt x="1981327" y="1720215"/>
                </a:lnTo>
                <a:lnTo>
                  <a:pt x="1981327" y="1053084"/>
                </a:lnTo>
                <a:lnTo>
                  <a:pt x="5570474" y="1053084"/>
                </a:lnTo>
                <a:lnTo>
                  <a:pt x="5570474" y="1043940"/>
                </a:lnTo>
                <a:lnTo>
                  <a:pt x="5570474" y="1034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96060" y="2258695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JhengHei UI"/>
                <a:cs typeface="Microsoft JhengHei UI"/>
              </a:rPr>
              <a:t>4</a:t>
            </a:r>
            <a:endParaRPr sz="1800">
              <a:latin typeface="Microsoft JhengHei UI"/>
              <a:cs typeface="Microsoft JhengHei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9339" y="1613916"/>
            <a:ext cx="8883650" cy="4909820"/>
            <a:chOff x="149339" y="1613916"/>
            <a:chExt cx="8883650" cy="4909820"/>
          </a:xfrm>
        </p:grpSpPr>
        <p:sp>
          <p:nvSpPr>
            <p:cNvPr id="21" name="object 21"/>
            <p:cNvSpPr/>
            <p:nvPr/>
          </p:nvSpPr>
          <p:spPr>
            <a:xfrm>
              <a:off x="1725168" y="2370328"/>
              <a:ext cx="370840" cy="76200"/>
            </a:xfrm>
            <a:custGeom>
              <a:avLst/>
              <a:gdLst/>
              <a:ahLst/>
              <a:cxnLst/>
              <a:rect l="l" t="t" r="r" b="b"/>
              <a:pathLst>
                <a:path w="370839" h="76200">
                  <a:moveTo>
                    <a:pt x="353017" y="28829"/>
                  </a:moveTo>
                  <a:lnTo>
                    <a:pt x="307213" y="28829"/>
                  </a:lnTo>
                  <a:lnTo>
                    <a:pt x="307339" y="47117"/>
                  </a:lnTo>
                  <a:lnTo>
                    <a:pt x="294700" y="47205"/>
                  </a:lnTo>
                  <a:lnTo>
                    <a:pt x="294894" y="76200"/>
                  </a:lnTo>
                  <a:lnTo>
                    <a:pt x="370839" y="37592"/>
                  </a:lnTo>
                  <a:lnTo>
                    <a:pt x="353017" y="28829"/>
                  </a:lnTo>
                  <a:close/>
                </a:path>
                <a:path w="370839" h="76200">
                  <a:moveTo>
                    <a:pt x="294578" y="28917"/>
                  </a:moveTo>
                  <a:lnTo>
                    <a:pt x="0" y="30987"/>
                  </a:lnTo>
                  <a:lnTo>
                    <a:pt x="0" y="49275"/>
                  </a:lnTo>
                  <a:lnTo>
                    <a:pt x="294700" y="47205"/>
                  </a:lnTo>
                  <a:lnTo>
                    <a:pt x="294578" y="28917"/>
                  </a:lnTo>
                  <a:close/>
                </a:path>
                <a:path w="370839" h="76200">
                  <a:moveTo>
                    <a:pt x="307213" y="28829"/>
                  </a:moveTo>
                  <a:lnTo>
                    <a:pt x="294578" y="28917"/>
                  </a:lnTo>
                  <a:lnTo>
                    <a:pt x="294700" y="47205"/>
                  </a:lnTo>
                  <a:lnTo>
                    <a:pt x="307339" y="47117"/>
                  </a:lnTo>
                  <a:lnTo>
                    <a:pt x="307213" y="28829"/>
                  </a:lnTo>
                  <a:close/>
                </a:path>
                <a:path w="370839" h="76200">
                  <a:moveTo>
                    <a:pt x="294386" y="0"/>
                  </a:moveTo>
                  <a:lnTo>
                    <a:pt x="294578" y="28917"/>
                  </a:lnTo>
                  <a:lnTo>
                    <a:pt x="353017" y="28829"/>
                  </a:lnTo>
                  <a:lnTo>
                    <a:pt x="294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98208" y="4328160"/>
              <a:ext cx="2025650" cy="1179195"/>
            </a:xfrm>
            <a:custGeom>
              <a:avLst/>
              <a:gdLst/>
              <a:ahLst/>
              <a:cxnLst/>
              <a:rect l="l" t="t" r="r" b="b"/>
              <a:pathLst>
                <a:path w="2025650" h="1179195">
                  <a:moveTo>
                    <a:pt x="1894077" y="1179067"/>
                  </a:moveTo>
                  <a:lnTo>
                    <a:pt x="2025142" y="1179067"/>
                  </a:lnTo>
                  <a:lnTo>
                    <a:pt x="2025142" y="0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84648" y="4343400"/>
              <a:ext cx="2085339" cy="1608455"/>
            </a:xfrm>
            <a:custGeom>
              <a:avLst/>
              <a:gdLst/>
              <a:ahLst/>
              <a:cxnLst/>
              <a:rect l="l" t="t" r="r" b="b"/>
              <a:pathLst>
                <a:path w="2085340" h="1608454">
                  <a:moveTo>
                    <a:pt x="560070" y="1569720"/>
                  </a:moveTo>
                  <a:lnTo>
                    <a:pt x="542137" y="1560868"/>
                  </a:lnTo>
                  <a:lnTo>
                    <a:pt x="483616" y="1531975"/>
                  </a:lnTo>
                  <a:lnTo>
                    <a:pt x="483755" y="1560931"/>
                  </a:lnTo>
                  <a:lnTo>
                    <a:pt x="0" y="1563192"/>
                  </a:lnTo>
                  <a:lnTo>
                    <a:pt x="0" y="1581480"/>
                  </a:lnTo>
                  <a:lnTo>
                    <a:pt x="483844" y="1579219"/>
                  </a:lnTo>
                  <a:lnTo>
                    <a:pt x="483997" y="1608175"/>
                  </a:lnTo>
                  <a:lnTo>
                    <a:pt x="560070" y="1569720"/>
                  </a:lnTo>
                  <a:close/>
                </a:path>
                <a:path w="2085340" h="1608454">
                  <a:moveTo>
                    <a:pt x="560070" y="655320"/>
                  </a:moveTo>
                  <a:lnTo>
                    <a:pt x="542048" y="646430"/>
                  </a:lnTo>
                  <a:lnTo>
                    <a:pt x="483616" y="617601"/>
                  </a:lnTo>
                  <a:lnTo>
                    <a:pt x="483755" y="646493"/>
                  </a:lnTo>
                  <a:lnTo>
                    <a:pt x="0" y="648843"/>
                  </a:lnTo>
                  <a:lnTo>
                    <a:pt x="0" y="667131"/>
                  </a:lnTo>
                  <a:lnTo>
                    <a:pt x="483844" y="664781"/>
                  </a:lnTo>
                  <a:lnTo>
                    <a:pt x="483997" y="693801"/>
                  </a:lnTo>
                  <a:lnTo>
                    <a:pt x="560070" y="655320"/>
                  </a:lnTo>
                  <a:close/>
                </a:path>
                <a:path w="2085340" h="1608454">
                  <a:moveTo>
                    <a:pt x="2085213" y="688848"/>
                  </a:moveTo>
                  <a:lnTo>
                    <a:pt x="2066925" y="679704"/>
                  </a:lnTo>
                  <a:lnTo>
                    <a:pt x="2009013" y="650748"/>
                  </a:lnTo>
                  <a:lnTo>
                    <a:pt x="2009013" y="679704"/>
                  </a:lnTo>
                  <a:lnTo>
                    <a:pt x="1718945" y="679704"/>
                  </a:lnTo>
                  <a:lnTo>
                    <a:pt x="1718945" y="76200"/>
                  </a:lnTo>
                  <a:lnTo>
                    <a:pt x="1747901" y="76200"/>
                  </a:lnTo>
                  <a:lnTo>
                    <a:pt x="1741551" y="63500"/>
                  </a:lnTo>
                  <a:lnTo>
                    <a:pt x="1709801" y="0"/>
                  </a:lnTo>
                  <a:lnTo>
                    <a:pt x="1671701" y="76200"/>
                  </a:lnTo>
                  <a:lnTo>
                    <a:pt x="1700657" y="76200"/>
                  </a:lnTo>
                  <a:lnTo>
                    <a:pt x="1700657" y="1092073"/>
                  </a:lnTo>
                  <a:lnTo>
                    <a:pt x="1335024" y="1092073"/>
                  </a:lnTo>
                  <a:lnTo>
                    <a:pt x="1335024" y="1092454"/>
                  </a:lnTo>
                  <a:lnTo>
                    <a:pt x="1335024" y="1110361"/>
                  </a:lnTo>
                  <a:lnTo>
                    <a:pt x="1335024" y="1110742"/>
                  </a:lnTo>
                  <a:lnTo>
                    <a:pt x="1714881" y="1110742"/>
                  </a:lnTo>
                  <a:lnTo>
                    <a:pt x="1718945" y="1106678"/>
                  </a:lnTo>
                  <a:lnTo>
                    <a:pt x="1718945" y="1106551"/>
                  </a:lnTo>
                  <a:lnTo>
                    <a:pt x="1719199" y="1106297"/>
                  </a:lnTo>
                  <a:lnTo>
                    <a:pt x="1719199" y="1101217"/>
                  </a:lnTo>
                  <a:lnTo>
                    <a:pt x="1719199" y="1092073"/>
                  </a:lnTo>
                  <a:lnTo>
                    <a:pt x="1719199" y="697992"/>
                  </a:lnTo>
                  <a:lnTo>
                    <a:pt x="2009013" y="697992"/>
                  </a:lnTo>
                  <a:lnTo>
                    <a:pt x="2009013" y="726948"/>
                  </a:lnTo>
                  <a:lnTo>
                    <a:pt x="2066925" y="697992"/>
                  </a:lnTo>
                  <a:lnTo>
                    <a:pt x="2085213" y="688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84647" y="5916168"/>
              <a:ext cx="1269365" cy="476250"/>
            </a:xfrm>
            <a:custGeom>
              <a:avLst/>
              <a:gdLst/>
              <a:ahLst/>
              <a:cxnLst/>
              <a:rect l="l" t="t" r="r" b="b"/>
              <a:pathLst>
                <a:path w="1269364" h="476250">
                  <a:moveTo>
                    <a:pt x="0" y="0"/>
                  </a:moveTo>
                  <a:lnTo>
                    <a:pt x="244348" y="0"/>
                  </a:lnTo>
                  <a:lnTo>
                    <a:pt x="244348" y="476199"/>
                  </a:lnTo>
                  <a:lnTo>
                    <a:pt x="1269111" y="476199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49567" y="5905500"/>
              <a:ext cx="840740" cy="495300"/>
            </a:xfrm>
            <a:custGeom>
              <a:avLst/>
              <a:gdLst/>
              <a:ahLst/>
              <a:cxnLst/>
              <a:rect l="l" t="t" r="r" b="b"/>
              <a:pathLst>
                <a:path w="840740" h="495300">
                  <a:moveTo>
                    <a:pt x="411226" y="476973"/>
                  </a:moveTo>
                  <a:lnTo>
                    <a:pt x="0" y="476973"/>
                  </a:lnTo>
                  <a:lnTo>
                    <a:pt x="0" y="495261"/>
                  </a:lnTo>
                  <a:lnTo>
                    <a:pt x="425323" y="495261"/>
                  </a:lnTo>
                  <a:lnTo>
                    <a:pt x="429513" y="491172"/>
                  </a:lnTo>
                  <a:lnTo>
                    <a:pt x="429513" y="486117"/>
                  </a:lnTo>
                  <a:lnTo>
                    <a:pt x="411226" y="486117"/>
                  </a:lnTo>
                  <a:lnTo>
                    <a:pt x="411226" y="476973"/>
                  </a:lnTo>
                  <a:close/>
                </a:path>
                <a:path w="840740" h="495300">
                  <a:moveTo>
                    <a:pt x="764413" y="28956"/>
                  </a:moveTo>
                  <a:lnTo>
                    <a:pt x="415289" y="28956"/>
                  </a:lnTo>
                  <a:lnTo>
                    <a:pt x="411226" y="33045"/>
                  </a:lnTo>
                  <a:lnTo>
                    <a:pt x="411226" y="486117"/>
                  </a:lnTo>
                  <a:lnTo>
                    <a:pt x="420370" y="476973"/>
                  </a:lnTo>
                  <a:lnTo>
                    <a:pt x="429513" y="476973"/>
                  </a:lnTo>
                  <a:lnTo>
                    <a:pt x="429513" y="47243"/>
                  </a:lnTo>
                  <a:lnTo>
                    <a:pt x="420370" y="47243"/>
                  </a:lnTo>
                  <a:lnTo>
                    <a:pt x="429513" y="38100"/>
                  </a:lnTo>
                  <a:lnTo>
                    <a:pt x="764413" y="38100"/>
                  </a:lnTo>
                  <a:lnTo>
                    <a:pt x="764413" y="28956"/>
                  </a:lnTo>
                  <a:close/>
                </a:path>
                <a:path w="840740" h="495300">
                  <a:moveTo>
                    <a:pt x="429513" y="476973"/>
                  </a:moveTo>
                  <a:lnTo>
                    <a:pt x="420370" y="476973"/>
                  </a:lnTo>
                  <a:lnTo>
                    <a:pt x="411226" y="486117"/>
                  </a:lnTo>
                  <a:lnTo>
                    <a:pt x="429513" y="486117"/>
                  </a:lnTo>
                  <a:lnTo>
                    <a:pt x="429513" y="476973"/>
                  </a:lnTo>
                  <a:close/>
                </a:path>
                <a:path w="840740" h="495300">
                  <a:moveTo>
                    <a:pt x="764413" y="0"/>
                  </a:moveTo>
                  <a:lnTo>
                    <a:pt x="764413" y="76200"/>
                  </a:lnTo>
                  <a:lnTo>
                    <a:pt x="822324" y="47243"/>
                  </a:lnTo>
                  <a:lnTo>
                    <a:pt x="777113" y="47243"/>
                  </a:lnTo>
                  <a:lnTo>
                    <a:pt x="777113" y="28956"/>
                  </a:lnTo>
                  <a:lnTo>
                    <a:pt x="822324" y="28956"/>
                  </a:lnTo>
                  <a:lnTo>
                    <a:pt x="764413" y="0"/>
                  </a:lnTo>
                  <a:close/>
                </a:path>
                <a:path w="840740" h="495300">
                  <a:moveTo>
                    <a:pt x="429513" y="38100"/>
                  </a:moveTo>
                  <a:lnTo>
                    <a:pt x="420370" y="47243"/>
                  </a:lnTo>
                  <a:lnTo>
                    <a:pt x="429513" y="47243"/>
                  </a:lnTo>
                  <a:lnTo>
                    <a:pt x="429513" y="38100"/>
                  </a:lnTo>
                  <a:close/>
                </a:path>
                <a:path w="840740" h="495300">
                  <a:moveTo>
                    <a:pt x="764413" y="38100"/>
                  </a:moveTo>
                  <a:lnTo>
                    <a:pt x="429513" y="38100"/>
                  </a:lnTo>
                  <a:lnTo>
                    <a:pt x="429513" y="47243"/>
                  </a:lnTo>
                  <a:lnTo>
                    <a:pt x="764413" y="47243"/>
                  </a:lnTo>
                  <a:lnTo>
                    <a:pt x="764413" y="38100"/>
                  </a:lnTo>
                  <a:close/>
                </a:path>
                <a:path w="840740" h="495300">
                  <a:moveTo>
                    <a:pt x="822324" y="28956"/>
                  </a:moveTo>
                  <a:lnTo>
                    <a:pt x="777113" y="28956"/>
                  </a:lnTo>
                  <a:lnTo>
                    <a:pt x="777113" y="47243"/>
                  </a:lnTo>
                  <a:lnTo>
                    <a:pt x="822324" y="47243"/>
                  </a:lnTo>
                  <a:lnTo>
                    <a:pt x="840613" y="38100"/>
                  </a:lnTo>
                  <a:lnTo>
                    <a:pt x="82232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80232" y="5477256"/>
              <a:ext cx="1588135" cy="1037590"/>
            </a:xfrm>
            <a:custGeom>
              <a:avLst/>
              <a:gdLst/>
              <a:ahLst/>
              <a:cxnLst/>
              <a:rect l="l" t="t" r="r" b="b"/>
              <a:pathLst>
                <a:path w="1588135" h="1037590">
                  <a:moveTo>
                    <a:pt x="0" y="0"/>
                  </a:moveTo>
                  <a:lnTo>
                    <a:pt x="62356" y="0"/>
                  </a:lnTo>
                  <a:lnTo>
                    <a:pt x="62356" y="1037145"/>
                  </a:lnTo>
                  <a:lnTo>
                    <a:pt x="1587880" y="1037145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80360" y="2369819"/>
              <a:ext cx="2778125" cy="4152900"/>
            </a:xfrm>
            <a:custGeom>
              <a:avLst/>
              <a:gdLst/>
              <a:ahLst/>
              <a:cxnLst/>
              <a:rect l="l" t="t" r="r" b="b"/>
              <a:pathLst>
                <a:path w="2778125" h="4152900">
                  <a:moveTo>
                    <a:pt x="2089658" y="38100"/>
                  </a:moveTo>
                  <a:lnTo>
                    <a:pt x="2071357" y="28956"/>
                  </a:lnTo>
                  <a:lnTo>
                    <a:pt x="2013458" y="0"/>
                  </a:lnTo>
                  <a:lnTo>
                    <a:pt x="2013458" y="28956"/>
                  </a:lnTo>
                  <a:lnTo>
                    <a:pt x="1039749" y="28956"/>
                  </a:lnTo>
                  <a:lnTo>
                    <a:pt x="1035685" y="33020"/>
                  </a:lnTo>
                  <a:lnTo>
                    <a:pt x="1035685" y="483743"/>
                  </a:lnTo>
                  <a:lnTo>
                    <a:pt x="0" y="483743"/>
                  </a:lnTo>
                  <a:lnTo>
                    <a:pt x="0" y="502031"/>
                  </a:lnTo>
                  <a:lnTo>
                    <a:pt x="1049909" y="502031"/>
                  </a:lnTo>
                  <a:lnTo>
                    <a:pt x="1053973" y="497967"/>
                  </a:lnTo>
                  <a:lnTo>
                    <a:pt x="1053973" y="492887"/>
                  </a:lnTo>
                  <a:lnTo>
                    <a:pt x="1053973" y="483743"/>
                  </a:lnTo>
                  <a:lnTo>
                    <a:pt x="1053973" y="47244"/>
                  </a:lnTo>
                  <a:lnTo>
                    <a:pt x="2013458" y="47244"/>
                  </a:lnTo>
                  <a:lnTo>
                    <a:pt x="2013458" y="76200"/>
                  </a:lnTo>
                  <a:lnTo>
                    <a:pt x="2071370" y="47244"/>
                  </a:lnTo>
                  <a:lnTo>
                    <a:pt x="2089658" y="38100"/>
                  </a:lnTo>
                  <a:close/>
                </a:path>
                <a:path w="2778125" h="4152900">
                  <a:moveTo>
                    <a:pt x="2777744" y="3631692"/>
                  </a:moveTo>
                  <a:lnTo>
                    <a:pt x="2771394" y="3618992"/>
                  </a:lnTo>
                  <a:lnTo>
                    <a:pt x="2739644" y="3555492"/>
                  </a:lnTo>
                  <a:lnTo>
                    <a:pt x="2701544" y="3631692"/>
                  </a:lnTo>
                  <a:lnTo>
                    <a:pt x="2730500" y="3631692"/>
                  </a:lnTo>
                  <a:lnTo>
                    <a:pt x="2730500" y="4134040"/>
                  </a:lnTo>
                  <a:lnTo>
                    <a:pt x="1978152" y="4134040"/>
                  </a:lnTo>
                  <a:lnTo>
                    <a:pt x="1978152" y="4152315"/>
                  </a:lnTo>
                  <a:lnTo>
                    <a:pt x="2744724" y="4152315"/>
                  </a:lnTo>
                  <a:lnTo>
                    <a:pt x="2748788" y="4148226"/>
                  </a:lnTo>
                  <a:lnTo>
                    <a:pt x="2748788" y="4143171"/>
                  </a:lnTo>
                  <a:lnTo>
                    <a:pt x="2748788" y="4134040"/>
                  </a:lnTo>
                  <a:lnTo>
                    <a:pt x="2748788" y="3631692"/>
                  </a:lnTo>
                  <a:lnTo>
                    <a:pt x="2777744" y="3631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80360" y="1652016"/>
              <a:ext cx="252095" cy="1209040"/>
            </a:xfrm>
            <a:custGeom>
              <a:avLst/>
              <a:gdLst/>
              <a:ahLst/>
              <a:cxnLst/>
              <a:rect l="l" t="t" r="r" b="b"/>
              <a:pathLst>
                <a:path w="252094" h="1209039">
                  <a:moveTo>
                    <a:pt x="0" y="1208532"/>
                  </a:moveTo>
                  <a:lnTo>
                    <a:pt x="251840" y="1208532"/>
                  </a:lnTo>
                  <a:lnTo>
                    <a:pt x="251840" y="0"/>
                  </a:lnTo>
                  <a:lnTo>
                    <a:pt x="23240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9339" y="1613915"/>
              <a:ext cx="5849620" cy="3883025"/>
            </a:xfrm>
            <a:custGeom>
              <a:avLst/>
              <a:gdLst/>
              <a:ahLst/>
              <a:cxnLst/>
              <a:rect l="l" t="t" r="r" b="b"/>
              <a:pathLst>
                <a:path w="5849620" h="3883025">
                  <a:moveTo>
                    <a:pt x="2831985" y="28956"/>
                  </a:moveTo>
                  <a:lnTo>
                    <a:pt x="4102" y="28956"/>
                  </a:lnTo>
                  <a:lnTo>
                    <a:pt x="0" y="33020"/>
                  </a:lnTo>
                  <a:lnTo>
                    <a:pt x="0" y="3850005"/>
                  </a:lnTo>
                  <a:lnTo>
                    <a:pt x="4102" y="3854069"/>
                  </a:lnTo>
                  <a:lnTo>
                    <a:pt x="161556" y="3854069"/>
                  </a:lnTo>
                  <a:lnTo>
                    <a:pt x="161556" y="3883025"/>
                  </a:lnTo>
                  <a:lnTo>
                    <a:pt x="219468" y="3854069"/>
                  </a:lnTo>
                  <a:lnTo>
                    <a:pt x="237756" y="3844925"/>
                  </a:lnTo>
                  <a:lnTo>
                    <a:pt x="219468" y="3835781"/>
                  </a:lnTo>
                  <a:lnTo>
                    <a:pt x="161556" y="3806825"/>
                  </a:lnTo>
                  <a:lnTo>
                    <a:pt x="161556" y="3835781"/>
                  </a:lnTo>
                  <a:lnTo>
                    <a:pt x="18288" y="3835781"/>
                  </a:lnTo>
                  <a:lnTo>
                    <a:pt x="18288" y="47244"/>
                  </a:lnTo>
                  <a:lnTo>
                    <a:pt x="2831985" y="47244"/>
                  </a:lnTo>
                  <a:lnTo>
                    <a:pt x="2831985" y="38100"/>
                  </a:lnTo>
                  <a:lnTo>
                    <a:pt x="2831985" y="28956"/>
                  </a:lnTo>
                  <a:close/>
                </a:path>
                <a:path w="5849620" h="3883025">
                  <a:moveTo>
                    <a:pt x="5849505" y="33020"/>
                  </a:moveTo>
                  <a:lnTo>
                    <a:pt x="5845441" y="28956"/>
                  </a:lnTo>
                  <a:lnTo>
                    <a:pt x="3060204" y="28956"/>
                  </a:lnTo>
                  <a:lnTo>
                    <a:pt x="3060204" y="0"/>
                  </a:lnTo>
                  <a:lnTo>
                    <a:pt x="2984004" y="38100"/>
                  </a:lnTo>
                  <a:lnTo>
                    <a:pt x="3060204" y="76200"/>
                  </a:lnTo>
                  <a:lnTo>
                    <a:pt x="3060204" y="47244"/>
                  </a:lnTo>
                  <a:lnTo>
                    <a:pt x="5831217" y="47244"/>
                  </a:lnTo>
                  <a:lnTo>
                    <a:pt x="5831217" y="1240917"/>
                  </a:lnTo>
                  <a:lnTo>
                    <a:pt x="5611761" y="1240917"/>
                  </a:lnTo>
                  <a:lnTo>
                    <a:pt x="5611761" y="1259205"/>
                  </a:lnTo>
                  <a:lnTo>
                    <a:pt x="5845441" y="1259205"/>
                  </a:lnTo>
                  <a:lnTo>
                    <a:pt x="5849505" y="1255141"/>
                  </a:lnTo>
                  <a:lnTo>
                    <a:pt x="5849505" y="1250061"/>
                  </a:lnTo>
                  <a:lnTo>
                    <a:pt x="5849505" y="1240917"/>
                  </a:lnTo>
                  <a:lnTo>
                    <a:pt x="5849505" y="47244"/>
                  </a:lnTo>
                  <a:lnTo>
                    <a:pt x="5849505" y="38100"/>
                  </a:lnTo>
                  <a:lnTo>
                    <a:pt x="5849505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056635" y="2703016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Yu Gothic"/>
                <a:cs typeface="Yu Gothic"/>
              </a:rPr>
              <a:t>-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91436" y="530910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Yu Gothic"/>
                <a:cs typeface="Yu Gothic"/>
              </a:rPr>
              <a:t>-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31464" y="5319521"/>
            <a:ext cx="26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22" baseline="-26234" dirty="0">
                <a:latin typeface="Yu Gothic"/>
                <a:cs typeface="Yu Gothic"/>
              </a:rPr>
              <a:t>•</a:t>
            </a:r>
            <a:endParaRPr sz="2700" baseline="-26234">
              <a:latin typeface="Yu Gothic"/>
              <a:cs typeface="Yu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0509" y="576569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Yu Gothic"/>
                <a:cs typeface="Yu Gothic"/>
              </a:rPr>
              <a:t>-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26377" y="48851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Yu Gothic"/>
                <a:cs typeface="Yu Gothic"/>
              </a:rPr>
              <a:t>-</a:t>
            </a:r>
            <a:endParaRPr sz="1800">
              <a:latin typeface="Yu Gothic"/>
              <a:cs typeface="Yu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81344" y="2182367"/>
            <a:ext cx="2804160" cy="1076325"/>
            <a:chOff x="6181344" y="2182367"/>
            <a:chExt cx="2804160" cy="107632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0528" y="2219903"/>
              <a:ext cx="2651866" cy="96718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90488" y="2191511"/>
              <a:ext cx="2786380" cy="1057910"/>
            </a:xfrm>
            <a:custGeom>
              <a:avLst/>
              <a:gdLst/>
              <a:ahLst/>
              <a:cxnLst/>
              <a:rect l="l" t="t" r="r" b="b"/>
              <a:pathLst>
                <a:path w="2786379" h="1057910">
                  <a:moveTo>
                    <a:pt x="0" y="1057656"/>
                  </a:moveTo>
                  <a:lnTo>
                    <a:pt x="2785871" y="1057656"/>
                  </a:lnTo>
                  <a:lnTo>
                    <a:pt x="2785871" y="0"/>
                  </a:lnTo>
                  <a:lnTo>
                    <a:pt x="0" y="0"/>
                  </a:lnTo>
                  <a:lnTo>
                    <a:pt x="0" y="1057656"/>
                  </a:lnTo>
                  <a:close/>
                </a:path>
              </a:pathLst>
            </a:custGeom>
            <a:ln w="1828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55</a:t>
            </a:r>
          </a:p>
        </p:txBody>
      </p:sp>
    </p:spTree>
  </p:cSld>
  <p:clrMapOvr>
    <a:masterClrMapping/>
  </p:clrMapOvr>
</p:sld>
</file>

<file path=ppt/slides/slide57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999744"/>
            <a:ext cx="5288280" cy="731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280238"/>
            <a:ext cx="688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Microsoft YaHei"/>
                <a:cs typeface="Microsoft YaHei"/>
              </a:rPr>
              <a:t>流水线处理的执行图像</a:t>
            </a:r>
            <a:endParaRPr sz="36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047" y="1778217"/>
            <a:ext cx="3452989" cy="3735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2479" y="2208058"/>
            <a:ext cx="3452989" cy="37621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02791" y="1513332"/>
            <a:ext cx="7345045" cy="111760"/>
            <a:chOff x="1002791" y="1513332"/>
            <a:chExt cx="7345045" cy="111760"/>
          </a:xfrm>
        </p:grpSpPr>
        <p:sp>
          <p:nvSpPr>
            <p:cNvPr id="7" name="object 7"/>
            <p:cNvSpPr/>
            <p:nvPr/>
          </p:nvSpPr>
          <p:spPr>
            <a:xfrm>
              <a:off x="1002791" y="1513332"/>
              <a:ext cx="7345045" cy="76200"/>
            </a:xfrm>
            <a:custGeom>
              <a:avLst/>
              <a:gdLst/>
              <a:ahLst/>
              <a:cxnLst/>
              <a:rect l="l" t="t" r="r" b="b"/>
              <a:pathLst>
                <a:path w="7345045" h="76200">
                  <a:moveTo>
                    <a:pt x="7268590" y="0"/>
                  </a:moveTo>
                  <a:lnTo>
                    <a:pt x="7268590" y="76200"/>
                  </a:lnTo>
                  <a:lnTo>
                    <a:pt x="7326503" y="47243"/>
                  </a:lnTo>
                  <a:lnTo>
                    <a:pt x="7281417" y="47243"/>
                  </a:lnTo>
                  <a:lnTo>
                    <a:pt x="7281417" y="28955"/>
                  </a:lnTo>
                  <a:lnTo>
                    <a:pt x="7326502" y="28955"/>
                  </a:lnTo>
                  <a:lnTo>
                    <a:pt x="7268590" y="0"/>
                  </a:lnTo>
                  <a:close/>
                </a:path>
                <a:path w="7345045" h="76200">
                  <a:moveTo>
                    <a:pt x="7268590" y="28955"/>
                  </a:moveTo>
                  <a:lnTo>
                    <a:pt x="0" y="28955"/>
                  </a:lnTo>
                  <a:lnTo>
                    <a:pt x="0" y="47243"/>
                  </a:lnTo>
                  <a:lnTo>
                    <a:pt x="7268590" y="47243"/>
                  </a:lnTo>
                  <a:lnTo>
                    <a:pt x="7268590" y="28955"/>
                  </a:lnTo>
                  <a:close/>
                </a:path>
                <a:path w="7345045" h="76200">
                  <a:moveTo>
                    <a:pt x="7326502" y="28955"/>
                  </a:moveTo>
                  <a:lnTo>
                    <a:pt x="7281417" y="28955"/>
                  </a:lnTo>
                  <a:lnTo>
                    <a:pt x="7281417" y="47243"/>
                  </a:lnTo>
                  <a:lnTo>
                    <a:pt x="7326503" y="47243"/>
                  </a:lnTo>
                  <a:lnTo>
                    <a:pt x="7344790" y="38100"/>
                  </a:lnTo>
                  <a:lnTo>
                    <a:pt x="7326502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47571" y="1552956"/>
              <a:ext cx="6913245" cy="72390"/>
            </a:xfrm>
            <a:custGeom>
              <a:avLst/>
              <a:gdLst/>
              <a:ahLst/>
              <a:cxnLst/>
              <a:rect l="l" t="t" r="r" b="b"/>
              <a:pathLst>
                <a:path w="6913245" h="72390">
                  <a:moveTo>
                    <a:pt x="0" y="0"/>
                  </a:moveTo>
                  <a:lnTo>
                    <a:pt x="0" y="72009"/>
                  </a:lnTo>
                </a:path>
                <a:path w="6913245" h="72390">
                  <a:moveTo>
                    <a:pt x="865632" y="0"/>
                  </a:moveTo>
                  <a:lnTo>
                    <a:pt x="865632" y="72009"/>
                  </a:lnTo>
                </a:path>
                <a:path w="6913245" h="72390">
                  <a:moveTo>
                    <a:pt x="1728215" y="0"/>
                  </a:moveTo>
                  <a:lnTo>
                    <a:pt x="1728215" y="72009"/>
                  </a:lnTo>
                </a:path>
                <a:path w="6913245" h="72390">
                  <a:moveTo>
                    <a:pt x="2593848" y="0"/>
                  </a:moveTo>
                  <a:lnTo>
                    <a:pt x="2593848" y="72009"/>
                  </a:lnTo>
                </a:path>
                <a:path w="6913245" h="72390">
                  <a:moveTo>
                    <a:pt x="3456431" y="0"/>
                  </a:moveTo>
                  <a:lnTo>
                    <a:pt x="3456431" y="72009"/>
                  </a:lnTo>
                </a:path>
                <a:path w="6913245" h="72390">
                  <a:moveTo>
                    <a:pt x="4322064" y="0"/>
                  </a:moveTo>
                  <a:lnTo>
                    <a:pt x="4322064" y="72009"/>
                  </a:lnTo>
                </a:path>
                <a:path w="6913245" h="72390">
                  <a:moveTo>
                    <a:pt x="5184648" y="0"/>
                  </a:moveTo>
                  <a:lnTo>
                    <a:pt x="5184648" y="72009"/>
                  </a:lnTo>
                </a:path>
                <a:path w="6913245" h="72390">
                  <a:moveTo>
                    <a:pt x="6050280" y="0"/>
                  </a:moveTo>
                  <a:lnTo>
                    <a:pt x="6050280" y="72009"/>
                  </a:lnTo>
                </a:path>
                <a:path w="6913245" h="72390">
                  <a:moveTo>
                    <a:pt x="6912863" y="0"/>
                  </a:moveTo>
                  <a:lnTo>
                    <a:pt x="6912863" y="7200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99515" y="1312926"/>
            <a:ext cx="120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Microsoft JhengHei UI"/>
                <a:cs typeface="Microsoft JhengHei UI"/>
              </a:rPr>
              <a:t>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5757" y="1312926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200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817" y="1312926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400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7877" y="1312926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600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1128" y="1312926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800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3338" y="1312926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1200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6430" y="1312926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1400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1228" y="1312926"/>
            <a:ext cx="405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Microsoft JhengHei UI"/>
                <a:cs typeface="Microsoft JhengHei UI"/>
              </a:rPr>
              <a:t>1000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52918" y="1312926"/>
            <a:ext cx="8235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Microsoft JhengHei UI"/>
                <a:cs typeface="Microsoft JhengHei UI"/>
              </a:rPr>
              <a:t>1600  </a:t>
            </a:r>
            <a:r>
              <a:rPr sz="1800" baseline="2314" dirty="0">
                <a:latin typeface="Microsoft JhengHei UI"/>
                <a:cs typeface="Microsoft JhengHei UI"/>
              </a:rPr>
              <a:t>時間</a:t>
            </a:r>
            <a:endParaRPr sz="1800" baseline="2314">
              <a:latin typeface="Microsoft JhengHei UI"/>
              <a:cs typeface="Microsoft JhengHei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276" y="1824990"/>
            <a:ext cx="425450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JhengHei UI"/>
                <a:cs typeface="Microsoft JhengHei UI"/>
              </a:rPr>
              <a:t>指示</a:t>
            </a:r>
            <a:r>
              <a:rPr sz="1200" spc="45" dirty="0">
                <a:latin typeface="Microsoft JhengHei UI"/>
                <a:cs typeface="Microsoft JhengHei UI"/>
              </a:rPr>
              <a:t>1</a:t>
            </a:r>
            <a:endParaRPr sz="12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JhengHei UI"/>
                <a:cs typeface="Microsoft JhengHei UI"/>
              </a:rPr>
              <a:t>指示</a:t>
            </a:r>
            <a:r>
              <a:rPr sz="1200" spc="45" dirty="0">
                <a:latin typeface="Microsoft JhengHei UI"/>
                <a:cs typeface="Microsoft JhengHei UI"/>
              </a:rPr>
              <a:t>2</a:t>
            </a:r>
            <a:endParaRPr sz="1200">
              <a:latin typeface="Microsoft JhengHei UI"/>
              <a:cs typeface="Microsoft JhengHei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5839" y="3713988"/>
            <a:ext cx="7345045" cy="111760"/>
            <a:chOff x="1005839" y="3713988"/>
            <a:chExt cx="7345045" cy="111760"/>
          </a:xfrm>
        </p:grpSpPr>
        <p:sp>
          <p:nvSpPr>
            <p:cNvPr id="20" name="object 20"/>
            <p:cNvSpPr/>
            <p:nvPr/>
          </p:nvSpPr>
          <p:spPr>
            <a:xfrm>
              <a:off x="1005839" y="3713988"/>
              <a:ext cx="7345045" cy="76200"/>
            </a:xfrm>
            <a:custGeom>
              <a:avLst/>
              <a:gdLst/>
              <a:ahLst/>
              <a:cxnLst/>
              <a:rect l="l" t="t" r="r" b="b"/>
              <a:pathLst>
                <a:path w="7345045" h="76200">
                  <a:moveTo>
                    <a:pt x="7268590" y="0"/>
                  </a:moveTo>
                  <a:lnTo>
                    <a:pt x="7268590" y="76200"/>
                  </a:lnTo>
                  <a:lnTo>
                    <a:pt x="7326502" y="47243"/>
                  </a:lnTo>
                  <a:lnTo>
                    <a:pt x="7281290" y="47243"/>
                  </a:lnTo>
                  <a:lnTo>
                    <a:pt x="7281290" y="28956"/>
                  </a:lnTo>
                  <a:lnTo>
                    <a:pt x="7326502" y="28956"/>
                  </a:lnTo>
                  <a:lnTo>
                    <a:pt x="7268590" y="0"/>
                  </a:lnTo>
                  <a:close/>
                </a:path>
                <a:path w="7345045" h="76200">
                  <a:moveTo>
                    <a:pt x="7268590" y="28956"/>
                  </a:moveTo>
                  <a:lnTo>
                    <a:pt x="0" y="28956"/>
                  </a:lnTo>
                  <a:lnTo>
                    <a:pt x="0" y="47243"/>
                  </a:lnTo>
                  <a:lnTo>
                    <a:pt x="7268590" y="47243"/>
                  </a:lnTo>
                  <a:lnTo>
                    <a:pt x="7268590" y="28956"/>
                  </a:lnTo>
                  <a:close/>
                </a:path>
                <a:path w="7345045" h="76200">
                  <a:moveTo>
                    <a:pt x="7326502" y="28956"/>
                  </a:moveTo>
                  <a:lnTo>
                    <a:pt x="7281290" y="28956"/>
                  </a:lnTo>
                  <a:lnTo>
                    <a:pt x="7281290" y="47243"/>
                  </a:lnTo>
                  <a:lnTo>
                    <a:pt x="7326502" y="47243"/>
                  </a:lnTo>
                  <a:lnTo>
                    <a:pt x="7344790" y="38100"/>
                  </a:lnTo>
                  <a:lnTo>
                    <a:pt x="7326502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50619" y="3753612"/>
              <a:ext cx="6913245" cy="72390"/>
            </a:xfrm>
            <a:custGeom>
              <a:avLst/>
              <a:gdLst/>
              <a:ahLst/>
              <a:cxnLst/>
              <a:rect l="l" t="t" r="r" b="b"/>
              <a:pathLst>
                <a:path w="6913245" h="72389">
                  <a:moveTo>
                    <a:pt x="0" y="0"/>
                  </a:moveTo>
                  <a:lnTo>
                    <a:pt x="0" y="72008"/>
                  </a:lnTo>
                </a:path>
                <a:path w="6913245" h="72389">
                  <a:moveTo>
                    <a:pt x="865632" y="0"/>
                  </a:moveTo>
                  <a:lnTo>
                    <a:pt x="865632" y="72008"/>
                  </a:lnTo>
                </a:path>
                <a:path w="6913245" h="72389">
                  <a:moveTo>
                    <a:pt x="1728216" y="0"/>
                  </a:moveTo>
                  <a:lnTo>
                    <a:pt x="1728216" y="72008"/>
                  </a:lnTo>
                </a:path>
                <a:path w="6913245" h="72389">
                  <a:moveTo>
                    <a:pt x="2593847" y="0"/>
                  </a:moveTo>
                  <a:lnTo>
                    <a:pt x="2593847" y="72008"/>
                  </a:lnTo>
                </a:path>
                <a:path w="6913245" h="72389">
                  <a:moveTo>
                    <a:pt x="3456431" y="0"/>
                  </a:moveTo>
                  <a:lnTo>
                    <a:pt x="3456431" y="72008"/>
                  </a:lnTo>
                </a:path>
                <a:path w="6913245" h="72389">
                  <a:moveTo>
                    <a:pt x="4322064" y="0"/>
                  </a:moveTo>
                  <a:lnTo>
                    <a:pt x="4322064" y="72008"/>
                  </a:lnTo>
                </a:path>
                <a:path w="6913245" h="72389">
                  <a:moveTo>
                    <a:pt x="5184648" y="0"/>
                  </a:moveTo>
                  <a:lnTo>
                    <a:pt x="5184648" y="72008"/>
                  </a:lnTo>
                </a:path>
                <a:path w="6913245" h="72389">
                  <a:moveTo>
                    <a:pt x="6050280" y="0"/>
                  </a:moveTo>
                  <a:lnTo>
                    <a:pt x="6050280" y="72008"/>
                  </a:lnTo>
                </a:path>
                <a:path w="6913245" h="72389">
                  <a:moveTo>
                    <a:pt x="6912863" y="0"/>
                  </a:moveTo>
                  <a:lnTo>
                    <a:pt x="6912863" y="720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02867" y="3515359"/>
            <a:ext cx="120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Microsoft JhengHei UI"/>
                <a:cs typeface="Microsoft JhengHei UI"/>
              </a:rPr>
              <a:t>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9185" y="351535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200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0245" y="351535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400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1305" y="351535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600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4811" y="351535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800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6640" y="3515359"/>
            <a:ext cx="405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Microsoft JhengHei UI"/>
                <a:cs typeface="Microsoft JhengHei UI"/>
              </a:rPr>
              <a:t>1200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99858" y="3515359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1400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4911" y="3515359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JhengHei UI"/>
                <a:cs typeface="Microsoft JhengHei UI"/>
              </a:rPr>
              <a:t>1000</a:t>
            </a:r>
            <a:endParaRPr sz="1200">
              <a:latin typeface="Microsoft JhengHei UI"/>
              <a:cs typeface="Microsoft JhengHei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56346" y="3515055"/>
            <a:ext cx="8242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Microsoft JhengHei UI"/>
                <a:cs typeface="Microsoft JhengHei UI"/>
              </a:rPr>
              <a:t>1600  </a:t>
            </a:r>
            <a:r>
              <a:rPr sz="1800" baseline="2314" dirty="0">
                <a:latin typeface="Microsoft JhengHei UI"/>
                <a:cs typeface="Microsoft JhengHei UI"/>
              </a:rPr>
              <a:t>時間</a:t>
            </a:r>
            <a:endParaRPr sz="1800" baseline="2314">
              <a:latin typeface="Microsoft JhengHei UI"/>
              <a:cs typeface="Microsoft JhengHei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1276" y="4027170"/>
            <a:ext cx="42862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JhengHei UI"/>
                <a:cs typeface="Microsoft JhengHei UI"/>
              </a:rPr>
              <a:t>指示</a:t>
            </a:r>
            <a:r>
              <a:rPr sz="1200" spc="45" dirty="0">
                <a:latin typeface="Microsoft JhengHei UI"/>
                <a:cs typeface="Microsoft JhengHei UI"/>
              </a:rPr>
              <a:t>1</a:t>
            </a:r>
            <a:endParaRPr sz="1200">
              <a:latin typeface="Microsoft JhengHei UI"/>
              <a:cs typeface="Microsoft JhengHei UI"/>
            </a:endParaRPr>
          </a:p>
          <a:p>
            <a:pPr marL="12700" marR="5080" indent="3175">
              <a:lnSpc>
                <a:spcPct val="275600"/>
              </a:lnSpc>
            </a:pPr>
            <a:r>
              <a:rPr sz="1200" dirty="0">
                <a:latin typeface="Microsoft JhengHei UI"/>
                <a:cs typeface="Microsoft JhengHei UI"/>
              </a:rPr>
              <a:t>指示</a:t>
            </a:r>
            <a:r>
              <a:rPr sz="1200" spc="35" dirty="0">
                <a:latin typeface="Microsoft JhengHei UI"/>
                <a:cs typeface="Microsoft JhengHei UI"/>
              </a:rPr>
              <a:t>2 </a:t>
            </a:r>
            <a:r>
              <a:rPr sz="1200" spc="35" dirty="0">
                <a:latin typeface="Microsoft JhengHei UI"/>
                <a:cs typeface="Microsoft JhengHei UI"/>
              </a:rPr>
              <a:t>指示</a:t>
            </a:r>
            <a:r>
              <a:rPr sz="1200" spc="45" dirty="0">
                <a:latin typeface="Microsoft JhengHei UI"/>
                <a:cs typeface="Microsoft JhengHei UI"/>
              </a:rPr>
              <a:t>3</a:t>
            </a:r>
            <a:endParaRPr sz="1200">
              <a:latin typeface="Microsoft JhengHei UI"/>
              <a:cs typeface="Microsoft JhengHei U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047" y="3927264"/>
            <a:ext cx="4324663" cy="3810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79" y="4424088"/>
            <a:ext cx="4315527" cy="38102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4264" y="4933176"/>
            <a:ext cx="4318572" cy="383616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56</a:t>
            </a:r>
          </a:p>
        </p:txBody>
      </p:sp>
    </p:spTree>
  </p:cSld>
  <p:clrMapOvr>
    <a:masterClrMapping/>
  </p:clrMapOvr>
</p:sld>
</file>

<file path=ppt/slides/slide5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管线处理的问题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260728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818767"/>
            <a:ext cx="200659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978755"/>
            <a:ext cx="6485890" cy="19926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数据危险</a:t>
            </a:r>
            <a:endParaRPr sz="3200">
              <a:latin typeface="Microsoft YaHei"/>
              <a:cs typeface="Microsoft YaHei"/>
            </a:endParaRPr>
          </a:p>
          <a:p>
            <a:pPr marL="411480" marR="1429385">
              <a:lnSpc>
                <a:spcPct val="100000"/>
              </a:lnSpc>
              <a:spcBef>
                <a:spcPts val="740"/>
              </a:spcBef>
            </a:pPr>
            <a:r>
              <a:rPr sz="2800" spc="-20" dirty="0">
                <a:latin typeface="Microsoft YaHei"/>
                <a:cs typeface="Microsoft YaHei"/>
              </a:rPr>
              <a:t>因为</a:t>
            </a:r>
            <a:r>
              <a:rPr sz="2800" spc="5" dirty="0">
                <a:latin typeface="Microsoft YaHei"/>
                <a:cs typeface="Microsoft YaHei"/>
              </a:rPr>
              <a:t>执行指令所需的</a:t>
            </a:r>
            <a:r>
              <a:rPr sz="2800" spc="5" dirty="0">
                <a:latin typeface="Microsoft YaHei"/>
                <a:cs typeface="Microsoft YaHei"/>
              </a:rPr>
              <a:t>数据</a:t>
            </a:r>
            <a:r>
              <a:rPr sz="2800" spc="10" dirty="0">
                <a:latin typeface="Microsoft YaHei"/>
                <a:cs typeface="Microsoft YaHei"/>
              </a:rPr>
              <a:t>还没有得到</a:t>
            </a:r>
            <a:r>
              <a:rPr sz="2800" spc="10" dirty="0">
                <a:latin typeface="Microsoft YaHei"/>
                <a:cs typeface="Microsoft YaHei"/>
              </a:rPr>
              <a:t>，所以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无法</a:t>
            </a:r>
            <a:r>
              <a:rPr sz="2800" spc="-20" dirty="0">
                <a:latin typeface="Microsoft YaHei"/>
                <a:cs typeface="Microsoft YaHei"/>
              </a:rPr>
              <a:t>执行</a:t>
            </a:r>
            <a:r>
              <a:rPr sz="2800" spc="5" dirty="0">
                <a:latin typeface="Microsoft YaHei"/>
                <a:cs typeface="Microsoft YaHei"/>
              </a:rPr>
              <a:t>预定指令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476" y="4048759"/>
            <a:ext cx="5518150" cy="1366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转发（</a:t>
            </a:r>
            <a:r>
              <a:rPr sz="2000" spc="10" dirty="0">
                <a:latin typeface="Microsoft YaHei"/>
                <a:cs typeface="Microsoft YaHei"/>
              </a:rPr>
              <a:t>绕过）</a:t>
            </a:r>
            <a:r>
              <a:rPr sz="2000" spc="-10" dirty="0">
                <a:latin typeface="Microsoft YaHei"/>
                <a:cs typeface="Microsoft YaHei"/>
              </a:rPr>
              <a:t>：。</a:t>
            </a:r>
            <a:endParaRPr sz="2000">
              <a:latin typeface="Microsoft YaHei"/>
              <a:cs typeface="Microsoft YaHei"/>
            </a:endParaRPr>
          </a:p>
          <a:p>
            <a:pPr marL="186690">
              <a:lnSpc>
                <a:spcPct val="100000"/>
              </a:lnSpc>
            </a:pPr>
            <a:r>
              <a:rPr sz="2000" spc="-15" dirty="0">
                <a:latin typeface="Microsoft YaHei"/>
                <a:cs typeface="Microsoft YaHei"/>
              </a:rPr>
              <a:t>把你的计算结果放在你的指尖上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分类代码：。</a:t>
            </a:r>
            <a:endParaRPr sz="2000">
              <a:latin typeface="Microsoft YaHei"/>
              <a:cs typeface="Microsoft YaHei"/>
            </a:endParaRPr>
          </a:p>
          <a:p>
            <a:pPr marL="18669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Microsoft YaHei"/>
                <a:cs typeface="Microsoft YaHei"/>
              </a:rPr>
              <a:t>通过改变代码的执行顺序来</a:t>
            </a:r>
            <a:r>
              <a:rPr sz="2000" spc="-10" dirty="0">
                <a:latin typeface="Microsoft YaHei"/>
                <a:cs typeface="Microsoft YaHei"/>
              </a:rPr>
              <a:t>避免</a:t>
            </a:r>
            <a:r>
              <a:rPr sz="2000" spc="-10" dirty="0">
                <a:latin typeface="Microsoft YaHei"/>
                <a:cs typeface="Microsoft YaHei"/>
              </a:rPr>
              <a:t>停顿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9476" y="5388965"/>
            <a:ext cx="5094605" cy="13677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-10" dirty="0">
                <a:latin typeface="Microsoft YaHei"/>
                <a:cs typeface="Microsoft YaHei"/>
              </a:rPr>
              <a:t>管线滞留:。</a:t>
            </a:r>
            <a:endParaRPr sz="2000">
              <a:latin typeface="Microsoft YaHei"/>
              <a:cs typeface="Microsoft YaHei"/>
            </a:endParaRPr>
          </a:p>
          <a:p>
            <a:pPr marL="186690" marR="889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等待执行和</a:t>
            </a:r>
            <a:r>
              <a:rPr sz="2000" spc="-10" dirty="0">
                <a:latin typeface="Microsoft YaHei"/>
                <a:cs typeface="Microsoft YaHei"/>
              </a:rPr>
              <a:t>等待</a:t>
            </a:r>
            <a:r>
              <a:rPr sz="2000" spc="-10" dirty="0">
                <a:latin typeface="Microsoft YaHei"/>
                <a:cs typeface="Microsoft YaHei"/>
              </a:rPr>
              <a:t>计算结果的到来</a:t>
            </a:r>
            <a:r>
              <a:rPr sz="2000" spc="-10" dirty="0">
                <a:latin typeface="Microsoft YaHei"/>
                <a:cs typeface="Microsoft YaHei"/>
              </a:rPr>
              <a:t>（引入</a:t>
            </a:r>
            <a:r>
              <a:rPr sz="2000" spc="-35" dirty="0">
                <a:latin typeface="Microsoft YaHei"/>
                <a:cs typeface="Microsoft YaHei"/>
              </a:rPr>
              <a:t>NOP</a:t>
            </a:r>
            <a:r>
              <a:rPr sz="2000" spc="-10" dirty="0">
                <a:latin typeface="Microsoft YaHei"/>
                <a:cs typeface="Microsoft YaHei"/>
              </a:rPr>
              <a:t>指令</a:t>
            </a:r>
            <a:r>
              <a:rPr sz="2000" spc="190" dirty="0">
                <a:latin typeface="Microsoft YaHei"/>
                <a:cs typeface="Microsoft YaHei"/>
              </a:rPr>
              <a:t>（</a:t>
            </a:r>
            <a:r>
              <a:rPr sz="2000" spc="-10" dirty="0">
                <a:latin typeface="Microsoft YaHei"/>
                <a:cs typeface="Microsoft YaHei"/>
              </a:rPr>
              <a:t>不做任何事情</a:t>
            </a:r>
            <a:r>
              <a:rPr sz="2000" spc="-5" dirty="0">
                <a:latin typeface="Microsoft YaHei"/>
                <a:cs typeface="Microsoft YaHei"/>
              </a:rPr>
              <a:t>指令</a:t>
            </a:r>
            <a:r>
              <a:rPr sz="2000" spc="204" dirty="0">
                <a:latin typeface="Microsoft YaHei"/>
                <a:cs typeface="Microsoft YaHei"/>
              </a:rPr>
              <a:t>）</a:t>
            </a:r>
            <a:r>
              <a:rPr sz="2000" spc="204" dirty="0">
                <a:latin typeface="Microsoft YaHei"/>
                <a:cs typeface="Microsoft YaHei"/>
              </a:rPr>
              <a:t>）。</a:t>
            </a:r>
            <a:endParaRPr sz="2000">
              <a:latin typeface="Microsoft YaHei"/>
              <a:cs typeface="Microsoft YaHei"/>
            </a:endParaRPr>
          </a:p>
          <a:p>
            <a:pPr marL="186690">
              <a:lnSpc>
                <a:spcPct val="100000"/>
              </a:lnSpc>
            </a:pPr>
            <a:r>
              <a:rPr sz="2000" spc="1080" dirty="0">
                <a:latin typeface="Microsoft YaHei"/>
                <a:cs typeface="Microsoft YaHei"/>
              </a:rPr>
              <a:t>* 尽可能</a:t>
            </a:r>
            <a:r>
              <a:rPr sz="2000" spc="-15" dirty="0">
                <a:latin typeface="Microsoft YaHei"/>
                <a:cs typeface="Microsoft YaHei"/>
              </a:rPr>
              <a:t>避免</a:t>
            </a:r>
            <a:r>
              <a:rPr sz="2000" spc="-15" dirty="0">
                <a:latin typeface="Microsoft YaHei"/>
                <a:cs typeface="Microsoft YaHei"/>
              </a:rPr>
              <a:t>，因为这将减慢执行速度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57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72182" y="3168898"/>
          <a:ext cx="3171190" cy="71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915034"/>
                <a:gridCol w="913130"/>
                <a:gridCol w="671194"/>
              </a:tblGrid>
              <a:tr h="355393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增加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$s0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$t0,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$t1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5739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子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$t2,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60"/>
                        </a:lnSpc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$s0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$t3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597142" y="5443829"/>
            <a:ext cx="2385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4" dirty="0">
                <a:latin typeface="Microsoft JhengHei UI"/>
                <a:cs typeface="Microsoft JhengHei UI"/>
              </a:rPr>
              <a:t>停滞不前</a:t>
            </a:r>
            <a:r>
              <a:rPr sz="1800" spc="50" dirty="0">
                <a:latin typeface="Microsoft JhengHei UI"/>
                <a:cs typeface="Microsoft JhengHei UI"/>
              </a:rPr>
              <a:t>[V/N]</a:t>
            </a:r>
            <a:r>
              <a:rPr sz="1800" spc="-620" dirty="0">
                <a:latin typeface="Microsoft JhengHei UI"/>
                <a:cs typeface="Microsoft JhengHei UI"/>
              </a:rPr>
              <a:t> </a:t>
            </a:r>
            <a:r>
              <a:rPr sz="1800" spc="-434" dirty="0">
                <a:latin typeface="Microsoft JhengHei UI"/>
                <a:cs typeface="Microsoft JhengHei UI"/>
              </a:rPr>
              <a:t>处于</a:t>
            </a:r>
            <a:r>
              <a:rPr sz="1800" spc="-215" dirty="0">
                <a:latin typeface="Microsoft JhengHei UI"/>
                <a:cs typeface="Microsoft JhengHei UI"/>
              </a:rPr>
              <a:t>停滞状态</a:t>
            </a:r>
            <a:endParaRPr sz="1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管线处理的问题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1152491"/>
            <a:ext cx="6129020" cy="38995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结构性危害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在</a:t>
            </a:r>
            <a:r>
              <a:rPr sz="2800" spc="5" dirty="0">
                <a:latin typeface="Microsoft YaHei"/>
                <a:cs typeface="Microsoft YaHei"/>
              </a:rPr>
              <a:t>管道过程</a:t>
            </a:r>
            <a:r>
              <a:rPr sz="2800" spc="5" dirty="0">
                <a:latin typeface="Microsoft YaHei"/>
                <a:cs typeface="Microsoft YaHei"/>
              </a:rPr>
              <a:t>中，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由于执行指令所需的</a:t>
            </a:r>
            <a:r>
              <a:rPr sz="2800" spc="5" dirty="0">
                <a:latin typeface="Microsoft YaHei"/>
                <a:cs typeface="Microsoft YaHei"/>
              </a:rPr>
              <a:t>硬件</a:t>
            </a:r>
            <a:r>
              <a:rPr sz="2800" spc="10" dirty="0">
                <a:latin typeface="Microsoft YaHei"/>
                <a:cs typeface="Microsoft YaHei"/>
              </a:rPr>
              <a:t>冲突而</a:t>
            </a:r>
            <a:r>
              <a:rPr sz="2800" spc="5" dirty="0">
                <a:latin typeface="Microsoft YaHei"/>
                <a:cs typeface="Microsoft YaHei"/>
              </a:rPr>
              <a:t>无法执行</a:t>
            </a:r>
            <a:r>
              <a:rPr sz="2800" spc="-20" dirty="0">
                <a:latin typeface="Microsoft YaHei"/>
                <a:cs typeface="Microsoft YaHei"/>
              </a:rPr>
              <a:t>预定</a:t>
            </a:r>
            <a:r>
              <a:rPr sz="2800" spc="-20" dirty="0">
                <a:latin typeface="Microsoft YaHei"/>
                <a:cs typeface="Microsoft YaHei"/>
              </a:rPr>
              <a:t>指令</a:t>
            </a:r>
            <a:endParaRPr sz="2800">
              <a:latin typeface="Microsoft YaHei"/>
              <a:cs typeface="Microsoft YaHei"/>
            </a:endParaRPr>
          </a:p>
          <a:p>
            <a:pPr marL="381000" marR="783590">
              <a:lnSpc>
                <a:spcPct val="240099"/>
              </a:lnSpc>
              <a:spcBef>
                <a:spcPts val="130"/>
              </a:spcBef>
            </a:pPr>
            <a:r>
              <a:rPr sz="2000" spc="110" dirty="0">
                <a:latin typeface="Microsoft YaHei"/>
                <a:cs typeface="Microsoft YaHei"/>
              </a:rPr>
              <a:t>例如，</a:t>
            </a:r>
            <a:r>
              <a:rPr sz="2000" spc="-10" dirty="0">
                <a:latin typeface="Microsoft YaHei"/>
                <a:cs typeface="Microsoft YaHei"/>
              </a:rPr>
              <a:t>多条指令同时</a:t>
            </a:r>
            <a:r>
              <a:rPr sz="2000" spc="-10" dirty="0">
                <a:latin typeface="Microsoft YaHei"/>
                <a:cs typeface="Microsoft YaHei"/>
              </a:rPr>
              <a:t>读/写</a:t>
            </a:r>
            <a:r>
              <a:rPr sz="2000" spc="-10" dirty="0">
                <a:latin typeface="Microsoft YaHei"/>
                <a:cs typeface="Microsoft YaHei"/>
              </a:rPr>
              <a:t>内存</a:t>
            </a:r>
            <a:r>
              <a:rPr sz="2000" spc="-10" dirty="0">
                <a:latin typeface="Microsoft YaHei"/>
                <a:cs typeface="Microsoft YaHei"/>
              </a:rPr>
              <a:t>，</a:t>
            </a:r>
            <a:r>
              <a:rPr sz="2000" spc="-10" dirty="0">
                <a:latin typeface="Microsoft YaHei"/>
                <a:cs typeface="Microsoft YaHei"/>
              </a:rPr>
              <a:t>延迟冲突的指令，等等。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58</a:t>
            </a:r>
          </a:p>
        </p:txBody>
      </p:sp>
    </p:spTree>
  </p:cSld>
  <p:clrMapOvr>
    <a:masterClrMapping/>
  </p:clrMapOvr>
</p:sld>
</file>

<file path=ppt/slides/slide60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管线处理的问题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784727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0668" y="1152491"/>
            <a:ext cx="7460615" cy="48107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控制危险</a:t>
            </a:r>
            <a:endParaRPr sz="3200">
              <a:latin typeface="Microsoft YaHei"/>
              <a:cs typeface="Microsoft YaHei"/>
            </a:endParaRPr>
          </a:p>
          <a:p>
            <a:pPr marL="411480" marR="1338580">
              <a:lnSpc>
                <a:spcPct val="100000"/>
              </a:lnSpc>
              <a:spcBef>
                <a:spcPts val="740"/>
              </a:spcBef>
            </a:pPr>
            <a:r>
              <a:rPr sz="2800" spc="-20" dirty="0">
                <a:latin typeface="Microsoft YaHei"/>
                <a:cs typeface="Microsoft YaHei"/>
              </a:rPr>
              <a:t>由于</a:t>
            </a:r>
            <a:r>
              <a:rPr sz="2800" spc="5" dirty="0">
                <a:latin typeface="Microsoft YaHei"/>
                <a:cs typeface="Microsoft YaHei"/>
              </a:rPr>
              <a:t>条件性分支的存在，</a:t>
            </a:r>
            <a:r>
              <a:rPr sz="2800" spc="15" dirty="0">
                <a:latin typeface="Microsoft YaHei"/>
                <a:cs typeface="Microsoft YaHei"/>
              </a:rPr>
              <a:t>不</a:t>
            </a:r>
            <a:r>
              <a:rPr sz="2800" spc="-25" dirty="0">
                <a:latin typeface="Microsoft YaHei"/>
                <a:cs typeface="Microsoft YaHei"/>
              </a:rPr>
              <a:t>可能</a:t>
            </a:r>
            <a:r>
              <a:rPr sz="2800" spc="5" dirty="0">
                <a:latin typeface="Microsoft YaHei"/>
                <a:cs typeface="Microsoft YaHei"/>
              </a:rPr>
              <a:t>确定是否</a:t>
            </a:r>
            <a:r>
              <a:rPr sz="2800" spc="5" dirty="0">
                <a:latin typeface="Microsoft YaHei"/>
                <a:cs typeface="Microsoft YaHei"/>
              </a:rPr>
              <a:t>应该执行</a:t>
            </a:r>
            <a:r>
              <a:rPr sz="2800" spc="5" dirty="0">
                <a:latin typeface="Microsoft YaHei"/>
                <a:cs typeface="Microsoft YaHei"/>
              </a:rPr>
              <a:t>该</a:t>
            </a:r>
            <a:r>
              <a:rPr sz="2800" spc="-35" dirty="0">
                <a:latin typeface="Microsoft YaHei"/>
                <a:cs typeface="Microsoft YaHei"/>
              </a:rPr>
              <a:t>指令</a:t>
            </a:r>
            <a:r>
              <a:rPr sz="2800" spc="5" dirty="0">
                <a:latin typeface="Microsoft YaHei"/>
                <a:cs typeface="Microsoft YaHei"/>
              </a:rPr>
              <a:t>，而</a:t>
            </a:r>
            <a:endParaRPr sz="2800">
              <a:latin typeface="Microsoft YaHei"/>
              <a:cs typeface="Microsoft YaHei"/>
            </a:endParaRPr>
          </a:p>
          <a:p>
            <a:pPr marL="411480" marR="98171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无法</a:t>
            </a:r>
            <a:r>
              <a:rPr sz="2800" spc="5" dirty="0">
                <a:latin typeface="Microsoft YaHei"/>
                <a:cs typeface="Microsoft YaHei"/>
              </a:rPr>
              <a:t>在</a:t>
            </a:r>
            <a:r>
              <a:rPr sz="2800" spc="10" dirty="0">
                <a:latin typeface="Microsoft YaHei"/>
                <a:cs typeface="Microsoft YaHei"/>
              </a:rPr>
              <a:t>给定的</a:t>
            </a:r>
            <a:r>
              <a:rPr sz="2800" spc="5" dirty="0">
                <a:latin typeface="Microsoft YaHei"/>
                <a:cs typeface="Microsoft YaHei"/>
              </a:rPr>
              <a:t>时钟</a:t>
            </a:r>
            <a:r>
              <a:rPr sz="2800" spc="5" dirty="0">
                <a:latin typeface="Microsoft YaHei"/>
                <a:cs typeface="Microsoft YaHei"/>
              </a:rPr>
              <a:t>周期</a:t>
            </a:r>
            <a:r>
              <a:rPr sz="2800" spc="-20" dirty="0">
                <a:latin typeface="Microsoft YaHei"/>
                <a:cs typeface="Microsoft YaHei"/>
              </a:rPr>
              <a:t>内</a:t>
            </a:r>
            <a:r>
              <a:rPr sz="2800" spc="5" dirty="0">
                <a:latin typeface="Microsoft YaHei"/>
                <a:cs typeface="Microsoft YaHei"/>
              </a:rPr>
              <a:t>执行</a:t>
            </a:r>
            <a:r>
              <a:rPr sz="2800" spc="5" dirty="0">
                <a:latin typeface="Microsoft YaHei"/>
                <a:cs typeface="Microsoft YaHei"/>
              </a:rPr>
              <a:t>一条</a:t>
            </a:r>
            <a:r>
              <a:rPr sz="2800" spc="20" dirty="0">
                <a:latin typeface="Microsoft YaHei"/>
                <a:cs typeface="Microsoft YaHei"/>
              </a:rPr>
              <a:t>指令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也被称为分支危险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Microsoft YaHei"/>
              <a:cs typeface="Microsoft YaHei"/>
            </a:endParaRPr>
          </a:p>
          <a:p>
            <a:pPr marL="36576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预测</a:t>
            </a:r>
            <a:endParaRPr sz="2800">
              <a:latin typeface="Microsoft YaHei"/>
              <a:cs typeface="Microsoft YaHei"/>
            </a:endParaRPr>
          </a:p>
          <a:p>
            <a:pPr marL="365760" marR="5080">
              <a:lnSpc>
                <a:spcPct val="100000"/>
              </a:lnSpc>
            </a:pPr>
            <a:r>
              <a:rPr sz="2800" spc="-5" dirty="0">
                <a:latin typeface="Microsoft YaHei"/>
                <a:cs typeface="Microsoft YaHei"/>
              </a:rPr>
              <a:t>预测</a:t>
            </a:r>
            <a:r>
              <a:rPr sz="2800" spc="5" dirty="0">
                <a:latin typeface="Microsoft YaHei"/>
                <a:cs typeface="Microsoft YaHei"/>
              </a:rPr>
              <a:t>分支的结果</a:t>
            </a:r>
            <a:r>
              <a:rPr sz="2800" spc="285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如</a:t>
            </a:r>
            <a:r>
              <a:rPr sz="2800" spc="5" dirty="0">
                <a:latin typeface="Microsoft YaHei"/>
                <a:cs typeface="Microsoft YaHei"/>
              </a:rPr>
              <a:t>条件</a:t>
            </a:r>
            <a:r>
              <a:rPr sz="2800" spc="5" dirty="0">
                <a:latin typeface="Microsoft YaHei"/>
                <a:cs typeface="Microsoft YaHei"/>
              </a:rPr>
              <a:t>总是</a:t>
            </a:r>
            <a:r>
              <a:rPr sz="2800" spc="5" dirty="0">
                <a:latin typeface="Microsoft YaHei"/>
                <a:cs typeface="Microsoft YaHei"/>
              </a:rPr>
              <a:t>失败</a:t>
            </a:r>
            <a:r>
              <a:rPr sz="2800" spc="-10" dirty="0">
                <a:latin typeface="Microsoft YaHei"/>
                <a:cs typeface="Microsoft YaHei"/>
              </a:rPr>
              <a:t>）并</a:t>
            </a:r>
            <a:r>
              <a:rPr sz="2800" spc="10" dirty="0">
                <a:latin typeface="Microsoft YaHei"/>
                <a:cs typeface="Microsoft YaHei"/>
              </a:rPr>
              <a:t>继续执行指令</a:t>
            </a:r>
            <a:r>
              <a:rPr sz="2800" spc="10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59</a:t>
            </a:r>
          </a:p>
        </p:txBody>
      </p:sp>
    </p:spTree>
  </p:cSld>
  <p:clrMapOvr>
    <a:masterClrMapping/>
  </p:clrMapOvr>
</p:sld>
</file>

<file path=ppt/slides/slide6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参考文献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7373620" cy="22282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5095" marR="5080" indent="-113030">
              <a:lnSpc>
                <a:spcPct val="119700"/>
              </a:lnSpc>
              <a:spcBef>
                <a:spcPts val="170"/>
              </a:spcBef>
            </a:pPr>
            <a:r>
              <a:rPr sz="3200" spc="-15" dirty="0">
                <a:latin typeface="Microsoft YaHei"/>
                <a:cs typeface="Microsoft YaHei"/>
              </a:rPr>
              <a:t>计算机的组成和</a:t>
            </a:r>
            <a:r>
              <a:rPr sz="3200" spc="-10" dirty="0">
                <a:latin typeface="Microsoft YaHei"/>
                <a:cs typeface="Microsoft YaHei"/>
              </a:rPr>
              <a:t>设计</a:t>
            </a:r>
            <a:r>
              <a:rPr sz="3200" spc="-10" dirty="0">
                <a:latin typeface="Microsoft YaHei"/>
                <a:cs typeface="Microsoft YaHei"/>
              </a:rPr>
              <a:t>》，</a:t>
            </a:r>
            <a:r>
              <a:rPr sz="3200" spc="-10" dirty="0">
                <a:latin typeface="Microsoft YaHei"/>
                <a:cs typeface="Microsoft YaHei"/>
              </a:rPr>
              <a:t>第五版，</a:t>
            </a:r>
            <a:r>
              <a:rPr sz="2800" spc="5" dirty="0">
                <a:latin typeface="Microsoft YaHei"/>
                <a:cs typeface="Microsoft YaHei"/>
              </a:rPr>
              <a:t>David </a:t>
            </a:r>
            <a:r>
              <a:rPr sz="2800" spc="55" dirty="0">
                <a:latin typeface="Microsoft YaHei"/>
                <a:cs typeface="Microsoft YaHei"/>
              </a:rPr>
              <a:t>A. Patterson和</a:t>
            </a:r>
            <a:r>
              <a:rPr sz="2800" spc="5" dirty="0">
                <a:latin typeface="Microsoft YaHei"/>
                <a:cs typeface="Microsoft YaHei"/>
              </a:rPr>
              <a:t>John </a:t>
            </a:r>
            <a:r>
              <a:rPr sz="2800" spc="215" dirty="0">
                <a:latin typeface="Microsoft YaHei"/>
                <a:cs typeface="Microsoft YaHei"/>
              </a:rPr>
              <a:t>L. </a:t>
            </a:r>
            <a:r>
              <a:rPr sz="2800" spc="35" dirty="0">
                <a:latin typeface="Microsoft YaHei"/>
                <a:cs typeface="Microsoft YaHei"/>
              </a:rPr>
              <a:t>Hennessy</a:t>
            </a:r>
            <a:r>
              <a:rPr sz="2800" spc="5" dirty="0">
                <a:latin typeface="Microsoft YaHei"/>
                <a:cs typeface="Microsoft YaHei"/>
              </a:rPr>
              <a:t>的作品，成田光昭</a:t>
            </a:r>
            <a:r>
              <a:rPr sz="2800" spc="5" dirty="0">
                <a:latin typeface="Microsoft YaHei"/>
                <a:cs typeface="Microsoft YaHei"/>
              </a:rPr>
              <a:t>翻译，日经</a:t>
            </a:r>
            <a:r>
              <a:rPr sz="2800" spc="50" dirty="0">
                <a:latin typeface="Microsoft YaHei"/>
                <a:cs typeface="Microsoft YaHei"/>
              </a:rPr>
              <a:t>商务</a:t>
            </a:r>
            <a:r>
              <a:rPr sz="2800" spc="5" dirty="0">
                <a:latin typeface="Microsoft YaHei"/>
                <a:cs typeface="Microsoft YaHei"/>
              </a:rPr>
              <a:t>出版社。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5" dirty="0">
                <a:latin typeface="Microsoft YaHei"/>
                <a:cs typeface="Microsoft YaHei"/>
              </a:rPr>
              <a:t>山下</a:t>
            </a:r>
            <a:r>
              <a:rPr sz="3200" spc="-10" dirty="0">
                <a:latin typeface="Microsoft YaHei"/>
                <a:cs typeface="Microsoft YaHei"/>
              </a:rPr>
              <a:t>茂，</a:t>
            </a:r>
            <a:r>
              <a:rPr sz="3200" spc="-10" dirty="0">
                <a:latin typeface="Microsoft YaHei"/>
                <a:cs typeface="Microsoft YaHei"/>
              </a:rPr>
              <a:t>《计算机配置1》讲座材料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043808"/>
            <a:ext cx="233679" cy="2362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60</a:t>
            </a:r>
          </a:p>
        </p:txBody>
      </p:sp>
    </p:spTree>
  </p:cSld>
  <p:clrMapOvr>
    <a:masterClrMapping/>
  </p:clrMapOvr>
</p:sld>
</file>

<file path=ppt/slides/slide6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f9dcf433e2954690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3f3fb15476994296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存储设备的类型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64361"/>
            <a:ext cx="18084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现金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79905" y="1701288"/>
            <a:ext cx="6123305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Microsoft YaHei"/>
                <a:cs typeface="Microsoft YaHei"/>
              </a:rPr>
              <a:t>比</a:t>
            </a:r>
            <a:r>
              <a:rPr sz="2400" spc="-5" dirty="0">
                <a:latin typeface="Microsoft YaHei"/>
                <a:cs typeface="Microsoft YaHei"/>
              </a:rPr>
              <a:t>存储器</a:t>
            </a:r>
            <a:r>
              <a:rPr sz="2400" spc="250" dirty="0">
                <a:latin typeface="Microsoft YaHei"/>
                <a:cs typeface="Microsoft YaHei"/>
              </a:rPr>
              <a:t>（</a:t>
            </a:r>
            <a:r>
              <a:rPr sz="2400" spc="-5" dirty="0">
                <a:latin typeface="Microsoft YaHei"/>
                <a:cs typeface="Microsoft YaHei"/>
              </a:rPr>
              <a:t>主存储器</a:t>
            </a:r>
            <a:r>
              <a:rPr sz="2400" spc="250" dirty="0">
                <a:latin typeface="Microsoft YaHei"/>
                <a:cs typeface="Microsoft YaHei"/>
              </a:rPr>
              <a:t>）更快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Microsoft YaHei"/>
                <a:cs typeface="Microsoft YaHei"/>
              </a:rPr>
              <a:t>用作</a:t>
            </a:r>
            <a:r>
              <a:rPr sz="2400" dirty="0">
                <a:latin typeface="Microsoft YaHei"/>
                <a:cs typeface="Microsoft YaHei"/>
              </a:rPr>
              <a:t>临时数据存储位置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1907158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2346070"/>
            <a:ext cx="170179" cy="17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2809367"/>
            <a:ext cx="200660" cy="208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2654884"/>
            <a:ext cx="28168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latin typeface="Microsoft YaHei"/>
                <a:cs typeface="Microsoft YaHei"/>
              </a:rPr>
              <a:t>主存储器</a:t>
            </a:r>
            <a:r>
              <a:rPr sz="2800" spc="285" dirty="0">
                <a:latin typeface="Microsoft YaHei"/>
                <a:cs typeface="Microsoft YaHei"/>
              </a:rPr>
              <a:t>（</a:t>
            </a:r>
            <a:r>
              <a:rPr sz="2800" spc="10" dirty="0">
                <a:latin typeface="Microsoft YaHei"/>
                <a:cs typeface="Microsoft YaHei"/>
              </a:rPr>
              <a:t>主存储器）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9905" y="3164585"/>
            <a:ext cx="52127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运行中的程序和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一个用于存储要使用的数据的装置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3297046"/>
            <a:ext cx="170179" cy="177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4126103"/>
            <a:ext cx="200660" cy="20828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80668" y="3972560"/>
            <a:ext cx="13182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5" dirty="0">
                <a:latin typeface="Microsoft YaHei"/>
                <a:cs typeface="Microsoft YaHei"/>
              </a:rPr>
              <a:t>二级</a:t>
            </a:r>
            <a:r>
              <a:rPr sz="2800" spc="5" dirty="0">
                <a:latin typeface="Microsoft YaHei"/>
                <a:cs typeface="Microsoft YaHei"/>
              </a:rPr>
              <a:t>存储器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905" y="4409055"/>
            <a:ext cx="7043420" cy="12693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Microsoft YaHei"/>
                <a:cs typeface="Microsoft YaHei"/>
              </a:rPr>
              <a:t>磁盘是常态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Microsoft YaHei"/>
                <a:cs typeface="Microsoft YaHei"/>
              </a:rPr>
              <a:t>闪存也被越来越多地使用。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400" spc="180" dirty="0">
                <a:latin typeface="Microsoft YaHei"/>
                <a:cs typeface="Microsoft YaHei"/>
              </a:rPr>
              <a:t>(SSD: </a:t>
            </a:r>
            <a:r>
              <a:rPr sz="2400" spc="35" dirty="0">
                <a:latin typeface="Microsoft YaHei"/>
                <a:cs typeface="Microsoft YaHei"/>
              </a:rPr>
              <a:t>固态</a:t>
            </a:r>
            <a:r>
              <a:rPr sz="2400" spc="55" dirty="0">
                <a:latin typeface="Microsoft YaHei"/>
                <a:cs typeface="Microsoft YaHei"/>
              </a:rPr>
              <a:t>硬盘)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613783"/>
            <a:ext cx="170179" cy="177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5052695"/>
            <a:ext cx="170179" cy="1778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027420" y="1287780"/>
            <a:ext cx="1054735" cy="460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2400" spc="-35" dirty="0">
                <a:latin typeface="Microsoft JhengHei UI"/>
                <a:cs typeface="Microsoft JhengHei UI"/>
              </a:rPr>
              <a:t>SRAM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5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7420" y="2638044"/>
            <a:ext cx="1088390" cy="4635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2400" spc="-70" dirty="0">
                <a:latin typeface="Microsoft JhengHei UI"/>
                <a:cs typeface="Microsoft JhengHei UI"/>
              </a:rPr>
              <a:t>DRAM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7420" y="3960876"/>
            <a:ext cx="1676400" cy="4635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2400" spc="-745" dirty="0">
                <a:latin typeface="Microsoft JhengHei UI"/>
                <a:cs typeface="Microsoft JhengHei UI"/>
              </a:rPr>
              <a:t>磁盘</a:t>
            </a:r>
            <a:endParaRPr sz="24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140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内置编程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7326630" cy="3180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由计算机处理</a:t>
            </a:r>
            <a:endParaRPr sz="3200">
              <a:latin typeface="Microsoft YaHei"/>
              <a:cs typeface="Microsoft YaHei"/>
            </a:endParaRPr>
          </a:p>
          <a:p>
            <a:pPr marL="12700" marR="5080">
              <a:lnSpc>
                <a:spcPct val="100000"/>
              </a:lnSpc>
            </a:pPr>
            <a:r>
              <a:rPr sz="3200" spc="-10" dirty="0">
                <a:latin typeface="Microsoft YaHei"/>
                <a:cs typeface="Microsoft YaHei"/>
              </a:rPr>
              <a:t>提前将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指令和数据存储</a:t>
            </a:r>
            <a:r>
              <a:rPr sz="3200" spc="-10" dirty="0">
                <a:latin typeface="Microsoft YaHei"/>
                <a:cs typeface="Microsoft YaHei"/>
              </a:rPr>
              <a:t>在</a:t>
            </a:r>
            <a:r>
              <a:rPr sz="3200" spc="10" dirty="0">
                <a:latin typeface="Microsoft YaHei"/>
                <a:cs typeface="Microsoft YaHei"/>
              </a:rPr>
              <a:t>存储器</a:t>
            </a:r>
            <a:r>
              <a:rPr sz="3200" spc="-10" dirty="0">
                <a:latin typeface="Microsoft YaHei"/>
                <a:cs typeface="Microsoft YaHei"/>
              </a:rPr>
              <a:t>中的</a:t>
            </a:r>
            <a:r>
              <a:rPr sz="3200" spc="-10" dirty="0">
                <a:latin typeface="Microsoft YaHei"/>
                <a:cs typeface="Microsoft YaHei"/>
              </a:rPr>
              <a:t>方法</a:t>
            </a:r>
            <a:endParaRPr sz="3200">
              <a:latin typeface="Microsoft YaHei"/>
              <a:cs typeface="Microsoft YaHei"/>
            </a:endParaRPr>
          </a:p>
          <a:p>
            <a:pPr marL="12700" marR="5715">
              <a:lnSpc>
                <a:spcPts val="4610"/>
              </a:lnSpc>
              <a:spcBef>
                <a:spcPts val="284"/>
              </a:spcBef>
            </a:pPr>
            <a:r>
              <a:rPr sz="3200" spc="-15" dirty="0">
                <a:latin typeface="Microsoft YaHei"/>
                <a:cs typeface="Microsoft YaHei"/>
              </a:rPr>
              <a:t>今天所有计算机</a:t>
            </a:r>
            <a:r>
              <a:rPr sz="3200" spc="-15" dirty="0">
                <a:latin typeface="Microsoft YaHei"/>
                <a:cs typeface="Microsoft YaHei"/>
              </a:rPr>
              <a:t>的基本概念，也被称为诺伊曼模型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55"/>
              </a:spcBef>
            </a:pPr>
            <a:r>
              <a:rPr sz="2800" spc="5" dirty="0">
                <a:latin typeface="Microsoft YaHei"/>
                <a:cs typeface="Microsoft YaHei"/>
              </a:rPr>
              <a:t>冯-诺伊曼</a:t>
            </a:r>
            <a:r>
              <a:rPr sz="2800" spc="5" dirty="0">
                <a:latin typeface="Microsoft YaHei"/>
                <a:cs typeface="Microsoft YaHei"/>
              </a:rPr>
              <a:t>发明的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995041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580257"/>
            <a:ext cx="233679" cy="2362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138295"/>
            <a:ext cx="200659" cy="2082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6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从源代码到机器语言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7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4705604"/>
            <a:ext cx="7858125" cy="139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Microsoft YaHei"/>
                <a:cs typeface="Microsoft YaHei"/>
              </a:rPr>
              <a:t>高级语言的程序</a:t>
            </a:r>
            <a:r>
              <a:rPr sz="2800" spc="5" dirty="0">
                <a:latin typeface="Microsoft YaHei"/>
                <a:cs typeface="Microsoft YaHei"/>
              </a:rPr>
              <a:t>可以用</a:t>
            </a:r>
            <a:r>
              <a:rPr sz="2800" spc="-25" dirty="0">
                <a:latin typeface="Microsoft YaHei"/>
                <a:cs typeface="Microsoft YaHei"/>
              </a:rPr>
              <a:t>编译器编写</a:t>
            </a:r>
            <a:r>
              <a:rPr sz="2800" spc="5" dirty="0">
                <a:latin typeface="Microsoft YaHei"/>
                <a:cs typeface="Microsoft YaHei"/>
              </a:rPr>
              <a:t>，也可以用 "小程序 "编写。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通过汇编程序等</a:t>
            </a:r>
            <a:r>
              <a:rPr sz="2800" spc="-20" dirty="0">
                <a:latin typeface="Microsoft YaHei"/>
                <a:cs typeface="Microsoft YaHei"/>
              </a:rPr>
              <a:t>转换</a:t>
            </a:r>
            <a:r>
              <a:rPr sz="2800" spc="5" dirty="0">
                <a:latin typeface="Microsoft YaHei"/>
                <a:cs typeface="Microsoft YaHei"/>
              </a:rPr>
              <a:t>为</a:t>
            </a:r>
            <a:r>
              <a:rPr sz="2800" spc="5" dirty="0">
                <a:latin typeface="Microsoft YaHei"/>
                <a:cs typeface="Microsoft YaHei"/>
              </a:rPr>
              <a:t>机器语言</a:t>
            </a:r>
            <a:r>
              <a:rPr sz="2800" spc="5" dirty="0">
                <a:latin typeface="Microsoft YaHei"/>
                <a:cs typeface="Microsoft YaHei"/>
              </a:rPr>
              <a:t>代码。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汇编语言和</a:t>
            </a:r>
            <a:r>
              <a:rPr sz="2800" spc="-20" dirty="0">
                <a:latin typeface="Microsoft YaHei"/>
                <a:cs typeface="Microsoft YaHei"/>
              </a:rPr>
              <a:t>机器语言</a:t>
            </a:r>
            <a:r>
              <a:rPr sz="2800" spc="-20" dirty="0">
                <a:latin typeface="Microsoft YaHei"/>
                <a:cs typeface="Microsoft YaHei"/>
              </a:rPr>
              <a:t>指令</a:t>
            </a:r>
            <a:r>
              <a:rPr sz="2800" spc="10" dirty="0">
                <a:latin typeface="Microsoft YaHei"/>
                <a:cs typeface="Microsoft YaHei"/>
              </a:rPr>
              <a:t>是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4858765"/>
            <a:ext cx="200660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5797537"/>
            <a:ext cx="200660" cy="2082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6071717"/>
            <a:ext cx="15411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5" dirty="0">
                <a:latin typeface="Microsoft YaHei"/>
                <a:cs typeface="Microsoft YaHei"/>
              </a:rPr>
              <a:t>一对一</a:t>
            </a:r>
            <a:r>
              <a:rPr sz="2800" spc="5" dirty="0">
                <a:latin typeface="Microsoft YaHei"/>
                <a:cs typeface="Microsoft YaHei"/>
              </a:rPr>
              <a:t>支持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" y="1623060"/>
            <a:ext cx="2033270" cy="1323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a,b,c,d;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b </a:t>
            </a:r>
            <a:r>
              <a:rPr sz="2000" spc="-5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c。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 </a:t>
            </a:r>
            <a:r>
              <a:rPr sz="2000" spc="-5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* </a:t>
            </a:r>
            <a:r>
              <a:rPr sz="2000" spc="-5" dirty="0">
                <a:latin typeface="Courier New"/>
                <a:cs typeface="Courier New"/>
              </a:rPr>
              <a:t>b。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98747" y="1623060"/>
            <a:ext cx="2185670" cy="1323340"/>
          </a:xfrm>
          <a:custGeom>
            <a:avLst/>
            <a:gdLst/>
            <a:ahLst/>
            <a:cxnLst/>
            <a:rect l="l" t="t" r="r" b="b"/>
            <a:pathLst>
              <a:path w="2185670" h="1323339">
                <a:moveTo>
                  <a:pt x="0" y="1322832"/>
                </a:moveTo>
                <a:lnTo>
                  <a:pt x="2185416" y="1322832"/>
                </a:lnTo>
                <a:lnTo>
                  <a:pt x="2185416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88917" y="1627454"/>
            <a:ext cx="19945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lw </a:t>
            </a:r>
            <a:r>
              <a:rPr sz="2000" spc="-5" dirty="0">
                <a:latin typeface="Courier New"/>
                <a:cs typeface="Courier New"/>
              </a:rPr>
              <a:t>$9, </a:t>
            </a:r>
            <a:r>
              <a:rPr sz="2000" spc="-5" dirty="0">
                <a:latin typeface="Courier New"/>
                <a:cs typeface="Courier New"/>
              </a:rPr>
              <a:t>4(1) </a:t>
            </a:r>
            <a:r>
              <a:rPr sz="2000" spc="-5" dirty="0">
                <a:latin typeface="Courier New"/>
                <a:cs typeface="Courier New"/>
              </a:rPr>
              <a:t>lw $</a:t>
            </a:r>
            <a:r>
              <a:rPr sz="2000" spc="-5" dirty="0">
                <a:latin typeface="Courier New"/>
                <a:cs typeface="Courier New"/>
              </a:rPr>
              <a:t>10, </a:t>
            </a:r>
            <a:r>
              <a:rPr sz="2000" spc="-5" dirty="0">
                <a:latin typeface="Courier New"/>
                <a:cs typeface="Courier New"/>
              </a:rPr>
              <a:t>8(1) </a:t>
            </a:r>
            <a:r>
              <a:rPr sz="2000" spc="-5" dirty="0">
                <a:latin typeface="Courier New"/>
                <a:cs typeface="Courier New"/>
              </a:rPr>
              <a:t>add </a:t>
            </a:r>
            <a:r>
              <a:rPr sz="2000" spc="-5" dirty="0">
                <a:latin typeface="Courier New"/>
                <a:cs typeface="Courier New"/>
              </a:rPr>
              <a:t>$8,$9,$10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9043" y="1623060"/>
            <a:ext cx="1417320" cy="1323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Courier New"/>
                <a:cs typeface="Courier New"/>
              </a:rPr>
              <a:t>01001101</a:t>
            </a:r>
            <a:endParaRPr sz="20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00100100</a:t>
            </a:r>
            <a:endParaRPr sz="20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01001000</a:t>
            </a:r>
            <a:endParaRPr sz="20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00100000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5168" y="2944367"/>
            <a:ext cx="5812155" cy="459740"/>
          </a:xfrm>
          <a:custGeom>
            <a:avLst/>
            <a:gdLst/>
            <a:ahLst/>
            <a:cxnLst/>
            <a:rect l="l" t="t" r="r" b="b"/>
            <a:pathLst>
              <a:path w="5812155" h="459739">
                <a:moveTo>
                  <a:pt x="2819908" y="12827"/>
                </a:moveTo>
                <a:lnTo>
                  <a:pt x="2643251" y="93599"/>
                </a:lnTo>
                <a:lnTo>
                  <a:pt x="2685846" y="127927"/>
                </a:lnTo>
                <a:lnTo>
                  <a:pt x="2682240" y="131559"/>
                </a:lnTo>
                <a:lnTo>
                  <a:pt x="2641092" y="153797"/>
                </a:lnTo>
                <a:lnTo>
                  <a:pt x="2589784" y="177546"/>
                </a:lnTo>
                <a:lnTo>
                  <a:pt x="2552065" y="192913"/>
                </a:lnTo>
                <a:lnTo>
                  <a:pt x="2490597" y="215392"/>
                </a:lnTo>
                <a:lnTo>
                  <a:pt x="2423922" y="236728"/>
                </a:lnTo>
                <a:lnTo>
                  <a:pt x="2376424" y="250444"/>
                </a:lnTo>
                <a:lnTo>
                  <a:pt x="2327021" y="263652"/>
                </a:lnTo>
                <a:lnTo>
                  <a:pt x="2275459" y="276098"/>
                </a:lnTo>
                <a:lnTo>
                  <a:pt x="2222246" y="288036"/>
                </a:lnTo>
                <a:lnTo>
                  <a:pt x="2167382" y="299339"/>
                </a:lnTo>
                <a:lnTo>
                  <a:pt x="2110867" y="310007"/>
                </a:lnTo>
                <a:lnTo>
                  <a:pt x="2052955" y="319786"/>
                </a:lnTo>
                <a:lnTo>
                  <a:pt x="1993773" y="328930"/>
                </a:lnTo>
                <a:lnTo>
                  <a:pt x="1933448" y="337185"/>
                </a:lnTo>
                <a:lnTo>
                  <a:pt x="1871980" y="344551"/>
                </a:lnTo>
                <a:lnTo>
                  <a:pt x="1809750" y="351155"/>
                </a:lnTo>
                <a:lnTo>
                  <a:pt x="1746758" y="356743"/>
                </a:lnTo>
                <a:lnTo>
                  <a:pt x="1683131" y="361569"/>
                </a:lnTo>
                <a:lnTo>
                  <a:pt x="1618869" y="365252"/>
                </a:lnTo>
                <a:lnTo>
                  <a:pt x="1554480" y="367919"/>
                </a:lnTo>
                <a:lnTo>
                  <a:pt x="1489837" y="369570"/>
                </a:lnTo>
                <a:lnTo>
                  <a:pt x="1424559" y="369824"/>
                </a:lnTo>
                <a:lnTo>
                  <a:pt x="1359789" y="369316"/>
                </a:lnTo>
                <a:lnTo>
                  <a:pt x="1295019" y="367538"/>
                </a:lnTo>
                <a:lnTo>
                  <a:pt x="1230376" y="364871"/>
                </a:lnTo>
                <a:lnTo>
                  <a:pt x="1166368" y="361061"/>
                </a:lnTo>
                <a:lnTo>
                  <a:pt x="1102741" y="356235"/>
                </a:lnTo>
                <a:lnTo>
                  <a:pt x="1039622" y="350520"/>
                </a:lnTo>
                <a:lnTo>
                  <a:pt x="977392" y="343789"/>
                </a:lnTo>
                <a:lnTo>
                  <a:pt x="916051" y="336169"/>
                </a:lnTo>
                <a:lnTo>
                  <a:pt x="855726" y="327660"/>
                </a:lnTo>
                <a:lnTo>
                  <a:pt x="796544" y="318262"/>
                </a:lnTo>
                <a:lnTo>
                  <a:pt x="738759" y="308229"/>
                </a:lnTo>
                <a:lnTo>
                  <a:pt x="682244" y="297307"/>
                </a:lnTo>
                <a:lnTo>
                  <a:pt x="627380" y="285750"/>
                </a:lnTo>
                <a:lnTo>
                  <a:pt x="574167" y="273431"/>
                </a:lnTo>
                <a:lnTo>
                  <a:pt x="522732" y="260604"/>
                </a:lnTo>
                <a:lnTo>
                  <a:pt x="473329" y="247015"/>
                </a:lnTo>
                <a:lnTo>
                  <a:pt x="425704" y="233045"/>
                </a:lnTo>
                <a:lnTo>
                  <a:pt x="358902" y="210820"/>
                </a:lnTo>
                <a:lnTo>
                  <a:pt x="297561" y="187960"/>
                </a:lnTo>
                <a:lnTo>
                  <a:pt x="259715" y="171958"/>
                </a:lnTo>
                <a:lnTo>
                  <a:pt x="225044" y="155956"/>
                </a:lnTo>
                <a:lnTo>
                  <a:pt x="178308" y="131318"/>
                </a:lnTo>
                <a:lnTo>
                  <a:pt x="138811" y="106426"/>
                </a:lnTo>
                <a:lnTo>
                  <a:pt x="106934" y="81661"/>
                </a:lnTo>
                <a:lnTo>
                  <a:pt x="76962" y="50165"/>
                </a:lnTo>
                <a:lnTo>
                  <a:pt x="59563" y="15494"/>
                </a:lnTo>
                <a:lnTo>
                  <a:pt x="57912" y="0"/>
                </a:lnTo>
                <a:lnTo>
                  <a:pt x="0" y="3048"/>
                </a:lnTo>
                <a:lnTo>
                  <a:pt x="9779" y="48768"/>
                </a:lnTo>
                <a:lnTo>
                  <a:pt x="29083" y="82804"/>
                </a:lnTo>
                <a:lnTo>
                  <a:pt x="57023" y="114427"/>
                </a:lnTo>
                <a:lnTo>
                  <a:pt x="91694" y="143891"/>
                </a:lnTo>
                <a:lnTo>
                  <a:pt x="133477" y="172085"/>
                </a:lnTo>
                <a:lnTo>
                  <a:pt x="181610" y="198882"/>
                </a:lnTo>
                <a:lnTo>
                  <a:pt x="217170" y="216281"/>
                </a:lnTo>
                <a:lnTo>
                  <a:pt x="255397" y="233172"/>
                </a:lnTo>
                <a:lnTo>
                  <a:pt x="296291" y="249555"/>
                </a:lnTo>
                <a:lnTo>
                  <a:pt x="339344" y="265430"/>
                </a:lnTo>
                <a:lnTo>
                  <a:pt x="384683" y="280797"/>
                </a:lnTo>
                <a:lnTo>
                  <a:pt x="456946" y="302514"/>
                </a:lnTo>
                <a:lnTo>
                  <a:pt x="507492" y="316484"/>
                </a:lnTo>
                <a:lnTo>
                  <a:pt x="560070" y="329692"/>
                </a:lnTo>
                <a:lnTo>
                  <a:pt x="614299" y="342138"/>
                </a:lnTo>
                <a:lnTo>
                  <a:pt x="670306" y="353949"/>
                </a:lnTo>
                <a:lnTo>
                  <a:pt x="727710" y="364998"/>
                </a:lnTo>
                <a:lnTo>
                  <a:pt x="786638" y="375285"/>
                </a:lnTo>
                <a:lnTo>
                  <a:pt x="846709" y="384810"/>
                </a:lnTo>
                <a:lnTo>
                  <a:pt x="907923" y="393446"/>
                </a:lnTo>
                <a:lnTo>
                  <a:pt x="970280" y="401193"/>
                </a:lnTo>
                <a:lnTo>
                  <a:pt x="1033399" y="408051"/>
                </a:lnTo>
                <a:lnTo>
                  <a:pt x="1097407" y="413893"/>
                </a:lnTo>
                <a:lnTo>
                  <a:pt x="1161923" y="418846"/>
                </a:lnTo>
                <a:lnTo>
                  <a:pt x="1227074" y="422656"/>
                </a:lnTo>
                <a:lnTo>
                  <a:pt x="1292606" y="425450"/>
                </a:lnTo>
                <a:lnTo>
                  <a:pt x="1358265" y="427228"/>
                </a:lnTo>
                <a:lnTo>
                  <a:pt x="1424178" y="427609"/>
                </a:lnTo>
                <a:lnTo>
                  <a:pt x="1489964" y="427482"/>
                </a:lnTo>
                <a:lnTo>
                  <a:pt x="1555877" y="425831"/>
                </a:lnTo>
                <a:lnTo>
                  <a:pt x="1621282" y="423037"/>
                </a:lnTo>
                <a:lnTo>
                  <a:pt x="1686433" y="419354"/>
                </a:lnTo>
                <a:lnTo>
                  <a:pt x="1751076" y="414528"/>
                </a:lnTo>
                <a:lnTo>
                  <a:pt x="1814830" y="408940"/>
                </a:lnTo>
                <a:lnTo>
                  <a:pt x="1878203" y="402209"/>
                </a:lnTo>
                <a:lnTo>
                  <a:pt x="1940306" y="394716"/>
                </a:lnTo>
                <a:lnTo>
                  <a:pt x="2001647" y="386207"/>
                </a:lnTo>
                <a:lnTo>
                  <a:pt x="2061718" y="377063"/>
                </a:lnTo>
                <a:lnTo>
                  <a:pt x="2104136" y="369824"/>
                </a:lnTo>
                <a:lnTo>
                  <a:pt x="2120519" y="367030"/>
                </a:lnTo>
                <a:lnTo>
                  <a:pt x="2177923" y="356362"/>
                </a:lnTo>
                <a:lnTo>
                  <a:pt x="2233930" y="344805"/>
                </a:lnTo>
                <a:lnTo>
                  <a:pt x="2288159" y="332740"/>
                </a:lnTo>
                <a:lnTo>
                  <a:pt x="2340610" y="319913"/>
                </a:lnTo>
                <a:lnTo>
                  <a:pt x="2391410" y="306451"/>
                </a:lnTo>
                <a:lnTo>
                  <a:pt x="2439924" y="292481"/>
                </a:lnTo>
                <a:lnTo>
                  <a:pt x="2486533" y="277749"/>
                </a:lnTo>
                <a:lnTo>
                  <a:pt x="2530856" y="262636"/>
                </a:lnTo>
                <a:lnTo>
                  <a:pt x="2572766" y="247015"/>
                </a:lnTo>
                <a:lnTo>
                  <a:pt x="2612136" y="230886"/>
                </a:lnTo>
                <a:lnTo>
                  <a:pt x="2648966" y="214376"/>
                </a:lnTo>
                <a:lnTo>
                  <a:pt x="2683129" y="197358"/>
                </a:lnTo>
                <a:lnTo>
                  <a:pt x="2714498" y="179705"/>
                </a:lnTo>
                <a:lnTo>
                  <a:pt x="2716784" y="178435"/>
                </a:lnTo>
                <a:lnTo>
                  <a:pt x="2718816" y="176911"/>
                </a:lnTo>
                <a:lnTo>
                  <a:pt x="2731173" y="164452"/>
                </a:lnTo>
                <a:lnTo>
                  <a:pt x="2778506" y="202565"/>
                </a:lnTo>
                <a:lnTo>
                  <a:pt x="2799753" y="105156"/>
                </a:lnTo>
                <a:lnTo>
                  <a:pt x="2819908" y="12827"/>
                </a:lnTo>
                <a:close/>
              </a:path>
              <a:path w="5812155" h="459739">
                <a:moveTo>
                  <a:pt x="5812155" y="1524"/>
                </a:moveTo>
                <a:lnTo>
                  <a:pt x="5643880" y="98552"/>
                </a:lnTo>
                <a:lnTo>
                  <a:pt x="5690667" y="129476"/>
                </a:lnTo>
                <a:lnTo>
                  <a:pt x="5682869" y="135128"/>
                </a:lnTo>
                <a:lnTo>
                  <a:pt x="5640959" y="161925"/>
                </a:lnTo>
                <a:lnTo>
                  <a:pt x="5592953" y="188087"/>
                </a:lnTo>
                <a:lnTo>
                  <a:pt x="5557266" y="205232"/>
                </a:lnTo>
                <a:lnTo>
                  <a:pt x="5519420" y="221869"/>
                </a:lnTo>
                <a:lnTo>
                  <a:pt x="5479415" y="237998"/>
                </a:lnTo>
                <a:lnTo>
                  <a:pt x="5436870" y="253746"/>
                </a:lnTo>
                <a:lnTo>
                  <a:pt x="5392293" y="268859"/>
                </a:lnTo>
                <a:lnTo>
                  <a:pt x="5345811" y="283464"/>
                </a:lnTo>
                <a:lnTo>
                  <a:pt x="5297297" y="297434"/>
                </a:lnTo>
                <a:lnTo>
                  <a:pt x="5247259" y="310642"/>
                </a:lnTo>
                <a:lnTo>
                  <a:pt x="5195570" y="323215"/>
                </a:lnTo>
                <a:lnTo>
                  <a:pt x="5142357" y="334899"/>
                </a:lnTo>
                <a:lnTo>
                  <a:pt x="5088001" y="345821"/>
                </a:lnTo>
                <a:lnTo>
                  <a:pt x="5032248" y="355981"/>
                </a:lnTo>
                <a:lnTo>
                  <a:pt x="4975352" y="365125"/>
                </a:lnTo>
                <a:lnTo>
                  <a:pt x="4917554" y="373253"/>
                </a:lnTo>
                <a:lnTo>
                  <a:pt x="4859020" y="380619"/>
                </a:lnTo>
                <a:lnTo>
                  <a:pt x="4799711" y="386969"/>
                </a:lnTo>
                <a:lnTo>
                  <a:pt x="4739894" y="392176"/>
                </a:lnTo>
                <a:lnTo>
                  <a:pt x="4679442" y="396240"/>
                </a:lnTo>
                <a:lnTo>
                  <a:pt x="4618736" y="399161"/>
                </a:lnTo>
                <a:lnTo>
                  <a:pt x="4557903" y="401066"/>
                </a:lnTo>
                <a:lnTo>
                  <a:pt x="4496181" y="401320"/>
                </a:lnTo>
                <a:lnTo>
                  <a:pt x="4435094" y="400685"/>
                </a:lnTo>
                <a:lnTo>
                  <a:pt x="4374134" y="398907"/>
                </a:lnTo>
                <a:lnTo>
                  <a:pt x="4313428" y="396113"/>
                </a:lnTo>
                <a:lnTo>
                  <a:pt x="4253103" y="392176"/>
                </a:lnTo>
                <a:lnTo>
                  <a:pt x="4193159" y="387096"/>
                </a:lnTo>
                <a:lnTo>
                  <a:pt x="4133850" y="381000"/>
                </a:lnTo>
                <a:lnTo>
                  <a:pt x="4075303" y="373888"/>
                </a:lnTo>
                <a:lnTo>
                  <a:pt x="4017518" y="365887"/>
                </a:lnTo>
                <a:lnTo>
                  <a:pt x="3960749" y="356997"/>
                </a:lnTo>
                <a:lnTo>
                  <a:pt x="3905123" y="347218"/>
                </a:lnTo>
                <a:lnTo>
                  <a:pt x="3850513" y="336550"/>
                </a:lnTo>
                <a:lnTo>
                  <a:pt x="3797427" y="325247"/>
                </a:lnTo>
                <a:lnTo>
                  <a:pt x="3745738" y="313055"/>
                </a:lnTo>
                <a:lnTo>
                  <a:pt x="3695700" y="300228"/>
                </a:lnTo>
                <a:lnTo>
                  <a:pt x="3647313" y="286766"/>
                </a:lnTo>
                <a:lnTo>
                  <a:pt x="3600831" y="272542"/>
                </a:lnTo>
                <a:lnTo>
                  <a:pt x="3556254" y="257810"/>
                </a:lnTo>
                <a:lnTo>
                  <a:pt x="3513455" y="242443"/>
                </a:lnTo>
                <a:lnTo>
                  <a:pt x="3473323" y="226695"/>
                </a:lnTo>
                <a:lnTo>
                  <a:pt x="3435477" y="210439"/>
                </a:lnTo>
                <a:lnTo>
                  <a:pt x="3400044" y="193929"/>
                </a:lnTo>
                <a:lnTo>
                  <a:pt x="3352038" y="168529"/>
                </a:lnTo>
                <a:lnTo>
                  <a:pt x="3310128" y="142494"/>
                </a:lnTo>
                <a:lnTo>
                  <a:pt x="3275457" y="116586"/>
                </a:lnTo>
                <a:lnTo>
                  <a:pt x="3240405" y="82296"/>
                </a:lnTo>
                <a:lnTo>
                  <a:pt x="3218942" y="50292"/>
                </a:lnTo>
                <a:lnTo>
                  <a:pt x="3209544" y="11430"/>
                </a:lnTo>
                <a:lnTo>
                  <a:pt x="3151632" y="14224"/>
                </a:lnTo>
                <a:lnTo>
                  <a:pt x="3160649" y="61087"/>
                </a:lnTo>
                <a:lnTo>
                  <a:pt x="3178683" y="96393"/>
                </a:lnTo>
                <a:lnTo>
                  <a:pt x="3204591" y="129159"/>
                </a:lnTo>
                <a:lnTo>
                  <a:pt x="3237484" y="160274"/>
                </a:lnTo>
                <a:lnTo>
                  <a:pt x="3277108" y="189992"/>
                </a:lnTo>
                <a:lnTo>
                  <a:pt x="3322447" y="218313"/>
                </a:lnTo>
                <a:lnTo>
                  <a:pt x="3356356" y="236728"/>
                </a:lnTo>
                <a:lnTo>
                  <a:pt x="3392297" y="254381"/>
                </a:lnTo>
                <a:lnTo>
                  <a:pt x="3430905" y="271653"/>
                </a:lnTo>
                <a:lnTo>
                  <a:pt x="3471545" y="288417"/>
                </a:lnTo>
                <a:lnTo>
                  <a:pt x="3536569" y="312293"/>
                </a:lnTo>
                <a:lnTo>
                  <a:pt x="3582543" y="327533"/>
                </a:lnTo>
                <a:lnTo>
                  <a:pt x="3630549" y="342138"/>
                </a:lnTo>
                <a:lnTo>
                  <a:pt x="3680079" y="355981"/>
                </a:lnTo>
                <a:lnTo>
                  <a:pt x="3731387" y="369189"/>
                </a:lnTo>
                <a:lnTo>
                  <a:pt x="3784219" y="381508"/>
                </a:lnTo>
                <a:lnTo>
                  <a:pt x="3838448" y="393192"/>
                </a:lnTo>
                <a:lnTo>
                  <a:pt x="3893947" y="404114"/>
                </a:lnTo>
                <a:lnTo>
                  <a:pt x="3950716" y="414147"/>
                </a:lnTo>
                <a:lnTo>
                  <a:pt x="4008628" y="423164"/>
                </a:lnTo>
                <a:lnTo>
                  <a:pt x="4067302" y="431292"/>
                </a:lnTo>
                <a:lnTo>
                  <a:pt x="4126992" y="438531"/>
                </a:lnTo>
                <a:lnTo>
                  <a:pt x="4187317" y="444627"/>
                </a:lnTo>
                <a:lnTo>
                  <a:pt x="4248150" y="449834"/>
                </a:lnTo>
                <a:lnTo>
                  <a:pt x="4309618" y="453898"/>
                </a:lnTo>
                <a:lnTo>
                  <a:pt x="4371340" y="456819"/>
                </a:lnTo>
                <a:lnTo>
                  <a:pt x="4433443" y="458597"/>
                </a:lnTo>
                <a:lnTo>
                  <a:pt x="4495673" y="459232"/>
                </a:lnTo>
                <a:lnTo>
                  <a:pt x="4558157" y="458978"/>
                </a:lnTo>
                <a:lnTo>
                  <a:pt x="4620387" y="457073"/>
                </a:lnTo>
                <a:lnTo>
                  <a:pt x="4682363" y="454025"/>
                </a:lnTo>
                <a:lnTo>
                  <a:pt x="4743831" y="449834"/>
                </a:lnTo>
                <a:lnTo>
                  <a:pt x="4804651" y="444627"/>
                </a:lnTo>
                <a:lnTo>
                  <a:pt x="4865230" y="438150"/>
                </a:lnTo>
                <a:lnTo>
                  <a:pt x="4924806" y="430784"/>
                </a:lnTo>
                <a:lnTo>
                  <a:pt x="4983607" y="422402"/>
                </a:lnTo>
                <a:lnTo>
                  <a:pt x="5041392" y="413131"/>
                </a:lnTo>
                <a:lnTo>
                  <a:pt x="5098288" y="402844"/>
                </a:lnTo>
                <a:lnTo>
                  <a:pt x="5105844" y="401320"/>
                </a:lnTo>
                <a:lnTo>
                  <a:pt x="5153787" y="391668"/>
                </a:lnTo>
                <a:lnTo>
                  <a:pt x="5208016" y="379730"/>
                </a:lnTo>
                <a:lnTo>
                  <a:pt x="5260848" y="366903"/>
                </a:lnTo>
                <a:lnTo>
                  <a:pt x="5312156" y="353314"/>
                </a:lnTo>
                <a:lnTo>
                  <a:pt x="5361813" y="339090"/>
                </a:lnTo>
                <a:lnTo>
                  <a:pt x="5409565" y="324104"/>
                </a:lnTo>
                <a:lnTo>
                  <a:pt x="5455539" y="308610"/>
                </a:lnTo>
                <a:lnTo>
                  <a:pt x="5499481" y="292354"/>
                </a:lnTo>
                <a:lnTo>
                  <a:pt x="5561584" y="266827"/>
                </a:lnTo>
                <a:lnTo>
                  <a:pt x="5600065" y="249047"/>
                </a:lnTo>
                <a:lnTo>
                  <a:pt x="5636260" y="230886"/>
                </a:lnTo>
                <a:lnTo>
                  <a:pt x="5669788" y="212090"/>
                </a:lnTo>
                <a:lnTo>
                  <a:pt x="5715381" y="183007"/>
                </a:lnTo>
                <a:lnTo>
                  <a:pt x="5729097" y="173228"/>
                </a:lnTo>
                <a:lnTo>
                  <a:pt x="5731637" y="171450"/>
                </a:lnTo>
                <a:lnTo>
                  <a:pt x="5733796" y="169291"/>
                </a:lnTo>
                <a:lnTo>
                  <a:pt x="5735574" y="166751"/>
                </a:lnTo>
                <a:lnTo>
                  <a:pt x="5739333" y="161632"/>
                </a:lnTo>
                <a:lnTo>
                  <a:pt x="5788787" y="194310"/>
                </a:lnTo>
                <a:lnTo>
                  <a:pt x="5799582" y="105156"/>
                </a:lnTo>
                <a:lnTo>
                  <a:pt x="5812155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47341" y="3423666"/>
            <a:ext cx="151320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-465" dirty="0">
                <a:latin typeface="Microsoft JhengHei UI"/>
                <a:cs typeface="Microsoft JhengHei UI"/>
              </a:rPr>
              <a:t>由</a:t>
            </a:r>
            <a:r>
              <a:rPr sz="2800" spc="-730" dirty="0">
                <a:latin typeface="Microsoft JhengHei UI"/>
                <a:cs typeface="Microsoft JhengHei UI"/>
              </a:rPr>
              <a:t>编译器</a:t>
            </a:r>
            <a:r>
              <a:rPr sz="2800" spc="-465" dirty="0">
                <a:latin typeface="Microsoft JhengHei UI"/>
                <a:cs typeface="Microsoft JhengHei UI"/>
              </a:rPr>
              <a:t>转换</a:t>
            </a:r>
            <a:endParaRPr sz="2800">
              <a:latin typeface="Microsoft JhengHei UI"/>
              <a:cs typeface="Microsoft JhengHei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6709" y="3423666"/>
            <a:ext cx="151320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-465" dirty="0">
                <a:latin typeface="Microsoft JhengHei UI"/>
                <a:cs typeface="Microsoft JhengHei UI"/>
              </a:rPr>
              <a:t>由</a:t>
            </a:r>
            <a:r>
              <a:rPr sz="2800" spc="-690" dirty="0">
                <a:latin typeface="Microsoft JhengHei UI"/>
                <a:cs typeface="Microsoft JhengHei UI"/>
              </a:rPr>
              <a:t>汇编者</a:t>
            </a:r>
            <a:r>
              <a:rPr sz="2800" spc="-465" dirty="0">
                <a:latin typeface="Microsoft JhengHei UI"/>
                <a:cs typeface="Microsoft JhengHei UI"/>
              </a:rPr>
              <a:t>转换</a:t>
            </a:r>
            <a:endParaRPr sz="2800">
              <a:latin typeface="Microsoft JhengHei UI"/>
              <a:cs typeface="Microsoft JhengHei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3631" y="3036189"/>
            <a:ext cx="1667510" cy="975360"/>
            <a:chOff x="103631" y="3036189"/>
            <a:chExt cx="1667510" cy="975360"/>
          </a:xfrm>
        </p:grpSpPr>
        <p:sp>
          <p:nvSpPr>
            <p:cNvPr id="16" name="object 16"/>
            <p:cNvSpPr/>
            <p:nvPr/>
          </p:nvSpPr>
          <p:spPr>
            <a:xfrm>
              <a:off x="108203" y="3040761"/>
              <a:ext cx="1658620" cy="965835"/>
            </a:xfrm>
            <a:custGeom>
              <a:avLst/>
              <a:gdLst/>
              <a:ahLst/>
              <a:cxnLst/>
              <a:rect l="l" t="t" r="r" b="b"/>
              <a:pathLst>
                <a:path w="1658620" h="965835">
                  <a:moveTo>
                    <a:pt x="1353693" y="0"/>
                  </a:moveTo>
                  <a:lnTo>
                    <a:pt x="967232" y="389763"/>
                  </a:lnTo>
                  <a:lnTo>
                    <a:pt x="0" y="389763"/>
                  </a:lnTo>
                  <a:lnTo>
                    <a:pt x="0" y="965834"/>
                  </a:lnTo>
                  <a:lnTo>
                    <a:pt x="1658112" y="965834"/>
                  </a:lnTo>
                  <a:lnTo>
                    <a:pt x="1658112" y="389763"/>
                  </a:lnTo>
                  <a:lnTo>
                    <a:pt x="1381760" y="389763"/>
                  </a:lnTo>
                  <a:lnTo>
                    <a:pt x="1353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8203" y="3040761"/>
              <a:ext cx="1658620" cy="965835"/>
            </a:xfrm>
            <a:custGeom>
              <a:avLst/>
              <a:gdLst/>
              <a:ahLst/>
              <a:cxnLst/>
              <a:rect l="l" t="t" r="r" b="b"/>
              <a:pathLst>
                <a:path w="1658620" h="965835">
                  <a:moveTo>
                    <a:pt x="0" y="389763"/>
                  </a:moveTo>
                  <a:lnTo>
                    <a:pt x="967232" y="389763"/>
                  </a:lnTo>
                  <a:lnTo>
                    <a:pt x="1353693" y="0"/>
                  </a:lnTo>
                  <a:lnTo>
                    <a:pt x="1381760" y="389763"/>
                  </a:lnTo>
                  <a:lnTo>
                    <a:pt x="1658112" y="389763"/>
                  </a:lnTo>
                  <a:lnTo>
                    <a:pt x="1658112" y="485775"/>
                  </a:lnTo>
                  <a:lnTo>
                    <a:pt x="1658112" y="629793"/>
                  </a:lnTo>
                  <a:lnTo>
                    <a:pt x="1658112" y="965834"/>
                  </a:lnTo>
                  <a:lnTo>
                    <a:pt x="1381760" y="965834"/>
                  </a:lnTo>
                  <a:lnTo>
                    <a:pt x="967232" y="965834"/>
                  </a:lnTo>
                  <a:lnTo>
                    <a:pt x="0" y="965834"/>
                  </a:lnTo>
                  <a:lnTo>
                    <a:pt x="0" y="629793"/>
                  </a:lnTo>
                  <a:lnTo>
                    <a:pt x="0" y="485775"/>
                  </a:lnTo>
                  <a:lnTo>
                    <a:pt x="0" y="3897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3494" y="3431235"/>
            <a:ext cx="1224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1800" spc="-409" dirty="0">
                <a:latin typeface="Microsoft JhengHei UI"/>
                <a:cs typeface="Microsoft JhengHei UI"/>
              </a:rPr>
              <a:t>因为它是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05" dirty="0">
                <a:latin typeface="Microsoft JhengHei UI"/>
                <a:cs typeface="Microsoft JhengHei UI"/>
              </a:rPr>
              <a:t>无法</a:t>
            </a:r>
            <a:r>
              <a:rPr sz="1800" spc="-195" dirty="0">
                <a:latin typeface="Microsoft JhengHei UI"/>
                <a:cs typeface="Microsoft JhengHei UI"/>
              </a:rPr>
              <a:t>执行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354" y="1222705"/>
            <a:ext cx="4743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5455" algn="l"/>
              </a:tabLst>
            </a:pPr>
            <a:r>
              <a:rPr sz="2400" dirty="0">
                <a:latin typeface="Microsoft JhengHei UI"/>
                <a:cs typeface="Microsoft JhengHei UI"/>
              </a:rPr>
              <a:t>C</a:t>
            </a:r>
            <a:r>
              <a:rPr sz="2400" dirty="0">
                <a:latin typeface="Microsoft JhengHei UI"/>
                <a:cs typeface="Microsoft JhengHei UI"/>
              </a:rPr>
              <a:t>汇编语言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9871" y="1222705"/>
            <a:ext cx="94106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JhengHei UI"/>
                <a:cs typeface="Microsoft JhengHei UI"/>
              </a:rPr>
              <a:t>机器语言</a:t>
            </a:r>
            <a:endParaRPr sz="24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4240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二进制</a:t>
            </a:r>
            <a:r>
              <a:rPr spc="-5" dirty="0"/>
              <a:t>数和计算机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7007859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在计算机内部</a:t>
            </a:r>
            <a:r>
              <a:rPr sz="3200" spc="-5" dirty="0">
                <a:latin typeface="Microsoft YaHei"/>
                <a:cs typeface="Microsoft YaHei"/>
              </a:rPr>
              <a:t>，</a:t>
            </a:r>
            <a:endParaRPr sz="3200">
              <a:latin typeface="Microsoft YaHei"/>
              <a:cs typeface="Microsoft YaHei"/>
            </a:endParaRPr>
          </a:p>
          <a:p>
            <a:pPr marL="12700" marR="5080">
              <a:lnSpc>
                <a:spcPct val="100000"/>
              </a:lnSpc>
            </a:pPr>
            <a:r>
              <a:rPr sz="3200" spc="-10" dirty="0">
                <a:latin typeface="Microsoft YaHei"/>
                <a:cs typeface="Microsoft YaHei"/>
              </a:rPr>
              <a:t>为</a:t>
            </a:r>
            <a:r>
              <a:rPr sz="3200" spc="-10" dirty="0">
                <a:latin typeface="Microsoft YaHei"/>
                <a:cs typeface="Microsoft YaHei"/>
              </a:rPr>
              <a:t>高</a:t>
            </a:r>
            <a:r>
              <a:rPr sz="3200" spc="30" dirty="0">
                <a:latin typeface="Microsoft YaHei"/>
                <a:cs typeface="Microsoft YaHei"/>
              </a:rPr>
              <a:t>电压</a:t>
            </a:r>
            <a:r>
              <a:rPr sz="3200" spc="-15" dirty="0">
                <a:latin typeface="Microsoft YaHei"/>
                <a:cs typeface="Microsoft YaHei"/>
              </a:rPr>
              <a:t>或</a:t>
            </a:r>
            <a:r>
              <a:rPr sz="3200" spc="-10" dirty="0">
                <a:latin typeface="Microsoft YaHei"/>
                <a:cs typeface="Microsoft YaHei"/>
              </a:rPr>
              <a:t>低电压</a:t>
            </a:r>
            <a:r>
              <a:rPr sz="3200" spc="-10" dirty="0">
                <a:latin typeface="Microsoft YaHei"/>
                <a:cs typeface="Microsoft YaHei"/>
              </a:rPr>
              <a:t>指定</a:t>
            </a:r>
            <a:r>
              <a:rPr sz="3200" spc="110" dirty="0">
                <a:latin typeface="Microsoft YaHei"/>
                <a:cs typeface="Microsoft YaHei"/>
              </a:rPr>
              <a:t>1</a:t>
            </a:r>
            <a:r>
              <a:rPr sz="3200" spc="-10" dirty="0">
                <a:latin typeface="Microsoft YaHei"/>
                <a:cs typeface="Microsoft YaHei"/>
              </a:rPr>
              <a:t>或</a:t>
            </a:r>
            <a:r>
              <a:rPr sz="3200" spc="110" dirty="0">
                <a:latin typeface="Microsoft YaHei"/>
                <a:cs typeface="Microsoft YaHei"/>
              </a:rPr>
              <a:t>0</a:t>
            </a:r>
            <a:endParaRPr sz="3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Microsoft YaHei"/>
              <a:cs typeface="Microsoft YaHei"/>
            </a:endParaRPr>
          </a:p>
          <a:p>
            <a:pPr marL="12700" marR="499109">
              <a:lnSpc>
                <a:spcPct val="100000"/>
              </a:lnSpc>
            </a:pPr>
            <a:r>
              <a:rPr sz="3200" spc="-15" dirty="0">
                <a:latin typeface="Microsoft YaHei"/>
                <a:cs typeface="Microsoft YaHei"/>
              </a:rPr>
              <a:t>计算机中的</a:t>
            </a:r>
            <a:r>
              <a:rPr sz="3200" spc="-10" dirty="0">
                <a:latin typeface="Microsoft YaHei"/>
                <a:cs typeface="Microsoft YaHei"/>
              </a:rPr>
              <a:t>所有</a:t>
            </a:r>
            <a:r>
              <a:rPr sz="3200" spc="-5" dirty="0">
                <a:latin typeface="Microsoft YaHei"/>
                <a:cs typeface="Microsoft YaHei"/>
              </a:rPr>
              <a:t>数据</a:t>
            </a:r>
            <a:r>
              <a:rPr sz="3200" spc="-15" dirty="0">
                <a:latin typeface="Microsoft YaHei"/>
                <a:cs typeface="Microsoft YaHei"/>
              </a:rPr>
              <a:t>和指令都用</a:t>
            </a:r>
            <a:r>
              <a:rPr sz="3200" spc="114" dirty="0">
                <a:latin typeface="Microsoft YaHei"/>
                <a:cs typeface="Microsoft YaHei"/>
              </a:rPr>
              <a:t>二进制</a:t>
            </a:r>
            <a:r>
              <a:rPr sz="3200" spc="-10" dirty="0">
                <a:latin typeface="Microsoft YaHei"/>
                <a:cs typeface="Microsoft YaHei"/>
              </a:rPr>
              <a:t>数字表示。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580257"/>
            <a:ext cx="233679" cy="2362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38035" y="5399328"/>
            <a:ext cx="2232025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0" dirty="0">
                <a:latin typeface="Microsoft JhengHei UI"/>
                <a:cs typeface="Microsoft JhengHei UI"/>
              </a:rPr>
              <a:t>同样的</a:t>
            </a:r>
            <a:r>
              <a:rPr sz="1800" spc="80" dirty="0">
                <a:latin typeface="Microsoft JhengHei UI"/>
                <a:cs typeface="Microsoft JhengHei UI"/>
              </a:rPr>
              <a:t>二进制</a:t>
            </a:r>
            <a:r>
              <a:rPr sz="1800" spc="-110" dirty="0">
                <a:latin typeface="Microsoft JhengHei UI"/>
                <a:cs typeface="Microsoft JhengHei UI"/>
              </a:rPr>
              <a:t>数字</a:t>
            </a:r>
            <a:r>
              <a:rPr sz="1800" spc="-605" dirty="0">
                <a:latin typeface="Microsoft JhengHei UI"/>
                <a:cs typeface="Microsoft JhengHei UI"/>
              </a:rPr>
              <a:t>可以用于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60" dirty="0">
                <a:latin typeface="Microsoft JhengHei UI"/>
                <a:cs typeface="Microsoft JhengHei UI"/>
              </a:rPr>
              <a:t>有</a:t>
            </a:r>
            <a:r>
              <a:rPr sz="1800" spc="-390" dirty="0">
                <a:latin typeface="Microsoft JhengHei UI"/>
                <a:cs typeface="Microsoft JhengHei UI"/>
              </a:rPr>
              <a:t>许多</a:t>
            </a:r>
            <a:r>
              <a:rPr sz="1800" spc="-545" dirty="0">
                <a:latin typeface="Microsoft JhengHei UI"/>
                <a:cs typeface="Microsoft JhengHei UI"/>
              </a:rPr>
              <a:t>可能的</a:t>
            </a:r>
            <a:r>
              <a:rPr sz="1800" spc="-155" dirty="0">
                <a:latin typeface="Microsoft JhengHei UI"/>
                <a:cs typeface="Microsoft JhengHei UI"/>
              </a:rPr>
              <a:t>解释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1800" spc="2220" dirty="0">
                <a:latin typeface="Microsoft JhengHei UI"/>
                <a:cs typeface="Microsoft JhengHei UI"/>
              </a:rPr>
              <a:t>→</a:t>
            </a:r>
            <a:r>
              <a:rPr sz="1800" spc="-110" dirty="0">
                <a:latin typeface="Microsoft JhengHei UI"/>
                <a:cs typeface="Microsoft JhengHei UI"/>
              </a:rPr>
              <a:t> 解释</a:t>
            </a:r>
            <a:r>
              <a:rPr sz="1800" spc="-340" dirty="0">
                <a:latin typeface="Microsoft JhengHei UI"/>
                <a:cs typeface="Microsoft JhengHei UI"/>
              </a:rPr>
              <a:t>的规则</a:t>
            </a:r>
            <a:r>
              <a:rPr sz="1800" spc="-1120" dirty="0">
                <a:latin typeface="Microsoft JhengHei UI"/>
                <a:cs typeface="Microsoft JhengHei UI"/>
              </a:rPr>
              <a:t>很重要</a:t>
            </a:r>
            <a:endParaRPr sz="1800">
              <a:latin typeface="Microsoft JhengHei UI"/>
              <a:cs typeface="Microsoft JhengHei UI"/>
            </a:endParaRPr>
          </a:p>
          <a:p>
            <a:pPr marR="264795" algn="r">
              <a:lnSpc>
                <a:spcPct val="100000"/>
              </a:lnSpc>
              <a:spcBef>
                <a:spcPts val="930"/>
              </a:spcBef>
            </a:pPr>
            <a:r>
              <a:rPr sz="1800" spc="60" dirty="0">
                <a:latin typeface="Microsoft YaHei"/>
                <a:cs typeface="Microsoft YaHei"/>
              </a:rPr>
              <a:t>8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3927" y="2849879"/>
            <a:ext cx="1320165" cy="387350"/>
            <a:chOff x="3233927" y="2849879"/>
            <a:chExt cx="1320165" cy="387350"/>
          </a:xfrm>
        </p:grpSpPr>
        <p:sp>
          <p:nvSpPr>
            <p:cNvPr id="8" name="object 8"/>
            <p:cNvSpPr/>
            <p:nvPr/>
          </p:nvSpPr>
          <p:spPr>
            <a:xfrm>
              <a:off x="3246119" y="2862071"/>
              <a:ext cx="1295400" cy="363220"/>
            </a:xfrm>
            <a:custGeom>
              <a:avLst/>
              <a:gdLst/>
              <a:ahLst/>
              <a:cxnLst/>
              <a:rect l="l" t="t" r="r" b="b"/>
              <a:pathLst>
                <a:path w="1295400" h="363219">
                  <a:moveTo>
                    <a:pt x="971550" y="0"/>
                  </a:moveTo>
                  <a:lnTo>
                    <a:pt x="323850" y="0"/>
                  </a:lnTo>
                  <a:lnTo>
                    <a:pt x="323850" y="181355"/>
                  </a:lnTo>
                  <a:lnTo>
                    <a:pt x="0" y="181355"/>
                  </a:lnTo>
                  <a:lnTo>
                    <a:pt x="647700" y="362712"/>
                  </a:lnTo>
                  <a:lnTo>
                    <a:pt x="1295400" y="181355"/>
                  </a:lnTo>
                  <a:lnTo>
                    <a:pt x="971550" y="181355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46119" y="2862071"/>
              <a:ext cx="1295400" cy="363220"/>
            </a:xfrm>
            <a:custGeom>
              <a:avLst/>
              <a:gdLst/>
              <a:ahLst/>
              <a:cxnLst/>
              <a:rect l="l" t="t" r="r" b="b"/>
              <a:pathLst>
                <a:path w="1295400" h="363219">
                  <a:moveTo>
                    <a:pt x="0" y="181355"/>
                  </a:moveTo>
                  <a:lnTo>
                    <a:pt x="323850" y="181355"/>
                  </a:lnTo>
                  <a:lnTo>
                    <a:pt x="323850" y="0"/>
                  </a:lnTo>
                  <a:lnTo>
                    <a:pt x="971550" y="0"/>
                  </a:lnTo>
                  <a:lnTo>
                    <a:pt x="971550" y="181355"/>
                  </a:lnTo>
                  <a:lnTo>
                    <a:pt x="1295400" y="181355"/>
                  </a:lnTo>
                  <a:lnTo>
                    <a:pt x="647700" y="362712"/>
                  </a:lnTo>
                  <a:lnTo>
                    <a:pt x="0" y="181355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5959" y="4522851"/>
          <a:ext cx="440944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/>
                <a:gridCol w="2194560"/>
              </a:tblGrid>
              <a:tr h="37084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123 </a:t>
                      </a:r>
                      <a:r>
                        <a:rPr sz="1800" spc="215" dirty="0">
                          <a:latin typeface="Microsoft JhengHei UI"/>
                          <a:cs typeface="Microsoft JhengHei UI"/>
                        </a:rPr>
                        <a:t>(</a:t>
                      </a: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整数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)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01111011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30" dirty="0">
                          <a:latin typeface="Microsoft JhengHei UI"/>
                          <a:cs typeface="Microsoft JhengHei UI"/>
                        </a:rPr>
                        <a:t>A 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(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字母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)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01000001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5" dirty="0">
                          <a:latin typeface="Microsoft JhengHei UI"/>
                          <a:cs typeface="Microsoft JhengHei UI"/>
                        </a:rPr>
                        <a:t>加载</a:t>
                      </a:r>
                      <a:r>
                        <a:rPr sz="1800" spc="15" dirty="0"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指令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00100011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5" dirty="0">
                          <a:latin typeface="Microsoft JhengHei UI"/>
                          <a:cs typeface="Microsoft JhengHei UI"/>
                        </a:rPr>
                        <a:t>35 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(</a:t>
                      </a: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整数</a:t>
                      </a:r>
                      <a:r>
                        <a:rPr sz="1800" spc="210" dirty="0">
                          <a:latin typeface="Microsoft JhengHei UI"/>
                          <a:cs typeface="Microsoft JhengHei UI"/>
                        </a:rPr>
                        <a:t>)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70" dirty="0">
                          <a:latin typeface="Microsoft JhengHei UI"/>
                          <a:cs typeface="Microsoft JhengHei UI"/>
                        </a:rPr>
                        <a:t>00100011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755894" y="5523077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0" dirty="0">
                <a:latin typeface="Microsoft JhengHei UI"/>
                <a:cs typeface="Microsoft JhengHei UI"/>
              </a:rPr>
              <a:t>一样吗</a:t>
            </a:r>
            <a:r>
              <a:rPr sz="1800" dirty="0">
                <a:latin typeface="Microsoft JhengHei UI"/>
                <a:cs typeface="Microsoft JhengHei UI"/>
              </a:rPr>
              <a:t>？</a:t>
            </a:r>
            <a:endParaRPr sz="1800">
              <a:latin typeface="Microsoft JhengHei UI"/>
              <a:cs typeface="Microsoft Jheng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29428" y="5487923"/>
            <a:ext cx="369570" cy="342900"/>
          </a:xfrm>
          <a:custGeom>
            <a:avLst/>
            <a:gdLst/>
            <a:ahLst/>
            <a:cxnLst/>
            <a:rect l="l" t="t" r="r" b="b"/>
            <a:pathLst>
              <a:path w="369570" h="342900">
                <a:moveTo>
                  <a:pt x="369443" y="178993"/>
                </a:moveTo>
                <a:lnTo>
                  <a:pt x="70929" y="28600"/>
                </a:lnTo>
                <a:lnTo>
                  <a:pt x="73825" y="22860"/>
                </a:lnTo>
                <a:lnTo>
                  <a:pt x="85217" y="254"/>
                </a:lnTo>
                <a:lnTo>
                  <a:pt x="0" y="0"/>
                </a:lnTo>
                <a:lnTo>
                  <a:pt x="50927" y="68326"/>
                </a:lnTo>
                <a:lnTo>
                  <a:pt x="65189" y="40005"/>
                </a:lnTo>
                <a:lnTo>
                  <a:pt x="352704" y="184785"/>
                </a:lnTo>
                <a:lnTo>
                  <a:pt x="68059" y="301688"/>
                </a:lnTo>
                <a:lnTo>
                  <a:pt x="56007" y="272326"/>
                </a:lnTo>
                <a:lnTo>
                  <a:pt x="0" y="336524"/>
                </a:lnTo>
                <a:lnTo>
                  <a:pt x="84963" y="342811"/>
                </a:lnTo>
                <a:lnTo>
                  <a:pt x="74879" y="318274"/>
                </a:lnTo>
                <a:lnTo>
                  <a:pt x="72885" y="313436"/>
                </a:lnTo>
                <a:lnTo>
                  <a:pt x="369062" y="191795"/>
                </a:lnTo>
                <a:lnTo>
                  <a:pt x="366331" y="185166"/>
                </a:lnTo>
                <a:lnTo>
                  <a:pt x="369443" y="178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Application>Microsoft Office PowerPoint</ap:Application>
  <ap:PresentationFormat>On-screen Show (4:3)</ap:PresentationFormat>
  <ap:ScaleCrop>false</ap:ScaleCrop>
  <ap:LinksUpToDate>false</ap:LinksUpToDate>
  <ap:SharedDoc>false</ap:SharedDoc>
  <ap:HyperlinksChanged>false</ap:HyperlinksChanged>
  <ap:AppVersion>12.0000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tak</dc:creator>
  <dc:title>スライド 1</dc:title>
  <dcterms:created xsi:type="dcterms:W3CDTF">2021-12-04T09:16:04Z</dcterms:created>
  <dcterms:modified xsi:type="dcterms:W3CDTF">2021-12-04T09:16:04Z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2021-12-04T00:00:00Z</vt:filetime>
  </property>
</Properties>
</file>