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6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7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43821059159503E-2"/>
          <c:y val="7.6023280429039039E-2"/>
          <c:w val="0.74561634370238794"/>
          <c:h val="0.847953439141921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7-4DEA-AE3B-2E411235A65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7-4DEA-AE3B-2E411235A65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DEA-AE3B-2E411235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43821059159503E-2"/>
          <c:y val="7.6023280429039039E-2"/>
          <c:w val="0.74561634370238794"/>
          <c:h val="0.847953439141921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7A-4A47-A6CF-A7069008211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7A-4A47-A6CF-A7069008211F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7A-4A47-A6CF-A70690082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43821059159503E-2"/>
          <c:y val="7.6023280429039039E-2"/>
          <c:w val="0.74561634370238794"/>
          <c:h val="0.847953439141921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7-4DEA-AE3B-2E411235A65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7-4DEA-AE3B-2E411235A65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DEA-AE3B-2E411235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43821059159503E-2"/>
          <c:y val="7.6023280429039039E-2"/>
          <c:w val="0.74561634370238794"/>
          <c:h val="0.847953439141921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7-4DEA-AE3B-2E411235A65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7-4DEA-AE3B-2E411235A65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4DEA-AE3B-2E411235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42B4-F657-4800-87C2-5B282DD3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A0264-6C7C-4887-A0CD-181D894C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0773C-F42D-4491-86B7-A945AFBB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F982C-1C5C-41C4-B0F0-D5F98F3F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BA25B-6EB9-4E46-9716-11F6026A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49E3-E740-4759-9A89-AA9C9CFD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BEA65-A109-45C9-97FA-D6D977AB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1A2C1-76D0-4AEB-A5C1-EE7BCF9C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E2422-A089-47BF-875B-8275AF9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6EDB5-DF60-47E7-B653-FDED929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C15326-BC66-411D-B7D8-C728D27AB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6F6CE-D634-41E2-A461-96B61759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46ABF-E433-4F22-BDAF-74DDE44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8C4C4-0507-4E7B-9F0D-02D0F169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17782-CE1B-44F5-82C0-A8179F7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32A98-1967-43D8-A9B4-EC18F24A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C1E6C-669B-4B65-AE0C-991E43BA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34685-7277-4F60-BB5B-769B9EE8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276CC-14FB-4DAD-B20C-51D92671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D29D3-A43D-4148-8D85-1452B86C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5A3A-4583-4B4E-94D4-F7C6B6B0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B5D94-968C-4E3D-908E-B12E6031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6DCD0-B456-485E-A141-A9E48C4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84DB-629F-4F54-A0E7-CCDFF838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A3202-3423-4C52-A85A-8E84894A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397E-F677-427F-B46C-ED4B50E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8DD5-9CC5-4836-A0E4-02BEA660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56248-3EAA-407F-B839-3F3BD583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96109-B0E4-40B9-9751-F56A3A5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77C41-68FB-4E67-97E4-AC8F2458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ADD84-FC0E-490E-AA0A-53A3467F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5D06-E6E7-42A3-86B6-CB75768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03D4F-3C7D-4D4B-AC56-E1FB8D31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6DEF9-CC67-4B7C-B989-9B95BA2B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B73D7-A20C-4787-A8AA-3BB3C8FC4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C4805-D91C-47FC-9CB0-275369AE4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4AE24-F603-470D-82A9-50E73C5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252076-07D0-49ED-8571-3807F3E3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E574E6-4A3B-44F4-9118-3520EEC9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6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4516-73AE-49D6-8248-D1D125BD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128769-343C-4D85-90BF-B36D0A9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6A9611-B202-4761-BCE2-05E04A4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F404E9-F256-433E-B508-FDD3E69D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938BA-1908-4482-9F3E-02E7035A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890F92-85DA-4BCF-A761-EDA6A5C4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4C003-0B71-4CCB-95CB-78DFC87C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1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52D2-75BA-47D8-A9DD-ECC322C7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22E77-53EC-4FCC-92EB-F8C7AC6B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7D52A-8673-49A6-BFEF-D6D2180D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D0A19-FAAF-48C7-9A30-037DB2A8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52E38-0150-499E-AD20-E632DA71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30D-25B0-41C2-A5C4-1584F06D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EB9A-DC71-4BDF-B91F-B96897C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EEEC4-4E3C-4E87-9F28-24D10B06C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A867B-E6DA-4EE3-98C8-EF9427DA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1C21D-E36A-449F-A758-43447960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51439-18CD-4ADD-82AB-97441059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A6C65-360F-4ACC-B16D-469AE994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6394A-ED08-45A2-A280-D8B544F2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3DE4D-DACA-4854-90F2-CAB32E1F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4029C-7619-4683-8592-27DE601E5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AD21-B22B-407F-985F-CD85D8A140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F9B6E-8479-49D4-8995-4ADC60AF3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5B806-72AB-461C-B916-C04AB69D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FF39-D96D-4D86-A665-3016E036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625033"/>
            <a:ext cx="2662177" cy="6232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C3C05-815E-41A5-9A7F-03A6F6104B30}"/>
              </a:ext>
            </a:extLst>
          </p:cNvPr>
          <p:cNvSpPr/>
          <p:nvPr/>
        </p:nvSpPr>
        <p:spPr>
          <a:xfrm>
            <a:off x="0" y="0"/>
            <a:ext cx="12192000" cy="779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9095-D887-4918-8ED8-4D1A636B1887}"/>
              </a:ext>
            </a:extLst>
          </p:cNvPr>
          <p:cNvSpPr txBox="1"/>
          <p:nvPr/>
        </p:nvSpPr>
        <p:spPr>
          <a:xfrm>
            <a:off x="513126" y="222445"/>
            <a:ext cx="1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Sejong_Track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C0B1A-77AA-4DD6-8C29-18F09AD8A3D1}"/>
              </a:ext>
            </a:extLst>
          </p:cNvPr>
          <p:cNvSpPr/>
          <p:nvPr/>
        </p:nvSpPr>
        <p:spPr>
          <a:xfrm>
            <a:off x="4855781" y="5427939"/>
            <a:ext cx="6889530" cy="131969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8161C-FABE-4C36-8477-5966DCAF8538}"/>
              </a:ext>
            </a:extLst>
          </p:cNvPr>
          <p:cNvSpPr txBox="1"/>
          <p:nvPr/>
        </p:nvSpPr>
        <p:spPr>
          <a:xfrm>
            <a:off x="2852659" y="5563422"/>
            <a:ext cx="195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HCL</a:t>
            </a:r>
          </a:p>
          <a:p>
            <a:pPr algn="ctr"/>
            <a:r>
              <a:rPr lang="en-US" altLang="ko-KR" sz="2000" b="1" dirty="0"/>
              <a:t>&amp;</a:t>
            </a:r>
          </a:p>
          <a:p>
            <a:pPr algn="ctr"/>
            <a:r>
              <a:rPr lang="ko-KR" altLang="en-US" sz="2000" b="1" dirty="0" err="1"/>
              <a:t>비쥬얼컴퓨팅</a:t>
            </a:r>
            <a:endParaRPr lang="ko-KR" altLang="en-US" sz="20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29E-264E-462E-806C-C16E57F3C438}"/>
              </a:ext>
            </a:extLst>
          </p:cNvPr>
          <p:cNvCxnSpPr>
            <a:cxnSpLocks/>
          </p:cNvCxnSpPr>
          <p:nvPr/>
        </p:nvCxnSpPr>
        <p:spPr>
          <a:xfrm>
            <a:off x="3128141" y="5154825"/>
            <a:ext cx="8617170" cy="0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30923-8F2C-41A2-AA14-A724F82B4AEF}"/>
              </a:ext>
            </a:extLst>
          </p:cNvPr>
          <p:cNvSpPr/>
          <p:nvPr/>
        </p:nvSpPr>
        <p:spPr>
          <a:xfrm>
            <a:off x="3159672" y="477135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트랙 정보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E02BB9-6753-4092-981A-ABC08F554DDB}"/>
              </a:ext>
            </a:extLst>
          </p:cNvPr>
          <p:cNvCxnSpPr>
            <a:cxnSpLocks/>
          </p:cNvCxnSpPr>
          <p:nvPr/>
        </p:nvCxnSpPr>
        <p:spPr>
          <a:xfrm>
            <a:off x="3128141" y="1266135"/>
            <a:ext cx="8617170" cy="0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5C6614-5B0D-499D-B2BD-B2B0183A9E8C}"/>
              </a:ext>
            </a:extLst>
          </p:cNvPr>
          <p:cNvSpPr/>
          <p:nvPr/>
        </p:nvSpPr>
        <p:spPr>
          <a:xfrm>
            <a:off x="3128141" y="882660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전체 트랙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바로가기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55F22-9F85-4486-8DCB-E52736C6FD4A}"/>
              </a:ext>
            </a:extLst>
          </p:cNvPr>
          <p:cNvSpPr txBox="1"/>
          <p:nvPr/>
        </p:nvSpPr>
        <p:spPr>
          <a:xfrm>
            <a:off x="3830997" y="1594092"/>
            <a:ext cx="315310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u="sng" dirty="0"/>
              <a:t>HCL &amp; </a:t>
            </a:r>
            <a:r>
              <a:rPr lang="ko-KR" altLang="en-US" u="sng" dirty="0" err="1"/>
              <a:t>비쥬얼컴퓨팅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멀티미디어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사물인터넷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시스템 응용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인공지능</a:t>
            </a:r>
            <a:endParaRPr lang="en-US" altLang="ko-KR" u="sng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C8181D-4CA6-44AB-94D2-129B1108C412}"/>
              </a:ext>
            </a:extLst>
          </p:cNvPr>
          <p:cNvSpPr/>
          <p:nvPr/>
        </p:nvSpPr>
        <p:spPr>
          <a:xfrm>
            <a:off x="8117225" y="1597873"/>
            <a:ext cx="2213724" cy="2774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u="sng" dirty="0"/>
              <a:t>가상현실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정보보호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 err="1"/>
              <a:t>데이터사이언스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en-US" altLang="ko-KR" u="sng" dirty="0"/>
              <a:t>SW</a:t>
            </a:r>
            <a:r>
              <a:rPr lang="ko-KR" altLang="en-US" u="sng" dirty="0"/>
              <a:t>교육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r>
              <a:rPr lang="ko-KR" altLang="en-US" u="sng" dirty="0"/>
              <a:t>사이버국방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58CF2-D9E7-47E8-937C-C4FD6C5A47AD}"/>
              </a:ext>
            </a:extLst>
          </p:cNvPr>
          <p:cNvSpPr txBox="1"/>
          <p:nvPr/>
        </p:nvSpPr>
        <p:spPr>
          <a:xfrm>
            <a:off x="5164394" y="5951581"/>
            <a:ext cx="5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 HCL&amp;</a:t>
            </a:r>
            <a:r>
              <a:rPr lang="ko-KR" altLang="en-US" dirty="0" err="1"/>
              <a:t>비쥬얼컴퓨팅</a:t>
            </a:r>
            <a:r>
              <a:rPr lang="ko-KR" altLang="en-US" dirty="0"/>
              <a:t> 트랙에 대한 간단한 정보 </a:t>
            </a:r>
            <a:r>
              <a:rPr lang="en-US" altLang="ko-KR" dirty="0"/>
              <a:t>‘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6B87CC-8CDF-48D0-A8C3-C21D8A648356}"/>
              </a:ext>
            </a:extLst>
          </p:cNvPr>
          <p:cNvSpPr/>
          <p:nvPr/>
        </p:nvSpPr>
        <p:spPr>
          <a:xfrm>
            <a:off x="-1" y="2217038"/>
            <a:ext cx="2662177" cy="176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4BAE48-FB71-4424-BFF4-7DDCD6E69018}"/>
              </a:ext>
            </a:extLst>
          </p:cNvPr>
          <p:cNvSpPr txBox="1"/>
          <p:nvPr/>
        </p:nvSpPr>
        <p:spPr>
          <a:xfrm>
            <a:off x="190483" y="2452135"/>
            <a:ext cx="200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전체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SW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트랙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/>
              <a:t>전체 트랙 현황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신청 트랙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7D45A2-976B-4E37-ADB5-907257C82203}"/>
              </a:ext>
            </a:extLst>
          </p:cNvPr>
          <p:cNvSpPr txBox="1"/>
          <p:nvPr/>
        </p:nvSpPr>
        <p:spPr>
          <a:xfrm>
            <a:off x="979059" y="1100701"/>
            <a:ext cx="132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세종냥이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21810-71B1-4D34-9146-E22ECDEE3459}"/>
              </a:ext>
            </a:extLst>
          </p:cNvPr>
          <p:cNvSpPr txBox="1"/>
          <p:nvPr/>
        </p:nvSpPr>
        <p:spPr>
          <a:xfrm>
            <a:off x="1190796" y="1440204"/>
            <a:ext cx="13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Online</a:t>
            </a:r>
            <a:endParaRPr lang="ko-KR" altLang="en-US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C0686B1-BEAD-4444-BB24-A5A83179D824}"/>
              </a:ext>
            </a:extLst>
          </p:cNvPr>
          <p:cNvSpPr/>
          <p:nvPr/>
        </p:nvSpPr>
        <p:spPr>
          <a:xfrm>
            <a:off x="211737" y="1094296"/>
            <a:ext cx="686898" cy="686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86CA04-8AD3-4BF8-AF4F-D7E1798EDFBC}"/>
              </a:ext>
            </a:extLst>
          </p:cNvPr>
          <p:cNvSpPr/>
          <p:nvPr/>
        </p:nvSpPr>
        <p:spPr>
          <a:xfrm>
            <a:off x="9812605" y="882660"/>
            <a:ext cx="2104141" cy="1095605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 시</a:t>
            </a:r>
            <a:endParaRPr lang="en-US" altLang="ko-KR" dirty="0"/>
          </a:p>
          <a:p>
            <a:pPr algn="ctr"/>
            <a:r>
              <a:rPr lang="ko-KR" altLang="en-US" dirty="0"/>
              <a:t>해당 트랙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97501B-34A2-4ED1-83E5-52C67E06F4A3}"/>
              </a:ext>
            </a:extLst>
          </p:cNvPr>
          <p:cNvSpPr/>
          <p:nvPr/>
        </p:nvSpPr>
        <p:spPr>
          <a:xfrm>
            <a:off x="9812604" y="4719419"/>
            <a:ext cx="2104141" cy="109559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트랙에 대한 </a:t>
            </a:r>
            <a:endParaRPr lang="en-US" altLang="ko-KR" dirty="0"/>
          </a:p>
          <a:p>
            <a:pPr algn="ctr"/>
            <a:r>
              <a:rPr lang="ko-KR" altLang="en-US" dirty="0"/>
              <a:t>간단한 정보</a:t>
            </a:r>
          </a:p>
        </p:txBody>
      </p:sp>
    </p:spTree>
    <p:extLst>
      <p:ext uri="{BB962C8B-B14F-4D97-AF65-F5344CB8AC3E}">
        <p14:creationId xmlns:p14="http://schemas.microsoft.com/office/powerpoint/2010/main" val="41822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625033"/>
            <a:ext cx="2662177" cy="6232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4D585-AAF8-4BAA-B740-95E7E6E1B5FB}"/>
              </a:ext>
            </a:extLst>
          </p:cNvPr>
          <p:cNvSpPr/>
          <p:nvPr/>
        </p:nvSpPr>
        <p:spPr>
          <a:xfrm>
            <a:off x="-1" y="2217038"/>
            <a:ext cx="2662177" cy="176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8F68A-03B3-412F-8C33-5F55F6D0A35B}"/>
              </a:ext>
            </a:extLst>
          </p:cNvPr>
          <p:cNvSpPr txBox="1"/>
          <p:nvPr/>
        </p:nvSpPr>
        <p:spPr>
          <a:xfrm>
            <a:off x="190483" y="2452135"/>
            <a:ext cx="200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SW </a:t>
            </a:r>
            <a:r>
              <a:rPr lang="ko-KR" altLang="en-US" b="1" dirty="0"/>
              <a:t>트랙</a:t>
            </a:r>
            <a:endParaRPr lang="en-US" altLang="ko-KR" b="1" dirty="0"/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전체 트랙 현황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ko-KR" altLang="en-US" b="1" dirty="0"/>
              <a:t>신청 트랙 현황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C3C05-815E-41A5-9A7F-03A6F6104B30}"/>
              </a:ext>
            </a:extLst>
          </p:cNvPr>
          <p:cNvSpPr/>
          <p:nvPr/>
        </p:nvSpPr>
        <p:spPr>
          <a:xfrm>
            <a:off x="0" y="0"/>
            <a:ext cx="12192000" cy="779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98CDE-4D99-4474-A52E-23565CDD65CE}"/>
              </a:ext>
            </a:extLst>
          </p:cNvPr>
          <p:cNvSpPr txBox="1"/>
          <p:nvPr/>
        </p:nvSpPr>
        <p:spPr>
          <a:xfrm>
            <a:off x="979059" y="1100701"/>
            <a:ext cx="132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세종냥이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F2324-6B06-48D3-9283-8149EB2E2594}"/>
              </a:ext>
            </a:extLst>
          </p:cNvPr>
          <p:cNvSpPr txBox="1"/>
          <p:nvPr/>
        </p:nvSpPr>
        <p:spPr>
          <a:xfrm>
            <a:off x="1190796" y="1440204"/>
            <a:ext cx="13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Online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A9CB7D-B26D-469F-BEF9-5014B97864D7}"/>
              </a:ext>
            </a:extLst>
          </p:cNvPr>
          <p:cNvSpPr/>
          <p:nvPr/>
        </p:nvSpPr>
        <p:spPr>
          <a:xfrm>
            <a:off x="211737" y="1094296"/>
            <a:ext cx="686898" cy="686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9095-D887-4918-8ED8-4D1A636B1887}"/>
              </a:ext>
            </a:extLst>
          </p:cNvPr>
          <p:cNvSpPr txBox="1"/>
          <p:nvPr/>
        </p:nvSpPr>
        <p:spPr>
          <a:xfrm>
            <a:off x="513126" y="222445"/>
            <a:ext cx="1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Sejong_Track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C0B1A-77AA-4DD6-8C29-18F09AD8A3D1}"/>
              </a:ext>
            </a:extLst>
          </p:cNvPr>
          <p:cNvSpPr/>
          <p:nvPr/>
        </p:nvSpPr>
        <p:spPr>
          <a:xfrm>
            <a:off x="4855781" y="1691510"/>
            <a:ext cx="6889530" cy="253824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F02BCAAA-3E89-409A-AE12-A9EF36A71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353212"/>
              </p:ext>
            </p:extLst>
          </p:nvPr>
        </p:nvGraphicFramePr>
        <p:xfrm>
          <a:off x="5235903" y="2041836"/>
          <a:ext cx="2079298" cy="185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01B543A-4578-4C93-BD85-74611FBE74A1}"/>
              </a:ext>
            </a:extLst>
          </p:cNvPr>
          <p:cNvSpPr txBox="1"/>
          <p:nvPr/>
        </p:nvSpPr>
        <p:spPr>
          <a:xfrm>
            <a:off x="7562414" y="2754844"/>
            <a:ext cx="1260367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기초교과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/ 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C947E-78ED-4123-80E3-3DC6E4E5CA8C}"/>
              </a:ext>
            </a:extLst>
          </p:cNvPr>
          <p:cNvSpPr/>
          <p:nvPr/>
        </p:nvSpPr>
        <p:spPr>
          <a:xfrm>
            <a:off x="9408306" y="2754844"/>
            <a:ext cx="138211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응용교과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</a:rPr>
              <a:t> 2 </a:t>
            </a:r>
            <a:r>
              <a:rPr lang="en-US" altLang="ko-KR" dirty="0"/>
              <a:t>/ 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4A5BD-4CF2-4A3E-B6FE-C531A425EB47}"/>
              </a:ext>
            </a:extLst>
          </p:cNvPr>
          <p:cNvSpPr/>
          <p:nvPr/>
        </p:nvSpPr>
        <p:spPr>
          <a:xfrm>
            <a:off x="7562414" y="2088227"/>
            <a:ext cx="332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HCL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비쥬얼컴퓨팅</a:t>
            </a:r>
            <a:r>
              <a:rPr lang="ko-KR" altLang="en-US" sz="2400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16B697-BE8A-4DB7-BC07-9DE8A25D6573}"/>
              </a:ext>
            </a:extLst>
          </p:cNvPr>
          <p:cNvSpPr/>
          <p:nvPr/>
        </p:nvSpPr>
        <p:spPr>
          <a:xfrm>
            <a:off x="4855781" y="4870890"/>
            <a:ext cx="6889530" cy="253824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A5691FB1-F410-4607-BDC0-5B8A871C4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993609"/>
              </p:ext>
            </p:extLst>
          </p:nvPr>
        </p:nvGraphicFramePr>
        <p:xfrm>
          <a:off x="5235903" y="5221216"/>
          <a:ext cx="2079298" cy="185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C7E1109-C220-4A10-852F-CE92546FEED3}"/>
              </a:ext>
            </a:extLst>
          </p:cNvPr>
          <p:cNvSpPr txBox="1"/>
          <p:nvPr/>
        </p:nvSpPr>
        <p:spPr>
          <a:xfrm>
            <a:off x="7562414" y="5934224"/>
            <a:ext cx="1260367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기초교과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 / 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CB6A5D-6186-4D90-A87B-66E6CBB4DAF2}"/>
              </a:ext>
            </a:extLst>
          </p:cNvPr>
          <p:cNvSpPr/>
          <p:nvPr/>
        </p:nvSpPr>
        <p:spPr>
          <a:xfrm>
            <a:off x="9408306" y="5934224"/>
            <a:ext cx="138211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응용교과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</a:rPr>
              <a:t> 2 </a:t>
            </a:r>
            <a:r>
              <a:rPr lang="en-US" altLang="ko-KR" dirty="0"/>
              <a:t>/ 6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0939A-D754-4BB0-BF39-5628A036AB5C}"/>
              </a:ext>
            </a:extLst>
          </p:cNvPr>
          <p:cNvSpPr/>
          <p:nvPr/>
        </p:nvSpPr>
        <p:spPr>
          <a:xfrm>
            <a:off x="7562414" y="5267607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데이터 사이언스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8161C-FABE-4C36-8477-5966DCAF8538}"/>
              </a:ext>
            </a:extLst>
          </p:cNvPr>
          <p:cNvSpPr txBox="1"/>
          <p:nvPr/>
        </p:nvSpPr>
        <p:spPr>
          <a:xfrm>
            <a:off x="2852659" y="2793098"/>
            <a:ext cx="195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HCL</a:t>
            </a:r>
          </a:p>
          <a:p>
            <a:pPr algn="ctr"/>
            <a:r>
              <a:rPr lang="en-US" altLang="ko-KR" sz="2000" b="1" dirty="0"/>
              <a:t>&amp;</a:t>
            </a:r>
          </a:p>
          <a:p>
            <a:pPr algn="ctr"/>
            <a:r>
              <a:rPr lang="ko-KR" altLang="en-US" sz="2000" b="1" dirty="0" err="1"/>
              <a:t>비쥬얼컴퓨팅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984BE8-986E-4FB3-8F22-B46D39BD55A8}"/>
              </a:ext>
            </a:extLst>
          </p:cNvPr>
          <p:cNvSpPr txBox="1"/>
          <p:nvPr/>
        </p:nvSpPr>
        <p:spPr>
          <a:xfrm>
            <a:off x="2852659" y="1846347"/>
            <a:ext cx="195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34B1C-8499-4B26-8D8B-1E0732DDE64C}"/>
              </a:ext>
            </a:extLst>
          </p:cNvPr>
          <p:cNvSpPr txBox="1"/>
          <p:nvPr/>
        </p:nvSpPr>
        <p:spPr>
          <a:xfrm>
            <a:off x="2807261" y="5845026"/>
            <a:ext cx="195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사이언스</a:t>
            </a:r>
            <a:endParaRPr lang="en-US" altLang="ko-KR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61944-6A26-46CF-8264-D6A89FCC4540}"/>
              </a:ext>
            </a:extLst>
          </p:cNvPr>
          <p:cNvSpPr txBox="1"/>
          <p:nvPr/>
        </p:nvSpPr>
        <p:spPr>
          <a:xfrm>
            <a:off x="2807261" y="4898275"/>
            <a:ext cx="195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1BD6AF1-2CA8-4270-A5A3-E3B98CFE288E}"/>
              </a:ext>
            </a:extLst>
          </p:cNvPr>
          <p:cNvSpPr/>
          <p:nvPr/>
        </p:nvSpPr>
        <p:spPr>
          <a:xfrm rot="5400000">
            <a:off x="11158381" y="3748591"/>
            <a:ext cx="243697" cy="39413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61697-9961-47D5-9E5A-2558269727AD}"/>
              </a:ext>
            </a:extLst>
          </p:cNvPr>
          <p:cNvSpPr txBox="1"/>
          <p:nvPr/>
        </p:nvSpPr>
        <p:spPr>
          <a:xfrm>
            <a:off x="3074277" y="1100701"/>
            <a:ext cx="81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세종냥이</a:t>
            </a:r>
            <a:r>
              <a:rPr lang="ko-KR" altLang="en-US" dirty="0"/>
              <a:t> 님의 전체 트랙 현황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00310-A7F8-4D1D-9B5E-5908E202FC73}"/>
              </a:ext>
            </a:extLst>
          </p:cNvPr>
          <p:cNvSpPr txBox="1"/>
          <p:nvPr/>
        </p:nvSpPr>
        <p:spPr>
          <a:xfrm>
            <a:off x="5712809" y="2790689"/>
            <a:ext cx="112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33.3%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6DFA9-B888-4750-8C29-FF66693AA2FA}"/>
              </a:ext>
            </a:extLst>
          </p:cNvPr>
          <p:cNvSpPr txBox="1"/>
          <p:nvPr/>
        </p:nvSpPr>
        <p:spPr>
          <a:xfrm>
            <a:off x="5746639" y="5981116"/>
            <a:ext cx="112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22.2%</a:t>
            </a:r>
            <a:endParaRPr lang="ko-KR" altLang="en-US" sz="2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BF7361-1230-44EC-8298-95D93D48DD95}"/>
              </a:ext>
            </a:extLst>
          </p:cNvPr>
          <p:cNvSpPr/>
          <p:nvPr/>
        </p:nvSpPr>
        <p:spPr>
          <a:xfrm>
            <a:off x="10021292" y="133807"/>
            <a:ext cx="2104141" cy="190802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트랙을</a:t>
            </a:r>
            <a:endParaRPr lang="en-US" altLang="ko-KR" dirty="0"/>
          </a:p>
          <a:p>
            <a:pPr algn="ctr"/>
            <a:r>
              <a:rPr lang="ko-KR" altLang="en-US" dirty="0"/>
              <a:t>사용자 이수 현황에 따라 가장 많이 완료된 순으로 나열해줌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3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625033"/>
            <a:ext cx="2662177" cy="6232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C3C05-815E-41A5-9A7F-03A6F6104B30}"/>
              </a:ext>
            </a:extLst>
          </p:cNvPr>
          <p:cNvSpPr/>
          <p:nvPr/>
        </p:nvSpPr>
        <p:spPr>
          <a:xfrm>
            <a:off x="0" y="0"/>
            <a:ext cx="12192000" cy="779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9095-D887-4918-8ED8-4D1A636B1887}"/>
              </a:ext>
            </a:extLst>
          </p:cNvPr>
          <p:cNvSpPr txBox="1"/>
          <p:nvPr/>
        </p:nvSpPr>
        <p:spPr>
          <a:xfrm>
            <a:off x="513126" y="222445"/>
            <a:ext cx="1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Sejong_Track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C0B1A-77AA-4DD6-8C29-18F09AD8A3D1}"/>
              </a:ext>
            </a:extLst>
          </p:cNvPr>
          <p:cNvSpPr/>
          <p:nvPr/>
        </p:nvSpPr>
        <p:spPr>
          <a:xfrm>
            <a:off x="4855781" y="1439254"/>
            <a:ext cx="6889530" cy="54187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F02BCAAA-3E89-409A-AE12-A9EF36A71EF4}"/>
              </a:ext>
            </a:extLst>
          </p:cNvPr>
          <p:cNvGraphicFramePr/>
          <p:nvPr/>
        </p:nvGraphicFramePr>
        <p:xfrm>
          <a:off x="5235903" y="1789581"/>
          <a:ext cx="2079298" cy="185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01B543A-4578-4C93-BD85-74611FBE74A1}"/>
              </a:ext>
            </a:extLst>
          </p:cNvPr>
          <p:cNvSpPr txBox="1"/>
          <p:nvPr/>
        </p:nvSpPr>
        <p:spPr>
          <a:xfrm>
            <a:off x="7562414" y="2502589"/>
            <a:ext cx="1260367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기초교과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/ 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C947E-78ED-4123-80E3-3DC6E4E5CA8C}"/>
              </a:ext>
            </a:extLst>
          </p:cNvPr>
          <p:cNvSpPr/>
          <p:nvPr/>
        </p:nvSpPr>
        <p:spPr>
          <a:xfrm>
            <a:off x="9408306" y="2502589"/>
            <a:ext cx="138211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응용교과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</a:rPr>
              <a:t> 2 </a:t>
            </a:r>
            <a:r>
              <a:rPr lang="en-US" altLang="ko-KR" dirty="0"/>
              <a:t>/ 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4A5BD-4CF2-4A3E-B6FE-C531A425EB47}"/>
              </a:ext>
            </a:extLst>
          </p:cNvPr>
          <p:cNvSpPr/>
          <p:nvPr/>
        </p:nvSpPr>
        <p:spPr>
          <a:xfrm>
            <a:off x="7562414" y="1835972"/>
            <a:ext cx="332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HCL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비쥬얼컴퓨팅</a:t>
            </a:r>
            <a:r>
              <a:rPr lang="ko-KR" alt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8161C-FABE-4C36-8477-5966DCAF8538}"/>
              </a:ext>
            </a:extLst>
          </p:cNvPr>
          <p:cNvSpPr txBox="1"/>
          <p:nvPr/>
        </p:nvSpPr>
        <p:spPr>
          <a:xfrm>
            <a:off x="2852659" y="2540843"/>
            <a:ext cx="195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HCL</a:t>
            </a:r>
          </a:p>
          <a:p>
            <a:pPr algn="ctr"/>
            <a:r>
              <a:rPr lang="en-US" altLang="ko-KR" sz="2000" b="1" dirty="0"/>
              <a:t>&amp;</a:t>
            </a:r>
          </a:p>
          <a:p>
            <a:pPr algn="ctr"/>
            <a:r>
              <a:rPr lang="ko-KR" altLang="en-US" sz="2000" b="1" dirty="0" err="1"/>
              <a:t>비쥬얼컴퓨팅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984BE8-986E-4FB3-8F22-B46D39BD55A8}"/>
              </a:ext>
            </a:extLst>
          </p:cNvPr>
          <p:cNvSpPr txBox="1"/>
          <p:nvPr/>
        </p:nvSpPr>
        <p:spPr>
          <a:xfrm>
            <a:off x="2852659" y="1594092"/>
            <a:ext cx="195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D01FF9-D916-46C7-9000-BD2E45B0186D}"/>
              </a:ext>
            </a:extLst>
          </p:cNvPr>
          <p:cNvCxnSpPr/>
          <p:nvPr/>
        </p:nvCxnSpPr>
        <p:spPr>
          <a:xfrm>
            <a:off x="5263716" y="4003942"/>
            <a:ext cx="5935718" cy="0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50FE7C-8F7F-44CE-B8E7-2E1F3035CD0A}"/>
              </a:ext>
            </a:extLst>
          </p:cNvPr>
          <p:cNvSpPr txBox="1"/>
          <p:nvPr/>
        </p:nvSpPr>
        <p:spPr>
          <a:xfrm>
            <a:off x="5263716" y="4225017"/>
            <a:ext cx="3566074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| </a:t>
            </a:r>
            <a:r>
              <a:rPr lang="ko-KR" altLang="en-US" sz="2000" b="1" dirty="0"/>
              <a:t>기초교과 </a:t>
            </a:r>
            <a:r>
              <a:rPr lang="en-US" altLang="ko-KR" sz="2000" b="1" dirty="0"/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/>
                </a:solidFill>
              </a:rPr>
              <a:t>선형대수및프로그래밍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웹프로그래밍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컴퓨터그래픽스</a:t>
            </a:r>
            <a:endParaRPr lang="en-US" altLang="ko-KR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66467E-6885-4A0B-BB67-A35EB9E9A313}"/>
              </a:ext>
            </a:extLst>
          </p:cNvPr>
          <p:cNvSpPr/>
          <p:nvPr/>
        </p:nvSpPr>
        <p:spPr>
          <a:xfrm>
            <a:off x="-1" y="2217038"/>
            <a:ext cx="2662177" cy="176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5F798-D3A5-4C6F-ADBA-7D7034B5C170}"/>
              </a:ext>
            </a:extLst>
          </p:cNvPr>
          <p:cNvSpPr txBox="1"/>
          <p:nvPr/>
        </p:nvSpPr>
        <p:spPr>
          <a:xfrm>
            <a:off x="190483" y="2452135"/>
            <a:ext cx="200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SW </a:t>
            </a:r>
            <a:r>
              <a:rPr lang="ko-KR" altLang="en-US" b="1" dirty="0"/>
              <a:t>트랙</a:t>
            </a:r>
            <a:endParaRPr lang="en-US" altLang="ko-KR" b="1" dirty="0"/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전체 트랙 현황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ko-KR" altLang="en-US" b="1" dirty="0"/>
              <a:t>신청 트랙 현황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B1504-3182-4D11-8D96-4526812C849C}"/>
              </a:ext>
            </a:extLst>
          </p:cNvPr>
          <p:cNvSpPr txBox="1"/>
          <p:nvPr/>
        </p:nvSpPr>
        <p:spPr>
          <a:xfrm>
            <a:off x="979059" y="1100701"/>
            <a:ext cx="132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세종냥이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E2E921-8FF3-4446-80AD-D4FEBDBB2608}"/>
              </a:ext>
            </a:extLst>
          </p:cNvPr>
          <p:cNvSpPr txBox="1"/>
          <p:nvPr/>
        </p:nvSpPr>
        <p:spPr>
          <a:xfrm>
            <a:off x="1190796" y="1440204"/>
            <a:ext cx="13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Online</a:t>
            </a:r>
            <a:endParaRPr lang="ko-KR" altLang="en-US" sz="14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4C1DD1D-1A52-47C4-829A-4D5CE0ABE6C9}"/>
              </a:ext>
            </a:extLst>
          </p:cNvPr>
          <p:cNvSpPr/>
          <p:nvPr/>
        </p:nvSpPr>
        <p:spPr>
          <a:xfrm>
            <a:off x="211737" y="1094296"/>
            <a:ext cx="686898" cy="686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5D679-4E8C-43F2-93FB-C9C10816EAAE}"/>
              </a:ext>
            </a:extLst>
          </p:cNvPr>
          <p:cNvSpPr txBox="1"/>
          <p:nvPr/>
        </p:nvSpPr>
        <p:spPr>
          <a:xfrm>
            <a:off x="5712809" y="2531609"/>
            <a:ext cx="112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33.3%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EE81F-C2BE-431C-A82A-4438BB5CD7A3}"/>
              </a:ext>
            </a:extLst>
          </p:cNvPr>
          <p:cNvSpPr txBox="1"/>
          <p:nvPr/>
        </p:nvSpPr>
        <p:spPr>
          <a:xfrm>
            <a:off x="3074277" y="765421"/>
            <a:ext cx="81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세종냥이</a:t>
            </a:r>
            <a:r>
              <a:rPr lang="ko-KR" altLang="en-US" dirty="0"/>
              <a:t> 님의 전체 트랙 현황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45B849-E8CE-4E24-B26E-62A80F2BFC3B}"/>
              </a:ext>
            </a:extLst>
          </p:cNvPr>
          <p:cNvSpPr/>
          <p:nvPr/>
        </p:nvSpPr>
        <p:spPr>
          <a:xfrm>
            <a:off x="9833689" y="4302795"/>
            <a:ext cx="2104141" cy="164894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펼치면</a:t>
            </a:r>
            <a:endParaRPr lang="en-US" altLang="ko-KR" dirty="0"/>
          </a:p>
          <a:p>
            <a:pPr algn="ctr"/>
            <a:r>
              <a:rPr lang="ko-KR" altLang="en-US" dirty="0"/>
              <a:t>기초교과와 </a:t>
            </a:r>
            <a:endParaRPr lang="en-US" altLang="ko-KR" dirty="0"/>
          </a:p>
          <a:p>
            <a:pPr algn="ctr"/>
            <a:r>
              <a:rPr lang="ko-KR" altLang="en-US" dirty="0"/>
              <a:t>응용교과의 </a:t>
            </a:r>
            <a:endParaRPr lang="en-US" altLang="ko-KR" dirty="0"/>
          </a:p>
          <a:p>
            <a:pPr algn="ctr"/>
            <a:r>
              <a:rPr lang="ko-KR" altLang="en-US" dirty="0"/>
              <a:t>이수현황을 알려줌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4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-3"/>
            <a:ext cx="2662177" cy="685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3F365-5B86-4EB0-AD31-6F4F8CF9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55282"/>
          <a:stretch/>
        </p:blipFill>
        <p:spPr>
          <a:xfrm>
            <a:off x="2725240" y="4498"/>
            <a:ext cx="9466760" cy="306678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D7111E-1ADC-4A3C-B111-D840804DDFD0}"/>
              </a:ext>
            </a:extLst>
          </p:cNvPr>
          <p:cNvSpPr/>
          <p:nvPr/>
        </p:nvSpPr>
        <p:spPr>
          <a:xfrm>
            <a:off x="4855781" y="3071278"/>
            <a:ext cx="6889530" cy="26801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07444E20-24DD-48CB-AE1F-D61C7A9D6251}"/>
              </a:ext>
            </a:extLst>
          </p:cNvPr>
          <p:cNvSpPr/>
          <p:nvPr/>
        </p:nvSpPr>
        <p:spPr>
          <a:xfrm rot="16200000">
            <a:off x="11158381" y="5211793"/>
            <a:ext cx="243697" cy="39413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73053-4E82-44BA-B3DD-291CD0643AD8}"/>
              </a:ext>
            </a:extLst>
          </p:cNvPr>
          <p:cNvSpPr txBox="1"/>
          <p:nvPr/>
        </p:nvSpPr>
        <p:spPr>
          <a:xfrm>
            <a:off x="5247950" y="2731255"/>
            <a:ext cx="3566074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| </a:t>
            </a:r>
            <a:r>
              <a:rPr lang="ko-KR" altLang="en-US" sz="2000" b="1" dirty="0"/>
              <a:t>응용교과 </a:t>
            </a:r>
            <a:r>
              <a:rPr lang="en-US" altLang="ko-KR" sz="2000" b="1" dirty="0"/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</a:rPr>
              <a:t>영상처리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HCL</a:t>
            </a:r>
            <a:r>
              <a:rPr lang="ko-KR" altLang="en-US" sz="2000" dirty="0"/>
              <a:t>개론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웹프로그래밍설계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웹기반시스템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윈도우즈프로그래밍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0727E-8172-4CA0-BB0C-17C60221153A}"/>
              </a:ext>
            </a:extLst>
          </p:cNvPr>
          <p:cNvSpPr txBox="1"/>
          <p:nvPr/>
        </p:nvSpPr>
        <p:spPr>
          <a:xfrm>
            <a:off x="8419015" y="2725072"/>
            <a:ext cx="356607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XML</a:t>
            </a:r>
            <a:r>
              <a:rPr lang="ko-KR" altLang="en-US" sz="2000" dirty="0"/>
              <a:t>프로그래밍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</a:rPr>
              <a:t>데이터컴퓨팅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</a:rPr>
              <a:t>정보검색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가상현실</a:t>
            </a:r>
            <a:endParaRPr lang="en-US" altLang="ko-KR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F332E0-2C9E-4B95-BE82-0453A074293D}"/>
              </a:ext>
            </a:extLst>
          </p:cNvPr>
          <p:cNvSpPr/>
          <p:nvPr/>
        </p:nvSpPr>
        <p:spPr>
          <a:xfrm>
            <a:off x="9466760" y="2106397"/>
            <a:ext cx="2104141" cy="1095605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응용교과의 경우</a:t>
            </a:r>
            <a:endParaRPr lang="en-US" altLang="ko-KR" dirty="0"/>
          </a:p>
          <a:p>
            <a:pPr algn="ctr"/>
            <a:r>
              <a:rPr lang="en-US" altLang="ko-KR" dirty="0"/>
              <a:t>6</a:t>
            </a:r>
            <a:r>
              <a:rPr lang="ko-KR" altLang="en-US" dirty="0"/>
              <a:t>개 이상 선택이수  </a:t>
            </a:r>
          </a:p>
        </p:txBody>
      </p:sp>
    </p:spTree>
    <p:extLst>
      <p:ext uri="{BB962C8B-B14F-4D97-AF65-F5344CB8AC3E}">
        <p14:creationId xmlns:p14="http://schemas.microsoft.com/office/powerpoint/2010/main" val="29825847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625033"/>
            <a:ext cx="2662177" cy="6232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C3C05-815E-41A5-9A7F-03A6F6104B30}"/>
              </a:ext>
            </a:extLst>
          </p:cNvPr>
          <p:cNvSpPr/>
          <p:nvPr/>
        </p:nvSpPr>
        <p:spPr>
          <a:xfrm>
            <a:off x="0" y="0"/>
            <a:ext cx="12192000" cy="779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9095-D887-4918-8ED8-4D1A636B1887}"/>
              </a:ext>
            </a:extLst>
          </p:cNvPr>
          <p:cNvSpPr txBox="1"/>
          <p:nvPr/>
        </p:nvSpPr>
        <p:spPr>
          <a:xfrm>
            <a:off x="513126" y="222445"/>
            <a:ext cx="1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Sejong_Track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D6262-EE5E-4339-920E-15B0C9792707}"/>
              </a:ext>
            </a:extLst>
          </p:cNvPr>
          <p:cNvSpPr txBox="1"/>
          <p:nvPr/>
        </p:nvSpPr>
        <p:spPr>
          <a:xfrm>
            <a:off x="3074277" y="1100701"/>
            <a:ext cx="813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세종냥이</a:t>
            </a:r>
            <a:r>
              <a:rPr lang="ko-KR" altLang="en-US" dirty="0"/>
              <a:t> 님은 현재 </a:t>
            </a:r>
            <a:r>
              <a:rPr lang="en-US" altLang="ko-KR" sz="2000" b="1" dirty="0"/>
              <a:t>HCL&amp;</a:t>
            </a:r>
            <a:r>
              <a:rPr lang="ko-KR" altLang="en-US" sz="2000" b="1" dirty="0" err="1"/>
              <a:t>비쥬얼컴퓨팅</a:t>
            </a:r>
            <a:r>
              <a:rPr lang="ko-KR" altLang="en-US" sz="1600" dirty="0"/>
              <a:t> </a:t>
            </a:r>
            <a:r>
              <a:rPr lang="ko-KR" altLang="en-US" dirty="0"/>
              <a:t>트랙 </a:t>
            </a:r>
            <a:r>
              <a:rPr lang="en-US" altLang="ko-KR" sz="2400" b="1" dirty="0"/>
              <a:t>33% </a:t>
            </a:r>
            <a:r>
              <a:rPr lang="ko-KR" altLang="en-US" dirty="0"/>
              <a:t>이수 완료하였습니다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C0B1A-77AA-4DD6-8C29-18F09AD8A3D1}"/>
              </a:ext>
            </a:extLst>
          </p:cNvPr>
          <p:cNvSpPr/>
          <p:nvPr/>
        </p:nvSpPr>
        <p:spPr>
          <a:xfrm>
            <a:off x="3074276" y="1907628"/>
            <a:ext cx="8481847" cy="4950372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F02BCAAA-3E89-409A-AE12-A9EF36A71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79919"/>
              </p:ext>
            </p:extLst>
          </p:nvPr>
        </p:nvGraphicFramePr>
        <p:xfrm>
          <a:off x="3454399" y="2257954"/>
          <a:ext cx="2079298" cy="185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01B543A-4578-4C93-BD85-74611FBE74A1}"/>
              </a:ext>
            </a:extLst>
          </p:cNvPr>
          <p:cNvSpPr txBox="1"/>
          <p:nvPr/>
        </p:nvSpPr>
        <p:spPr>
          <a:xfrm>
            <a:off x="3991201" y="5022177"/>
            <a:ext cx="1260367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기초교과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/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ED1E6-DFD7-49E7-B8A1-86C8CA9E4BA0}"/>
              </a:ext>
            </a:extLst>
          </p:cNvPr>
          <p:cNvSpPr txBox="1"/>
          <p:nvPr/>
        </p:nvSpPr>
        <p:spPr>
          <a:xfrm>
            <a:off x="3931305" y="2986322"/>
            <a:ext cx="112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33.3%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4A5BD-4CF2-4A3E-B6FE-C531A425EB47}"/>
              </a:ext>
            </a:extLst>
          </p:cNvPr>
          <p:cNvSpPr/>
          <p:nvPr/>
        </p:nvSpPr>
        <p:spPr>
          <a:xfrm>
            <a:off x="6238114" y="2292084"/>
            <a:ext cx="332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HCL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비쥬얼컴퓨팅</a:t>
            </a:r>
            <a:r>
              <a:rPr lang="ko-KR" altLang="en-US" sz="2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952B05-AE13-4718-BF9E-9017D95845D5}"/>
              </a:ext>
            </a:extLst>
          </p:cNvPr>
          <p:cNvSpPr/>
          <p:nvPr/>
        </p:nvSpPr>
        <p:spPr>
          <a:xfrm>
            <a:off x="-1" y="2217038"/>
            <a:ext cx="2662177" cy="176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3B8E2-929B-440F-8407-5F55B90C7E1A}"/>
              </a:ext>
            </a:extLst>
          </p:cNvPr>
          <p:cNvSpPr txBox="1"/>
          <p:nvPr/>
        </p:nvSpPr>
        <p:spPr>
          <a:xfrm>
            <a:off x="190483" y="2452135"/>
            <a:ext cx="200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SW </a:t>
            </a:r>
            <a:r>
              <a:rPr lang="ko-KR" altLang="en-US" b="1" dirty="0"/>
              <a:t>트랙</a:t>
            </a:r>
            <a:endParaRPr lang="en-US" altLang="ko-KR" b="1" dirty="0"/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/>
              <a:t>전체 트랙 현황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신청 트랙 현황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2E523-CB3C-4F38-A483-31F1C5C6E5B3}"/>
              </a:ext>
            </a:extLst>
          </p:cNvPr>
          <p:cNvSpPr txBox="1"/>
          <p:nvPr/>
        </p:nvSpPr>
        <p:spPr>
          <a:xfrm>
            <a:off x="979059" y="1100701"/>
            <a:ext cx="132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세종냥이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B5712-E6DC-4D7D-A9C7-8447311F5EF0}"/>
              </a:ext>
            </a:extLst>
          </p:cNvPr>
          <p:cNvSpPr txBox="1"/>
          <p:nvPr/>
        </p:nvSpPr>
        <p:spPr>
          <a:xfrm>
            <a:off x="1190796" y="1440204"/>
            <a:ext cx="13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Online</a:t>
            </a:r>
            <a:endParaRPr lang="ko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C2F468D-EF8F-4011-9EE6-B5D5FE44B421}"/>
              </a:ext>
            </a:extLst>
          </p:cNvPr>
          <p:cNvSpPr/>
          <p:nvPr/>
        </p:nvSpPr>
        <p:spPr>
          <a:xfrm>
            <a:off x="211737" y="1094296"/>
            <a:ext cx="686898" cy="686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FF251-0A95-40AE-A5B4-B3DE32EC554B}"/>
              </a:ext>
            </a:extLst>
          </p:cNvPr>
          <p:cNvSpPr txBox="1"/>
          <p:nvPr/>
        </p:nvSpPr>
        <p:spPr>
          <a:xfrm>
            <a:off x="6620808" y="4619983"/>
            <a:ext cx="3566074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accent1"/>
                </a:solidFill>
              </a:rPr>
              <a:t>선형대수및프로그래밍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/>
              <a:t>웹프로그래밍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컴퓨터그래픽스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20F411-316D-4F2D-99D4-1EB8DB846179}"/>
              </a:ext>
            </a:extLst>
          </p:cNvPr>
          <p:cNvCxnSpPr>
            <a:cxnSpLocks/>
          </p:cNvCxnSpPr>
          <p:nvPr/>
        </p:nvCxnSpPr>
        <p:spPr>
          <a:xfrm>
            <a:off x="3454399" y="4475232"/>
            <a:ext cx="7644525" cy="0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0A91D3-69A0-4157-B5AA-806B7A5E478C}"/>
              </a:ext>
            </a:extLst>
          </p:cNvPr>
          <p:cNvCxnSpPr>
            <a:cxnSpLocks/>
          </p:cNvCxnSpPr>
          <p:nvPr/>
        </p:nvCxnSpPr>
        <p:spPr>
          <a:xfrm>
            <a:off x="6096000" y="4475232"/>
            <a:ext cx="0" cy="2382768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5DFD1E-FF21-42F8-9728-3A0C482BAD93}"/>
              </a:ext>
            </a:extLst>
          </p:cNvPr>
          <p:cNvSpPr txBox="1"/>
          <p:nvPr/>
        </p:nvSpPr>
        <p:spPr>
          <a:xfrm>
            <a:off x="6241549" y="2980991"/>
            <a:ext cx="4971392" cy="36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dirty="0" err="1"/>
              <a:t>hcl</a:t>
            </a:r>
            <a:r>
              <a:rPr lang="en-US" altLang="ko-KR" dirty="0"/>
              <a:t>&amp;</a:t>
            </a:r>
            <a:r>
              <a:rPr lang="ko-KR" altLang="en-US" dirty="0" err="1"/>
              <a:t>비쥬얼컴퓨팅에</a:t>
            </a:r>
            <a:r>
              <a:rPr lang="ko-KR" altLang="en-US" dirty="0"/>
              <a:t> 대한 간단한 정보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300875-286E-44BE-B9EF-36B3DB0D19AB}"/>
              </a:ext>
            </a:extLst>
          </p:cNvPr>
          <p:cNvSpPr/>
          <p:nvPr/>
        </p:nvSpPr>
        <p:spPr>
          <a:xfrm>
            <a:off x="4893725" y="3429822"/>
            <a:ext cx="2104141" cy="1626784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 퍼센트는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이수 교과 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기초교과 </a:t>
            </a:r>
            <a:r>
              <a:rPr lang="en-US" altLang="ko-KR" dirty="0"/>
              <a:t>3 + </a:t>
            </a:r>
          </a:p>
          <a:p>
            <a:pPr algn="ctr"/>
            <a:r>
              <a:rPr lang="ko-KR" altLang="en-US" dirty="0"/>
              <a:t>응용교과 </a:t>
            </a:r>
            <a:r>
              <a:rPr lang="en-US" altLang="ko-KR" dirty="0"/>
              <a:t>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46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05B927-3F70-4C3C-8741-B3503C473240}"/>
              </a:ext>
            </a:extLst>
          </p:cNvPr>
          <p:cNvSpPr/>
          <p:nvPr/>
        </p:nvSpPr>
        <p:spPr>
          <a:xfrm>
            <a:off x="0" y="625033"/>
            <a:ext cx="2662177" cy="6232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C3C05-815E-41A5-9A7F-03A6F6104B30}"/>
              </a:ext>
            </a:extLst>
          </p:cNvPr>
          <p:cNvSpPr/>
          <p:nvPr/>
        </p:nvSpPr>
        <p:spPr>
          <a:xfrm>
            <a:off x="0" y="0"/>
            <a:ext cx="12192000" cy="779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9095-D887-4918-8ED8-4D1A636B1887}"/>
              </a:ext>
            </a:extLst>
          </p:cNvPr>
          <p:cNvSpPr txBox="1"/>
          <p:nvPr/>
        </p:nvSpPr>
        <p:spPr>
          <a:xfrm>
            <a:off x="513126" y="222445"/>
            <a:ext cx="1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Sejong_Track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1C0B1A-77AA-4DD6-8C29-18F09AD8A3D1}"/>
              </a:ext>
            </a:extLst>
          </p:cNvPr>
          <p:cNvSpPr/>
          <p:nvPr/>
        </p:nvSpPr>
        <p:spPr>
          <a:xfrm>
            <a:off x="3035737" y="3578772"/>
            <a:ext cx="8481847" cy="327922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C947E-78ED-4123-80E3-3DC6E4E5CA8C}"/>
              </a:ext>
            </a:extLst>
          </p:cNvPr>
          <p:cNvSpPr/>
          <p:nvPr/>
        </p:nvSpPr>
        <p:spPr>
          <a:xfrm>
            <a:off x="3975618" y="5041372"/>
            <a:ext cx="138211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응용교과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</a:rPr>
              <a:t> 2 </a:t>
            </a:r>
            <a:r>
              <a:rPr lang="en-US" altLang="ko-KR" dirty="0"/>
              <a:t>/ 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952B05-AE13-4718-BF9E-9017D95845D5}"/>
              </a:ext>
            </a:extLst>
          </p:cNvPr>
          <p:cNvSpPr/>
          <p:nvPr/>
        </p:nvSpPr>
        <p:spPr>
          <a:xfrm>
            <a:off x="-1" y="2217038"/>
            <a:ext cx="2662177" cy="176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3B8E2-929B-440F-8407-5F55B90C7E1A}"/>
              </a:ext>
            </a:extLst>
          </p:cNvPr>
          <p:cNvSpPr txBox="1"/>
          <p:nvPr/>
        </p:nvSpPr>
        <p:spPr>
          <a:xfrm>
            <a:off x="190483" y="2452135"/>
            <a:ext cx="200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SW </a:t>
            </a:r>
            <a:r>
              <a:rPr lang="ko-KR" altLang="en-US" b="1" dirty="0"/>
              <a:t>트랙</a:t>
            </a:r>
            <a:endParaRPr lang="en-US" altLang="ko-KR" b="1" dirty="0"/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/>
              <a:t>전체 트랙 현황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신청 트랙 현황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2E523-CB3C-4F38-A483-31F1C5C6E5B3}"/>
              </a:ext>
            </a:extLst>
          </p:cNvPr>
          <p:cNvSpPr txBox="1"/>
          <p:nvPr/>
        </p:nvSpPr>
        <p:spPr>
          <a:xfrm>
            <a:off x="979059" y="1100701"/>
            <a:ext cx="132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세종냥이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B5712-E6DC-4D7D-A9C7-8447311F5EF0}"/>
              </a:ext>
            </a:extLst>
          </p:cNvPr>
          <p:cNvSpPr txBox="1"/>
          <p:nvPr/>
        </p:nvSpPr>
        <p:spPr>
          <a:xfrm>
            <a:off x="1190796" y="1440204"/>
            <a:ext cx="13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Online</a:t>
            </a:r>
            <a:endParaRPr lang="ko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C2F468D-EF8F-4011-9EE6-B5D5FE44B421}"/>
              </a:ext>
            </a:extLst>
          </p:cNvPr>
          <p:cNvSpPr/>
          <p:nvPr/>
        </p:nvSpPr>
        <p:spPr>
          <a:xfrm>
            <a:off x="211737" y="1094296"/>
            <a:ext cx="686898" cy="686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20F411-316D-4F2D-99D4-1EB8DB846179}"/>
              </a:ext>
            </a:extLst>
          </p:cNvPr>
          <p:cNvCxnSpPr>
            <a:cxnSpLocks/>
          </p:cNvCxnSpPr>
          <p:nvPr/>
        </p:nvCxnSpPr>
        <p:spPr>
          <a:xfrm>
            <a:off x="3454399" y="3923432"/>
            <a:ext cx="7644525" cy="0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E4D9DA6-1A5E-4E6D-81FA-27901F4E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2" t="54362"/>
          <a:stretch/>
        </p:blipFill>
        <p:spPr>
          <a:xfrm>
            <a:off x="2805664" y="779998"/>
            <a:ext cx="9386336" cy="312984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537FD6-A581-4F0E-A7CB-CA276592C6E2}"/>
              </a:ext>
            </a:extLst>
          </p:cNvPr>
          <p:cNvCxnSpPr>
            <a:cxnSpLocks/>
          </p:cNvCxnSpPr>
          <p:nvPr/>
        </p:nvCxnSpPr>
        <p:spPr>
          <a:xfrm>
            <a:off x="6096000" y="3923432"/>
            <a:ext cx="0" cy="2934568"/>
          </a:xfrm>
          <a:prstGeom prst="line">
            <a:avLst/>
          </a:prstGeom>
          <a:ln w="2540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30B19B-B7AA-4118-B1FE-B5D62BC9E81B}"/>
              </a:ext>
            </a:extLst>
          </p:cNvPr>
          <p:cNvSpPr txBox="1"/>
          <p:nvPr/>
        </p:nvSpPr>
        <p:spPr>
          <a:xfrm>
            <a:off x="6619005" y="4050366"/>
            <a:ext cx="3566074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1"/>
                </a:solidFill>
              </a:rPr>
              <a:t>영상처리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HCL</a:t>
            </a:r>
            <a:r>
              <a:rPr lang="ko-KR" altLang="en-US" sz="2000" dirty="0"/>
              <a:t>개론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웹프로그래밍설계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웹기반시스템</a:t>
            </a:r>
            <a:endParaRPr lang="en-US" altLang="ko-KR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3C81D8-B366-4E56-8AF0-90799BFEDE23}"/>
              </a:ext>
            </a:extLst>
          </p:cNvPr>
          <p:cNvSpPr/>
          <p:nvPr/>
        </p:nvSpPr>
        <p:spPr>
          <a:xfrm>
            <a:off x="9413443" y="3289262"/>
            <a:ext cx="2104141" cy="1095605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 </a:t>
            </a:r>
            <a:r>
              <a:rPr lang="ko-KR" altLang="en-US" dirty="0"/>
              <a:t>추가아이디어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5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284</Words>
  <Application>Microsoft Office PowerPoint</Application>
  <PresentationFormat>와이드스크린</PresentationFormat>
  <Paragraphs>134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경은</dc:creator>
  <cp:lastModifiedBy>이 경은</cp:lastModifiedBy>
  <cp:revision>11</cp:revision>
  <dcterms:created xsi:type="dcterms:W3CDTF">2018-09-17T08:33:12Z</dcterms:created>
  <dcterms:modified xsi:type="dcterms:W3CDTF">2018-09-19T06:47:47Z</dcterms:modified>
</cp:coreProperties>
</file>