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4" r:id="rId9"/>
    <p:sldId id="262" r:id="rId10"/>
    <p:sldId id="263" r:id="rId11"/>
    <p:sldId id="266" r:id="rId12"/>
    <p:sldId id="267" r:id="rId13"/>
    <p:sldId id="268" r:id="rId14"/>
    <p:sldId id="269" r:id="rId15"/>
    <p:sldId id="270" r:id="rId16"/>
    <p:sldId id="271" r:id="rId17"/>
    <p:sldId id="273" r:id="rId18"/>
    <p:sldId id="280" r:id="rId19"/>
    <p:sldId id="274" r:id="rId20"/>
    <p:sldId id="275" r:id="rId21"/>
    <p:sldId id="276" r:id="rId22"/>
    <p:sldId id="277" r:id="rId23"/>
    <p:sldId id="278" r:id="rId24"/>
    <p:sldId id="279"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11/10/2016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50895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11/10/2016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83739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11/10/2016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8308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11/10/2016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7279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5B97484-461B-4934-A0B5-A6BDBAD31B8A}" type="datetimeFigureOut">
              <a:rPr lang="es-CO" smtClean="0"/>
              <a:t>11/10/2016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10799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05B97484-461B-4934-A0B5-A6BDBAD31B8A}" type="datetimeFigureOut">
              <a:rPr lang="es-CO" smtClean="0"/>
              <a:t>11/10/2016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48428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05B97484-461B-4934-A0B5-A6BDBAD31B8A}" type="datetimeFigureOut">
              <a:rPr lang="es-CO" smtClean="0"/>
              <a:t>11/10/2016</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2102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05B97484-461B-4934-A0B5-A6BDBAD31B8A}" type="datetimeFigureOut">
              <a:rPr lang="es-CO" smtClean="0"/>
              <a:t>11/10/2016</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4558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5B97484-461B-4934-A0B5-A6BDBAD31B8A}" type="datetimeFigureOut">
              <a:rPr lang="es-CO" smtClean="0"/>
              <a:t>11/10/2016</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3392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B97484-461B-4934-A0B5-A6BDBAD31B8A}" type="datetimeFigureOut">
              <a:rPr lang="es-CO" smtClean="0"/>
              <a:t>11/10/2016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84254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B97484-461B-4934-A0B5-A6BDBAD31B8A}" type="datetimeFigureOut">
              <a:rPr lang="es-CO" smtClean="0"/>
              <a:t>11/10/2016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36072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97484-461B-4934-A0B5-A6BDBAD31B8A}" type="datetimeFigureOut">
              <a:rPr lang="es-CO" smtClean="0"/>
              <a:t>11/10/2016</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F572C-6A8A-4AC4-83D3-9C0BBE1FD301}" type="slidenum">
              <a:rPr lang="es-CO" smtClean="0"/>
              <a:t>‹Nº›</a:t>
            </a:fld>
            <a:endParaRPr lang="es-CO"/>
          </a:p>
        </p:txBody>
      </p:sp>
    </p:spTree>
    <p:extLst>
      <p:ext uri="{BB962C8B-B14F-4D97-AF65-F5344CB8AC3E}">
        <p14:creationId xmlns:p14="http://schemas.microsoft.com/office/powerpoint/2010/main" val="238539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SIMULADOR DE DIAGRAMAS FASORIALES PARA MÁQUINAS SÍNCRONAS</a:t>
            </a:r>
            <a:endParaRPr lang="es-CO" dirty="0"/>
          </a:p>
        </p:txBody>
      </p:sp>
      <p:sp>
        <p:nvSpPr>
          <p:cNvPr id="3" name="Subtítulo 2"/>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1239289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r>
                  <a:rPr lang="es-CO" dirty="0" smtClean="0"/>
                  <a:t>Cálculos previos</a:t>
                </a: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𝑃𝑜𝑙𝑜𝑠</m:t>
                        </m:r>
                      </m:num>
                      <m:den>
                        <m:r>
                          <a:rPr lang="es-CO" b="0" i="1" smtClean="0">
                            <a:latin typeface="Cambria Math" panose="02040503050406030204" pitchFamily="18" charset="0"/>
                          </a:rPr>
                          <m:t>120</m:t>
                        </m:r>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𝑛</m:t>
                        </m:r>
                      </m:e>
                      <m:sub>
                        <m:r>
                          <a:rPr lang="es-CO" b="0" i="1" smtClean="0">
                            <a:latin typeface="Cambria Math" panose="02040503050406030204" pitchFamily="18" charset="0"/>
                            <a:ea typeface="Cambria Math" panose="02040503050406030204" pitchFamily="18" charset="0"/>
                          </a:rPr>
                          <m:t>𝑣𝑎𝑐𝑖𝑜</m:t>
                        </m:r>
                      </m:sub>
                    </m:sSub>
                  </m:oMath>
                </a14:m>
                <a:endParaRPr lang="es-CO" b="0" dirty="0" smtClean="0">
                  <a:ea typeface="Cambria Math" panose="02040503050406030204" pitchFamily="18" charset="0"/>
                </a:endParaRP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r>
                      <a:rPr lang="es-CO" b="0" i="1" smtClean="0">
                        <a:latin typeface="Cambria Math" panose="02040503050406030204" pitchFamily="18" charset="0"/>
                      </a:rPr>
                      <m:t>:</m:t>
                    </m:r>
                  </m:oMath>
                </a14:m>
                <a:r>
                  <a:rPr lang="es-CO" dirty="0" smtClean="0"/>
                  <a:t> Se calcula interpolando en la curva de magnetización. Con el slider se selecciona un valor de “x” por medio de la interpolación se halla su correspondiente “y”. Este valor es E</a:t>
                </a:r>
                <a:r>
                  <a:rPr lang="es-CO" baseline="-25000" dirty="0" smtClean="0"/>
                  <a:t>AL-L</a:t>
                </a:r>
              </a:p>
              <a:p>
                <a:pPr lvl="1"/>
                <a:r>
                  <a:rPr lang="es-CO" dirty="0" smtClean="0"/>
                  <a:t>Si Conexión = Delta</a:t>
                </a:r>
              </a:p>
              <a:p>
                <a:pPr lvl="2"/>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oMath>
                </a14:m>
                <a:r>
                  <a:rPr lang="es-CO" dirty="0" smtClean="0"/>
                  <a:t>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oMath>
                </a14:m>
                <a:endParaRPr lang="es-CO" dirty="0" smtClean="0"/>
              </a:p>
              <a:p>
                <a:pPr lvl="2"/>
                <a:r>
                  <a:rPr lang="es-CO" dirty="0" smtClean="0"/>
                  <a:t>Sino si Conexión = Estrella</a:t>
                </a:r>
              </a:p>
              <a:p>
                <a:pPr lvl="3"/>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den>
                    </m:f>
                  </m:oMath>
                </a14:m>
                <a:r>
                  <a:rPr lang="es-CO" dirty="0" smtClean="0"/>
                  <a:t>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den>
                    </m:f>
                  </m:oMath>
                </a14:m>
                <a:endParaRPr lang="es-CO" dirty="0" smtClean="0"/>
              </a:p>
              <a:p>
                <a:pPr lvl="2"/>
                <a:r>
                  <a:rPr lang="es-CO" dirty="0" smtClean="0"/>
                  <a:t>Sino</a:t>
                </a:r>
              </a:p>
              <a:p>
                <a:pPr lvl="3"/>
                <a:r>
                  <a:rPr lang="es-CO" dirty="0" smtClean="0"/>
                  <a:t>“Revisar valor de variable conexión”</a:t>
                </a:r>
              </a:p>
              <a:p>
                <a:pPr lvl="1"/>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b="-1681"/>
                </a:stretch>
              </a:blipFill>
            </p:spPr>
            <p:txBody>
              <a:bodyPr/>
              <a:lstStyle/>
              <a:p>
                <a:r>
                  <a:rPr lang="es-CO">
                    <a:noFill/>
                  </a:rPr>
                  <a:t> </a:t>
                </a:r>
              </a:p>
            </p:txBody>
          </p:sp>
        </mc:Fallback>
      </mc:AlternateContent>
    </p:spTree>
    <p:extLst>
      <p:ext uri="{BB962C8B-B14F-4D97-AF65-F5344CB8AC3E}">
        <p14:creationId xmlns:p14="http://schemas.microsoft.com/office/powerpoint/2010/main" val="367717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1 y 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 </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e>
                    </m:rad>
                  </m:oMath>
                </a14:m>
                <a:endParaRPr lang="es-CO" dirty="0" smtClean="0"/>
              </a:p>
              <a:p>
                <a:pPr lvl="1"/>
                <a:r>
                  <a:rPr lang="es-CO" dirty="0" smtClean="0"/>
                  <a:t>Paso 2. </a:t>
                </a:r>
                <a14:m>
                  <m:oMath xmlns:m="http://schemas.openxmlformats.org/officeDocument/2006/math">
                    <m:r>
                      <a:rPr lang="es-CO" b="0" i="1" smtClean="0">
                        <a:latin typeface="Cambria Math" panose="02040503050406030204" pitchFamily="18" charset="0"/>
                      </a:rPr>
                      <m:t>𝐼</m:t>
                    </m:r>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1</a:t>
                </a:r>
              </a:p>
              <a:p>
                <a:pPr lvl="1"/>
                <a:r>
                  <a:rPr lang="es-CO" dirty="0" smtClean="0">
                    <a:sym typeface="Wingdings" panose="05000000000000000000" pitchFamily="2" charset="2"/>
                  </a:rPr>
                  <a:t>Paso 3. </a:t>
                </a:r>
                <a14:m>
                  <m:oMath xmlns:m="http://schemas.openxmlformats.org/officeDocument/2006/math">
                    <m:r>
                      <a:rPr lang="es-CO" b="0" i="1" smtClean="0">
                        <a:latin typeface="Cambria Math" panose="02040503050406030204" pitchFamily="18" charset="0"/>
                        <a:sym typeface="Wingdings" panose="05000000000000000000" pitchFamily="2" charset="2"/>
                      </a:rPr>
                      <m:t>𝑓𝑝</m:t>
                    </m:r>
                    <m:r>
                      <a:rPr lang="es-CO" b="0" i="1" smtClean="0">
                        <a:latin typeface="Cambria Math" panose="02040503050406030204" pitchFamily="18" charset="0"/>
                        <a:sym typeface="Wingdings" panose="05000000000000000000" pitchFamily="2" charset="2"/>
                      </a:rPr>
                      <m:t>= </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2</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68655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para determinar salidas 3 y 7</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r>
                      <a:rPr lang="es-CO" b="0" i="1" smtClean="0">
                        <a:latin typeface="Cambria Math" panose="02040503050406030204" pitchFamily="18" charset="0"/>
                      </a:rPr>
                      <m:t>𝑆𝑝</m:t>
                    </m:r>
                    <m:d>
                      <m:dPr>
                        <m:ctrlPr>
                          <a:rPr lang="es-CO" b="0" i="1" smtClean="0">
                            <a:latin typeface="Cambria Math" panose="02040503050406030204" pitchFamily="18" charset="0"/>
                            <a:ea typeface="Cambria Math" panose="02040503050406030204" pitchFamily="18" charset="0"/>
                          </a:rPr>
                        </m:ctrlPr>
                      </m:dPr>
                      <m:e>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𝑛𝑜𝑚</m:t>
                            </m:r>
                          </m:sub>
                        </m:sSub>
                      </m:e>
                    </m:d>
                  </m:oMath>
                </a14:m>
                <a:r>
                  <a:rPr lang="es-CO" dirty="0" smtClean="0"/>
                  <a:t> </a:t>
                </a:r>
                <a:r>
                  <a:rPr lang="es-CO" dirty="0" smtClean="0">
                    <a:sym typeface="Wingdings" panose="05000000000000000000" pitchFamily="2" charset="2"/>
                  </a:rPr>
                  <a:t> Salida 3</a:t>
                </a:r>
                <a:endParaRPr lang="es-CO" dirty="0" smtClean="0"/>
              </a:p>
              <a:p>
                <a:pPr lvl="1"/>
                <a:r>
                  <a:rPr lang="es-CO" dirty="0" smtClean="0"/>
                  <a:t>Paso 2. </a:t>
                </a:r>
                <a14:m>
                  <m:oMath xmlns:m="http://schemas.openxmlformats.org/officeDocument/2006/math">
                    <m:r>
                      <a:rPr lang="es-CO"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r>
                      <a:rPr lang="es-CO" b="0" i="1" smtClean="0">
                        <a:solidFill>
                          <a:srgbClr val="FF0000"/>
                        </a:solidFill>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cos</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num>
                              <m:den>
                                <m:r>
                                  <a:rPr lang="es-CO" b="0" i="1" smtClean="0">
                                    <a:latin typeface="Cambria Math" panose="02040503050406030204" pitchFamily="18" charset="0"/>
                                    <a:ea typeface="Cambria Math" panose="02040503050406030204" pitchFamily="18" charset="0"/>
                                  </a:rPr>
                                  <m:t>3</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𝑃</m:t>
                                </m:r>
                              </m:e>
                              <m:sub>
                                <m:r>
                                  <a:rPr lang="es-CO" b="0" i="1" smtClean="0">
                                    <a:latin typeface="Cambria Math" panose="02040503050406030204" pitchFamily="18" charset="0"/>
                                    <a:ea typeface="Cambria Math" panose="02040503050406030204" pitchFamily="18" charset="0"/>
                                  </a:rPr>
                                  <m:t>𝑔𝑒𝑛</m:t>
                                </m:r>
                              </m:sub>
                            </m:sSub>
                            <m:r>
                              <a:rPr lang="es-CO" b="0" i="1" smtClean="0">
                                <a:latin typeface="Cambria Math" panose="02040503050406030204" pitchFamily="18" charset="0"/>
                                <a:ea typeface="Cambria Math" panose="02040503050406030204" pitchFamily="18" charset="0"/>
                              </a:rPr>
                              <m:t>+</m:t>
                            </m:r>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den>
                            </m:f>
                            <m:func>
                              <m:funcPr>
                                <m:ctrlPr>
                                  <a:rPr lang="es-CO" b="0" i="1" smtClean="0">
                                    <a:latin typeface="Cambria Math" panose="02040503050406030204" pitchFamily="18" charset="0"/>
                                    <a:ea typeface="Cambria Math" panose="02040503050406030204" pitchFamily="18" charset="0"/>
                                  </a:rPr>
                                </m:ctrlPr>
                              </m:funcPr>
                              <m:fName>
                                <m:r>
                                  <m:rPr>
                                    <m:sty m:val="p"/>
                                  </m:rPr>
                                  <a:rPr lang="es-CO" b="0" i="0" smtClean="0">
                                    <a:latin typeface="Cambria Math" panose="02040503050406030204" pitchFamily="18" charset="0"/>
                                    <a:ea typeface="Cambria Math" panose="02040503050406030204" pitchFamily="18" charset="0"/>
                                  </a:rPr>
                                  <m:t>cos</m:t>
                                </m:r>
                              </m:fName>
                              <m:e>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e>
                        </m:d>
                      </m:e>
                    </m:func>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oMath>
                </a14:m>
                <a:r>
                  <a:rPr lang="es-CO" dirty="0" smtClean="0"/>
                  <a:t> </a:t>
                </a:r>
                <a:r>
                  <a:rPr lang="es-CO" dirty="0" smtClean="0">
                    <a:sym typeface="Wingdings" panose="05000000000000000000" pitchFamily="2" charset="2"/>
                  </a:rPr>
                  <a:t> Salida 7</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3365500" y="3771900"/>
            <a:ext cx="2273300" cy="2247900"/>
          </a:xfrm>
          <a:prstGeom prst="wedgeEllipseCallout">
            <a:avLst>
              <a:gd name="adj1" fmla="val -55470"/>
              <a:gd name="adj2" fmla="val -68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Cambio !</a:t>
            </a:r>
          </a:p>
          <a:p>
            <a:pPr algn="ctr"/>
            <a:r>
              <a:rPr lang="es-CO" dirty="0" smtClean="0"/>
              <a:t> este signo NO estaba</a:t>
            </a:r>
            <a:endParaRPr lang="es-CO" dirty="0"/>
          </a:p>
        </p:txBody>
      </p:sp>
    </p:spTree>
    <p:extLst>
      <p:ext uri="{BB962C8B-B14F-4D97-AF65-F5344CB8AC3E}">
        <p14:creationId xmlns:p14="http://schemas.microsoft.com/office/powerpoint/2010/main" val="364924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4, 5, 6 y 8</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r>
                      <a:rPr lang="es-CO" b="0" i="1" smtClean="0">
                        <a:latin typeface="Cambria Math" panose="02040503050406030204" pitchFamily="18" charset="0"/>
                      </a:rPr>
                      <m:t>=−3</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den>
                    </m:f>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r>
                      <a:rPr lang="es-CO" b="0" i="1" smtClean="0">
                        <a:latin typeface="Cambria Math" panose="02040503050406030204" pitchFamily="18" charset="0"/>
                      </a:rPr>
                      <m:t>+3</m:t>
                    </m:r>
                    <m:f>
                      <m:fPr>
                        <m:ctrlPr>
                          <a:rPr lang="es-CO" b="0" i="1" smtClean="0">
                            <a:latin typeface="Cambria Math" panose="02040503050406030204" pitchFamily="18" charset="0"/>
                          </a:rPr>
                        </m:ctrlPr>
                      </m:fPr>
                      <m:num>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𝑉</m:t>
                            </m:r>
                          </m:e>
                          <m:sub>
                            <m:r>
                              <a:rPr lang="es-CO" b="0" i="1" smtClean="0">
                                <a:latin typeface="Cambria Math" panose="02040503050406030204" pitchFamily="18" charset="0"/>
                              </a:rPr>
                              <m:t>𝑓</m:t>
                            </m:r>
                          </m:sub>
                          <m:sup>
                            <m:r>
                              <a:rPr lang="es-CO" b="0" i="1" smtClean="0">
                                <a:latin typeface="Cambria Math" panose="02040503050406030204" pitchFamily="18" charset="0"/>
                              </a:rPr>
                              <m:t>2</m:t>
                            </m:r>
                          </m:sup>
                        </m:sSubSup>
                      </m:num>
                      <m:den>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den>
                    </m:f>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oMath>
                </a14:m>
                <a:r>
                  <a:rPr lang="es-CO" dirty="0" smtClean="0"/>
                  <a:t> </a:t>
                </a:r>
                <a:r>
                  <a:rPr lang="es-CO" dirty="0" smtClean="0">
                    <a:sym typeface="Wingdings" panose="05000000000000000000" pitchFamily="2" charset="2"/>
                  </a:rPr>
                  <a:t> Salida 4</a:t>
                </a:r>
              </a:p>
              <a:p>
                <a:pPr lvl="1"/>
                <a:r>
                  <a:rPr lang="es-CO" dirty="0" smtClean="0">
                    <a:sym typeface="Wingdings" panose="05000000000000000000" pitchFamily="2" charset="2"/>
                  </a:rPr>
                  <a:t>Paso 2.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Sub>
                      </m:num>
                      <m:den>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den>
                    </m:f>
                  </m:oMath>
                </a14:m>
                <a:r>
                  <a:rPr lang="es-CO" dirty="0" smtClean="0"/>
                  <a:t> </a:t>
                </a:r>
                <a:r>
                  <a:rPr lang="es-CO" dirty="0" smtClean="0">
                    <a:sym typeface="Wingdings" panose="05000000000000000000" pitchFamily="2" charset="2"/>
                  </a:rPr>
                  <a:t> Salida 5</a:t>
                </a:r>
              </a:p>
              <a:p>
                <a:pPr lvl="1"/>
                <a:r>
                  <a:rPr lang="es-CO" dirty="0" smtClean="0">
                    <a:sym typeface="Wingdings" panose="05000000000000000000" pitchFamily="2" charset="2"/>
                  </a:rPr>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𝐼</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den>
                    </m:f>
                  </m:oMath>
                </a14:m>
                <a:r>
                  <a:rPr lang="es-CO" dirty="0" smtClean="0"/>
                  <a:t> </a:t>
                </a:r>
                <a:r>
                  <a:rPr lang="es-CO" dirty="0" smtClean="0">
                    <a:sym typeface="Wingdings" panose="05000000000000000000" pitchFamily="2" charset="2"/>
                  </a:rPr>
                  <a:t> Salida 6</a:t>
                </a:r>
              </a:p>
              <a:p>
                <a:pPr lvl="1"/>
                <a:r>
                  <a:rPr lang="es-CO" dirty="0" smtClean="0">
                    <a:sym typeface="Wingdings" panose="05000000000000000000" pitchFamily="2" charset="2"/>
                  </a:rPr>
                  <a:t>Paso 4. </a:t>
                </a:r>
                <a14:m>
                  <m:oMath xmlns:m="http://schemas.openxmlformats.org/officeDocument/2006/math">
                    <m:r>
                      <a:rPr lang="es-CO" i="1" smtClean="0">
                        <a:latin typeface="Cambria Math" panose="02040503050406030204" pitchFamily="18" charset="0"/>
                        <a:ea typeface="Cambria Math" panose="02040503050406030204" pitchFamily="18" charset="0"/>
                        <a:sym typeface="Wingdings" panose="05000000000000000000" pitchFamily="2" charset="2"/>
                      </a:rPr>
                      <m:t>𝜃</m:t>
                    </m:r>
                    <m:r>
                      <a:rPr lang="es-CO"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funcPr>
                      <m:fName>
                        <m:sSup>
                          <m:sSup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s-CO" b="0" i="0" smtClean="0">
                                <a:latin typeface="Cambria Math" panose="02040503050406030204" pitchFamily="18" charset="0"/>
                                <a:ea typeface="Cambria Math" panose="02040503050406030204" pitchFamily="18" charset="0"/>
                                <a:sym typeface="Wingdings" panose="05000000000000000000" pitchFamily="2" charset="2"/>
                              </a:rPr>
                              <m:t>cos</m:t>
                            </m:r>
                          </m:e>
                          <m:sup>
                            <m:r>
                              <a:rPr lang="es-CO" b="0" i="1" smtClean="0">
                                <a:latin typeface="Cambria Math" panose="02040503050406030204" pitchFamily="18" charset="0"/>
                                <a:ea typeface="Cambria Math" panose="02040503050406030204" pitchFamily="18" charset="0"/>
                                <a:sym typeface="Wingdings" panose="05000000000000000000" pitchFamily="2" charset="2"/>
                              </a:rPr>
                              <m:t>−1</m:t>
                            </m:r>
                          </m:sup>
                        </m:sSup>
                      </m:fName>
                      <m:e>
                        <m:d>
                          <m:d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e>
                        </m:d>
                      </m:e>
                    </m:func>
                  </m:oMath>
                </a14:m>
                <a:r>
                  <a:rPr lang="es-CO" dirty="0" smtClean="0"/>
                  <a:t> </a:t>
                </a:r>
                <a:r>
                  <a:rPr lang="es-CO" dirty="0" smtClean="0">
                    <a:sym typeface="Wingdings" panose="05000000000000000000" pitchFamily="2" charset="2"/>
                  </a:rPr>
                  <a:t> Salida 8</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b="-280"/>
                </a:stretch>
              </a:blipFill>
            </p:spPr>
            <p:txBody>
              <a:bodyPr/>
              <a:lstStyle/>
              <a:p>
                <a:r>
                  <a:rPr lang="es-CO">
                    <a:noFill/>
                  </a:rPr>
                  <a:t> </a:t>
                </a:r>
              </a:p>
            </p:txBody>
          </p:sp>
        </mc:Fallback>
      </mc:AlternateContent>
    </p:spTree>
    <p:extLst>
      <p:ext uri="{BB962C8B-B14F-4D97-AF65-F5344CB8AC3E}">
        <p14:creationId xmlns:p14="http://schemas.microsoft.com/office/powerpoint/2010/main" val="215436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9, 10, 11 y 12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oMath>
                </a14:m>
                <a:r>
                  <a:rPr lang="es-CO" dirty="0" smtClean="0"/>
                  <a:t> </a:t>
                </a:r>
                <a:r>
                  <a:rPr lang="es-CO" dirty="0" smtClean="0">
                    <a:sym typeface="Wingdings" panose="05000000000000000000" pitchFamily="2" charset="2"/>
                  </a:rPr>
                  <a:t> Salida 9</a:t>
                </a:r>
                <a:endParaRPr lang="es-CO" dirty="0" smtClean="0"/>
              </a:p>
              <a:p>
                <a:pPr lvl="1"/>
                <a:r>
                  <a:rPr lang="es-CO" dirty="0" smtClean="0"/>
                  <a:t>Paso 2.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oMath>
                </a14:m>
                <a:r>
                  <a:rPr lang="es-CO" dirty="0" smtClean="0"/>
                  <a:t> </a:t>
                </a:r>
                <a:r>
                  <a:rPr lang="es-CO" dirty="0" smtClean="0">
                    <a:sym typeface="Wingdings" panose="05000000000000000000" pitchFamily="2" charset="2"/>
                  </a:rPr>
                  <a:t> Salida 10</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𝑟𝑒𝑑</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𝑟𝑒𝑑</m:t>
                            </m:r>
                          </m:sub>
                          <m:sup>
                            <m:r>
                              <a:rPr lang="es-CO" b="0" i="1" smtClean="0">
                                <a:latin typeface="Cambria Math" panose="02040503050406030204" pitchFamily="18" charset="0"/>
                                <a:sym typeface="Wingdings" panose="05000000000000000000" pitchFamily="2" charset="2"/>
                              </a:rPr>
                              <m:t>2</m:t>
                            </m:r>
                          </m:sup>
                        </m:sSubSup>
                      </m:e>
                    </m:rad>
                  </m:oMath>
                </a14:m>
                <a:r>
                  <a:rPr lang="es-CO" dirty="0" smtClean="0"/>
                  <a:t> </a:t>
                </a:r>
                <a:r>
                  <a:rPr lang="es-CO" dirty="0" smtClean="0">
                    <a:sym typeface="Wingdings" panose="05000000000000000000" pitchFamily="2" charset="2"/>
                  </a:rPr>
                  <a:t> Salida 11</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𝑟𝑒𝑑</m:t>
                            </m:r>
                          </m:sub>
                        </m:sSub>
                      </m:num>
                      <m:den>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den>
                    </m:f>
                  </m:oMath>
                </a14:m>
                <a:r>
                  <a:rPr lang="es-CO" dirty="0" smtClean="0"/>
                  <a:t> </a:t>
                </a:r>
                <a:r>
                  <a:rPr lang="es-CO" dirty="0" smtClean="0">
                    <a:sym typeface="Wingdings" panose="05000000000000000000" pitchFamily="2" charset="2"/>
                  </a:rPr>
                  <a:t> Salida 12</a:t>
                </a:r>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017438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20000"/>
              </a:bodyPr>
              <a:lstStyle/>
              <a:p>
                <a:r>
                  <a:rPr lang="es-CO" dirty="0" smtClean="0"/>
                  <a:t>Cálculo del vector 13</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𝐴𝑦</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r>
                  <a:rPr lang="es-CO" dirty="0" smtClean="0"/>
                  <a:t>Cálculo del vector 14</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15</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16</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𝑓𝑦</m:t>
                        </m:r>
                      </m:sub>
                    </m:sSub>
                    <m:r>
                      <a:rPr lang="es-CO" b="0" i="1" smtClean="0">
                        <a:latin typeface="Cambria Math" panose="02040503050406030204" pitchFamily="18" charset="0"/>
                      </a:rPr>
                      <m:t>=</m:t>
                    </m:r>
                    <m:r>
                      <a:rPr lang="es-CO" i="1" smtClean="0">
                        <a:latin typeface="Cambria Math" panose="02040503050406030204" pitchFamily="18" charset="0"/>
                      </a:rPr>
                      <m:t>0</m:t>
                    </m:r>
                  </m:oMath>
                </a14:m>
                <a:endParaRPr lang="es-CO" dirty="0" smtClean="0"/>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s-CO">
                    <a:noFill/>
                  </a:rPr>
                  <a:t> </a:t>
                </a:r>
              </a:p>
            </p:txBody>
          </p:sp>
        </mc:Fallback>
      </mc:AlternateContent>
    </p:spTree>
    <p:extLst>
      <p:ext uri="{BB962C8B-B14F-4D97-AF65-F5344CB8AC3E}">
        <p14:creationId xmlns:p14="http://schemas.microsoft.com/office/powerpoint/2010/main" val="1353425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CÁLCULOS</a:t>
            </a:r>
            <a:endParaRPr lang="es-CO" dirty="0"/>
          </a:p>
        </p:txBody>
      </p:sp>
      <p:sp>
        <p:nvSpPr>
          <p:cNvPr id="5" name="Marcador de texto 4"/>
          <p:cNvSpPr>
            <a:spLocks noGrp="1"/>
          </p:cNvSpPr>
          <p:nvPr>
            <p:ph type="body" idx="1"/>
          </p:nvPr>
        </p:nvSpPr>
        <p:spPr/>
        <p:txBody>
          <a:bodyPr/>
          <a:lstStyle/>
          <a:p>
            <a:r>
              <a:rPr lang="es-CO" dirty="0" smtClean="0"/>
              <a:t>Cálculos – SI Operación generador = Solo</a:t>
            </a:r>
            <a:endParaRPr lang="es-CO" dirty="0"/>
          </a:p>
        </p:txBody>
      </p:sp>
    </p:spTree>
    <p:extLst>
      <p:ext uri="{BB962C8B-B14F-4D97-AF65-F5344CB8AC3E}">
        <p14:creationId xmlns:p14="http://schemas.microsoft.com/office/powerpoint/2010/main" val="3829232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r>
                  <a:rPr lang="es-CO" dirty="0" smtClean="0"/>
                  <a:t>Cálculos previos</a:t>
                </a: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𝑃𝑜𝑙𝑜𝑠</m:t>
                        </m:r>
                      </m:num>
                      <m:den>
                        <m:r>
                          <a:rPr lang="es-CO" b="0" i="1" smtClean="0">
                            <a:latin typeface="Cambria Math" panose="02040503050406030204" pitchFamily="18" charset="0"/>
                          </a:rPr>
                          <m:t>120</m:t>
                        </m:r>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𝑛</m:t>
                        </m:r>
                      </m:e>
                      <m:sub>
                        <m:r>
                          <a:rPr lang="es-CO" b="0" i="1" smtClean="0">
                            <a:latin typeface="Cambria Math" panose="02040503050406030204" pitchFamily="18" charset="0"/>
                            <a:ea typeface="Cambria Math" panose="02040503050406030204" pitchFamily="18" charset="0"/>
                          </a:rPr>
                          <m:t>𝑣𝑎𝑐𝑖𝑜</m:t>
                        </m:r>
                      </m:sub>
                    </m:sSub>
                  </m:oMath>
                </a14:m>
                <a:endParaRPr lang="es-CO" b="0" dirty="0" smtClean="0">
                  <a:ea typeface="Cambria Math" panose="02040503050406030204" pitchFamily="18" charset="0"/>
                </a:endParaRP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r>
                      <a:rPr lang="es-CO" b="0" i="1" smtClean="0">
                        <a:latin typeface="Cambria Math" panose="02040503050406030204" pitchFamily="18" charset="0"/>
                      </a:rPr>
                      <m:t>:</m:t>
                    </m:r>
                  </m:oMath>
                </a14:m>
                <a:r>
                  <a:rPr lang="es-CO" dirty="0" smtClean="0"/>
                  <a:t> Se calcula interpolando en la curva de magnetización. Con el slider se selecciona un valor de “x” por medio de la interpolación se halla su correspondiente “y”. Este valor es E</a:t>
                </a:r>
                <a:r>
                  <a:rPr lang="es-CO" baseline="-25000" dirty="0" smtClean="0"/>
                  <a:t>AL-L</a:t>
                </a:r>
              </a:p>
              <a:p>
                <a:pPr lvl="2"/>
                <a:r>
                  <a:rPr lang="es-CO" dirty="0"/>
                  <a:t>Si Conexión = Delta</a:t>
                </a:r>
              </a:p>
              <a:p>
                <a:pPr lvl="3"/>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𝐴𝐿</m:t>
                        </m:r>
                        <m:r>
                          <a:rPr lang="es-CO" i="1">
                            <a:latin typeface="Cambria Math" panose="02040503050406030204" pitchFamily="18" charset="0"/>
                          </a:rPr>
                          <m:t>−</m:t>
                        </m:r>
                        <m:r>
                          <a:rPr lang="es-CO" i="1">
                            <a:latin typeface="Cambria Math" panose="02040503050406030204" pitchFamily="18" charset="0"/>
                          </a:rPr>
                          <m:t>𝐿</m:t>
                        </m:r>
                      </m:sub>
                    </m:sSub>
                  </m:oMath>
                </a14:m>
                <a:endParaRPr lang="es-CO" dirty="0"/>
              </a:p>
              <a:p>
                <a:pPr lvl="3"/>
                <a:r>
                  <a:rPr lang="es-CO" dirty="0"/>
                  <a:t>Sino si Conexión = Estrella</a:t>
                </a:r>
              </a:p>
              <a:p>
                <a:pPr lvl="4"/>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m:t>
                        </m:r>
                      </m:sub>
                    </m:sSub>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𝐴𝐿</m:t>
                            </m:r>
                            <m:r>
                              <a:rPr lang="es-CO" i="1">
                                <a:latin typeface="Cambria Math" panose="02040503050406030204" pitchFamily="18" charset="0"/>
                              </a:rPr>
                              <m:t>−</m:t>
                            </m:r>
                            <m:r>
                              <a:rPr lang="es-CO" i="1">
                                <a:latin typeface="Cambria Math" panose="02040503050406030204" pitchFamily="18" charset="0"/>
                              </a:rPr>
                              <m:t>𝐿</m:t>
                            </m:r>
                          </m:sub>
                        </m:sSub>
                      </m:num>
                      <m:den>
                        <m:rad>
                          <m:radPr>
                            <m:degHide m:val="on"/>
                            <m:ctrlPr>
                              <a:rPr lang="es-CO" i="1">
                                <a:latin typeface="Cambria Math" panose="02040503050406030204" pitchFamily="18" charset="0"/>
                              </a:rPr>
                            </m:ctrlPr>
                          </m:radPr>
                          <m:deg/>
                          <m:e>
                            <m:r>
                              <a:rPr lang="es-CO" i="1">
                                <a:latin typeface="Cambria Math" panose="02040503050406030204" pitchFamily="18" charset="0"/>
                              </a:rPr>
                              <m:t>3</m:t>
                            </m:r>
                          </m:e>
                        </m:rad>
                      </m:den>
                    </m:f>
                  </m:oMath>
                </a14:m>
                <a:endParaRPr lang="es-CO" dirty="0"/>
              </a:p>
              <a:p>
                <a:pPr lvl="3"/>
                <a:r>
                  <a:rPr lang="es-CO" dirty="0"/>
                  <a:t>Sino</a:t>
                </a:r>
              </a:p>
              <a:p>
                <a:pPr lvl="4"/>
                <a:r>
                  <a:rPr lang="es-CO" dirty="0"/>
                  <a:t>“Revisar valor de variable conexión”</a:t>
                </a:r>
              </a:p>
              <a:p>
                <a:pPr lvl="2"/>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s-CO">
                    <a:noFill/>
                  </a:rPr>
                  <a:t> </a:t>
                </a:r>
              </a:p>
            </p:txBody>
          </p:sp>
        </mc:Fallback>
      </mc:AlternateContent>
    </p:spTree>
    <p:extLst>
      <p:ext uri="{BB962C8B-B14F-4D97-AF65-F5344CB8AC3E}">
        <p14:creationId xmlns:p14="http://schemas.microsoft.com/office/powerpoint/2010/main" val="1260935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previos</a:t>
                </a:r>
                <a:endParaRPr lang="es-CO" baseline="-25000" dirty="0" smtClean="0"/>
              </a:p>
              <a:p>
                <a:pPr lvl="1"/>
                <a14:m>
                  <m:oMath xmlns:m="http://schemas.openxmlformats.org/officeDocument/2006/math">
                    <m:r>
                      <a:rPr lang="es-CO" b="0" i="1" smtClean="0">
                        <a:latin typeface="Cambria Math" panose="02040503050406030204" pitchFamily="18" charset="0"/>
                      </a:rPr>
                      <m:t>𝐴</m:t>
                    </m:r>
                    <m:r>
                      <a:rPr lang="es-CO" b="0" i="1" smtClean="0">
                        <a:latin typeface="Cambria Math" panose="02040503050406030204" pitchFamily="18" charset="0"/>
                      </a:rPr>
                      <m:t>=1 </m:t>
                    </m:r>
                  </m:oMath>
                </a14:m>
                <a:endParaRPr lang="es-CO" b="0" dirty="0" smtClean="0"/>
              </a:p>
              <a:p>
                <a:pPr lvl="1"/>
                <a14:m>
                  <m:oMath xmlns:m="http://schemas.openxmlformats.org/officeDocument/2006/math">
                    <m:r>
                      <a:rPr lang="es-CO" b="0" i="1" smtClean="0">
                        <a:latin typeface="Cambria Math" panose="02040503050406030204" pitchFamily="18" charset="0"/>
                      </a:rPr>
                      <m:t>𝐵</m:t>
                    </m:r>
                    <m:r>
                      <a:rPr lang="es-CO" b="0" i="1" smtClean="0">
                        <a:latin typeface="Cambria Math" panose="02040503050406030204" pitchFamily="18" charset="0"/>
                      </a:rPr>
                      <m:t>=2</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
                      <m:fPr>
                        <m:ctrlPr>
                          <a:rPr lang="es-CO" b="0" i="1" smtClean="0">
                            <a:solidFill>
                              <a:srgbClr val="FF0000"/>
                            </a:solidFill>
                            <a:latin typeface="Cambria Math" panose="02040503050406030204" pitchFamily="18" charset="0"/>
                          </a:rPr>
                        </m:ctrlPr>
                      </m:fPr>
                      <m:num>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𝑃</m:t>
                            </m:r>
                          </m:e>
                          <m:sub>
                            <m:r>
                              <a:rPr lang="es-CO" i="1">
                                <a:solidFill>
                                  <a:srgbClr val="FF0000"/>
                                </a:solidFill>
                                <a:latin typeface="Cambria Math" panose="02040503050406030204" pitchFamily="18" charset="0"/>
                              </a:rPr>
                              <m:t>𝑐𝑎𝑟𝑔𝑎</m:t>
                            </m:r>
                          </m:sub>
                        </m:sSub>
                      </m:num>
                      <m:den>
                        <m:r>
                          <a:rPr lang="es-CO" b="0" i="1" smtClean="0">
                            <a:solidFill>
                              <a:srgbClr val="FF0000"/>
                            </a:solidFill>
                            <a:latin typeface="Cambria Math" panose="02040503050406030204" pitchFamily="18" charset="0"/>
                          </a:rPr>
                          <m:t>3</m:t>
                        </m:r>
                      </m:den>
                    </m:f>
                    <m:r>
                      <a:rPr lang="es-CO" b="0" i="1" smtClean="0">
                        <a:latin typeface="Cambria Math" panose="02040503050406030204" pitchFamily="18" charset="0"/>
                      </a:rPr>
                      <m:t>+2</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
                      <m:fPr>
                        <m:ctrlPr>
                          <a:rPr lang="es-CO" b="0" i="1" smtClean="0">
                            <a:solidFill>
                              <a:srgbClr val="FF0000"/>
                            </a:solidFill>
                            <a:latin typeface="Cambria Math" panose="02040503050406030204" pitchFamily="18" charset="0"/>
                          </a:rPr>
                        </m:ctrlPr>
                      </m:fPr>
                      <m:num>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𝑄</m:t>
                            </m:r>
                          </m:e>
                          <m:sub>
                            <m:r>
                              <a:rPr lang="es-CO" i="1">
                                <a:solidFill>
                                  <a:srgbClr val="FF0000"/>
                                </a:solidFill>
                                <a:latin typeface="Cambria Math" panose="02040503050406030204" pitchFamily="18" charset="0"/>
                              </a:rPr>
                              <m:t>𝑐𝑎𝑟𝑔𝑎</m:t>
                            </m:r>
                          </m:sub>
                        </m:sSub>
                      </m:num>
                      <m:den>
                        <m:r>
                          <a:rPr lang="es-CO" b="0" i="1" smtClean="0">
                            <a:solidFill>
                              <a:srgbClr val="FF0000"/>
                            </a:solidFill>
                            <a:latin typeface="Cambria Math" panose="02040503050406030204" pitchFamily="18" charset="0"/>
                          </a:rPr>
                          <m:t>3</m:t>
                        </m:r>
                      </m:den>
                    </m:f>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𝐸</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oMath>
                </a14:m>
                <a:endParaRPr lang="es-CO" b="0" dirty="0" smtClean="0"/>
              </a:p>
              <a:p>
                <a:pPr lvl="1"/>
                <a14:m>
                  <m:oMath xmlns:m="http://schemas.openxmlformats.org/officeDocument/2006/math">
                    <m:r>
                      <a:rPr lang="es-CO" b="0" i="1" smtClean="0">
                        <a:latin typeface="Cambria Math" panose="02040503050406030204" pitchFamily="18" charset="0"/>
                      </a:rPr>
                      <m:t>𝐶</m:t>
                    </m:r>
                    <m:r>
                      <a:rPr lang="es-CO" b="0" i="1" smtClean="0">
                        <a:latin typeface="Cambria Math" panose="02040503050406030204" pitchFamily="18" charset="0"/>
                      </a:rPr>
                      <m:t>= </m:t>
                    </m:r>
                    <m:d>
                      <m:dPr>
                        <m:ctrlPr>
                          <a:rPr lang="es-CO" b="0" i="1" smtClean="0">
                            <a:latin typeface="Cambria Math" panose="02040503050406030204" pitchFamily="18" charset="0"/>
                          </a:rPr>
                        </m:ctrlPr>
                      </m:dPr>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𝑅</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𝑋</m:t>
                            </m:r>
                          </m:e>
                          <m:sub>
                            <m:r>
                              <a:rPr lang="es-CO" b="0" i="1" smtClean="0">
                                <a:latin typeface="Cambria Math" panose="02040503050406030204" pitchFamily="18" charset="0"/>
                              </a:rPr>
                              <m:t>𝑆</m:t>
                            </m:r>
                          </m:sub>
                          <m:sup>
                            <m:r>
                              <a:rPr lang="es-CO" b="0" i="1" smtClean="0">
                                <a:latin typeface="Cambria Math" panose="02040503050406030204" pitchFamily="18" charset="0"/>
                              </a:rPr>
                              <m:t>2</m:t>
                            </m:r>
                          </m:sup>
                        </m:sSubSup>
                      </m:e>
                    </m:d>
                    <m:r>
                      <a:rPr lang="es-CO" b="0" i="1" smtClean="0">
                        <a:solidFill>
                          <a:srgbClr val="FF0000"/>
                        </a:solidFill>
                        <a:latin typeface="Cambria Math" panose="02040503050406030204" pitchFamily="18" charset="0"/>
                        <a:ea typeface="Cambria Math" panose="02040503050406030204" pitchFamily="18" charset="0"/>
                      </a:rPr>
                      <m:t>×</m:t>
                    </m:r>
                    <m:d>
                      <m:dPr>
                        <m:ctrlPr>
                          <a:rPr lang="es-CO" b="0" i="1" smtClean="0">
                            <a:solidFill>
                              <a:srgbClr val="FF0000"/>
                            </a:solidFill>
                            <a:latin typeface="Cambria Math" panose="02040503050406030204" pitchFamily="18" charset="0"/>
                            <a:ea typeface="Cambria Math" panose="02040503050406030204" pitchFamily="18" charset="0"/>
                          </a:rPr>
                        </m:ctrlPr>
                      </m:dPr>
                      <m:e>
                        <m:f>
                          <m:fPr>
                            <m:ctrlPr>
                              <a:rPr lang="es-CO" b="0" i="1" smtClean="0">
                                <a:solidFill>
                                  <a:srgbClr val="FF0000"/>
                                </a:solidFill>
                                <a:latin typeface="Cambria Math" panose="02040503050406030204" pitchFamily="18" charset="0"/>
                                <a:ea typeface="Cambria Math" panose="02040503050406030204" pitchFamily="18" charset="0"/>
                              </a:rPr>
                            </m:ctrlPr>
                          </m:fPr>
                          <m:num>
                            <m:sSubSup>
                              <m:sSubSupPr>
                                <m:ctrlPr>
                                  <a:rPr lang="es-CO" b="0" i="1" smtClean="0">
                                    <a:solidFill>
                                      <a:srgbClr val="FF0000"/>
                                    </a:solidFill>
                                    <a:latin typeface="Cambria Math" panose="02040503050406030204" pitchFamily="18" charset="0"/>
                                    <a:ea typeface="Cambria Math" panose="02040503050406030204" pitchFamily="18" charset="0"/>
                                  </a:rPr>
                                </m:ctrlPr>
                              </m:sSubSupPr>
                              <m:e>
                                <m:r>
                                  <a:rPr lang="es-CO" b="0" i="1" smtClean="0">
                                    <a:solidFill>
                                      <a:srgbClr val="FF0000"/>
                                    </a:solidFill>
                                    <a:latin typeface="Cambria Math" panose="02040503050406030204" pitchFamily="18" charset="0"/>
                                    <a:ea typeface="Cambria Math" panose="02040503050406030204" pitchFamily="18" charset="0"/>
                                  </a:rPr>
                                  <m:t>𝑃</m:t>
                                </m:r>
                              </m:e>
                              <m:sub>
                                <m:r>
                                  <a:rPr lang="es-CO" b="0" i="1" smtClean="0">
                                    <a:solidFill>
                                      <a:srgbClr val="FF0000"/>
                                    </a:solidFill>
                                    <a:latin typeface="Cambria Math" panose="02040503050406030204" pitchFamily="18" charset="0"/>
                                    <a:ea typeface="Cambria Math" panose="02040503050406030204" pitchFamily="18" charset="0"/>
                                  </a:rPr>
                                  <m:t>𝑐𝑎𝑟𝑔𝑎</m:t>
                                </m:r>
                              </m:sub>
                              <m:sup>
                                <m:r>
                                  <a:rPr lang="es-CO" b="0" i="1" smtClean="0">
                                    <a:solidFill>
                                      <a:srgbClr val="FF0000"/>
                                    </a:solidFill>
                                    <a:latin typeface="Cambria Math" panose="02040503050406030204" pitchFamily="18" charset="0"/>
                                    <a:ea typeface="Cambria Math" panose="02040503050406030204" pitchFamily="18" charset="0"/>
                                  </a:rPr>
                                  <m:t>2</m:t>
                                </m:r>
                              </m:sup>
                            </m:sSubSup>
                            <m:r>
                              <a:rPr lang="es-CO" b="0" i="1" smtClean="0">
                                <a:solidFill>
                                  <a:srgbClr val="FF0000"/>
                                </a:solidFill>
                                <a:latin typeface="Cambria Math" panose="02040503050406030204" pitchFamily="18" charset="0"/>
                                <a:ea typeface="Cambria Math" panose="02040503050406030204" pitchFamily="18" charset="0"/>
                              </a:rPr>
                              <m:t>+</m:t>
                            </m:r>
                            <m:sSubSup>
                              <m:sSubSupPr>
                                <m:ctrlPr>
                                  <a:rPr lang="es-CO" b="0" i="1" smtClean="0">
                                    <a:solidFill>
                                      <a:srgbClr val="FF0000"/>
                                    </a:solidFill>
                                    <a:latin typeface="Cambria Math" panose="02040503050406030204" pitchFamily="18" charset="0"/>
                                    <a:ea typeface="Cambria Math" panose="02040503050406030204" pitchFamily="18" charset="0"/>
                                  </a:rPr>
                                </m:ctrlPr>
                              </m:sSubSupPr>
                              <m:e>
                                <m:r>
                                  <a:rPr lang="es-CO" b="0" i="1" smtClean="0">
                                    <a:solidFill>
                                      <a:srgbClr val="FF0000"/>
                                    </a:solidFill>
                                    <a:latin typeface="Cambria Math" panose="02040503050406030204" pitchFamily="18" charset="0"/>
                                    <a:ea typeface="Cambria Math" panose="02040503050406030204" pitchFamily="18" charset="0"/>
                                  </a:rPr>
                                  <m:t>𝑄</m:t>
                                </m:r>
                              </m:e>
                              <m:sub>
                                <m:r>
                                  <a:rPr lang="es-CO" b="0" i="1" smtClean="0">
                                    <a:solidFill>
                                      <a:srgbClr val="FF0000"/>
                                    </a:solidFill>
                                    <a:latin typeface="Cambria Math" panose="02040503050406030204" pitchFamily="18" charset="0"/>
                                    <a:ea typeface="Cambria Math" panose="02040503050406030204" pitchFamily="18" charset="0"/>
                                  </a:rPr>
                                  <m:t>𝑐𝑎𝑟𝑔𝑎</m:t>
                                </m:r>
                              </m:sub>
                              <m:sup>
                                <m:r>
                                  <a:rPr lang="es-CO" b="0" i="1" smtClean="0">
                                    <a:solidFill>
                                      <a:srgbClr val="FF0000"/>
                                    </a:solidFill>
                                    <a:latin typeface="Cambria Math" panose="02040503050406030204" pitchFamily="18" charset="0"/>
                                    <a:ea typeface="Cambria Math" panose="02040503050406030204" pitchFamily="18" charset="0"/>
                                  </a:rPr>
                                  <m:t>2</m:t>
                                </m:r>
                              </m:sup>
                            </m:sSubSup>
                          </m:num>
                          <m:den>
                            <m:r>
                              <a:rPr lang="es-CO" b="0" i="1" smtClean="0">
                                <a:solidFill>
                                  <a:srgbClr val="FF0000"/>
                                </a:solidFill>
                                <a:latin typeface="Cambria Math" panose="02040503050406030204" pitchFamily="18" charset="0"/>
                                <a:ea typeface="Cambria Math" panose="02040503050406030204" pitchFamily="18" charset="0"/>
                              </a:rPr>
                              <m:t>9</m:t>
                            </m:r>
                          </m:den>
                        </m:f>
                      </m:e>
                    </m:d>
                  </m:oMath>
                </a14:m>
                <a:endParaRPr lang="es-CO" b="0" dirty="0" smtClean="0"/>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rPr>
                        </m:ctrlPr>
                      </m:radPr>
                      <m:deg/>
                      <m:e>
                        <m:f>
                          <m:fPr>
                            <m:ctrlPr>
                              <a:rPr lang="es-CO" i="1">
                                <a:latin typeface="Cambria Math" panose="02040503050406030204" pitchFamily="18" charset="0"/>
                              </a:rPr>
                            </m:ctrlPr>
                          </m:fPr>
                          <m:num>
                            <m:r>
                              <a:rPr lang="es-CO" i="1">
                                <a:latin typeface="Cambria Math" panose="02040503050406030204" pitchFamily="18" charset="0"/>
                              </a:rPr>
                              <m:t>−</m:t>
                            </m:r>
                            <m:r>
                              <a:rPr lang="es-CO" i="1">
                                <a:latin typeface="Cambria Math" panose="02040503050406030204" pitchFamily="18" charset="0"/>
                              </a:rPr>
                              <m:t>𝐵</m:t>
                            </m:r>
                            <m:r>
                              <a:rPr lang="es-CO" i="1">
                                <a:latin typeface="Cambria Math" panose="02040503050406030204" pitchFamily="18" charset="0"/>
                              </a:rPr>
                              <m:t>+</m:t>
                            </m:r>
                            <m:rad>
                              <m:radPr>
                                <m:degHide m:val="on"/>
                                <m:ctrlPr>
                                  <a:rPr lang="es-CO" i="1">
                                    <a:latin typeface="Cambria Math" panose="02040503050406030204" pitchFamily="18" charset="0"/>
                                    <a:ea typeface="Cambria Math" panose="02040503050406030204" pitchFamily="18" charset="0"/>
                                  </a:rPr>
                                </m:ctrlPr>
                              </m:radPr>
                              <m:deg/>
                              <m:e>
                                <m:sSup>
                                  <m:sSupPr>
                                    <m:ctrlPr>
                                      <a:rPr lang="es-CO" i="1">
                                        <a:latin typeface="Cambria Math" panose="02040503050406030204" pitchFamily="18" charset="0"/>
                                        <a:ea typeface="Cambria Math" panose="02040503050406030204" pitchFamily="18" charset="0"/>
                                      </a:rPr>
                                    </m:ctrlPr>
                                  </m:sSupPr>
                                  <m:e>
                                    <m:r>
                                      <a:rPr lang="es-CO" i="1">
                                        <a:latin typeface="Cambria Math" panose="02040503050406030204" pitchFamily="18" charset="0"/>
                                        <a:ea typeface="Cambria Math" panose="02040503050406030204" pitchFamily="18" charset="0"/>
                                      </a:rPr>
                                      <m:t>𝐵</m:t>
                                    </m:r>
                                  </m:e>
                                  <m:sup>
                                    <m:r>
                                      <a:rPr lang="es-CO" i="1">
                                        <a:latin typeface="Cambria Math" panose="02040503050406030204" pitchFamily="18" charset="0"/>
                                        <a:ea typeface="Cambria Math" panose="02040503050406030204" pitchFamily="18" charset="0"/>
                                      </a:rPr>
                                      <m:t>2</m:t>
                                    </m:r>
                                  </m:sup>
                                </m:sSup>
                                <m:r>
                                  <a:rPr lang="es-CO" i="1">
                                    <a:latin typeface="Cambria Math" panose="02040503050406030204" pitchFamily="18" charset="0"/>
                                    <a:ea typeface="Cambria Math" panose="02040503050406030204" pitchFamily="18" charset="0"/>
                                  </a:rPr>
                                  <m:t>−4</m:t>
                                </m:r>
                                <m:r>
                                  <a:rPr lang="es-CO" i="1">
                                    <a:latin typeface="Cambria Math" panose="02040503050406030204" pitchFamily="18" charset="0"/>
                                    <a:ea typeface="Cambria Math" panose="02040503050406030204" pitchFamily="18" charset="0"/>
                                  </a:rPr>
                                  <m:t>𝐴𝐶</m:t>
                                </m:r>
                              </m:e>
                            </m:rad>
                          </m:num>
                          <m:den>
                            <m:r>
                              <a:rPr lang="es-CO" i="1">
                                <a:latin typeface="Cambria Math" panose="02040503050406030204" pitchFamily="18" charset="0"/>
                              </a:rPr>
                              <m:t>2</m:t>
                            </m:r>
                            <m:r>
                              <a:rPr lang="es-CO" i="1">
                                <a:latin typeface="Cambria Math" panose="02040503050406030204" pitchFamily="18" charset="0"/>
                              </a:rPr>
                              <m:t>𝐴</m:t>
                            </m:r>
                          </m:den>
                        </m:f>
                      </m:e>
                    </m:rad>
                  </m:oMath>
                </a14:m>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7391400" y="3352800"/>
            <a:ext cx="2273300" cy="2247900"/>
          </a:xfrm>
          <a:prstGeom prst="wedgeEllipseCallout">
            <a:avLst>
              <a:gd name="adj1" fmla="val -117481"/>
              <a:gd name="adj2" fmla="val -55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Cambio !</a:t>
            </a:r>
          </a:p>
          <a:p>
            <a:pPr algn="ctr"/>
            <a:r>
              <a:rPr lang="es-CO" dirty="0" smtClean="0"/>
              <a:t>En las ecuaciones</a:t>
            </a:r>
            <a:endParaRPr lang="es-CO" dirty="0"/>
          </a:p>
        </p:txBody>
      </p:sp>
    </p:spTree>
    <p:extLst>
      <p:ext uri="{BB962C8B-B14F-4D97-AF65-F5344CB8AC3E}">
        <p14:creationId xmlns:p14="http://schemas.microsoft.com/office/powerpoint/2010/main" val="2994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previos</a:t>
                </a:r>
              </a:p>
              <a:p>
                <a:pPr lvl="1"/>
                <a:r>
                  <a:rPr lang="es-CO" dirty="0" smtClean="0"/>
                  <a:t>Si Conexión = Delta</a:t>
                </a:r>
              </a:p>
              <a:p>
                <a:pPr lvl="2"/>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2"/>
                <a:r>
                  <a:rPr lang="es-CO" dirty="0" smtClean="0"/>
                  <a:t>Sino si Conexión = Estrella</a:t>
                </a:r>
              </a:p>
              <a:p>
                <a:pPr lvl="3"/>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2"/>
                <a:r>
                  <a:rPr lang="es-CO" dirty="0" smtClean="0"/>
                  <a:t>Sino</a:t>
                </a:r>
              </a:p>
              <a:p>
                <a:pPr lvl="3"/>
                <a:r>
                  <a:rPr lang="es-CO" dirty="0" smtClean="0"/>
                  <a:t>“Revisar valor de variable conexión”</a:t>
                </a:r>
              </a:p>
              <a:p>
                <a:pPr lvl="1"/>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62144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86429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1 y 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 </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e>
                    </m:rad>
                  </m:oMath>
                </a14:m>
                <a:endParaRPr lang="es-CO" dirty="0" smtClean="0"/>
              </a:p>
              <a:p>
                <a:pPr lvl="1"/>
                <a:r>
                  <a:rPr lang="es-CO" dirty="0" smtClean="0"/>
                  <a:t>Paso 2. </a:t>
                </a:r>
                <a14:m>
                  <m:oMath xmlns:m="http://schemas.openxmlformats.org/officeDocument/2006/math">
                    <m:r>
                      <a:rPr lang="es-CO" b="0" i="1" smtClean="0">
                        <a:latin typeface="Cambria Math" panose="02040503050406030204" pitchFamily="18" charset="0"/>
                      </a:rPr>
                      <m:t>𝐼</m:t>
                    </m:r>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1</a:t>
                </a:r>
              </a:p>
              <a:p>
                <a:pPr lvl="1"/>
                <a:r>
                  <a:rPr lang="es-CO" dirty="0" smtClean="0">
                    <a:sym typeface="Wingdings" panose="05000000000000000000" pitchFamily="2" charset="2"/>
                  </a:rPr>
                  <a:t>Paso 3. </a:t>
                </a:r>
                <a14:m>
                  <m:oMath xmlns:m="http://schemas.openxmlformats.org/officeDocument/2006/math">
                    <m:r>
                      <a:rPr lang="es-CO" b="0" i="1" smtClean="0">
                        <a:latin typeface="Cambria Math" panose="02040503050406030204" pitchFamily="18" charset="0"/>
                        <a:sym typeface="Wingdings" panose="05000000000000000000" pitchFamily="2" charset="2"/>
                      </a:rPr>
                      <m:t>𝑓𝑝</m:t>
                    </m:r>
                    <m:r>
                      <a:rPr lang="es-CO" b="0" i="1" smtClean="0">
                        <a:latin typeface="Cambria Math" panose="02040503050406030204" pitchFamily="18" charset="0"/>
                        <a:sym typeface="Wingdings" panose="05000000000000000000" pitchFamily="2" charset="2"/>
                      </a:rPr>
                      <m:t>= </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2</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544122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para determinar salidas 3 y 7</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oMath>
                </a14:m>
                <a:r>
                  <a:rPr lang="es-CO" dirty="0" smtClean="0"/>
                  <a:t> </a:t>
                </a:r>
                <a:r>
                  <a:rPr lang="es-CO" dirty="0" smtClean="0">
                    <a:sym typeface="Wingdings" panose="05000000000000000000" pitchFamily="2" charset="2"/>
                  </a:rPr>
                  <a:t> Salida 3</a:t>
                </a:r>
                <a:endParaRPr lang="es-CO" dirty="0" smtClean="0"/>
              </a:p>
              <a:p>
                <a:pPr lvl="1"/>
                <a:r>
                  <a:rPr lang="es-CO" dirty="0" smtClean="0"/>
                  <a:t>Paso 2. </a:t>
                </a:r>
                <a14:m>
                  <m:oMath xmlns:m="http://schemas.openxmlformats.org/officeDocument/2006/math">
                    <m:r>
                      <a:rPr lang="es-CO"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r>
                      <a:rPr lang="es-CO" b="0" i="1" smtClean="0">
                        <a:solidFill>
                          <a:srgbClr val="FF0000"/>
                        </a:solidFill>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cos</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num>
                              <m:den>
                                <m:r>
                                  <a:rPr lang="es-CO" b="0" i="1" smtClean="0">
                                    <a:latin typeface="Cambria Math" panose="02040503050406030204" pitchFamily="18" charset="0"/>
                                    <a:ea typeface="Cambria Math" panose="02040503050406030204" pitchFamily="18" charset="0"/>
                                  </a:rPr>
                                  <m:t>3</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𝑃</m:t>
                                </m:r>
                              </m:e>
                              <m:sub>
                                <m:r>
                                  <a:rPr lang="es-CO" b="0" i="1" smtClean="0">
                                    <a:latin typeface="Cambria Math" panose="02040503050406030204" pitchFamily="18" charset="0"/>
                                    <a:ea typeface="Cambria Math" panose="02040503050406030204" pitchFamily="18" charset="0"/>
                                  </a:rPr>
                                  <m:t>𝑔𝑒𝑛</m:t>
                                </m:r>
                              </m:sub>
                            </m:sSub>
                            <m:r>
                              <a:rPr lang="es-CO" b="0" i="1" smtClean="0">
                                <a:latin typeface="Cambria Math" panose="02040503050406030204" pitchFamily="18" charset="0"/>
                                <a:ea typeface="Cambria Math" panose="02040503050406030204" pitchFamily="18" charset="0"/>
                              </a:rPr>
                              <m:t>+</m:t>
                            </m:r>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den>
                            </m:f>
                            <m:func>
                              <m:funcPr>
                                <m:ctrlPr>
                                  <a:rPr lang="es-CO" b="0" i="1" smtClean="0">
                                    <a:latin typeface="Cambria Math" panose="02040503050406030204" pitchFamily="18" charset="0"/>
                                    <a:ea typeface="Cambria Math" panose="02040503050406030204" pitchFamily="18" charset="0"/>
                                  </a:rPr>
                                </m:ctrlPr>
                              </m:funcPr>
                              <m:fName>
                                <m:r>
                                  <m:rPr>
                                    <m:sty m:val="p"/>
                                  </m:rPr>
                                  <a:rPr lang="es-CO" b="0" i="0" smtClean="0">
                                    <a:latin typeface="Cambria Math" panose="02040503050406030204" pitchFamily="18" charset="0"/>
                                    <a:ea typeface="Cambria Math" panose="02040503050406030204" pitchFamily="18" charset="0"/>
                                  </a:rPr>
                                  <m:t>cos</m:t>
                                </m:r>
                              </m:fName>
                              <m:e>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e>
                        </m:d>
                      </m:e>
                    </m:func>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oMath>
                </a14:m>
                <a:r>
                  <a:rPr lang="es-CO" dirty="0" smtClean="0"/>
                  <a:t> </a:t>
                </a:r>
                <a:r>
                  <a:rPr lang="es-CO" dirty="0" smtClean="0">
                    <a:sym typeface="Wingdings" panose="05000000000000000000" pitchFamily="2" charset="2"/>
                  </a:rPr>
                  <a:t> Salida 7</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3365500" y="3771900"/>
            <a:ext cx="2273300" cy="2247900"/>
          </a:xfrm>
          <a:prstGeom prst="wedgeEllipseCallout">
            <a:avLst>
              <a:gd name="adj1" fmla="val -55470"/>
              <a:gd name="adj2" fmla="val -68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Cambio !</a:t>
            </a:r>
          </a:p>
          <a:p>
            <a:pPr algn="ctr"/>
            <a:r>
              <a:rPr lang="es-CO" dirty="0" smtClean="0"/>
              <a:t> este signo NO estaba</a:t>
            </a:r>
            <a:endParaRPr lang="es-CO" dirty="0"/>
          </a:p>
        </p:txBody>
      </p:sp>
    </p:spTree>
    <p:extLst>
      <p:ext uri="{BB962C8B-B14F-4D97-AF65-F5344CB8AC3E}">
        <p14:creationId xmlns:p14="http://schemas.microsoft.com/office/powerpoint/2010/main" val="4152741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4, 5, 6 y 8</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oMath>
                </a14:m>
                <a:r>
                  <a:rPr lang="es-CO" dirty="0" smtClean="0">
                    <a:sym typeface="Wingdings" panose="05000000000000000000" pitchFamily="2" charset="2"/>
                  </a:rPr>
                  <a:t> Salida 4</a:t>
                </a:r>
              </a:p>
              <a:p>
                <a:pPr lvl="1"/>
                <a:r>
                  <a:rPr lang="es-CO" dirty="0" smtClean="0">
                    <a:sym typeface="Wingdings" panose="05000000000000000000" pitchFamily="2" charset="2"/>
                  </a:rPr>
                  <a:t>Paso 2.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Sub>
                      </m:num>
                      <m:den>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den>
                    </m:f>
                  </m:oMath>
                </a14:m>
                <a:r>
                  <a:rPr lang="es-CO" dirty="0" smtClean="0"/>
                  <a:t> </a:t>
                </a:r>
                <a:r>
                  <a:rPr lang="es-CO" dirty="0" smtClean="0">
                    <a:sym typeface="Wingdings" panose="05000000000000000000" pitchFamily="2" charset="2"/>
                  </a:rPr>
                  <a:t> Salida 5</a:t>
                </a:r>
              </a:p>
              <a:p>
                <a:pPr lvl="1"/>
                <a:r>
                  <a:rPr lang="es-CO" dirty="0" smtClean="0">
                    <a:sym typeface="Wingdings" panose="05000000000000000000" pitchFamily="2" charset="2"/>
                  </a:rPr>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𝐼</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den>
                    </m:f>
                  </m:oMath>
                </a14:m>
                <a:r>
                  <a:rPr lang="es-CO" dirty="0" smtClean="0"/>
                  <a:t> </a:t>
                </a:r>
                <a:r>
                  <a:rPr lang="es-CO" dirty="0" smtClean="0">
                    <a:sym typeface="Wingdings" panose="05000000000000000000" pitchFamily="2" charset="2"/>
                  </a:rPr>
                  <a:t> Salida 6</a:t>
                </a:r>
              </a:p>
              <a:p>
                <a:pPr lvl="1"/>
                <a:r>
                  <a:rPr lang="es-CO" dirty="0" smtClean="0">
                    <a:sym typeface="Wingdings" panose="05000000000000000000" pitchFamily="2" charset="2"/>
                  </a:rPr>
                  <a:t>Paso 4. </a:t>
                </a:r>
                <a14:m>
                  <m:oMath xmlns:m="http://schemas.openxmlformats.org/officeDocument/2006/math">
                    <m:r>
                      <a:rPr lang="es-CO" i="1" smtClean="0">
                        <a:latin typeface="Cambria Math" panose="02040503050406030204" pitchFamily="18" charset="0"/>
                        <a:ea typeface="Cambria Math" panose="02040503050406030204" pitchFamily="18" charset="0"/>
                        <a:sym typeface="Wingdings" panose="05000000000000000000" pitchFamily="2" charset="2"/>
                      </a:rPr>
                      <m:t>𝜃</m:t>
                    </m:r>
                    <m:r>
                      <a:rPr lang="es-CO"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funcPr>
                      <m:fName>
                        <m:sSup>
                          <m:sSup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s-CO" b="0" i="0" smtClean="0">
                                <a:latin typeface="Cambria Math" panose="02040503050406030204" pitchFamily="18" charset="0"/>
                                <a:ea typeface="Cambria Math" panose="02040503050406030204" pitchFamily="18" charset="0"/>
                                <a:sym typeface="Wingdings" panose="05000000000000000000" pitchFamily="2" charset="2"/>
                              </a:rPr>
                              <m:t>cos</m:t>
                            </m:r>
                          </m:e>
                          <m:sup>
                            <m:r>
                              <a:rPr lang="es-CO" b="0" i="1" smtClean="0">
                                <a:latin typeface="Cambria Math" panose="02040503050406030204" pitchFamily="18" charset="0"/>
                                <a:ea typeface="Cambria Math" panose="02040503050406030204" pitchFamily="18" charset="0"/>
                                <a:sym typeface="Wingdings" panose="05000000000000000000" pitchFamily="2" charset="2"/>
                              </a:rPr>
                              <m:t>−1</m:t>
                            </m:r>
                          </m:sup>
                        </m:sSup>
                      </m:fName>
                      <m:e>
                        <m:d>
                          <m:d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e>
                        </m:d>
                      </m:e>
                    </m:func>
                  </m:oMath>
                </a14:m>
                <a:r>
                  <a:rPr lang="es-CO" dirty="0" smtClean="0"/>
                  <a:t> </a:t>
                </a:r>
                <a:r>
                  <a:rPr lang="es-CO" dirty="0" smtClean="0">
                    <a:sym typeface="Wingdings" panose="05000000000000000000" pitchFamily="2" charset="2"/>
                  </a:rPr>
                  <a:t> Salida 8</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1668597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9, 10, 11 y 12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𝑟𝑒𝑑</m:t>
                        </m:r>
                      </m:sub>
                    </m:sSub>
                    <m:r>
                      <a:rPr lang="es-CO" b="0" i="1" smtClean="0">
                        <a:latin typeface="Cambria Math" panose="02040503050406030204" pitchFamily="18" charset="0"/>
                      </a:rPr>
                      <m:t>=0</m:t>
                    </m:r>
                  </m:oMath>
                </a14:m>
                <a:r>
                  <a:rPr lang="es-CO" dirty="0" smtClean="0"/>
                  <a:t> </a:t>
                </a:r>
                <a:r>
                  <a:rPr lang="es-CO" dirty="0" smtClean="0">
                    <a:sym typeface="Wingdings" panose="05000000000000000000" pitchFamily="2" charset="2"/>
                  </a:rPr>
                  <a:t> Salida 9</a:t>
                </a:r>
                <a:endParaRPr lang="es-CO" dirty="0" smtClean="0"/>
              </a:p>
              <a:p>
                <a:pPr lvl="1"/>
                <a:r>
                  <a:rPr lang="es-CO" dirty="0" smtClean="0"/>
                  <a:t>Paso 2.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𝑟𝑒𝑑</m:t>
                        </m:r>
                      </m:sub>
                    </m:sSub>
                    <m:r>
                      <a:rPr lang="es-CO" b="0" i="1" smtClean="0">
                        <a:latin typeface="Cambria Math" panose="02040503050406030204" pitchFamily="18" charset="0"/>
                      </a:rPr>
                      <m:t>=0</m:t>
                    </m:r>
                  </m:oMath>
                </a14:m>
                <a:r>
                  <a:rPr lang="es-CO" dirty="0" smtClean="0"/>
                  <a:t> </a:t>
                </a:r>
                <a:r>
                  <a:rPr lang="es-CO" dirty="0" smtClean="0">
                    <a:sym typeface="Wingdings" panose="05000000000000000000" pitchFamily="2" charset="2"/>
                  </a:rPr>
                  <a:t> Salida 10</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r>
                      <a:rPr lang="es-CO" b="0" i="1" smtClean="0">
                        <a:latin typeface="Cambria Math" panose="02040503050406030204" pitchFamily="18" charset="0"/>
                        <a:sym typeface="Wingdings" panose="05000000000000000000" pitchFamily="2" charset="2"/>
                      </a:rPr>
                      <m:t>0</m:t>
                    </m:r>
                  </m:oMath>
                </a14:m>
                <a:r>
                  <a:rPr lang="es-CO" dirty="0" smtClean="0"/>
                  <a:t> </a:t>
                </a:r>
                <a:r>
                  <a:rPr lang="es-CO" dirty="0" smtClean="0">
                    <a:sym typeface="Wingdings" panose="05000000000000000000" pitchFamily="2" charset="2"/>
                  </a:rPr>
                  <a:t> Salida 11</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=0</m:t>
                    </m:r>
                  </m:oMath>
                </a14:m>
                <a:r>
                  <a:rPr lang="es-CO" dirty="0" smtClean="0"/>
                  <a:t> </a:t>
                </a:r>
                <a:r>
                  <a:rPr lang="es-CO" dirty="0" smtClean="0">
                    <a:sym typeface="Wingdings" panose="05000000000000000000" pitchFamily="2" charset="2"/>
                  </a:rPr>
                  <a:t> Salida 12</a:t>
                </a:r>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845978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20000"/>
              </a:bodyPr>
              <a:lstStyle/>
              <a:p>
                <a:r>
                  <a:rPr lang="es-CO" dirty="0" smtClean="0"/>
                  <a:t>Cálculo del vector 13</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𝐴𝑦</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r>
                  <a:rPr lang="es-CO" dirty="0" smtClean="0"/>
                  <a:t>Cálculo del vector 14</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15</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16</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𝑓𝑦</m:t>
                        </m:r>
                      </m:sub>
                    </m:sSub>
                    <m:r>
                      <a:rPr lang="es-CO" b="0" i="1" smtClean="0">
                        <a:latin typeface="Cambria Math" panose="02040503050406030204" pitchFamily="18" charset="0"/>
                      </a:rPr>
                      <m:t>=</m:t>
                    </m:r>
                    <m:r>
                      <a:rPr lang="es-CO" i="1" smtClean="0">
                        <a:latin typeface="Cambria Math" panose="02040503050406030204" pitchFamily="18" charset="0"/>
                      </a:rPr>
                      <m:t>0</m:t>
                    </m:r>
                  </m:oMath>
                </a14:m>
                <a:endParaRPr lang="es-CO" dirty="0" smtClean="0"/>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s-CO">
                    <a:noFill/>
                  </a:rPr>
                  <a:t> </a:t>
                </a:r>
              </a:p>
            </p:txBody>
          </p:sp>
        </mc:Fallback>
      </mc:AlternateContent>
    </p:spTree>
    <p:extLst>
      <p:ext uri="{BB962C8B-B14F-4D97-AF65-F5344CB8AC3E}">
        <p14:creationId xmlns:p14="http://schemas.microsoft.com/office/powerpoint/2010/main" val="186438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DESCRIPCIÓN</a:t>
            </a:r>
            <a:endParaRPr lang="es-CO" dirty="0"/>
          </a:p>
        </p:txBody>
      </p:sp>
      <p:sp>
        <p:nvSpPr>
          <p:cNvPr id="5" name="Marcador de texto 4"/>
          <p:cNvSpPr>
            <a:spLocks noGrp="1"/>
          </p:cNvSpPr>
          <p:nvPr>
            <p:ph type="body" idx="1"/>
          </p:nvPr>
        </p:nvSpPr>
        <p:spPr/>
        <p:txBody>
          <a:bodyPr/>
          <a:lstStyle/>
          <a:p>
            <a:endParaRPr lang="es-CO"/>
          </a:p>
        </p:txBody>
      </p:sp>
    </p:spTree>
    <p:extLst>
      <p:ext uri="{BB962C8B-B14F-4D97-AF65-F5344CB8AC3E}">
        <p14:creationId xmlns:p14="http://schemas.microsoft.com/office/powerpoint/2010/main" val="152508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magen 33"/>
          <p:cNvPicPr>
            <a:picLocks noChangeAspect="1"/>
          </p:cNvPicPr>
          <p:nvPr/>
        </p:nvPicPr>
        <p:blipFill>
          <a:blip r:embed="rId2"/>
          <a:stretch>
            <a:fillRect/>
          </a:stretch>
        </p:blipFill>
        <p:spPr>
          <a:xfrm>
            <a:off x="0" y="0"/>
            <a:ext cx="12192000" cy="6857999"/>
          </a:xfrm>
          <a:prstGeom prst="rect">
            <a:avLst/>
          </a:prstGeom>
        </p:spPr>
      </p:pic>
      <p:sp>
        <p:nvSpPr>
          <p:cNvPr id="2" name="Forma libre 1"/>
          <p:cNvSpPr/>
          <p:nvPr/>
        </p:nvSpPr>
        <p:spPr>
          <a:xfrm>
            <a:off x="495300" y="1600200"/>
            <a:ext cx="2717800" cy="2451100"/>
          </a:xfrm>
          <a:custGeom>
            <a:avLst/>
            <a:gdLst>
              <a:gd name="connsiteX0" fmla="*/ 12700 w 2717800"/>
              <a:gd name="connsiteY0" fmla="*/ 2438400 h 2451100"/>
              <a:gd name="connsiteX1" fmla="*/ 1371600 w 2717800"/>
              <a:gd name="connsiteY1" fmla="*/ 2451100 h 2451100"/>
              <a:gd name="connsiteX2" fmla="*/ 1371600 w 2717800"/>
              <a:gd name="connsiteY2" fmla="*/ 1676400 h 2451100"/>
              <a:gd name="connsiteX3" fmla="*/ 2717800 w 2717800"/>
              <a:gd name="connsiteY3" fmla="*/ 1676400 h 2451100"/>
              <a:gd name="connsiteX4" fmla="*/ 2705100 w 2717800"/>
              <a:gd name="connsiteY4" fmla="*/ 0 h 2451100"/>
              <a:gd name="connsiteX5" fmla="*/ 0 w 2717800"/>
              <a:gd name="connsiteY5" fmla="*/ 38100 h 2451100"/>
              <a:gd name="connsiteX6" fmla="*/ 12700 w 2717800"/>
              <a:gd name="connsiteY6" fmla="*/ 243840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7800" h="2451100">
                <a:moveTo>
                  <a:pt x="12700" y="2438400"/>
                </a:moveTo>
                <a:lnTo>
                  <a:pt x="1371600" y="2451100"/>
                </a:lnTo>
                <a:lnTo>
                  <a:pt x="1371600" y="1676400"/>
                </a:lnTo>
                <a:lnTo>
                  <a:pt x="2717800" y="1676400"/>
                </a:lnTo>
                <a:cubicBezTo>
                  <a:pt x="2713567" y="1117600"/>
                  <a:pt x="2709333" y="558800"/>
                  <a:pt x="2705100" y="0"/>
                </a:cubicBezTo>
                <a:lnTo>
                  <a:pt x="0" y="38100"/>
                </a:lnTo>
                <a:cubicBezTo>
                  <a:pt x="4233" y="838200"/>
                  <a:pt x="8467" y="1638300"/>
                  <a:pt x="12700" y="2438400"/>
                </a:cubicBezTo>
                <a:close/>
              </a:path>
            </a:pathLst>
          </a:cu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3657600" y="1397000"/>
            <a:ext cx="28575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3657600" y="2565400"/>
            <a:ext cx="28575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3670300" y="37338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3683000" y="44704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3695700" y="52070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3708400" y="5943600"/>
            <a:ext cx="2806700" cy="4318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200900" y="1397000"/>
            <a:ext cx="1460500" cy="26543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200900" y="4470400"/>
            <a:ext cx="1460500" cy="19050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9042400" y="1282700"/>
            <a:ext cx="2565400" cy="50927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8890000" y="800100"/>
            <a:ext cx="2921000" cy="3175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1854200" y="3302000"/>
            <a:ext cx="1371600" cy="7493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495300" y="4051300"/>
            <a:ext cx="2730500" cy="177165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488950" y="5822950"/>
            <a:ext cx="2730500" cy="55245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2584450" y="13462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a:t>
            </a:r>
            <a:endParaRPr lang="es-CO" dirty="0">
              <a:solidFill>
                <a:schemeClr val="tx1"/>
              </a:solidFill>
            </a:endParaRPr>
          </a:p>
        </p:txBody>
      </p:sp>
      <p:sp>
        <p:nvSpPr>
          <p:cNvPr id="21" name="Elipse 20"/>
          <p:cNvSpPr/>
          <p:nvPr/>
        </p:nvSpPr>
        <p:spPr>
          <a:xfrm>
            <a:off x="3056300" y="349665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2</a:t>
            </a:r>
            <a:endParaRPr lang="es-CO" dirty="0">
              <a:solidFill>
                <a:schemeClr val="tx1"/>
              </a:solidFill>
            </a:endParaRPr>
          </a:p>
        </p:txBody>
      </p:sp>
      <p:sp>
        <p:nvSpPr>
          <p:cNvPr id="22" name="Elipse 21"/>
          <p:cNvSpPr/>
          <p:nvPr/>
        </p:nvSpPr>
        <p:spPr>
          <a:xfrm>
            <a:off x="3058500" y="475712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3</a:t>
            </a:r>
            <a:endParaRPr lang="es-CO" dirty="0">
              <a:solidFill>
                <a:schemeClr val="tx1"/>
              </a:solidFill>
            </a:endParaRPr>
          </a:p>
        </p:txBody>
      </p:sp>
      <p:sp>
        <p:nvSpPr>
          <p:cNvPr id="23" name="Elipse 22"/>
          <p:cNvSpPr/>
          <p:nvPr/>
        </p:nvSpPr>
        <p:spPr>
          <a:xfrm>
            <a:off x="3089025" y="594775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4</a:t>
            </a:r>
            <a:endParaRPr lang="es-CO" dirty="0">
              <a:solidFill>
                <a:schemeClr val="tx1"/>
              </a:solidFill>
            </a:endParaRPr>
          </a:p>
        </p:txBody>
      </p:sp>
      <p:sp>
        <p:nvSpPr>
          <p:cNvPr id="24" name="Elipse 23"/>
          <p:cNvSpPr/>
          <p:nvPr/>
        </p:nvSpPr>
        <p:spPr>
          <a:xfrm>
            <a:off x="5915999" y="12529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5</a:t>
            </a:r>
            <a:endParaRPr lang="es-CO" dirty="0">
              <a:solidFill>
                <a:schemeClr val="tx1"/>
              </a:solidFill>
            </a:endParaRPr>
          </a:p>
        </p:txBody>
      </p:sp>
      <p:sp>
        <p:nvSpPr>
          <p:cNvPr id="25" name="Elipse 24"/>
          <p:cNvSpPr/>
          <p:nvPr/>
        </p:nvSpPr>
        <p:spPr>
          <a:xfrm>
            <a:off x="5915999" y="23854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6</a:t>
            </a:r>
            <a:endParaRPr lang="es-CO" dirty="0">
              <a:solidFill>
                <a:schemeClr val="tx1"/>
              </a:solidFill>
            </a:endParaRPr>
          </a:p>
        </p:txBody>
      </p:sp>
      <p:sp>
        <p:nvSpPr>
          <p:cNvPr id="26" name="Elipse 25"/>
          <p:cNvSpPr/>
          <p:nvPr/>
        </p:nvSpPr>
        <p:spPr>
          <a:xfrm>
            <a:off x="5915999" y="3539637"/>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7</a:t>
            </a:r>
            <a:endParaRPr lang="es-CO" dirty="0">
              <a:solidFill>
                <a:schemeClr val="tx1"/>
              </a:solidFill>
            </a:endParaRPr>
          </a:p>
        </p:txBody>
      </p:sp>
      <p:sp>
        <p:nvSpPr>
          <p:cNvPr id="27" name="Elipse 26"/>
          <p:cNvSpPr/>
          <p:nvPr/>
        </p:nvSpPr>
        <p:spPr>
          <a:xfrm>
            <a:off x="5913925" y="478692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8</a:t>
            </a:r>
            <a:endParaRPr lang="es-CO" dirty="0">
              <a:solidFill>
                <a:schemeClr val="tx1"/>
              </a:solidFill>
            </a:endParaRPr>
          </a:p>
        </p:txBody>
      </p:sp>
      <p:sp>
        <p:nvSpPr>
          <p:cNvPr id="28" name="Elipse 27"/>
          <p:cNvSpPr/>
          <p:nvPr/>
        </p:nvSpPr>
        <p:spPr>
          <a:xfrm>
            <a:off x="5913925" y="556797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9</a:t>
            </a:r>
            <a:endParaRPr lang="es-CO" dirty="0">
              <a:solidFill>
                <a:schemeClr val="tx1"/>
              </a:solidFill>
            </a:endParaRPr>
          </a:p>
        </p:txBody>
      </p:sp>
      <p:sp>
        <p:nvSpPr>
          <p:cNvPr id="29" name="Elipse 28"/>
          <p:cNvSpPr/>
          <p:nvPr/>
        </p:nvSpPr>
        <p:spPr>
          <a:xfrm>
            <a:off x="6447198" y="6015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10</a:t>
            </a:r>
            <a:endParaRPr lang="es-CO" dirty="0">
              <a:solidFill>
                <a:schemeClr val="tx1"/>
              </a:solidFill>
            </a:endParaRPr>
          </a:p>
        </p:txBody>
      </p:sp>
      <p:sp>
        <p:nvSpPr>
          <p:cNvPr id="30" name="Elipse 29"/>
          <p:cNvSpPr/>
          <p:nvPr/>
        </p:nvSpPr>
        <p:spPr>
          <a:xfrm>
            <a:off x="7987074" y="12170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11</a:t>
            </a:r>
            <a:endParaRPr lang="es-CO" dirty="0">
              <a:solidFill>
                <a:schemeClr val="tx1"/>
              </a:solidFill>
            </a:endParaRPr>
          </a:p>
        </p:txBody>
      </p:sp>
      <p:sp>
        <p:nvSpPr>
          <p:cNvPr id="31" name="Elipse 30"/>
          <p:cNvSpPr/>
          <p:nvPr/>
        </p:nvSpPr>
        <p:spPr>
          <a:xfrm>
            <a:off x="7987073" y="4290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12</a:t>
            </a:r>
            <a:endParaRPr lang="es-CO" dirty="0">
              <a:solidFill>
                <a:schemeClr val="tx1"/>
              </a:solidFill>
            </a:endParaRPr>
          </a:p>
        </p:txBody>
      </p:sp>
      <p:sp>
        <p:nvSpPr>
          <p:cNvPr id="32" name="Elipse 31"/>
          <p:cNvSpPr/>
          <p:nvPr/>
        </p:nvSpPr>
        <p:spPr>
          <a:xfrm>
            <a:off x="11042398" y="65185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13</a:t>
            </a:r>
            <a:endParaRPr lang="es-CO" dirty="0">
              <a:solidFill>
                <a:schemeClr val="tx1"/>
              </a:solidFill>
            </a:endParaRPr>
          </a:p>
        </p:txBody>
      </p:sp>
      <p:sp>
        <p:nvSpPr>
          <p:cNvPr id="33" name="Elipse 32"/>
          <p:cNvSpPr/>
          <p:nvPr/>
        </p:nvSpPr>
        <p:spPr>
          <a:xfrm>
            <a:off x="11042397" y="1329098"/>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14</a:t>
            </a:r>
            <a:endParaRPr lang="es-CO" dirty="0">
              <a:solidFill>
                <a:schemeClr val="tx1"/>
              </a:solidFill>
            </a:endParaRPr>
          </a:p>
        </p:txBody>
      </p:sp>
    </p:spTree>
    <p:extLst>
      <p:ext uri="{BB962C8B-B14F-4D97-AF65-F5344CB8AC3E}">
        <p14:creationId xmlns:p14="http://schemas.microsoft.com/office/powerpoint/2010/main" val="251320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92500" lnSpcReduction="10000"/>
          </a:bodyPr>
          <a:lstStyle/>
          <a:p>
            <a:pPr marL="514350" indent="-514350" algn="just">
              <a:buFont typeface="+mj-lt"/>
              <a:buAutoNum type="arabicPeriod"/>
            </a:pPr>
            <a:r>
              <a:rPr lang="es-CO" b="1" dirty="0" smtClean="0"/>
              <a:t>Parámetros del generador. </a:t>
            </a:r>
            <a:r>
              <a:rPr lang="es-CO" dirty="0" smtClean="0"/>
              <a:t>Deben ser ingresados por el usuario manualmente</a:t>
            </a:r>
          </a:p>
          <a:p>
            <a:pPr marL="514350" indent="-514350" algn="just">
              <a:buFont typeface="+mj-lt"/>
              <a:buAutoNum type="arabicPeriod"/>
            </a:pPr>
            <a:r>
              <a:rPr lang="es-CO" b="1" dirty="0" smtClean="0"/>
              <a:t>Botón para cargar y graficar curva de magnetización. </a:t>
            </a:r>
            <a:r>
              <a:rPr lang="es-CO" dirty="0" smtClean="0"/>
              <a:t>Este botón debe estar programado para que lea un archivo en Excel con dos columnas, la primera con datos de la abscisa (x) y la segunda con datos de la ordenada (y).</a:t>
            </a:r>
          </a:p>
          <a:p>
            <a:pPr marL="514350" indent="-514350" algn="just">
              <a:buFont typeface="+mj-lt"/>
              <a:buAutoNum type="arabicPeriod"/>
            </a:pPr>
            <a:r>
              <a:rPr lang="es-CO" b="1" dirty="0" smtClean="0"/>
              <a:t>Gráfica de la curva de magnetización. </a:t>
            </a:r>
            <a:r>
              <a:rPr lang="es-CO" dirty="0" smtClean="0"/>
              <a:t>Los datos leídos con el botón (2) se graficarán en este espacio</a:t>
            </a:r>
          </a:p>
          <a:p>
            <a:pPr marL="514350" indent="-514350" algn="just">
              <a:buFont typeface="+mj-lt"/>
              <a:buAutoNum type="arabicPeriod"/>
            </a:pPr>
            <a:r>
              <a:rPr lang="es-CO" b="1" dirty="0" smtClean="0"/>
              <a:t>Slider selector. </a:t>
            </a:r>
            <a:r>
              <a:rPr lang="es-CO" dirty="0" smtClean="0"/>
              <a:t>Este slider debe estar programado para seleccionar un valor de la abscisa que se desee. Por ejemplo el punto rojo que se muestra en la imagen. Se debe mostrar el valor seleccionado tal como se muestra en la “IF (A)”</a:t>
            </a:r>
            <a:endParaRPr lang="es-CO" dirty="0"/>
          </a:p>
        </p:txBody>
      </p:sp>
    </p:spTree>
    <p:extLst>
      <p:ext uri="{BB962C8B-B14F-4D97-AF65-F5344CB8AC3E}">
        <p14:creationId xmlns:p14="http://schemas.microsoft.com/office/powerpoint/2010/main" val="353890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85000" lnSpcReduction="10000"/>
          </a:bodyPr>
          <a:lstStyle/>
          <a:p>
            <a:pPr marL="514350" indent="-514350" algn="just">
              <a:buFont typeface="+mj-lt"/>
              <a:buAutoNum type="arabicPeriod" startAt="5"/>
            </a:pPr>
            <a:r>
              <a:rPr lang="es-CO" b="1" dirty="0" smtClean="0"/>
              <a:t>Operación del generador. </a:t>
            </a:r>
            <a:r>
              <a:rPr lang="es-CO" dirty="0" smtClean="0"/>
              <a:t>Se coloca un chulo en la forma como se quiere analizar el generador. En programación, esta variable sería un condicional. Si es escoge “Con bus </a:t>
            </a:r>
            <a:r>
              <a:rPr lang="es-CO" dirty="0" err="1" smtClean="0"/>
              <a:t>inf</a:t>
            </a:r>
            <a:r>
              <a:rPr lang="es-CO" dirty="0" smtClean="0"/>
              <a:t>.” se realizan unas operaciones y si se selecciona “solo” se realizan otras. Más adelante se detallan las operaciones con uno u otro caso</a:t>
            </a:r>
          </a:p>
          <a:p>
            <a:pPr marL="514350" indent="-514350" algn="just">
              <a:buFont typeface="+mj-lt"/>
              <a:buAutoNum type="arabicPeriod" startAt="5"/>
            </a:pPr>
            <a:r>
              <a:rPr lang="es-CO" b="1" dirty="0" smtClean="0"/>
              <a:t>Información motor primario. </a:t>
            </a:r>
            <a:r>
              <a:rPr lang="es-CO" dirty="0" smtClean="0"/>
              <a:t>Se deben ingresar manualmente</a:t>
            </a:r>
          </a:p>
          <a:p>
            <a:pPr marL="514350" indent="-514350" algn="just">
              <a:buFont typeface="+mj-lt"/>
              <a:buAutoNum type="arabicPeriod" startAt="5"/>
            </a:pPr>
            <a:r>
              <a:rPr lang="es-CO" b="1" dirty="0" smtClean="0"/>
              <a:t>Voltaje y frecuencia de la carga. </a:t>
            </a:r>
            <a:r>
              <a:rPr lang="es-CO" dirty="0" smtClean="0"/>
              <a:t>Se deben ingresar manualmente</a:t>
            </a:r>
          </a:p>
          <a:p>
            <a:pPr marL="514350" indent="-514350" algn="just">
              <a:buFont typeface="+mj-lt"/>
              <a:buAutoNum type="arabicPeriod" startAt="5"/>
            </a:pPr>
            <a:r>
              <a:rPr lang="es-CO" dirty="0" smtClean="0"/>
              <a:t>P</a:t>
            </a:r>
            <a:r>
              <a:rPr lang="es-CO" baseline="-25000" dirty="0" smtClean="0"/>
              <a:t>MAX</a:t>
            </a:r>
            <a:r>
              <a:rPr lang="es-CO" dirty="0" smtClean="0"/>
              <a:t> (W) se ingresa manualmente. Representa el límite del slider selector que se encuentra debajo de éste. Con el slider se debe poder seleccionar un valor entre cero y P</a:t>
            </a:r>
            <a:r>
              <a:rPr lang="es-CO" baseline="-25000" dirty="0" smtClean="0"/>
              <a:t>MAX</a:t>
            </a:r>
            <a:r>
              <a:rPr lang="es-CO" dirty="0" smtClean="0"/>
              <a:t>, el cual aparecerá en la casilla </a:t>
            </a:r>
            <a:r>
              <a:rPr lang="es-CO" dirty="0" err="1" smtClean="0"/>
              <a:t>P</a:t>
            </a:r>
            <a:r>
              <a:rPr lang="es-CO" baseline="-25000" dirty="0" err="1" smtClean="0"/>
              <a:t>carga</a:t>
            </a:r>
            <a:r>
              <a:rPr lang="es-CO" dirty="0" smtClean="0"/>
              <a:t> (W).</a:t>
            </a:r>
          </a:p>
          <a:p>
            <a:pPr marL="514350" indent="-514350" algn="just">
              <a:buFont typeface="+mj-lt"/>
              <a:buAutoNum type="arabicPeriod" startAt="5"/>
            </a:pPr>
            <a:r>
              <a:rPr lang="es-CO" dirty="0" smtClean="0"/>
              <a:t>Q</a:t>
            </a:r>
            <a:r>
              <a:rPr lang="es-CO" baseline="-25000" dirty="0" smtClean="0"/>
              <a:t>MAX</a:t>
            </a:r>
            <a:r>
              <a:rPr lang="es-CO" dirty="0" smtClean="0"/>
              <a:t> (W) se ingresa manualmente. Representa el límite del slider selector que se encuentra debajo de éste. Con el slider se debe poder seleccionar un valor entre cero y P</a:t>
            </a:r>
            <a:r>
              <a:rPr lang="es-CO" baseline="-25000" dirty="0" smtClean="0"/>
              <a:t>MAX</a:t>
            </a:r>
            <a:r>
              <a:rPr lang="es-CO" dirty="0" smtClean="0"/>
              <a:t>, el cual aparecerá en la casilla </a:t>
            </a:r>
            <a:r>
              <a:rPr lang="es-CO" dirty="0" err="1"/>
              <a:t>Q</a:t>
            </a:r>
            <a:r>
              <a:rPr lang="es-CO" baseline="-25000" dirty="0" err="1" smtClean="0"/>
              <a:t>carga</a:t>
            </a:r>
            <a:r>
              <a:rPr lang="es-CO" dirty="0" smtClean="0"/>
              <a:t> (W).</a:t>
            </a:r>
          </a:p>
          <a:p>
            <a:pPr marL="514350" indent="-514350" algn="just">
              <a:buFont typeface="+mj-lt"/>
              <a:buAutoNum type="arabicPeriod" startAt="5"/>
            </a:pPr>
            <a:endParaRPr lang="es-CO" dirty="0"/>
          </a:p>
        </p:txBody>
      </p:sp>
    </p:spTree>
    <p:extLst>
      <p:ext uri="{BB962C8B-B14F-4D97-AF65-F5344CB8AC3E}">
        <p14:creationId xmlns:p14="http://schemas.microsoft.com/office/powerpoint/2010/main" val="204232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92500" lnSpcReduction="10000"/>
          </a:bodyPr>
          <a:lstStyle/>
          <a:p>
            <a:pPr marL="514350" indent="-514350" algn="just">
              <a:buFont typeface="+mj-lt"/>
              <a:buAutoNum type="arabicPeriod" startAt="10"/>
            </a:pPr>
            <a:r>
              <a:rPr lang="es-CO" dirty="0" smtClean="0"/>
              <a:t>Los datos de “I (A)” y “</a:t>
            </a:r>
            <a:r>
              <a:rPr lang="es-CO" dirty="0" err="1" smtClean="0"/>
              <a:t>fp</a:t>
            </a:r>
            <a:r>
              <a:rPr lang="es-CO" dirty="0" smtClean="0"/>
              <a:t>” son calculados. Más adelante se detallan los cálculos que hay que efectuar</a:t>
            </a:r>
          </a:p>
          <a:p>
            <a:pPr marL="514350" indent="-514350" algn="just">
              <a:buFont typeface="+mj-lt"/>
              <a:buAutoNum type="arabicPeriod" startAt="10"/>
            </a:pPr>
            <a:r>
              <a:rPr lang="es-CO" dirty="0" smtClean="0"/>
              <a:t> </a:t>
            </a:r>
            <a:r>
              <a:rPr lang="es-CO" b="1" dirty="0" smtClean="0"/>
              <a:t>Cálculos de </a:t>
            </a:r>
            <a:r>
              <a:rPr lang="es-CO" b="1" dirty="0"/>
              <a:t>s</a:t>
            </a:r>
            <a:r>
              <a:rPr lang="es-CO" b="1" dirty="0" smtClean="0"/>
              <a:t>alida generador. </a:t>
            </a:r>
            <a:r>
              <a:rPr lang="es-CO" dirty="0" smtClean="0"/>
              <a:t>Más adelante se detallan los cálculos que hay que efectuar para determinar cada variable</a:t>
            </a:r>
          </a:p>
          <a:p>
            <a:pPr marL="514350" indent="-514350" algn="just">
              <a:buFont typeface="+mj-lt"/>
              <a:buAutoNum type="arabicPeriod" startAt="10"/>
            </a:pPr>
            <a:r>
              <a:rPr lang="es-CO" dirty="0" smtClean="0"/>
              <a:t> </a:t>
            </a:r>
            <a:r>
              <a:rPr lang="es-CO" b="1" dirty="0" smtClean="0"/>
              <a:t>Cálculos de salida red. </a:t>
            </a:r>
            <a:r>
              <a:rPr lang="es-CO" dirty="0" smtClean="0"/>
              <a:t>Más adelante se detallan los cálculos que hay que efectuar para determinar cada variable</a:t>
            </a:r>
          </a:p>
          <a:p>
            <a:pPr marL="514350" indent="-514350" algn="just">
              <a:buFont typeface="+mj-lt"/>
              <a:buAutoNum type="arabicPeriod" startAt="10"/>
            </a:pPr>
            <a:r>
              <a:rPr lang="es-CO" b="1" dirty="0" smtClean="0"/>
              <a:t>Botón EJECUTAR CÁLCULOS. </a:t>
            </a:r>
            <a:r>
              <a:rPr lang="es-CO" dirty="0" smtClean="0"/>
              <a:t>Este botón debe tener programado las operaciones necesarias para determinar todas las variables de salida</a:t>
            </a:r>
          </a:p>
          <a:p>
            <a:pPr marL="514350" indent="-514350" algn="just">
              <a:buFont typeface="+mj-lt"/>
              <a:buAutoNum type="arabicPeriod" startAt="10"/>
            </a:pPr>
            <a:r>
              <a:rPr lang="es-CO" b="1" dirty="0" smtClean="0"/>
              <a:t>Diagrama fasorial. </a:t>
            </a:r>
            <a:r>
              <a:rPr lang="es-CO" dirty="0" smtClean="0"/>
              <a:t>Es un plano polar en donde se dibujarán 4 vectores. Más adelante se detalla como se calcula la magnitud y ángulo de éstos vectores</a:t>
            </a:r>
          </a:p>
          <a:p>
            <a:pPr marL="514350" indent="-514350" algn="just">
              <a:buFont typeface="+mj-lt"/>
              <a:buAutoNum type="arabicPeriod" startAt="10"/>
            </a:pPr>
            <a:endParaRPr lang="es-CO" dirty="0" smtClean="0"/>
          </a:p>
          <a:p>
            <a:pPr marL="514350" indent="-514350" algn="just">
              <a:buFont typeface="+mj-lt"/>
              <a:buAutoNum type="arabicPeriod" startAt="10"/>
            </a:pPr>
            <a:endParaRPr lang="es-CO" dirty="0"/>
          </a:p>
        </p:txBody>
      </p:sp>
    </p:spTree>
    <p:extLst>
      <p:ext uri="{BB962C8B-B14F-4D97-AF65-F5344CB8AC3E}">
        <p14:creationId xmlns:p14="http://schemas.microsoft.com/office/powerpoint/2010/main" val="3230289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CÁLCULOS</a:t>
            </a:r>
            <a:endParaRPr lang="es-CO" dirty="0"/>
          </a:p>
        </p:txBody>
      </p:sp>
      <p:sp>
        <p:nvSpPr>
          <p:cNvPr id="5" name="Marcador de texto 4"/>
          <p:cNvSpPr>
            <a:spLocks noGrp="1"/>
          </p:cNvSpPr>
          <p:nvPr>
            <p:ph type="body" idx="1"/>
          </p:nvPr>
        </p:nvSpPr>
        <p:spPr/>
        <p:txBody>
          <a:bodyPr/>
          <a:lstStyle/>
          <a:p>
            <a:r>
              <a:rPr lang="es-CO" dirty="0" smtClean="0"/>
              <a:t>Cálculos – SI Operación generador = con bus </a:t>
            </a:r>
            <a:r>
              <a:rPr lang="es-CO" dirty="0" err="1" smtClean="0"/>
              <a:t>inf</a:t>
            </a:r>
            <a:r>
              <a:rPr lang="es-CO" dirty="0" smtClean="0"/>
              <a:t>.</a:t>
            </a:r>
            <a:endParaRPr lang="es-CO" dirty="0"/>
          </a:p>
        </p:txBody>
      </p:sp>
    </p:spTree>
    <p:extLst>
      <p:ext uri="{BB962C8B-B14F-4D97-AF65-F5344CB8AC3E}">
        <p14:creationId xmlns:p14="http://schemas.microsoft.com/office/powerpoint/2010/main" val="3526129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p:cNvPicPr>
            <a:picLocks noChangeAspect="1"/>
          </p:cNvPicPr>
          <p:nvPr/>
        </p:nvPicPr>
        <p:blipFill>
          <a:blip r:embed="rId2"/>
          <a:stretch>
            <a:fillRect/>
          </a:stretch>
        </p:blipFill>
        <p:spPr>
          <a:xfrm>
            <a:off x="0" y="0"/>
            <a:ext cx="12192000" cy="6857999"/>
          </a:xfrm>
          <a:prstGeom prst="rect">
            <a:avLst/>
          </a:prstGeom>
        </p:spPr>
      </p:pic>
      <p:sp>
        <p:nvSpPr>
          <p:cNvPr id="3" name="Rectángulo 2"/>
          <p:cNvSpPr/>
          <p:nvPr/>
        </p:nvSpPr>
        <p:spPr>
          <a:xfrm>
            <a:off x="4421188" y="6022975"/>
            <a:ext cx="536575"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5778501" y="602297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942581" y="169100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7942581" y="211010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7942581" y="2487930"/>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7942581" y="286575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7942581" y="3281996"/>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p:cNvSpPr/>
          <p:nvPr/>
        </p:nvSpPr>
        <p:spPr>
          <a:xfrm>
            <a:off x="7942581" y="369823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966394" y="482758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966394" y="5243512"/>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966394" y="565943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966394" y="6033453"/>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Llamada ovalada 1"/>
          <p:cNvSpPr/>
          <p:nvPr/>
        </p:nvSpPr>
        <p:spPr>
          <a:xfrm>
            <a:off x="9815197" y="2720340"/>
            <a:ext cx="678180" cy="485140"/>
          </a:xfrm>
          <a:prstGeom prst="wedgeEllipseCallout">
            <a:avLst>
              <a:gd name="adj1" fmla="val -87603"/>
              <a:gd name="adj2" fmla="val 208195"/>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13</a:t>
            </a:r>
            <a:endParaRPr lang="es-CO" dirty="0">
              <a:solidFill>
                <a:schemeClr val="tx1"/>
              </a:solidFill>
            </a:endParaRPr>
          </a:p>
        </p:txBody>
      </p:sp>
      <p:sp>
        <p:nvSpPr>
          <p:cNvPr id="18" name="Llamada ovalada 17"/>
          <p:cNvSpPr/>
          <p:nvPr/>
        </p:nvSpPr>
        <p:spPr>
          <a:xfrm>
            <a:off x="10812780" y="5243512"/>
            <a:ext cx="676800" cy="485140"/>
          </a:xfrm>
          <a:prstGeom prst="wedgeEllipseCallout">
            <a:avLst>
              <a:gd name="adj1" fmla="val -108537"/>
              <a:gd name="adj2" fmla="val -306987"/>
            </a:avLst>
          </a:prstGeom>
          <a:solidFill>
            <a:srgbClr val="FF3399">
              <a:alpha val="49804"/>
            </a:srgbClr>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14</a:t>
            </a:r>
            <a:endParaRPr lang="es-CO" dirty="0">
              <a:solidFill>
                <a:schemeClr val="tx1"/>
              </a:solidFill>
            </a:endParaRPr>
          </a:p>
        </p:txBody>
      </p:sp>
      <p:sp>
        <p:nvSpPr>
          <p:cNvPr id="19" name="Llamada ovalada 18"/>
          <p:cNvSpPr/>
          <p:nvPr/>
        </p:nvSpPr>
        <p:spPr>
          <a:xfrm>
            <a:off x="9968234" y="5220604"/>
            <a:ext cx="676800" cy="485140"/>
          </a:xfrm>
          <a:prstGeom prst="wedgeEllipseCallout">
            <a:avLst>
              <a:gd name="adj1" fmla="val -3763"/>
              <a:gd name="adj2" fmla="val -270862"/>
            </a:avLst>
          </a:prstGeom>
          <a:solidFill>
            <a:srgbClr val="66FF66">
              <a:alpha val="49804"/>
            </a:srgbClr>
          </a:solidFill>
          <a:ln>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15</a:t>
            </a:r>
            <a:endParaRPr lang="es-CO" dirty="0">
              <a:solidFill>
                <a:schemeClr val="tx1"/>
              </a:solidFill>
            </a:endParaRPr>
          </a:p>
        </p:txBody>
      </p:sp>
      <p:sp>
        <p:nvSpPr>
          <p:cNvPr id="20" name="Llamada ovalada 19"/>
          <p:cNvSpPr/>
          <p:nvPr/>
        </p:nvSpPr>
        <p:spPr>
          <a:xfrm>
            <a:off x="9395461" y="4782502"/>
            <a:ext cx="676800" cy="485140"/>
          </a:xfrm>
          <a:prstGeom prst="wedgeEllipseCallout">
            <a:avLst>
              <a:gd name="adj1" fmla="val 10361"/>
              <a:gd name="adj2" fmla="val -190757"/>
            </a:avLst>
          </a:prstGeom>
          <a:solidFill>
            <a:srgbClr val="0000FF">
              <a:alpha val="49804"/>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16</a:t>
            </a:r>
            <a:endParaRPr lang="es-CO" dirty="0">
              <a:solidFill>
                <a:schemeClr val="tx1"/>
              </a:solidFill>
            </a:endParaRPr>
          </a:p>
        </p:txBody>
      </p:sp>
      <p:sp>
        <p:nvSpPr>
          <p:cNvPr id="21" name="Elipse 20"/>
          <p:cNvSpPr/>
          <p:nvPr/>
        </p:nvSpPr>
        <p:spPr>
          <a:xfrm>
            <a:off x="4687910" y="573151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a:t>
            </a:r>
            <a:endParaRPr lang="es-CO" dirty="0">
              <a:solidFill>
                <a:schemeClr val="tx1"/>
              </a:solidFill>
            </a:endParaRPr>
          </a:p>
        </p:txBody>
      </p:sp>
      <p:sp>
        <p:nvSpPr>
          <p:cNvPr id="22" name="Elipse 21"/>
          <p:cNvSpPr/>
          <p:nvPr/>
        </p:nvSpPr>
        <p:spPr>
          <a:xfrm>
            <a:off x="6017622" y="573151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a:t>
            </a:r>
          </a:p>
        </p:txBody>
      </p:sp>
      <p:sp>
        <p:nvSpPr>
          <p:cNvPr id="23" name="Elipse 22"/>
          <p:cNvSpPr/>
          <p:nvPr/>
        </p:nvSpPr>
        <p:spPr>
          <a:xfrm>
            <a:off x="8528390" y="1692884"/>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3</a:t>
            </a:r>
          </a:p>
        </p:txBody>
      </p:sp>
      <p:sp>
        <p:nvSpPr>
          <p:cNvPr id="24" name="Elipse 23"/>
          <p:cNvSpPr/>
          <p:nvPr/>
        </p:nvSpPr>
        <p:spPr>
          <a:xfrm>
            <a:off x="8528389" y="2105286"/>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4</a:t>
            </a:r>
            <a:endParaRPr lang="es-CO" dirty="0">
              <a:solidFill>
                <a:schemeClr val="tx1"/>
              </a:solidFill>
            </a:endParaRPr>
          </a:p>
        </p:txBody>
      </p:sp>
      <p:sp>
        <p:nvSpPr>
          <p:cNvPr id="25" name="Elipse 24"/>
          <p:cNvSpPr/>
          <p:nvPr/>
        </p:nvSpPr>
        <p:spPr>
          <a:xfrm>
            <a:off x="8528389" y="2500098"/>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5</a:t>
            </a:r>
            <a:endParaRPr lang="es-CO" dirty="0">
              <a:solidFill>
                <a:schemeClr val="tx1"/>
              </a:solidFill>
            </a:endParaRPr>
          </a:p>
        </p:txBody>
      </p:sp>
      <p:sp>
        <p:nvSpPr>
          <p:cNvPr id="26" name="Elipse 25"/>
          <p:cNvSpPr/>
          <p:nvPr/>
        </p:nvSpPr>
        <p:spPr>
          <a:xfrm>
            <a:off x="8528388" y="288358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6</a:t>
            </a:r>
            <a:endParaRPr lang="es-CO" dirty="0">
              <a:solidFill>
                <a:schemeClr val="tx1"/>
              </a:solidFill>
            </a:endParaRPr>
          </a:p>
        </p:txBody>
      </p:sp>
      <p:sp>
        <p:nvSpPr>
          <p:cNvPr id="27" name="Elipse 26"/>
          <p:cNvSpPr/>
          <p:nvPr/>
        </p:nvSpPr>
        <p:spPr>
          <a:xfrm>
            <a:off x="8528387" y="330599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7</a:t>
            </a:r>
            <a:endParaRPr lang="es-CO" dirty="0">
              <a:solidFill>
                <a:schemeClr val="tx1"/>
              </a:solidFill>
            </a:endParaRPr>
          </a:p>
        </p:txBody>
      </p:sp>
      <p:sp>
        <p:nvSpPr>
          <p:cNvPr id="28" name="Elipse 27"/>
          <p:cNvSpPr/>
          <p:nvPr/>
        </p:nvSpPr>
        <p:spPr>
          <a:xfrm>
            <a:off x="8567415" y="3728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8</a:t>
            </a:r>
            <a:endParaRPr lang="es-CO" dirty="0">
              <a:solidFill>
                <a:schemeClr val="tx1"/>
              </a:solidFill>
            </a:endParaRPr>
          </a:p>
        </p:txBody>
      </p:sp>
      <p:sp>
        <p:nvSpPr>
          <p:cNvPr id="29" name="Elipse 28"/>
          <p:cNvSpPr/>
          <p:nvPr/>
        </p:nvSpPr>
        <p:spPr>
          <a:xfrm>
            <a:off x="8567414" y="4800622"/>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9</a:t>
            </a:r>
            <a:endParaRPr lang="es-CO" dirty="0">
              <a:solidFill>
                <a:schemeClr val="tx1"/>
              </a:solidFill>
            </a:endParaRPr>
          </a:p>
        </p:txBody>
      </p:sp>
      <p:sp>
        <p:nvSpPr>
          <p:cNvPr id="30" name="Elipse 29"/>
          <p:cNvSpPr/>
          <p:nvPr/>
        </p:nvSpPr>
        <p:spPr>
          <a:xfrm>
            <a:off x="8588693" y="5223032"/>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10</a:t>
            </a:r>
            <a:endParaRPr lang="es-CO" dirty="0">
              <a:solidFill>
                <a:schemeClr val="tx1"/>
              </a:solidFill>
            </a:endParaRPr>
          </a:p>
        </p:txBody>
      </p:sp>
      <p:sp>
        <p:nvSpPr>
          <p:cNvPr id="31" name="Elipse 30"/>
          <p:cNvSpPr/>
          <p:nvPr/>
        </p:nvSpPr>
        <p:spPr>
          <a:xfrm>
            <a:off x="8588693" y="5662975"/>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11</a:t>
            </a:r>
            <a:endParaRPr lang="es-CO" dirty="0">
              <a:solidFill>
                <a:schemeClr val="tx1"/>
              </a:solidFill>
            </a:endParaRPr>
          </a:p>
        </p:txBody>
      </p:sp>
      <p:sp>
        <p:nvSpPr>
          <p:cNvPr id="32" name="Elipse 31"/>
          <p:cNvSpPr/>
          <p:nvPr/>
        </p:nvSpPr>
        <p:spPr>
          <a:xfrm>
            <a:off x="8588693" y="6062367"/>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12</a:t>
            </a:r>
            <a:endParaRPr lang="es-CO" dirty="0">
              <a:solidFill>
                <a:schemeClr val="tx1"/>
              </a:solidFill>
            </a:endParaRPr>
          </a:p>
        </p:txBody>
      </p:sp>
    </p:spTree>
    <p:extLst>
      <p:ext uri="{BB962C8B-B14F-4D97-AF65-F5344CB8AC3E}">
        <p14:creationId xmlns:p14="http://schemas.microsoft.com/office/powerpoint/2010/main" val="1165119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742</Words>
  <Application>Microsoft Office PowerPoint</Application>
  <PresentationFormat>Panorámica</PresentationFormat>
  <Paragraphs>164</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Calibri Light</vt:lpstr>
      <vt:lpstr>Cambria Math</vt:lpstr>
      <vt:lpstr>Wingdings</vt:lpstr>
      <vt:lpstr>Tema de Office</vt:lpstr>
      <vt:lpstr>SIMULADOR DE DIAGRAMAS FASORIALES PARA MÁQUINAS SÍNCRONAS</vt:lpstr>
      <vt:lpstr>Presentación de PowerPoint</vt:lpstr>
      <vt:lpstr>DESCRIPCIÓN</vt:lpstr>
      <vt:lpstr>Presentación de PowerPoint</vt:lpstr>
      <vt:lpstr>Explicación partes del simulador</vt:lpstr>
      <vt:lpstr>Explicación partes del simulador</vt:lpstr>
      <vt:lpstr>Explicación partes del simulador</vt:lpstr>
      <vt:lpstr>CÁLCULOS</vt:lpstr>
      <vt:lpstr>Presentación de PowerPoint</vt:lpstr>
      <vt:lpstr>Cálculos – SI Operación generador = con bus inf.</vt:lpstr>
      <vt:lpstr>Cálculos – SI Operación generador = con bus inf.</vt:lpstr>
      <vt:lpstr>Cálculos – SI Operación generador = con bus inf.</vt:lpstr>
      <vt:lpstr>Cálculos – SI Operación generador = con bus inf.</vt:lpstr>
      <vt:lpstr>Cálculos – SI Operación generador = con bus inf.</vt:lpstr>
      <vt:lpstr>Cálculos – SI Operación generador = con bus inf.</vt:lpstr>
      <vt:lpstr>CÁLCULOS</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SIMULADOR DE DIAGRAMAS FASORIALES PARA MÁQUINAS SÍNCRONAS</dc:title>
  <dc:creator>Rafael Castillo Sierra</dc:creator>
  <cp:lastModifiedBy>Rafael De Jesus Castillo Sierra</cp:lastModifiedBy>
  <cp:revision>43</cp:revision>
  <dcterms:created xsi:type="dcterms:W3CDTF">2016-06-13T13:44:20Z</dcterms:created>
  <dcterms:modified xsi:type="dcterms:W3CDTF">2016-10-11T23:35:13Z</dcterms:modified>
</cp:coreProperties>
</file>