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4" r:id="rId9"/>
    <p:sldId id="262" r:id="rId10"/>
    <p:sldId id="263" r:id="rId11"/>
    <p:sldId id="266" r:id="rId12"/>
    <p:sldId id="267" r:id="rId13"/>
    <p:sldId id="268" r:id="rId14"/>
    <p:sldId id="269" r:id="rId15"/>
    <p:sldId id="270" r:id="rId16"/>
    <p:sldId id="271" r:id="rId17"/>
    <p:sldId id="273" r:id="rId18"/>
    <p:sldId id="280" r:id="rId19"/>
    <p:sldId id="274" r:id="rId20"/>
    <p:sldId id="275" r:id="rId21"/>
    <p:sldId id="276" r:id="rId22"/>
    <p:sldId id="277" r:id="rId23"/>
    <p:sldId id="278" r:id="rId24"/>
    <p:sldId id="279"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6" d="100"/>
          <a:sy n="66" d="100"/>
        </p:scale>
        <p:origin x="486"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27/01/2017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50895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27/01/2017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83739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27/01/2017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308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27/01/2017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7279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5B97484-461B-4934-A0B5-A6BDBAD31B8A}" type="datetimeFigureOut">
              <a:rPr lang="es-CO" smtClean="0"/>
              <a:t>27/01/2017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10799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05B97484-461B-4934-A0B5-A6BDBAD31B8A}" type="datetimeFigureOut">
              <a:rPr lang="es-CO" smtClean="0"/>
              <a:t>27/01/2017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48428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05B97484-461B-4934-A0B5-A6BDBAD31B8A}" type="datetimeFigureOut">
              <a:rPr lang="es-CO" smtClean="0"/>
              <a:t>27/01/2017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2102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05B97484-461B-4934-A0B5-A6BDBAD31B8A}" type="datetimeFigureOut">
              <a:rPr lang="es-CO" smtClean="0"/>
              <a:t>27/01/2017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4558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5B97484-461B-4934-A0B5-A6BDBAD31B8A}" type="datetimeFigureOut">
              <a:rPr lang="es-CO" smtClean="0"/>
              <a:t>27/01/2017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3392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27/01/2017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4254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27/01/2017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36072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97484-461B-4934-A0B5-A6BDBAD31B8A}" type="datetimeFigureOut">
              <a:rPr lang="es-CO" smtClean="0"/>
              <a:t>27/01/2017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F572C-6A8A-4AC4-83D3-9C0BBE1FD301}" type="slidenum">
              <a:rPr lang="es-CO" smtClean="0"/>
              <a:t>‹Nº›</a:t>
            </a:fld>
            <a:endParaRPr lang="es-CO"/>
          </a:p>
        </p:txBody>
      </p:sp>
    </p:spTree>
    <p:extLst>
      <p:ext uri="{BB962C8B-B14F-4D97-AF65-F5344CB8AC3E}">
        <p14:creationId xmlns:p14="http://schemas.microsoft.com/office/powerpoint/2010/main" val="238539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SIMULADOR DE DIAGRAMAS FASORIALES PARA MÁQUINAS SÍNCRONAS</a:t>
            </a:r>
            <a:endParaRPr lang="es-CO" dirty="0"/>
          </a:p>
        </p:txBody>
      </p:sp>
      <p:sp>
        <p:nvSpPr>
          <p:cNvPr id="3" name="Subtítulo 2"/>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1239289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E</a:t>
                </a:r>
                <a:r>
                  <a:rPr lang="es-CO" baseline="-25000" dirty="0" smtClean="0"/>
                  <a:t>AL-L</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b="-1681"/>
                </a:stretch>
              </a:blipFill>
            </p:spPr>
            <p:txBody>
              <a:bodyPr/>
              <a:lstStyle/>
              <a:p>
                <a:r>
                  <a:rPr lang="es-CO">
                    <a:noFill/>
                  </a:rPr>
                  <a:t> </a:t>
                </a:r>
              </a:p>
            </p:txBody>
          </p:sp>
        </mc:Fallback>
      </mc:AlternateContent>
    </p:spTree>
    <p:extLst>
      <p:ext uri="{BB962C8B-B14F-4D97-AF65-F5344CB8AC3E}">
        <p14:creationId xmlns:p14="http://schemas.microsoft.com/office/powerpoint/2010/main" val="367717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solidFill>
                                  <a:srgbClr val="FF0000"/>
                                </a:solidFill>
                                <a:latin typeface="Cambria Math" panose="02040503050406030204" pitchFamily="18" charset="0"/>
                              </a:rPr>
                              <m:t>𝑓</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6558643" y="4001294"/>
            <a:ext cx="2556328" cy="2247900"/>
          </a:xfrm>
          <a:prstGeom prst="wedgeEllipseCallout">
            <a:avLst>
              <a:gd name="adj1" fmla="val -163932"/>
              <a:gd name="adj2" fmla="val -70591"/>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p>
          <a:p>
            <a:pPr algn="ctr"/>
            <a:r>
              <a:rPr lang="es-CO" dirty="0" smtClean="0">
                <a:solidFill>
                  <a:schemeClr val="tx1"/>
                </a:solidFill>
              </a:rPr>
              <a:t>Este término cambió de raíz(3)*</a:t>
            </a:r>
            <a:r>
              <a:rPr lang="es-CO" dirty="0" err="1" smtClean="0">
                <a:solidFill>
                  <a:schemeClr val="tx1"/>
                </a:solidFill>
              </a:rPr>
              <a:t>Vcarga</a:t>
            </a:r>
            <a:r>
              <a:rPr lang="es-CO" dirty="0" smtClean="0">
                <a:solidFill>
                  <a:schemeClr val="tx1"/>
                </a:solidFill>
              </a:rPr>
              <a:t> a 3*</a:t>
            </a:r>
            <a:r>
              <a:rPr lang="es-CO" dirty="0" err="1" smtClean="0">
                <a:solidFill>
                  <a:schemeClr val="tx1"/>
                </a:solidFill>
              </a:rPr>
              <a:t>Vf</a:t>
            </a:r>
            <a:endParaRPr lang="es-CO" dirty="0">
              <a:solidFill>
                <a:schemeClr val="tx1"/>
              </a:solidFill>
            </a:endParaRPr>
          </a:p>
        </p:txBody>
      </p:sp>
    </p:spTree>
    <p:extLst>
      <p:ext uri="{BB962C8B-B14F-4D97-AF65-F5344CB8AC3E}">
        <p14:creationId xmlns:p14="http://schemas.microsoft.com/office/powerpoint/2010/main" val="68655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r>
                      <a:rPr lang="es-CO" b="0" i="1" smtClean="0">
                        <a:latin typeface="Cambria Math" panose="02040503050406030204" pitchFamily="18" charset="0"/>
                      </a:rPr>
                      <m:t>𝑆𝑝</m:t>
                    </m:r>
                    <m:d>
                      <m:dPr>
                        <m:ctrlPr>
                          <a:rPr lang="es-CO" b="0" i="1" smtClean="0">
                            <a:latin typeface="Cambria Math" panose="02040503050406030204" pitchFamily="18" charset="0"/>
                            <a:ea typeface="Cambria Math" panose="02040503050406030204" pitchFamily="18" charset="0"/>
                          </a:rPr>
                        </m:ctrlPr>
                      </m:dPr>
                      <m:e>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𝑛𝑜𝑚</m:t>
                            </m:r>
                          </m:sub>
                        </m:sSub>
                      </m:e>
                    </m:d>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r>
                      <a:rPr lang="es-CO" b="0" i="1" smtClean="0">
                        <a:solidFill>
                          <a:srgbClr val="FF0000"/>
                        </a:solidFill>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3365500" y="3771900"/>
            <a:ext cx="2273300" cy="2247900"/>
          </a:xfrm>
          <a:prstGeom prst="wedgeEllipseCallout">
            <a:avLst>
              <a:gd name="adj1" fmla="val -55470"/>
              <a:gd name="adj2" fmla="val -68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 este signo NO estaba</a:t>
            </a:r>
            <a:endParaRPr lang="es-CO" dirty="0"/>
          </a:p>
        </p:txBody>
      </p:sp>
    </p:spTree>
    <p:extLst>
      <p:ext uri="{BB962C8B-B14F-4D97-AF65-F5344CB8AC3E}">
        <p14:creationId xmlns:p14="http://schemas.microsoft.com/office/powerpoint/2010/main" val="364924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lnSpcReduction="10000"/>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=−3</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r>
                      <a:rPr lang="es-CO" b="0" i="1" smtClean="0">
                        <a:latin typeface="Cambria Math" panose="02040503050406030204" pitchFamily="18" charset="0"/>
                      </a:rPr>
                      <m:t>+3</m:t>
                    </m:r>
                    <m:f>
                      <m:fPr>
                        <m:ctrlPr>
                          <a:rPr lang="es-CO" b="0" i="1" smtClean="0">
                            <a:latin typeface="Cambria Math" panose="02040503050406030204" pitchFamily="18" charset="0"/>
                          </a:rPr>
                        </m:ctrlPr>
                      </m:fPr>
                      <m:num>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𝑉</m:t>
                            </m:r>
                          </m:e>
                          <m:sub>
                            <m:r>
                              <a:rPr lang="es-CO" b="0" i="1" smtClean="0">
                                <a:latin typeface="Cambria Math" panose="02040503050406030204" pitchFamily="18" charset="0"/>
                              </a:rPr>
                              <m:t>𝑓</m:t>
                            </m:r>
                          </m:sub>
                          <m:sup>
                            <m:r>
                              <a:rPr lang="es-CO" b="0" i="1" smtClean="0">
                                <a:latin typeface="Cambria Math" panose="02040503050406030204" pitchFamily="18" charset="0"/>
                              </a:rPr>
                              <m:t>2</m:t>
                            </m:r>
                          </m:sup>
                        </m:sSubSup>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oMath>
                </a14:m>
                <a:r>
                  <a:rPr lang="es-CO" dirty="0" smtClean="0"/>
                  <a:t> </a:t>
                </a:r>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
                          <a:rPr lang="es-CO" b="0" i="1" smtClean="0">
                            <a:solidFill>
                              <a:srgbClr val="FF0000"/>
                            </a:solidFill>
                            <a:latin typeface="Cambria Math" panose="02040503050406030204" pitchFamily="18" charset="0"/>
                          </a:rPr>
                          <m:t>3</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solidFill>
                                  <a:srgbClr val="FF0000"/>
                                </a:solidFill>
                                <a:latin typeface="Cambria Math" panose="02040503050406030204" pitchFamily="18" charset="0"/>
                              </a:rPr>
                              <m:t>𝑓</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f>
                          <m:fPr>
                            <m:ctrlPr>
                              <a:rPr lang="es-CO"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𝑔𝑒𝑛</m:t>
                                </m:r>
                              </m:sub>
                            </m:sSub>
                          </m:num>
                          <m:den>
                            <m:d>
                              <m:dPr>
                                <m:begChr m:val="|"/>
                                <m:endChr m:val="|"/>
                                <m:ctrlPr>
                                  <a:rPr lang="es-CO"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𝑔𝑒𝑛</m:t>
                                    </m:r>
                                  </m:sub>
                                </m:sSub>
                              </m:e>
                            </m:d>
                          </m:den>
                        </m:f>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s-CO">
                    <a:noFill/>
                  </a:rPr>
                  <a:t> </a:t>
                </a:r>
              </a:p>
            </p:txBody>
          </p:sp>
        </mc:Fallback>
      </mc:AlternateContent>
      <p:sp>
        <p:nvSpPr>
          <p:cNvPr id="4" name="Llamada ovalada 3"/>
          <p:cNvSpPr/>
          <p:nvPr/>
        </p:nvSpPr>
        <p:spPr>
          <a:xfrm>
            <a:off x="9605737" y="1825625"/>
            <a:ext cx="2556328" cy="2247900"/>
          </a:xfrm>
          <a:prstGeom prst="wedgeEllipseCallout">
            <a:avLst>
              <a:gd name="adj1" fmla="val -252506"/>
              <a:gd name="adj2" fmla="val 9599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p>
          <a:p>
            <a:pPr algn="ctr"/>
            <a:r>
              <a:rPr lang="es-CO" dirty="0" smtClean="0">
                <a:solidFill>
                  <a:schemeClr val="tx1"/>
                </a:solidFill>
              </a:rPr>
              <a:t>Este término cambió de raíz(3)*</a:t>
            </a:r>
            <a:r>
              <a:rPr lang="es-CO" dirty="0" err="1" smtClean="0">
                <a:solidFill>
                  <a:schemeClr val="tx1"/>
                </a:solidFill>
              </a:rPr>
              <a:t>Vnom</a:t>
            </a:r>
            <a:r>
              <a:rPr lang="es-CO" dirty="0" smtClean="0">
                <a:solidFill>
                  <a:schemeClr val="tx1"/>
                </a:solidFill>
              </a:rPr>
              <a:t> a 3*</a:t>
            </a:r>
            <a:r>
              <a:rPr lang="es-CO" dirty="0" err="1" smtClean="0">
                <a:solidFill>
                  <a:schemeClr val="tx1"/>
                </a:solidFill>
              </a:rPr>
              <a:t>Vf</a:t>
            </a:r>
            <a:endParaRPr lang="es-CO" dirty="0">
              <a:solidFill>
                <a:schemeClr val="tx1"/>
              </a:solidFill>
            </a:endParaRPr>
          </a:p>
        </p:txBody>
      </p:sp>
      <p:sp>
        <p:nvSpPr>
          <p:cNvPr id="6" name="Llamada ovalada 5"/>
          <p:cNvSpPr/>
          <p:nvPr/>
        </p:nvSpPr>
        <p:spPr>
          <a:xfrm>
            <a:off x="9605737" y="4430939"/>
            <a:ext cx="2556328" cy="2247900"/>
          </a:xfrm>
          <a:prstGeom prst="wedgeEllipseCallout">
            <a:avLst>
              <a:gd name="adj1" fmla="val -273514"/>
              <a:gd name="adj2" fmla="val 9474"/>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r>
              <a:rPr lang="es-CO" dirty="0" smtClean="0">
                <a:solidFill>
                  <a:schemeClr val="tx1"/>
                </a:solidFill>
              </a:rPr>
              <a:t>!</a:t>
            </a:r>
          </a:p>
          <a:p>
            <a:pPr algn="ctr"/>
            <a:r>
              <a:rPr lang="es-CO" dirty="0" smtClean="0">
                <a:solidFill>
                  <a:schemeClr val="tx1"/>
                </a:solidFill>
              </a:rPr>
              <a:t>División de </a:t>
            </a:r>
            <a:r>
              <a:rPr lang="es-CO" dirty="0" err="1" smtClean="0">
                <a:solidFill>
                  <a:schemeClr val="tx1"/>
                </a:solidFill>
              </a:rPr>
              <a:t>Qgen</a:t>
            </a:r>
            <a:r>
              <a:rPr lang="es-CO" dirty="0" smtClean="0">
                <a:solidFill>
                  <a:schemeClr val="tx1"/>
                </a:solidFill>
              </a:rPr>
              <a:t> sobre el valor absoluto de </a:t>
            </a:r>
            <a:r>
              <a:rPr lang="es-CO" dirty="0" err="1" smtClean="0">
                <a:solidFill>
                  <a:schemeClr val="tx1"/>
                </a:solidFill>
              </a:rPr>
              <a:t>Qgen</a:t>
            </a:r>
            <a:endParaRPr lang="es-CO" dirty="0" smtClean="0">
              <a:solidFill>
                <a:schemeClr val="tx1"/>
              </a:solidFill>
            </a:endParaRPr>
          </a:p>
        </p:txBody>
      </p:sp>
    </p:spTree>
    <p:extLst>
      <p:ext uri="{BB962C8B-B14F-4D97-AF65-F5344CB8AC3E}">
        <p14:creationId xmlns:p14="http://schemas.microsoft.com/office/powerpoint/2010/main" val="215436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e>
                    </m:rad>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Sub>
                      </m:num>
                      <m:den>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den>
                    </m:f>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01743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353425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Solo</a:t>
            </a:r>
            <a:endParaRPr lang="es-CO" dirty="0"/>
          </a:p>
        </p:txBody>
      </p:sp>
    </p:spTree>
    <p:extLst>
      <p:ext uri="{BB962C8B-B14F-4D97-AF65-F5344CB8AC3E}">
        <p14:creationId xmlns:p14="http://schemas.microsoft.com/office/powerpoint/2010/main" val="3829232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E</a:t>
                </a:r>
                <a:r>
                  <a:rPr lang="es-CO" baseline="-25000" dirty="0" smtClean="0"/>
                  <a:t>AL-L</a:t>
                </a:r>
              </a:p>
              <a:p>
                <a:pPr lvl="2"/>
                <a:r>
                  <a:rPr lang="es-CO" dirty="0"/>
                  <a:t>Si Conexión = Delta</a:t>
                </a:r>
              </a:p>
              <a:p>
                <a:pPr lvl="3"/>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oMath>
                </a14:m>
                <a:endParaRPr lang="es-CO" dirty="0"/>
              </a:p>
              <a:p>
                <a:pPr lvl="3"/>
                <a:r>
                  <a:rPr lang="es-CO" dirty="0"/>
                  <a:t>Sino si Conexión = Estrella</a:t>
                </a:r>
              </a:p>
              <a:p>
                <a:pPr lvl="4"/>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num>
                      <m:den>
                        <m:rad>
                          <m:radPr>
                            <m:degHide m:val="on"/>
                            <m:ctrlPr>
                              <a:rPr lang="es-CO" i="1">
                                <a:latin typeface="Cambria Math" panose="02040503050406030204" pitchFamily="18" charset="0"/>
                              </a:rPr>
                            </m:ctrlPr>
                          </m:radPr>
                          <m:deg/>
                          <m:e>
                            <m:r>
                              <a:rPr lang="es-CO" i="1">
                                <a:latin typeface="Cambria Math" panose="02040503050406030204" pitchFamily="18" charset="0"/>
                              </a:rPr>
                              <m:t>3</m:t>
                            </m:r>
                          </m:e>
                        </m:rad>
                      </m:den>
                    </m:f>
                  </m:oMath>
                </a14:m>
                <a:endParaRPr lang="es-CO" dirty="0"/>
              </a:p>
              <a:p>
                <a:pPr lvl="3"/>
                <a:r>
                  <a:rPr lang="es-CO" dirty="0"/>
                  <a:t>Sino</a:t>
                </a:r>
              </a:p>
              <a:p>
                <a:pPr lvl="4"/>
                <a:r>
                  <a:rPr lang="es-CO" dirty="0"/>
                  <a:t>“Revisar valor de variable conexión”</a:t>
                </a:r>
              </a:p>
              <a:p>
                <a:pPr lvl="2"/>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s-CO">
                    <a:noFill/>
                  </a:rPr>
                  <a:t> </a:t>
                </a:r>
              </a:p>
            </p:txBody>
          </p:sp>
        </mc:Fallback>
      </mc:AlternateContent>
    </p:spTree>
    <p:extLst>
      <p:ext uri="{BB962C8B-B14F-4D97-AF65-F5344CB8AC3E}">
        <p14:creationId xmlns:p14="http://schemas.microsoft.com/office/powerpoint/2010/main" val="12609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previos</a:t>
                </a:r>
                <a:endParaRPr lang="es-CO" baseline="-25000" dirty="0" smtClean="0"/>
              </a:p>
              <a:p>
                <a:pPr lvl="1"/>
                <a14:m>
                  <m:oMath xmlns:m="http://schemas.openxmlformats.org/officeDocument/2006/math">
                    <m:r>
                      <a:rPr lang="es-CO" b="0" i="1" smtClean="0">
                        <a:latin typeface="Cambria Math" panose="02040503050406030204" pitchFamily="18" charset="0"/>
                      </a:rPr>
                      <m:t>𝐴</m:t>
                    </m:r>
                    <m:r>
                      <a:rPr lang="es-CO" b="0" i="1" smtClean="0">
                        <a:latin typeface="Cambria Math" panose="02040503050406030204" pitchFamily="18" charset="0"/>
                      </a:rPr>
                      <m:t>=1 </m:t>
                    </m:r>
                  </m:oMath>
                </a14:m>
                <a:endParaRPr lang="es-CO" b="0" dirty="0" smtClean="0"/>
              </a:p>
              <a:p>
                <a:pPr lvl="1"/>
                <a14:m>
                  <m:oMath xmlns:m="http://schemas.openxmlformats.org/officeDocument/2006/math">
                    <m:r>
                      <a:rPr lang="es-CO" b="0" i="1" smtClean="0">
                        <a:latin typeface="Cambria Math" panose="02040503050406030204" pitchFamily="18" charset="0"/>
                      </a:rPr>
                      <m:t>𝐵</m:t>
                    </m:r>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
                      <m:fPr>
                        <m:ctrlPr>
                          <a:rPr lang="es-CO" b="0" i="1" smtClean="0">
                            <a:solidFill>
                              <a:srgbClr val="FF0000"/>
                            </a:solidFill>
                            <a:latin typeface="Cambria Math" panose="02040503050406030204" pitchFamily="18" charset="0"/>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𝑃</m:t>
                            </m:r>
                          </m:e>
                          <m:sub>
                            <m:r>
                              <a:rPr lang="es-CO" i="1">
                                <a:solidFill>
                                  <a:srgbClr val="FF0000"/>
                                </a:solidFill>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den>
                    </m:f>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
                      <m:fPr>
                        <m:ctrlPr>
                          <a:rPr lang="es-CO" b="0" i="1" smtClean="0">
                            <a:solidFill>
                              <a:srgbClr val="FF0000"/>
                            </a:solidFill>
                            <a:latin typeface="Cambria Math" panose="02040503050406030204" pitchFamily="18" charset="0"/>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den>
                    </m:f>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𝐸</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oMath>
                </a14:m>
                <a:endParaRPr lang="es-CO" b="0" dirty="0" smtClean="0"/>
              </a:p>
              <a:p>
                <a:pPr lvl="1"/>
                <a14:m>
                  <m:oMath xmlns:m="http://schemas.openxmlformats.org/officeDocument/2006/math">
                    <m:r>
                      <a:rPr lang="es-CO" b="0" i="1" smtClean="0">
                        <a:latin typeface="Cambria Math" panose="02040503050406030204" pitchFamily="18" charset="0"/>
                      </a:rPr>
                      <m:t>𝐶</m:t>
                    </m:r>
                    <m:r>
                      <a:rPr lang="es-CO" b="0" i="1" smtClean="0">
                        <a:latin typeface="Cambria Math" panose="02040503050406030204" pitchFamily="18" charset="0"/>
                      </a:rPr>
                      <m:t>= </m:t>
                    </m:r>
                    <m:d>
                      <m:dPr>
                        <m:ctrlPr>
                          <a:rPr lang="es-CO" b="0" i="1" smtClean="0">
                            <a:latin typeface="Cambria Math" panose="02040503050406030204" pitchFamily="18" charset="0"/>
                          </a:rPr>
                        </m:ctrlPr>
                      </m:dPr>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𝑅</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𝑋</m:t>
                            </m:r>
                          </m:e>
                          <m:sub>
                            <m:r>
                              <a:rPr lang="es-CO" b="0" i="1" smtClean="0">
                                <a:latin typeface="Cambria Math" panose="02040503050406030204" pitchFamily="18" charset="0"/>
                              </a:rPr>
                              <m:t>𝑆</m:t>
                            </m:r>
                          </m:sub>
                          <m:sup>
                            <m:r>
                              <a:rPr lang="es-CO" b="0" i="1" smtClean="0">
                                <a:latin typeface="Cambria Math" panose="02040503050406030204" pitchFamily="18" charset="0"/>
                              </a:rPr>
                              <m:t>2</m:t>
                            </m:r>
                          </m:sup>
                        </m:sSubSup>
                      </m:e>
                    </m:d>
                    <m:r>
                      <a:rPr lang="es-CO" b="0" i="1" smtClean="0">
                        <a:solidFill>
                          <a:srgbClr val="FF0000"/>
                        </a:solidFill>
                        <a:latin typeface="Cambria Math" panose="02040503050406030204" pitchFamily="18" charset="0"/>
                        <a:ea typeface="Cambria Math" panose="02040503050406030204" pitchFamily="18" charset="0"/>
                      </a:rPr>
                      <m:t>×</m:t>
                    </m:r>
                    <m:d>
                      <m:dPr>
                        <m:ctrlPr>
                          <a:rPr lang="es-CO" b="0" i="1" smtClean="0">
                            <a:solidFill>
                              <a:srgbClr val="FF0000"/>
                            </a:solidFill>
                            <a:latin typeface="Cambria Math" panose="02040503050406030204" pitchFamily="18" charset="0"/>
                            <a:ea typeface="Cambria Math" panose="02040503050406030204" pitchFamily="18" charset="0"/>
                          </a:rPr>
                        </m:ctrlPr>
                      </m:dPr>
                      <m:e>
                        <m:f>
                          <m:fPr>
                            <m:ctrlPr>
                              <a:rPr lang="es-CO" b="0" i="1" smtClean="0">
                                <a:solidFill>
                                  <a:srgbClr val="FF0000"/>
                                </a:solidFill>
                                <a:latin typeface="Cambria Math" panose="02040503050406030204" pitchFamily="18" charset="0"/>
                                <a:ea typeface="Cambria Math" panose="02040503050406030204" pitchFamily="18" charset="0"/>
                              </a:rPr>
                            </m:ctrlPr>
                          </m:fPr>
                          <m:num>
                            <m:sSubSup>
                              <m:sSubSupPr>
                                <m:ctrlPr>
                                  <a:rPr lang="es-CO" b="0" i="1" smtClean="0">
                                    <a:solidFill>
                                      <a:srgbClr val="FF0000"/>
                                    </a:solidFill>
                                    <a:latin typeface="Cambria Math" panose="02040503050406030204" pitchFamily="18" charset="0"/>
                                    <a:ea typeface="Cambria Math" panose="02040503050406030204" pitchFamily="18" charset="0"/>
                                  </a:rPr>
                                </m:ctrlPr>
                              </m:sSubSupPr>
                              <m:e>
                                <m:r>
                                  <a:rPr lang="es-CO" b="0" i="1" smtClean="0">
                                    <a:solidFill>
                                      <a:srgbClr val="FF0000"/>
                                    </a:solidFill>
                                    <a:latin typeface="Cambria Math" panose="02040503050406030204" pitchFamily="18" charset="0"/>
                                    <a:ea typeface="Cambria Math" panose="02040503050406030204" pitchFamily="18" charset="0"/>
                                  </a:rPr>
                                  <m:t>𝑃</m:t>
                                </m:r>
                              </m:e>
                              <m:sub>
                                <m:r>
                                  <a:rPr lang="es-CO" b="0" i="1" smtClean="0">
                                    <a:solidFill>
                                      <a:srgbClr val="FF0000"/>
                                    </a:solidFill>
                                    <a:latin typeface="Cambria Math" panose="02040503050406030204" pitchFamily="18" charset="0"/>
                                    <a:ea typeface="Cambria Math" panose="02040503050406030204" pitchFamily="18" charset="0"/>
                                  </a:rPr>
                                  <m:t>𝑐𝑎𝑟𝑔𝑎</m:t>
                                </m:r>
                              </m:sub>
                              <m:sup>
                                <m:r>
                                  <a:rPr lang="es-CO" b="0" i="1" smtClean="0">
                                    <a:solidFill>
                                      <a:srgbClr val="FF0000"/>
                                    </a:solidFill>
                                    <a:latin typeface="Cambria Math" panose="02040503050406030204" pitchFamily="18" charset="0"/>
                                    <a:ea typeface="Cambria Math" panose="02040503050406030204" pitchFamily="18" charset="0"/>
                                  </a:rPr>
                                  <m:t>2</m:t>
                                </m:r>
                              </m:sup>
                            </m:sSubSup>
                            <m:r>
                              <a:rPr lang="es-CO" b="0" i="1" smtClean="0">
                                <a:solidFill>
                                  <a:srgbClr val="FF0000"/>
                                </a:solidFill>
                                <a:latin typeface="Cambria Math" panose="02040503050406030204" pitchFamily="18" charset="0"/>
                                <a:ea typeface="Cambria Math" panose="02040503050406030204" pitchFamily="18" charset="0"/>
                              </a:rPr>
                              <m:t>+</m:t>
                            </m:r>
                            <m:sSubSup>
                              <m:sSubSupPr>
                                <m:ctrlPr>
                                  <a:rPr lang="es-CO" b="0" i="1" smtClean="0">
                                    <a:solidFill>
                                      <a:srgbClr val="FF0000"/>
                                    </a:solidFill>
                                    <a:latin typeface="Cambria Math" panose="02040503050406030204" pitchFamily="18" charset="0"/>
                                    <a:ea typeface="Cambria Math" panose="02040503050406030204" pitchFamily="18" charset="0"/>
                                  </a:rPr>
                                </m:ctrlPr>
                              </m:sSubSupPr>
                              <m:e>
                                <m:r>
                                  <a:rPr lang="es-CO" b="0" i="1" smtClean="0">
                                    <a:solidFill>
                                      <a:srgbClr val="FF0000"/>
                                    </a:solidFill>
                                    <a:latin typeface="Cambria Math" panose="02040503050406030204" pitchFamily="18" charset="0"/>
                                    <a:ea typeface="Cambria Math" panose="02040503050406030204" pitchFamily="18" charset="0"/>
                                  </a:rPr>
                                  <m:t>𝑄</m:t>
                                </m:r>
                              </m:e>
                              <m:sub>
                                <m:r>
                                  <a:rPr lang="es-CO" b="0" i="1" smtClean="0">
                                    <a:solidFill>
                                      <a:srgbClr val="FF0000"/>
                                    </a:solidFill>
                                    <a:latin typeface="Cambria Math" panose="02040503050406030204" pitchFamily="18" charset="0"/>
                                    <a:ea typeface="Cambria Math" panose="02040503050406030204" pitchFamily="18" charset="0"/>
                                  </a:rPr>
                                  <m:t>𝑐𝑎𝑟𝑔𝑎</m:t>
                                </m:r>
                              </m:sub>
                              <m:sup>
                                <m:r>
                                  <a:rPr lang="es-CO" b="0" i="1" smtClean="0">
                                    <a:solidFill>
                                      <a:srgbClr val="FF0000"/>
                                    </a:solidFill>
                                    <a:latin typeface="Cambria Math" panose="02040503050406030204" pitchFamily="18" charset="0"/>
                                    <a:ea typeface="Cambria Math" panose="02040503050406030204" pitchFamily="18" charset="0"/>
                                  </a:rPr>
                                  <m:t>2</m:t>
                                </m:r>
                              </m:sup>
                            </m:sSubSup>
                          </m:num>
                          <m:den>
                            <m:r>
                              <a:rPr lang="es-CO" b="0" i="1" smtClean="0">
                                <a:solidFill>
                                  <a:srgbClr val="FF0000"/>
                                </a:solidFill>
                                <a:latin typeface="Cambria Math" panose="02040503050406030204" pitchFamily="18" charset="0"/>
                                <a:ea typeface="Cambria Math" panose="02040503050406030204" pitchFamily="18" charset="0"/>
                              </a:rPr>
                              <m:t>9</m:t>
                            </m:r>
                          </m:den>
                        </m:f>
                      </m:e>
                    </m:d>
                  </m:oMath>
                </a14:m>
                <a:endParaRPr lang="es-CO" b="0" dirty="0" smtClean="0"/>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f>
                          <m:fPr>
                            <m:ctrlPr>
                              <a:rPr lang="es-CO" i="1">
                                <a:latin typeface="Cambria Math" panose="02040503050406030204" pitchFamily="18" charset="0"/>
                              </a:rPr>
                            </m:ctrlPr>
                          </m:fPr>
                          <m:num>
                            <m:r>
                              <a:rPr lang="es-CO" i="1">
                                <a:latin typeface="Cambria Math" panose="02040503050406030204" pitchFamily="18" charset="0"/>
                              </a:rPr>
                              <m:t>−</m:t>
                            </m:r>
                            <m:r>
                              <a:rPr lang="es-CO" i="1">
                                <a:latin typeface="Cambria Math" panose="02040503050406030204" pitchFamily="18" charset="0"/>
                              </a:rPr>
                              <m:t>𝐵</m:t>
                            </m:r>
                            <m:r>
                              <a:rPr lang="es-CO" i="1">
                                <a:latin typeface="Cambria Math" panose="02040503050406030204" pitchFamily="18" charset="0"/>
                              </a:rPr>
                              <m:t>+</m:t>
                            </m:r>
                            <m:rad>
                              <m:radPr>
                                <m:degHide m:val="on"/>
                                <m:ctrlPr>
                                  <a:rPr lang="es-CO" i="1">
                                    <a:latin typeface="Cambria Math" panose="02040503050406030204" pitchFamily="18" charset="0"/>
                                    <a:ea typeface="Cambria Math" panose="02040503050406030204" pitchFamily="18" charset="0"/>
                                  </a:rPr>
                                </m:ctrlPr>
                              </m:radPr>
                              <m:deg/>
                              <m:e>
                                <m:sSup>
                                  <m:sSupPr>
                                    <m:ctrlPr>
                                      <a:rPr lang="es-CO" i="1">
                                        <a:latin typeface="Cambria Math" panose="02040503050406030204" pitchFamily="18" charset="0"/>
                                        <a:ea typeface="Cambria Math" panose="02040503050406030204" pitchFamily="18" charset="0"/>
                                      </a:rPr>
                                    </m:ctrlPr>
                                  </m:sSupPr>
                                  <m:e>
                                    <m:r>
                                      <a:rPr lang="es-CO" i="1">
                                        <a:latin typeface="Cambria Math" panose="02040503050406030204" pitchFamily="18" charset="0"/>
                                        <a:ea typeface="Cambria Math" panose="02040503050406030204" pitchFamily="18" charset="0"/>
                                      </a:rPr>
                                      <m:t>𝐵</m:t>
                                    </m:r>
                                  </m:e>
                                  <m:sup>
                                    <m:r>
                                      <a:rPr lang="es-CO" i="1">
                                        <a:latin typeface="Cambria Math" panose="02040503050406030204" pitchFamily="18" charset="0"/>
                                        <a:ea typeface="Cambria Math" panose="02040503050406030204" pitchFamily="18" charset="0"/>
                                      </a:rPr>
                                      <m:t>2</m:t>
                                    </m:r>
                                  </m:sup>
                                </m:sSup>
                                <m:r>
                                  <a:rPr lang="es-CO" i="1">
                                    <a:latin typeface="Cambria Math" panose="02040503050406030204" pitchFamily="18" charset="0"/>
                                    <a:ea typeface="Cambria Math" panose="02040503050406030204" pitchFamily="18" charset="0"/>
                                  </a:rPr>
                                  <m:t>−4</m:t>
                                </m:r>
                                <m:r>
                                  <a:rPr lang="es-CO" i="1">
                                    <a:latin typeface="Cambria Math" panose="02040503050406030204" pitchFamily="18" charset="0"/>
                                    <a:ea typeface="Cambria Math" panose="02040503050406030204" pitchFamily="18" charset="0"/>
                                  </a:rPr>
                                  <m:t>𝐴𝐶</m:t>
                                </m:r>
                              </m:e>
                            </m:rad>
                          </m:num>
                          <m:den>
                            <m:r>
                              <a:rPr lang="es-CO" i="1">
                                <a:latin typeface="Cambria Math" panose="02040503050406030204" pitchFamily="18" charset="0"/>
                              </a:rPr>
                              <m:t>2</m:t>
                            </m:r>
                            <m:r>
                              <a:rPr lang="es-CO" i="1">
                                <a:latin typeface="Cambria Math" panose="02040503050406030204" pitchFamily="18" charset="0"/>
                              </a:rPr>
                              <m:t>𝐴</m:t>
                            </m:r>
                          </m:den>
                        </m:f>
                      </m:e>
                    </m:rad>
                  </m:oMath>
                </a14:m>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7391400" y="3352800"/>
            <a:ext cx="2273300" cy="2247900"/>
          </a:xfrm>
          <a:prstGeom prst="wedgeEllipseCallout">
            <a:avLst>
              <a:gd name="adj1" fmla="val -117481"/>
              <a:gd name="adj2" fmla="val -55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En las ecuaciones</a:t>
            </a:r>
            <a:endParaRPr lang="es-CO" dirty="0"/>
          </a:p>
        </p:txBody>
      </p:sp>
    </p:spTree>
    <p:extLst>
      <p:ext uri="{BB962C8B-B14F-4D97-AF65-F5344CB8AC3E}">
        <p14:creationId xmlns:p14="http://schemas.microsoft.com/office/powerpoint/2010/main" val="2994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previos</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62144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86429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
                          <a:rPr lang="es-CO" b="0" i="1" smtClean="0">
                            <a:solidFill>
                              <a:srgbClr val="FF0000"/>
                            </a:solidFill>
                            <a:latin typeface="Cambria Math" panose="02040503050406030204" pitchFamily="18" charset="0"/>
                          </a:rPr>
                          <m:t>3</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solidFill>
                                  <a:srgbClr val="FF0000"/>
                                </a:solidFill>
                                <a:latin typeface="Cambria Math" panose="02040503050406030204" pitchFamily="18" charset="0"/>
                              </a:rPr>
                              <m:t>𝑓</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6558643" y="4001294"/>
            <a:ext cx="2556328" cy="2247900"/>
          </a:xfrm>
          <a:prstGeom prst="wedgeEllipseCallout">
            <a:avLst>
              <a:gd name="adj1" fmla="val -144060"/>
              <a:gd name="adj2" fmla="val -68654"/>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p>
          <a:p>
            <a:pPr algn="ctr"/>
            <a:r>
              <a:rPr lang="es-CO" dirty="0" smtClean="0">
                <a:solidFill>
                  <a:schemeClr val="tx1"/>
                </a:solidFill>
              </a:rPr>
              <a:t>Este término cambió de raíz(3)*</a:t>
            </a:r>
            <a:r>
              <a:rPr lang="es-CO" dirty="0" err="1" smtClean="0">
                <a:solidFill>
                  <a:schemeClr val="tx1"/>
                </a:solidFill>
              </a:rPr>
              <a:t>Vcarga</a:t>
            </a:r>
            <a:r>
              <a:rPr lang="es-CO" dirty="0" smtClean="0">
                <a:solidFill>
                  <a:schemeClr val="tx1"/>
                </a:solidFill>
              </a:rPr>
              <a:t> a 3*</a:t>
            </a:r>
            <a:r>
              <a:rPr lang="es-CO" dirty="0" err="1" smtClean="0">
                <a:solidFill>
                  <a:schemeClr val="tx1"/>
                </a:solidFill>
              </a:rPr>
              <a:t>Vf</a:t>
            </a:r>
            <a:endParaRPr lang="es-CO" dirty="0">
              <a:solidFill>
                <a:schemeClr val="tx1"/>
              </a:solidFill>
            </a:endParaRPr>
          </a:p>
        </p:txBody>
      </p:sp>
    </p:spTree>
    <p:extLst>
      <p:ext uri="{BB962C8B-B14F-4D97-AF65-F5344CB8AC3E}">
        <p14:creationId xmlns:p14="http://schemas.microsoft.com/office/powerpoint/2010/main" val="544122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r>
                      <a:rPr lang="es-CO" b="0" i="1" smtClean="0">
                        <a:solidFill>
                          <a:srgbClr val="FF0000"/>
                        </a:solidFill>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3365500" y="3771900"/>
            <a:ext cx="2273300" cy="2247900"/>
          </a:xfrm>
          <a:prstGeom prst="wedgeEllipseCallout">
            <a:avLst>
              <a:gd name="adj1" fmla="val -55470"/>
              <a:gd name="adj2" fmla="val -68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Cambio !</a:t>
            </a:r>
          </a:p>
          <a:p>
            <a:pPr algn="ctr"/>
            <a:r>
              <a:rPr lang="es-CO" dirty="0" smtClean="0"/>
              <a:t> este signo NO estaba</a:t>
            </a:r>
            <a:endParaRPr lang="es-CO" dirty="0"/>
          </a:p>
        </p:txBody>
      </p:sp>
    </p:spTree>
    <p:extLst>
      <p:ext uri="{BB962C8B-B14F-4D97-AF65-F5344CB8AC3E}">
        <p14:creationId xmlns:p14="http://schemas.microsoft.com/office/powerpoint/2010/main" val="4152741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oMath>
                </a14:m>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
                          <a:rPr lang="es-CO" b="0" i="1" smtClean="0">
                            <a:solidFill>
                              <a:srgbClr val="FF0000"/>
                            </a:solidFill>
                            <a:latin typeface="Cambria Math" panose="02040503050406030204" pitchFamily="18" charset="0"/>
                          </a:rPr>
                          <m:t>3</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solidFill>
                                  <a:srgbClr val="FF0000"/>
                                </a:solidFill>
                                <a:latin typeface="Cambria Math" panose="02040503050406030204" pitchFamily="18" charset="0"/>
                              </a:rPr>
                              <m:t>𝑓</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f>
                              <m:fPr>
                                <m:ctrlPr>
                                  <a:rPr lang="es-CO" i="1">
                                    <a:solidFill>
                                      <a:srgbClr val="FF0000"/>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𝑔𝑒𝑛</m:t>
                                    </m:r>
                                  </m:sub>
                                </m:sSub>
                              </m:num>
                              <m:den>
                                <m:d>
                                  <m:dPr>
                                    <m:begChr m:val="|"/>
                                    <m:endChr m:val="|"/>
                                    <m:ctrlPr>
                                      <a:rPr lang="es-CO" i="1">
                                        <a:solidFill>
                                          <a:srgbClr val="FF0000"/>
                                        </a:solidFill>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a:solidFill>
                                              <a:srgbClr val="FF0000"/>
                                            </a:solidFill>
                                            <a:latin typeface="Cambria Math" panose="02040503050406030204" pitchFamily="18" charset="0"/>
                                          </a:rPr>
                                        </m:ctrlPr>
                                      </m:sSubPr>
                                      <m:e>
                                        <m:r>
                                          <a:rPr lang="es-CO" i="1">
                                            <a:solidFill>
                                              <a:srgbClr val="FF0000"/>
                                            </a:solidFill>
                                            <a:latin typeface="Cambria Math" panose="02040503050406030204" pitchFamily="18" charset="0"/>
                                          </a:rPr>
                                          <m:t>𝑄</m:t>
                                        </m:r>
                                      </m:e>
                                      <m:sub>
                                        <m:r>
                                          <a:rPr lang="es-CO" i="1">
                                            <a:solidFill>
                                              <a:srgbClr val="FF0000"/>
                                            </a:solidFill>
                                            <a:latin typeface="Cambria Math" panose="02040503050406030204" pitchFamily="18" charset="0"/>
                                          </a:rPr>
                                          <m:t>𝑔𝑒𝑛</m:t>
                                        </m:r>
                                      </m:sub>
                                    </m:sSub>
                                  </m:e>
                                </m:d>
                              </m:den>
                            </m:f>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
        <p:nvSpPr>
          <p:cNvPr id="4" name="Llamada ovalada 3"/>
          <p:cNvSpPr/>
          <p:nvPr/>
        </p:nvSpPr>
        <p:spPr>
          <a:xfrm>
            <a:off x="9605737" y="1753394"/>
            <a:ext cx="2556328" cy="2247900"/>
          </a:xfrm>
          <a:prstGeom prst="wedgeEllipseCallout">
            <a:avLst>
              <a:gd name="adj1" fmla="val -254209"/>
              <a:gd name="adj2" fmla="val 6306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p>
          <a:p>
            <a:pPr algn="ctr"/>
            <a:r>
              <a:rPr lang="es-CO" dirty="0" smtClean="0">
                <a:solidFill>
                  <a:schemeClr val="tx1"/>
                </a:solidFill>
              </a:rPr>
              <a:t>Este término cambió de raíz(3)*VT a 3*</a:t>
            </a:r>
            <a:r>
              <a:rPr lang="es-CO" dirty="0" err="1" smtClean="0">
                <a:solidFill>
                  <a:schemeClr val="tx1"/>
                </a:solidFill>
              </a:rPr>
              <a:t>Vf</a:t>
            </a:r>
            <a:endParaRPr lang="es-CO" dirty="0">
              <a:solidFill>
                <a:schemeClr val="tx1"/>
              </a:solidFill>
            </a:endParaRPr>
          </a:p>
        </p:txBody>
      </p:sp>
      <p:sp>
        <p:nvSpPr>
          <p:cNvPr id="5" name="Llamada ovalada 4"/>
          <p:cNvSpPr/>
          <p:nvPr/>
        </p:nvSpPr>
        <p:spPr>
          <a:xfrm>
            <a:off x="9605737" y="4430939"/>
            <a:ext cx="2556328" cy="2247900"/>
          </a:xfrm>
          <a:prstGeom prst="wedgeEllipseCallout">
            <a:avLst>
              <a:gd name="adj1" fmla="val -277488"/>
              <a:gd name="adj2" fmla="val -27976"/>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Cambio </a:t>
            </a:r>
            <a:r>
              <a:rPr lang="es-CO" dirty="0" smtClean="0">
                <a:solidFill>
                  <a:schemeClr val="tx1"/>
                </a:solidFill>
              </a:rPr>
              <a:t>!</a:t>
            </a:r>
          </a:p>
          <a:p>
            <a:pPr algn="ctr"/>
            <a:r>
              <a:rPr lang="es-CO" dirty="0" smtClean="0">
                <a:solidFill>
                  <a:schemeClr val="tx1"/>
                </a:solidFill>
              </a:rPr>
              <a:t>División de </a:t>
            </a:r>
            <a:r>
              <a:rPr lang="es-CO" dirty="0" err="1" smtClean="0">
                <a:solidFill>
                  <a:schemeClr val="tx1"/>
                </a:solidFill>
              </a:rPr>
              <a:t>Qgen</a:t>
            </a:r>
            <a:r>
              <a:rPr lang="es-CO" dirty="0" smtClean="0">
                <a:solidFill>
                  <a:schemeClr val="tx1"/>
                </a:solidFill>
              </a:rPr>
              <a:t> sobre el valor absoluto de </a:t>
            </a:r>
            <a:r>
              <a:rPr lang="es-CO" dirty="0" err="1" smtClean="0">
                <a:solidFill>
                  <a:schemeClr val="tx1"/>
                </a:solidFill>
              </a:rPr>
              <a:t>Qgen</a:t>
            </a:r>
            <a:endParaRPr lang="es-CO" dirty="0" smtClean="0">
              <a:solidFill>
                <a:schemeClr val="tx1"/>
              </a:solidFill>
            </a:endParaRPr>
          </a:p>
        </p:txBody>
      </p:sp>
    </p:spTree>
    <p:extLst>
      <p:ext uri="{BB962C8B-B14F-4D97-AF65-F5344CB8AC3E}">
        <p14:creationId xmlns:p14="http://schemas.microsoft.com/office/powerpoint/2010/main" val="1668597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845978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86438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DESCRIPCIÓN</a:t>
            </a:r>
            <a:endParaRPr lang="es-CO" dirty="0"/>
          </a:p>
        </p:txBody>
      </p:sp>
      <p:sp>
        <p:nvSpPr>
          <p:cNvPr id="5" name="Marcador de texto 4"/>
          <p:cNvSpPr>
            <a:spLocks noGrp="1"/>
          </p:cNvSpPr>
          <p:nvPr>
            <p:ph type="body" idx="1"/>
          </p:nvPr>
        </p:nvSpPr>
        <p:spPr/>
        <p:txBody>
          <a:bodyPr/>
          <a:lstStyle/>
          <a:p>
            <a:endParaRPr lang="es-CO"/>
          </a:p>
        </p:txBody>
      </p:sp>
    </p:spTree>
    <p:extLst>
      <p:ext uri="{BB962C8B-B14F-4D97-AF65-F5344CB8AC3E}">
        <p14:creationId xmlns:p14="http://schemas.microsoft.com/office/powerpoint/2010/main" val="152508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n 33"/>
          <p:cNvPicPr>
            <a:picLocks noChangeAspect="1"/>
          </p:cNvPicPr>
          <p:nvPr/>
        </p:nvPicPr>
        <p:blipFill>
          <a:blip r:embed="rId2"/>
          <a:stretch>
            <a:fillRect/>
          </a:stretch>
        </p:blipFill>
        <p:spPr>
          <a:xfrm>
            <a:off x="0" y="0"/>
            <a:ext cx="12192000" cy="6857999"/>
          </a:xfrm>
          <a:prstGeom prst="rect">
            <a:avLst/>
          </a:prstGeom>
        </p:spPr>
      </p:pic>
      <p:sp>
        <p:nvSpPr>
          <p:cNvPr id="2" name="Forma libre 1"/>
          <p:cNvSpPr/>
          <p:nvPr/>
        </p:nvSpPr>
        <p:spPr>
          <a:xfrm>
            <a:off x="495300" y="1600200"/>
            <a:ext cx="2717800" cy="2451100"/>
          </a:xfrm>
          <a:custGeom>
            <a:avLst/>
            <a:gdLst>
              <a:gd name="connsiteX0" fmla="*/ 12700 w 2717800"/>
              <a:gd name="connsiteY0" fmla="*/ 2438400 h 2451100"/>
              <a:gd name="connsiteX1" fmla="*/ 1371600 w 2717800"/>
              <a:gd name="connsiteY1" fmla="*/ 2451100 h 2451100"/>
              <a:gd name="connsiteX2" fmla="*/ 1371600 w 2717800"/>
              <a:gd name="connsiteY2" fmla="*/ 1676400 h 2451100"/>
              <a:gd name="connsiteX3" fmla="*/ 2717800 w 2717800"/>
              <a:gd name="connsiteY3" fmla="*/ 1676400 h 2451100"/>
              <a:gd name="connsiteX4" fmla="*/ 2705100 w 2717800"/>
              <a:gd name="connsiteY4" fmla="*/ 0 h 2451100"/>
              <a:gd name="connsiteX5" fmla="*/ 0 w 2717800"/>
              <a:gd name="connsiteY5" fmla="*/ 38100 h 2451100"/>
              <a:gd name="connsiteX6" fmla="*/ 12700 w 2717800"/>
              <a:gd name="connsiteY6" fmla="*/ 243840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7800" h="2451100">
                <a:moveTo>
                  <a:pt x="12700" y="2438400"/>
                </a:moveTo>
                <a:lnTo>
                  <a:pt x="1371600" y="2451100"/>
                </a:lnTo>
                <a:lnTo>
                  <a:pt x="1371600" y="1676400"/>
                </a:lnTo>
                <a:lnTo>
                  <a:pt x="2717800" y="1676400"/>
                </a:lnTo>
                <a:cubicBezTo>
                  <a:pt x="2713567" y="1117600"/>
                  <a:pt x="2709333" y="558800"/>
                  <a:pt x="2705100" y="0"/>
                </a:cubicBezTo>
                <a:lnTo>
                  <a:pt x="0" y="38100"/>
                </a:lnTo>
                <a:cubicBezTo>
                  <a:pt x="4233" y="838200"/>
                  <a:pt x="8467" y="1638300"/>
                  <a:pt x="12700" y="2438400"/>
                </a:cubicBezTo>
                <a:close/>
              </a:path>
            </a:pathLst>
          </a:cu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3657600" y="13970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3657600" y="25654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3670300" y="37338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3683000" y="44704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3695700" y="52070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3708400" y="5943600"/>
            <a:ext cx="2806700" cy="4318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200900" y="1397000"/>
            <a:ext cx="1460500" cy="2654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200900" y="4470400"/>
            <a:ext cx="1460500" cy="19050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9042400" y="1282700"/>
            <a:ext cx="2565400" cy="50927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8890000" y="800100"/>
            <a:ext cx="2921000" cy="3175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1854200" y="3302000"/>
            <a:ext cx="1371600" cy="749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495300" y="4051300"/>
            <a:ext cx="2730500" cy="17716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488950" y="5822950"/>
            <a:ext cx="2730500" cy="5524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2584450" y="13462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1" name="Elipse 20"/>
          <p:cNvSpPr/>
          <p:nvPr/>
        </p:nvSpPr>
        <p:spPr>
          <a:xfrm>
            <a:off x="3056300" y="34966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2</a:t>
            </a:r>
            <a:endParaRPr lang="es-CO" dirty="0">
              <a:solidFill>
                <a:schemeClr val="tx1"/>
              </a:solidFill>
            </a:endParaRPr>
          </a:p>
        </p:txBody>
      </p:sp>
      <p:sp>
        <p:nvSpPr>
          <p:cNvPr id="22" name="Elipse 21"/>
          <p:cNvSpPr/>
          <p:nvPr/>
        </p:nvSpPr>
        <p:spPr>
          <a:xfrm>
            <a:off x="3058500" y="47571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3</a:t>
            </a:r>
            <a:endParaRPr lang="es-CO" dirty="0">
              <a:solidFill>
                <a:schemeClr val="tx1"/>
              </a:solidFill>
            </a:endParaRPr>
          </a:p>
        </p:txBody>
      </p:sp>
      <p:sp>
        <p:nvSpPr>
          <p:cNvPr id="23" name="Elipse 22"/>
          <p:cNvSpPr/>
          <p:nvPr/>
        </p:nvSpPr>
        <p:spPr>
          <a:xfrm>
            <a:off x="3089025" y="59477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4" name="Elipse 23"/>
          <p:cNvSpPr/>
          <p:nvPr/>
        </p:nvSpPr>
        <p:spPr>
          <a:xfrm>
            <a:off x="5915999" y="12529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5" name="Elipse 24"/>
          <p:cNvSpPr/>
          <p:nvPr/>
        </p:nvSpPr>
        <p:spPr>
          <a:xfrm>
            <a:off x="5915999" y="23854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6" name="Elipse 25"/>
          <p:cNvSpPr/>
          <p:nvPr/>
        </p:nvSpPr>
        <p:spPr>
          <a:xfrm>
            <a:off x="5915999" y="3539637"/>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7" name="Elipse 26"/>
          <p:cNvSpPr/>
          <p:nvPr/>
        </p:nvSpPr>
        <p:spPr>
          <a:xfrm>
            <a:off x="5913925" y="47869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8" name="Elipse 27"/>
          <p:cNvSpPr/>
          <p:nvPr/>
        </p:nvSpPr>
        <p:spPr>
          <a:xfrm>
            <a:off x="5913925" y="556797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29" name="Elipse 28"/>
          <p:cNvSpPr/>
          <p:nvPr/>
        </p:nvSpPr>
        <p:spPr>
          <a:xfrm>
            <a:off x="6447198" y="6015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0" name="Elipse 29"/>
          <p:cNvSpPr/>
          <p:nvPr/>
        </p:nvSpPr>
        <p:spPr>
          <a:xfrm>
            <a:off x="7987074" y="12170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1" name="Elipse 30"/>
          <p:cNvSpPr/>
          <p:nvPr/>
        </p:nvSpPr>
        <p:spPr>
          <a:xfrm>
            <a:off x="7987073" y="4290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
        <p:nvSpPr>
          <p:cNvPr id="32" name="Elipse 31"/>
          <p:cNvSpPr/>
          <p:nvPr/>
        </p:nvSpPr>
        <p:spPr>
          <a:xfrm>
            <a:off x="11042398" y="65185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33" name="Elipse 32"/>
          <p:cNvSpPr/>
          <p:nvPr/>
        </p:nvSpPr>
        <p:spPr>
          <a:xfrm>
            <a:off x="11042397" y="1329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Tree>
    <p:extLst>
      <p:ext uri="{BB962C8B-B14F-4D97-AF65-F5344CB8AC3E}">
        <p14:creationId xmlns:p14="http://schemas.microsoft.com/office/powerpoint/2010/main" val="251320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a:pPr>
            <a:r>
              <a:rPr lang="es-CO" b="1" dirty="0" smtClean="0"/>
              <a:t>Parámetros del generador. </a:t>
            </a:r>
            <a:r>
              <a:rPr lang="es-CO" dirty="0" smtClean="0"/>
              <a:t>Deben ser ingresados por el usuario manualmente</a:t>
            </a:r>
          </a:p>
          <a:p>
            <a:pPr marL="514350" indent="-514350" algn="just">
              <a:buFont typeface="+mj-lt"/>
              <a:buAutoNum type="arabicPeriod"/>
            </a:pPr>
            <a:r>
              <a:rPr lang="es-CO" b="1" dirty="0" smtClean="0"/>
              <a:t>Botón para cargar y graficar curva de magnetización. </a:t>
            </a:r>
            <a:r>
              <a:rPr lang="es-CO" dirty="0" smtClean="0"/>
              <a:t>Este botón debe estar programado para que lea un archivo en Excel con dos columnas, la primera con datos de la abscisa (x) y la segunda con datos de la ordenada (y).</a:t>
            </a:r>
          </a:p>
          <a:p>
            <a:pPr marL="514350" indent="-514350" algn="just">
              <a:buFont typeface="+mj-lt"/>
              <a:buAutoNum type="arabicPeriod"/>
            </a:pPr>
            <a:r>
              <a:rPr lang="es-CO" b="1" dirty="0" smtClean="0"/>
              <a:t>Gráfica de la curva de magnetización. </a:t>
            </a:r>
            <a:r>
              <a:rPr lang="es-CO" dirty="0" smtClean="0"/>
              <a:t>Los datos leídos con el botón (2) se graficarán en este espacio</a:t>
            </a:r>
          </a:p>
          <a:p>
            <a:pPr marL="514350" indent="-514350" algn="just">
              <a:buFont typeface="+mj-lt"/>
              <a:buAutoNum type="arabicPeriod"/>
            </a:pPr>
            <a:r>
              <a:rPr lang="es-CO" b="1" dirty="0" smtClean="0"/>
              <a:t>Slider selector. </a:t>
            </a:r>
            <a:r>
              <a:rPr lang="es-CO" dirty="0" smtClean="0"/>
              <a:t>Este slider debe estar programado para seleccionar un valor de la abscisa que se desee. Por ejemplo el punto rojo que se muestra en la imagen. Se debe mostrar el valor seleccionado tal como se muestra en la “IF (A)”</a:t>
            </a:r>
            <a:endParaRPr lang="es-CO" dirty="0"/>
          </a:p>
        </p:txBody>
      </p:sp>
    </p:spTree>
    <p:extLst>
      <p:ext uri="{BB962C8B-B14F-4D97-AF65-F5344CB8AC3E}">
        <p14:creationId xmlns:p14="http://schemas.microsoft.com/office/powerpoint/2010/main" val="353890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85000" lnSpcReduction="10000"/>
          </a:bodyPr>
          <a:lstStyle/>
          <a:p>
            <a:pPr marL="514350" indent="-514350" algn="just">
              <a:buFont typeface="+mj-lt"/>
              <a:buAutoNum type="arabicPeriod" startAt="5"/>
            </a:pPr>
            <a:r>
              <a:rPr lang="es-CO" b="1" dirty="0" smtClean="0"/>
              <a:t>Operación del generador. </a:t>
            </a:r>
            <a:r>
              <a:rPr lang="es-CO" dirty="0" smtClean="0"/>
              <a:t>Se coloca un chulo en la forma como se quiere analizar el generador. En programación, esta variable sería un condicional. Si es escoge “Con bus </a:t>
            </a:r>
            <a:r>
              <a:rPr lang="es-CO" dirty="0" err="1" smtClean="0"/>
              <a:t>inf</a:t>
            </a:r>
            <a:r>
              <a:rPr lang="es-CO" dirty="0" smtClean="0"/>
              <a:t>.” se realizan unas operaciones y si se selecciona “solo” se realizan otras. Más adelante se detallan las operaciones con uno u otro caso</a:t>
            </a:r>
          </a:p>
          <a:p>
            <a:pPr marL="514350" indent="-514350" algn="just">
              <a:buFont typeface="+mj-lt"/>
              <a:buAutoNum type="arabicPeriod" startAt="5"/>
            </a:pPr>
            <a:r>
              <a:rPr lang="es-CO" b="1" dirty="0" smtClean="0"/>
              <a:t>Información motor primario. </a:t>
            </a:r>
            <a:r>
              <a:rPr lang="es-CO" dirty="0" smtClean="0"/>
              <a:t>Se deben ingresar manualmente</a:t>
            </a:r>
          </a:p>
          <a:p>
            <a:pPr marL="514350" indent="-514350" algn="just">
              <a:buFont typeface="+mj-lt"/>
              <a:buAutoNum type="arabicPeriod" startAt="5"/>
            </a:pPr>
            <a:r>
              <a:rPr lang="es-CO" b="1" dirty="0" smtClean="0"/>
              <a:t>Voltaje y frecuencia de la carga. </a:t>
            </a:r>
            <a:r>
              <a:rPr lang="es-CO" dirty="0" smtClean="0"/>
              <a:t>Se deben ingresar manualmente</a:t>
            </a:r>
          </a:p>
          <a:p>
            <a:pPr marL="514350" indent="-514350" algn="just">
              <a:buFont typeface="+mj-lt"/>
              <a:buAutoNum type="arabicPeriod" startAt="5"/>
            </a:pPr>
            <a:r>
              <a:rPr lang="es-CO" dirty="0" smtClean="0"/>
              <a:t>P</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smtClean="0"/>
              <a:t>P</a:t>
            </a:r>
            <a:r>
              <a:rPr lang="es-CO" baseline="-25000" dirty="0" err="1" smtClean="0"/>
              <a:t>carga</a:t>
            </a:r>
            <a:r>
              <a:rPr lang="es-CO" dirty="0" smtClean="0"/>
              <a:t> (W).</a:t>
            </a:r>
          </a:p>
          <a:p>
            <a:pPr marL="514350" indent="-514350" algn="just">
              <a:buFont typeface="+mj-lt"/>
              <a:buAutoNum type="arabicPeriod" startAt="5"/>
            </a:pPr>
            <a:r>
              <a:rPr lang="es-CO" dirty="0" smtClean="0"/>
              <a:t>Q</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a:t>Q</a:t>
            </a:r>
            <a:r>
              <a:rPr lang="es-CO" baseline="-25000" dirty="0" err="1" smtClean="0"/>
              <a:t>carga</a:t>
            </a:r>
            <a:r>
              <a:rPr lang="es-CO" dirty="0" smtClean="0"/>
              <a:t> (W).</a:t>
            </a:r>
          </a:p>
          <a:p>
            <a:pPr marL="514350" indent="-514350" algn="just">
              <a:buFont typeface="+mj-lt"/>
              <a:buAutoNum type="arabicPeriod" startAt="5"/>
            </a:pPr>
            <a:endParaRPr lang="es-CO" dirty="0"/>
          </a:p>
        </p:txBody>
      </p:sp>
    </p:spTree>
    <p:extLst>
      <p:ext uri="{BB962C8B-B14F-4D97-AF65-F5344CB8AC3E}">
        <p14:creationId xmlns:p14="http://schemas.microsoft.com/office/powerpoint/2010/main" val="204232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startAt="10"/>
            </a:pPr>
            <a:r>
              <a:rPr lang="es-CO" dirty="0" smtClean="0"/>
              <a:t>Los datos de “I (A)” y “</a:t>
            </a:r>
            <a:r>
              <a:rPr lang="es-CO" dirty="0" err="1" smtClean="0"/>
              <a:t>fp</a:t>
            </a:r>
            <a:r>
              <a:rPr lang="es-CO" dirty="0" smtClean="0"/>
              <a:t>” son calculados. Más adelante se detallan los cálculos que hay que efectuar</a:t>
            </a:r>
          </a:p>
          <a:p>
            <a:pPr marL="514350" indent="-514350" algn="just">
              <a:buFont typeface="+mj-lt"/>
              <a:buAutoNum type="arabicPeriod" startAt="10"/>
            </a:pPr>
            <a:r>
              <a:rPr lang="es-CO" dirty="0" smtClean="0"/>
              <a:t> </a:t>
            </a:r>
            <a:r>
              <a:rPr lang="es-CO" b="1" dirty="0" smtClean="0"/>
              <a:t>Cálculos de </a:t>
            </a:r>
            <a:r>
              <a:rPr lang="es-CO" b="1" dirty="0"/>
              <a:t>s</a:t>
            </a:r>
            <a:r>
              <a:rPr lang="es-CO" b="1" dirty="0" smtClean="0"/>
              <a:t>alida generador. </a:t>
            </a:r>
            <a:r>
              <a:rPr lang="es-CO" dirty="0" smtClean="0"/>
              <a:t>Más adelante se detallan los cálculos que hay que efectuar para determinar cada variable</a:t>
            </a:r>
          </a:p>
          <a:p>
            <a:pPr marL="514350" indent="-514350" algn="just">
              <a:buFont typeface="+mj-lt"/>
              <a:buAutoNum type="arabicPeriod" startAt="10"/>
            </a:pPr>
            <a:r>
              <a:rPr lang="es-CO" dirty="0" smtClean="0"/>
              <a:t> </a:t>
            </a:r>
            <a:r>
              <a:rPr lang="es-CO" b="1" dirty="0" smtClean="0"/>
              <a:t>Cálculos de salida red. </a:t>
            </a:r>
            <a:r>
              <a:rPr lang="es-CO" dirty="0" smtClean="0"/>
              <a:t>Más adelante se detallan los cálculos que hay que efectuar para determinar cada variable</a:t>
            </a:r>
          </a:p>
          <a:p>
            <a:pPr marL="514350" indent="-514350" algn="just">
              <a:buFont typeface="+mj-lt"/>
              <a:buAutoNum type="arabicPeriod" startAt="10"/>
            </a:pPr>
            <a:r>
              <a:rPr lang="es-CO" b="1" dirty="0" smtClean="0"/>
              <a:t>Botón EJECUTAR CÁLCULOS. </a:t>
            </a:r>
            <a:r>
              <a:rPr lang="es-CO" dirty="0" smtClean="0"/>
              <a:t>Este botón debe tener programado las operaciones necesarias para determinar todas las variables de salida</a:t>
            </a:r>
          </a:p>
          <a:p>
            <a:pPr marL="514350" indent="-514350" algn="just">
              <a:buFont typeface="+mj-lt"/>
              <a:buAutoNum type="arabicPeriod" startAt="10"/>
            </a:pPr>
            <a:r>
              <a:rPr lang="es-CO" b="1" dirty="0" smtClean="0"/>
              <a:t>Diagrama fasorial. </a:t>
            </a:r>
            <a:r>
              <a:rPr lang="es-CO" dirty="0" smtClean="0"/>
              <a:t>Es un plano polar en donde se dibujarán 4 vectores. Más adelante se detalla como se calcula la magnitud y ángulo de éstos vectores</a:t>
            </a:r>
          </a:p>
          <a:p>
            <a:pPr marL="514350" indent="-514350" algn="just">
              <a:buFont typeface="+mj-lt"/>
              <a:buAutoNum type="arabicPeriod" startAt="10"/>
            </a:pPr>
            <a:endParaRPr lang="es-CO" dirty="0" smtClean="0"/>
          </a:p>
          <a:p>
            <a:pPr marL="514350" indent="-514350" algn="just">
              <a:buFont typeface="+mj-lt"/>
              <a:buAutoNum type="arabicPeriod" startAt="10"/>
            </a:pPr>
            <a:endParaRPr lang="es-CO" dirty="0"/>
          </a:p>
        </p:txBody>
      </p:sp>
    </p:spTree>
    <p:extLst>
      <p:ext uri="{BB962C8B-B14F-4D97-AF65-F5344CB8AC3E}">
        <p14:creationId xmlns:p14="http://schemas.microsoft.com/office/powerpoint/2010/main" val="323028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con bus </a:t>
            </a:r>
            <a:r>
              <a:rPr lang="es-CO" dirty="0" err="1" smtClean="0"/>
              <a:t>inf</a:t>
            </a:r>
            <a:r>
              <a:rPr lang="es-CO" dirty="0" smtClean="0"/>
              <a:t>.</a:t>
            </a:r>
            <a:endParaRPr lang="es-CO" dirty="0"/>
          </a:p>
        </p:txBody>
      </p:sp>
    </p:spTree>
    <p:extLst>
      <p:ext uri="{BB962C8B-B14F-4D97-AF65-F5344CB8AC3E}">
        <p14:creationId xmlns:p14="http://schemas.microsoft.com/office/powerpoint/2010/main" val="3526129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p:cNvPicPr>
            <a:picLocks noChangeAspect="1"/>
          </p:cNvPicPr>
          <p:nvPr/>
        </p:nvPicPr>
        <p:blipFill>
          <a:blip r:embed="rId2"/>
          <a:stretch>
            <a:fillRect/>
          </a:stretch>
        </p:blipFill>
        <p:spPr>
          <a:xfrm>
            <a:off x="0" y="0"/>
            <a:ext cx="12192000" cy="6857999"/>
          </a:xfrm>
          <a:prstGeom prst="rect">
            <a:avLst/>
          </a:prstGeom>
        </p:spPr>
      </p:pic>
      <p:sp>
        <p:nvSpPr>
          <p:cNvPr id="3" name="Rectángulo 2"/>
          <p:cNvSpPr/>
          <p:nvPr/>
        </p:nvSpPr>
        <p:spPr>
          <a:xfrm>
            <a:off x="4421188" y="6022975"/>
            <a:ext cx="536575"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5778501" y="602297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942581" y="16910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7942581" y="21101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7942581" y="2487930"/>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7942581" y="286575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7942581" y="3281996"/>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7942581" y="36982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966394" y="482758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966394" y="5243512"/>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966394" y="56594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966394" y="6033453"/>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Llamada ovalada 1"/>
          <p:cNvSpPr/>
          <p:nvPr/>
        </p:nvSpPr>
        <p:spPr>
          <a:xfrm>
            <a:off x="9815197" y="2720340"/>
            <a:ext cx="678180" cy="485140"/>
          </a:xfrm>
          <a:prstGeom prst="wedgeEllipseCallout">
            <a:avLst>
              <a:gd name="adj1" fmla="val -87603"/>
              <a:gd name="adj2" fmla="val 208195"/>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18" name="Llamada ovalada 17"/>
          <p:cNvSpPr/>
          <p:nvPr/>
        </p:nvSpPr>
        <p:spPr>
          <a:xfrm>
            <a:off x="10812780" y="5243512"/>
            <a:ext cx="676800" cy="485140"/>
          </a:xfrm>
          <a:prstGeom prst="wedgeEllipseCallout">
            <a:avLst>
              <a:gd name="adj1" fmla="val -108537"/>
              <a:gd name="adj2" fmla="val -306987"/>
            </a:avLst>
          </a:prstGeom>
          <a:solidFill>
            <a:srgbClr val="FF3399">
              <a:alpha val="49804"/>
            </a:srgbClr>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
        <p:nvSpPr>
          <p:cNvPr id="19" name="Llamada ovalada 18"/>
          <p:cNvSpPr/>
          <p:nvPr/>
        </p:nvSpPr>
        <p:spPr>
          <a:xfrm>
            <a:off x="9968234" y="5220604"/>
            <a:ext cx="676800" cy="485140"/>
          </a:xfrm>
          <a:prstGeom prst="wedgeEllipseCallout">
            <a:avLst>
              <a:gd name="adj1" fmla="val -3763"/>
              <a:gd name="adj2" fmla="val -270862"/>
            </a:avLst>
          </a:prstGeom>
          <a:solidFill>
            <a:srgbClr val="66FF66">
              <a:alpha val="49804"/>
            </a:srgbClr>
          </a:solidFill>
          <a:ln>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15</a:t>
            </a:r>
            <a:endParaRPr lang="es-CO" dirty="0">
              <a:solidFill>
                <a:schemeClr val="tx1"/>
              </a:solidFill>
            </a:endParaRPr>
          </a:p>
        </p:txBody>
      </p:sp>
      <p:sp>
        <p:nvSpPr>
          <p:cNvPr id="20" name="Llamada ovalada 19"/>
          <p:cNvSpPr/>
          <p:nvPr/>
        </p:nvSpPr>
        <p:spPr>
          <a:xfrm>
            <a:off x="9395461" y="4782502"/>
            <a:ext cx="676800" cy="485140"/>
          </a:xfrm>
          <a:prstGeom prst="wedgeEllipseCallout">
            <a:avLst>
              <a:gd name="adj1" fmla="val 10361"/>
              <a:gd name="adj2" fmla="val -190757"/>
            </a:avLst>
          </a:prstGeom>
          <a:solidFill>
            <a:srgbClr val="0000FF">
              <a:alpha val="49804"/>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16</a:t>
            </a:r>
            <a:endParaRPr lang="es-CO" dirty="0">
              <a:solidFill>
                <a:schemeClr val="tx1"/>
              </a:solidFill>
            </a:endParaRPr>
          </a:p>
        </p:txBody>
      </p:sp>
      <p:sp>
        <p:nvSpPr>
          <p:cNvPr id="21" name="Elipse 20"/>
          <p:cNvSpPr/>
          <p:nvPr/>
        </p:nvSpPr>
        <p:spPr>
          <a:xfrm>
            <a:off x="4687910"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2" name="Elipse 21"/>
          <p:cNvSpPr/>
          <p:nvPr/>
        </p:nvSpPr>
        <p:spPr>
          <a:xfrm>
            <a:off x="6017622"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a:t>
            </a:r>
          </a:p>
        </p:txBody>
      </p:sp>
      <p:sp>
        <p:nvSpPr>
          <p:cNvPr id="23" name="Elipse 22"/>
          <p:cNvSpPr/>
          <p:nvPr/>
        </p:nvSpPr>
        <p:spPr>
          <a:xfrm>
            <a:off x="8528390" y="1692884"/>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3</a:t>
            </a:r>
          </a:p>
        </p:txBody>
      </p:sp>
      <p:sp>
        <p:nvSpPr>
          <p:cNvPr id="24" name="Elipse 23"/>
          <p:cNvSpPr/>
          <p:nvPr/>
        </p:nvSpPr>
        <p:spPr>
          <a:xfrm>
            <a:off x="8528389" y="2105286"/>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5" name="Elipse 24"/>
          <p:cNvSpPr/>
          <p:nvPr/>
        </p:nvSpPr>
        <p:spPr>
          <a:xfrm>
            <a:off x="8528389" y="2500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6" name="Elipse 25"/>
          <p:cNvSpPr/>
          <p:nvPr/>
        </p:nvSpPr>
        <p:spPr>
          <a:xfrm>
            <a:off x="8528388" y="288358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7" name="Elipse 26"/>
          <p:cNvSpPr/>
          <p:nvPr/>
        </p:nvSpPr>
        <p:spPr>
          <a:xfrm>
            <a:off x="8528387" y="330599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8" name="Elipse 27"/>
          <p:cNvSpPr/>
          <p:nvPr/>
        </p:nvSpPr>
        <p:spPr>
          <a:xfrm>
            <a:off x="8567415" y="3728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9" name="Elipse 28"/>
          <p:cNvSpPr/>
          <p:nvPr/>
        </p:nvSpPr>
        <p:spPr>
          <a:xfrm>
            <a:off x="8567414" y="480062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30" name="Elipse 29"/>
          <p:cNvSpPr/>
          <p:nvPr/>
        </p:nvSpPr>
        <p:spPr>
          <a:xfrm>
            <a:off x="8588693" y="522303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1" name="Elipse 30"/>
          <p:cNvSpPr/>
          <p:nvPr/>
        </p:nvSpPr>
        <p:spPr>
          <a:xfrm>
            <a:off x="8588693" y="5662975"/>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2" name="Elipse 31"/>
          <p:cNvSpPr/>
          <p:nvPr/>
        </p:nvSpPr>
        <p:spPr>
          <a:xfrm>
            <a:off x="8588693" y="6062367"/>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Tree>
    <p:extLst>
      <p:ext uri="{BB962C8B-B14F-4D97-AF65-F5344CB8AC3E}">
        <p14:creationId xmlns:p14="http://schemas.microsoft.com/office/powerpoint/2010/main" val="116511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808</Words>
  <Application>Microsoft Office PowerPoint</Application>
  <PresentationFormat>Panorámica</PresentationFormat>
  <Paragraphs>176</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Calibri Light</vt:lpstr>
      <vt:lpstr>Cambria Math</vt:lpstr>
      <vt:lpstr>Wingdings</vt:lpstr>
      <vt:lpstr>Tema de Office</vt:lpstr>
      <vt:lpstr>SIMULADOR DE DIAGRAMAS FASORIALES PARA MÁQUINAS SÍNCRONAS</vt:lpstr>
      <vt:lpstr>Presentación de PowerPoint</vt:lpstr>
      <vt:lpstr>DESCRIPCIÓN</vt:lpstr>
      <vt:lpstr>Presentación de PowerPoint</vt:lpstr>
      <vt:lpstr>Explicación partes del simulador</vt:lpstr>
      <vt:lpstr>Explicación partes del simulador</vt:lpstr>
      <vt:lpstr>Explicación partes del simulador</vt:lpstr>
      <vt:lpstr>CÁLCULOS</vt:lpstr>
      <vt:lpstr>Presentación de PowerPoint</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SIMULADOR DE DIAGRAMAS FASORIALES PARA MÁQUINAS SÍNCRONAS</dc:title>
  <dc:creator>Rafael Castillo Sierra</dc:creator>
  <cp:lastModifiedBy>Rafael De Jesus Castillo Sierra</cp:lastModifiedBy>
  <cp:revision>47</cp:revision>
  <dcterms:created xsi:type="dcterms:W3CDTF">2016-06-13T13:44:20Z</dcterms:created>
  <dcterms:modified xsi:type="dcterms:W3CDTF">2017-01-27T16:46:19Z</dcterms:modified>
</cp:coreProperties>
</file>