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83" r:id="rId5"/>
    <p:sldId id="261" r:id="rId6"/>
    <p:sldId id="263" r:id="rId7"/>
    <p:sldId id="265" r:id="rId8"/>
    <p:sldId id="266" r:id="rId9"/>
    <p:sldId id="285" r:id="rId10"/>
    <p:sldId id="268" r:id="rId11"/>
    <p:sldId id="267" r:id="rId12"/>
    <p:sldId id="269" r:id="rId13"/>
    <p:sldId id="270" r:id="rId14"/>
    <p:sldId id="271" r:id="rId15"/>
    <p:sldId id="272" r:id="rId16"/>
    <p:sldId id="273" r:id="rId17"/>
    <p:sldId id="274" r:id="rId18"/>
    <p:sldId id="275" r:id="rId19"/>
    <p:sldId id="276" r:id="rId20"/>
    <p:sldId id="277" r:id="rId21"/>
    <p:sldId id="278" r:id="rId22"/>
    <p:sldId id="284" r:id="rId23"/>
    <p:sldId id="279" r:id="rId24"/>
    <p:sldId id="280" r:id="rId25"/>
    <p:sldId id="281" r:id="rId26"/>
    <p:sldId id="287" r:id="rId27"/>
    <p:sldId id="288" r:id="rId28"/>
    <p:sldId id="385" r:id="rId29"/>
    <p:sldId id="289" r:id="rId30"/>
    <p:sldId id="290" r:id="rId31"/>
    <p:sldId id="291" r:id="rId32"/>
    <p:sldId id="292" r:id="rId33"/>
    <p:sldId id="293" r:id="rId34"/>
    <p:sldId id="294" r:id="rId35"/>
    <p:sldId id="295" r:id="rId36"/>
    <p:sldId id="297" r:id="rId37"/>
    <p:sldId id="296" r:id="rId38"/>
    <p:sldId id="257" r:id="rId39"/>
    <p:sldId id="264" r:id="rId40"/>
    <p:sldId id="302" r:id="rId41"/>
    <p:sldId id="298" r:id="rId42"/>
    <p:sldId id="299" r:id="rId43"/>
    <p:sldId id="372" r:id="rId44"/>
    <p:sldId id="301" r:id="rId45"/>
    <p:sldId id="300" r:id="rId46"/>
    <p:sldId id="303" r:id="rId47"/>
    <p:sldId id="304" r:id="rId48"/>
    <p:sldId id="305" r:id="rId49"/>
    <p:sldId id="306" r:id="rId50"/>
    <p:sldId id="307" r:id="rId51"/>
    <p:sldId id="373" r:id="rId52"/>
    <p:sldId id="308" r:id="rId53"/>
    <p:sldId id="316" r:id="rId54"/>
    <p:sldId id="318" r:id="rId55"/>
    <p:sldId id="317" r:id="rId56"/>
    <p:sldId id="374" r:id="rId57"/>
    <p:sldId id="319" r:id="rId58"/>
    <p:sldId id="320" r:id="rId59"/>
    <p:sldId id="321" r:id="rId60"/>
    <p:sldId id="380" r:id="rId61"/>
    <p:sldId id="382" r:id="rId62"/>
    <p:sldId id="381" r:id="rId63"/>
    <p:sldId id="383" r:id="rId64"/>
    <p:sldId id="322" r:id="rId65"/>
    <p:sldId id="323" r:id="rId66"/>
    <p:sldId id="324" r:id="rId67"/>
    <p:sldId id="325" r:id="rId68"/>
    <p:sldId id="327" r:id="rId69"/>
    <p:sldId id="328" r:id="rId70"/>
    <p:sldId id="329" r:id="rId71"/>
    <p:sldId id="330" r:id="rId72"/>
    <p:sldId id="331" r:id="rId73"/>
    <p:sldId id="332" r:id="rId74"/>
    <p:sldId id="333" r:id="rId75"/>
    <p:sldId id="334" r:id="rId76"/>
    <p:sldId id="335" r:id="rId77"/>
    <p:sldId id="336" r:id="rId78"/>
    <p:sldId id="337" r:id="rId79"/>
    <p:sldId id="366" r:id="rId80"/>
    <p:sldId id="375" r:id="rId81"/>
    <p:sldId id="338" r:id="rId82"/>
    <p:sldId id="340" r:id="rId83"/>
    <p:sldId id="341" r:id="rId84"/>
    <p:sldId id="342" r:id="rId85"/>
    <p:sldId id="343" r:id="rId86"/>
    <p:sldId id="344" r:id="rId87"/>
    <p:sldId id="345" r:id="rId88"/>
    <p:sldId id="367" r:id="rId89"/>
    <p:sldId id="346" r:id="rId90"/>
    <p:sldId id="361" r:id="rId91"/>
    <p:sldId id="347" r:id="rId92"/>
    <p:sldId id="348" r:id="rId93"/>
    <p:sldId id="368" r:id="rId94"/>
    <p:sldId id="349" r:id="rId95"/>
    <p:sldId id="355" r:id="rId96"/>
    <p:sldId id="356" r:id="rId97"/>
    <p:sldId id="357" r:id="rId98"/>
    <p:sldId id="358" r:id="rId99"/>
    <p:sldId id="369" r:id="rId100"/>
    <p:sldId id="362" r:id="rId101"/>
    <p:sldId id="359" r:id="rId102"/>
    <p:sldId id="363" r:id="rId103"/>
    <p:sldId id="370" r:id="rId104"/>
    <p:sldId id="364" r:id="rId105"/>
    <p:sldId id="376" r:id="rId106"/>
    <p:sldId id="365" r:id="rId107"/>
    <p:sldId id="377" r:id="rId108"/>
    <p:sldId id="379" r:id="rId109"/>
    <p:sldId id="386" r:id="rId1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39" d="100"/>
          <a:sy n="139" d="100"/>
        </p:scale>
        <p:origin x="14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08BF26-3FDF-4D7F-A2E4-FEB16686FB02}"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A3DFD-D4AB-48C3-8638-8BFE5341EC7F}" type="slidenum">
              <a:rPr lang="en-US" smtClean="0"/>
              <a:t>‹#›</a:t>
            </a:fld>
            <a:endParaRPr lang="en-US"/>
          </a:p>
        </p:txBody>
      </p:sp>
    </p:spTree>
    <p:extLst>
      <p:ext uri="{BB962C8B-B14F-4D97-AF65-F5344CB8AC3E}">
        <p14:creationId xmlns:p14="http://schemas.microsoft.com/office/powerpoint/2010/main" val="685615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08BF26-3FDF-4D7F-A2E4-FEB16686FB02}"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A3DFD-D4AB-48C3-8638-8BFE5341EC7F}" type="slidenum">
              <a:rPr lang="en-US" smtClean="0"/>
              <a:t>‹#›</a:t>
            </a:fld>
            <a:endParaRPr lang="en-US"/>
          </a:p>
        </p:txBody>
      </p:sp>
    </p:spTree>
    <p:extLst>
      <p:ext uri="{BB962C8B-B14F-4D97-AF65-F5344CB8AC3E}">
        <p14:creationId xmlns:p14="http://schemas.microsoft.com/office/powerpoint/2010/main" val="2884668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08BF26-3FDF-4D7F-A2E4-FEB16686FB02}"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A3DFD-D4AB-48C3-8638-8BFE5341EC7F}" type="slidenum">
              <a:rPr lang="en-US" smtClean="0"/>
              <a:t>‹#›</a:t>
            </a:fld>
            <a:endParaRPr lang="en-US"/>
          </a:p>
        </p:txBody>
      </p:sp>
    </p:spTree>
    <p:extLst>
      <p:ext uri="{BB962C8B-B14F-4D97-AF65-F5344CB8AC3E}">
        <p14:creationId xmlns:p14="http://schemas.microsoft.com/office/powerpoint/2010/main" val="2432795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08BF26-3FDF-4D7F-A2E4-FEB16686FB02}"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A3DFD-D4AB-48C3-8638-8BFE5341EC7F}" type="slidenum">
              <a:rPr lang="en-US" smtClean="0"/>
              <a:t>‹#›</a:t>
            </a:fld>
            <a:endParaRPr lang="en-US"/>
          </a:p>
        </p:txBody>
      </p:sp>
    </p:spTree>
    <p:extLst>
      <p:ext uri="{BB962C8B-B14F-4D97-AF65-F5344CB8AC3E}">
        <p14:creationId xmlns:p14="http://schemas.microsoft.com/office/powerpoint/2010/main" val="601277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08BF26-3FDF-4D7F-A2E4-FEB16686FB02}"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A3DFD-D4AB-48C3-8638-8BFE5341EC7F}" type="slidenum">
              <a:rPr lang="en-US" smtClean="0"/>
              <a:t>‹#›</a:t>
            </a:fld>
            <a:endParaRPr lang="en-US"/>
          </a:p>
        </p:txBody>
      </p:sp>
    </p:spTree>
    <p:extLst>
      <p:ext uri="{BB962C8B-B14F-4D97-AF65-F5344CB8AC3E}">
        <p14:creationId xmlns:p14="http://schemas.microsoft.com/office/powerpoint/2010/main" val="556319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08BF26-3FDF-4D7F-A2E4-FEB16686FB02}" type="datetimeFigureOut">
              <a:rPr lang="en-US" smtClean="0"/>
              <a:t>6/6/2016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4A3DFD-D4AB-48C3-8638-8BFE5341EC7F}" type="slidenum">
              <a:rPr lang="en-US" smtClean="0"/>
              <a:t>‹#›</a:t>
            </a:fld>
            <a:endParaRPr lang="en-US"/>
          </a:p>
        </p:txBody>
      </p:sp>
    </p:spTree>
    <p:extLst>
      <p:ext uri="{BB962C8B-B14F-4D97-AF65-F5344CB8AC3E}">
        <p14:creationId xmlns:p14="http://schemas.microsoft.com/office/powerpoint/2010/main" val="2357688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08BF26-3FDF-4D7F-A2E4-FEB16686FB02}" type="datetimeFigureOut">
              <a:rPr lang="en-US" smtClean="0"/>
              <a:t>6/6/2016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4A3DFD-D4AB-48C3-8638-8BFE5341EC7F}" type="slidenum">
              <a:rPr lang="en-US" smtClean="0"/>
              <a:t>‹#›</a:t>
            </a:fld>
            <a:endParaRPr lang="en-US"/>
          </a:p>
        </p:txBody>
      </p:sp>
    </p:spTree>
    <p:extLst>
      <p:ext uri="{BB962C8B-B14F-4D97-AF65-F5344CB8AC3E}">
        <p14:creationId xmlns:p14="http://schemas.microsoft.com/office/powerpoint/2010/main" val="3120728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08BF26-3FDF-4D7F-A2E4-FEB16686FB02}" type="datetimeFigureOut">
              <a:rPr lang="en-US" smtClean="0"/>
              <a:t>6/6/2016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4A3DFD-D4AB-48C3-8638-8BFE5341EC7F}" type="slidenum">
              <a:rPr lang="en-US" smtClean="0"/>
              <a:t>‹#›</a:t>
            </a:fld>
            <a:endParaRPr lang="en-US"/>
          </a:p>
        </p:txBody>
      </p:sp>
    </p:spTree>
    <p:extLst>
      <p:ext uri="{BB962C8B-B14F-4D97-AF65-F5344CB8AC3E}">
        <p14:creationId xmlns:p14="http://schemas.microsoft.com/office/powerpoint/2010/main" val="4267653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8BF26-3FDF-4D7F-A2E4-FEB16686FB02}" type="datetimeFigureOut">
              <a:rPr lang="en-US" smtClean="0"/>
              <a:t>6/6/2016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4A3DFD-D4AB-48C3-8638-8BFE5341EC7F}" type="slidenum">
              <a:rPr lang="en-US" smtClean="0"/>
              <a:t>‹#›</a:t>
            </a:fld>
            <a:endParaRPr lang="en-US"/>
          </a:p>
        </p:txBody>
      </p:sp>
    </p:spTree>
    <p:extLst>
      <p:ext uri="{BB962C8B-B14F-4D97-AF65-F5344CB8AC3E}">
        <p14:creationId xmlns:p14="http://schemas.microsoft.com/office/powerpoint/2010/main" val="877219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E08BF26-3FDF-4D7F-A2E4-FEB16686FB02}" type="datetimeFigureOut">
              <a:rPr lang="en-US" smtClean="0"/>
              <a:t>6/6/2016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4A3DFD-D4AB-48C3-8638-8BFE5341EC7F}" type="slidenum">
              <a:rPr lang="en-US" smtClean="0"/>
              <a:t>‹#›</a:t>
            </a:fld>
            <a:endParaRPr lang="en-US"/>
          </a:p>
        </p:txBody>
      </p:sp>
    </p:spTree>
    <p:extLst>
      <p:ext uri="{BB962C8B-B14F-4D97-AF65-F5344CB8AC3E}">
        <p14:creationId xmlns:p14="http://schemas.microsoft.com/office/powerpoint/2010/main" val="768382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E08BF26-3FDF-4D7F-A2E4-FEB16686FB02}" type="datetimeFigureOut">
              <a:rPr lang="en-US" smtClean="0"/>
              <a:t>6/6/2016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4A3DFD-D4AB-48C3-8638-8BFE5341EC7F}" type="slidenum">
              <a:rPr lang="en-US" smtClean="0"/>
              <a:t>‹#›</a:t>
            </a:fld>
            <a:endParaRPr lang="en-US"/>
          </a:p>
        </p:txBody>
      </p:sp>
    </p:spTree>
    <p:extLst>
      <p:ext uri="{BB962C8B-B14F-4D97-AF65-F5344CB8AC3E}">
        <p14:creationId xmlns:p14="http://schemas.microsoft.com/office/powerpoint/2010/main" val="2634248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8BF26-3FDF-4D7F-A2E4-FEB16686FB02}" type="datetimeFigureOut">
              <a:rPr lang="en-US" smtClean="0"/>
              <a:t>6/6/2016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4A3DFD-D4AB-48C3-8638-8BFE5341EC7F}" type="slidenum">
              <a:rPr lang="en-US" smtClean="0"/>
              <a:t>‹#›</a:t>
            </a:fld>
            <a:endParaRPr lang="en-US"/>
          </a:p>
        </p:txBody>
      </p:sp>
    </p:spTree>
    <p:extLst>
      <p:ext uri="{BB962C8B-B14F-4D97-AF65-F5344CB8AC3E}">
        <p14:creationId xmlns:p14="http://schemas.microsoft.com/office/powerpoint/2010/main" val="638753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Collab Overview and Attack</a:t>
            </a:r>
            <a:endParaRPr lang="en-US" dirty="0"/>
          </a:p>
        </p:txBody>
      </p:sp>
      <p:sp>
        <p:nvSpPr>
          <p:cNvPr id="3" name="Subtitle 2"/>
          <p:cNvSpPr>
            <a:spLocks noGrp="1"/>
          </p:cNvSpPr>
          <p:nvPr>
            <p:ph type="subTitle" idx="1"/>
          </p:nvPr>
        </p:nvSpPr>
        <p:spPr/>
        <p:txBody>
          <a:bodyPr/>
          <a:lstStyle/>
          <a:p>
            <a:r>
              <a:rPr lang="en-US" dirty="0" smtClean="0"/>
              <a:t>Pat Burke &amp; Craig Miles</a:t>
            </a:r>
          </a:p>
          <a:p>
            <a:r>
              <a:rPr lang="en-US" dirty="0" smtClean="0"/>
              <a:t>Assured Information Security, Inc.</a:t>
            </a:r>
            <a:endParaRPr lang="en-US" dirty="0"/>
          </a:p>
        </p:txBody>
      </p:sp>
    </p:spTree>
    <p:extLst>
      <p:ext uri="{BB962C8B-B14F-4D97-AF65-F5344CB8AC3E}">
        <p14:creationId xmlns:p14="http://schemas.microsoft.com/office/powerpoint/2010/main" val="4304637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Initialization of </a:t>
            </a:r>
            <a:r>
              <a:rPr lang="en-US" dirty="0" err="1" smtClean="0"/>
              <a:t>TempIndex</a:t>
            </a:r>
            <a:endParaRPr lang="en-US" dirty="0"/>
          </a:p>
        </p:txBody>
      </p:sp>
      <p:grpSp>
        <p:nvGrpSpPr>
          <p:cNvPr id="9" name="Group 8"/>
          <p:cNvGrpSpPr/>
          <p:nvPr/>
        </p:nvGrpSpPr>
        <p:grpSpPr>
          <a:xfrm>
            <a:off x="1030513" y="3947870"/>
            <a:ext cx="2685145" cy="580576"/>
            <a:chOff x="1531257" y="2772224"/>
            <a:chExt cx="2685145" cy="580576"/>
          </a:xfrm>
        </p:grpSpPr>
        <p:sp>
          <p:nvSpPr>
            <p:cNvPr id="4" name="Rectangle 3"/>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5" name="Rectangle 4"/>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6" name="Rectangle 5"/>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7" name="Rectangle 6"/>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8" name="Rectangle 7"/>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grpSp>
      <p:sp>
        <p:nvSpPr>
          <p:cNvPr id="10" name="Rectangle 9"/>
          <p:cNvSpPr/>
          <p:nvPr/>
        </p:nvSpPr>
        <p:spPr>
          <a:xfrm>
            <a:off x="1567542"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E</a:t>
            </a:r>
            <a:endParaRPr lang="en-US" dirty="0"/>
          </a:p>
        </p:txBody>
      </p:sp>
      <p:cxnSp>
        <p:nvCxnSpPr>
          <p:cNvPr id="12" name="Straight Arrow Connector 11"/>
          <p:cNvCxnSpPr>
            <a:stCxn id="10" idx="2"/>
            <a:endCxn id="4" idx="0"/>
          </p:cNvCxnSpPr>
          <p:nvPr/>
        </p:nvCxnSpPr>
        <p:spPr>
          <a:xfrm flipH="1">
            <a:off x="1299028" y="3425358"/>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Content Placeholder 2"/>
          <p:cNvSpPr>
            <a:spLocks noGrp="1"/>
          </p:cNvSpPr>
          <p:nvPr>
            <p:ph idx="1"/>
          </p:nvPr>
        </p:nvSpPr>
        <p:spPr>
          <a:xfrm>
            <a:off x="838200" y="1825625"/>
            <a:ext cx="10515600" cy="4351338"/>
          </a:xfrm>
        </p:spPr>
        <p:txBody>
          <a:bodyPr/>
          <a:lstStyle/>
          <a:p>
            <a:endParaRPr lang="en-US" dirty="0" smtClean="0"/>
          </a:p>
          <a:p>
            <a:pPr marL="0" indent="0">
              <a:buNone/>
            </a:pPr>
            <a:endParaRPr lang="en-US" dirty="0" smtClean="0"/>
          </a:p>
          <a:p>
            <a:endParaRPr lang="en-US" dirty="0"/>
          </a:p>
          <a:p>
            <a:endParaRPr lang="en-US" dirty="0" smtClean="0"/>
          </a:p>
          <a:p>
            <a:endParaRPr lang="en-US" dirty="0"/>
          </a:p>
          <a:p>
            <a:endParaRPr lang="en-US" dirty="0" smtClean="0"/>
          </a:p>
          <a:p>
            <a:r>
              <a:rPr lang="en-US" dirty="0" smtClean="0"/>
              <a:t>Remaining user events to be inserted: 100, 200, 300, 400, 500, 600, 700, 800, and auditing event </a:t>
            </a:r>
            <a:r>
              <a:rPr lang="en-US" dirty="0" smtClean="0">
                <a:solidFill>
                  <a:srgbClr val="FF0000"/>
                </a:solidFill>
              </a:rPr>
              <a:t>273</a:t>
            </a:r>
          </a:p>
          <a:p>
            <a:endParaRPr lang="en-US" dirty="0" smtClean="0"/>
          </a:p>
          <a:p>
            <a:endParaRPr lang="en-US" dirty="0" smtClean="0"/>
          </a:p>
        </p:txBody>
      </p:sp>
      <p:sp>
        <p:nvSpPr>
          <p:cNvPr id="3" name="Down Arrow Callout 2"/>
          <p:cNvSpPr/>
          <p:nvPr/>
        </p:nvSpPr>
        <p:spPr>
          <a:xfrm>
            <a:off x="5769429" y="3258457"/>
            <a:ext cx="2402114" cy="1088572"/>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Do: Insert the 1st event (100)</a:t>
            </a:r>
            <a:endParaRPr lang="en-US" dirty="0"/>
          </a:p>
        </p:txBody>
      </p:sp>
    </p:spTree>
    <p:extLst>
      <p:ext uri="{BB962C8B-B14F-4D97-AF65-F5344CB8AC3E}">
        <p14:creationId xmlns:p14="http://schemas.microsoft.com/office/powerpoint/2010/main" val="216157583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a:t>
            </a:r>
            <a:r>
              <a:rPr lang="en-US" dirty="0"/>
              <a:t>5</a:t>
            </a:r>
            <a:r>
              <a:rPr lang="en-US" dirty="0" smtClean="0"/>
              <a:t>: Binary Search to Find </a:t>
            </a:r>
            <a:r>
              <a:rPr lang="en-US" dirty="0"/>
              <a:t>V</a:t>
            </a:r>
            <a:r>
              <a:rPr lang="en-US" dirty="0" smtClean="0"/>
              <a:t>alue</a:t>
            </a:r>
            <a:endParaRPr lang="en-US" dirty="0"/>
          </a:p>
        </p:txBody>
      </p:sp>
      <p:sp>
        <p:nvSpPr>
          <p:cNvPr id="3" name="Content Placeholder 2"/>
          <p:cNvSpPr>
            <a:spLocks noGrp="1"/>
          </p:cNvSpPr>
          <p:nvPr>
            <p:ph idx="1"/>
          </p:nvPr>
        </p:nvSpPr>
        <p:spPr>
          <a:xfrm>
            <a:off x="6025865" y="1462767"/>
            <a:ext cx="5361809" cy="4852195"/>
          </a:xfrm>
        </p:spPr>
        <p:txBody>
          <a:bodyPr>
            <a:normAutofit/>
          </a:bodyPr>
          <a:lstStyle/>
          <a:p>
            <a:r>
              <a:rPr lang="en-US" sz="2000" dirty="0" smtClean="0"/>
              <a:t>We know the hidden audit event’s ID is in interval (</a:t>
            </a:r>
            <a:r>
              <a:rPr lang="en-US" sz="2000" dirty="0" err="1" smtClean="0"/>
              <a:t>x,y</a:t>
            </a:r>
            <a:r>
              <a:rPr lang="en-US" sz="2000" dirty="0" smtClean="0"/>
              <a:t>) = (264, 275)</a:t>
            </a:r>
          </a:p>
          <a:p>
            <a:pPr marL="0" indent="0">
              <a:buNone/>
            </a:pPr>
            <a:endParaRPr lang="en-US" sz="2000" dirty="0" smtClean="0"/>
          </a:p>
          <a:p>
            <a:endParaRPr lang="en-US" sz="2000" dirty="0" smtClean="0"/>
          </a:p>
          <a:p>
            <a:endParaRPr lang="en-US" sz="2000" dirty="0" smtClean="0"/>
          </a:p>
        </p:txBody>
      </p:sp>
      <p:cxnSp>
        <p:nvCxnSpPr>
          <p:cNvPr id="81" name="Straight Arrow Connector 80"/>
          <p:cNvCxnSpPr>
            <a:endCxn id="83" idx="0"/>
          </p:cNvCxnSpPr>
          <p:nvPr/>
        </p:nvCxnSpPr>
        <p:spPr>
          <a:xfrm flipH="1">
            <a:off x="975979" y="1462767"/>
            <a:ext cx="2528" cy="2423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3" name="Rectangle 82"/>
          <p:cNvSpPr/>
          <p:nvPr/>
        </p:nvSpPr>
        <p:spPr>
          <a:xfrm>
            <a:off x="746508" y="1705122"/>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84" name="Rectangle 83"/>
          <p:cNvSpPr/>
          <p:nvPr/>
        </p:nvSpPr>
        <p:spPr>
          <a:xfrm>
            <a:off x="1205450" y="1705121"/>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273</a:t>
            </a:r>
            <a:endParaRPr lang="en-US" sz="1400" dirty="0"/>
          </a:p>
        </p:txBody>
      </p:sp>
      <p:grpSp>
        <p:nvGrpSpPr>
          <p:cNvPr id="85" name="Group 84"/>
          <p:cNvGrpSpPr/>
          <p:nvPr/>
        </p:nvGrpSpPr>
        <p:grpSpPr>
          <a:xfrm>
            <a:off x="2121568" y="2448365"/>
            <a:ext cx="2294712" cy="496157"/>
            <a:chOff x="1531257" y="2772224"/>
            <a:chExt cx="2685145" cy="580576"/>
          </a:xfrm>
        </p:grpSpPr>
        <p:sp>
          <p:nvSpPr>
            <p:cNvPr id="86" name="Rectangle 85"/>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rgbClr val="FF0000"/>
                  </a:solidFill>
                </a:rPr>
                <a:t>273</a:t>
              </a:r>
              <a:endParaRPr lang="en-US" sz="1400" dirty="0">
                <a:solidFill>
                  <a:srgbClr val="FF0000"/>
                </a:solidFill>
              </a:endParaRPr>
            </a:p>
          </p:txBody>
        </p:sp>
        <p:sp>
          <p:nvSpPr>
            <p:cNvPr id="87" name="Rectangle 86"/>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275</a:t>
              </a:r>
              <a:endParaRPr lang="en-US" sz="1400" dirty="0"/>
            </a:p>
          </p:txBody>
        </p:sp>
        <p:sp>
          <p:nvSpPr>
            <p:cNvPr id="88" name="Rectangle 87"/>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299</a:t>
              </a:r>
              <a:endParaRPr lang="en-US" sz="1400" dirty="0">
                <a:solidFill>
                  <a:schemeClr val="tx1"/>
                </a:solidFill>
              </a:endParaRPr>
            </a:p>
          </p:txBody>
        </p:sp>
        <p:sp>
          <p:nvSpPr>
            <p:cNvPr id="89" name="Rectangle 88"/>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90" name="Rectangle 89"/>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cxnSp>
        <p:nvCxnSpPr>
          <p:cNvPr id="91" name="Straight Arrow Connector 90"/>
          <p:cNvCxnSpPr>
            <a:stCxn id="83" idx="2"/>
            <a:endCxn id="99" idx="0"/>
          </p:cNvCxnSpPr>
          <p:nvPr/>
        </p:nvCxnSpPr>
        <p:spPr>
          <a:xfrm flipH="1">
            <a:off x="971754" y="2201275"/>
            <a:ext cx="4225" cy="2445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Straight Arrow Connector 91"/>
          <p:cNvCxnSpPr>
            <a:stCxn id="84" idx="2"/>
            <a:endCxn id="86" idx="0"/>
          </p:cNvCxnSpPr>
          <p:nvPr/>
        </p:nvCxnSpPr>
        <p:spPr>
          <a:xfrm>
            <a:off x="1434921" y="2201274"/>
            <a:ext cx="916118" cy="2470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9" name="Rectangle 98"/>
          <p:cNvSpPr/>
          <p:nvPr/>
        </p:nvSpPr>
        <p:spPr>
          <a:xfrm>
            <a:off x="742283" y="2445805"/>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100" name="Rectangle 99"/>
          <p:cNvSpPr/>
          <p:nvPr/>
        </p:nvSpPr>
        <p:spPr>
          <a:xfrm>
            <a:off x="1197137" y="2446006"/>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202</a:t>
            </a:r>
            <a:endParaRPr lang="en-US" sz="1400" dirty="0"/>
          </a:p>
        </p:txBody>
      </p:sp>
      <p:cxnSp>
        <p:nvCxnSpPr>
          <p:cNvPr id="40" name="Straight Arrow Connector 39"/>
          <p:cNvCxnSpPr>
            <a:stCxn id="99" idx="2"/>
          </p:cNvCxnSpPr>
          <p:nvPr/>
        </p:nvCxnSpPr>
        <p:spPr>
          <a:xfrm flipH="1">
            <a:off x="554642" y="2941958"/>
            <a:ext cx="417112" cy="262846"/>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5" name="Straight Arrow Connector 64"/>
          <p:cNvCxnSpPr>
            <a:stCxn id="100" idx="2"/>
          </p:cNvCxnSpPr>
          <p:nvPr/>
        </p:nvCxnSpPr>
        <p:spPr>
          <a:xfrm>
            <a:off x="1426608" y="2942159"/>
            <a:ext cx="56926" cy="599405"/>
          </a:xfrm>
          <a:prstGeom prst="straightConnector1">
            <a:avLst/>
          </a:prstGeom>
          <a:ln w="2857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Arrow Connector 13"/>
          <p:cNvCxnSpPr>
            <a:stCxn id="15" idx="1"/>
          </p:cNvCxnSpPr>
          <p:nvPr/>
        </p:nvCxnSpPr>
        <p:spPr>
          <a:xfrm flipH="1" flipV="1">
            <a:off x="1656079" y="3279138"/>
            <a:ext cx="205554" cy="5443"/>
          </a:xfrm>
          <a:prstGeom prst="straightConnector1">
            <a:avLst/>
          </a:prstGeom>
          <a:ln>
            <a:solidFill>
              <a:schemeClr val="accent5"/>
            </a:solidFill>
            <a:tailEnd type="triangle"/>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1861633" y="3099915"/>
            <a:ext cx="3347135" cy="369332"/>
          </a:xfrm>
          <a:prstGeom prst="rect">
            <a:avLst/>
          </a:prstGeom>
          <a:noFill/>
        </p:spPr>
        <p:txBody>
          <a:bodyPr wrap="square" rtlCol="0">
            <a:spAutoFit/>
          </a:bodyPr>
          <a:lstStyle/>
          <a:p>
            <a:r>
              <a:rPr lang="en-US" dirty="0" smtClean="0">
                <a:solidFill>
                  <a:schemeClr val="accent5"/>
                </a:solidFill>
              </a:rPr>
              <a:t>Omitting interior nodes for space</a:t>
            </a:r>
            <a:endParaRPr lang="en-US" dirty="0">
              <a:solidFill>
                <a:schemeClr val="accent5"/>
              </a:solidFill>
            </a:endParaRPr>
          </a:p>
        </p:txBody>
      </p:sp>
      <p:sp>
        <p:nvSpPr>
          <p:cNvPr id="102" name="Rectangle 101"/>
          <p:cNvSpPr/>
          <p:nvPr/>
        </p:nvSpPr>
        <p:spPr>
          <a:xfrm>
            <a:off x="1232885" y="3546207"/>
            <a:ext cx="501298" cy="4959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253</a:t>
            </a:r>
            <a:endParaRPr lang="en-US" sz="1400" dirty="0"/>
          </a:p>
        </p:txBody>
      </p:sp>
      <p:sp>
        <p:nvSpPr>
          <p:cNvPr id="103" name="Rectangle 102"/>
          <p:cNvSpPr/>
          <p:nvPr/>
        </p:nvSpPr>
        <p:spPr>
          <a:xfrm>
            <a:off x="1730095" y="354620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256</a:t>
            </a:r>
            <a:endParaRPr lang="en-US" sz="1400" dirty="0"/>
          </a:p>
        </p:txBody>
      </p:sp>
      <p:cxnSp>
        <p:nvCxnSpPr>
          <p:cNvPr id="106" name="Straight Arrow Connector 105"/>
          <p:cNvCxnSpPr>
            <a:stCxn id="103" idx="2"/>
            <a:endCxn id="108" idx="0"/>
          </p:cNvCxnSpPr>
          <p:nvPr/>
        </p:nvCxnSpPr>
        <p:spPr>
          <a:xfrm flipH="1">
            <a:off x="1954584" y="4042361"/>
            <a:ext cx="4982" cy="1654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07" name="Group 106"/>
          <p:cNvGrpSpPr/>
          <p:nvPr/>
        </p:nvGrpSpPr>
        <p:grpSpPr>
          <a:xfrm>
            <a:off x="1725113" y="4207849"/>
            <a:ext cx="2294712" cy="496157"/>
            <a:chOff x="1531257" y="2772224"/>
            <a:chExt cx="2685145" cy="580576"/>
          </a:xfrm>
        </p:grpSpPr>
        <p:sp>
          <p:nvSpPr>
            <p:cNvPr id="108" name="Rectangle 107"/>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256</a:t>
              </a:r>
              <a:endParaRPr lang="en-US" sz="1400" dirty="0"/>
            </a:p>
          </p:txBody>
        </p:sp>
        <p:sp>
          <p:nvSpPr>
            <p:cNvPr id="109" name="Rectangle 108"/>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264</a:t>
              </a:r>
              <a:endParaRPr lang="en-US" sz="1400" dirty="0"/>
            </a:p>
          </p:txBody>
        </p:sp>
        <p:sp>
          <p:nvSpPr>
            <p:cNvPr id="110" name="Rectangle 109"/>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111" name="Rectangle 110"/>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112" name="Rectangle 111"/>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cxnSp>
        <p:nvCxnSpPr>
          <p:cNvPr id="39" name="Straight Arrow Connector 38"/>
          <p:cNvCxnSpPr>
            <a:stCxn id="102" idx="2"/>
          </p:cNvCxnSpPr>
          <p:nvPr/>
        </p:nvCxnSpPr>
        <p:spPr>
          <a:xfrm flipH="1">
            <a:off x="1232884" y="4042160"/>
            <a:ext cx="250650" cy="148259"/>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9172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a:t>
            </a:r>
            <a:r>
              <a:rPr lang="en-US" dirty="0"/>
              <a:t>5</a:t>
            </a:r>
            <a:r>
              <a:rPr lang="en-US" dirty="0" smtClean="0"/>
              <a:t>: Binary Search to Find </a:t>
            </a:r>
            <a:r>
              <a:rPr lang="en-US" dirty="0"/>
              <a:t>V</a:t>
            </a:r>
            <a:r>
              <a:rPr lang="en-US" dirty="0" smtClean="0"/>
              <a:t>alue</a:t>
            </a:r>
            <a:endParaRPr lang="en-US" dirty="0"/>
          </a:p>
        </p:txBody>
      </p:sp>
      <p:sp>
        <p:nvSpPr>
          <p:cNvPr id="3" name="Content Placeholder 2"/>
          <p:cNvSpPr>
            <a:spLocks noGrp="1"/>
          </p:cNvSpPr>
          <p:nvPr>
            <p:ph idx="1"/>
          </p:nvPr>
        </p:nvSpPr>
        <p:spPr>
          <a:xfrm>
            <a:off x="6025865" y="1462767"/>
            <a:ext cx="5361809" cy="4852195"/>
          </a:xfrm>
        </p:spPr>
        <p:txBody>
          <a:bodyPr>
            <a:normAutofit/>
          </a:bodyPr>
          <a:lstStyle/>
          <a:p>
            <a:r>
              <a:rPr lang="en-US" sz="2000" dirty="0" smtClean="0"/>
              <a:t>We know the hidden audit event’s ID is in interval (</a:t>
            </a:r>
            <a:r>
              <a:rPr lang="en-US" sz="2000" dirty="0" err="1" smtClean="0"/>
              <a:t>x,y</a:t>
            </a:r>
            <a:r>
              <a:rPr lang="en-US" sz="2000" dirty="0" smtClean="0"/>
              <a:t>) = (264, 275)</a:t>
            </a:r>
          </a:p>
          <a:p>
            <a:r>
              <a:rPr lang="en-US" sz="2000" dirty="0" smtClean="0"/>
              <a:t>Audit ID above or below midpoint (269)?</a:t>
            </a:r>
          </a:p>
          <a:p>
            <a:pPr lvl="1"/>
            <a:r>
              <a:rPr lang="en-US" sz="1600" dirty="0" smtClean="0"/>
              <a:t>Insert 269, then insert 265, 266, 267 in that order until first split</a:t>
            </a:r>
          </a:p>
          <a:p>
            <a:pPr marL="0" indent="0">
              <a:buNone/>
            </a:pPr>
            <a:endParaRPr lang="en-US" sz="2000" dirty="0" smtClean="0"/>
          </a:p>
          <a:p>
            <a:endParaRPr lang="en-US" sz="2000" dirty="0" smtClean="0"/>
          </a:p>
          <a:p>
            <a:endParaRPr lang="en-US" sz="2000" dirty="0" smtClean="0"/>
          </a:p>
        </p:txBody>
      </p:sp>
      <p:cxnSp>
        <p:nvCxnSpPr>
          <p:cNvPr id="152" name="Straight Arrow Connector 151"/>
          <p:cNvCxnSpPr>
            <a:endCxn id="153" idx="0"/>
          </p:cNvCxnSpPr>
          <p:nvPr/>
        </p:nvCxnSpPr>
        <p:spPr>
          <a:xfrm flipH="1">
            <a:off x="975979" y="1462767"/>
            <a:ext cx="2528" cy="2423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3" name="Rectangle 152"/>
          <p:cNvSpPr/>
          <p:nvPr/>
        </p:nvSpPr>
        <p:spPr>
          <a:xfrm>
            <a:off x="746508" y="1705122"/>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154" name="Rectangle 153"/>
          <p:cNvSpPr/>
          <p:nvPr/>
        </p:nvSpPr>
        <p:spPr>
          <a:xfrm>
            <a:off x="1205450" y="1705121"/>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273</a:t>
            </a:r>
            <a:endParaRPr lang="en-US" sz="1400" dirty="0"/>
          </a:p>
        </p:txBody>
      </p:sp>
      <p:grpSp>
        <p:nvGrpSpPr>
          <p:cNvPr id="155" name="Group 154"/>
          <p:cNvGrpSpPr/>
          <p:nvPr/>
        </p:nvGrpSpPr>
        <p:grpSpPr>
          <a:xfrm>
            <a:off x="2121568" y="2448365"/>
            <a:ext cx="2294712" cy="496157"/>
            <a:chOff x="1531257" y="2772224"/>
            <a:chExt cx="2685145" cy="580576"/>
          </a:xfrm>
        </p:grpSpPr>
        <p:sp>
          <p:nvSpPr>
            <p:cNvPr id="156" name="Rectangle 155"/>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rgbClr val="FF0000"/>
                  </a:solidFill>
                </a:rPr>
                <a:t>273</a:t>
              </a:r>
              <a:endParaRPr lang="en-US" sz="1400" dirty="0">
                <a:solidFill>
                  <a:srgbClr val="FF0000"/>
                </a:solidFill>
              </a:endParaRPr>
            </a:p>
          </p:txBody>
        </p:sp>
        <p:sp>
          <p:nvSpPr>
            <p:cNvPr id="157" name="Rectangle 156"/>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275</a:t>
              </a:r>
              <a:endParaRPr lang="en-US" sz="1400" dirty="0"/>
            </a:p>
          </p:txBody>
        </p:sp>
        <p:sp>
          <p:nvSpPr>
            <p:cNvPr id="158" name="Rectangle 157"/>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299</a:t>
              </a:r>
              <a:endParaRPr lang="en-US" sz="1400" dirty="0">
                <a:solidFill>
                  <a:schemeClr val="tx1"/>
                </a:solidFill>
              </a:endParaRPr>
            </a:p>
          </p:txBody>
        </p:sp>
        <p:sp>
          <p:nvSpPr>
            <p:cNvPr id="159" name="Rectangle 158"/>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160" name="Rectangle 159"/>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cxnSp>
        <p:nvCxnSpPr>
          <p:cNvPr id="161" name="Straight Arrow Connector 160"/>
          <p:cNvCxnSpPr>
            <a:stCxn id="153" idx="2"/>
            <a:endCxn id="163" idx="0"/>
          </p:cNvCxnSpPr>
          <p:nvPr/>
        </p:nvCxnSpPr>
        <p:spPr>
          <a:xfrm flipH="1">
            <a:off x="971754" y="2201275"/>
            <a:ext cx="4225" cy="2445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2" name="Straight Arrow Connector 161"/>
          <p:cNvCxnSpPr>
            <a:stCxn id="154" idx="2"/>
            <a:endCxn id="156" idx="0"/>
          </p:cNvCxnSpPr>
          <p:nvPr/>
        </p:nvCxnSpPr>
        <p:spPr>
          <a:xfrm>
            <a:off x="1434921" y="2201274"/>
            <a:ext cx="916118" cy="2470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3" name="Rectangle 162"/>
          <p:cNvSpPr/>
          <p:nvPr/>
        </p:nvSpPr>
        <p:spPr>
          <a:xfrm>
            <a:off x="742283" y="2445805"/>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164" name="Rectangle 163"/>
          <p:cNvSpPr/>
          <p:nvPr/>
        </p:nvSpPr>
        <p:spPr>
          <a:xfrm>
            <a:off x="1197137" y="2446006"/>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202</a:t>
            </a:r>
            <a:endParaRPr lang="en-US" sz="1400" dirty="0"/>
          </a:p>
        </p:txBody>
      </p:sp>
      <p:cxnSp>
        <p:nvCxnSpPr>
          <p:cNvPr id="165" name="Straight Arrow Connector 164"/>
          <p:cNvCxnSpPr>
            <a:stCxn id="163" idx="2"/>
          </p:cNvCxnSpPr>
          <p:nvPr/>
        </p:nvCxnSpPr>
        <p:spPr>
          <a:xfrm flipH="1">
            <a:off x="554642" y="2941958"/>
            <a:ext cx="417112" cy="262846"/>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6" name="Straight Arrow Connector 165"/>
          <p:cNvCxnSpPr>
            <a:stCxn id="164" idx="2"/>
          </p:cNvCxnSpPr>
          <p:nvPr/>
        </p:nvCxnSpPr>
        <p:spPr>
          <a:xfrm>
            <a:off x="1426608" y="2942159"/>
            <a:ext cx="56926" cy="599405"/>
          </a:xfrm>
          <a:prstGeom prst="straightConnector1">
            <a:avLst/>
          </a:prstGeom>
          <a:ln w="2857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7" name="Straight Arrow Connector 166"/>
          <p:cNvCxnSpPr>
            <a:stCxn id="168" idx="1"/>
          </p:cNvCxnSpPr>
          <p:nvPr/>
        </p:nvCxnSpPr>
        <p:spPr>
          <a:xfrm flipH="1" flipV="1">
            <a:off x="1656079" y="3279138"/>
            <a:ext cx="205554" cy="5443"/>
          </a:xfrm>
          <a:prstGeom prst="straightConnector1">
            <a:avLst/>
          </a:prstGeom>
          <a:ln>
            <a:solidFill>
              <a:schemeClr val="accent5"/>
            </a:solidFill>
            <a:tailEnd type="triangle"/>
          </a:ln>
        </p:spPr>
        <p:style>
          <a:lnRef idx="1">
            <a:schemeClr val="dk1"/>
          </a:lnRef>
          <a:fillRef idx="0">
            <a:schemeClr val="dk1"/>
          </a:fillRef>
          <a:effectRef idx="0">
            <a:schemeClr val="dk1"/>
          </a:effectRef>
          <a:fontRef idx="minor">
            <a:schemeClr val="tx1"/>
          </a:fontRef>
        </p:style>
      </p:cxnSp>
      <p:sp>
        <p:nvSpPr>
          <p:cNvPr id="168" name="TextBox 167"/>
          <p:cNvSpPr txBox="1"/>
          <p:nvPr/>
        </p:nvSpPr>
        <p:spPr>
          <a:xfrm>
            <a:off x="1861633" y="3099915"/>
            <a:ext cx="3347135" cy="369332"/>
          </a:xfrm>
          <a:prstGeom prst="rect">
            <a:avLst/>
          </a:prstGeom>
          <a:noFill/>
        </p:spPr>
        <p:txBody>
          <a:bodyPr wrap="square" rtlCol="0">
            <a:spAutoFit/>
          </a:bodyPr>
          <a:lstStyle/>
          <a:p>
            <a:r>
              <a:rPr lang="en-US" dirty="0" smtClean="0">
                <a:solidFill>
                  <a:schemeClr val="accent5"/>
                </a:solidFill>
              </a:rPr>
              <a:t>Omitting interior nodes for space</a:t>
            </a:r>
            <a:endParaRPr lang="en-US" dirty="0">
              <a:solidFill>
                <a:schemeClr val="accent5"/>
              </a:solidFill>
            </a:endParaRPr>
          </a:p>
        </p:txBody>
      </p:sp>
      <p:sp>
        <p:nvSpPr>
          <p:cNvPr id="169" name="Rectangle 168"/>
          <p:cNvSpPr/>
          <p:nvPr/>
        </p:nvSpPr>
        <p:spPr>
          <a:xfrm>
            <a:off x="1232885" y="3546207"/>
            <a:ext cx="501298" cy="4959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253</a:t>
            </a:r>
            <a:endParaRPr lang="en-US" sz="1400" dirty="0"/>
          </a:p>
        </p:txBody>
      </p:sp>
      <p:sp>
        <p:nvSpPr>
          <p:cNvPr id="170" name="Rectangle 169"/>
          <p:cNvSpPr/>
          <p:nvPr/>
        </p:nvSpPr>
        <p:spPr>
          <a:xfrm>
            <a:off x="1730095" y="354620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256</a:t>
            </a:r>
            <a:endParaRPr lang="en-US" sz="1400" dirty="0"/>
          </a:p>
        </p:txBody>
      </p:sp>
      <p:cxnSp>
        <p:nvCxnSpPr>
          <p:cNvPr id="171" name="Straight Arrow Connector 170"/>
          <p:cNvCxnSpPr>
            <a:stCxn id="170" idx="2"/>
            <a:endCxn id="173" idx="0"/>
          </p:cNvCxnSpPr>
          <p:nvPr/>
        </p:nvCxnSpPr>
        <p:spPr>
          <a:xfrm flipH="1">
            <a:off x="1954584" y="4042361"/>
            <a:ext cx="4982" cy="1654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2" name="Group 171"/>
          <p:cNvGrpSpPr/>
          <p:nvPr/>
        </p:nvGrpSpPr>
        <p:grpSpPr>
          <a:xfrm>
            <a:off x="1725113" y="4207849"/>
            <a:ext cx="2294712" cy="496157"/>
            <a:chOff x="1531257" y="2772224"/>
            <a:chExt cx="2685145" cy="580576"/>
          </a:xfrm>
        </p:grpSpPr>
        <p:sp>
          <p:nvSpPr>
            <p:cNvPr id="173" name="Rectangle 172"/>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256</a:t>
              </a:r>
              <a:endParaRPr lang="en-US" sz="1400" dirty="0"/>
            </a:p>
          </p:txBody>
        </p:sp>
        <p:sp>
          <p:nvSpPr>
            <p:cNvPr id="174" name="Rectangle 173"/>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264</a:t>
              </a:r>
              <a:endParaRPr lang="en-US" sz="1400" dirty="0"/>
            </a:p>
          </p:txBody>
        </p:sp>
        <p:sp>
          <p:nvSpPr>
            <p:cNvPr id="175" name="Rectangle 174"/>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176" name="Rectangle 175"/>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177" name="Rectangle 176"/>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cxnSp>
        <p:nvCxnSpPr>
          <p:cNvPr id="178" name="Straight Arrow Connector 177"/>
          <p:cNvCxnSpPr>
            <a:stCxn id="169" idx="2"/>
          </p:cNvCxnSpPr>
          <p:nvPr/>
        </p:nvCxnSpPr>
        <p:spPr>
          <a:xfrm flipH="1">
            <a:off x="1232884" y="4042160"/>
            <a:ext cx="250650" cy="148259"/>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 name="Left Arrow Callout 19"/>
          <p:cNvSpPr/>
          <p:nvPr/>
        </p:nvSpPr>
        <p:spPr>
          <a:xfrm>
            <a:off x="4261653" y="3920156"/>
            <a:ext cx="2139737" cy="1071537"/>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To Do: Insert midpoint = 269, then 265, 266, and 267 until first split</a:t>
            </a:r>
            <a:endParaRPr lang="en-US" sz="1400" dirty="0"/>
          </a:p>
        </p:txBody>
      </p:sp>
    </p:spTree>
    <p:extLst>
      <p:ext uri="{BB962C8B-B14F-4D97-AF65-F5344CB8AC3E}">
        <p14:creationId xmlns:p14="http://schemas.microsoft.com/office/powerpoint/2010/main" val="422514325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a:t>
            </a:r>
            <a:r>
              <a:rPr lang="en-US" dirty="0"/>
              <a:t>5</a:t>
            </a:r>
            <a:r>
              <a:rPr lang="en-US" dirty="0" smtClean="0"/>
              <a:t>: Binary Search to Find </a:t>
            </a:r>
            <a:r>
              <a:rPr lang="en-US" dirty="0"/>
              <a:t>V</a:t>
            </a:r>
            <a:r>
              <a:rPr lang="en-US" dirty="0" smtClean="0"/>
              <a:t>alue</a:t>
            </a:r>
            <a:endParaRPr lang="en-US" dirty="0"/>
          </a:p>
        </p:txBody>
      </p:sp>
      <p:sp>
        <p:nvSpPr>
          <p:cNvPr id="3" name="Content Placeholder 2"/>
          <p:cNvSpPr>
            <a:spLocks noGrp="1"/>
          </p:cNvSpPr>
          <p:nvPr>
            <p:ph idx="1"/>
          </p:nvPr>
        </p:nvSpPr>
        <p:spPr>
          <a:xfrm>
            <a:off x="6025865" y="1462767"/>
            <a:ext cx="5361809" cy="4852195"/>
          </a:xfrm>
        </p:spPr>
        <p:txBody>
          <a:bodyPr>
            <a:normAutofit/>
          </a:bodyPr>
          <a:lstStyle/>
          <a:p>
            <a:r>
              <a:rPr lang="en-US" sz="2000" dirty="0" smtClean="0"/>
              <a:t>We know the hidden audit event’s ID is in interval (</a:t>
            </a:r>
            <a:r>
              <a:rPr lang="en-US" sz="2000" dirty="0" err="1" smtClean="0"/>
              <a:t>x,y</a:t>
            </a:r>
            <a:r>
              <a:rPr lang="en-US" sz="2000" dirty="0" smtClean="0"/>
              <a:t>) = (264, 275)</a:t>
            </a:r>
          </a:p>
          <a:p>
            <a:r>
              <a:rPr lang="en-US" sz="2000" dirty="0" smtClean="0"/>
              <a:t>Audit ID above or below midpoint (269)?</a:t>
            </a:r>
          </a:p>
          <a:p>
            <a:pPr lvl="1"/>
            <a:r>
              <a:rPr lang="en-US" sz="1600" dirty="0" smtClean="0"/>
              <a:t>Insert 269, then insert 265, 266, 267 in that order until first split</a:t>
            </a:r>
          </a:p>
          <a:p>
            <a:pPr lvl="1"/>
            <a:r>
              <a:rPr lang="en-US" sz="1600" dirty="0" smtClean="0">
                <a:solidFill>
                  <a:srgbClr val="FF0000"/>
                </a:solidFill>
              </a:rPr>
              <a:t>Splits on 266, so Audit ID &gt; 269</a:t>
            </a:r>
          </a:p>
          <a:p>
            <a:pPr marL="0" indent="0">
              <a:buNone/>
            </a:pPr>
            <a:endParaRPr lang="en-US" sz="2000" dirty="0" smtClean="0"/>
          </a:p>
          <a:p>
            <a:endParaRPr lang="en-US" sz="2000" dirty="0" smtClean="0"/>
          </a:p>
          <a:p>
            <a:endParaRPr lang="en-US" sz="2000" dirty="0" smtClean="0"/>
          </a:p>
        </p:txBody>
      </p:sp>
      <p:cxnSp>
        <p:nvCxnSpPr>
          <p:cNvPr id="72" name="Straight Arrow Connector 71"/>
          <p:cNvCxnSpPr>
            <a:endCxn id="73" idx="0"/>
          </p:cNvCxnSpPr>
          <p:nvPr/>
        </p:nvCxnSpPr>
        <p:spPr>
          <a:xfrm flipH="1">
            <a:off x="975979" y="1462767"/>
            <a:ext cx="2528" cy="2423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3" name="Rectangle 72"/>
          <p:cNvSpPr/>
          <p:nvPr/>
        </p:nvSpPr>
        <p:spPr>
          <a:xfrm>
            <a:off x="746508" y="1705122"/>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74" name="Rectangle 73"/>
          <p:cNvSpPr/>
          <p:nvPr/>
        </p:nvSpPr>
        <p:spPr>
          <a:xfrm>
            <a:off x="1205450" y="1705121"/>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273</a:t>
            </a:r>
            <a:endParaRPr lang="en-US" sz="1400" dirty="0"/>
          </a:p>
        </p:txBody>
      </p:sp>
      <p:grpSp>
        <p:nvGrpSpPr>
          <p:cNvPr id="75" name="Group 74"/>
          <p:cNvGrpSpPr/>
          <p:nvPr/>
        </p:nvGrpSpPr>
        <p:grpSpPr>
          <a:xfrm>
            <a:off x="2121568" y="2448365"/>
            <a:ext cx="2294712" cy="496157"/>
            <a:chOff x="1531257" y="2772224"/>
            <a:chExt cx="2685145" cy="580576"/>
          </a:xfrm>
        </p:grpSpPr>
        <p:sp>
          <p:nvSpPr>
            <p:cNvPr id="76" name="Rectangle 75"/>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rgbClr val="FF0000"/>
                  </a:solidFill>
                </a:rPr>
                <a:t>273</a:t>
              </a:r>
              <a:endParaRPr lang="en-US" sz="1400" dirty="0">
                <a:solidFill>
                  <a:srgbClr val="FF0000"/>
                </a:solidFill>
              </a:endParaRPr>
            </a:p>
          </p:txBody>
        </p:sp>
        <p:sp>
          <p:nvSpPr>
            <p:cNvPr id="77" name="Rectangle 76"/>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275</a:t>
              </a:r>
              <a:endParaRPr lang="en-US" sz="1400" dirty="0"/>
            </a:p>
          </p:txBody>
        </p:sp>
        <p:sp>
          <p:nvSpPr>
            <p:cNvPr id="78" name="Rectangle 77"/>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299</a:t>
              </a:r>
              <a:endParaRPr lang="en-US" sz="1400" dirty="0">
                <a:solidFill>
                  <a:schemeClr val="tx1"/>
                </a:solidFill>
              </a:endParaRPr>
            </a:p>
          </p:txBody>
        </p:sp>
        <p:sp>
          <p:nvSpPr>
            <p:cNvPr id="79" name="Rectangle 78"/>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80" name="Rectangle 79"/>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cxnSp>
        <p:nvCxnSpPr>
          <p:cNvPr id="82" name="Straight Arrow Connector 81"/>
          <p:cNvCxnSpPr>
            <a:stCxn id="73" idx="2"/>
            <a:endCxn id="94" idx="0"/>
          </p:cNvCxnSpPr>
          <p:nvPr/>
        </p:nvCxnSpPr>
        <p:spPr>
          <a:xfrm flipH="1">
            <a:off x="971754" y="2201275"/>
            <a:ext cx="4225" cy="2445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3" name="Straight Arrow Connector 92"/>
          <p:cNvCxnSpPr>
            <a:stCxn id="74" idx="2"/>
            <a:endCxn id="76" idx="0"/>
          </p:cNvCxnSpPr>
          <p:nvPr/>
        </p:nvCxnSpPr>
        <p:spPr>
          <a:xfrm>
            <a:off x="1434921" y="2201274"/>
            <a:ext cx="916118" cy="2470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4" name="Rectangle 93"/>
          <p:cNvSpPr/>
          <p:nvPr/>
        </p:nvSpPr>
        <p:spPr>
          <a:xfrm>
            <a:off x="742283" y="2445805"/>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95" name="Rectangle 94"/>
          <p:cNvSpPr/>
          <p:nvPr/>
        </p:nvSpPr>
        <p:spPr>
          <a:xfrm>
            <a:off x="1197137" y="2446006"/>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202</a:t>
            </a:r>
            <a:endParaRPr lang="en-US" sz="1400" dirty="0"/>
          </a:p>
        </p:txBody>
      </p:sp>
      <p:cxnSp>
        <p:nvCxnSpPr>
          <p:cNvPr id="96" name="Straight Arrow Connector 95"/>
          <p:cNvCxnSpPr>
            <a:stCxn id="94" idx="2"/>
          </p:cNvCxnSpPr>
          <p:nvPr/>
        </p:nvCxnSpPr>
        <p:spPr>
          <a:xfrm flipH="1">
            <a:off x="554642" y="2941958"/>
            <a:ext cx="417112" cy="262846"/>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7" name="Straight Arrow Connector 96"/>
          <p:cNvCxnSpPr>
            <a:stCxn id="95" idx="2"/>
          </p:cNvCxnSpPr>
          <p:nvPr/>
        </p:nvCxnSpPr>
        <p:spPr>
          <a:xfrm>
            <a:off x="1426608" y="2942159"/>
            <a:ext cx="56926" cy="599405"/>
          </a:xfrm>
          <a:prstGeom prst="straightConnector1">
            <a:avLst/>
          </a:prstGeom>
          <a:ln w="2857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8" name="Straight Arrow Connector 97"/>
          <p:cNvCxnSpPr>
            <a:stCxn id="101" idx="1"/>
          </p:cNvCxnSpPr>
          <p:nvPr/>
        </p:nvCxnSpPr>
        <p:spPr>
          <a:xfrm flipH="1" flipV="1">
            <a:off x="1656079" y="3279138"/>
            <a:ext cx="205554" cy="5443"/>
          </a:xfrm>
          <a:prstGeom prst="straightConnector1">
            <a:avLst/>
          </a:prstGeom>
          <a:ln>
            <a:solidFill>
              <a:schemeClr val="accent5"/>
            </a:solidFill>
            <a:tailEnd type="triangle"/>
          </a:ln>
        </p:spPr>
        <p:style>
          <a:lnRef idx="1">
            <a:schemeClr val="dk1"/>
          </a:lnRef>
          <a:fillRef idx="0">
            <a:schemeClr val="dk1"/>
          </a:fillRef>
          <a:effectRef idx="0">
            <a:schemeClr val="dk1"/>
          </a:effectRef>
          <a:fontRef idx="minor">
            <a:schemeClr val="tx1"/>
          </a:fontRef>
        </p:style>
      </p:cxnSp>
      <p:sp>
        <p:nvSpPr>
          <p:cNvPr id="101" name="TextBox 100"/>
          <p:cNvSpPr txBox="1"/>
          <p:nvPr/>
        </p:nvSpPr>
        <p:spPr>
          <a:xfrm>
            <a:off x="1861633" y="3099915"/>
            <a:ext cx="3347135" cy="369332"/>
          </a:xfrm>
          <a:prstGeom prst="rect">
            <a:avLst/>
          </a:prstGeom>
          <a:noFill/>
        </p:spPr>
        <p:txBody>
          <a:bodyPr wrap="square" rtlCol="0">
            <a:spAutoFit/>
          </a:bodyPr>
          <a:lstStyle/>
          <a:p>
            <a:r>
              <a:rPr lang="en-US" dirty="0" smtClean="0">
                <a:solidFill>
                  <a:schemeClr val="accent5"/>
                </a:solidFill>
              </a:rPr>
              <a:t>Omitting interior nodes for space</a:t>
            </a:r>
            <a:endParaRPr lang="en-US" dirty="0">
              <a:solidFill>
                <a:schemeClr val="accent5"/>
              </a:solidFill>
            </a:endParaRPr>
          </a:p>
        </p:txBody>
      </p:sp>
      <p:sp>
        <p:nvSpPr>
          <p:cNvPr id="104" name="Rectangle 103"/>
          <p:cNvSpPr/>
          <p:nvPr/>
        </p:nvSpPr>
        <p:spPr>
          <a:xfrm>
            <a:off x="1232885" y="3546207"/>
            <a:ext cx="501298" cy="4959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253</a:t>
            </a:r>
            <a:endParaRPr lang="en-US" sz="1400" dirty="0"/>
          </a:p>
        </p:txBody>
      </p:sp>
      <p:sp>
        <p:nvSpPr>
          <p:cNvPr id="119" name="Rectangle 118"/>
          <p:cNvSpPr/>
          <p:nvPr/>
        </p:nvSpPr>
        <p:spPr>
          <a:xfrm>
            <a:off x="1730095" y="354620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256</a:t>
            </a:r>
            <a:endParaRPr lang="en-US" sz="1400" dirty="0"/>
          </a:p>
        </p:txBody>
      </p:sp>
      <p:grpSp>
        <p:nvGrpSpPr>
          <p:cNvPr id="121" name="Group 120"/>
          <p:cNvGrpSpPr/>
          <p:nvPr/>
        </p:nvGrpSpPr>
        <p:grpSpPr>
          <a:xfrm>
            <a:off x="1740212" y="4878474"/>
            <a:ext cx="2294712" cy="496157"/>
            <a:chOff x="1531257" y="2772224"/>
            <a:chExt cx="2685145" cy="580576"/>
          </a:xfrm>
        </p:grpSpPr>
        <p:sp>
          <p:nvSpPr>
            <p:cNvPr id="122" name="Rectangle 121"/>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256</a:t>
              </a:r>
              <a:endParaRPr lang="en-US" sz="1400" dirty="0"/>
            </a:p>
          </p:txBody>
        </p:sp>
        <p:sp>
          <p:nvSpPr>
            <p:cNvPr id="123" name="Rectangle 122"/>
            <p:cNvSpPr/>
            <p:nvPr/>
          </p:nvSpPr>
          <p:spPr>
            <a:xfrm>
              <a:off x="2068286" y="2772226"/>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264</a:t>
              </a:r>
              <a:endParaRPr lang="en-US" sz="1400" dirty="0"/>
            </a:p>
          </p:txBody>
        </p:sp>
        <p:sp>
          <p:nvSpPr>
            <p:cNvPr id="124" name="Rectangle 123"/>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265</a:t>
              </a:r>
              <a:endParaRPr lang="en-US" sz="1400" dirty="0">
                <a:solidFill>
                  <a:schemeClr val="tx1"/>
                </a:solidFill>
              </a:endParaRPr>
            </a:p>
          </p:txBody>
        </p:sp>
        <p:sp>
          <p:nvSpPr>
            <p:cNvPr id="125" name="Rectangle 124"/>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126" name="Rectangle 125"/>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cxnSp>
        <p:nvCxnSpPr>
          <p:cNvPr id="127" name="Straight Arrow Connector 126"/>
          <p:cNvCxnSpPr>
            <a:stCxn id="104" idx="2"/>
          </p:cNvCxnSpPr>
          <p:nvPr/>
        </p:nvCxnSpPr>
        <p:spPr>
          <a:xfrm flipH="1">
            <a:off x="1232884" y="4042160"/>
            <a:ext cx="250650" cy="148259"/>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28" name="Group 127"/>
          <p:cNvGrpSpPr/>
          <p:nvPr/>
        </p:nvGrpSpPr>
        <p:grpSpPr>
          <a:xfrm>
            <a:off x="4179979" y="4878470"/>
            <a:ext cx="2294712" cy="496157"/>
            <a:chOff x="1531257" y="2772224"/>
            <a:chExt cx="2685145" cy="580576"/>
          </a:xfrm>
        </p:grpSpPr>
        <p:sp>
          <p:nvSpPr>
            <p:cNvPr id="129" name="Rectangle 128"/>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266</a:t>
              </a:r>
              <a:endParaRPr lang="en-US" sz="1400" dirty="0"/>
            </a:p>
          </p:txBody>
        </p:sp>
        <p:sp>
          <p:nvSpPr>
            <p:cNvPr id="130" name="Rectangle 129"/>
            <p:cNvSpPr/>
            <p:nvPr/>
          </p:nvSpPr>
          <p:spPr>
            <a:xfrm>
              <a:off x="2068286" y="2772226"/>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269</a:t>
              </a:r>
              <a:endParaRPr lang="en-US" sz="1400" dirty="0"/>
            </a:p>
          </p:txBody>
        </p:sp>
        <p:sp>
          <p:nvSpPr>
            <p:cNvPr id="131" name="Rectangle 130"/>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132" name="Rectangle 131"/>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133" name="Rectangle 132"/>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sp>
        <p:nvSpPr>
          <p:cNvPr id="134" name="Rectangle 133"/>
          <p:cNvSpPr/>
          <p:nvPr/>
        </p:nvSpPr>
        <p:spPr>
          <a:xfrm>
            <a:off x="1736431" y="4212340"/>
            <a:ext cx="501298" cy="4959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256</a:t>
            </a:r>
            <a:endParaRPr lang="en-US" sz="1400" dirty="0"/>
          </a:p>
        </p:txBody>
      </p:sp>
      <p:sp>
        <p:nvSpPr>
          <p:cNvPr id="135" name="Rectangle 134"/>
          <p:cNvSpPr/>
          <p:nvPr/>
        </p:nvSpPr>
        <p:spPr>
          <a:xfrm>
            <a:off x="2233641" y="4212341"/>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266</a:t>
            </a:r>
            <a:endParaRPr lang="en-US" sz="1400" dirty="0"/>
          </a:p>
        </p:txBody>
      </p:sp>
      <p:cxnSp>
        <p:nvCxnSpPr>
          <p:cNvPr id="136" name="Straight Arrow Connector 135"/>
          <p:cNvCxnSpPr>
            <a:stCxn id="134" idx="2"/>
            <a:endCxn id="122" idx="0"/>
          </p:cNvCxnSpPr>
          <p:nvPr/>
        </p:nvCxnSpPr>
        <p:spPr>
          <a:xfrm flipH="1">
            <a:off x="1969683" y="4708293"/>
            <a:ext cx="17397" cy="17018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7" name="Straight Arrow Connector 136"/>
          <p:cNvCxnSpPr>
            <a:stCxn id="135" idx="2"/>
            <a:endCxn id="129" idx="0"/>
          </p:cNvCxnSpPr>
          <p:nvPr/>
        </p:nvCxnSpPr>
        <p:spPr>
          <a:xfrm>
            <a:off x="2463112" y="4708494"/>
            <a:ext cx="1946338" cy="1699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8" name="Straight Arrow Connector 137"/>
          <p:cNvCxnSpPr>
            <a:stCxn id="119" idx="2"/>
            <a:endCxn id="134" idx="0"/>
          </p:cNvCxnSpPr>
          <p:nvPr/>
        </p:nvCxnSpPr>
        <p:spPr>
          <a:xfrm>
            <a:off x="1959566" y="4042361"/>
            <a:ext cx="27514" cy="1699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106102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a:t>
            </a:r>
            <a:r>
              <a:rPr lang="en-US" dirty="0"/>
              <a:t>5</a:t>
            </a:r>
            <a:r>
              <a:rPr lang="en-US" dirty="0" smtClean="0"/>
              <a:t>: Binary Search to Find </a:t>
            </a:r>
            <a:r>
              <a:rPr lang="en-US" dirty="0"/>
              <a:t>V</a:t>
            </a:r>
            <a:r>
              <a:rPr lang="en-US" dirty="0" smtClean="0"/>
              <a:t>alue</a:t>
            </a:r>
            <a:endParaRPr lang="en-US" dirty="0"/>
          </a:p>
        </p:txBody>
      </p:sp>
      <p:sp>
        <p:nvSpPr>
          <p:cNvPr id="3" name="Content Placeholder 2"/>
          <p:cNvSpPr>
            <a:spLocks noGrp="1"/>
          </p:cNvSpPr>
          <p:nvPr>
            <p:ph idx="1"/>
          </p:nvPr>
        </p:nvSpPr>
        <p:spPr>
          <a:xfrm>
            <a:off x="6025865" y="1462767"/>
            <a:ext cx="5361809" cy="4852195"/>
          </a:xfrm>
        </p:spPr>
        <p:txBody>
          <a:bodyPr>
            <a:normAutofit/>
          </a:bodyPr>
          <a:lstStyle/>
          <a:p>
            <a:r>
              <a:rPr lang="en-US" sz="2000" dirty="0" smtClean="0"/>
              <a:t>We know the hidden audit event’s ID is in interval (</a:t>
            </a:r>
            <a:r>
              <a:rPr lang="en-US" sz="2000" dirty="0" err="1" smtClean="0"/>
              <a:t>x,y</a:t>
            </a:r>
            <a:r>
              <a:rPr lang="en-US" sz="2000" dirty="0" smtClean="0"/>
              <a:t>) = (264, 275)</a:t>
            </a:r>
          </a:p>
          <a:p>
            <a:r>
              <a:rPr lang="en-US" sz="2000" dirty="0" smtClean="0"/>
              <a:t>Audit ID above or below midpoint (269)?</a:t>
            </a:r>
          </a:p>
          <a:p>
            <a:pPr lvl="1"/>
            <a:r>
              <a:rPr lang="en-US" sz="1600" dirty="0" smtClean="0"/>
              <a:t>Insert 269, then insert 265, 266, 267 in that order until first split</a:t>
            </a:r>
          </a:p>
          <a:p>
            <a:pPr lvl="1"/>
            <a:r>
              <a:rPr lang="en-US" sz="1600" dirty="0" smtClean="0">
                <a:solidFill>
                  <a:srgbClr val="FF0000"/>
                </a:solidFill>
              </a:rPr>
              <a:t>Splits on 266, so Audit ID &gt; 269</a:t>
            </a:r>
          </a:p>
          <a:p>
            <a:pPr lvl="1"/>
            <a:endParaRPr lang="en-US" sz="1600" dirty="0">
              <a:solidFill>
                <a:srgbClr val="FF0000"/>
              </a:solidFill>
            </a:endParaRPr>
          </a:p>
          <a:p>
            <a:pPr lvl="1"/>
            <a:r>
              <a:rPr lang="en-US" sz="1600" dirty="0"/>
              <a:t>Audit ID is in </a:t>
            </a:r>
            <a:r>
              <a:rPr lang="en-US" sz="1600" dirty="0" smtClean="0"/>
              <a:t>(269,275)!</a:t>
            </a:r>
            <a:endParaRPr lang="en-US" sz="1600" dirty="0"/>
          </a:p>
          <a:p>
            <a:pPr lvl="1"/>
            <a:endParaRPr lang="en-US" sz="1600" dirty="0" smtClean="0">
              <a:solidFill>
                <a:srgbClr val="FF0000"/>
              </a:solidFill>
            </a:endParaRPr>
          </a:p>
          <a:p>
            <a:pPr marL="0" indent="0">
              <a:buNone/>
            </a:pPr>
            <a:endParaRPr lang="en-US" sz="2000" dirty="0" smtClean="0"/>
          </a:p>
          <a:p>
            <a:endParaRPr lang="en-US" sz="2000" dirty="0" smtClean="0"/>
          </a:p>
          <a:p>
            <a:endParaRPr lang="en-US" sz="2000" dirty="0" smtClean="0"/>
          </a:p>
        </p:txBody>
      </p:sp>
      <p:cxnSp>
        <p:nvCxnSpPr>
          <p:cNvPr id="72" name="Straight Arrow Connector 71"/>
          <p:cNvCxnSpPr>
            <a:endCxn id="73" idx="0"/>
          </p:cNvCxnSpPr>
          <p:nvPr/>
        </p:nvCxnSpPr>
        <p:spPr>
          <a:xfrm flipH="1">
            <a:off x="975979" y="1462767"/>
            <a:ext cx="2528" cy="2423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3" name="Rectangle 72"/>
          <p:cNvSpPr/>
          <p:nvPr/>
        </p:nvSpPr>
        <p:spPr>
          <a:xfrm>
            <a:off x="746508" y="1705122"/>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74" name="Rectangle 73"/>
          <p:cNvSpPr/>
          <p:nvPr/>
        </p:nvSpPr>
        <p:spPr>
          <a:xfrm>
            <a:off x="1205450" y="1705121"/>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273</a:t>
            </a:r>
            <a:endParaRPr lang="en-US" sz="1400" dirty="0"/>
          </a:p>
        </p:txBody>
      </p:sp>
      <p:grpSp>
        <p:nvGrpSpPr>
          <p:cNvPr id="75" name="Group 74"/>
          <p:cNvGrpSpPr/>
          <p:nvPr/>
        </p:nvGrpSpPr>
        <p:grpSpPr>
          <a:xfrm>
            <a:off x="2121568" y="2448365"/>
            <a:ext cx="2294712" cy="496157"/>
            <a:chOff x="1531257" y="2772224"/>
            <a:chExt cx="2685145" cy="580576"/>
          </a:xfrm>
        </p:grpSpPr>
        <p:sp>
          <p:nvSpPr>
            <p:cNvPr id="76" name="Rectangle 75"/>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rgbClr val="FF0000"/>
                  </a:solidFill>
                </a:rPr>
                <a:t>273</a:t>
              </a:r>
              <a:endParaRPr lang="en-US" sz="1400" dirty="0">
                <a:solidFill>
                  <a:srgbClr val="FF0000"/>
                </a:solidFill>
              </a:endParaRPr>
            </a:p>
          </p:txBody>
        </p:sp>
        <p:sp>
          <p:nvSpPr>
            <p:cNvPr id="77" name="Rectangle 76"/>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275</a:t>
              </a:r>
              <a:endParaRPr lang="en-US" sz="1400" dirty="0"/>
            </a:p>
          </p:txBody>
        </p:sp>
        <p:sp>
          <p:nvSpPr>
            <p:cNvPr id="78" name="Rectangle 77"/>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299</a:t>
              </a:r>
              <a:endParaRPr lang="en-US" sz="1400" dirty="0">
                <a:solidFill>
                  <a:schemeClr val="tx1"/>
                </a:solidFill>
              </a:endParaRPr>
            </a:p>
          </p:txBody>
        </p:sp>
        <p:sp>
          <p:nvSpPr>
            <p:cNvPr id="79" name="Rectangle 78"/>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80" name="Rectangle 79"/>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cxnSp>
        <p:nvCxnSpPr>
          <p:cNvPr id="82" name="Straight Arrow Connector 81"/>
          <p:cNvCxnSpPr>
            <a:stCxn id="73" idx="2"/>
            <a:endCxn id="94" idx="0"/>
          </p:cNvCxnSpPr>
          <p:nvPr/>
        </p:nvCxnSpPr>
        <p:spPr>
          <a:xfrm flipH="1">
            <a:off x="971754" y="2201275"/>
            <a:ext cx="4225" cy="2445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3" name="Straight Arrow Connector 92"/>
          <p:cNvCxnSpPr>
            <a:stCxn id="74" idx="2"/>
            <a:endCxn id="76" idx="0"/>
          </p:cNvCxnSpPr>
          <p:nvPr/>
        </p:nvCxnSpPr>
        <p:spPr>
          <a:xfrm>
            <a:off x="1434921" y="2201274"/>
            <a:ext cx="916118" cy="2470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4" name="Rectangle 93"/>
          <p:cNvSpPr/>
          <p:nvPr/>
        </p:nvSpPr>
        <p:spPr>
          <a:xfrm>
            <a:off x="742283" y="2445805"/>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95" name="Rectangle 94"/>
          <p:cNvSpPr/>
          <p:nvPr/>
        </p:nvSpPr>
        <p:spPr>
          <a:xfrm>
            <a:off x="1197137" y="2446006"/>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202</a:t>
            </a:r>
            <a:endParaRPr lang="en-US" sz="1400" dirty="0"/>
          </a:p>
        </p:txBody>
      </p:sp>
      <p:cxnSp>
        <p:nvCxnSpPr>
          <p:cNvPr id="96" name="Straight Arrow Connector 95"/>
          <p:cNvCxnSpPr>
            <a:stCxn id="94" idx="2"/>
          </p:cNvCxnSpPr>
          <p:nvPr/>
        </p:nvCxnSpPr>
        <p:spPr>
          <a:xfrm flipH="1">
            <a:off x="554642" y="2941958"/>
            <a:ext cx="417112" cy="262846"/>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7" name="Straight Arrow Connector 96"/>
          <p:cNvCxnSpPr>
            <a:stCxn id="95" idx="2"/>
          </p:cNvCxnSpPr>
          <p:nvPr/>
        </p:nvCxnSpPr>
        <p:spPr>
          <a:xfrm>
            <a:off x="1426608" y="2942159"/>
            <a:ext cx="56926" cy="599405"/>
          </a:xfrm>
          <a:prstGeom prst="straightConnector1">
            <a:avLst/>
          </a:prstGeom>
          <a:ln w="2857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8" name="Straight Arrow Connector 97"/>
          <p:cNvCxnSpPr>
            <a:stCxn id="101" idx="1"/>
          </p:cNvCxnSpPr>
          <p:nvPr/>
        </p:nvCxnSpPr>
        <p:spPr>
          <a:xfrm flipH="1" flipV="1">
            <a:off x="1656079" y="3279138"/>
            <a:ext cx="205554" cy="5443"/>
          </a:xfrm>
          <a:prstGeom prst="straightConnector1">
            <a:avLst/>
          </a:prstGeom>
          <a:ln>
            <a:solidFill>
              <a:schemeClr val="accent5"/>
            </a:solidFill>
            <a:tailEnd type="triangle"/>
          </a:ln>
        </p:spPr>
        <p:style>
          <a:lnRef idx="1">
            <a:schemeClr val="dk1"/>
          </a:lnRef>
          <a:fillRef idx="0">
            <a:schemeClr val="dk1"/>
          </a:fillRef>
          <a:effectRef idx="0">
            <a:schemeClr val="dk1"/>
          </a:effectRef>
          <a:fontRef idx="minor">
            <a:schemeClr val="tx1"/>
          </a:fontRef>
        </p:style>
      </p:cxnSp>
      <p:sp>
        <p:nvSpPr>
          <p:cNvPr id="101" name="TextBox 100"/>
          <p:cNvSpPr txBox="1"/>
          <p:nvPr/>
        </p:nvSpPr>
        <p:spPr>
          <a:xfrm>
            <a:off x="1861633" y="3099915"/>
            <a:ext cx="3347135" cy="369332"/>
          </a:xfrm>
          <a:prstGeom prst="rect">
            <a:avLst/>
          </a:prstGeom>
          <a:noFill/>
        </p:spPr>
        <p:txBody>
          <a:bodyPr wrap="square" rtlCol="0">
            <a:spAutoFit/>
          </a:bodyPr>
          <a:lstStyle/>
          <a:p>
            <a:r>
              <a:rPr lang="en-US" dirty="0" smtClean="0">
                <a:solidFill>
                  <a:schemeClr val="accent5"/>
                </a:solidFill>
              </a:rPr>
              <a:t>Omitting interior nodes for space</a:t>
            </a:r>
            <a:endParaRPr lang="en-US" dirty="0">
              <a:solidFill>
                <a:schemeClr val="accent5"/>
              </a:solidFill>
            </a:endParaRPr>
          </a:p>
        </p:txBody>
      </p:sp>
      <p:sp>
        <p:nvSpPr>
          <p:cNvPr id="104" name="Rectangle 103"/>
          <p:cNvSpPr/>
          <p:nvPr/>
        </p:nvSpPr>
        <p:spPr>
          <a:xfrm>
            <a:off x="1232885" y="3546207"/>
            <a:ext cx="501298" cy="4959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253</a:t>
            </a:r>
            <a:endParaRPr lang="en-US" sz="1400" dirty="0"/>
          </a:p>
        </p:txBody>
      </p:sp>
      <p:sp>
        <p:nvSpPr>
          <p:cNvPr id="119" name="Rectangle 118"/>
          <p:cNvSpPr/>
          <p:nvPr/>
        </p:nvSpPr>
        <p:spPr>
          <a:xfrm>
            <a:off x="1730095" y="354620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256</a:t>
            </a:r>
            <a:endParaRPr lang="en-US" sz="1400" dirty="0"/>
          </a:p>
        </p:txBody>
      </p:sp>
      <p:grpSp>
        <p:nvGrpSpPr>
          <p:cNvPr id="121" name="Group 120"/>
          <p:cNvGrpSpPr/>
          <p:nvPr/>
        </p:nvGrpSpPr>
        <p:grpSpPr>
          <a:xfrm>
            <a:off x="1740212" y="4878474"/>
            <a:ext cx="2294712" cy="496157"/>
            <a:chOff x="1531257" y="2772224"/>
            <a:chExt cx="2685145" cy="580576"/>
          </a:xfrm>
        </p:grpSpPr>
        <p:sp>
          <p:nvSpPr>
            <p:cNvPr id="122" name="Rectangle 121"/>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256</a:t>
              </a:r>
              <a:endParaRPr lang="en-US" sz="1400" dirty="0"/>
            </a:p>
          </p:txBody>
        </p:sp>
        <p:sp>
          <p:nvSpPr>
            <p:cNvPr id="123" name="Rectangle 122"/>
            <p:cNvSpPr/>
            <p:nvPr/>
          </p:nvSpPr>
          <p:spPr>
            <a:xfrm>
              <a:off x="2068286" y="2772226"/>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264</a:t>
              </a:r>
              <a:endParaRPr lang="en-US" sz="1400" dirty="0"/>
            </a:p>
          </p:txBody>
        </p:sp>
        <p:sp>
          <p:nvSpPr>
            <p:cNvPr id="124" name="Rectangle 123"/>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265</a:t>
              </a:r>
              <a:endParaRPr lang="en-US" sz="1400" dirty="0">
                <a:solidFill>
                  <a:schemeClr val="tx1"/>
                </a:solidFill>
              </a:endParaRPr>
            </a:p>
          </p:txBody>
        </p:sp>
        <p:sp>
          <p:nvSpPr>
            <p:cNvPr id="125" name="Rectangle 124"/>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126" name="Rectangle 125"/>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cxnSp>
        <p:nvCxnSpPr>
          <p:cNvPr id="127" name="Straight Arrow Connector 126"/>
          <p:cNvCxnSpPr>
            <a:stCxn id="104" idx="2"/>
          </p:cNvCxnSpPr>
          <p:nvPr/>
        </p:nvCxnSpPr>
        <p:spPr>
          <a:xfrm flipH="1">
            <a:off x="1232884" y="4042160"/>
            <a:ext cx="250650" cy="148259"/>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28" name="Group 127"/>
          <p:cNvGrpSpPr/>
          <p:nvPr/>
        </p:nvGrpSpPr>
        <p:grpSpPr>
          <a:xfrm>
            <a:off x="4179979" y="4878470"/>
            <a:ext cx="2294712" cy="496157"/>
            <a:chOff x="1531257" y="2772224"/>
            <a:chExt cx="2685145" cy="580576"/>
          </a:xfrm>
        </p:grpSpPr>
        <p:sp>
          <p:nvSpPr>
            <p:cNvPr id="129" name="Rectangle 128"/>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266</a:t>
              </a:r>
              <a:endParaRPr lang="en-US" sz="1400" dirty="0"/>
            </a:p>
          </p:txBody>
        </p:sp>
        <p:sp>
          <p:nvSpPr>
            <p:cNvPr id="130" name="Rectangle 129"/>
            <p:cNvSpPr/>
            <p:nvPr/>
          </p:nvSpPr>
          <p:spPr>
            <a:xfrm>
              <a:off x="2068286" y="2772226"/>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269</a:t>
              </a:r>
              <a:endParaRPr lang="en-US" sz="1400" dirty="0"/>
            </a:p>
          </p:txBody>
        </p:sp>
        <p:sp>
          <p:nvSpPr>
            <p:cNvPr id="131" name="Rectangle 130"/>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132" name="Rectangle 131"/>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133" name="Rectangle 132"/>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sp>
        <p:nvSpPr>
          <p:cNvPr id="134" name="Rectangle 133"/>
          <p:cNvSpPr/>
          <p:nvPr/>
        </p:nvSpPr>
        <p:spPr>
          <a:xfrm>
            <a:off x="1736431" y="4212340"/>
            <a:ext cx="501298" cy="4959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256</a:t>
            </a:r>
            <a:endParaRPr lang="en-US" sz="1400" dirty="0"/>
          </a:p>
        </p:txBody>
      </p:sp>
      <p:sp>
        <p:nvSpPr>
          <p:cNvPr id="135" name="Rectangle 134"/>
          <p:cNvSpPr/>
          <p:nvPr/>
        </p:nvSpPr>
        <p:spPr>
          <a:xfrm>
            <a:off x="2233641" y="4212341"/>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266</a:t>
            </a:r>
            <a:endParaRPr lang="en-US" sz="1400" dirty="0"/>
          </a:p>
        </p:txBody>
      </p:sp>
      <p:cxnSp>
        <p:nvCxnSpPr>
          <p:cNvPr id="136" name="Straight Arrow Connector 135"/>
          <p:cNvCxnSpPr>
            <a:stCxn id="134" idx="2"/>
            <a:endCxn id="122" idx="0"/>
          </p:cNvCxnSpPr>
          <p:nvPr/>
        </p:nvCxnSpPr>
        <p:spPr>
          <a:xfrm flipH="1">
            <a:off x="1969683" y="4708293"/>
            <a:ext cx="17397" cy="17018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7" name="Straight Arrow Connector 136"/>
          <p:cNvCxnSpPr>
            <a:stCxn id="135" idx="2"/>
            <a:endCxn id="129" idx="0"/>
          </p:cNvCxnSpPr>
          <p:nvPr/>
        </p:nvCxnSpPr>
        <p:spPr>
          <a:xfrm>
            <a:off x="2463112" y="4708494"/>
            <a:ext cx="1946338" cy="1699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8" name="Straight Arrow Connector 137"/>
          <p:cNvCxnSpPr>
            <a:stCxn id="119" idx="2"/>
            <a:endCxn id="134" idx="0"/>
          </p:cNvCxnSpPr>
          <p:nvPr/>
        </p:nvCxnSpPr>
        <p:spPr>
          <a:xfrm>
            <a:off x="1959566" y="4042361"/>
            <a:ext cx="27514" cy="1699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217337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a:t>
            </a:r>
            <a:r>
              <a:rPr lang="en-US" dirty="0"/>
              <a:t>5</a:t>
            </a:r>
            <a:r>
              <a:rPr lang="en-US" dirty="0" smtClean="0"/>
              <a:t>: Binary Search to Find </a:t>
            </a:r>
            <a:r>
              <a:rPr lang="en-US" dirty="0"/>
              <a:t>V</a:t>
            </a:r>
            <a:r>
              <a:rPr lang="en-US" dirty="0" smtClean="0"/>
              <a:t>alue</a:t>
            </a:r>
            <a:endParaRPr lang="en-US" dirty="0"/>
          </a:p>
        </p:txBody>
      </p:sp>
      <p:sp>
        <p:nvSpPr>
          <p:cNvPr id="3" name="Content Placeholder 2"/>
          <p:cNvSpPr>
            <a:spLocks noGrp="1"/>
          </p:cNvSpPr>
          <p:nvPr>
            <p:ph idx="1"/>
          </p:nvPr>
        </p:nvSpPr>
        <p:spPr>
          <a:xfrm>
            <a:off x="838200" y="1690688"/>
            <a:ext cx="9486207" cy="4852195"/>
          </a:xfrm>
        </p:spPr>
        <p:txBody>
          <a:bodyPr>
            <a:normAutofit/>
          </a:bodyPr>
          <a:lstStyle/>
          <a:p>
            <a:r>
              <a:rPr lang="en-US" sz="2000" dirty="0" smtClean="0"/>
              <a:t>We know the hidden audit event’s ID is in interval (269, 275)</a:t>
            </a:r>
          </a:p>
          <a:p>
            <a:r>
              <a:rPr lang="en-US" sz="2000" dirty="0" smtClean="0"/>
              <a:t>Interval is small enough to brute force quickly, so insert 270, 271, 272, 273, 274 until we get </a:t>
            </a:r>
            <a:r>
              <a:rPr lang="en-US" sz="2000" dirty="0" err="1" smtClean="0"/>
              <a:t>duplicate_key_exception</a:t>
            </a:r>
            <a:endParaRPr lang="en-US" sz="2000" dirty="0" smtClean="0"/>
          </a:p>
          <a:p>
            <a:r>
              <a:rPr lang="en-US" sz="2000" dirty="0" err="1" smtClean="0">
                <a:solidFill>
                  <a:srgbClr val="FF0000"/>
                </a:solidFill>
              </a:rPr>
              <a:t>duplicate_key_exception</a:t>
            </a:r>
            <a:r>
              <a:rPr lang="en-US" sz="2000" dirty="0" smtClean="0">
                <a:solidFill>
                  <a:srgbClr val="FF0000"/>
                </a:solidFill>
              </a:rPr>
              <a:t> occurs on 273!</a:t>
            </a:r>
          </a:p>
          <a:p>
            <a:r>
              <a:rPr lang="en-US" sz="2000" dirty="0" smtClean="0">
                <a:solidFill>
                  <a:srgbClr val="FF0000"/>
                </a:solidFill>
              </a:rPr>
              <a:t>273 is the Auditor ID!</a:t>
            </a:r>
          </a:p>
          <a:p>
            <a:endParaRPr lang="en-US" sz="2000" dirty="0" smtClean="0"/>
          </a:p>
          <a:p>
            <a:endParaRPr lang="en-US" sz="2000" dirty="0" smtClean="0"/>
          </a:p>
        </p:txBody>
      </p:sp>
    </p:spTree>
    <p:extLst>
      <p:ext uri="{BB962C8B-B14F-4D97-AF65-F5344CB8AC3E}">
        <p14:creationId xmlns:p14="http://schemas.microsoft.com/office/powerpoint/2010/main" val="124005677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a:t>
            </a:r>
            <a:r>
              <a:rPr lang="en-US" dirty="0"/>
              <a:t>5</a:t>
            </a:r>
            <a:r>
              <a:rPr lang="en-US" dirty="0" smtClean="0"/>
              <a:t>: Binary Search to Find </a:t>
            </a:r>
            <a:r>
              <a:rPr lang="en-US" dirty="0"/>
              <a:t>V</a:t>
            </a:r>
            <a:r>
              <a:rPr lang="en-US" dirty="0" smtClean="0"/>
              <a:t>alue</a:t>
            </a:r>
            <a:endParaRPr lang="en-US" dirty="0"/>
          </a:p>
        </p:txBody>
      </p:sp>
      <p:sp>
        <p:nvSpPr>
          <p:cNvPr id="5" name="TextBox 4"/>
          <p:cNvSpPr txBox="1"/>
          <p:nvPr/>
        </p:nvSpPr>
        <p:spPr>
          <a:xfrm>
            <a:off x="1695368" y="2017174"/>
            <a:ext cx="9999725" cy="4524315"/>
          </a:xfrm>
          <a:prstGeom prst="rect">
            <a:avLst/>
          </a:prstGeom>
          <a:noFill/>
        </p:spPr>
        <p:txBody>
          <a:bodyPr wrap="none" rtlCol="0">
            <a:spAutoFit/>
          </a:bodyPr>
          <a:lstStyle/>
          <a:p>
            <a:r>
              <a:rPr lang="en-US" dirty="0" err="1"/>
              <a:t>brute_force_threshold</a:t>
            </a:r>
            <a:r>
              <a:rPr lang="en-US" dirty="0"/>
              <a:t> = 10</a:t>
            </a:r>
          </a:p>
          <a:p>
            <a:r>
              <a:rPr lang="en-US" dirty="0"/>
              <a:t>(</a:t>
            </a:r>
            <a:r>
              <a:rPr lang="en-US" dirty="0" err="1"/>
              <a:t>x,y</a:t>
            </a:r>
            <a:r>
              <a:rPr lang="en-US" dirty="0"/>
              <a:t>) = </a:t>
            </a:r>
            <a:r>
              <a:rPr lang="en-US" dirty="0" err="1"/>
              <a:t>audit_event_interval</a:t>
            </a:r>
            <a:endParaRPr lang="en-US" dirty="0"/>
          </a:p>
          <a:p>
            <a:r>
              <a:rPr lang="en-US" dirty="0"/>
              <a:t>while( (y-x) &gt; 10): </a:t>
            </a:r>
            <a:r>
              <a:rPr lang="en-US" dirty="0">
                <a:solidFill>
                  <a:schemeClr val="accent6"/>
                </a:solidFill>
              </a:rPr>
              <a:t>// if the interval gets very small, </a:t>
            </a:r>
            <a:r>
              <a:rPr lang="en-US" dirty="0" smtClean="0">
                <a:solidFill>
                  <a:schemeClr val="accent6"/>
                </a:solidFill>
              </a:rPr>
              <a:t>we‘ll </a:t>
            </a:r>
            <a:r>
              <a:rPr lang="en-US" dirty="0">
                <a:solidFill>
                  <a:schemeClr val="accent6"/>
                </a:solidFill>
              </a:rPr>
              <a:t>just brute force the remainder</a:t>
            </a:r>
          </a:p>
          <a:p>
            <a:r>
              <a:rPr lang="en-US" dirty="0"/>
              <a:t>   midpoint = floor((y-x)/2) + </a:t>
            </a:r>
            <a:r>
              <a:rPr lang="en-US" dirty="0" smtClean="0"/>
              <a:t>x</a:t>
            </a:r>
          </a:p>
          <a:p>
            <a:r>
              <a:rPr lang="en-US" dirty="0" smtClean="0"/>
              <a:t>   </a:t>
            </a:r>
            <a:r>
              <a:rPr lang="en-US" dirty="0" err="1" smtClean="0"/>
              <a:t>scheduling_sandbox.insert</a:t>
            </a:r>
            <a:r>
              <a:rPr lang="en-US" dirty="0" smtClean="0"/>
              <a:t>(midpoint)</a:t>
            </a:r>
            <a:endParaRPr lang="en-US" dirty="0"/>
          </a:p>
          <a:p>
            <a:r>
              <a:rPr lang="en-US" dirty="0"/>
              <a:t>   </a:t>
            </a:r>
            <a:r>
              <a:rPr lang="en-US" dirty="0" err="1"/>
              <a:t>scheduling_sandbox.insert</a:t>
            </a:r>
            <a:r>
              <a:rPr lang="en-US" dirty="0"/>
              <a:t>(x+1)</a:t>
            </a:r>
          </a:p>
          <a:p>
            <a:r>
              <a:rPr lang="en-US" dirty="0"/>
              <a:t>   </a:t>
            </a:r>
            <a:r>
              <a:rPr lang="en-US" dirty="0" err="1"/>
              <a:t>scheduling_sandbox.insert</a:t>
            </a:r>
            <a:r>
              <a:rPr lang="en-US" dirty="0"/>
              <a:t>(x+2)</a:t>
            </a:r>
          </a:p>
          <a:p>
            <a:r>
              <a:rPr lang="en-US" dirty="0"/>
              <a:t>   if(split was observed):</a:t>
            </a:r>
          </a:p>
          <a:p>
            <a:r>
              <a:rPr lang="en-US" dirty="0"/>
              <a:t>      (</a:t>
            </a:r>
            <a:r>
              <a:rPr lang="en-US" dirty="0" err="1"/>
              <a:t>x,y</a:t>
            </a:r>
            <a:r>
              <a:rPr lang="en-US" dirty="0"/>
              <a:t>) = (midpoint, y)</a:t>
            </a:r>
          </a:p>
          <a:p>
            <a:r>
              <a:rPr lang="en-US" dirty="0"/>
              <a:t>      continue</a:t>
            </a:r>
          </a:p>
          <a:p>
            <a:r>
              <a:rPr lang="en-US" dirty="0"/>
              <a:t>   </a:t>
            </a:r>
            <a:r>
              <a:rPr lang="en-US" dirty="0" err="1"/>
              <a:t>scheduling_sandbox.insert</a:t>
            </a:r>
            <a:r>
              <a:rPr lang="en-US" dirty="0"/>
              <a:t>(x+3)</a:t>
            </a:r>
          </a:p>
          <a:p>
            <a:r>
              <a:rPr lang="en-US" dirty="0"/>
              <a:t>   assert(split was observed)</a:t>
            </a:r>
          </a:p>
          <a:p>
            <a:r>
              <a:rPr lang="en-US" dirty="0"/>
              <a:t>      (</a:t>
            </a:r>
            <a:r>
              <a:rPr lang="en-US" dirty="0" err="1"/>
              <a:t>x,y</a:t>
            </a:r>
            <a:r>
              <a:rPr lang="en-US" dirty="0"/>
              <a:t>) = (x+3, midpoint)</a:t>
            </a:r>
          </a:p>
          <a:p>
            <a:endParaRPr lang="en-US" dirty="0"/>
          </a:p>
          <a:p>
            <a:r>
              <a:rPr lang="en-US" dirty="0"/>
              <a:t>for id in range(</a:t>
            </a:r>
            <a:r>
              <a:rPr lang="en-US" dirty="0" err="1"/>
              <a:t>x,y</a:t>
            </a:r>
            <a:r>
              <a:rPr lang="en-US" dirty="0"/>
              <a:t>):   </a:t>
            </a:r>
            <a:r>
              <a:rPr lang="en-US" dirty="0">
                <a:solidFill>
                  <a:schemeClr val="accent6"/>
                </a:solidFill>
              </a:rPr>
              <a:t>// brute force the remainder</a:t>
            </a:r>
          </a:p>
          <a:p>
            <a:r>
              <a:rPr lang="en-US" dirty="0"/>
              <a:t>   </a:t>
            </a:r>
            <a:r>
              <a:rPr lang="en-US" dirty="0" err="1"/>
              <a:t>scheduling_sandbox.insert</a:t>
            </a:r>
            <a:r>
              <a:rPr lang="en-US" dirty="0"/>
              <a:t>(id)   </a:t>
            </a:r>
            <a:r>
              <a:rPr lang="en-US" dirty="0">
                <a:solidFill>
                  <a:schemeClr val="accent6"/>
                </a:solidFill>
              </a:rPr>
              <a:t>// when insertion throws </a:t>
            </a:r>
            <a:r>
              <a:rPr lang="en-US" dirty="0" err="1">
                <a:solidFill>
                  <a:schemeClr val="accent6"/>
                </a:solidFill>
              </a:rPr>
              <a:t>duplicate_key</a:t>
            </a:r>
            <a:r>
              <a:rPr lang="en-US" dirty="0">
                <a:solidFill>
                  <a:schemeClr val="accent6"/>
                </a:solidFill>
              </a:rPr>
              <a:t> exception, id is the audit event.</a:t>
            </a:r>
          </a:p>
        </p:txBody>
      </p:sp>
      <p:sp>
        <p:nvSpPr>
          <p:cNvPr id="6" name="TextBox 5"/>
          <p:cNvSpPr txBox="1"/>
          <p:nvPr/>
        </p:nvSpPr>
        <p:spPr>
          <a:xfrm>
            <a:off x="910475" y="1422533"/>
            <a:ext cx="1135632" cy="307777"/>
          </a:xfrm>
          <a:prstGeom prst="rect">
            <a:avLst/>
          </a:prstGeom>
          <a:noFill/>
        </p:spPr>
        <p:txBody>
          <a:bodyPr wrap="none" rtlCol="0">
            <a:spAutoFit/>
          </a:bodyPr>
          <a:lstStyle/>
          <a:p>
            <a:r>
              <a:rPr lang="en-US" sz="1400" b="1" dirty="0" smtClean="0"/>
              <a:t>Pseudocode:</a:t>
            </a:r>
            <a:endParaRPr lang="en-US" sz="1400" b="1" dirty="0"/>
          </a:p>
        </p:txBody>
      </p:sp>
    </p:spTree>
    <p:extLst>
      <p:ext uri="{BB962C8B-B14F-4D97-AF65-F5344CB8AC3E}">
        <p14:creationId xmlns:p14="http://schemas.microsoft.com/office/powerpoint/2010/main" val="387006997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Steps</a:t>
            </a:r>
            <a:endParaRPr lang="en-US" dirty="0"/>
          </a:p>
        </p:txBody>
      </p:sp>
      <p:sp>
        <p:nvSpPr>
          <p:cNvPr id="3" name="Content Placeholder 2"/>
          <p:cNvSpPr>
            <a:spLocks noGrp="1"/>
          </p:cNvSpPr>
          <p:nvPr>
            <p:ph idx="1"/>
          </p:nvPr>
        </p:nvSpPr>
        <p:spPr/>
        <p:txBody>
          <a:bodyPr>
            <a:normAutofit lnSpcReduction="10000"/>
          </a:bodyPr>
          <a:lstStyle/>
          <a:p>
            <a:r>
              <a:rPr lang="en-US" dirty="0" smtClean="0"/>
              <a:t>1) Create a new Scheduling Sandbox session, and determine how the </a:t>
            </a:r>
            <a:r>
              <a:rPr lang="en-US" dirty="0" err="1" smtClean="0"/>
              <a:t>TempIndex</a:t>
            </a:r>
            <a:r>
              <a:rPr lang="en-US" dirty="0" smtClean="0"/>
              <a:t> would be structured in the absence of a hidden auditing event.</a:t>
            </a:r>
          </a:p>
          <a:p>
            <a:r>
              <a:rPr lang="en-US" dirty="0" smtClean="0"/>
              <a:t>2) Determine which Data Node the hidden auditing event is recorded in.</a:t>
            </a:r>
          </a:p>
          <a:p>
            <a:r>
              <a:rPr lang="en-US" dirty="0" smtClean="0"/>
              <a:t>3) Discard Scheduling Sandbox without committing and create a new one.</a:t>
            </a:r>
          </a:p>
          <a:p>
            <a:r>
              <a:rPr lang="en-US" dirty="0"/>
              <a:t>4</a:t>
            </a:r>
            <a:r>
              <a:rPr lang="en-US" dirty="0" smtClean="0"/>
              <a:t>) Determine which known event IDs bookend the hidden auditing event.</a:t>
            </a:r>
          </a:p>
          <a:p>
            <a:r>
              <a:rPr lang="en-US" dirty="0"/>
              <a:t>5</a:t>
            </a:r>
            <a:r>
              <a:rPr lang="en-US" dirty="0" smtClean="0"/>
              <a:t>) Perform a binary search to identify the hidden auditing event’s ID.</a:t>
            </a:r>
            <a:endParaRPr lang="en-US" dirty="0"/>
          </a:p>
        </p:txBody>
      </p:sp>
      <p:pic>
        <p:nvPicPr>
          <p:cNvPr id="1026" name="Picture 2" descr="http://www.iconsdb.com/icons/download/green/check-mark-3-51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690" y="2019074"/>
            <a:ext cx="497568" cy="49756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ww.iconsdb.com/icons/download/green/check-mark-3-51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690" y="3121366"/>
            <a:ext cx="497568" cy="49756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www.iconsdb.com/icons/download/green/check-mark-3-51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245" y="3818052"/>
            <a:ext cx="497568" cy="49756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www.iconsdb.com/icons/download/green/check-mark-3-51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690" y="4617756"/>
            <a:ext cx="497568" cy="49756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www.iconsdb.com/icons/download/green/check-mark-3-51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690" y="5314442"/>
            <a:ext cx="497568" cy="497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60086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Example vs. Actual Implementation</a:t>
            </a:r>
            <a:endParaRPr lang="en-US" dirty="0"/>
          </a:p>
        </p:txBody>
      </p:sp>
      <p:sp>
        <p:nvSpPr>
          <p:cNvPr id="3" name="Content Placeholder 2"/>
          <p:cNvSpPr>
            <a:spLocks noGrp="1"/>
          </p:cNvSpPr>
          <p:nvPr>
            <p:ph idx="1"/>
          </p:nvPr>
        </p:nvSpPr>
        <p:spPr/>
        <p:txBody>
          <a:bodyPr>
            <a:normAutofit fontScale="92500"/>
          </a:bodyPr>
          <a:lstStyle/>
          <a:p>
            <a:r>
              <a:rPr lang="en-US" dirty="0" smtClean="0"/>
              <a:t>For space considerations, Data Nodes were shown to have 5 slots in this slide deck</a:t>
            </a:r>
          </a:p>
          <a:p>
            <a:pPr lvl="1"/>
            <a:r>
              <a:rPr lang="en-US" dirty="0" smtClean="0"/>
              <a:t>In the implementation, Data Nodes actually have </a:t>
            </a:r>
            <a:r>
              <a:rPr lang="en-US" dirty="0" smtClean="0">
                <a:solidFill>
                  <a:srgbClr val="FF0000"/>
                </a:solidFill>
              </a:rPr>
              <a:t>9 slots</a:t>
            </a:r>
            <a:r>
              <a:rPr lang="en-US" dirty="0" smtClean="0"/>
              <a:t>.  With 9 slots, the interval Testing Slot is the 5</a:t>
            </a:r>
            <a:r>
              <a:rPr lang="en-US" baseline="30000" dirty="0" smtClean="0"/>
              <a:t>th</a:t>
            </a:r>
            <a:r>
              <a:rPr lang="en-US" dirty="0" smtClean="0"/>
              <a:t> from the right.</a:t>
            </a:r>
          </a:p>
          <a:p>
            <a:pPr lvl="1"/>
            <a:r>
              <a:rPr lang="en-US" dirty="0" smtClean="0"/>
              <a:t>In the implementation, when a Data Node splits, the new left node receives 5 of the original Data Node’s events and the new right node receives the other 4 events</a:t>
            </a:r>
          </a:p>
          <a:p>
            <a:pPr lvl="1"/>
            <a:r>
              <a:rPr lang="en-US" dirty="0" smtClean="0"/>
              <a:t>Whenever we inserted x+1, x+2, and x+3 in the example, one would actually insert x+1, x+2, x+3, x+4, and x+5.  Then:</a:t>
            </a:r>
          </a:p>
          <a:p>
            <a:pPr lvl="2"/>
            <a:r>
              <a:rPr lang="en-US" sz="1800" dirty="0"/>
              <a:t>If split happens on insertion of </a:t>
            </a:r>
            <a:r>
              <a:rPr lang="en-US" sz="1800" dirty="0" smtClean="0"/>
              <a:t>x+4, </a:t>
            </a:r>
            <a:r>
              <a:rPr lang="en-US" sz="1800" dirty="0"/>
              <a:t>then </a:t>
            </a:r>
            <a:r>
              <a:rPr lang="en-US" sz="1800" dirty="0" err="1"/>
              <a:t>audit_ID</a:t>
            </a:r>
            <a:r>
              <a:rPr lang="en-US" sz="1800" dirty="0"/>
              <a:t> &gt; </a:t>
            </a:r>
            <a:r>
              <a:rPr lang="en-US" sz="1800" dirty="0" smtClean="0"/>
              <a:t>lower interval bound (Step 4) or midpoint (Step 5)</a:t>
            </a:r>
            <a:endParaRPr lang="en-US" sz="1800" dirty="0"/>
          </a:p>
          <a:p>
            <a:pPr lvl="2"/>
            <a:r>
              <a:rPr lang="en-US" sz="1800" dirty="0"/>
              <a:t>If split happens on insertion of </a:t>
            </a:r>
            <a:r>
              <a:rPr lang="en-US" sz="1800" dirty="0" smtClean="0"/>
              <a:t>x+5, </a:t>
            </a:r>
            <a:r>
              <a:rPr lang="en-US" sz="1800" dirty="0"/>
              <a:t>then </a:t>
            </a:r>
            <a:r>
              <a:rPr lang="en-US" sz="1800" dirty="0" err="1"/>
              <a:t>audit_ID</a:t>
            </a:r>
            <a:r>
              <a:rPr lang="en-US" sz="1800" dirty="0"/>
              <a:t> </a:t>
            </a:r>
            <a:r>
              <a:rPr lang="en-US" sz="1800" dirty="0" smtClean="0"/>
              <a:t>&lt; </a:t>
            </a:r>
            <a:r>
              <a:rPr lang="en-US" sz="1800" dirty="0"/>
              <a:t>lower interval bound </a:t>
            </a:r>
            <a:r>
              <a:rPr lang="en-US" sz="1800" dirty="0" smtClean="0"/>
              <a:t>(Step 4) or </a:t>
            </a:r>
            <a:r>
              <a:rPr lang="en-US" sz="1800" dirty="0"/>
              <a:t>midpoint </a:t>
            </a:r>
            <a:r>
              <a:rPr lang="en-US" sz="1800" dirty="0" smtClean="0"/>
              <a:t>(Step 5)</a:t>
            </a:r>
          </a:p>
          <a:p>
            <a:pPr lvl="1"/>
            <a:r>
              <a:rPr lang="en-US" sz="2600" dirty="0" smtClean="0"/>
              <a:t>Everything else works exactly the same</a:t>
            </a:r>
            <a:endParaRPr lang="en-US" sz="2600" dirty="0"/>
          </a:p>
          <a:p>
            <a:pPr lvl="2"/>
            <a:endParaRPr lang="en-US" dirty="0" smtClean="0"/>
          </a:p>
          <a:p>
            <a:pPr lvl="1"/>
            <a:endParaRPr lang="en-US" dirty="0"/>
          </a:p>
        </p:txBody>
      </p:sp>
    </p:spTree>
    <p:extLst>
      <p:ext uri="{BB962C8B-B14F-4D97-AF65-F5344CB8AC3E}">
        <p14:creationId xmlns:p14="http://schemas.microsoft.com/office/powerpoint/2010/main" val="397687796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Steps: Worst </a:t>
            </a:r>
            <a:r>
              <a:rPr lang="en-US" dirty="0" smtClean="0"/>
              <a:t>Case Complexity</a:t>
            </a:r>
            <a:endParaRPr lang="en-US" dirty="0"/>
          </a:p>
        </p:txBody>
      </p:sp>
      <p:sp>
        <p:nvSpPr>
          <p:cNvPr id="3" name="Content Placeholder 2"/>
          <p:cNvSpPr>
            <a:spLocks noGrp="1"/>
          </p:cNvSpPr>
          <p:nvPr>
            <p:ph idx="1"/>
          </p:nvPr>
        </p:nvSpPr>
        <p:spPr>
          <a:xfrm>
            <a:off x="547788" y="2229845"/>
            <a:ext cx="10515600" cy="4351338"/>
          </a:xfrm>
        </p:spPr>
        <p:txBody>
          <a:bodyPr>
            <a:normAutofit fontScale="92500" lnSpcReduction="10000"/>
          </a:bodyPr>
          <a:lstStyle/>
          <a:p>
            <a:r>
              <a:rPr lang="en-US" sz="1600" dirty="0" smtClean="0"/>
              <a:t>1) Create a new Scheduling Sandbox session, and determine how the </a:t>
            </a:r>
            <a:r>
              <a:rPr lang="en-US" sz="1600" dirty="0" err="1" smtClean="0"/>
              <a:t>TempIndex</a:t>
            </a:r>
            <a:r>
              <a:rPr lang="en-US" sz="1600" dirty="0" smtClean="0"/>
              <a:t> would be structured in the absence of a hidden auditing event</a:t>
            </a:r>
          </a:p>
          <a:p>
            <a:pPr lvl="1"/>
            <a:r>
              <a:rPr lang="en-US" sz="1400" dirty="0" smtClean="0"/>
              <a:t>O(1)</a:t>
            </a:r>
          </a:p>
          <a:p>
            <a:r>
              <a:rPr lang="en-US" sz="1600" dirty="0" smtClean="0"/>
              <a:t>2) Determine which Data Node the hidden auditing event is recorded in</a:t>
            </a:r>
          </a:p>
          <a:p>
            <a:pPr lvl="1"/>
            <a:r>
              <a:rPr lang="en-US" sz="1200" dirty="0"/>
              <a:t>Let n be the count of the attacker’s visible </a:t>
            </a:r>
            <a:r>
              <a:rPr lang="en-US" sz="1200" dirty="0" smtClean="0"/>
              <a:t>events</a:t>
            </a:r>
          </a:p>
          <a:p>
            <a:pPr lvl="1"/>
            <a:r>
              <a:rPr lang="en-US" sz="1200" dirty="0" smtClean="0"/>
              <a:t>In the worst case, the number of insertions required to find the node containing the audit event is proportional to the count of user’s visible events</a:t>
            </a:r>
          </a:p>
          <a:p>
            <a:pPr lvl="1"/>
            <a:r>
              <a:rPr lang="en-US" sz="1400" dirty="0" smtClean="0"/>
              <a:t>O(n)</a:t>
            </a:r>
          </a:p>
          <a:p>
            <a:r>
              <a:rPr lang="en-US" sz="1600" dirty="0" smtClean="0"/>
              <a:t>3) Discard Scheduling Sandbox without committing and create a new one</a:t>
            </a:r>
          </a:p>
          <a:p>
            <a:pPr lvl="1"/>
            <a:r>
              <a:rPr lang="en-US" sz="1400" dirty="0" smtClean="0"/>
              <a:t>O(1)</a:t>
            </a:r>
          </a:p>
          <a:p>
            <a:r>
              <a:rPr lang="en-US" sz="1600" dirty="0"/>
              <a:t>4</a:t>
            </a:r>
            <a:r>
              <a:rPr lang="en-US" sz="1600" dirty="0" smtClean="0"/>
              <a:t>) Determine which known event IDs bookend the hidden auditing event</a:t>
            </a:r>
          </a:p>
          <a:p>
            <a:pPr lvl="1"/>
            <a:r>
              <a:rPr lang="en-US" sz="1200" dirty="0" smtClean="0"/>
              <a:t>Number of insertions to determine interval in the worst-case is proportional to number of slots in a Data Node, which is fixed by the implementation</a:t>
            </a:r>
          </a:p>
          <a:p>
            <a:pPr lvl="1"/>
            <a:r>
              <a:rPr lang="en-US" sz="1400" dirty="0" smtClean="0"/>
              <a:t>O(1)</a:t>
            </a:r>
          </a:p>
          <a:p>
            <a:r>
              <a:rPr lang="en-US" sz="1600" dirty="0"/>
              <a:t>5</a:t>
            </a:r>
            <a:r>
              <a:rPr lang="en-US" sz="1600" dirty="0" smtClean="0"/>
              <a:t>) Perform a binary search to identify the hidden auditing event’s ID</a:t>
            </a:r>
          </a:p>
          <a:p>
            <a:pPr lvl="1"/>
            <a:r>
              <a:rPr lang="en-US" sz="1400" dirty="0" smtClean="0"/>
              <a:t>Let m be the size of the largest interval in the visible events</a:t>
            </a:r>
          </a:p>
          <a:p>
            <a:pPr lvl="1"/>
            <a:r>
              <a:rPr lang="en-US" sz="1400" dirty="0" smtClean="0"/>
              <a:t>O(log(m))</a:t>
            </a:r>
          </a:p>
          <a:p>
            <a:pPr lvl="1"/>
            <a:endParaRPr lang="en-US" sz="1400" dirty="0"/>
          </a:p>
          <a:p>
            <a:r>
              <a:rPr lang="en-US" sz="1800" dirty="0" smtClean="0">
                <a:solidFill>
                  <a:srgbClr val="FF0000"/>
                </a:solidFill>
              </a:rPr>
              <a:t>OVERALL: O(n + log(m))</a:t>
            </a:r>
            <a:endParaRPr lang="en-US" sz="1800" dirty="0">
              <a:solidFill>
                <a:srgbClr val="FF0000"/>
              </a:solidFill>
            </a:endParaRPr>
          </a:p>
        </p:txBody>
      </p:sp>
      <p:sp>
        <p:nvSpPr>
          <p:cNvPr id="4" name="TextBox 3"/>
          <p:cNvSpPr txBox="1"/>
          <p:nvPr/>
        </p:nvSpPr>
        <p:spPr>
          <a:xfrm>
            <a:off x="792742" y="1538390"/>
            <a:ext cx="5009320" cy="369332"/>
          </a:xfrm>
          <a:prstGeom prst="rect">
            <a:avLst/>
          </a:prstGeom>
          <a:noFill/>
        </p:spPr>
        <p:txBody>
          <a:bodyPr wrap="none" rtlCol="0">
            <a:spAutoFit/>
          </a:bodyPr>
          <a:lstStyle/>
          <a:p>
            <a:r>
              <a:rPr lang="en-US" dirty="0" smtClean="0">
                <a:solidFill>
                  <a:srgbClr val="FF0000"/>
                </a:solidFill>
              </a:rPr>
              <a:t>Worst-case analysis in terms of attacker operations:</a:t>
            </a:r>
            <a:endParaRPr lang="en-US" dirty="0">
              <a:solidFill>
                <a:srgbClr val="FF0000"/>
              </a:solidFill>
            </a:endParaRPr>
          </a:p>
        </p:txBody>
      </p:sp>
    </p:spTree>
    <p:extLst>
      <p:ext uri="{BB962C8B-B14F-4D97-AF65-F5344CB8AC3E}">
        <p14:creationId xmlns:p14="http://schemas.microsoft.com/office/powerpoint/2010/main" val="216959857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Attacker Steps: Worst Case </a:t>
            </a:r>
            <a:r>
              <a:rPr lang="en-US" dirty="0" smtClean="0"/>
              <a:t>Formula</a:t>
            </a:r>
            <a:endParaRPr lang="en-US" dirty="0"/>
          </a:p>
        </p:txBody>
      </p:sp>
      <p:sp>
        <p:nvSpPr>
          <p:cNvPr id="3" name="Content Placeholder 2"/>
          <p:cNvSpPr>
            <a:spLocks noGrp="1"/>
          </p:cNvSpPr>
          <p:nvPr>
            <p:ph idx="1"/>
          </p:nvPr>
        </p:nvSpPr>
        <p:spPr/>
        <p:txBody>
          <a:bodyPr/>
          <a:lstStyle/>
          <a:p>
            <a:r>
              <a:rPr lang="en-US" sz="2000" dirty="0" smtClean="0"/>
              <a:t>Worst case assumptions:</a:t>
            </a:r>
          </a:p>
          <a:p>
            <a:pPr lvl="1"/>
            <a:r>
              <a:rPr lang="en-US" sz="1600" dirty="0" smtClean="0"/>
              <a:t>Audit ID is placed in the last data node to be tested</a:t>
            </a:r>
          </a:p>
          <a:p>
            <a:pPr lvl="1"/>
            <a:r>
              <a:rPr lang="en-US" sz="1600" dirty="0" smtClean="0"/>
              <a:t>Audit ID is in the last interval of its node to be tested.</a:t>
            </a:r>
          </a:p>
          <a:p>
            <a:r>
              <a:rPr lang="en-US" sz="2000" dirty="0" smtClean="0"/>
              <a:t>Parameters:</a:t>
            </a:r>
          </a:p>
          <a:p>
            <a:pPr lvl="1"/>
            <a:r>
              <a:rPr lang="en-US" sz="1800" dirty="0"/>
              <a:t>N</a:t>
            </a:r>
            <a:r>
              <a:rPr lang="en-US" sz="1800" dirty="0" smtClean="0"/>
              <a:t> = Number of leaf nodes in initialized </a:t>
            </a:r>
            <a:r>
              <a:rPr lang="en-US" sz="1800" dirty="0" err="1" smtClean="0"/>
              <a:t>TempIndex</a:t>
            </a:r>
            <a:endParaRPr lang="en-US" sz="1800" dirty="0" smtClean="0"/>
          </a:p>
          <a:p>
            <a:pPr lvl="1"/>
            <a:r>
              <a:rPr lang="en-US" sz="1800" dirty="0" smtClean="0"/>
              <a:t>R = Width of largest range between two events</a:t>
            </a:r>
          </a:p>
          <a:p>
            <a:pPr lvl="1"/>
            <a:endParaRPr lang="en-US" sz="1800" dirty="0"/>
          </a:p>
          <a:p>
            <a:pPr lvl="1"/>
            <a:endParaRPr lang="en-US" sz="1800" dirty="0" smtClean="0"/>
          </a:p>
          <a:p>
            <a:pPr lvl="1"/>
            <a:r>
              <a:rPr lang="en-US" sz="1800" dirty="0" smtClean="0"/>
              <a:t>Worst case # of operations ~= 2 + (3 * (N-1)) + 2 + 39 + 5.5 log</a:t>
            </a:r>
            <a:r>
              <a:rPr lang="en-US" sz="1800" baseline="-25000" dirty="0" smtClean="0"/>
              <a:t>2</a:t>
            </a:r>
            <a:r>
              <a:rPr lang="en-US" sz="1800" dirty="0" smtClean="0"/>
              <a:t>(R)</a:t>
            </a:r>
            <a:endParaRPr lang="en-US" sz="2200" dirty="0" smtClean="0"/>
          </a:p>
          <a:p>
            <a:pPr lvl="1"/>
            <a:endParaRPr lang="en-US" dirty="0"/>
          </a:p>
        </p:txBody>
      </p:sp>
    </p:spTree>
    <p:extLst>
      <p:ext uri="{BB962C8B-B14F-4D97-AF65-F5344CB8AC3E}">
        <p14:creationId xmlns:p14="http://schemas.microsoft.com/office/powerpoint/2010/main" val="1761987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p:cNvSpPr>
            <a:spLocks noGrp="1"/>
          </p:cNvSpPr>
          <p:nvPr>
            <p:ph idx="1"/>
          </p:nvPr>
        </p:nvSpPr>
        <p:spPr>
          <a:xfrm>
            <a:off x="838200" y="1825625"/>
            <a:ext cx="10515600" cy="4351338"/>
          </a:xfrm>
        </p:spPr>
        <p:txBody>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Remaining user events to be inserted: 200, 300, 400, 500, 600, 700, 800, and auditing event </a:t>
            </a:r>
            <a:r>
              <a:rPr lang="en-US" dirty="0" smtClean="0">
                <a:solidFill>
                  <a:srgbClr val="FF0000"/>
                </a:solidFill>
              </a:rPr>
              <a:t>273</a:t>
            </a:r>
          </a:p>
          <a:p>
            <a:endParaRPr lang="en-US" dirty="0" smtClean="0"/>
          </a:p>
        </p:txBody>
      </p:sp>
      <p:sp>
        <p:nvSpPr>
          <p:cNvPr id="2" name="Title 1"/>
          <p:cNvSpPr>
            <a:spLocks noGrp="1"/>
          </p:cNvSpPr>
          <p:nvPr>
            <p:ph type="title"/>
          </p:nvPr>
        </p:nvSpPr>
        <p:spPr/>
        <p:txBody>
          <a:bodyPr/>
          <a:lstStyle/>
          <a:p>
            <a:r>
              <a:rPr lang="en-US" dirty="0" smtClean="0"/>
              <a:t>Initialization of </a:t>
            </a:r>
            <a:r>
              <a:rPr lang="en-US" dirty="0" err="1" smtClean="0"/>
              <a:t>TempIndex</a:t>
            </a:r>
            <a:endParaRPr lang="en-US" dirty="0"/>
          </a:p>
        </p:txBody>
      </p:sp>
      <p:grpSp>
        <p:nvGrpSpPr>
          <p:cNvPr id="9" name="Group 8"/>
          <p:cNvGrpSpPr/>
          <p:nvPr/>
        </p:nvGrpSpPr>
        <p:grpSpPr>
          <a:xfrm>
            <a:off x="1030513" y="3947870"/>
            <a:ext cx="2685145" cy="580576"/>
            <a:chOff x="1531257" y="2772224"/>
            <a:chExt cx="2685145" cy="580576"/>
          </a:xfrm>
        </p:grpSpPr>
        <p:sp>
          <p:nvSpPr>
            <p:cNvPr id="4" name="Rectangle 3"/>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5" name="Rectangle 4"/>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6" name="Rectangle 5"/>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7" name="Rectangle 6"/>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8" name="Rectangle 7"/>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grpSp>
      <p:sp>
        <p:nvSpPr>
          <p:cNvPr id="10" name="Rectangle 9"/>
          <p:cNvSpPr/>
          <p:nvPr/>
        </p:nvSpPr>
        <p:spPr>
          <a:xfrm>
            <a:off x="1567542"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2" name="Straight Arrow Connector 11"/>
          <p:cNvCxnSpPr>
            <a:stCxn id="10" idx="2"/>
            <a:endCxn id="4" idx="0"/>
          </p:cNvCxnSpPr>
          <p:nvPr/>
        </p:nvCxnSpPr>
        <p:spPr>
          <a:xfrm flipH="1">
            <a:off x="1299028" y="3425358"/>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Left Arrow Callout 10"/>
          <p:cNvSpPr/>
          <p:nvPr/>
        </p:nvSpPr>
        <p:spPr>
          <a:xfrm>
            <a:off x="4093030" y="2910085"/>
            <a:ext cx="2017486" cy="1618356"/>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Done: Inserted the 1st event (100)</a:t>
            </a:r>
            <a:endParaRPr lang="en-US" dirty="0"/>
          </a:p>
        </p:txBody>
      </p:sp>
      <p:sp>
        <p:nvSpPr>
          <p:cNvPr id="16" name="Down Arrow Callout 15"/>
          <p:cNvSpPr/>
          <p:nvPr/>
        </p:nvSpPr>
        <p:spPr>
          <a:xfrm>
            <a:off x="6299206" y="2924600"/>
            <a:ext cx="1560286" cy="1436944"/>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Do: Insert the next event</a:t>
            </a:r>
            <a:endParaRPr lang="en-US" dirty="0"/>
          </a:p>
        </p:txBody>
      </p:sp>
    </p:spTree>
    <p:extLst>
      <p:ext uri="{BB962C8B-B14F-4D97-AF65-F5344CB8AC3E}">
        <p14:creationId xmlns:p14="http://schemas.microsoft.com/office/powerpoint/2010/main" val="42435392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p:cNvSpPr>
            <a:spLocks noGrp="1"/>
          </p:cNvSpPr>
          <p:nvPr>
            <p:ph idx="1"/>
          </p:nvPr>
        </p:nvSpPr>
        <p:spPr>
          <a:xfrm>
            <a:off x="838200" y="1825625"/>
            <a:ext cx="10515600" cy="4351338"/>
          </a:xfrm>
        </p:spPr>
        <p:txBody>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Remaining user events to be inserted: 300, 400, 500, 600, 700, 800, and auditing event </a:t>
            </a:r>
            <a:r>
              <a:rPr lang="en-US" dirty="0" smtClean="0">
                <a:solidFill>
                  <a:srgbClr val="FF0000"/>
                </a:solidFill>
              </a:rPr>
              <a:t>273</a:t>
            </a:r>
          </a:p>
          <a:p>
            <a:endParaRPr lang="en-US" dirty="0" smtClean="0"/>
          </a:p>
        </p:txBody>
      </p:sp>
      <p:sp>
        <p:nvSpPr>
          <p:cNvPr id="2" name="Title 1"/>
          <p:cNvSpPr>
            <a:spLocks noGrp="1"/>
          </p:cNvSpPr>
          <p:nvPr>
            <p:ph type="title"/>
          </p:nvPr>
        </p:nvSpPr>
        <p:spPr/>
        <p:txBody>
          <a:bodyPr/>
          <a:lstStyle/>
          <a:p>
            <a:r>
              <a:rPr lang="en-US" dirty="0" smtClean="0"/>
              <a:t>Initialization of </a:t>
            </a:r>
            <a:r>
              <a:rPr lang="en-US" dirty="0" err="1" smtClean="0"/>
              <a:t>TempIndex</a:t>
            </a:r>
            <a:endParaRPr lang="en-US" dirty="0"/>
          </a:p>
        </p:txBody>
      </p:sp>
      <p:grpSp>
        <p:nvGrpSpPr>
          <p:cNvPr id="9" name="Group 8"/>
          <p:cNvGrpSpPr/>
          <p:nvPr/>
        </p:nvGrpSpPr>
        <p:grpSpPr>
          <a:xfrm>
            <a:off x="1030513" y="3947870"/>
            <a:ext cx="2685145" cy="580576"/>
            <a:chOff x="1531257" y="2772224"/>
            <a:chExt cx="2685145" cy="580576"/>
          </a:xfrm>
        </p:grpSpPr>
        <p:sp>
          <p:nvSpPr>
            <p:cNvPr id="4" name="Rectangle 3"/>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5" name="Rectangle 4"/>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6" name="Rectangle 5"/>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7" name="Rectangle 6"/>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8" name="Rectangle 7"/>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grpSp>
      <p:sp>
        <p:nvSpPr>
          <p:cNvPr id="10" name="Rectangle 9"/>
          <p:cNvSpPr/>
          <p:nvPr/>
        </p:nvSpPr>
        <p:spPr>
          <a:xfrm>
            <a:off x="1567542"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2" name="Straight Arrow Connector 11"/>
          <p:cNvCxnSpPr>
            <a:stCxn id="10" idx="2"/>
            <a:endCxn id="4" idx="0"/>
          </p:cNvCxnSpPr>
          <p:nvPr/>
        </p:nvCxnSpPr>
        <p:spPr>
          <a:xfrm flipH="1">
            <a:off x="1299028" y="3425358"/>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Left Arrow Callout 10"/>
          <p:cNvSpPr/>
          <p:nvPr/>
        </p:nvSpPr>
        <p:spPr>
          <a:xfrm>
            <a:off x="4093030" y="2910085"/>
            <a:ext cx="2017486" cy="1618356"/>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Done: Inserted the 2nd event (200)</a:t>
            </a:r>
            <a:endParaRPr lang="en-US" dirty="0"/>
          </a:p>
        </p:txBody>
      </p:sp>
      <p:sp>
        <p:nvSpPr>
          <p:cNvPr id="16" name="Down Arrow Callout 15"/>
          <p:cNvSpPr/>
          <p:nvPr/>
        </p:nvSpPr>
        <p:spPr>
          <a:xfrm>
            <a:off x="6299206" y="2924600"/>
            <a:ext cx="1560286" cy="1436944"/>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Do: Insert the next event</a:t>
            </a:r>
            <a:endParaRPr lang="en-US" dirty="0"/>
          </a:p>
        </p:txBody>
      </p:sp>
    </p:spTree>
    <p:extLst>
      <p:ext uri="{BB962C8B-B14F-4D97-AF65-F5344CB8AC3E}">
        <p14:creationId xmlns:p14="http://schemas.microsoft.com/office/powerpoint/2010/main" val="7375228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p:cNvSpPr>
            <a:spLocks noGrp="1"/>
          </p:cNvSpPr>
          <p:nvPr>
            <p:ph idx="1"/>
          </p:nvPr>
        </p:nvSpPr>
        <p:spPr>
          <a:xfrm>
            <a:off x="838200" y="1825625"/>
            <a:ext cx="10515600" cy="4351338"/>
          </a:xfrm>
        </p:spPr>
        <p:txBody>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Remaining user events to be inserted: 400, 500, 600, 700, 800, and auditing event </a:t>
            </a:r>
            <a:r>
              <a:rPr lang="en-US" dirty="0" smtClean="0">
                <a:solidFill>
                  <a:srgbClr val="FF0000"/>
                </a:solidFill>
              </a:rPr>
              <a:t>273</a:t>
            </a:r>
          </a:p>
          <a:p>
            <a:endParaRPr lang="en-US" dirty="0" smtClean="0"/>
          </a:p>
        </p:txBody>
      </p:sp>
      <p:sp>
        <p:nvSpPr>
          <p:cNvPr id="2" name="Title 1"/>
          <p:cNvSpPr>
            <a:spLocks noGrp="1"/>
          </p:cNvSpPr>
          <p:nvPr>
            <p:ph type="title"/>
          </p:nvPr>
        </p:nvSpPr>
        <p:spPr/>
        <p:txBody>
          <a:bodyPr/>
          <a:lstStyle/>
          <a:p>
            <a:r>
              <a:rPr lang="en-US" dirty="0" smtClean="0"/>
              <a:t>Initialization of </a:t>
            </a:r>
            <a:r>
              <a:rPr lang="en-US" dirty="0" err="1" smtClean="0"/>
              <a:t>TempIndex</a:t>
            </a:r>
            <a:endParaRPr lang="en-US" dirty="0"/>
          </a:p>
        </p:txBody>
      </p:sp>
      <p:grpSp>
        <p:nvGrpSpPr>
          <p:cNvPr id="9" name="Group 8"/>
          <p:cNvGrpSpPr/>
          <p:nvPr/>
        </p:nvGrpSpPr>
        <p:grpSpPr>
          <a:xfrm>
            <a:off x="1030513" y="3947870"/>
            <a:ext cx="2685145" cy="580576"/>
            <a:chOff x="1531257" y="2772224"/>
            <a:chExt cx="2685145" cy="580576"/>
          </a:xfrm>
        </p:grpSpPr>
        <p:sp>
          <p:nvSpPr>
            <p:cNvPr id="4" name="Rectangle 3"/>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5" name="Rectangle 4"/>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6" name="Rectangle 5"/>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300</a:t>
              </a:r>
              <a:endParaRPr lang="en-US" dirty="0"/>
            </a:p>
          </p:txBody>
        </p:sp>
        <p:sp>
          <p:nvSpPr>
            <p:cNvPr id="7" name="Rectangle 6"/>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8" name="Rectangle 7"/>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grpSp>
      <p:sp>
        <p:nvSpPr>
          <p:cNvPr id="10" name="Rectangle 9"/>
          <p:cNvSpPr/>
          <p:nvPr/>
        </p:nvSpPr>
        <p:spPr>
          <a:xfrm>
            <a:off x="1567542"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2" name="Straight Arrow Connector 11"/>
          <p:cNvCxnSpPr>
            <a:stCxn id="10" idx="2"/>
            <a:endCxn id="4" idx="0"/>
          </p:cNvCxnSpPr>
          <p:nvPr/>
        </p:nvCxnSpPr>
        <p:spPr>
          <a:xfrm flipH="1">
            <a:off x="1299028" y="3425358"/>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Left Arrow Callout 10"/>
          <p:cNvSpPr/>
          <p:nvPr/>
        </p:nvSpPr>
        <p:spPr>
          <a:xfrm>
            <a:off x="4093030" y="2910085"/>
            <a:ext cx="2017486" cy="1618356"/>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Done: Inserted the 3rd event (300)</a:t>
            </a:r>
            <a:endParaRPr lang="en-US" dirty="0"/>
          </a:p>
        </p:txBody>
      </p:sp>
      <p:sp>
        <p:nvSpPr>
          <p:cNvPr id="16" name="Down Arrow Callout 15"/>
          <p:cNvSpPr/>
          <p:nvPr/>
        </p:nvSpPr>
        <p:spPr>
          <a:xfrm>
            <a:off x="6299206" y="2924600"/>
            <a:ext cx="1560286" cy="1436944"/>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Do: Insert the next event</a:t>
            </a:r>
            <a:endParaRPr lang="en-US" dirty="0"/>
          </a:p>
        </p:txBody>
      </p:sp>
      <p:sp>
        <p:nvSpPr>
          <p:cNvPr id="14" name="TextBox 13"/>
          <p:cNvSpPr txBox="1"/>
          <p:nvPr/>
        </p:nvSpPr>
        <p:spPr>
          <a:xfrm>
            <a:off x="7685334" y="1908616"/>
            <a:ext cx="3858492" cy="646331"/>
          </a:xfrm>
          <a:prstGeom prst="rect">
            <a:avLst/>
          </a:prstGeom>
          <a:noFill/>
        </p:spPr>
        <p:txBody>
          <a:bodyPr wrap="none" rtlCol="0">
            <a:spAutoFit/>
          </a:bodyPr>
          <a:lstStyle/>
          <a:p>
            <a:r>
              <a:rPr lang="en-US" dirty="0" smtClean="0"/>
              <a:t>Observe: A </a:t>
            </a:r>
            <a:r>
              <a:rPr lang="en-US" dirty="0" err="1" smtClean="0"/>
              <a:t>DataNode’s</a:t>
            </a:r>
            <a:r>
              <a:rPr lang="en-US" dirty="0" smtClean="0"/>
              <a:t> slots are always</a:t>
            </a:r>
          </a:p>
          <a:p>
            <a:r>
              <a:rPr lang="en-US" dirty="0" smtClean="0"/>
              <a:t>ordered, from least to greatest ID</a:t>
            </a:r>
            <a:endParaRPr lang="en-US" dirty="0"/>
          </a:p>
        </p:txBody>
      </p:sp>
    </p:spTree>
    <p:extLst>
      <p:ext uri="{BB962C8B-B14F-4D97-AF65-F5344CB8AC3E}">
        <p14:creationId xmlns:p14="http://schemas.microsoft.com/office/powerpoint/2010/main" val="35727733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p:cNvSpPr>
            <a:spLocks noGrp="1"/>
          </p:cNvSpPr>
          <p:nvPr>
            <p:ph idx="1"/>
          </p:nvPr>
        </p:nvSpPr>
        <p:spPr>
          <a:xfrm>
            <a:off x="838200" y="1825625"/>
            <a:ext cx="10515600" cy="4351338"/>
          </a:xfrm>
        </p:spPr>
        <p:txBody>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Remaining user events to be inserted: 500, 600, 700, 800, and auditing event </a:t>
            </a:r>
            <a:r>
              <a:rPr lang="en-US" dirty="0" smtClean="0">
                <a:solidFill>
                  <a:srgbClr val="FF0000"/>
                </a:solidFill>
              </a:rPr>
              <a:t>273</a:t>
            </a:r>
          </a:p>
          <a:p>
            <a:endParaRPr lang="en-US" dirty="0" smtClean="0"/>
          </a:p>
        </p:txBody>
      </p:sp>
      <p:sp>
        <p:nvSpPr>
          <p:cNvPr id="2" name="Title 1"/>
          <p:cNvSpPr>
            <a:spLocks noGrp="1"/>
          </p:cNvSpPr>
          <p:nvPr>
            <p:ph type="title"/>
          </p:nvPr>
        </p:nvSpPr>
        <p:spPr/>
        <p:txBody>
          <a:bodyPr/>
          <a:lstStyle/>
          <a:p>
            <a:r>
              <a:rPr lang="en-US" dirty="0" smtClean="0"/>
              <a:t>Initialization of </a:t>
            </a:r>
            <a:r>
              <a:rPr lang="en-US" dirty="0" err="1" smtClean="0"/>
              <a:t>TempIndex</a:t>
            </a:r>
            <a:endParaRPr lang="en-US" dirty="0"/>
          </a:p>
        </p:txBody>
      </p:sp>
      <p:grpSp>
        <p:nvGrpSpPr>
          <p:cNvPr id="9" name="Group 8"/>
          <p:cNvGrpSpPr/>
          <p:nvPr/>
        </p:nvGrpSpPr>
        <p:grpSpPr>
          <a:xfrm>
            <a:off x="1030513" y="3947870"/>
            <a:ext cx="2685145" cy="580576"/>
            <a:chOff x="1531257" y="2772224"/>
            <a:chExt cx="2685145" cy="580576"/>
          </a:xfrm>
        </p:grpSpPr>
        <p:sp>
          <p:nvSpPr>
            <p:cNvPr id="4" name="Rectangle 3"/>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5" name="Rectangle 4"/>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6" name="Rectangle 5"/>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300</a:t>
              </a:r>
              <a:endParaRPr lang="en-US" dirty="0"/>
            </a:p>
          </p:txBody>
        </p:sp>
        <p:sp>
          <p:nvSpPr>
            <p:cNvPr id="7" name="Rectangle 6"/>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400</a:t>
              </a:r>
              <a:endParaRPr lang="en-US" dirty="0"/>
            </a:p>
          </p:txBody>
        </p:sp>
        <p:sp>
          <p:nvSpPr>
            <p:cNvPr id="8" name="Rectangle 7"/>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grpSp>
      <p:sp>
        <p:nvSpPr>
          <p:cNvPr id="10" name="Rectangle 9"/>
          <p:cNvSpPr/>
          <p:nvPr/>
        </p:nvSpPr>
        <p:spPr>
          <a:xfrm>
            <a:off x="1567542"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2" name="Straight Arrow Connector 11"/>
          <p:cNvCxnSpPr>
            <a:stCxn id="10" idx="2"/>
            <a:endCxn id="4" idx="0"/>
          </p:cNvCxnSpPr>
          <p:nvPr/>
        </p:nvCxnSpPr>
        <p:spPr>
          <a:xfrm flipH="1">
            <a:off x="1299028" y="3425358"/>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Left Arrow Callout 10"/>
          <p:cNvSpPr/>
          <p:nvPr/>
        </p:nvSpPr>
        <p:spPr>
          <a:xfrm>
            <a:off x="4093030" y="2910085"/>
            <a:ext cx="2017486" cy="1618356"/>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Done: Inserted the 4th event (400)</a:t>
            </a:r>
            <a:endParaRPr lang="en-US" dirty="0"/>
          </a:p>
        </p:txBody>
      </p:sp>
      <p:sp>
        <p:nvSpPr>
          <p:cNvPr id="16" name="Down Arrow Callout 15"/>
          <p:cNvSpPr/>
          <p:nvPr/>
        </p:nvSpPr>
        <p:spPr>
          <a:xfrm>
            <a:off x="6299206" y="2924600"/>
            <a:ext cx="1560286" cy="1436944"/>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Do: Insert the next event</a:t>
            </a:r>
            <a:endParaRPr lang="en-US" dirty="0"/>
          </a:p>
        </p:txBody>
      </p:sp>
    </p:spTree>
    <p:extLst>
      <p:ext uri="{BB962C8B-B14F-4D97-AF65-F5344CB8AC3E}">
        <p14:creationId xmlns:p14="http://schemas.microsoft.com/office/powerpoint/2010/main" val="291442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p:cNvSpPr>
            <a:spLocks noGrp="1"/>
          </p:cNvSpPr>
          <p:nvPr>
            <p:ph idx="1"/>
          </p:nvPr>
        </p:nvSpPr>
        <p:spPr>
          <a:xfrm>
            <a:off x="838200" y="1825625"/>
            <a:ext cx="10515600" cy="4351338"/>
          </a:xfrm>
        </p:spPr>
        <p:txBody>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Remaining user events to be inserted: 600, 700, 800, and auditing event </a:t>
            </a:r>
            <a:r>
              <a:rPr lang="en-US" dirty="0" smtClean="0">
                <a:solidFill>
                  <a:srgbClr val="FF0000"/>
                </a:solidFill>
              </a:rPr>
              <a:t>273</a:t>
            </a:r>
          </a:p>
          <a:p>
            <a:endParaRPr lang="en-US" dirty="0" smtClean="0"/>
          </a:p>
        </p:txBody>
      </p:sp>
      <p:sp>
        <p:nvSpPr>
          <p:cNvPr id="2" name="Title 1"/>
          <p:cNvSpPr>
            <a:spLocks noGrp="1"/>
          </p:cNvSpPr>
          <p:nvPr>
            <p:ph type="title"/>
          </p:nvPr>
        </p:nvSpPr>
        <p:spPr/>
        <p:txBody>
          <a:bodyPr/>
          <a:lstStyle/>
          <a:p>
            <a:r>
              <a:rPr lang="en-US" dirty="0" smtClean="0"/>
              <a:t>Initialization of </a:t>
            </a:r>
            <a:r>
              <a:rPr lang="en-US" dirty="0" err="1" smtClean="0"/>
              <a:t>TempIndex</a:t>
            </a:r>
            <a:endParaRPr lang="en-US" dirty="0"/>
          </a:p>
        </p:txBody>
      </p:sp>
      <p:grpSp>
        <p:nvGrpSpPr>
          <p:cNvPr id="9" name="Group 8"/>
          <p:cNvGrpSpPr/>
          <p:nvPr/>
        </p:nvGrpSpPr>
        <p:grpSpPr>
          <a:xfrm>
            <a:off x="1030513" y="3947870"/>
            <a:ext cx="2685145" cy="580576"/>
            <a:chOff x="1531257" y="2772224"/>
            <a:chExt cx="2685145" cy="580576"/>
          </a:xfrm>
        </p:grpSpPr>
        <p:sp>
          <p:nvSpPr>
            <p:cNvPr id="4" name="Rectangle 3"/>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5" name="Rectangle 4"/>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6" name="Rectangle 5"/>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300</a:t>
              </a:r>
              <a:endParaRPr lang="en-US" dirty="0"/>
            </a:p>
          </p:txBody>
        </p:sp>
        <p:sp>
          <p:nvSpPr>
            <p:cNvPr id="7" name="Rectangle 6"/>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400</a:t>
              </a:r>
              <a:endParaRPr lang="en-US" dirty="0"/>
            </a:p>
          </p:txBody>
        </p:sp>
        <p:sp>
          <p:nvSpPr>
            <p:cNvPr id="8" name="Rectangle 7"/>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500</a:t>
              </a:r>
              <a:endParaRPr lang="en-US" dirty="0"/>
            </a:p>
          </p:txBody>
        </p:sp>
      </p:grpSp>
      <p:sp>
        <p:nvSpPr>
          <p:cNvPr id="10" name="Rectangle 9"/>
          <p:cNvSpPr/>
          <p:nvPr/>
        </p:nvSpPr>
        <p:spPr>
          <a:xfrm>
            <a:off x="1567542"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2" name="Straight Arrow Connector 11"/>
          <p:cNvCxnSpPr>
            <a:stCxn id="10" idx="2"/>
            <a:endCxn id="4" idx="0"/>
          </p:cNvCxnSpPr>
          <p:nvPr/>
        </p:nvCxnSpPr>
        <p:spPr>
          <a:xfrm flipH="1">
            <a:off x="1299028" y="3425358"/>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Left Arrow Callout 10"/>
          <p:cNvSpPr/>
          <p:nvPr/>
        </p:nvSpPr>
        <p:spPr>
          <a:xfrm>
            <a:off x="4093030" y="2910085"/>
            <a:ext cx="2017486" cy="1618356"/>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Done: Inserted the 5th event (500)</a:t>
            </a:r>
            <a:endParaRPr lang="en-US" dirty="0"/>
          </a:p>
        </p:txBody>
      </p:sp>
      <p:sp>
        <p:nvSpPr>
          <p:cNvPr id="16" name="Down Arrow Callout 15"/>
          <p:cNvSpPr/>
          <p:nvPr/>
        </p:nvSpPr>
        <p:spPr>
          <a:xfrm>
            <a:off x="6299206" y="2924600"/>
            <a:ext cx="1560286" cy="1436944"/>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Do: Insert the next event.</a:t>
            </a:r>
            <a:endParaRPr lang="en-US" dirty="0"/>
          </a:p>
        </p:txBody>
      </p:sp>
      <p:sp>
        <p:nvSpPr>
          <p:cNvPr id="3" name="&quot;No&quot; Symbol 2"/>
          <p:cNvSpPr/>
          <p:nvPr/>
        </p:nvSpPr>
        <p:spPr>
          <a:xfrm>
            <a:off x="6299206" y="2536357"/>
            <a:ext cx="1683663" cy="1778001"/>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p:cNvSpPr txBox="1"/>
          <p:nvPr/>
        </p:nvSpPr>
        <p:spPr>
          <a:xfrm>
            <a:off x="8123566" y="1347544"/>
            <a:ext cx="4068434" cy="3139321"/>
          </a:xfrm>
          <a:prstGeom prst="rect">
            <a:avLst/>
          </a:prstGeom>
          <a:noFill/>
        </p:spPr>
        <p:txBody>
          <a:bodyPr wrap="square" rtlCol="0">
            <a:spAutoFit/>
          </a:bodyPr>
          <a:lstStyle/>
          <a:p>
            <a:r>
              <a:rPr lang="en-US" dirty="0" smtClean="0"/>
              <a:t>The </a:t>
            </a:r>
            <a:r>
              <a:rPr lang="en-US" dirty="0" err="1" smtClean="0"/>
              <a:t>DataNode</a:t>
            </a:r>
            <a:r>
              <a:rPr lang="en-US" dirty="0" smtClean="0"/>
              <a:t> is now full.  Whenever</a:t>
            </a:r>
          </a:p>
          <a:p>
            <a:r>
              <a:rPr lang="en-US" dirty="0"/>
              <a:t>a</a:t>
            </a:r>
            <a:r>
              <a:rPr lang="en-US" dirty="0" smtClean="0"/>
              <a:t> </a:t>
            </a:r>
            <a:r>
              <a:rPr lang="en-US" dirty="0" err="1" smtClean="0"/>
              <a:t>DataNode</a:t>
            </a:r>
            <a:r>
              <a:rPr lang="en-US" dirty="0" smtClean="0"/>
              <a:t> </a:t>
            </a:r>
            <a:r>
              <a:rPr lang="en-US" dirty="0" smtClean="0">
                <a:solidFill>
                  <a:srgbClr val="FF0000"/>
                </a:solidFill>
              </a:rPr>
              <a:t>becomes full</a:t>
            </a:r>
            <a:r>
              <a:rPr lang="en-US" dirty="0" smtClean="0"/>
              <a:t>, it automatically</a:t>
            </a:r>
          </a:p>
          <a:p>
            <a:r>
              <a:rPr lang="en-US" dirty="0" smtClean="0"/>
              <a:t>splits.  Note that this is logically equivalent to a tree whose leaf nodes have only four slots and for which nodes split on overflow.  We </a:t>
            </a:r>
            <a:r>
              <a:rPr lang="en-US" dirty="0" smtClean="0"/>
              <a:t>illustrate the tree in the present manner since it </a:t>
            </a:r>
            <a:r>
              <a:rPr lang="en-US" dirty="0" smtClean="0"/>
              <a:t>reflects how the implementation actually works and also because using an odd number of slots with split-on-full semantics makes the attack easier to describe later.</a:t>
            </a:r>
            <a:endParaRPr lang="en-US" dirty="0"/>
          </a:p>
        </p:txBody>
      </p:sp>
    </p:spTree>
    <p:extLst>
      <p:ext uri="{BB962C8B-B14F-4D97-AF65-F5344CB8AC3E}">
        <p14:creationId xmlns:p14="http://schemas.microsoft.com/office/powerpoint/2010/main" val="6178199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p:cNvSpPr>
            <a:spLocks noGrp="1"/>
          </p:cNvSpPr>
          <p:nvPr>
            <p:ph idx="1"/>
          </p:nvPr>
        </p:nvSpPr>
        <p:spPr>
          <a:xfrm>
            <a:off x="838200" y="1825625"/>
            <a:ext cx="10515600" cy="4351338"/>
          </a:xfrm>
        </p:spPr>
        <p:txBody>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Remaining user events to be inserted: 600, 700, 800, and auditing event </a:t>
            </a:r>
            <a:r>
              <a:rPr lang="en-US" dirty="0" smtClean="0">
                <a:solidFill>
                  <a:srgbClr val="FF0000"/>
                </a:solidFill>
              </a:rPr>
              <a:t>273</a:t>
            </a:r>
          </a:p>
          <a:p>
            <a:endParaRPr lang="en-US" dirty="0" smtClean="0"/>
          </a:p>
        </p:txBody>
      </p:sp>
      <p:sp>
        <p:nvSpPr>
          <p:cNvPr id="2" name="Title 1"/>
          <p:cNvSpPr>
            <a:spLocks noGrp="1"/>
          </p:cNvSpPr>
          <p:nvPr>
            <p:ph type="title"/>
          </p:nvPr>
        </p:nvSpPr>
        <p:spPr/>
        <p:txBody>
          <a:bodyPr/>
          <a:lstStyle/>
          <a:p>
            <a:r>
              <a:rPr lang="en-US" dirty="0" smtClean="0"/>
              <a:t>Initialization of </a:t>
            </a:r>
            <a:r>
              <a:rPr lang="en-US" dirty="0" err="1" smtClean="0"/>
              <a:t>TempIndex</a:t>
            </a:r>
            <a:endParaRPr lang="en-US" dirty="0"/>
          </a:p>
        </p:txBody>
      </p:sp>
      <p:grpSp>
        <p:nvGrpSpPr>
          <p:cNvPr id="9" name="Group 8"/>
          <p:cNvGrpSpPr/>
          <p:nvPr/>
        </p:nvGrpSpPr>
        <p:grpSpPr>
          <a:xfrm>
            <a:off x="1030513" y="3947870"/>
            <a:ext cx="2685145" cy="580576"/>
            <a:chOff x="1531257" y="2772224"/>
            <a:chExt cx="2685145" cy="580576"/>
          </a:xfrm>
        </p:grpSpPr>
        <p:sp>
          <p:nvSpPr>
            <p:cNvPr id="4" name="Rectangle 3"/>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5" name="Rectangle 4"/>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6" name="Rectangle 5"/>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300</a:t>
              </a:r>
              <a:endParaRPr lang="en-US" dirty="0"/>
            </a:p>
          </p:txBody>
        </p:sp>
        <p:sp>
          <p:nvSpPr>
            <p:cNvPr id="7" name="Rectangle 6"/>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8" name="Rectangle 7"/>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10" name="Rectangle 9"/>
          <p:cNvSpPr/>
          <p:nvPr/>
        </p:nvSpPr>
        <p:spPr>
          <a:xfrm>
            <a:off x="1567542"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2" name="Straight Arrow Connector 11"/>
          <p:cNvCxnSpPr>
            <a:stCxn id="10" idx="2"/>
            <a:endCxn id="4" idx="0"/>
          </p:cNvCxnSpPr>
          <p:nvPr/>
        </p:nvCxnSpPr>
        <p:spPr>
          <a:xfrm flipH="1">
            <a:off x="1299028" y="3425358"/>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7096386" y="1908615"/>
            <a:ext cx="4794443"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Data Node was split into two Data Nodes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 new left Data Node gets the three lowest values from the old Data Node. The new right Data Node gets the greater two.</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 Median Node is updated to include the ID of its new right child (It already had the left)</a:t>
            </a:r>
          </a:p>
        </p:txBody>
      </p:sp>
      <p:grpSp>
        <p:nvGrpSpPr>
          <p:cNvPr id="17" name="Group 16"/>
          <p:cNvGrpSpPr/>
          <p:nvPr/>
        </p:nvGrpSpPr>
        <p:grpSpPr>
          <a:xfrm>
            <a:off x="3984172" y="3947865"/>
            <a:ext cx="2685145" cy="580576"/>
            <a:chOff x="1531257" y="2772224"/>
            <a:chExt cx="2685145" cy="580576"/>
          </a:xfrm>
        </p:grpSpPr>
        <p:sp>
          <p:nvSpPr>
            <p:cNvPr id="18" name="Rectangle 17"/>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400</a:t>
              </a:r>
              <a:endParaRPr lang="en-US" dirty="0"/>
            </a:p>
          </p:txBody>
        </p:sp>
        <p:sp>
          <p:nvSpPr>
            <p:cNvPr id="19" name="Rectangle 18"/>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500</a:t>
              </a:r>
              <a:endParaRPr lang="en-US" dirty="0"/>
            </a:p>
          </p:txBody>
        </p:sp>
        <p:sp>
          <p:nvSpPr>
            <p:cNvPr id="20" name="Rectangle 19"/>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21" name="Rectangle 20"/>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23" name="Rectangle 22"/>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grpSp>
      <p:sp>
        <p:nvSpPr>
          <p:cNvPr id="24" name="Rectangle 23"/>
          <p:cNvSpPr/>
          <p:nvPr/>
        </p:nvSpPr>
        <p:spPr>
          <a:xfrm>
            <a:off x="2104571"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cxnSp>
        <p:nvCxnSpPr>
          <p:cNvPr id="25" name="Straight Arrow Connector 24"/>
          <p:cNvCxnSpPr>
            <a:stCxn id="24" idx="2"/>
            <a:endCxn id="18" idx="0"/>
          </p:cNvCxnSpPr>
          <p:nvPr/>
        </p:nvCxnSpPr>
        <p:spPr>
          <a:xfrm>
            <a:off x="2373086" y="3425358"/>
            <a:ext cx="1879601" cy="5225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Down Arrow Callout 26"/>
          <p:cNvSpPr/>
          <p:nvPr/>
        </p:nvSpPr>
        <p:spPr>
          <a:xfrm>
            <a:off x="4215495" y="1570473"/>
            <a:ext cx="1953986" cy="2242455"/>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Done: Split the  full Data Node, and updated the Median Node</a:t>
            </a:r>
            <a:endParaRPr lang="en-US" dirty="0"/>
          </a:p>
        </p:txBody>
      </p:sp>
    </p:spTree>
    <p:extLst>
      <p:ext uri="{BB962C8B-B14F-4D97-AF65-F5344CB8AC3E}">
        <p14:creationId xmlns:p14="http://schemas.microsoft.com/office/powerpoint/2010/main" val="9334661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p:cNvSpPr>
            <a:spLocks noGrp="1"/>
          </p:cNvSpPr>
          <p:nvPr>
            <p:ph idx="1"/>
          </p:nvPr>
        </p:nvSpPr>
        <p:spPr>
          <a:xfrm>
            <a:off x="838200" y="1825625"/>
            <a:ext cx="10515600" cy="4351338"/>
          </a:xfrm>
        </p:spPr>
        <p:txBody>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Remaining user events to be inserted: 600, 700, 800, and auditing event </a:t>
            </a:r>
            <a:r>
              <a:rPr lang="en-US" dirty="0" smtClean="0">
                <a:solidFill>
                  <a:srgbClr val="FF0000"/>
                </a:solidFill>
              </a:rPr>
              <a:t>273</a:t>
            </a:r>
          </a:p>
          <a:p>
            <a:endParaRPr lang="en-US" dirty="0" smtClean="0"/>
          </a:p>
        </p:txBody>
      </p:sp>
      <p:sp>
        <p:nvSpPr>
          <p:cNvPr id="2" name="Title 1"/>
          <p:cNvSpPr>
            <a:spLocks noGrp="1"/>
          </p:cNvSpPr>
          <p:nvPr>
            <p:ph type="title"/>
          </p:nvPr>
        </p:nvSpPr>
        <p:spPr/>
        <p:txBody>
          <a:bodyPr/>
          <a:lstStyle/>
          <a:p>
            <a:r>
              <a:rPr lang="en-US" dirty="0" smtClean="0"/>
              <a:t>Initialization of </a:t>
            </a:r>
            <a:r>
              <a:rPr lang="en-US" dirty="0" err="1" smtClean="0"/>
              <a:t>TempIndex</a:t>
            </a:r>
            <a:endParaRPr lang="en-US" dirty="0"/>
          </a:p>
        </p:txBody>
      </p:sp>
      <p:grpSp>
        <p:nvGrpSpPr>
          <p:cNvPr id="9" name="Group 8"/>
          <p:cNvGrpSpPr/>
          <p:nvPr/>
        </p:nvGrpSpPr>
        <p:grpSpPr>
          <a:xfrm>
            <a:off x="1030513" y="3947870"/>
            <a:ext cx="2685145" cy="580576"/>
            <a:chOff x="1531257" y="2772224"/>
            <a:chExt cx="2685145" cy="580576"/>
          </a:xfrm>
        </p:grpSpPr>
        <p:sp>
          <p:nvSpPr>
            <p:cNvPr id="4" name="Rectangle 3"/>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5" name="Rectangle 4"/>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6" name="Rectangle 5"/>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300</a:t>
              </a:r>
              <a:endParaRPr lang="en-US" dirty="0"/>
            </a:p>
          </p:txBody>
        </p:sp>
        <p:sp>
          <p:nvSpPr>
            <p:cNvPr id="7" name="Rectangle 6"/>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8" name="Rectangle 7"/>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10" name="Rectangle 9"/>
          <p:cNvSpPr/>
          <p:nvPr/>
        </p:nvSpPr>
        <p:spPr>
          <a:xfrm>
            <a:off x="1567542"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2" name="Straight Arrow Connector 11"/>
          <p:cNvCxnSpPr>
            <a:stCxn id="10" idx="2"/>
            <a:endCxn id="4" idx="0"/>
          </p:cNvCxnSpPr>
          <p:nvPr/>
        </p:nvCxnSpPr>
        <p:spPr>
          <a:xfrm flipH="1">
            <a:off x="1299028" y="3425358"/>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 name="Group 16"/>
          <p:cNvGrpSpPr/>
          <p:nvPr/>
        </p:nvGrpSpPr>
        <p:grpSpPr>
          <a:xfrm>
            <a:off x="3984172" y="3947865"/>
            <a:ext cx="2685145" cy="580576"/>
            <a:chOff x="1531257" y="2772224"/>
            <a:chExt cx="2685145" cy="580576"/>
          </a:xfrm>
        </p:grpSpPr>
        <p:sp>
          <p:nvSpPr>
            <p:cNvPr id="18" name="Rectangle 17"/>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400</a:t>
              </a:r>
              <a:endParaRPr lang="en-US" dirty="0"/>
            </a:p>
          </p:txBody>
        </p:sp>
        <p:sp>
          <p:nvSpPr>
            <p:cNvPr id="19" name="Rectangle 18"/>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500</a:t>
              </a:r>
              <a:endParaRPr lang="en-US" dirty="0"/>
            </a:p>
          </p:txBody>
        </p:sp>
        <p:sp>
          <p:nvSpPr>
            <p:cNvPr id="20" name="Rectangle 19"/>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21" name="Rectangle 20"/>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23" name="Rectangle 22"/>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grpSp>
      <p:sp>
        <p:nvSpPr>
          <p:cNvPr id="24" name="Rectangle 23"/>
          <p:cNvSpPr/>
          <p:nvPr/>
        </p:nvSpPr>
        <p:spPr>
          <a:xfrm>
            <a:off x="2104571"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cxnSp>
        <p:nvCxnSpPr>
          <p:cNvPr id="25" name="Straight Arrow Connector 24"/>
          <p:cNvCxnSpPr>
            <a:stCxn id="24" idx="2"/>
            <a:endCxn id="18" idx="0"/>
          </p:cNvCxnSpPr>
          <p:nvPr/>
        </p:nvCxnSpPr>
        <p:spPr>
          <a:xfrm>
            <a:off x="2373086" y="3425358"/>
            <a:ext cx="1879601" cy="5225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Down Arrow Callout 25"/>
          <p:cNvSpPr/>
          <p:nvPr/>
        </p:nvSpPr>
        <p:spPr>
          <a:xfrm>
            <a:off x="6299206" y="2924600"/>
            <a:ext cx="1560286" cy="1436944"/>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Do: Insert the next event</a:t>
            </a:r>
            <a:endParaRPr lang="en-US" dirty="0"/>
          </a:p>
        </p:txBody>
      </p:sp>
    </p:spTree>
    <p:extLst>
      <p:ext uri="{BB962C8B-B14F-4D97-AF65-F5344CB8AC3E}">
        <p14:creationId xmlns:p14="http://schemas.microsoft.com/office/powerpoint/2010/main" val="24432393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p:cNvSpPr>
            <a:spLocks noGrp="1"/>
          </p:cNvSpPr>
          <p:nvPr>
            <p:ph idx="1"/>
          </p:nvPr>
        </p:nvSpPr>
        <p:spPr>
          <a:xfrm>
            <a:off x="838200" y="1825625"/>
            <a:ext cx="10515600" cy="4351338"/>
          </a:xfrm>
        </p:spPr>
        <p:txBody>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Remaining user events to be inserted: 700, 800, and auditing event </a:t>
            </a:r>
            <a:r>
              <a:rPr lang="en-US" dirty="0" smtClean="0">
                <a:solidFill>
                  <a:srgbClr val="FF0000"/>
                </a:solidFill>
              </a:rPr>
              <a:t>273</a:t>
            </a:r>
          </a:p>
          <a:p>
            <a:endParaRPr lang="en-US" dirty="0" smtClean="0"/>
          </a:p>
        </p:txBody>
      </p:sp>
      <p:sp>
        <p:nvSpPr>
          <p:cNvPr id="2" name="Title 1"/>
          <p:cNvSpPr>
            <a:spLocks noGrp="1"/>
          </p:cNvSpPr>
          <p:nvPr>
            <p:ph type="title"/>
          </p:nvPr>
        </p:nvSpPr>
        <p:spPr/>
        <p:txBody>
          <a:bodyPr/>
          <a:lstStyle/>
          <a:p>
            <a:r>
              <a:rPr lang="en-US" dirty="0" smtClean="0"/>
              <a:t>Initialization of </a:t>
            </a:r>
            <a:r>
              <a:rPr lang="en-US" dirty="0" err="1" smtClean="0"/>
              <a:t>TempIndex</a:t>
            </a:r>
            <a:endParaRPr lang="en-US" dirty="0"/>
          </a:p>
        </p:txBody>
      </p:sp>
      <p:grpSp>
        <p:nvGrpSpPr>
          <p:cNvPr id="9" name="Group 8"/>
          <p:cNvGrpSpPr/>
          <p:nvPr/>
        </p:nvGrpSpPr>
        <p:grpSpPr>
          <a:xfrm>
            <a:off x="1030513" y="3947870"/>
            <a:ext cx="2685145" cy="580576"/>
            <a:chOff x="1531257" y="2772224"/>
            <a:chExt cx="2685145" cy="580576"/>
          </a:xfrm>
        </p:grpSpPr>
        <p:sp>
          <p:nvSpPr>
            <p:cNvPr id="4" name="Rectangle 3"/>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5" name="Rectangle 4"/>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6" name="Rectangle 5"/>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300</a:t>
              </a:r>
              <a:endParaRPr lang="en-US" dirty="0"/>
            </a:p>
          </p:txBody>
        </p:sp>
        <p:sp>
          <p:nvSpPr>
            <p:cNvPr id="7" name="Rectangle 6"/>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8" name="Rectangle 7"/>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10" name="Rectangle 9"/>
          <p:cNvSpPr/>
          <p:nvPr/>
        </p:nvSpPr>
        <p:spPr>
          <a:xfrm>
            <a:off x="1567542"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2" name="Straight Arrow Connector 11"/>
          <p:cNvCxnSpPr>
            <a:stCxn id="10" idx="2"/>
            <a:endCxn id="4" idx="0"/>
          </p:cNvCxnSpPr>
          <p:nvPr/>
        </p:nvCxnSpPr>
        <p:spPr>
          <a:xfrm flipH="1">
            <a:off x="1299028" y="3425358"/>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 name="Group 16"/>
          <p:cNvGrpSpPr/>
          <p:nvPr/>
        </p:nvGrpSpPr>
        <p:grpSpPr>
          <a:xfrm>
            <a:off x="3984172" y="3947865"/>
            <a:ext cx="2685145" cy="580576"/>
            <a:chOff x="1531257" y="2772224"/>
            <a:chExt cx="2685145" cy="580576"/>
          </a:xfrm>
        </p:grpSpPr>
        <p:sp>
          <p:nvSpPr>
            <p:cNvPr id="18" name="Rectangle 17"/>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400</a:t>
              </a:r>
              <a:endParaRPr lang="en-US" dirty="0"/>
            </a:p>
          </p:txBody>
        </p:sp>
        <p:sp>
          <p:nvSpPr>
            <p:cNvPr id="19" name="Rectangle 18"/>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500</a:t>
              </a:r>
              <a:endParaRPr lang="en-US" dirty="0"/>
            </a:p>
          </p:txBody>
        </p:sp>
        <p:sp>
          <p:nvSpPr>
            <p:cNvPr id="20" name="Rectangle 19"/>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600</a:t>
              </a:r>
              <a:endParaRPr lang="en-US" dirty="0"/>
            </a:p>
          </p:txBody>
        </p:sp>
        <p:sp>
          <p:nvSpPr>
            <p:cNvPr id="21" name="Rectangle 20"/>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23" name="Rectangle 22"/>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grpSp>
      <p:sp>
        <p:nvSpPr>
          <p:cNvPr id="24" name="Rectangle 23"/>
          <p:cNvSpPr/>
          <p:nvPr/>
        </p:nvSpPr>
        <p:spPr>
          <a:xfrm>
            <a:off x="2104571"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cxnSp>
        <p:nvCxnSpPr>
          <p:cNvPr id="25" name="Straight Arrow Connector 24"/>
          <p:cNvCxnSpPr>
            <a:stCxn id="24" idx="2"/>
            <a:endCxn id="18" idx="0"/>
          </p:cNvCxnSpPr>
          <p:nvPr/>
        </p:nvCxnSpPr>
        <p:spPr>
          <a:xfrm>
            <a:off x="2373086" y="3425358"/>
            <a:ext cx="1879601" cy="5225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Down Arrow Callout 25"/>
          <p:cNvSpPr/>
          <p:nvPr/>
        </p:nvSpPr>
        <p:spPr>
          <a:xfrm>
            <a:off x="6299206" y="2924600"/>
            <a:ext cx="1560286" cy="1436944"/>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Do: Insert the next event</a:t>
            </a:r>
            <a:endParaRPr lang="en-US" dirty="0"/>
          </a:p>
        </p:txBody>
      </p:sp>
    </p:spTree>
    <p:extLst>
      <p:ext uri="{BB962C8B-B14F-4D97-AF65-F5344CB8AC3E}">
        <p14:creationId xmlns:p14="http://schemas.microsoft.com/office/powerpoint/2010/main" val="29324811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p:cNvSpPr>
            <a:spLocks noGrp="1"/>
          </p:cNvSpPr>
          <p:nvPr>
            <p:ph idx="1"/>
          </p:nvPr>
        </p:nvSpPr>
        <p:spPr>
          <a:xfrm>
            <a:off x="838200" y="1825625"/>
            <a:ext cx="10515600" cy="4351338"/>
          </a:xfrm>
        </p:spPr>
        <p:txBody>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Remaining user events to be inserted: 800, and auditing event </a:t>
            </a:r>
            <a:r>
              <a:rPr lang="en-US" dirty="0" smtClean="0">
                <a:solidFill>
                  <a:srgbClr val="FF0000"/>
                </a:solidFill>
              </a:rPr>
              <a:t>273</a:t>
            </a:r>
          </a:p>
          <a:p>
            <a:endParaRPr lang="en-US" dirty="0" smtClean="0"/>
          </a:p>
        </p:txBody>
      </p:sp>
      <p:sp>
        <p:nvSpPr>
          <p:cNvPr id="2" name="Title 1"/>
          <p:cNvSpPr>
            <a:spLocks noGrp="1"/>
          </p:cNvSpPr>
          <p:nvPr>
            <p:ph type="title"/>
          </p:nvPr>
        </p:nvSpPr>
        <p:spPr/>
        <p:txBody>
          <a:bodyPr/>
          <a:lstStyle/>
          <a:p>
            <a:r>
              <a:rPr lang="en-US" dirty="0" smtClean="0"/>
              <a:t>Initialization of </a:t>
            </a:r>
            <a:r>
              <a:rPr lang="en-US" dirty="0" err="1" smtClean="0"/>
              <a:t>TempIndex</a:t>
            </a:r>
            <a:endParaRPr lang="en-US" dirty="0"/>
          </a:p>
        </p:txBody>
      </p:sp>
      <p:grpSp>
        <p:nvGrpSpPr>
          <p:cNvPr id="9" name="Group 8"/>
          <p:cNvGrpSpPr/>
          <p:nvPr/>
        </p:nvGrpSpPr>
        <p:grpSpPr>
          <a:xfrm>
            <a:off x="1030513" y="3947870"/>
            <a:ext cx="2685145" cy="580576"/>
            <a:chOff x="1531257" y="2772224"/>
            <a:chExt cx="2685145" cy="580576"/>
          </a:xfrm>
        </p:grpSpPr>
        <p:sp>
          <p:nvSpPr>
            <p:cNvPr id="4" name="Rectangle 3"/>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5" name="Rectangle 4"/>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6" name="Rectangle 5"/>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300</a:t>
              </a:r>
              <a:endParaRPr lang="en-US" dirty="0"/>
            </a:p>
          </p:txBody>
        </p:sp>
        <p:sp>
          <p:nvSpPr>
            <p:cNvPr id="7" name="Rectangle 6"/>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8" name="Rectangle 7"/>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10" name="Rectangle 9"/>
          <p:cNvSpPr/>
          <p:nvPr/>
        </p:nvSpPr>
        <p:spPr>
          <a:xfrm>
            <a:off x="1567542"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2" name="Straight Arrow Connector 11"/>
          <p:cNvCxnSpPr>
            <a:stCxn id="10" idx="2"/>
            <a:endCxn id="4" idx="0"/>
          </p:cNvCxnSpPr>
          <p:nvPr/>
        </p:nvCxnSpPr>
        <p:spPr>
          <a:xfrm flipH="1">
            <a:off x="1299028" y="3425358"/>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 name="Group 16"/>
          <p:cNvGrpSpPr/>
          <p:nvPr/>
        </p:nvGrpSpPr>
        <p:grpSpPr>
          <a:xfrm>
            <a:off x="3984172" y="3947865"/>
            <a:ext cx="2685145" cy="580576"/>
            <a:chOff x="1531257" y="2772224"/>
            <a:chExt cx="2685145" cy="580576"/>
          </a:xfrm>
        </p:grpSpPr>
        <p:sp>
          <p:nvSpPr>
            <p:cNvPr id="18" name="Rectangle 17"/>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400</a:t>
              </a:r>
              <a:endParaRPr lang="en-US" dirty="0"/>
            </a:p>
          </p:txBody>
        </p:sp>
        <p:sp>
          <p:nvSpPr>
            <p:cNvPr id="19" name="Rectangle 18"/>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500</a:t>
              </a:r>
              <a:endParaRPr lang="en-US" dirty="0"/>
            </a:p>
          </p:txBody>
        </p:sp>
        <p:sp>
          <p:nvSpPr>
            <p:cNvPr id="20" name="Rectangle 19"/>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600</a:t>
              </a:r>
              <a:endParaRPr lang="en-US" dirty="0"/>
            </a:p>
          </p:txBody>
        </p:sp>
        <p:sp>
          <p:nvSpPr>
            <p:cNvPr id="21" name="Rectangle 20"/>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700</a:t>
              </a:r>
              <a:endParaRPr lang="en-US" dirty="0"/>
            </a:p>
          </p:txBody>
        </p:sp>
        <p:sp>
          <p:nvSpPr>
            <p:cNvPr id="23" name="Rectangle 22"/>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grpSp>
      <p:sp>
        <p:nvSpPr>
          <p:cNvPr id="24" name="Rectangle 23"/>
          <p:cNvSpPr/>
          <p:nvPr/>
        </p:nvSpPr>
        <p:spPr>
          <a:xfrm>
            <a:off x="2104571"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cxnSp>
        <p:nvCxnSpPr>
          <p:cNvPr id="25" name="Straight Arrow Connector 24"/>
          <p:cNvCxnSpPr>
            <a:stCxn id="24" idx="2"/>
            <a:endCxn id="18" idx="0"/>
          </p:cNvCxnSpPr>
          <p:nvPr/>
        </p:nvCxnSpPr>
        <p:spPr>
          <a:xfrm>
            <a:off x="2373086" y="3425358"/>
            <a:ext cx="1879601" cy="5225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Down Arrow Callout 25"/>
          <p:cNvSpPr/>
          <p:nvPr/>
        </p:nvSpPr>
        <p:spPr>
          <a:xfrm>
            <a:off x="6299206" y="2924600"/>
            <a:ext cx="1560286" cy="1436944"/>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Do: Insert the next event</a:t>
            </a:r>
            <a:endParaRPr lang="en-US" dirty="0"/>
          </a:p>
        </p:txBody>
      </p:sp>
    </p:spTree>
    <p:extLst>
      <p:ext uri="{BB962C8B-B14F-4D97-AF65-F5344CB8AC3E}">
        <p14:creationId xmlns:p14="http://schemas.microsoft.com/office/powerpoint/2010/main" val="879823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 Overview</a:t>
            </a:r>
            <a:endParaRPr lang="en-US" dirty="0"/>
          </a:p>
        </p:txBody>
      </p:sp>
      <p:sp>
        <p:nvSpPr>
          <p:cNvPr id="3" name="Content Placeholder 2"/>
          <p:cNvSpPr>
            <a:spLocks noGrp="1"/>
          </p:cNvSpPr>
          <p:nvPr>
            <p:ph idx="1"/>
          </p:nvPr>
        </p:nvSpPr>
        <p:spPr/>
        <p:txBody>
          <a:bodyPr/>
          <a:lstStyle/>
          <a:p>
            <a:r>
              <a:rPr lang="en-US" dirty="0" smtClean="0"/>
              <a:t>Collab is a calendar service</a:t>
            </a:r>
          </a:p>
          <a:p>
            <a:r>
              <a:rPr lang="en-US" dirty="0" smtClean="0"/>
              <a:t>Users may create events, which are then visible on their calendar</a:t>
            </a:r>
          </a:p>
          <a:p>
            <a:r>
              <a:rPr lang="en-US" dirty="0" smtClean="0"/>
              <a:t>A special class of auditor users can create auditing events for other users</a:t>
            </a:r>
          </a:p>
          <a:p>
            <a:r>
              <a:rPr lang="en-US" dirty="0" smtClean="0"/>
              <a:t>A user’s auditing event, if it exists, is hidden from them on their visible calendar so they don’t know when it’s approaching</a:t>
            </a:r>
          </a:p>
          <a:p>
            <a:r>
              <a:rPr lang="en-US" dirty="0" smtClean="0"/>
              <a:t>All events, for every user, are collectively stored in a global B-tree</a:t>
            </a:r>
          </a:p>
        </p:txBody>
      </p:sp>
    </p:spTree>
    <p:extLst>
      <p:ext uri="{BB962C8B-B14F-4D97-AF65-F5344CB8AC3E}">
        <p14:creationId xmlns:p14="http://schemas.microsoft.com/office/powerpoint/2010/main" val="2644186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p:cNvSpPr>
            <a:spLocks noGrp="1"/>
          </p:cNvSpPr>
          <p:nvPr>
            <p:ph idx="1"/>
          </p:nvPr>
        </p:nvSpPr>
        <p:spPr>
          <a:xfrm>
            <a:off x="838200" y="1825625"/>
            <a:ext cx="10515600" cy="4351338"/>
          </a:xfrm>
        </p:spPr>
        <p:txBody>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Remaining user events to be inserted: Auditing event </a:t>
            </a:r>
            <a:r>
              <a:rPr lang="en-US" dirty="0" smtClean="0">
                <a:solidFill>
                  <a:srgbClr val="FF0000"/>
                </a:solidFill>
              </a:rPr>
              <a:t>273</a:t>
            </a:r>
          </a:p>
          <a:p>
            <a:endParaRPr lang="en-US" dirty="0" smtClean="0"/>
          </a:p>
        </p:txBody>
      </p:sp>
      <p:sp>
        <p:nvSpPr>
          <p:cNvPr id="2" name="Title 1"/>
          <p:cNvSpPr>
            <a:spLocks noGrp="1"/>
          </p:cNvSpPr>
          <p:nvPr>
            <p:ph type="title"/>
          </p:nvPr>
        </p:nvSpPr>
        <p:spPr/>
        <p:txBody>
          <a:bodyPr/>
          <a:lstStyle/>
          <a:p>
            <a:r>
              <a:rPr lang="en-US" dirty="0" smtClean="0"/>
              <a:t>Initialization of </a:t>
            </a:r>
            <a:r>
              <a:rPr lang="en-US" dirty="0" err="1" smtClean="0"/>
              <a:t>TempIndex</a:t>
            </a:r>
            <a:endParaRPr lang="en-US" dirty="0"/>
          </a:p>
        </p:txBody>
      </p:sp>
      <p:grpSp>
        <p:nvGrpSpPr>
          <p:cNvPr id="9" name="Group 8"/>
          <p:cNvGrpSpPr/>
          <p:nvPr/>
        </p:nvGrpSpPr>
        <p:grpSpPr>
          <a:xfrm>
            <a:off x="1030513" y="3947870"/>
            <a:ext cx="2685145" cy="580576"/>
            <a:chOff x="1531257" y="2772224"/>
            <a:chExt cx="2685145" cy="580576"/>
          </a:xfrm>
        </p:grpSpPr>
        <p:sp>
          <p:nvSpPr>
            <p:cNvPr id="4" name="Rectangle 3"/>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5" name="Rectangle 4"/>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6" name="Rectangle 5"/>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300</a:t>
              </a:r>
              <a:endParaRPr lang="en-US" dirty="0"/>
            </a:p>
          </p:txBody>
        </p:sp>
        <p:sp>
          <p:nvSpPr>
            <p:cNvPr id="7" name="Rectangle 6"/>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8" name="Rectangle 7"/>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10" name="Rectangle 9"/>
          <p:cNvSpPr/>
          <p:nvPr/>
        </p:nvSpPr>
        <p:spPr>
          <a:xfrm>
            <a:off x="1567542"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2" name="Straight Arrow Connector 11"/>
          <p:cNvCxnSpPr>
            <a:stCxn id="10" idx="2"/>
            <a:endCxn id="4" idx="0"/>
          </p:cNvCxnSpPr>
          <p:nvPr/>
        </p:nvCxnSpPr>
        <p:spPr>
          <a:xfrm flipH="1">
            <a:off x="1299028" y="3425358"/>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 name="Group 16"/>
          <p:cNvGrpSpPr/>
          <p:nvPr/>
        </p:nvGrpSpPr>
        <p:grpSpPr>
          <a:xfrm>
            <a:off x="3984172" y="3947865"/>
            <a:ext cx="2685145" cy="580576"/>
            <a:chOff x="1531257" y="2772224"/>
            <a:chExt cx="2685145" cy="580576"/>
          </a:xfrm>
        </p:grpSpPr>
        <p:sp>
          <p:nvSpPr>
            <p:cNvPr id="18" name="Rectangle 17"/>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400</a:t>
              </a:r>
              <a:endParaRPr lang="en-US" dirty="0"/>
            </a:p>
          </p:txBody>
        </p:sp>
        <p:sp>
          <p:nvSpPr>
            <p:cNvPr id="19" name="Rectangle 18"/>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500</a:t>
              </a:r>
              <a:endParaRPr lang="en-US" dirty="0"/>
            </a:p>
          </p:txBody>
        </p:sp>
        <p:sp>
          <p:nvSpPr>
            <p:cNvPr id="20" name="Rectangle 19"/>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600</a:t>
              </a:r>
              <a:endParaRPr lang="en-US" dirty="0"/>
            </a:p>
          </p:txBody>
        </p:sp>
        <p:sp>
          <p:nvSpPr>
            <p:cNvPr id="21" name="Rectangle 20"/>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700</a:t>
              </a:r>
              <a:endParaRPr lang="en-US" dirty="0"/>
            </a:p>
          </p:txBody>
        </p:sp>
        <p:sp>
          <p:nvSpPr>
            <p:cNvPr id="23" name="Rectangle 22"/>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800</a:t>
              </a:r>
              <a:endParaRPr lang="en-US" dirty="0"/>
            </a:p>
          </p:txBody>
        </p:sp>
      </p:grpSp>
      <p:sp>
        <p:nvSpPr>
          <p:cNvPr id="24" name="Rectangle 23"/>
          <p:cNvSpPr/>
          <p:nvPr/>
        </p:nvSpPr>
        <p:spPr>
          <a:xfrm>
            <a:off x="2104571"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cxnSp>
        <p:nvCxnSpPr>
          <p:cNvPr id="25" name="Straight Arrow Connector 24"/>
          <p:cNvCxnSpPr>
            <a:stCxn id="24" idx="2"/>
            <a:endCxn id="18" idx="0"/>
          </p:cNvCxnSpPr>
          <p:nvPr/>
        </p:nvCxnSpPr>
        <p:spPr>
          <a:xfrm>
            <a:off x="2373086" y="3425358"/>
            <a:ext cx="1879601" cy="5225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Left Arrow Callout 26"/>
          <p:cNvSpPr/>
          <p:nvPr/>
        </p:nvSpPr>
        <p:spPr>
          <a:xfrm>
            <a:off x="7003146" y="3192116"/>
            <a:ext cx="2017486" cy="1618356"/>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Node is full, must split again</a:t>
            </a:r>
            <a:endParaRPr lang="en-US" dirty="0"/>
          </a:p>
        </p:txBody>
      </p:sp>
    </p:spTree>
    <p:extLst>
      <p:ext uri="{BB962C8B-B14F-4D97-AF65-F5344CB8AC3E}">
        <p14:creationId xmlns:p14="http://schemas.microsoft.com/office/powerpoint/2010/main" val="4982861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p:cNvSpPr>
            <a:spLocks noGrp="1"/>
          </p:cNvSpPr>
          <p:nvPr>
            <p:ph idx="1"/>
          </p:nvPr>
        </p:nvSpPr>
        <p:spPr>
          <a:xfrm>
            <a:off x="838200" y="1825625"/>
            <a:ext cx="10515600" cy="4351338"/>
          </a:xfrm>
        </p:spPr>
        <p:txBody>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Remaining user events to be inserted: Auditing event </a:t>
            </a:r>
            <a:r>
              <a:rPr lang="en-US" dirty="0" smtClean="0">
                <a:solidFill>
                  <a:srgbClr val="FF0000"/>
                </a:solidFill>
              </a:rPr>
              <a:t>273</a:t>
            </a:r>
          </a:p>
          <a:p>
            <a:endParaRPr lang="en-US" dirty="0" smtClean="0"/>
          </a:p>
        </p:txBody>
      </p:sp>
      <p:sp>
        <p:nvSpPr>
          <p:cNvPr id="2" name="Title 1"/>
          <p:cNvSpPr>
            <a:spLocks noGrp="1"/>
          </p:cNvSpPr>
          <p:nvPr>
            <p:ph type="title"/>
          </p:nvPr>
        </p:nvSpPr>
        <p:spPr/>
        <p:txBody>
          <a:bodyPr/>
          <a:lstStyle/>
          <a:p>
            <a:r>
              <a:rPr lang="en-US" dirty="0" smtClean="0"/>
              <a:t>Initialization of </a:t>
            </a:r>
            <a:r>
              <a:rPr lang="en-US" dirty="0" err="1" smtClean="0"/>
              <a:t>TempIndex</a:t>
            </a:r>
            <a:endParaRPr lang="en-US" dirty="0"/>
          </a:p>
        </p:txBody>
      </p:sp>
      <p:grpSp>
        <p:nvGrpSpPr>
          <p:cNvPr id="9" name="Group 8"/>
          <p:cNvGrpSpPr/>
          <p:nvPr/>
        </p:nvGrpSpPr>
        <p:grpSpPr>
          <a:xfrm>
            <a:off x="1030513" y="3947870"/>
            <a:ext cx="2685145" cy="580576"/>
            <a:chOff x="1531257" y="2772224"/>
            <a:chExt cx="2685145" cy="580576"/>
          </a:xfrm>
        </p:grpSpPr>
        <p:sp>
          <p:nvSpPr>
            <p:cNvPr id="4" name="Rectangle 3"/>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5" name="Rectangle 4"/>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6" name="Rectangle 5"/>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300</a:t>
              </a:r>
              <a:endParaRPr lang="en-US" dirty="0"/>
            </a:p>
          </p:txBody>
        </p:sp>
        <p:sp>
          <p:nvSpPr>
            <p:cNvPr id="7" name="Rectangle 6"/>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8" name="Rectangle 7"/>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10" name="Rectangle 9"/>
          <p:cNvSpPr/>
          <p:nvPr/>
        </p:nvSpPr>
        <p:spPr>
          <a:xfrm>
            <a:off x="1567542"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2" name="Straight Arrow Connector 11"/>
          <p:cNvCxnSpPr>
            <a:stCxn id="10" idx="2"/>
            <a:endCxn id="4" idx="0"/>
          </p:cNvCxnSpPr>
          <p:nvPr/>
        </p:nvCxnSpPr>
        <p:spPr>
          <a:xfrm flipH="1">
            <a:off x="1299028" y="3425358"/>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 name="Group 16"/>
          <p:cNvGrpSpPr/>
          <p:nvPr/>
        </p:nvGrpSpPr>
        <p:grpSpPr>
          <a:xfrm>
            <a:off x="3984172" y="3947865"/>
            <a:ext cx="2685145" cy="580576"/>
            <a:chOff x="1531257" y="2772224"/>
            <a:chExt cx="2685145" cy="580576"/>
          </a:xfrm>
        </p:grpSpPr>
        <p:sp>
          <p:nvSpPr>
            <p:cNvPr id="18" name="Rectangle 17"/>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400</a:t>
              </a:r>
              <a:endParaRPr lang="en-US" dirty="0"/>
            </a:p>
          </p:txBody>
        </p:sp>
        <p:sp>
          <p:nvSpPr>
            <p:cNvPr id="19" name="Rectangle 18"/>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500</a:t>
              </a:r>
              <a:endParaRPr lang="en-US" dirty="0"/>
            </a:p>
          </p:txBody>
        </p:sp>
        <p:sp>
          <p:nvSpPr>
            <p:cNvPr id="20" name="Rectangle 19"/>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600</a:t>
              </a:r>
              <a:endParaRPr lang="en-US" dirty="0"/>
            </a:p>
          </p:txBody>
        </p:sp>
        <p:sp>
          <p:nvSpPr>
            <p:cNvPr id="21" name="Rectangle 20"/>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23" name="Rectangle 22"/>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24" name="Rectangle 23"/>
          <p:cNvSpPr/>
          <p:nvPr/>
        </p:nvSpPr>
        <p:spPr>
          <a:xfrm>
            <a:off x="2104571"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cxnSp>
        <p:nvCxnSpPr>
          <p:cNvPr id="25" name="Straight Arrow Connector 24"/>
          <p:cNvCxnSpPr>
            <a:stCxn id="24" idx="2"/>
            <a:endCxn id="18" idx="0"/>
          </p:cNvCxnSpPr>
          <p:nvPr/>
        </p:nvCxnSpPr>
        <p:spPr>
          <a:xfrm>
            <a:off x="2373086" y="3425358"/>
            <a:ext cx="1879601" cy="5225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6" name="Group 25"/>
          <p:cNvGrpSpPr/>
          <p:nvPr/>
        </p:nvGrpSpPr>
        <p:grpSpPr>
          <a:xfrm>
            <a:off x="6906988" y="3947865"/>
            <a:ext cx="2685145" cy="580576"/>
            <a:chOff x="1531257" y="2772224"/>
            <a:chExt cx="2685145" cy="580576"/>
          </a:xfrm>
        </p:grpSpPr>
        <p:sp>
          <p:nvSpPr>
            <p:cNvPr id="28" name="Rectangle 27"/>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r>
                <a:rPr lang="en-US" dirty="0" smtClean="0"/>
                <a:t>00</a:t>
              </a:r>
              <a:endParaRPr lang="en-US" dirty="0"/>
            </a:p>
          </p:txBody>
        </p:sp>
        <p:sp>
          <p:nvSpPr>
            <p:cNvPr id="29" name="Rectangle 28"/>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r>
                <a:rPr lang="en-US" dirty="0" smtClean="0"/>
                <a:t>00</a:t>
              </a:r>
              <a:endParaRPr lang="en-US" dirty="0"/>
            </a:p>
          </p:txBody>
        </p:sp>
        <p:sp>
          <p:nvSpPr>
            <p:cNvPr id="30" name="Rectangle 29"/>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1" name="Rectangle 30"/>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2" name="Rectangle 31"/>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grpSp>
      <p:sp>
        <p:nvSpPr>
          <p:cNvPr id="33" name="Rectangle 32"/>
          <p:cNvSpPr/>
          <p:nvPr/>
        </p:nvSpPr>
        <p:spPr>
          <a:xfrm>
            <a:off x="2641600" y="2844783"/>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34" name="Straight Arrow Connector 33"/>
          <p:cNvCxnSpPr>
            <a:stCxn id="33" idx="2"/>
          </p:cNvCxnSpPr>
          <p:nvPr/>
        </p:nvCxnSpPr>
        <p:spPr>
          <a:xfrm>
            <a:off x="2910115" y="3425354"/>
            <a:ext cx="4296231" cy="5203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Down Arrow Callout 35"/>
          <p:cNvSpPr/>
          <p:nvPr/>
        </p:nvSpPr>
        <p:spPr>
          <a:xfrm>
            <a:off x="7023100" y="1444169"/>
            <a:ext cx="1953986" cy="2242455"/>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Done: The full Data Node has been split, and the Median Node updated</a:t>
            </a:r>
            <a:endParaRPr lang="en-US" dirty="0"/>
          </a:p>
        </p:txBody>
      </p:sp>
    </p:spTree>
    <p:extLst>
      <p:ext uri="{BB962C8B-B14F-4D97-AF65-F5344CB8AC3E}">
        <p14:creationId xmlns:p14="http://schemas.microsoft.com/office/powerpoint/2010/main" val="23796117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p:cNvSpPr>
            <a:spLocks noGrp="1"/>
          </p:cNvSpPr>
          <p:nvPr>
            <p:ph idx="1"/>
          </p:nvPr>
        </p:nvSpPr>
        <p:spPr>
          <a:xfrm>
            <a:off x="838200" y="1825625"/>
            <a:ext cx="10515600" cy="4351338"/>
          </a:xfrm>
        </p:spPr>
        <p:txBody>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Remaining user events to be inserted: Auditing event </a:t>
            </a:r>
            <a:r>
              <a:rPr lang="en-US" dirty="0" smtClean="0">
                <a:solidFill>
                  <a:srgbClr val="FF0000"/>
                </a:solidFill>
              </a:rPr>
              <a:t>273</a:t>
            </a:r>
          </a:p>
          <a:p>
            <a:endParaRPr lang="en-US" dirty="0" smtClean="0"/>
          </a:p>
        </p:txBody>
      </p:sp>
      <p:sp>
        <p:nvSpPr>
          <p:cNvPr id="2" name="Title 1"/>
          <p:cNvSpPr>
            <a:spLocks noGrp="1"/>
          </p:cNvSpPr>
          <p:nvPr>
            <p:ph type="title"/>
          </p:nvPr>
        </p:nvSpPr>
        <p:spPr/>
        <p:txBody>
          <a:bodyPr/>
          <a:lstStyle/>
          <a:p>
            <a:r>
              <a:rPr lang="en-US" dirty="0" smtClean="0"/>
              <a:t>Initialization of </a:t>
            </a:r>
            <a:r>
              <a:rPr lang="en-US" dirty="0" err="1" smtClean="0"/>
              <a:t>TempIndex</a:t>
            </a:r>
            <a:endParaRPr lang="en-US" dirty="0"/>
          </a:p>
        </p:txBody>
      </p:sp>
      <p:grpSp>
        <p:nvGrpSpPr>
          <p:cNvPr id="9" name="Group 8"/>
          <p:cNvGrpSpPr/>
          <p:nvPr/>
        </p:nvGrpSpPr>
        <p:grpSpPr>
          <a:xfrm>
            <a:off x="1030513" y="3947870"/>
            <a:ext cx="2685145" cy="580576"/>
            <a:chOff x="1531257" y="2772224"/>
            <a:chExt cx="2685145" cy="580576"/>
          </a:xfrm>
        </p:grpSpPr>
        <p:sp>
          <p:nvSpPr>
            <p:cNvPr id="4" name="Rectangle 3"/>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5" name="Rectangle 4"/>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6" name="Rectangle 5"/>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300</a:t>
              </a:r>
              <a:endParaRPr lang="en-US" dirty="0"/>
            </a:p>
          </p:txBody>
        </p:sp>
        <p:sp>
          <p:nvSpPr>
            <p:cNvPr id="7" name="Rectangle 6"/>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8" name="Rectangle 7"/>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10" name="Rectangle 9"/>
          <p:cNvSpPr/>
          <p:nvPr/>
        </p:nvSpPr>
        <p:spPr>
          <a:xfrm>
            <a:off x="1567542"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2" name="Straight Arrow Connector 11"/>
          <p:cNvCxnSpPr>
            <a:stCxn id="10" idx="2"/>
            <a:endCxn id="4" idx="0"/>
          </p:cNvCxnSpPr>
          <p:nvPr/>
        </p:nvCxnSpPr>
        <p:spPr>
          <a:xfrm flipH="1">
            <a:off x="1299028" y="3425358"/>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 name="Group 16"/>
          <p:cNvGrpSpPr/>
          <p:nvPr/>
        </p:nvGrpSpPr>
        <p:grpSpPr>
          <a:xfrm>
            <a:off x="3984172" y="3947865"/>
            <a:ext cx="2685145" cy="580576"/>
            <a:chOff x="1531257" y="2772224"/>
            <a:chExt cx="2685145" cy="580576"/>
          </a:xfrm>
        </p:grpSpPr>
        <p:sp>
          <p:nvSpPr>
            <p:cNvPr id="18" name="Rectangle 17"/>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400</a:t>
              </a:r>
              <a:endParaRPr lang="en-US" dirty="0"/>
            </a:p>
          </p:txBody>
        </p:sp>
        <p:sp>
          <p:nvSpPr>
            <p:cNvPr id="19" name="Rectangle 18"/>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500</a:t>
              </a:r>
              <a:endParaRPr lang="en-US" dirty="0"/>
            </a:p>
          </p:txBody>
        </p:sp>
        <p:sp>
          <p:nvSpPr>
            <p:cNvPr id="20" name="Rectangle 19"/>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600</a:t>
              </a:r>
              <a:endParaRPr lang="en-US" dirty="0"/>
            </a:p>
          </p:txBody>
        </p:sp>
        <p:sp>
          <p:nvSpPr>
            <p:cNvPr id="21" name="Rectangle 20"/>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23" name="Rectangle 22"/>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24" name="Rectangle 23"/>
          <p:cNvSpPr/>
          <p:nvPr/>
        </p:nvSpPr>
        <p:spPr>
          <a:xfrm>
            <a:off x="2104571"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cxnSp>
        <p:nvCxnSpPr>
          <p:cNvPr id="25" name="Straight Arrow Connector 24"/>
          <p:cNvCxnSpPr>
            <a:stCxn id="24" idx="2"/>
            <a:endCxn id="18" idx="0"/>
          </p:cNvCxnSpPr>
          <p:nvPr/>
        </p:nvCxnSpPr>
        <p:spPr>
          <a:xfrm>
            <a:off x="2373086" y="3425358"/>
            <a:ext cx="1879601" cy="5225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6" name="Group 25"/>
          <p:cNvGrpSpPr/>
          <p:nvPr/>
        </p:nvGrpSpPr>
        <p:grpSpPr>
          <a:xfrm>
            <a:off x="6906988" y="3947865"/>
            <a:ext cx="2685145" cy="580576"/>
            <a:chOff x="1531257" y="2772224"/>
            <a:chExt cx="2685145" cy="580576"/>
          </a:xfrm>
        </p:grpSpPr>
        <p:sp>
          <p:nvSpPr>
            <p:cNvPr id="28" name="Rectangle 27"/>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r>
                <a:rPr lang="en-US" dirty="0" smtClean="0"/>
                <a:t>00</a:t>
              </a:r>
              <a:endParaRPr lang="en-US" dirty="0"/>
            </a:p>
          </p:txBody>
        </p:sp>
        <p:sp>
          <p:nvSpPr>
            <p:cNvPr id="29" name="Rectangle 28"/>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r>
                <a:rPr lang="en-US" dirty="0" smtClean="0"/>
                <a:t>00</a:t>
              </a:r>
              <a:endParaRPr lang="en-US" dirty="0"/>
            </a:p>
          </p:txBody>
        </p:sp>
        <p:sp>
          <p:nvSpPr>
            <p:cNvPr id="30" name="Rectangle 29"/>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1" name="Rectangle 30"/>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2" name="Rectangle 31"/>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grpSp>
      <p:sp>
        <p:nvSpPr>
          <p:cNvPr id="33" name="Rectangle 32"/>
          <p:cNvSpPr/>
          <p:nvPr/>
        </p:nvSpPr>
        <p:spPr>
          <a:xfrm>
            <a:off x="2641600" y="2844783"/>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34" name="Straight Arrow Connector 33"/>
          <p:cNvCxnSpPr>
            <a:stCxn id="33" idx="2"/>
          </p:cNvCxnSpPr>
          <p:nvPr/>
        </p:nvCxnSpPr>
        <p:spPr>
          <a:xfrm>
            <a:off x="2910115" y="3425354"/>
            <a:ext cx="4296231" cy="5203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 name="7-Point Star 2"/>
          <p:cNvSpPr/>
          <p:nvPr/>
        </p:nvSpPr>
        <p:spPr>
          <a:xfrm>
            <a:off x="6241143" y="1194053"/>
            <a:ext cx="4666343" cy="2543376"/>
          </a:xfrm>
          <a:prstGeom prst="star7">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IMPORTANT: This is how the </a:t>
            </a:r>
            <a:r>
              <a:rPr lang="en-US" dirty="0" err="1" smtClean="0"/>
              <a:t>TempIndex</a:t>
            </a:r>
            <a:r>
              <a:rPr lang="en-US" dirty="0" smtClean="0"/>
              <a:t> would be populated if the user had no scheduled audit!</a:t>
            </a:r>
            <a:endParaRPr lang="en-US" dirty="0"/>
          </a:p>
        </p:txBody>
      </p:sp>
    </p:spTree>
    <p:extLst>
      <p:ext uri="{BB962C8B-B14F-4D97-AF65-F5344CB8AC3E}">
        <p14:creationId xmlns:p14="http://schemas.microsoft.com/office/powerpoint/2010/main" val="9168546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p:cNvSpPr>
            <a:spLocks noGrp="1"/>
          </p:cNvSpPr>
          <p:nvPr>
            <p:ph idx="1"/>
          </p:nvPr>
        </p:nvSpPr>
        <p:spPr>
          <a:xfrm>
            <a:off x="838200" y="1825625"/>
            <a:ext cx="10515600" cy="4351338"/>
          </a:xfrm>
        </p:spPr>
        <p:txBody>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Remaining user events to be inserted: Auditing event </a:t>
            </a:r>
            <a:r>
              <a:rPr lang="en-US" dirty="0" smtClean="0">
                <a:solidFill>
                  <a:srgbClr val="FF0000"/>
                </a:solidFill>
              </a:rPr>
              <a:t>273</a:t>
            </a:r>
          </a:p>
          <a:p>
            <a:endParaRPr lang="en-US" dirty="0" smtClean="0"/>
          </a:p>
        </p:txBody>
      </p:sp>
      <p:sp>
        <p:nvSpPr>
          <p:cNvPr id="2" name="Title 1"/>
          <p:cNvSpPr>
            <a:spLocks noGrp="1"/>
          </p:cNvSpPr>
          <p:nvPr>
            <p:ph type="title"/>
          </p:nvPr>
        </p:nvSpPr>
        <p:spPr/>
        <p:txBody>
          <a:bodyPr/>
          <a:lstStyle/>
          <a:p>
            <a:r>
              <a:rPr lang="en-US" dirty="0" smtClean="0"/>
              <a:t>Initialization of </a:t>
            </a:r>
            <a:r>
              <a:rPr lang="en-US" dirty="0" err="1" smtClean="0"/>
              <a:t>TempIndex</a:t>
            </a:r>
            <a:endParaRPr lang="en-US" dirty="0"/>
          </a:p>
        </p:txBody>
      </p:sp>
      <p:grpSp>
        <p:nvGrpSpPr>
          <p:cNvPr id="9" name="Group 8"/>
          <p:cNvGrpSpPr/>
          <p:nvPr/>
        </p:nvGrpSpPr>
        <p:grpSpPr>
          <a:xfrm>
            <a:off x="1030513" y="3947870"/>
            <a:ext cx="2685145" cy="580576"/>
            <a:chOff x="1531257" y="2772224"/>
            <a:chExt cx="2685145" cy="580576"/>
          </a:xfrm>
        </p:grpSpPr>
        <p:sp>
          <p:nvSpPr>
            <p:cNvPr id="4" name="Rectangle 3"/>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5" name="Rectangle 4"/>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6" name="Rectangle 5"/>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300</a:t>
              </a:r>
              <a:endParaRPr lang="en-US" dirty="0"/>
            </a:p>
          </p:txBody>
        </p:sp>
        <p:sp>
          <p:nvSpPr>
            <p:cNvPr id="7" name="Rectangle 6"/>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8" name="Rectangle 7"/>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10" name="Rectangle 9"/>
          <p:cNvSpPr/>
          <p:nvPr/>
        </p:nvSpPr>
        <p:spPr>
          <a:xfrm>
            <a:off x="1567542"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2" name="Straight Arrow Connector 11"/>
          <p:cNvCxnSpPr>
            <a:stCxn id="10" idx="2"/>
            <a:endCxn id="4" idx="0"/>
          </p:cNvCxnSpPr>
          <p:nvPr/>
        </p:nvCxnSpPr>
        <p:spPr>
          <a:xfrm flipH="1">
            <a:off x="1299028" y="3425358"/>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 name="Group 16"/>
          <p:cNvGrpSpPr/>
          <p:nvPr/>
        </p:nvGrpSpPr>
        <p:grpSpPr>
          <a:xfrm>
            <a:off x="3984172" y="3947865"/>
            <a:ext cx="2685145" cy="580576"/>
            <a:chOff x="1531257" y="2772224"/>
            <a:chExt cx="2685145" cy="580576"/>
          </a:xfrm>
        </p:grpSpPr>
        <p:sp>
          <p:nvSpPr>
            <p:cNvPr id="18" name="Rectangle 17"/>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400</a:t>
              </a:r>
              <a:endParaRPr lang="en-US" dirty="0"/>
            </a:p>
          </p:txBody>
        </p:sp>
        <p:sp>
          <p:nvSpPr>
            <p:cNvPr id="19" name="Rectangle 18"/>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500</a:t>
              </a:r>
              <a:endParaRPr lang="en-US" dirty="0"/>
            </a:p>
          </p:txBody>
        </p:sp>
        <p:sp>
          <p:nvSpPr>
            <p:cNvPr id="20" name="Rectangle 19"/>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600</a:t>
              </a:r>
              <a:endParaRPr lang="en-US" dirty="0"/>
            </a:p>
          </p:txBody>
        </p:sp>
        <p:sp>
          <p:nvSpPr>
            <p:cNvPr id="21" name="Rectangle 20"/>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23" name="Rectangle 22"/>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24" name="Rectangle 23"/>
          <p:cNvSpPr/>
          <p:nvPr/>
        </p:nvSpPr>
        <p:spPr>
          <a:xfrm>
            <a:off x="2104571"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cxnSp>
        <p:nvCxnSpPr>
          <p:cNvPr id="25" name="Straight Arrow Connector 24"/>
          <p:cNvCxnSpPr>
            <a:stCxn id="24" idx="2"/>
            <a:endCxn id="18" idx="0"/>
          </p:cNvCxnSpPr>
          <p:nvPr/>
        </p:nvCxnSpPr>
        <p:spPr>
          <a:xfrm>
            <a:off x="2373086" y="3425358"/>
            <a:ext cx="1879601" cy="5225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6" name="Group 25"/>
          <p:cNvGrpSpPr/>
          <p:nvPr/>
        </p:nvGrpSpPr>
        <p:grpSpPr>
          <a:xfrm>
            <a:off x="6906988" y="3947865"/>
            <a:ext cx="2685145" cy="580576"/>
            <a:chOff x="1531257" y="2772224"/>
            <a:chExt cx="2685145" cy="580576"/>
          </a:xfrm>
        </p:grpSpPr>
        <p:sp>
          <p:nvSpPr>
            <p:cNvPr id="28" name="Rectangle 27"/>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r>
                <a:rPr lang="en-US" dirty="0" smtClean="0"/>
                <a:t>00</a:t>
              </a:r>
              <a:endParaRPr lang="en-US" dirty="0"/>
            </a:p>
          </p:txBody>
        </p:sp>
        <p:sp>
          <p:nvSpPr>
            <p:cNvPr id="29" name="Rectangle 28"/>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r>
                <a:rPr lang="en-US" dirty="0" smtClean="0"/>
                <a:t>00</a:t>
              </a:r>
              <a:endParaRPr lang="en-US" dirty="0"/>
            </a:p>
          </p:txBody>
        </p:sp>
        <p:sp>
          <p:nvSpPr>
            <p:cNvPr id="30" name="Rectangle 29"/>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1" name="Rectangle 30"/>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2" name="Rectangle 31"/>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grpSp>
      <p:sp>
        <p:nvSpPr>
          <p:cNvPr id="33" name="Rectangle 32"/>
          <p:cNvSpPr/>
          <p:nvPr/>
        </p:nvSpPr>
        <p:spPr>
          <a:xfrm>
            <a:off x="2641600" y="2844783"/>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34" name="Straight Arrow Connector 33"/>
          <p:cNvCxnSpPr>
            <a:stCxn id="33" idx="2"/>
          </p:cNvCxnSpPr>
          <p:nvPr/>
        </p:nvCxnSpPr>
        <p:spPr>
          <a:xfrm>
            <a:off x="2910115" y="3425354"/>
            <a:ext cx="4296231" cy="5203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Left Arrow Callout 34"/>
          <p:cNvSpPr/>
          <p:nvPr/>
        </p:nvSpPr>
        <p:spPr>
          <a:xfrm>
            <a:off x="9804400" y="4238150"/>
            <a:ext cx="2017486" cy="1618356"/>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Do: Insert auditing event</a:t>
            </a:r>
            <a:endParaRPr lang="en-US" dirty="0"/>
          </a:p>
        </p:txBody>
      </p:sp>
    </p:spTree>
    <p:extLst>
      <p:ext uri="{BB962C8B-B14F-4D97-AF65-F5344CB8AC3E}">
        <p14:creationId xmlns:p14="http://schemas.microsoft.com/office/powerpoint/2010/main" val="20294057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p:cNvSpPr>
            <a:spLocks noGrp="1"/>
          </p:cNvSpPr>
          <p:nvPr>
            <p:ph idx="1"/>
          </p:nvPr>
        </p:nvSpPr>
        <p:spPr>
          <a:xfrm>
            <a:off x="838200" y="1825625"/>
            <a:ext cx="10515600" cy="4351338"/>
          </a:xfrm>
        </p:spPr>
        <p:txBody>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Remaining user events to be inserted: Auditing event </a:t>
            </a:r>
            <a:r>
              <a:rPr lang="en-US" dirty="0" smtClean="0">
                <a:solidFill>
                  <a:srgbClr val="FF0000"/>
                </a:solidFill>
              </a:rPr>
              <a:t>273</a:t>
            </a:r>
          </a:p>
          <a:p>
            <a:endParaRPr lang="en-US" dirty="0" smtClean="0"/>
          </a:p>
        </p:txBody>
      </p:sp>
      <p:sp>
        <p:nvSpPr>
          <p:cNvPr id="2" name="Title 1"/>
          <p:cNvSpPr>
            <a:spLocks noGrp="1"/>
          </p:cNvSpPr>
          <p:nvPr>
            <p:ph type="title"/>
          </p:nvPr>
        </p:nvSpPr>
        <p:spPr/>
        <p:txBody>
          <a:bodyPr/>
          <a:lstStyle/>
          <a:p>
            <a:r>
              <a:rPr lang="en-US" dirty="0" smtClean="0"/>
              <a:t>Initialization of </a:t>
            </a:r>
            <a:r>
              <a:rPr lang="en-US" dirty="0" err="1" smtClean="0"/>
              <a:t>TempIndex</a:t>
            </a:r>
            <a:endParaRPr lang="en-US" dirty="0"/>
          </a:p>
        </p:txBody>
      </p:sp>
      <p:grpSp>
        <p:nvGrpSpPr>
          <p:cNvPr id="9" name="Group 8"/>
          <p:cNvGrpSpPr/>
          <p:nvPr/>
        </p:nvGrpSpPr>
        <p:grpSpPr>
          <a:xfrm>
            <a:off x="1030513" y="3947870"/>
            <a:ext cx="2685145" cy="580576"/>
            <a:chOff x="1531257" y="2772224"/>
            <a:chExt cx="2685145" cy="580576"/>
          </a:xfrm>
        </p:grpSpPr>
        <p:sp>
          <p:nvSpPr>
            <p:cNvPr id="4" name="Rectangle 3"/>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5" name="Rectangle 4"/>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6" name="Rectangle 5"/>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300</a:t>
              </a:r>
              <a:endParaRPr lang="en-US" dirty="0"/>
            </a:p>
          </p:txBody>
        </p:sp>
        <p:sp>
          <p:nvSpPr>
            <p:cNvPr id="7" name="Rectangle 6"/>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8" name="Rectangle 7"/>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10" name="Rectangle 9"/>
          <p:cNvSpPr/>
          <p:nvPr/>
        </p:nvSpPr>
        <p:spPr>
          <a:xfrm>
            <a:off x="1567542"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2" name="Straight Arrow Connector 11"/>
          <p:cNvCxnSpPr>
            <a:stCxn id="10" idx="2"/>
            <a:endCxn id="4" idx="0"/>
          </p:cNvCxnSpPr>
          <p:nvPr/>
        </p:nvCxnSpPr>
        <p:spPr>
          <a:xfrm flipH="1">
            <a:off x="1299028" y="3425358"/>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 name="Group 16"/>
          <p:cNvGrpSpPr/>
          <p:nvPr/>
        </p:nvGrpSpPr>
        <p:grpSpPr>
          <a:xfrm>
            <a:off x="3984172" y="3947865"/>
            <a:ext cx="2685145" cy="580576"/>
            <a:chOff x="1531257" y="2772224"/>
            <a:chExt cx="2685145" cy="580576"/>
          </a:xfrm>
        </p:grpSpPr>
        <p:sp>
          <p:nvSpPr>
            <p:cNvPr id="18" name="Rectangle 17"/>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400</a:t>
              </a:r>
              <a:endParaRPr lang="en-US" dirty="0"/>
            </a:p>
          </p:txBody>
        </p:sp>
        <p:sp>
          <p:nvSpPr>
            <p:cNvPr id="19" name="Rectangle 18"/>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500</a:t>
              </a:r>
              <a:endParaRPr lang="en-US" dirty="0"/>
            </a:p>
          </p:txBody>
        </p:sp>
        <p:sp>
          <p:nvSpPr>
            <p:cNvPr id="20" name="Rectangle 19"/>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600</a:t>
              </a:r>
              <a:endParaRPr lang="en-US" dirty="0"/>
            </a:p>
          </p:txBody>
        </p:sp>
        <p:sp>
          <p:nvSpPr>
            <p:cNvPr id="21" name="Rectangle 20"/>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23" name="Rectangle 22"/>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24" name="Rectangle 23"/>
          <p:cNvSpPr/>
          <p:nvPr/>
        </p:nvSpPr>
        <p:spPr>
          <a:xfrm>
            <a:off x="2104571"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cxnSp>
        <p:nvCxnSpPr>
          <p:cNvPr id="25" name="Straight Arrow Connector 24"/>
          <p:cNvCxnSpPr>
            <a:stCxn id="24" idx="2"/>
            <a:endCxn id="18" idx="0"/>
          </p:cNvCxnSpPr>
          <p:nvPr/>
        </p:nvCxnSpPr>
        <p:spPr>
          <a:xfrm>
            <a:off x="2373086" y="3425358"/>
            <a:ext cx="1879601" cy="5225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6" name="Group 25"/>
          <p:cNvGrpSpPr/>
          <p:nvPr/>
        </p:nvGrpSpPr>
        <p:grpSpPr>
          <a:xfrm>
            <a:off x="6906988" y="3947865"/>
            <a:ext cx="2685145" cy="580576"/>
            <a:chOff x="1531257" y="2772224"/>
            <a:chExt cx="2685145" cy="580576"/>
          </a:xfrm>
        </p:grpSpPr>
        <p:sp>
          <p:nvSpPr>
            <p:cNvPr id="28" name="Rectangle 27"/>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r>
                <a:rPr lang="en-US" dirty="0" smtClean="0"/>
                <a:t>00</a:t>
              </a:r>
              <a:endParaRPr lang="en-US" dirty="0"/>
            </a:p>
          </p:txBody>
        </p:sp>
        <p:sp>
          <p:nvSpPr>
            <p:cNvPr id="29" name="Rectangle 28"/>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r>
                <a:rPr lang="en-US" dirty="0" smtClean="0"/>
                <a:t>00</a:t>
              </a:r>
              <a:endParaRPr lang="en-US" dirty="0"/>
            </a:p>
          </p:txBody>
        </p:sp>
        <p:sp>
          <p:nvSpPr>
            <p:cNvPr id="30" name="Rectangle 29"/>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1" name="Rectangle 30"/>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2" name="Rectangle 31"/>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grpSp>
      <p:sp>
        <p:nvSpPr>
          <p:cNvPr id="33" name="Rectangle 32"/>
          <p:cNvSpPr/>
          <p:nvPr/>
        </p:nvSpPr>
        <p:spPr>
          <a:xfrm>
            <a:off x="2641600" y="2844783"/>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34" name="Straight Arrow Connector 33"/>
          <p:cNvCxnSpPr>
            <a:stCxn id="33" idx="2"/>
          </p:cNvCxnSpPr>
          <p:nvPr/>
        </p:nvCxnSpPr>
        <p:spPr>
          <a:xfrm>
            <a:off x="2910115" y="3425354"/>
            <a:ext cx="4296231" cy="5203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Left Arrow Callout 34"/>
          <p:cNvSpPr/>
          <p:nvPr/>
        </p:nvSpPr>
        <p:spPr>
          <a:xfrm>
            <a:off x="9804400" y="4238150"/>
            <a:ext cx="2017486" cy="1618356"/>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Do: Insert auditing event.</a:t>
            </a:r>
            <a:endParaRPr lang="en-US" dirty="0"/>
          </a:p>
        </p:txBody>
      </p:sp>
      <p:sp>
        <p:nvSpPr>
          <p:cNvPr id="36" name="TextBox 35"/>
          <p:cNvSpPr txBox="1"/>
          <p:nvPr/>
        </p:nvSpPr>
        <p:spPr>
          <a:xfrm>
            <a:off x="6811252" y="2041066"/>
            <a:ext cx="4487703" cy="646331"/>
          </a:xfrm>
          <a:prstGeom prst="rect">
            <a:avLst/>
          </a:prstGeom>
          <a:noFill/>
        </p:spPr>
        <p:txBody>
          <a:bodyPr wrap="none" rtlCol="0">
            <a:spAutoFit/>
          </a:bodyPr>
          <a:lstStyle/>
          <a:p>
            <a:r>
              <a:rPr lang="en-US" dirty="0" smtClean="0"/>
              <a:t>Q: Where to insert the auditing event?</a:t>
            </a:r>
          </a:p>
          <a:p>
            <a:r>
              <a:rPr lang="en-US" dirty="0" smtClean="0"/>
              <a:t>A: It is always inserted into its sorted positon</a:t>
            </a:r>
          </a:p>
        </p:txBody>
      </p:sp>
    </p:spTree>
    <p:extLst>
      <p:ext uri="{BB962C8B-B14F-4D97-AF65-F5344CB8AC3E}">
        <p14:creationId xmlns:p14="http://schemas.microsoft.com/office/powerpoint/2010/main" val="26480017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p:cNvSpPr>
            <a:spLocks noGrp="1"/>
          </p:cNvSpPr>
          <p:nvPr>
            <p:ph idx="1"/>
          </p:nvPr>
        </p:nvSpPr>
        <p:spPr>
          <a:xfrm>
            <a:off x="838200" y="1825625"/>
            <a:ext cx="10515600" cy="4351338"/>
          </a:xfrm>
        </p:spPr>
        <p:txBody>
          <a:bodyPr/>
          <a:lstStyle/>
          <a:p>
            <a:endParaRPr lang="en-US" dirty="0" smtClean="0"/>
          </a:p>
          <a:p>
            <a:endParaRPr lang="en-US" dirty="0"/>
          </a:p>
          <a:p>
            <a:endParaRPr lang="en-US" dirty="0" smtClean="0"/>
          </a:p>
          <a:p>
            <a:endParaRPr lang="en-US" dirty="0"/>
          </a:p>
          <a:p>
            <a:endParaRPr lang="en-US" dirty="0" smtClean="0"/>
          </a:p>
          <a:p>
            <a:endParaRPr lang="en-US" dirty="0" smtClean="0"/>
          </a:p>
        </p:txBody>
      </p:sp>
      <p:sp>
        <p:nvSpPr>
          <p:cNvPr id="2" name="Title 1"/>
          <p:cNvSpPr>
            <a:spLocks noGrp="1"/>
          </p:cNvSpPr>
          <p:nvPr>
            <p:ph type="title"/>
          </p:nvPr>
        </p:nvSpPr>
        <p:spPr/>
        <p:txBody>
          <a:bodyPr/>
          <a:lstStyle/>
          <a:p>
            <a:r>
              <a:rPr lang="en-US" dirty="0" smtClean="0"/>
              <a:t>Initialization of </a:t>
            </a:r>
            <a:r>
              <a:rPr lang="en-US" dirty="0" err="1" smtClean="0"/>
              <a:t>TempIndex</a:t>
            </a:r>
            <a:endParaRPr lang="en-US" dirty="0"/>
          </a:p>
        </p:txBody>
      </p:sp>
      <p:grpSp>
        <p:nvGrpSpPr>
          <p:cNvPr id="9" name="Group 8"/>
          <p:cNvGrpSpPr/>
          <p:nvPr/>
        </p:nvGrpSpPr>
        <p:grpSpPr>
          <a:xfrm>
            <a:off x="1030513" y="3947870"/>
            <a:ext cx="2685145" cy="580576"/>
            <a:chOff x="1531257" y="2772224"/>
            <a:chExt cx="2685145" cy="580576"/>
          </a:xfrm>
        </p:grpSpPr>
        <p:sp>
          <p:nvSpPr>
            <p:cNvPr id="4" name="Rectangle 3"/>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5" name="Rectangle 4"/>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6" name="Rectangle 5"/>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FF0000"/>
                  </a:solidFill>
                </a:rPr>
                <a:t>273</a:t>
              </a:r>
              <a:endParaRPr lang="en-US" dirty="0">
                <a:solidFill>
                  <a:srgbClr val="FF0000"/>
                </a:solidFill>
              </a:endParaRPr>
            </a:p>
          </p:txBody>
        </p:sp>
        <p:sp>
          <p:nvSpPr>
            <p:cNvPr id="7" name="Rectangle 6"/>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300</a:t>
              </a:r>
              <a:endParaRPr lang="en-US" dirty="0"/>
            </a:p>
          </p:txBody>
        </p:sp>
        <p:sp>
          <p:nvSpPr>
            <p:cNvPr id="8" name="Rectangle 7"/>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10" name="Rectangle 9"/>
          <p:cNvSpPr/>
          <p:nvPr/>
        </p:nvSpPr>
        <p:spPr>
          <a:xfrm>
            <a:off x="1567542"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2" name="Straight Arrow Connector 11"/>
          <p:cNvCxnSpPr>
            <a:stCxn id="10" idx="2"/>
            <a:endCxn id="4" idx="0"/>
          </p:cNvCxnSpPr>
          <p:nvPr/>
        </p:nvCxnSpPr>
        <p:spPr>
          <a:xfrm flipH="1">
            <a:off x="1299028" y="3425358"/>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 name="Group 16"/>
          <p:cNvGrpSpPr/>
          <p:nvPr/>
        </p:nvGrpSpPr>
        <p:grpSpPr>
          <a:xfrm>
            <a:off x="3984172" y="3947865"/>
            <a:ext cx="2685145" cy="580576"/>
            <a:chOff x="1531257" y="2772224"/>
            <a:chExt cx="2685145" cy="580576"/>
          </a:xfrm>
        </p:grpSpPr>
        <p:sp>
          <p:nvSpPr>
            <p:cNvPr id="18" name="Rectangle 17"/>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400</a:t>
              </a:r>
              <a:endParaRPr lang="en-US" dirty="0"/>
            </a:p>
          </p:txBody>
        </p:sp>
        <p:sp>
          <p:nvSpPr>
            <p:cNvPr id="19" name="Rectangle 18"/>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500</a:t>
              </a:r>
              <a:endParaRPr lang="en-US" dirty="0"/>
            </a:p>
          </p:txBody>
        </p:sp>
        <p:sp>
          <p:nvSpPr>
            <p:cNvPr id="20" name="Rectangle 19"/>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600</a:t>
              </a:r>
              <a:endParaRPr lang="en-US" dirty="0"/>
            </a:p>
          </p:txBody>
        </p:sp>
        <p:sp>
          <p:nvSpPr>
            <p:cNvPr id="21" name="Rectangle 20"/>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23" name="Rectangle 22"/>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24" name="Rectangle 23"/>
          <p:cNvSpPr/>
          <p:nvPr/>
        </p:nvSpPr>
        <p:spPr>
          <a:xfrm>
            <a:off x="2104571"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cxnSp>
        <p:nvCxnSpPr>
          <p:cNvPr id="25" name="Straight Arrow Connector 24"/>
          <p:cNvCxnSpPr>
            <a:stCxn id="24" idx="2"/>
            <a:endCxn id="18" idx="0"/>
          </p:cNvCxnSpPr>
          <p:nvPr/>
        </p:nvCxnSpPr>
        <p:spPr>
          <a:xfrm>
            <a:off x="2373086" y="3425358"/>
            <a:ext cx="1879601" cy="5225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6" name="Group 25"/>
          <p:cNvGrpSpPr/>
          <p:nvPr/>
        </p:nvGrpSpPr>
        <p:grpSpPr>
          <a:xfrm>
            <a:off x="6906988" y="3947865"/>
            <a:ext cx="2685145" cy="580576"/>
            <a:chOff x="1531257" y="2772224"/>
            <a:chExt cx="2685145" cy="580576"/>
          </a:xfrm>
        </p:grpSpPr>
        <p:sp>
          <p:nvSpPr>
            <p:cNvPr id="28" name="Rectangle 27"/>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r>
                <a:rPr lang="en-US" dirty="0" smtClean="0"/>
                <a:t>00</a:t>
              </a:r>
              <a:endParaRPr lang="en-US" dirty="0"/>
            </a:p>
          </p:txBody>
        </p:sp>
        <p:sp>
          <p:nvSpPr>
            <p:cNvPr id="29" name="Rectangle 28"/>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r>
                <a:rPr lang="en-US" dirty="0" smtClean="0"/>
                <a:t>00</a:t>
              </a:r>
              <a:endParaRPr lang="en-US" dirty="0"/>
            </a:p>
          </p:txBody>
        </p:sp>
        <p:sp>
          <p:nvSpPr>
            <p:cNvPr id="30" name="Rectangle 29"/>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1" name="Rectangle 30"/>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2" name="Rectangle 31"/>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grpSp>
      <p:sp>
        <p:nvSpPr>
          <p:cNvPr id="33" name="Rectangle 32"/>
          <p:cNvSpPr/>
          <p:nvPr/>
        </p:nvSpPr>
        <p:spPr>
          <a:xfrm>
            <a:off x="2641600" y="2844783"/>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34" name="Straight Arrow Connector 33"/>
          <p:cNvCxnSpPr>
            <a:stCxn id="33" idx="2"/>
          </p:cNvCxnSpPr>
          <p:nvPr/>
        </p:nvCxnSpPr>
        <p:spPr>
          <a:xfrm>
            <a:off x="2910115" y="3425354"/>
            <a:ext cx="4296231" cy="5203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 name="Up Arrow Callout 2"/>
          <p:cNvSpPr/>
          <p:nvPr/>
        </p:nvSpPr>
        <p:spPr>
          <a:xfrm>
            <a:off x="1451429" y="4645705"/>
            <a:ext cx="1995714" cy="1821543"/>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Done: Inserted auditing event.</a:t>
            </a:r>
            <a:endParaRPr lang="en-US" dirty="0"/>
          </a:p>
        </p:txBody>
      </p:sp>
      <p:sp>
        <p:nvSpPr>
          <p:cNvPr id="37" name="TextBox 36"/>
          <p:cNvSpPr txBox="1"/>
          <p:nvPr/>
        </p:nvSpPr>
        <p:spPr>
          <a:xfrm>
            <a:off x="6866097" y="1976172"/>
            <a:ext cx="4487703" cy="646331"/>
          </a:xfrm>
          <a:prstGeom prst="rect">
            <a:avLst/>
          </a:prstGeom>
          <a:noFill/>
        </p:spPr>
        <p:txBody>
          <a:bodyPr wrap="none" rtlCol="0">
            <a:spAutoFit/>
          </a:bodyPr>
          <a:lstStyle/>
          <a:p>
            <a:r>
              <a:rPr lang="en-US" dirty="0" smtClean="0"/>
              <a:t>Q: Where to insert the auditing event?</a:t>
            </a:r>
          </a:p>
          <a:p>
            <a:r>
              <a:rPr lang="en-US" dirty="0" smtClean="0"/>
              <a:t>A: It is always inserted into its sorted positon</a:t>
            </a:r>
          </a:p>
        </p:txBody>
      </p:sp>
    </p:spTree>
    <p:extLst>
      <p:ext uri="{BB962C8B-B14F-4D97-AF65-F5344CB8AC3E}">
        <p14:creationId xmlns:p14="http://schemas.microsoft.com/office/powerpoint/2010/main" val="29108771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p:cNvSpPr>
            <a:spLocks noGrp="1"/>
          </p:cNvSpPr>
          <p:nvPr>
            <p:ph idx="1"/>
          </p:nvPr>
        </p:nvSpPr>
        <p:spPr>
          <a:xfrm>
            <a:off x="838200" y="1825625"/>
            <a:ext cx="10515600" cy="4351338"/>
          </a:xfrm>
        </p:spPr>
        <p:txBody>
          <a:bodyPr/>
          <a:lstStyle/>
          <a:p>
            <a:endParaRPr lang="en-US" dirty="0" smtClean="0"/>
          </a:p>
          <a:p>
            <a:endParaRPr lang="en-US" dirty="0"/>
          </a:p>
          <a:p>
            <a:endParaRPr lang="en-US" dirty="0" smtClean="0"/>
          </a:p>
          <a:p>
            <a:endParaRPr lang="en-US" dirty="0"/>
          </a:p>
          <a:p>
            <a:endParaRPr lang="en-US" dirty="0" smtClean="0"/>
          </a:p>
          <a:p>
            <a:endParaRPr lang="en-US" dirty="0" smtClean="0"/>
          </a:p>
        </p:txBody>
      </p:sp>
      <p:sp>
        <p:nvSpPr>
          <p:cNvPr id="2" name="Title 1"/>
          <p:cNvSpPr>
            <a:spLocks noGrp="1"/>
          </p:cNvSpPr>
          <p:nvPr>
            <p:ph type="title"/>
          </p:nvPr>
        </p:nvSpPr>
        <p:spPr/>
        <p:txBody>
          <a:bodyPr/>
          <a:lstStyle/>
          <a:p>
            <a:r>
              <a:rPr lang="en-US" dirty="0" err="1" smtClean="0"/>
              <a:t>TempIndex</a:t>
            </a:r>
            <a:r>
              <a:rPr lang="en-US" dirty="0" smtClean="0"/>
              <a:t> is Initialized:</a:t>
            </a:r>
            <a:endParaRPr lang="en-US" dirty="0"/>
          </a:p>
        </p:txBody>
      </p:sp>
      <p:grpSp>
        <p:nvGrpSpPr>
          <p:cNvPr id="9" name="Group 8"/>
          <p:cNvGrpSpPr/>
          <p:nvPr/>
        </p:nvGrpSpPr>
        <p:grpSpPr>
          <a:xfrm>
            <a:off x="1030513" y="3947870"/>
            <a:ext cx="2685145" cy="580576"/>
            <a:chOff x="1531257" y="2772224"/>
            <a:chExt cx="2685145" cy="580576"/>
          </a:xfrm>
        </p:grpSpPr>
        <p:sp>
          <p:nvSpPr>
            <p:cNvPr id="4" name="Rectangle 3"/>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5" name="Rectangle 4"/>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6" name="Rectangle 5"/>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FF0000"/>
                  </a:solidFill>
                </a:rPr>
                <a:t>273</a:t>
              </a:r>
              <a:endParaRPr lang="en-US" dirty="0">
                <a:solidFill>
                  <a:srgbClr val="FF0000"/>
                </a:solidFill>
              </a:endParaRPr>
            </a:p>
          </p:txBody>
        </p:sp>
        <p:sp>
          <p:nvSpPr>
            <p:cNvPr id="7" name="Rectangle 6"/>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300</a:t>
              </a:r>
              <a:endParaRPr lang="en-US" dirty="0"/>
            </a:p>
          </p:txBody>
        </p:sp>
        <p:sp>
          <p:nvSpPr>
            <p:cNvPr id="8" name="Rectangle 7"/>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10" name="Rectangle 9"/>
          <p:cNvSpPr/>
          <p:nvPr/>
        </p:nvSpPr>
        <p:spPr>
          <a:xfrm>
            <a:off x="1567542"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2" name="Straight Arrow Connector 11"/>
          <p:cNvCxnSpPr>
            <a:stCxn id="10" idx="2"/>
            <a:endCxn id="4" idx="0"/>
          </p:cNvCxnSpPr>
          <p:nvPr/>
        </p:nvCxnSpPr>
        <p:spPr>
          <a:xfrm flipH="1">
            <a:off x="1299028" y="3425358"/>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 name="Group 16"/>
          <p:cNvGrpSpPr/>
          <p:nvPr/>
        </p:nvGrpSpPr>
        <p:grpSpPr>
          <a:xfrm>
            <a:off x="3984172" y="3947865"/>
            <a:ext cx="2685145" cy="580576"/>
            <a:chOff x="1531257" y="2772224"/>
            <a:chExt cx="2685145" cy="580576"/>
          </a:xfrm>
        </p:grpSpPr>
        <p:sp>
          <p:nvSpPr>
            <p:cNvPr id="18" name="Rectangle 17"/>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400</a:t>
              </a:r>
              <a:endParaRPr lang="en-US" dirty="0"/>
            </a:p>
          </p:txBody>
        </p:sp>
        <p:sp>
          <p:nvSpPr>
            <p:cNvPr id="19" name="Rectangle 18"/>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500</a:t>
              </a:r>
              <a:endParaRPr lang="en-US" dirty="0"/>
            </a:p>
          </p:txBody>
        </p:sp>
        <p:sp>
          <p:nvSpPr>
            <p:cNvPr id="20" name="Rectangle 19"/>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600</a:t>
              </a:r>
              <a:endParaRPr lang="en-US" dirty="0"/>
            </a:p>
          </p:txBody>
        </p:sp>
        <p:sp>
          <p:nvSpPr>
            <p:cNvPr id="21" name="Rectangle 20"/>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23" name="Rectangle 22"/>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24" name="Rectangle 23"/>
          <p:cNvSpPr/>
          <p:nvPr/>
        </p:nvSpPr>
        <p:spPr>
          <a:xfrm>
            <a:off x="2104571"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cxnSp>
        <p:nvCxnSpPr>
          <p:cNvPr id="25" name="Straight Arrow Connector 24"/>
          <p:cNvCxnSpPr>
            <a:stCxn id="24" idx="2"/>
            <a:endCxn id="18" idx="0"/>
          </p:cNvCxnSpPr>
          <p:nvPr/>
        </p:nvCxnSpPr>
        <p:spPr>
          <a:xfrm>
            <a:off x="2373086" y="3425358"/>
            <a:ext cx="1879601" cy="5225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6" name="Group 25"/>
          <p:cNvGrpSpPr/>
          <p:nvPr/>
        </p:nvGrpSpPr>
        <p:grpSpPr>
          <a:xfrm>
            <a:off x="6906988" y="3947865"/>
            <a:ext cx="2685145" cy="580576"/>
            <a:chOff x="1531257" y="2772224"/>
            <a:chExt cx="2685145" cy="580576"/>
          </a:xfrm>
        </p:grpSpPr>
        <p:sp>
          <p:nvSpPr>
            <p:cNvPr id="28" name="Rectangle 27"/>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r>
                <a:rPr lang="en-US" dirty="0" smtClean="0"/>
                <a:t>00</a:t>
              </a:r>
              <a:endParaRPr lang="en-US" dirty="0"/>
            </a:p>
          </p:txBody>
        </p:sp>
        <p:sp>
          <p:nvSpPr>
            <p:cNvPr id="29" name="Rectangle 28"/>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r>
                <a:rPr lang="en-US" dirty="0" smtClean="0"/>
                <a:t>00</a:t>
              </a:r>
              <a:endParaRPr lang="en-US" dirty="0"/>
            </a:p>
          </p:txBody>
        </p:sp>
        <p:sp>
          <p:nvSpPr>
            <p:cNvPr id="30" name="Rectangle 29"/>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1" name="Rectangle 30"/>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2" name="Rectangle 31"/>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grpSp>
      <p:sp>
        <p:nvSpPr>
          <p:cNvPr id="33" name="Rectangle 32"/>
          <p:cNvSpPr/>
          <p:nvPr/>
        </p:nvSpPr>
        <p:spPr>
          <a:xfrm>
            <a:off x="2641600" y="2844783"/>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34" name="Straight Arrow Connector 33"/>
          <p:cNvCxnSpPr>
            <a:stCxn id="33" idx="2"/>
          </p:cNvCxnSpPr>
          <p:nvPr/>
        </p:nvCxnSpPr>
        <p:spPr>
          <a:xfrm>
            <a:off x="2910115" y="3425354"/>
            <a:ext cx="4296231" cy="5203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TextBox 36"/>
          <p:cNvSpPr txBox="1"/>
          <p:nvPr/>
        </p:nvSpPr>
        <p:spPr>
          <a:xfrm>
            <a:off x="7675805" y="1908615"/>
            <a:ext cx="4484433" cy="1477328"/>
          </a:xfrm>
          <a:prstGeom prst="rect">
            <a:avLst/>
          </a:prstGeom>
          <a:noFill/>
        </p:spPr>
        <p:txBody>
          <a:bodyPr wrap="none" rtlCol="0">
            <a:spAutoFit/>
          </a:bodyPr>
          <a:lstStyle/>
          <a:p>
            <a:r>
              <a:rPr lang="en-US" dirty="0" smtClean="0"/>
              <a:t>Note: No matter how many pre-existing</a:t>
            </a:r>
            <a:br>
              <a:rPr lang="en-US" dirty="0" smtClean="0"/>
            </a:br>
            <a:r>
              <a:rPr lang="en-US" dirty="0" smtClean="0"/>
              <a:t>events a user has on the master calendar,</a:t>
            </a:r>
            <a:br>
              <a:rPr lang="en-US" dirty="0" smtClean="0"/>
            </a:br>
            <a:r>
              <a:rPr lang="en-US" dirty="0" smtClean="0"/>
              <a:t>their initialized </a:t>
            </a:r>
            <a:r>
              <a:rPr lang="en-US" dirty="0" err="1" smtClean="0"/>
              <a:t>TempIndex</a:t>
            </a:r>
            <a:r>
              <a:rPr lang="en-US" dirty="0" smtClean="0"/>
              <a:t> will exhibit this flat</a:t>
            </a:r>
            <a:br>
              <a:rPr lang="en-US" dirty="0" smtClean="0"/>
            </a:br>
            <a:r>
              <a:rPr lang="en-US" dirty="0" smtClean="0"/>
              <a:t>structure, with a single Median Node</a:t>
            </a:r>
            <a:br>
              <a:rPr lang="en-US" dirty="0" smtClean="0"/>
            </a:br>
            <a:endParaRPr lang="en-US" dirty="0" smtClean="0"/>
          </a:p>
        </p:txBody>
      </p:sp>
    </p:spTree>
    <p:extLst>
      <p:ext uri="{BB962C8B-B14F-4D97-AF65-F5344CB8AC3E}">
        <p14:creationId xmlns:p14="http://schemas.microsoft.com/office/powerpoint/2010/main" val="8616297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Insertions into </a:t>
            </a:r>
            <a:r>
              <a:rPr lang="en-US" dirty="0" err="1" smtClean="0"/>
              <a:t>TempIndex</a:t>
            </a:r>
            <a:endParaRPr lang="en-US" dirty="0"/>
          </a:p>
        </p:txBody>
      </p:sp>
      <p:sp>
        <p:nvSpPr>
          <p:cNvPr id="3" name="Content Placeholder 2"/>
          <p:cNvSpPr>
            <a:spLocks noGrp="1"/>
          </p:cNvSpPr>
          <p:nvPr>
            <p:ph idx="1"/>
          </p:nvPr>
        </p:nvSpPr>
        <p:spPr/>
        <p:txBody>
          <a:bodyPr>
            <a:normAutofit/>
          </a:bodyPr>
          <a:lstStyle/>
          <a:p>
            <a:r>
              <a:rPr lang="en-US" sz="2000" dirty="0" smtClean="0"/>
              <a:t>Once </a:t>
            </a:r>
            <a:r>
              <a:rPr lang="en-US" sz="2000" dirty="0" err="1" smtClean="0"/>
              <a:t>TempIndex</a:t>
            </a:r>
            <a:r>
              <a:rPr lang="en-US" sz="2000" dirty="0" smtClean="0"/>
              <a:t> is populated, the user can insert new events</a:t>
            </a:r>
          </a:p>
          <a:p>
            <a:r>
              <a:rPr lang="en-US" sz="2000" dirty="0" smtClean="0">
                <a:solidFill>
                  <a:srgbClr val="FF0000"/>
                </a:solidFill>
              </a:rPr>
              <a:t>New insertions into </a:t>
            </a:r>
            <a:r>
              <a:rPr lang="en-US" sz="2000" dirty="0" err="1" smtClean="0">
                <a:solidFill>
                  <a:srgbClr val="FF0000"/>
                </a:solidFill>
              </a:rPr>
              <a:t>TempIndex</a:t>
            </a:r>
            <a:r>
              <a:rPr lang="en-US" sz="2000" dirty="0" smtClean="0">
                <a:solidFill>
                  <a:srgbClr val="FF0000"/>
                </a:solidFill>
              </a:rPr>
              <a:t> work differently than insertions during </a:t>
            </a:r>
            <a:r>
              <a:rPr lang="en-US" sz="2000" dirty="0" err="1" smtClean="0">
                <a:solidFill>
                  <a:srgbClr val="FF0000"/>
                </a:solidFill>
              </a:rPr>
              <a:t>TempIndex’s</a:t>
            </a:r>
            <a:r>
              <a:rPr lang="en-US" sz="2000" dirty="0" smtClean="0">
                <a:solidFill>
                  <a:srgbClr val="FF0000"/>
                </a:solidFill>
              </a:rPr>
              <a:t> initialization!</a:t>
            </a:r>
          </a:p>
          <a:p>
            <a:pPr lvl="1"/>
            <a:r>
              <a:rPr lang="en-US" sz="1700" dirty="0" smtClean="0"/>
              <a:t>Initialization of </a:t>
            </a:r>
            <a:r>
              <a:rPr lang="en-US" sz="1700" dirty="0" err="1" smtClean="0"/>
              <a:t>TempIndex</a:t>
            </a:r>
            <a:r>
              <a:rPr lang="en-US" sz="1700" dirty="0" smtClean="0"/>
              <a:t> in the aforementioned manner was a design choice, allowing for </a:t>
            </a:r>
            <a:r>
              <a:rPr lang="en-US" sz="1700" dirty="0" smtClean="0"/>
              <a:t>quick sandbox resets.</a:t>
            </a:r>
          </a:p>
          <a:p>
            <a:pPr lvl="1"/>
            <a:endParaRPr lang="en-US" sz="1900" dirty="0" smtClean="0"/>
          </a:p>
          <a:p>
            <a:pPr lvl="1"/>
            <a:endParaRPr lang="en-US" sz="1900" dirty="0" smtClean="0"/>
          </a:p>
          <a:p>
            <a:pPr lvl="1"/>
            <a:endParaRPr lang="en-US" dirty="0"/>
          </a:p>
        </p:txBody>
      </p:sp>
    </p:spTree>
    <p:extLst>
      <p:ext uri="{BB962C8B-B14F-4D97-AF65-F5344CB8AC3E}">
        <p14:creationId xmlns:p14="http://schemas.microsoft.com/office/powerpoint/2010/main" val="15706459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Insertions into </a:t>
            </a:r>
            <a:r>
              <a:rPr lang="en-US" dirty="0" err="1" smtClean="0"/>
              <a:t>TempIndex</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Once </a:t>
            </a:r>
            <a:r>
              <a:rPr lang="en-US" dirty="0" err="1" smtClean="0"/>
              <a:t>TempIndex</a:t>
            </a:r>
            <a:r>
              <a:rPr lang="en-US" dirty="0" smtClean="0"/>
              <a:t> is populated, the user can insert new events</a:t>
            </a:r>
          </a:p>
          <a:p>
            <a:r>
              <a:rPr lang="en-US" dirty="0" smtClean="0">
                <a:solidFill>
                  <a:srgbClr val="FF0000"/>
                </a:solidFill>
              </a:rPr>
              <a:t>New insertions into </a:t>
            </a:r>
            <a:r>
              <a:rPr lang="en-US" dirty="0" err="1" smtClean="0">
                <a:solidFill>
                  <a:srgbClr val="FF0000"/>
                </a:solidFill>
              </a:rPr>
              <a:t>TempIndex</a:t>
            </a:r>
            <a:r>
              <a:rPr lang="en-US" dirty="0" smtClean="0">
                <a:solidFill>
                  <a:srgbClr val="FF0000"/>
                </a:solidFill>
              </a:rPr>
              <a:t> work differently than insertions during </a:t>
            </a:r>
            <a:r>
              <a:rPr lang="en-US" dirty="0" err="1" smtClean="0">
                <a:solidFill>
                  <a:srgbClr val="FF0000"/>
                </a:solidFill>
              </a:rPr>
              <a:t>TempIndex’s</a:t>
            </a:r>
            <a:r>
              <a:rPr lang="en-US" dirty="0" smtClean="0">
                <a:solidFill>
                  <a:srgbClr val="FF0000"/>
                </a:solidFill>
              </a:rPr>
              <a:t> initialization!</a:t>
            </a:r>
          </a:p>
          <a:p>
            <a:pPr lvl="1"/>
            <a:r>
              <a:rPr lang="en-US" dirty="0" smtClean="0"/>
              <a:t>Initialization of </a:t>
            </a:r>
            <a:r>
              <a:rPr lang="en-US" dirty="0" err="1" smtClean="0"/>
              <a:t>TempIndex</a:t>
            </a:r>
            <a:r>
              <a:rPr lang="en-US" dirty="0" smtClean="0"/>
              <a:t> in the aforementioned manner was a design choice, allowing for easy sandbox </a:t>
            </a:r>
            <a:r>
              <a:rPr lang="en-US" dirty="0" smtClean="0"/>
              <a:t>resets.</a:t>
            </a:r>
            <a:endParaRPr lang="en-US" dirty="0" smtClean="0"/>
          </a:p>
          <a:p>
            <a:r>
              <a:rPr lang="en-US" dirty="0" smtClean="0"/>
              <a:t>New insertions into </a:t>
            </a:r>
            <a:r>
              <a:rPr lang="en-US" dirty="0" err="1" smtClean="0"/>
              <a:t>TempIndex</a:t>
            </a:r>
            <a:r>
              <a:rPr lang="en-US" dirty="0" smtClean="0"/>
              <a:t> work as follows:</a:t>
            </a:r>
          </a:p>
          <a:p>
            <a:pPr lvl="1"/>
            <a:r>
              <a:rPr lang="en-US" dirty="0" smtClean="0"/>
              <a:t>A new event is inserted into its sorted position</a:t>
            </a:r>
          </a:p>
          <a:p>
            <a:pPr lvl="1"/>
            <a:r>
              <a:rPr lang="en-US" dirty="0" smtClean="0"/>
              <a:t>If the Data Node into which it is inserted is filled due to the insertion, it splits</a:t>
            </a:r>
          </a:p>
          <a:p>
            <a:pPr lvl="1"/>
            <a:r>
              <a:rPr lang="en-US" dirty="0" smtClean="0"/>
              <a:t>When a Data Node splits, its event IDs are split across the two new Data Nodes, left and right, in the previously described manner</a:t>
            </a:r>
          </a:p>
          <a:p>
            <a:pPr lvl="2"/>
            <a:r>
              <a:rPr lang="en-US" dirty="0" smtClean="0"/>
              <a:t>Left Data Node gets three of the event IDs</a:t>
            </a:r>
          </a:p>
          <a:p>
            <a:pPr lvl="2"/>
            <a:r>
              <a:rPr lang="en-US" dirty="0" smtClean="0"/>
              <a:t>Right Data Node gets two of the event IDs</a:t>
            </a:r>
          </a:p>
          <a:p>
            <a:pPr lvl="1"/>
            <a:r>
              <a:rPr lang="en-US" dirty="0" smtClean="0"/>
              <a:t>Rather than making the two new Data Nodes children of the original Data Node’s parent Median </a:t>
            </a:r>
            <a:r>
              <a:rPr lang="en-US" dirty="0" smtClean="0"/>
              <a:t>Node like during </a:t>
            </a:r>
            <a:r>
              <a:rPr lang="en-US" dirty="0" err="1" smtClean="0"/>
              <a:t>TempIndex</a:t>
            </a:r>
            <a:r>
              <a:rPr lang="en-US" dirty="0" err="1" smtClean="0"/>
              <a:t>’s</a:t>
            </a:r>
            <a:r>
              <a:rPr lang="en-US" dirty="0" smtClean="0"/>
              <a:t> initialization</a:t>
            </a:r>
            <a:r>
              <a:rPr lang="en-US" dirty="0" smtClean="0"/>
              <a:t>, </a:t>
            </a:r>
            <a:r>
              <a:rPr lang="en-US" dirty="0" smtClean="0"/>
              <a:t>a new Median Node is </a:t>
            </a:r>
            <a:r>
              <a:rPr lang="en-US" dirty="0" smtClean="0"/>
              <a:t>instead inserted </a:t>
            </a:r>
            <a:r>
              <a:rPr lang="en-US" dirty="0" smtClean="0"/>
              <a:t>where the split Data Node used to be.</a:t>
            </a:r>
          </a:p>
          <a:p>
            <a:pPr lvl="2"/>
            <a:r>
              <a:rPr lang="en-US" dirty="0" smtClean="0"/>
              <a:t>This new Median Node becomes a child of the split Data Node’s parent Median Node</a:t>
            </a:r>
          </a:p>
          <a:p>
            <a:pPr lvl="2"/>
            <a:r>
              <a:rPr lang="en-US" dirty="0" smtClean="0"/>
              <a:t>The two new Data Nodes become children of the new Median Node</a:t>
            </a:r>
          </a:p>
          <a:p>
            <a:pPr lvl="1"/>
            <a:endParaRPr lang="en-US" dirty="0"/>
          </a:p>
        </p:txBody>
      </p:sp>
    </p:spTree>
    <p:extLst>
      <p:ext uri="{BB962C8B-B14F-4D97-AF65-F5344CB8AC3E}">
        <p14:creationId xmlns:p14="http://schemas.microsoft.com/office/powerpoint/2010/main" val="20414486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p:cNvSpPr>
            <a:spLocks noGrp="1"/>
          </p:cNvSpPr>
          <p:nvPr>
            <p:ph idx="1"/>
          </p:nvPr>
        </p:nvSpPr>
        <p:spPr>
          <a:xfrm>
            <a:off x="838200" y="1825625"/>
            <a:ext cx="10515600" cy="4351338"/>
          </a:xfrm>
        </p:spPr>
        <p:txBody>
          <a:bodyPr/>
          <a:lstStyle/>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r>
              <a:rPr lang="en-US" dirty="0" smtClean="0"/>
              <a:t>How to insert 450?</a:t>
            </a:r>
          </a:p>
        </p:txBody>
      </p:sp>
      <p:sp>
        <p:nvSpPr>
          <p:cNvPr id="2" name="Title 1"/>
          <p:cNvSpPr>
            <a:spLocks noGrp="1"/>
          </p:cNvSpPr>
          <p:nvPr>
            <p:ph type="title"/>
          </p:nvPr>
        </p:nvSpPr>
        <p:spPr/>
        <p:txBody>
          <a:bodyPr/>
          <a:lstStyle/>
          <a:p>
            <a:r>
              <a:rPr lang="en-US" dirty="0" smtClean="0"/>
              <a:t>New Insertion Example</a:t>
            </a:r>
            <a:endParaRPr lang="en-US" dirty="0"/>
          </a:p>
        </p:txBody>
      </p:sp>
      <p:grpSp>
        <p:nvGrpSpPr>
          <p:cNvPr id="9" name="Group 8"/>
          <p:cNvGrpSpPr/>
          <p:nvPr/>
        </p:nvGrpSpPr>
        <p:grpSpPr>
          <a:xfrm>
            <a:off x="1030513" y="3947870"/>
            <a:ext cx="2685145" cy="580576"/>
            <a:chOff x="1531257" y="2772224"/>
            <a:chExt cx="2685145" cy="580576"/>
          </a:xfrm>
        </p:grpSpPr>
        <p:sp>
          <p:nvSpPr>
            <p:cNvPr id="4" name="Rectangle 3"/>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5" name="Rectangle 4"/>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6" name="Rectangle 5"/>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FF0000"/>
                  </a:solidFill>
                </a:rPr>
                <a:t>273</a:t>
              </a:r>
              <a:endParaRPr lang="en-US" dirty="0">
                <a:solidFill>
                  <a:srgbClr val="FF0000"/>
                </a:solidFill>
              </a:endParaRPr>
            </a:p>
          </p:txBody>
        </p:sp>
        <p:sp>
          <p:nvSpPr>
            <p:cNvPr id="7" name="Rectangle 6"/>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300</a:t>
              </a:r>
              <a:endParaRPr lang="en-US" dirty="0"/>
            </a:p>
          </p:txBody>
        </p:sp>
        <p:sp>
          <p:nvSpPr>
            <p:cNvPr id="8" name="Rectangle 7"/>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10" name="Rectangle 9"/>
          <p:cNvSpPr/>
          <p:nvPr/>
        </p:nvSpPr>
        <p:spPr>
          <a:xfrm>
            <a:off x="1567542"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2" name="Straight Arrow Connector 11"/>
          <p:cNvCxnSpPr>
            <a:stCxn id="10" idx="2"/>
            <a:endCxn id="4" idx="0"/>
          </p:cNvCxnSpPr>
          <p:nvPr/>
        </p:nvCxnSpPr>
        <p:spPr>
          <a:xfrm flipH="1">
            <a:off x="1299028" y="3425358"/>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 name="Group 16"/>
          <p:cNvGrpSpPr/>
          <p:nvPr/>
        </p:nvGrpSpPr>
        <p:grpSpPr>
          <a:xfrm>
            <a:off x="3984172" y="3947865"/>
            <a:ext cx="2685145" cy="580576"/>
            <a:chOff x="1531257" y="2772224"/>
            <a:chExt cx="2685145" cy="580576"/>
          </a:xfrm>
        </p:grpSpPr>
        <p:sp>
          <p:nvSpPr>
            <p:cNvPr id="18" name="Rectangle 17"/>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400</a:t>
              </a:r>
              <a:endParaRPr lang="en-US" dirty="0"/>
            </a:p>
          </p:txBody>
        </p:sp>
        <p:sp>
          <p:nvSpPr>
            <p:cNvPr id="19" name="Rectangle 18"/>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500</a:t>
              </a:r>
              <a:endParaRPr lang="en-US" dirty="0"/>
            </a:p>
          </p:txBody>
        </p:sp>
        <p:sp>
          <p:nvSpPr>
            <p:cNvPr id="20" name="Rectangle 19"/>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600</a:t>
              </a:r>
              <a:endParaRPr lang="en-US" dirty="0"/>
            </a:p>
          </p:txBody>
        </p:sp>
        <p:sp>
          <p:nvSpPr>
            <p:cNvPr id="21" name="Rectangle 20"/>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23" name="Rectangle 22"/>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24" name="Rectangle 23"/>
          <p:cNvSpPr/>
          <p:nvPr/>
        </p:nvSpPr>
        <p:spPr>
          <a:xfrm>
            <a:off x="2104571"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cxnSp>
        <p:nvCxnSpPr>
          <p:cNvPr id="25" name="Straight Arrow Connector 24"/>
          <p:cNvCxnSpPr>
            <a:stCxn id="24" idx="2"/>
            <a:endCxn id="18" idx="0"/>
          </p:cNvCxnSpPr>
          <p:nvPr/>
        </p:nvCxnSpPr>
        <p:spPr>
          <a:xfrm>
            <a:off x="2373086" y="3425358"/>
            <a:ext cx="1879601" cy="5225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6" name="Group 25"/>
          <p:cNvGrpSpPr/>
          <p:nvPr/>
        </p:nvGrpSpPr>
        <p:grpSpPr>
          <a:xfrm>
            <a:off x="6906988" y="3947865"/>
            <a:ext cx="2685145" cy="580576"/>
            <a:chOff x="1531257" y="2772224"/>
            <a:chExt cx="2685145" cy="580576"/>
          </a:xfrm>
        </p:grpSpPr>
        <p:sp>
          <p:nvSpPr>
            <p:cNvPr id="28" name="Rectangle 27"/>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r>
                <a:rPr lang="en-US" dirty="0" smtClean="0"/>
                <a:t>00</a:t>
              </a:r>
              <a:endParaRPr lang="en-US" dirty="0"/>
            </a:p>
          </p:txBody>
        </p:sp>
        <p:sp>
          <p:nvSpPr>
            <p:cNvPr id="29" name="Rectangle 28"/>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r>
                <a:rPr lang="en-US" dirty="0" smtClean="0"/>
                <a:t>00</a:t>
              </a:r>
              <a:endParaRPr lang="en-US" dirty="0"/>
            </a:p>
          </p:txBody>
        </p:sp>
        <p:sp>
          <p:nvSpPr>
            <p:cNvPr id="30" name="Rectangle 29"/>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1" name="Rectangle 30"/>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2" name="Rectangle 31"/>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grpSp>
      <p:sp>
        <p:nvSpPr>
          <p:cNvPr id="33" name="Rectangle 32"/>
          <p:cNvSpPr/>
          <p:nvPr/>
        </p:nvSpPr>
        <p:spPr>
          <a:xfrm>
            <a:off x="2641600" y="2844783"/>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34" name="Straight Arrow Connector 33"/>
          <p:cNvCxnSpPr>
            <a:stCxn id="33" idx="2"/>
          </p:cNvCxnSpPr>
          <p:nvPr/>
        </p:nvCxnSpPr>
        <p:spPr>
          <a:xfrm>
            <a:off x="2910115" y="3425354"/>
            <a:ext cx="4296231" cy="5203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Assume </a:t>
            </a:r>
            <a:r>
              <a:rPr lang="en-US" dirty="0" err="1" smtClean="0"/>
              <a:t>TempIndex</a:t>
            </a:r>
            <a:r>
              <a:rPr lang="en-US" dirty="0" smtClean="0"/>
              <a:t> is initialized as per the preceding example:</a:t>
            </a:r>
          </a:p>
          <a:p>
            <a:pPr lvl="1"/>
            <a:endParaRPr lang="en-US" dirty="0"/>
          </a:p>
        </p:txBody>
      </p:sp>
    </p:spTree>
    <p:extLst>
      <p:ext uri="{BB962C8B-B14F-4D97-AF65-F5344CB8AC3E}">
        <p14:creationId xmlns:p14="http://schemas.microsoft.com/office/powerpoint/2010/main" val="39281939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Data</a:t>
            </a:r>
            <a:endParaRPr lang="en-US" dirty="0"/>
          </a:p>
        </p:txBody>
      </p:sp>
      <p:sp>
        <p:nvSpPr>
          <p:cNvPr id="3" name="Content Placeholder 2"/>
          <p:cNvSpPr>
            <a:spLocks noGrp="1"/>
          </p:cNvSpPr>
          <p:nvPr>
            <p:ph idx="1"/>
          </p:nvPr>
        </p:nvSpPr>
        <p:spPr/>
        <p:txBody>
          <a:bodyPr/>
          <a:lstStyle/>
          <a:p>
            <a:r>
              <a:rPr lang="en-US" dirty="0" smtClean="0"/>
              <a:t>Each event is stored in Collab as an event entry, indexed by ID</a:t>
            </a:r>
          </a:p>
          <a:p>
            <a:r>
              <a:rPr lang="en-US" dirty="0" smtClean="0"/>
              <a:t>The ID is an integer that represents the future time of the event</a:t>
            </a:r>
          </a:p>
          <a:p>
            <a:pPr lvl="1"/>
            <a:r>
              <a:rPr lang="en-US" dirty="0" smtClean="0"/>
              <a:t>E.g., the event with ID = 143 means the event is 143 days after the calendar epoch (i.e., the first day represented in the calendar).</a:t>
            </a:r>
          </a:p>
          <a:p>
            <a:pPr lvl="2"/>
            <a:r>
              <a:rPr lang="en-US" dirty="0" smtClean="0"/>
              <a:t>If epoch was Jan 1 2016, an event with ID = 143 would be scheduled for May 23, 2016, since 1/1/2016 + 143 days = 5/23/2016</a:t>
            </a:r>
            <a:endParaRPr lang="en-US" dirty="0"/>
          </a:p>
        </p:txBody>
      </p:sp>
    </p:spTree>
    <p:extLst>
      <p:ext uri="{BB962C8B-B14F-4D97-AF65-F5344CB8AC3E}">
        <p14:creationId xmlns:p14="http://schemas.microsoft.com/office/powerpoint/2010/main" val="3918666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Insertion Example</a:t>
            </a:r>
            <a:endParaRPr lang="en-US" dirty="0"/>
          </a:p>
        </p:txBody>
      </p:sp>
      <p:grpSp>
        <p:nvGrpSpPr>
          <p:cNvPr id="9" name="Group 8"/>
          <p:cNvGrpSpPr/>
          <p:nvPr/>
        </p:nvGrpSpPr>
        <p:grpSpPr>
          <a:xfrm>
            <a:off x="1030513" y="3947870"/>
            <a:ext cx="2685145" cy="580576"/>
            <a:chOff x="1531257" y="2772224"/>
            <a:chExt cx="2685145" cy="580576"/>
          </a:xfrm>
        </p:grpSpPr>
        <p:sp>
          <p:nvSpPr>
            <p:cNvPr id="4" name="Rectangle 3"/>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5" name="Rectangle 4"/>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6" name="Rectangle 5"/>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FF0000"/>
                  </a:solidFill>
                </a:rPr>
                <a:t>273</a:t>
              </a:r>
              <a:endParaRPr lang="en-US" dirty="0">
                <a:solidFill>
                  <a:srgbClr val="FF0000"/>
                </a:solidFill>
              </a:endParaRPr>
            </a:p>
          </p:txBody>
        </p:sp>
        <p:sp>
          <p:nvSpPr>
            <p:cNvPr id="7" name="Rectangle 6"/>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300</a:t>
              </a:r>
              <a:endParaRPr lang="en-US" dirty="0"/>
            </a:p>
          </p:txBody>
        </p:sp>
        <p:sp>
          <p:nvSpPr>
            <p:cNvPr id="8" name="Rectangle 7"/>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10" name="Rectangle 9"/>
          <p:cNvSpPr/>
          <p:nvPr/>
        </p:nvSpPr>
        <p:spPr>
          <a:xfrm>
            <a:off x="1567542"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2" name="Straight Arrow Connector 11"/>
          <p:cNvCxnSpPr>
            <a:stCxn id="10" idx="2"/>
            <a:endCxn id="4" idx="0"/>
          </p:cNvCxnSpPr>
          <p:nvPr/>
        </p:nvCxnSpPr>
        <p:spPr>
          <a:xfrm flipH="1">
            <a:off x="1299028" y="3425358"/>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 name="Group 16"/>
          <p:cNvGrpSpPr/>
          <p:nvPr/>
        </p:nvGrpSpPr>
        <p:grpSpPr>
          <a:xfrm>
            <a:off x="3984172" y="3947865"/>
            <a:ext cx="2685145" cy="580576"/>
            <a:chOff x="1531257" y="2772224"/>
            <a:chExt cx="2685145" cy="580576"/>
          </a:xfrm>
        </p:grpSpPr>
        <p:sp>
          <p:nvSpPr>
            <p:cNvPr id="18" name="Rectangle 17"/>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400</a:t>
              </a:r>
              <a:endParaRPr lang="en-US" dirty="0"/>
            </a:p>
          </p:txBody>
        </p:sp>
        <p:sp>
          <p:nvSpPr>
            <p:cNvPr id="19" name="Rectangle 18"/>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450</a:t>
              </a:r>
              <a:endParaRPr lang="en-US" dirty="0"/>
            </a:p>
          </p:txBody>
        </p:sp>
        <p:sp>
          <p:nvSpPr>
            <p:cNvPr id="20" name="Rectangle 19"/>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500</a:t>
              </a:r>
              <a:endParaRPr lang="en-US" dirty="0"/>
            </a:p>
          </p:txBody>
        </p:sp>
        <p:sp>
          <p:nvSpPr>
            <p:cNvPr id="21" name="Rectangle 20"/>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600</a:t>
              </a:r>
              <a:endParaRPr lang="en-US" dirty="0"/>
            </a:p>
          </p:txBody>
        </p:sp>
        <p:sp>
          <p:nvSpPr>
            <p:cNvPr id="23" name="Rectangle 22"/>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24" name="Rectangle 23"/>
          <p:cNvSpPr/>
          <p:nvPr/>
        </p:nvSpPr>
        <p:spPr>
          <a:xfrm>
            <a:off x="2104571"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cxnSp>
        <p:nvCxnSpPr>
          <p:cNvPr id="25" name="Straight Arrow Connector 24"/>
          <p:cNvCxnSpPr>
            <a:stCxn id="24" idx="2"/>
            <a:endCxn id="18" idx="0"/>
          </p:cNvCxnSpPr>
          <p:nvPr/>
        </p:nvCxnSpPr>
        <p:spPr>
          <a:xfrm>
            <a:off x="2373086" y="3425358"/>
            <a:ext cx="1879601" cy="5225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6" name="Group 25"/>
          <p:cNvGrpSpPr/>
          <p:nvPr/>
        </p:nvGrpSpPr>
        <p:grpSpPr>
          <a:xfrm>
            <a:off x="6906988" y="3947865"/>
            <a:ext cx="2685145" cy="580576"/>
            <a:chOff x="1531257" y="2772224"/>
            <a:chExt cx="2685145" cy="580576"/>
          </a:xfrm>
        </p:grpSpPr>
        <p:sp>
          <p:nvSpPr>
            <p:cNvPr id="28" name="Rectangle 27"/>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r>
                <a:rPr lang="en-US" dirty="0" smtClean="0"/>
                <a:t>00</a:t>
              </a:r>
              <a:endParaRPr lang="en-US" dirty="0"/>
            </a:p>
          </p:txBody>
        </p:sp>
        <p:sp>
          <p:nvSpPr>
            <p:cNvPr id="29" name="Rectangle 28"/>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r>
                <a:rPr lang="en-US" dirty="0" smtClean="0"/>
                <a:t>00</a:t>
              </a:r>
              <a:endParaRPr lang="en-US" dirty="0"/>
            </a:p>
          </p:txBody>
        </p:sp>
        <p:sp>
          <p:nvSpPr>
            <p:cNvPr id="30" name="Rectangle 29"/>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1" name="Rectangle 30"/>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2" name="Rectangle 31"/>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grpSp>
      <p:sp>
        <p:nvSpPr>
          <p:cNvPr id="33" name="Rectangle 32"/>
          <p:cNvSpPr/>
          <p:nvPr/>
        </p:nvSpPr>
        <p:spPr>
          <a:xfrm>
            <a:off x="2641600" y="2844783"/>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34" name="Straight Arrow Connector 33"/>
          <p:cNvCxnSpPr>
            <a:stCxn id="33" idx="2"/>
          </p:cNvCxnSpPr>
          <p:nvPr/>
        </p:nvCxnSpPr>
        <p:spPr>
          <a:xfrm>
            <a:off x="2910115" y="3425354"/>
            <a:ext cx="4296231" cy="5203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Up Arrow Callout 35"/>
          <p:cNvSpPr/>
          <p:nvPr/>
        </p:nvSpPr>
        <p:spPr>
          <a:xfrm>
            <a:off x="3868059" y="4642757"/>
            <a:ext cx="1995714" cy="1821543"/>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Done: Inserted 450</a:t>
            </a:r>
            <a:endParaRPr lang="en-US" dirty="0"/>
          </a:p>
        </p:txBody>
      </p:sp>
    </p:spTree>
    <p:extLst>
      <p:ext uri="{BB962C8B-B14F-4D97-AF65-F5344CB8AC3E}">
        <p14:creationId xmlns:p14="http://schemas.microsoft.com/office/powerpoint/2010/main" val="10989991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Insertion Example</a:t>
            </a:r>
            <a:endParaRPr lang="en-US" dirty="0"/>
          </a:p>
        </p:txBody>
      </p:sp>
      <p:grpSp>
        <p:nvGrpSpPr>
          <p:cNvPr id="9" name="Group 8"/>
          <p:cNvGrpSpPr/>
          <p:nvPr/>
        </p:nvGrpSpPr>
        <p:grpSpPr>
          <a:xfrm>
            <a:off x="1030513" y="3947870"/>
            <a:ext cx="2685145" cy="580576"/>
            <a:chOff x="1531257" y="2772224"/>
            <a:chExt cx="2685145" cy="580576"/>
          </a:xfrm>
        </p:grpSpPr>
        <p:sp>
          <p:nvSpPr>
            <p:cNvPr id="4" name="Rectangle 3"/>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5" name="Rectangle 4"/>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6" name="Rectangle 5"/>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FF0000"/>
                  </a:solidFill>
                </a:rPr>
                <a:t>273</a:t>
              </a:r>
              <a:endParaRPr lang="en-US" dirty="0">
                <a:solidFill>
                  <a:srgbClr val="FF0000"/>
                </a:solidFill>
              </a:endParaRPr>
            </a:p>
          </p:txBody>
        </p:sp>
        <p:sp>
          <p:nvSpPr>
            <p:cNvPr id="7" name="Rectangle 6"/>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300</a:t>
              </a:r>
              <a:endParaRPr lang="en-US" dirty="0"/>
            </a:p>
          </p:txBody>
        </p:sp>
        <p:sp>
          <p:nvSpPr>
            <p:cNvPr id="8" name="Rectangle 7"/>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10" name="Rectangle 9"/>
          <p:cNvSpPr/>
          <p:nvPr/>
        </p:nvSpPr>
        <p:spPr>
          <a:xfrm>
            <a:off x="1567542"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2" name="Straight Arrow Connector 11"/>
          <p:cNvCxnSpPr>
            <a:stCxn id="10" idx="2"/>
            <a:endCxn id="4" idx="0"/>
          </p:cNvCxnSpPr>
          <p:nvPr/>
        </p:nvCxnSpPr>
        <p:spPr>
          <a:xfrm flipH="1">
            <a:off x="1299028" y="3425358"/>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 name="Group 16"/>
          <p:cNvGrpSpPr/>
          <p:nvPr/>
        </p:nvGrpSpPr>
        <p:grpSpPr>
          <a:xfrm>
            <a:off x="3984172" y="3947865"/>
            <a:ext cx="2685145" cy="580576"/>
            <a:chOff x="1531257" y="2772224"/>
            <a:chExt cx="2685145" cy="580576"/>
          </a:xfrm>
        </p:grpSpPr>
        <p:sp>
          <p:nvSpPr>
            <p:cNvPr id="18" name="Rectangle 17"/>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400</a:t>
              </a:r>
              <a:endParaRPr lang="en-US" dirty="0"/>
            </a:p>
          </p:txBody>
        </p:sp>
        <p:sp>
          <p:nvSpPr>
            <p:cNvPr id="19" name="Rectangle 18"/>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450</a:t>
              </a:r>
              <a:endParaRPr lang="en-US" dirty="0"/>
            </a:p>
          </p:txBody>
        </p:sp>
        <p:sp>
          <p:nvSpPr>
            <p:cNvPr id="20" name="Rectangle 19"/>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500</a:t>
              </a:r>
              <a:endParaRPr lang="en-US" dirty="0"/>
            </a:p>
          </p:txBody>
        </p:sp>
        <p:sp>
          <p:nvSpPr>
            <p:cNvPr id="21" name="Rectangle 20"/>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600</a:t>
              </a:r>
              <a:endParaRPr lang="en-US" dirty="0"/>
            </a:p>
          </p:txBody>
        </p:sp>
        <p:sp>
          <p:nvSpPr>
            <p:cNvPr id="23" name="Rectangle 22"/>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24" name="Rectangle 23"/>
          <p:cNvSpPr/>
          <p:nvPr/>
        </p:nvSpPr>
        <p:spPr>
          <a:xfrm>
            <a:off x="2104571"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cxnSp>
        <p:nvCxnSpPr>
          <p:cNvPr id="25" name="Straight Arrow Connector 24"/>
          <p:cNvCxnSpPr>
            <a:stCxn id="24" idx="2"/>
            <a:endCxn id="18" idx="0"/>
          </p:cNvCxnSpPr>
          <p:nvPr/>
        </p:nvCxnSpPr>
        <p:spPr>
          <a:xfrm>
            <a:off x="2373086" y="3425358"/>
            <a:ext cx="1879601" cy="5225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6" name="Group 25"/>
          <p:cNvGrpSpPr/>
          <p:nvPr/>
        </p:nvGrpSpPr>
        <p:grpSpPr>
          <a:xfrm>
            <a:off x="6906988" y="3947865"/>
            <a:ext cx="2685145" cy="580576"/>
            <a:chOff x="1531257" y="2772224"/>
            <a:chExt cx="2685145" cy="580576"/>
          </a:xfrm>
        </p:grpSpPr>
        <p:sp>
          <p:nvSpPr>
            <p:cNvPr id="28" name="Rectangle 27"/>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r>
                <a:rPr lang="en-US" dirty="0" smtClean="0"/>
                <a:t>00</a:t>
              </a:r>
              <a:endParaRPr lang="en-US" dirty="0"/>
            </a:p>
          </p:txBody>
        </p:sp>
        <p:sp>
          <p:nvSpPr>
            <p:cNvPr id="29" name="Rectangle 28"/>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r>
                <a:rPr lang="en-US" dirty="0" smtClean="0"/>
                <a:t>00</a:t>
              </a:r>
              <a:endParaRPr lang="en-US" dirty="0"/>
            </a:p>
          </p:txBody>
        </p:sp>
        <p:sp>
          <p:nvSpPr>
            <p:cNvPr id="30" name="Rectangle 29"/>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1" name="Rectangle 30"/>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2" name="Rectangle 31"/>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grpSp>
      <p:sp>
        <p:nvSpPr>
          <p:cNvPr id="33" name="Rectangle 32"/>
          <p:cNvSpPr/>
          <p:nvPr/>
        </p:nvSpPr>
        <p:spPr>
          <a:xfrm>
            <a:off x="2641600" y="2844783"/>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34" name="Straight Arrow Connector 33"/>
          <p:cNvCxnSpPr>
            <a:stCxn id="33" idx="2"/>
          </p:cNvCxnSpPr>
          <p:nvPr/>
        </p:nvCxnSpPr>
        <p:spPr>
          <a:xfrm>
            <a:off x="2910115" y="3425354"/>
            <a:ext cx="4296231" cy="5203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Up Arrow Callout 35"/>
          <p:cNvSpPr/>
          <p:nvPr/>
        </p:nvSpPr>
        <p:spPr>
          <a:xfrm>
            <a:off x="3868059" y="4642757"/>
            <a:ext cx="1995714" cy="1821543"/>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Done: Inserted 450</a:t>
            </a:r>
            <a:endParaRPr lang="en-US" dirty="0"/>
          </a:p>
        </p:txBody>
      </p:sp>
      <p:sp>
        <p:nvSpPr>
          <p:cNvPr id="3" name="TextBox 2"/>
          <p:cNvSpPr txBox="1"/>
          <p:nvPr/>
        </p:nvSpPr>
        <p:spPr>
          <a:xfrm>
            <a:off x="7003143" y="5740400"/>
            <a:ext cx="2469137" cy="369332"/>
          </a:xfrm>
          <a:prstGeom prst="rect">
            <a:avLst/>
          </a:prstGeom>
          <a:noFill/>
        </p:spPr>
        <p:txBody>
          <a:bodyPr wrap="none" rtlCol="0">
            <a:spAutoFit/>
          </a:bodyPr>
          <a:lstStyle/>
          <a:p>
            <a:r>
              <a:rPr lang="en-US" dirty="0" smtClean="0"/>
              <a:t>Now, how to insert 550?</a:t>
            </a:r>
            <a:endParaRPr lang="en-US" dirty="0"/>
          </a:p>
        </p:txBody>
      </p:sp>
    </p:spTree>
    <p:extLst>
      <p:ext uri="{BB962C8B-B14F-4D97-AF65-F5344CB8AC3E}">
        <p14:creationId xmlns:p14="http://schemas.microsoft.com/office/powerpoint/2010/main" val="13038323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Insertion Example</a:t>
            </a:r>
            <a:endParaRPr lang="en-US" dirty="0"/>
          </a:p>
        </p:txBody>
      </p:sp>
      <p:grpSp>
        <p:nvGrpSpPr>
          <p:cNvPr id="9" name="Group 8"/>
          <p:cNvGrpSpPr/>
          <p:nvPr/>
        </p:nvGrpSpPr>
        <p:grpSpPr>
          <a:xfrm>
            <a:off x="1030513" y="3947870"/>
            <a:ext cx="2685145" cy="580576"/>
            <a:chOff x="1531257" y="2772224"/>
            <a:chExt cx="2685145" cy="580576"/>
          </a:xfrm>
        </p:grpSpPr>
        <p:sp>
          <p:nvSpPr>
            <p:cNvPr id="4" name="Rectangle 3"/>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5" name="Rectangle 4"/>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6" name="Rectangle 5"/>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FF0000"/>
                  </a:solidFill>
                </a:rPr>
                <a:t>273</a:t>
              </a:r>
              <a:endParaRPr lang="en-US" dirty="0">
                <a:solidFill>
                  <a:srgbClr val="FF0000"/>
                </a:solidFill>
              </a:endParaRPr>
            </a:p>
          </p:txBody>
        </p:sp>
        <p:sp>
          <p:nvSpPr>
            <p:cNvPr id="7" name="Rectangle 6"/>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300</a:t>
              </a:r>
              <a:endParaRPr lang="en-US" dirty="0"/>
            </a:p>
          </p:txBody>
        </p:sp>
        <p:sp>
          <p:nvSpPr>
            <p:cNvPr id="8" name="Rectangle 7"/>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10" name="Rectangle 9"/>
          <p:cNvSpPr/>
          <p:nvPr/>
        </p:nvSpPr>
        <p:spPr>
          <a:xfrm>
            <a:off x="1567542"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2" name="Straight Arrow Connector 11"/>
          <p:cNvCxnSpPr>
            <a:stCxn id="10" idx="2"/>
            <a:endCxn id="4" idx="0"/>
          </p:cNvCxnSpPr>
          <p:nvPr/>
        </p:nvCxnSpPr>
        <p:spPr>
          <a:xfrm flipH="1">
            <a:off x="1299028" y="3425358"/>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 name="Group 16"/>
          <p:cNvGrpSpPr/>
          <p:nvPr/>
        </p:nvGrpSpPr>
        <p:grpSpPr>
          <a:xfrm>
            <a:off x="3984172" y="3947865"/>
            <a:ext cx="2685145" cy="580576"/>
            <a:chOff x="1531257" y="2772224"/>
            <a:chExt cx="2685145" cy="580576"/>
          </a:xfrm>
        </p:grpSpPr>
        <p:sp>
          <p:nvSpPr>
            <p:cNvPr id="18" name="Rectangle 17"/>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400</a:t>
              </a:r>
              <a:endParaRPr lang="en-US" dirty="0"/>
            </a:p>
          </p:txBody>
        </p:sp>
        <p:sp>
          <p:nvSpPr>
            <p:cNvPr id="19" name="Rectangle 18"/>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450</a:t>
              </a:r>
              <a:endParaRPr lang="en-US" dirty="0"/>
            </a:p>
          </p:txBody>
        </p:sp>
        <p:sp>
          <p:nvSpPr>
            <p:cNvPr id="20" name="Rectangle 19"/>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500</a:t>
              </a:r>
              <a:endParaRPr lang="en-US" dirty="0"/>
            </a:p>
          </p:txBody>
        </p:sp>
        <p:sp>
          <p:nvSpPr>
            <p:cNvPr id="21" name="Rectangle 20"/>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550</a:t>
              </a:r>
              <a:endParaRPr lang="en-US" dirty="0"/>
            </a:p>
          </p:txBody>
        </p:sp>
        <p:sp>
          <p:nvSpPr>
            <p:cNvPr id="23" name="Rectangle 22"/>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600</a:t>
              </a:r>
              <a:endParaRPr lang="en-US" dirty="0"/>
            </a:p>
          </p:txBody>
        </p:sp>
      </p:grpSp>
      <p:sp>
        <p:nvSpPr>
          <p:cNvPr id="24" name="Rectangle 23"/>
          <p:cNvSpPr/>
          <p:nvPr/>
        </p:nvSpPr>
        <p:spPr>
          <a:xfrm>
            <a:off x="2104571"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cxnSp>
        <p:nvCxnSpPr>
          <p:cNvPr id="25" name="Straight Arrow Connector 24"/>
          <p:cNvCxnSpPr>
            <a:stCxn id="24" idx="2"/>
            <a:endCxn id="18" idx="0"/>
          </p:cNvCxnSpPr>
          <p:nvPr/>
        </p:nvCxnSpPr>
        <p:spPr>
          <a:xfrm>
            <a:off x="2373086" y="3425358"/>
            <a:ext cx="1879601" cy="5225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6" name="Group 25"/>
          <p:cNvGrpSpPr/>
          <p:nvPr/>
        </p:nvGrpSpPr>
        <p:grpSpPr>
          <a:xfrm>
            <a:off x="6906988" y="3947865"/>
            <a:ext cx="2685145" cy="580576"/>
            <a:chOff x="1531257" y="2772224"/>
            <a:chExt cx="2685145" cy="580576"/>
          </a:xfrm>
        </p:grpSpPr>
        <p:sp>
          <p:nvSpPr>
            <p:cNvPr id="28" name="Rectangle 27"/>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r>
                <a:rPr lang="en-US" dirty="0" smtClean="0"/>
                <a:t>00</a:t>
              </a:r>
              <a:endParaRPr lang="en-US" dirty="0"/>
            </a:p>
          </p:txBody>
        </p:sp>
        <p:sp>
          <p:nvSpPr>
            <p:cNvPr id="29" name="Rectangle 28"/>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r>
                <a:rPr lang="en-US" dirty="0" smtClean="0"/>
                <a:t>00</a:t>
              </a:r>
              <a:endParaRPr lang="en-US" dirty="0"/>
            </a:p>
          </p:txBody>
        </p:sp>
        <p:sp>
          <p:nvSpPr>
            <p:cNvPr id="30" name="Rectangle 29"/>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1" name="Rectangle 30"/>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2" name="Rectangle 31"/>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grpSp>
      <p:sp>
        <p:nvSpPr>
          <p:cNvPr id="33" name="Rectangle 32"/>
          <p:cNvSpPr/>
          <p:nvPr/>
        </p:nvSpPr>
        <p:spPr>
          <a:xfrm>
            <a:off x="2641600" y="2844783"/>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34" name="Straight Arrow Connector 33"/>
          <p:cNvCxnSpPr>
            <a:stCxn id="33" idx="2"/>
          </p:cNvCxnSpPr>
          <p:nvPr/>
        </p:nvCxnSpPr>
        <p:spPr>
          <a:xfrm>
            <a:off x="2910115" y="3425354"/>
            <a:ext cx="4296231" cy="5203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Up Arrow Callout 35"/>
          <p:cNvSpPr/>
          <p:nvPr/>
        </p:nvSpPr>
        <p:spPr>
          <a:xfrm>
            <a:off x="4651829" y="4657271"/>
            <a:ext cx="2209801" cy="1821543"/>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Done: Inserted 550.</a:t>
            </a:r>
          </a:p>
          <a:p>
            <a:pPr algn="ctr"/>
            <a:r>
              <a:rPr lang="en-US" dirty="0" smtClean="0"/>
              <a:t>But the node is full so it splits automatically!</a:t>
            </a:r>
          </a:p>
        </p:txBody>
      </p:sp>
      <p:sp>
        <p:nvSpPr>
          <p:cNvPr id="3" name="TextBox 2"/>
          <p:cNvSpPr txBox="1"/>
          <p:nvPr/>
        </p:nvSpPr>
        <p:spPr>
          <a:xfrm>
            <a:off x="7003143" y="5740400"/>
            <a:ext cx="2469137" cy="369332"/>
          </a:xfrm>
          <a:prstGeom prst="rect">
            <a:avLst/>
          </a:prstGeom>
          <a:noFill/>
        </p:spPr>
        <p:txBody>
          <a:bodyPr wrap="none" rtlCol="0">
            <a:spAutoFit/>
          </a:bodyPr>
          <a:lstStyle/>
          <a:p>
            <a:r>
              <a:rPr lang="en-US" dirty="0" smtClean="0"/>
              <a:t>Now, how to insert 550?</a:t>
            </a:r>
            <a:endParaRPr lang="en-US" dirty="0"/>
          </a:p>
        </p:txBody>
      </p:sp>
    </p:spTree>
    <p:extLst>
      <p:ext uri="{BB962C8B-B14F-4D97-AF65-F5344CB8AC3E}">
        <p14:creationId xmlns:p14="http://schemas.microsoft.com/office/powerpoint/2010/main" val="970023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Insertion Example</a:t>
            </a:r>
            <a:endParaRPr lang="en-US" dirty="0"/>
          </a:p>
        </p:txBody>
      </p:sp>
      <p:grpSp>
        <p:nvGrpSpPr>
          <p:cNvPr id="9" name="Group 8"/>
          <p:cNvGrpSpPr/>
          <p:nvPr/>
        </p:nvGrpSpPr>
        <p:grpSpPr>
          <a:xfrm>
            <a:off x="1030513" y="3947870"/>
            <a:ext cx="2685145" cy="580576"/>
            <a:chOff x="1531257" y="2772224"/>
            <a:chExt cx="2685145" cy="580576"/>
          </a:xfrm>
        </p:grpSpPr>
        <p:sp>
          <p:nvSpPr>
            <p:cNvPr id="4" name="Rectangle 3"/>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5" name="Rectangle 4"/>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6" name="Rectangle 5"/>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FF0000"/>
                  </a:solidFill>
                </a:rPr>
                <a:t>273</a:t>
              </a:r>
              <a:endParaRPr lang="en-US" dirty="0">
                <a:solidFill>
                  <a:srgbClr val="FF0000"/>
                </a:solidFill>
              </a:endParaRPr>
            </a:p>
          </p:txBody>
        </p:sp>
        <p:sp>
          <p:nvSpPr>
            <p:cNvPr id="7" name="Rectangle 6"/>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300</a:t>
              </a:r>
              <a:endParaRPr lang="en-US" dirty="0"/>
            </a:p>
          </p:txBody>
        </p:sp>
        <p:sp>
          <p:nvSpPr>
            <p:cNvPr id="8" name="Rectangle 7"/>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10" name="Rectangle 9"/>
          <p:cNvSpPr/>
          <p:nvPr/>
        </p:nvSpPr>
        <p:spPr>
          <a:xfrm>
            <a:off x="1567542"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2" name="Straight Arrow Connector 11"/>
          <p:cNvCxnSpPr>
            <a:stCxn id="10" idx="2"/>
            <a:endCxn id="4" idx="0"/>
          </p:cNvCxnSpPr>
          <p:nvPr/>
        </p:nvCxnSpPr>
        <p:spPr>
          <a:xfrm flipH="1">
            <a:off x="1299028" y="3425358"/>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 name="Group 16"/>
          <p:cNvGrpSpPr/>
          <p:nvPr/>
        </p:nvGrpSpPr>
        <p:grpSpPr>
          <a:xfrm>
            <a:off x="5898245" y="5054377"/>
            <a:ext cx="2685145" cy="580576"/>
            <a:chOff x="1531257" y="2772224"/>
            <a:chExt cx="2685145" cy="580576"/>
          </a:xfrm>
        </p:grpSpPr>
        <p:sp>
          <p:nvSpPr>
            <p:cNvPr id="18" name="Rectangle 17"/>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550</a:t>
              </a:r>
              <a:endParaRPr lang="en-US" dirty="0"/>
            </a:p>
          </p:txBody>
        </p:sp>
        <p:sp>
          <p:nvSpPr>
            <p:cNvPr id="19" name="Rectangle 18"/>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600</a:t>
              </a:r>
              <a:endParaRPr lang="en-US" dirty="0"/>
            </a:p>
          </p:txBody>
        </p:sp>
        <p:sp>
          <p:nvSpPr>
            <p:cNvPr id="20" name="Rectangle 19"/>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21" name="Rectangle 20"/>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23" name="Rectangle 22"/>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24" name="Rectangle 23"/>
          <p:cNvSpPr/>
          <p:nvPr/>
        </p:nvSpPr>
        <p:spPr>
          <a:xfrm>
            <a:off x="2104571"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cxnSp>
        <p:nvCxnSpPr>
          <p:cNvPr id="25" name="Straight Arrow Connector 24"/>
          <p:cNvCxnSpPr>
            <a:stCxn id="24" idx="2"/>
            <a:endCxn id="18" idx="0"/>
          </p:cNvCxnSpPr>
          <p:nvPr/>
        </p:nvCxnSpPr>
        <p:spPr>
          <a:xfrm>
            <a:off x="2373086" y="3425358"/>
            <a:ext cx="1879601" cy="5225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6" name="Group 25"/>
          <p:cNvGrpSpPr/>
          <p:nvPr/>
        </p:nvGrpSpPr>
        <p:grpSpPr>
          <a:xfrm>
            <a:off x="6906988" y="3947865"/>
            <a:ext cx="2685145" cy="580576"/>
            <a:chOff x="1531257" y="2772224"/>
            <a:chExt cx="2685145" cy="580576"/>
          </a:xfrm>
        </p:grpSpPr>
        <p:sp>
          <p:nvSpPr>
            <p:cNvPr id="28" name="Rectangle 27"/>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r>
                <a:rPr lang="en-US" dirty="0" smtClean="0"/>
                <a:t>00</a:t>
              </a:r>
              <a:endParaRPr lang="en-US" dirty="0"/>
            </a:p>
          </p:txBody>
        </p:sp>
        <p:sp>
          <p:nvSpPr>
            <p:cNvPr id="29" name="Rectangle 28"/>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r>
                <a:rPr lang="en-US" dirty="0" smtClean="0"/>
                <a:t>00</a:t>
              </a:r>
              <a:endParaRPr lang="en-US" dirty="0"/>
            </a:p>
          </p:txBody>
        </p:sp>
        <p:sp>
          <p:nvSpPr>
            <p:cNvPr id="30" name="Rectangle 29"/>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1" name="Rectangle 30"/>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2" name="Rectangle 31"/>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grpSp>
      <p:sp>
        <p:nvSpPr>
          <p:cNvPr id="33" name="Rectangle 32"/>
          <p:cNvSpPr/>
          <p:nvPr/>
        </p:nvSpPr>
        <p:spPr>
          <a:xfrm>
            <a:off x="2641600" y="2844783"/>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34" name="Straight Arrow Connector 33"/>
          <p:cNvCxnSpPr>
            <a:stCxn id="33" idx="2"/>
          </p:cNvCxnSpPr>
          <p:nvPr/>
        </p:nvCxnSpPr>
        <p:spPr>
          <a:xfrm>
            <a:off x="2910115" y="3425354"/>
            <a:ext cx="4296231" cy="5203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1" name="Group 10"/>
          <p:cNvGrpSpPr/>
          <p:nvPr/>
        </p:nvGrpSpPr>
        <p:grpSpPr>
          <a:xfrm>
            <a:off x="3989615" y="3945662"/>
            <a:ext cx="1074058" cy="580571"/>
            <a:chOff x="3577770" y="5159829"/>
            <a:chExt cx="1074058" cy="580571"/>
          </a:xfrm>
        </p:grpSpPr>
        <p:sp>
          <p:nvSpPr>
            <p:cNvPr id="35" name="Rectangle 34"/>
            <p:cNvSpPr/>
            <p:nvPr/>
          </p:nvSpPr>
          <p:spPr>
            <a:xfrm>
              <a:off x="3577770" y="5159829"/>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r>
                <a:rPr lang="en-US" dirty="0" smtClean="0"/>
                <a:t>00</a:t>
              </a:r>
              <a:endParaRPr lang="en-US" dirty="0"/>
            </a:p>
          </p:txBody>
        </p:sp>
        <p:sp>
          <p:nvSpPr>
            <p:cNvPr id="37" name="Rectangle 36"/>
            <p:cNvSpPr/>
            <p:nvPr/>
          </p:nvSpPr>
          <p:spPr>
            <a:xfrm>
              <a:off x="4114799" y="5159829"/>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550</a:t>
              </a:r>
              <a:endParaRPr lang="en-US" dirty="0"/>
            </a:p>
          </p:txBody>
        </p:sp>
      </p:grpSp>
      <p:grpSp>
        <p:nvGrpSpPr>
          <p:cNvPr id="39" name="Group 38"/>
          <p:cNvGrpSpPr/>
          <p:nvPr/>
        </p:nvGrpSpPr>
        <p:grpSpPr>
          <a:xfrm>
            <a:off x="2944586" y="5054382"/>
            <a:ext cx="2685145" cy="580576"/>
            <a:chOff x="1531257" y="2772224"/>
            <a:chExt cx="2685145" cy="580576"/>
          </a:xfrm>
        </p:grpSpPr>
        <p:sp>
          <p:nvSpPr>
            <p:cNvPr id="40" name="Rectangle 39"/>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400</a:t>
              </a:r>
              <a:endParaRPr lang="en-US" dirty="0"/>
            </a:p>
          </p:txBody>
        </p:sp>
        <p:sp>
          <p:nvSpPr>
            <p:cNvPr id="41" name="Rectangle 40"/>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450</a:t>
              </a:r>
              <a:endParaRPr lang="en-US" dirty="0"/>
            </a:p>
          </p:txBody>
        </p:sp>
        <p:sp>
          <p:nvSpPr>
            <p:cNvPr id="42" name="Rectangle 41"/>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500</a:t>
              </a:r>
              <a:endParaRPr lang="en-US" dirty="0"/>
            </a:p>
          </p:txBody>
        </p:sp>
        <p:sp>
          <p:nvSpPr>
            <p:cNvPr id="43" name="Rectangle 42"/>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44" name="Rectangle 43"/>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cxnSp>
        <p:nvCxnSpPr>
          <p:cNvPr id="45" name="Straight Arrow Connector 44"/>
          <p:cNvCxnSpPr>
            <a:stCxn id="35" idx="2"/>
            <a:endCxn id="40" idx="0"/>
          </p:cNvCxnSpPr>
          <p:nvPr/>
        </p:nvCxnSpPr>
        <p:spPr>
          <a:xfrm flipH="1">
            <a:off x="3213101" y="4526233"/>
            <a:ext cx="1045029" cy="5281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a:stCxn id="37" idx="2"/>
            <a:endCxn id="18" idx="0"/>
          </p:cNvCxnSpPr>
          <p:nvPr/>
        </p:nvCxnSpPr>
        <p:spPr>
          <a:xfrm>
            <a:off x="4795159" y="4526233"/>
            <a:ext cx="1371601" cy="5281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Left Arrow Callout 46"/>
          <p:cNvSpPr/>
          <p:nvPr/>
        </p:nvSpPr>
        <p:spPr>
          <a:xfrm>
            <a:off x="8851904" y="4673370"/>
            <a:ext cx="2017486" cy="1618356"/>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full Data Node was split into two</a:t>
            </a:r>
            <a:endParaRPr lang="en-US" dirty="0"/>
          </a:p>
        </p:txBody>
      </p:sp>
    </p:spTree>
    <p:extLst>
      <p:ext uri="{BB962C8B-B14F-4D97-AF65-F5344CB8AC3E}">
        <p14:creationId xmlns:p14="http://schemas.microsoft.com/office/powerpoint/2010/main" val="12630959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Insertion Example</a:t>
            </a:r>
            <a:endParaRPr lang="en-US" dirty="0"/>
          </a:p>
        </p:txBody>
      </p:sp>
      <p:grpSp>
        <p:nvGrpSpPr>
          <p:cNvPr id="9" name="Group 8"/>
          <p:cNvGrpSpPr/>
          <p:nvPr/>
        </p:nvGrpSpPr>
        <p:grpSpPr>
          <a:xfrm>
            <a:off x="1030513" y="3947870"/>
            <a:ext cx="2685145" cy="580576"/>
            <a:chOff x="1531257" y="2772224"/>
            <a:chExt cx="2685145" cy="580576"/>
          </a:xfrm>
        </p:grpSpPr>
        <p:sp>
          <p:nvSpPr>
            <p:cNvPr id="4" name="Rectangle 3"/>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5" name="Rectangle 4"/>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6" name="Rectangle 5"/>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FF0000"/>
                  </a:solidFill>
                </a:rPr>
                <a:t>273</a:t>
              </a:r>
              <a:endParaRPr lang="en-US" dirty="0">
                <a:solidFill>
                  <a:srgbClr val="FF0000"/>
                </a:solidFill>
              </a:endParaRPr>
            </a:p>
          </p:txBody>
        </p:sp>
        <p:sp>
          <p:nvSpPr>
            <p:cNvPr id="7" name="Rectangle 6"/>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300</a:t>
              </a:r>
              <a:endParaRPr lang="en-US" dirty="0"/>
            </a:p>
          </p:txBody>
        </p:sp>
        <p:sp>
          <p:nvSpPr>
            <p:cNvPr id="8" name="Rectangle 7"/>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10" name="Rectangle 9"/>
          <p:cNvSpPr/>
          <p:nvPr/>
        </p:nvSpPr>
        <p:spPr>
          <a:xfrm>
            <a:off x="1567542"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2" name="Straight Arrow Connector 11"/>
          <p:cNvCxnSpPr>
            <a:stCxn id="10" idx="2"/>
            <a:endCxn id="4" idx="0"/>
          </p:cNvCxnSpPr>
          <p:nvPr/>
        </p:nvCxnSpPr>
        <p:spPr>
          <a:xfrm flipH="1">
            <a:off x="1299028" y="3425358"/>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 name="Group 16"/>
          <p:cNvGrpSpPr/>
          <p:nvPr/>
        </p:nvGrpSpPr>
        <p:grpSpPr>
          <a:xfrm>
            <a:off x="5898245" y="5054377"/>
            <a:ext cx="2685145" cy="580576"/>
            <a:chOff x="1531257" y="2772224"/>
            <a:chExt cx="2685145" cy="580576"/>
          </a:xfrm>
        </p:grpSpPr>
        <p:sp>
          <p:nvSpPr>
            <p:cNvPr id="18" name="Rectangle 17"/>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550</a:t>
              </a:r>
              <a:endParaRPr lang="en-US" dirty="0"/>
            </a:p>
          </p:txBody>
        </p:sp>
        <p:sp>
          <p:nvSpPr>
            <p:cNvPr id="19" name="Rectangle 18"/>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600</a:t>
              </a:r>
              <a:endParaRPr lang="en-US" dirty="0"/>
            </a:p>
          </p:txBody>
        </p:sp>
        <p:sp>
          <p:nvSpPr>
            <p:cNvPr id="20" name="Rectangle 19"/>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21" name="Rectangle 20"/>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23" name="Rectangle 22"/>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24" name="Rectangle 23"/>
          <p:cNvSpPr/>
          <p:nvPr/>
        </p:nvSpPr>
        <p:spPr>
          <a:xfrm>
            <a:off x="2104571"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cxnSp>
        <p:nvCxnSpPr>
          <p:cNvPr id="25" name="Straight Arrow Connector 24"/>
          <p:cNvCxnSpPr>
            <a:stCxn id="24" idx="2"/>
            <a:endCxn id="18" idx="0"/>
          </p:cNvCxnSpPr>
          <p:nvPr/>
        </p:nvCxnSpPr>
        <p:spPr>
          <a:xfrm>
            <a:off x="2373086" y="3425358"/>
            <a:ext cx="1879601" cy="5225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6" name="Group 25"/>
          <p:cNvGrpSpPr/>
          <p:nvPr/>
        </p:nvGrpSpPr>
        <p:grpSpPr>
          <a:xfrm>
            <a:off x="6906988" y="3947865"/>
            <a:ext cx="2685145" cy="580576"/>
            <a:chOff x="1531257" y="2772224"/>
            <a:chExt cx="2685145" cy="580576"/>
          </a:xfrm>
        </p:grpSpPr>
        <p:sp>
          <p:nvSpPr>
            <p:cNvPr id="28" name="Rectangle 27"/>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r>
                <a:rPr lang="en-US" dirty="0" smtClean="0"/>
                <a:t>00</a:t>
              </a:r>
              <a:endParaRPr lang="en-US" dirty="0"/>
            </a:p>
          </p:txBody>
        </p:sp>
        <p:sp>
          <p:nvSpPr>
            <p:cNvPr id="29" name="Rectangle 28"/>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r>
                <a:rPr lang="en-US" dirty="0" smtClean="0"/>
                <a:t>00</a:t>
              </a:r>
              <a:endParaRPr lang="en-US" dirty="0"/>
            </a:p>
          </p:txBody>
        </p:sp>
        <p:sp>
          <p:nvSpPr>
            <p:cNvPr id="30" name="Rectangle 29"/>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1" name="Rectangle 30"/>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2" name="Rectangle 31"/>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grpSp>
      <p:sp>
        <p:nvSpPr>
          <p:cNvPr id="33" name="Rectangle 32"/>
          <p:cNvSpPr/>
          <p:nvPr/>
        </p:nvSpPr>
        <p:spPr>
          <a:xfrm>
            <a:off x="2641600" y="2844783"/>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34" name="Straight Arrow Connector 33"/>
          <p:cNvCxnSpPr>
            <a:stCxn id="33" idx="2"/>
          </p:cNvCxnSpPr>
          <p:nvPr/>
        </p:nvCxnSpPr>
        <p:spPr>
          <a:xfrm>
            <a:off x="2910115" y="3425354"/>
            <a:ext cx="4296231" cy="5203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1" name="Group 10"/>
          <p:cNvGrpSpPr/>
          <p:nvPr/>
        </p:nvGrpSpPr>
        <p:grpSpPr>
          <a:xfrm>
            <a:off x="3989615" y="3945662"/>
            <a:ext cx="1074058" cy="580571"/>
            <a:chOff x="3577770" y="5159829"/>
            <a:chExt cx="1074058" cy="580571"/>
          </a:xfrm>
        </p:grpSpPr>
        <p:sp>
          <p:nvSpPr>
            <p:cNvPr id="35" name="Rectangle 34"/>
            <p:cNvSpPr/>
            <p:nvPr/>
          </p:nvSpPr>
          <p:spPr>
            <a:xfrm>
              <a:off x="3577770" y="5159829"/>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r>
                <a:rPr lang="en-US" dirty="0" smtClean="0"/>
                <a:t>00</a:t>
              </a:r>
              <a:endParaRPr lang="en-US" dirty="0"/>
            </a:p>
          </p:txBody>
        </p:sp>
        <p:sp>
          <p:nvSpPr>
            <p:cNvPr id="37" name="Rectangle 36"/>
            <p:cNvSpPr/>
            <p:nvPr/>
          </p:nvSpPr>
          <p:spPr>
            <a:xfrm>
              <a:off x="4114799" y="5159829"/>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550</a:t>
              </a:r>
              <a:endParaRPr lang="en-US" dirty="0"/>
            </a:p>
          </p:txBody>
        </p:sp>
      </p:grpSp>
      <p:grpSp>
        <p:nvGrpSpPr>
          <p:cNvPr id="39" name="Group 38"/>
          <p:cNvGrpSpPr/>
          <p:nvPr/>
        </p:nvGrpSpPr>
        <p:grpSpPr>
          <a:xfrm>
            <a:off x="2944586" y="5054382"/>
            <a:ext cx="2685145" cy="580576"/>
            <a:chOff x="1531257" y="2772224"/>
            <a:chExt cx="2685145" cy="580576"/>
          </a:xfrm>
        </p:grpSpPr>
        <p:sp>
          <p:nvSpPr>
            <p:cNvPr id="40" name="Rectangle 39"/>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400</a:t>
              </a:r>
              <a:endParaRPr lang="en-US" dirty="0"/>
            </a:p>
          </p:txBody>
        </p:sp>
        <p:sp>
          <p:nvSpPr>
            <p:cNvPr id="41" name="Rectangle 40"/>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450</a:t>
              </a:r>
              <a:endParaRPr lang="en-US" dirty="0"/>
            </a:p>
          </p:txBody>
        </p:sp>
        <p:sp>
          <p:nvSpPr>
            <p:cNvPr id="42" name="Rectangle 41"/>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500</a:t>
              </a:r>
              <a:endParaRPr lang="en-US" dirty="0"/>
            </a:p>
          </p:txBody>
        </p:sp>
        <p:sp>
          <p:nvSpPr>
            <p:cNvPr id="43" name="Rectangle 42"/>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44" name="Rectangle 43"/>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cxnSp>
        <p:nvCxnSpPr>
          <p:cNvPr id="45" name="Straight Arrow Connector 44"/>
          <p:cNvCxnSpPr>
            <a:stCxn id="35" idx="2"/>
            <a:endCxn id="40" idx="0"/>
          </p:cNvCxnSpPr>
          <p:nvPr/>
        </p:nvCxnSpPr>
        <p:spPr>
          <a:xfrm flipH="1">
            <a:off x="3213101" y="4526233"/>
            <a:ext cx="1045029" cy="5281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a:stCxn id="37" idx="2"/>
            <a:endCxn id="18" idx="0"/>
          </p:cNvCxnSpPr>
          <p:nvPr/>
        </p:nvCxnSpPr>
        <p:spPr>
          <a:xfrm>
            <a:off x="4795159" y="4526233"/>
            <a:ext cx="1371601" cy="5281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Left Arrow Callout 46"/>
          <p:cNvSpPr/>
          <p:nvPr/>
        </p:nvSpPr>
        <p:spPr>
          <a:xfrm>
            <a:off x="8851904" y="4673370"/>
            <a:ext cx="2017486" cy="1618356"/>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full Data Node was split into two.</a:t>
            </a:r>
            <a:endParaRPr lang="en-US" dirty="0"/>
          </a:p>
        </p:txBody>
      </p:sp>
      <p:sp>
        <p:nvSpPr>
          <p:cNvPr id="3" name="Down Arrow Callout 2"/>
          <p:cNvSpPr/>
          <p:nvPr/>
        </p:nvSpPr>
        <p:spPr>
          <a:xfrm>
            <a:off x="3445331" y="1615307"/>
            <a:ext cx="2082800" cy="1923143"/>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And the original Data Node was replaced with a new Median Node</a:t>
            </a:r>
            <a:endParaRPr lang="en-US" dirty="0"/>
          </a:p>
        </p:txBody>
      </p:sp>
    </p:spTree>
    <p:extLst>
      <p:ext uri="{BB962C8B-B14F-4D97-AF65-F5344CB8AC3E}">
        <p14:creationId xmlns:p14="http://schemas.microsoft.com/office/powerpoint/2010/main" val="12758842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Insertion Example</a:t>
            </a:r>
            <a:endParaRPr lang="en-US" dirty="0"/>
          </a:p>
        </p:txBody>
      </p:sp>
      <p:grpSp>
        <p:nvGrpSpPr>
          <p:cNvPr id="9" name="Group 8"/>
          <p:cNvGrpSpPr/>
          <p:nvPr/>
        </p:nvGrpSpPr>
        <p:grpSpPr>
          <a:xfrm>
            <a:off x="1030513" y="3947870"/>
            <a:ext cx="2685145" cy="580576"/>
            <a:chOff x="1531257" y="2772224"/>
            <a:chExt cx="2685145" cy="580576"/>
          </a:xfrm>
        </p:grpSpPr>
        <p:sp>
          <p:nvSpPr>
            <p:cNvPr id="4" name="Rectangle 3"/>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5" name="Rectangle 4"/>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6" name="Rectangle 5"/>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FF0000"/>
                  </a:solidFill>
                </a:rPr>
                <a:t>273</a:t>
              </a:r>
              <a:endParaRPr lang="en-US" dirty="0">
                <a:solidFill>
                  <a:srgbClr val="FF0000"/>
                </a:solidFill>
              </a:endParaRPr>
            </a:p>
          </p:txBody>
        </p:sp>
        <p:sp>
          <p:nvSpPr>
            <p:cNvPr id="7" name="Rectangle 6"/>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300</a:t>
              </a:r>
              <a:endParaRPr lang="en-US" dirty="0"/>
            </a:p>
          </p:txBody>
        </p:sp>
        <p:sp>
          <p:nvSpPr>
            <p:cNvPr id="8" name="Rectangle 7"/>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10" name="Rectangle 9"/>
          <p:cNvSpPr/>
          <p:nvPr/>
        </p:nvSpPr>
        <p:spPr>
          <a:xfrm>
            <a:off x="1567542"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2" name="Straight Arrow Connector 11"/>
          <p:cNvCxnSpPr>
            <a:stCxn id="10" idx="2"/>
            <a:endCxn id="4" idx="0"/>
          </p:cNvCxnSpPr>
          <p:nvPr/>
        </p:nvCxnSpPr>
        <p:spPr>
          <a:xfrm flipH="1">
            <a:off x="1299028" y="3425358"/>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 name="Group 16"/>
          <p:cNvGrpSpPr/>
          <p:nvPr/>
        </p:nvGrpSpPr>
        <p:grpSpPr>
          <a:xfrm>
            <a:off x="5898245" y="5054377"/>
            <a:ext cx="2685145" cy="580576"/>
            <a:chOff x="1531257" y="2772224"/>
            <a:chExt cx="2685145" cy="580576"/>
          </a:xfrm>
        </p:grpSpPr>
        <p:sp>
          <p:nvSpPr>
            <p:cNvPr id="18" name="Rectangle 17"/>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550</a:t>
              </a:r>
              <a:endParaRPr lang="en-US" dirty="0"/>
            </a:p>
          </p:txBody>
        </p:sp>
        <p:sp>
          <p:nvSpPr>
            <p:cNvPr id="19" name="Rectangle 18"/>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600</a:t>
              </a:r>
              <a:endParaRPr lang="en-US" dirty="0"/>
            </a:p>
          </p:txBody>
        </p:sp>
        <p:sp>
          <p:nvSpPr>
            <p:cNvPr id="20" name="Rectangle 19"/>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21" name="Rectangle 20"/>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23" name="Rectangle 22"/>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24" name="Rectangle 23"/>
          <p:cNvSpPr/>
          <p:nvPr/>
        </p:nvSpPr>
        <p:spPr>
          <a:xfrm>
            <a:off x="2104571"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cxnSp>
        <p:nvCxnSpPr>
          <p:cNvPr id="25" name="Straight Arrow Connector 24"/>
          <p:cNvCxnSpPr>
            <a:stCxn id="24" idx="2"/>
            <a:endCxn id="18" idx="0"/>
          </p:cNvCxnSpPr>
          <p:nvPr/>
        </p:nvCxnSpPr>
        <p:spPr>
          <a:xfrm>
            <a:off x="2373086" y="3425358"/>
            <a:ext cx="1879601" cy="5225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6" name="Group 25"/>
          <p:cNvGrpSpPr/>
          <p:nvPr/>
        </p:nvGrpSpPr>
        <p:grpSpPr>
          <a:xfrm>
            <a:off x="6906988" y="3947865"/>
            <a:ext cx="2685145" cy="580576"/>
            <a:chOff x="1531257" y="2772224"/>
            <a:chExt cx="2685145" cy="580576"/>
          </a:xfrm>
        </p:grpSpPr>
        <p:sp>
          <p:nvSpPr>
            <p:cNvPr id="28" name="Rectangle 27"/>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r>
                <a:rPr lang="en-US" dirty="0" smtClean="0"/>
                <a:t>00</a:t>
              </a:r>
              <a:endParaRPr lang="en-US" dirty="0"/>
            </a:p>
          </p:txBody>
        </p:sp>
        <p:sp>
          <p:nvSpPr>
            <p:cNvPr id="29" name="Rectangle 28"/>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r>
                <a:rPr lang="en-US" dirty="0" smtClean="0"/>
                <a:t>00</a:t>
              </a:r>
              <a:endParaRPr lang="en-US" dirty="0"/>
            </a:p>
          </p:txBody>
        </p:sp>
        <p:sp>
          <p:nvSpPr>
            <p:cNvPr id="30" name="Rectangle 29"/>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1" name="Rectangle 30"/>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2" name="Rectangle 31"/>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grpSp>
      <p:sp>
        <p:nvSpPr>
          <p:cNvPr id="33" name="Rectangle 32"/>
          <p:cNvSpPr/>
          <p:nvPr/>
        </p:nvSpPr>
        <p:spPr>
          <a:xfrm>
            <a:off x="2641600" y="2844783"/>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34" name="Straight Arrow Connector 33"/>
          <p:cNvCxnSpPr>
            <a:stCxn id="33" idx="2"/>
          </p:cNvCxnSpPr>
          <p:nvPr/>
        </p:nvCxnSpPr>
        <p:spPr>
          <a:xfrm>
            <a:off x="2910115" y="3425354"/>
            <a:ext cx="4296231" cy="5203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1" name="Group 10"/>
          <p:cNvGrpSpPr/>
          <p:nvPr/>
        </p:nvGrpSpPr>
        <p:grpSpPr>
          <a:xfrm>
            <a:off x="3989615" y="3945662"/>
            <a:ext cx="1074058" cy="580571"/>
            <a:chOff x="3577770" y="5159829"/>
            <a:chExt cx="1074058" cy="580571"/>
          </a:xfrm>
        </p:grpSpPr>
        <p:sp>
          <p:nvSpPr>
            <p:cNvPr id="35" name="Rectangle 34"/>
            <p:cNvSpPr/>
            <p:nvPr/>
          </p:nvSpPr>
          <p:spPr>
            <a:xfrm>
              <a:off x="3577770" y="5159829"/>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r>
                <a:rPr lang="en-US" dirty="0" smtClean="0"/>
                <a:t>00</a:t>
              </a:r>
              <a:endParaRPr lang="en-US" dirty="0"/>
            </a:p>
          </p:txBody>
        </p:sp>
        <p:sp>
          <p:nvSpPr>
            <p:cNvPr id="37" name="Rectangle 36"/>
            <p:cNvSpPr/>
            <p:nvPr/>
          </p:nvSpPr>
          <p:spPr>
            <a:xfrm>
              <a:off x="4114799" y="5159829"/>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550</a:t>
              </a:r>
              <a:endParaRPr lang="en-US" dirty="0"/>
            </a:p>
          </p:txBody>
        </p:sp>
      </p:grpSp>
      <p:grpSp>
        <p:nvGrpSpPr>
          <p:cNvPr id="39" name="Group 38"/>
          <p:cNvGrpSpPr/>
          <p:nvPr/>
        </p:nvGrpSpPr>
        <p:grpSpPr>
          <a:xfrm>
            <a:off x="2944586" y="5054382"/>
            <a:ext cx="2685145" cy="580576"/>
            <a:chOff x="1531257" y="2772224"/>
            <a:chExt cx="2685145" cy="580576"/>
          </a:xfrm>
        </p:grpSpPr>
        <p:sp>
          <p:nvSpPr>
            <p:cNvPr id="40" name="Rectangle 39"/>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400</a:t>
              </a:r>
              <a:endParaRPr lang="en-US" dirty="0"/>
            </a:p>
          </p:txBody>
        </p:sp>
        <p:sp>
          <p:nvSpPr>
            <p:cNvPr id="41" name="Rectangle 40"/>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450</a:t>
              </a:r>
              <a:endParaRPr lang="en-US" dirty="0"/>
            </a:p>
          </p:txBody>
        </p:sp>
        <p:sp>
          <p:nvSpPr>
            <p:cNvPr id="42" name="Rectangle 41"/>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500</a:t>
              </a:r>
              <a:endParaRPr lang="en-US" dirty="0"/>
            </a:p>
          </p:txBody>
        </p:sp>
        <p:sp>
          <p:nvSpPr>
            <p:cNvPr id="43" name="Rectangle 42"/>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44" name="Rectangle 43"/>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cxnSp>
        <p:nvCxnSpPr>
          <p:cNvPr id="45" name="Straight Arrow Connector 44"/>
          <p:cNvCxnSpPr>
            <a:stCxn id="35" idx="2"/>
            <a:endCxn id="40" idx="0"/>
          </p:cNvCxnSpPr>
          <p:nvPr/>
        </p:nvCxnSpPr>
        <p:spPr>
          <a:xfrm flipH="1">
            <a:off x="3213101" y="4526233"/>
            <a:ext cx="1045029" cy="5281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a:stCxn id="37" idx="2"/>
            <a:endCxn id="18" idx="0"/>
          </p:cNvCxnSpPr>
          <p:nvPr/>
        </p:nvCxnSpPr>
        <p:spPr>
          <a:xfrm>
            <a:off x="4795159" y="4526233"/>
            <a:ext cx="1371601" cy="5281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What if the user now inserted events with IDs 330, 408, and 452?</a:t>
            </a:r>
          </a:p>
          <a:p>
            <a:pPr lvl="1"/>
            <a:endParaRPr lang="en-US" dirty="0"/>
          </a:p>
        </p:txBody>
      </p:sp>
    </p:spTree>
    <p:extLst>
      <p:ext uri="{BB962C8B-B14F-4D97-AF65-F5344CB8AC3E}">
        <p14:creationId xmlns:p14="http://schemas.microsoft.com/office/powerpoint/2010/main" val="42560264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Insertion Example</a:t>
            </a:r>
            <a:endParaRPr lang="en-US" dirty="0"/>
          </a:p>
        </p:txBody>
      </p:sp>
      <p:grpSp>
        <p:nvGrpSpPr>
          <p:cNvPr id="9" name="Group 8"/>
          <p:cNvGrpSpPr/>
          <p:nvPr/>
        </p:nvGrpSpPr>
        <p:grpSpPr>
          <a:xfrm>
            <a:off x="1030513" y="3947870"/>
            <a:ext cx="2685145" cy="580576"/>
            <a:chOff x="1531257" y="2772224"/>
            <a:chExt cx="2685145" cy="580576"/>
          </a:xfrm>
        </p:grpSpPr>
        <p:sp>
          <p:nvSpPr>
            <p:cNvPr id="4" name="Rectangle 3"/>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5" name="Rectangle 4"/>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6" name="Rectangle 5"/>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FF0000"/>
                  </a:solidFill>
                </a:rPr>
                <a:t>273</a:t>
              </a:r>
              <a:endParaRPr lang="en-US" dirty="0">
                <a:solidFill>
                  <a:srgbClr val="FF0000"/>
                </a:solidFill>
              </a:endParaRPr>
            </a:p>
          </p:txBody>
        </p:sp>
        <p:sp>
          <p:nvSpPr>
            <p:cNvPr id="7" name="Rectangle 6"/>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300</a:t>
              </a:r>
              <a:endParaRPr lang="en-US" dirty="0"/>
            </a:p>
          </p:txBody>
        </p:sp>
        <p:sp>
          <p:nvSpPr>
            <p:cNvPr id="8" name="Rectangle 7"/>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10" name="Rectangle 9"/>
          <p:cNvSpPr/>
          <p:nvPr/>
        </p:nvSpPr>
        <p:spPr>
          <a:xfrm>
            <a:off x="1567542"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2" name="Straight Arrow Connector 11"/>
          <p:cNvCxnSpPr>
            <a:stCxn id="10" idx="2"/>
            <a:endCxn id="4" idx="0"/>
          </p:cNvCxnSpPr>
          <p:nvPr/>
        </p:nvCxnSpPr>
        <p:spPr>
          <a:xfrm flipH="1">
            <a:off x="1299028" y="3425358"/>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 name="Group 16"/>
          <p:cNvGrpSpPr/>
          <p:nvPr/>
        </p:nvGrpSpPr>
        <p:grpSpPr>
          <a:xfrm>
            <a:off x="5898245" y="5054377"/>
            <a:ext cx="2685145" cy="580576"/>
            <a:chOff x="1531257" y="2772224"/>
            <a:chExt cx="2685145" cy="580576"/>
          </a:xfrm>
        </p:grpSpPr>
        <p:sp>
          <p:nvSpPr>
            <p:cNvPr id="18" name="Rectangle 17"/>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550</a:t>
              </a:r>
              <a:endParaRPr lang="en-US" dirty="0"/>
            </a:p>
          </p:txBody>
        </p:sp>
        <p:sp>
          <p:nvSpPr>
            <p:cNvPr id="19" name="Rectangle 18"/>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600</a:t>
              </a:r>
              <a:endParaRPr lang="en-US" dirty="0"/>
            </a:p>
          </p:txBody>
        </p:sp>
        <p:sp>
          <p:nvSpPr>
            <p:cNvPr id="20" name="Rectangle 19"/>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21" name="Rectangle 20"/>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23" name="Rectangle 22"/>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24" name="Rectangle 23"/>
          <p:cNvSpPr/>
          <p:nvPr/>
        </p:nvSpPr>
        <p:spPr>
          <a:xfrm>
            <a:off x="2104571"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cxnSp>
        <p:nvCxnSpPr>
          <p:cNvPr id="25" name="Straight Arrow Connector 24"/>
          <p:cNvCxnSpPr>
            <a:stCxn id="24" idx="2"/>
            <a:endCxn id="18" idx="0"/>
          </p:cNvCxnSpPr>
          <p:nvPr/>
        </p:nvCxnSpPr>
        <p:spPr>
          <a:xfrm>
            <a:off x="2373086" y="3425358"/>
            <a:ext cx="1879601" cy="5225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6" name="Group 25"/>
          <p:cNvGrpSpPr/>
          <p:nvPr/>
        </p:nvGrpSpPr>
        <p:grpSpPr>
          <a:xfrm>
            <a:off x="6906988" y="3947865"/>
            <a:ext cx="2685145" cy="580576"/>
            <a:chOff x="1531257" y="2772224"/>
            <a:chExt cx="2685145" cy="580576"/>
          </a:xfrm>
        </p:grpSpPr>
        <p:sp>
          <p:nvSpPr>
            <p:cNvPr id="28" name="Rectangle 27"/>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r>
                <a:rPr lang="en-US" dirty="0" smtClean="0"/>
                <a:t>00</a:t>
              </a:r>
              <a:endParaRPr lang="en-US" dirty="0"/>
            </a:p>
          </p:txBody>
        </p:sp>
        <p:sp>
          <p:nvSpPr>
            <p:cNvPr id="29" name="Rectangle 28"/>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r>
                <a:rPr lang="en-US" dirty="0" smtClean="0"/>
                <a:t>00</a:t>
              </a:r>
              <a:endParaRPr lang="en-US" dirty="0"/>
            </a:p>
          </p:txBody>
        </p:sp>
        <p:sp>
          <p:nvSpPr>
            <p:cNvPr id="30" name="Rectangle 29"/>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1" name="Rectangle 30"/>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2" name="Rectangle 31"/>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grpSp>
      <p:sp>
        <p:nvSpPr>
          <p:cNvPr id="33" name="Rectangle 32"/>
          <p:cNvSpPr/>
          <p:nvPr/>
        </p:nvSpPr>
        <p:spPr>
          <a:xfrm>
            <a:off x="2641600" y="2844783"/>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34" name="Straight Arrow Connector 33"/>
          <p:cNvCxnSpPr>
            <a:stCxn id="33" idx="2"/>
          </p:cNvCxnSpPr>
          <p:nvPr/>
        </p:nvCxnSpPr>
        <p:spPr>
          <a:xfrm>
            <a:off x="2910115" y="3425354"/>
            <a:ext cx="4296231" cy="5203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1" name="Group 10"/>
          <p:cNvGrpSpPr/>
          <p:nvPr/>
        </p:nvGrpSpPr>
        <p:grpSpPr>
          <a:xfrm>
            <a:off x="3989615" y="3945662"/>
            <a:ext cx="1074058" cy="580571"/>
            <a:chOff x="3577770" y="5159829"/>
            <a:chExt cx="1074058" cy="580571"/>
          </a:xfrm>
        </p:grpSpPr>
        <p:sp>
          <p:nvSpPr>
            <p:cNvPr id="35" name="Rectangle 34"/>
            <p:cNvSpPr/>
            <p:nvPr/>
          </p:nvSpPr>
          <p:spPr>
            <a:xfrm>
              <a:off x="3577770" y="5159829"/>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r>
                <a:rPr lang="en-US" dirty="0" smtClean="0"/>
                <a:t>00</a:t>
              </a:r>
              <a:endParaRPr lang="en-US" dirty="0"/>
            </a:p>
          </p:txBody>
        </p:sp>
        <p:sp>
          <p:nvSpPr>
            <p:cNvPr id="37" name="Rectangle 36"/>
            <p:cNvSpPr/>
            <p:nvPr/>
          </p:nvSpPr>
          <p:spPr>
            <a:xfrm>
              <a:off x="4114799" y="5159829"/>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550</a:t>
              </a:r>
              <a:endParaRPr lang="en-US" dirty="0"/>
            </a:p>
          </p:txBody>
        </p:sp>
      </p:grpSp>
      <p:grpSp>
        <p:nvGrpSpPr>
          <p:cNvPr id="39" name="Group 38"/>
          <p:cNvGrpSpPr/>
          <p:nvPr/>
        </p:nvGrpSpPr>
        <p:grpSpPr>
          <a:xfrm>
            <a:off x="2944586" y="5054382"/>
            <a:ext cx="2685145" cy="580576"/>
            <a:chOff x="1531257" y="2772224"/>
            <a:chExt cx="2685145" cy="580576"/>
          </a:xfrm>
        </p:grpSpPr>
        <p:sp>
          <p:nvSpPr>
            <p:cNvPr id="40" name="Rectangle 39"/>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400</a:t>
              </a:r>
              <a:endParaRPr lang="en-US" dirty="0"/>
            </a:p>
          </p:txBody>
        </p:sp>
        <p:sp>
          <p:nvSpPr>
            <p:cNvPr id="41" name="Rectangle 40"/>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450</a:t>
              </a:r>
              <a:endParaRPr lang="en-US" dirty="0"/>
            </a:p>
          </p:txBody>
        </p:sp>
        <p:sp>
          <p:nvSpPr>
            <p:cNvPr id="42" name="Rectangle 41"/>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500</a:t>
              </a:r>
              <a:endParaRPr lang="en-US" dirty="0"/>
            </a:p>
          </p:txBody>
        </p:sp>
        <p:sp>
          <p:nvSpPr>
            <p:cNvPr id="43" name="Rectangle 42"/>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44" name="Rectangle 43"/>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cxnSp>
        <p:nvCxnSpPr>
          <p:cNvPr id="45" name="Straight Arrow Connector 44"/>
          <p:cNvCxnSpPr>
            <a:stCxn id="35" idx="2"/>
            <a:endCxn id="40" idx="0"/>
          </p:cNvCxnSpPr>
          <p:nvPr/>
        </p:nvCxnSpPr>
        <p:spPr>
          <a:xfrm flipH="1">
            <a:off x="3213101" y="4526233"/>
            <a:ext cx="1045029" cy="5281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a:stCxn id="37" idx="2"/>
            <a:endCxn id="18" idx="0"/>
          </p:cNvCxnSpPr>
          <p:nvPr/>
        </p:nvCxnSpPr>
        <p:spPr>
          <a:xfrm>
            <a:off x="4795159" y="4526233"/>
            <a:ext cx="1371601" cy="5281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What if the user now inserted events with IDs 330, 408, and 452?</a:t>
            </a:r>
          </a:p>
          <a:p>
            <a:pPr lvl="1"/>
            <a:endParaRPr lang="en-US" dirty="0"/>
          </a:p>
        </p:txBody>
      </p:sp>
      <p:sp>
        <p:nvSpPr>
          <p:cNvPr id="3" name="Up Arrow Callout 2"/>
          <p:cNvSpPr/>
          <p:nvPr/>
        </p:nvSpPr>
        <p:spPr>
          <a:xfrm>
            <a:off x="948873" y="4709885"/>
            <a:ext cx="1803400" cy="1132115"/>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node will split</a:t>
            </a:r>
            <a:endParaRPr lang="en-US" dirty="0"/>
          </a:p>
        </p:txBody>
      </p:sp>
      <p:sp>
        <p:nvSpPr>
          <p:cNvPr id="47" name="Up Arrow Callout 46"/>
          <p:cNvSpPr/>
          <p:nvPr/>
        </p:nvSpPr>
        <p:spPr>
          <a:xfrm>
            <a:off x="3481615" y="5703068"/>
            <a:ext cx="1803400" cy="1132115"/>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node will split</a:t>
            </a:r>
            <a:endParaRPr lang="en-US" dirty="0"/>
          </a:p>
        </p:txBody>
      </p:sp>
    </p:spTree>
    <p:extLst>
      <p:ext uri="{BB962C8B-B14F-4D97-AF65-F5344CB8AC3E}">
        <p14:creationId xmlns:p14="http://schemas.microsoft.com/office/powerpoint/2010/main" val="41587616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Insertion Example</a:t>
            </a:r>
            <a:endParaRPr lang="en-US" dirty="0"/>
          </a:p>
        </p:txBody>
      </p:sp>
      <p:grpSp>
        <p:nvGrpSpPr>
          <p:cNvPr id="9" name="Group 8"/>
          <p:cNvGrpSpPr/>
          <p:nvPr/>
        </p:nvGrpSpPr>
        <p:grpSpPr>
          <a:xfrm>
            <a:off x="139698" y="5054372"/>
            <a:ext cx="2685145" cy="580576"/>
            <a:chOff x="1531257" y="2772224"/>
            <a:chExt cx="2685145" cy="580576"/>
          </a:xfrm>
        </p:grpSpPr>
        <p:sp>
          <p:nvSpPr>
            <p:cNvPr id="4" name="Rectangle 3"/>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5" name="Rectangle 4"/>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6" name="Rectangle 5"/>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FF0000"/>
                  </a:solidFill>
                </a:rPr>
                <a:t>273</a:t>
              </a:r>
              <a:endParaRPr lang="en-US" dirty="0">
                <a:solidFill>
                  <a:srgbClr val="FF0000"/>
                </a:solidFill>
              </a:endParaRPr>
            </a:p>
          </p:txBody>
        </p:sp>
        <p:sp>
          <p:nvSpPr>
            <p:cNvPr id="7" name="Rectangle 6"/>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8" name="Rectangle 7"/>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10" name="Rectangle 9"/>
          <p:cNvSpPr/>
          <p:nvPr/>
        </p:nvSpPr>
        <p:spPr>
          <a:xfrm>
            <a:off x="1567542"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2" name="Straight Arrow Connector 11"/>
          <p:cNvCxnSpPr>
            <a:stCxn id="10" idx="2"/>
            <a:endCxn id="4" idx="0"/>
          </p:cNvCxnSpPr>
          <p:nvPr/>
        </p:nvCxnSpPr>
        <p:spPr>
          <a:xfrm flipH="1">
            <a:off x="1299028" y="3425358"/>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 name="Group 16"/>
          <p:cNvGrpSpPr/>
          <p:nvPr/>
        </p:nvGrpSpPr>
        <p:grpSpPr>
          <a:xfrm>
            <a:off x="8308519" y="5015393"/>
            <a:ext cx="2685145" cy="580576"/>
            <a:chOff x="1531257" y="2772224"/>
            <a:chExt cx="2685145" cy="580576"/>
          </a:xfrm>
        </p:grpSpPr>
        <p:sp>
          <p:nvSpPr>
            <p:cNvPr id="18" name="Rectangle 17"/>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550</a:t>
              </a:r>
              <a:endParaRPr lang="en-US" dirty="0"/>
            </a:p>
          </p:txBody>
        </p:sp>
        <p:sp>
          <p:nvSpPr>
            <p:cNvPr id="19" name="Rectangle 18"/>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600</a:t>
              </a:r>
              <a:endParaRPr lang="en-US" dirty="0"/>
            </a:p>
          </p:txBody>
        </p:sp>
        <p:sp>
          <p:nvSpPr>
            <p:cNvPr id="20" name="Rectangle 19"/>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21" name="Rectangle 20"/>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23" name="Rectangle 22"/>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24" name="Rectangle 23"/>
          <p:cNvSpPr/>
          <p:nvPr/>
        </p:nvSpPr>
        <p:spPr>
          <a:xfrm>
            <a:off x="2104571"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cxnSp>
        <p:nvCxnSpPr>
          <p:cNvPr id="25" name="Straight Arrow Connector 24"/>
          <p:cNvCxnSpPr>
            <a:stCxn id="24" idx="2"/>
            <a:endCxn id="35" idx="0"/>
          </p:cNvCxnSpPr>
          <p:nvPr/>
        </p:nvCxnSpPr>
        <p:spPr>
          <a:xfrm>
            <a:off x="2373086" y="3425358"/>
            <a:ext cx="3763735" cy="5743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6" name="Group 25"/>
          <p:cNvGrpSpPr/>
          <p:nvPr/>
        </p:nvGrpSpPr>
        <p:grpSpPr>
          <a:xfrm>
            <a:off x="8831945" y="4086834"/>
            <a:ext cx="2685145" cy="580576"/>
            <a:chOff x="1531257" y="2772224"/>
            <a:chExt cx="2685145" cy="580576"/>
          </a:xfrm>
        </p:grpSpPr>
        <p:sp>
          <p:nvSpPr>
            <p:cNvPr id="28" name="Rectangle 27"/>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r>
                <a:rPr lang="en-US" dirty="0" smtClean="0"/>
                <a:t>00</a:t>
              </a:r>
              <a:endParaRPr lang="en-US" dirty="0"/>
            </a:p>
          </p:txBody>
        </p:sp>
        <p:sp>
          <p:nvSpPr>
            <p:cNvPr id="29" name="Rectangle 28"/>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r>
                <a:rPr lang="en-US" dirty="0" smtClean="0"/>
                <a:t>00</a:t>
              </a:r>
              <a:endParaRPr lang="en-US" dirty="0"/>
            </a:p>
          </p:txBody>
        </p:sp>
        <p:sp>
          <p:nvSpPr>
            <p:cNvPr id="30" name="Rectangle 29"/>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1" name="Rectangle 30"/>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2" name="Rectangle 31"/>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grpSp>
      <p:sp>
        <p:nvSpPr>
          <p:cNvPr id="33" name="Rectangle 32"/>
          <p:cNvSpPr/>
          <p:nvPr/>
        </p:nvSpPr>
        <p:spPr>
          <a:xfrm>
            <a:off x="2641600" y="2844783"/>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34" name="Straight Arrow Connector 33"/>
          <p:cNvCxnSpPr>
            <a:stCxn id="33" idx="2"/>
            <a:endCxn id="28" idx="0"/>
          </p:cNvCxnSpPr>
          <p:nvPr/>
        </p:nvCxnSpPr>
        <p:spPr>
          <a:xfrm>
            <a:off x="2910115" y="3425354"/>
            <a:ext cx="6190345" cy="66148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1" name="Group 10"/>
          <p:cNvGrpSpPr/>
          <p:nvPr/>
        </p:nvGrpSpPr>
        <p:grpSpPr>
          <a:xfrm>
            <a:off x="5868306" y="3999751"/>
            <a:ext cx="1074058" cy="580571"/>
            <a:chOff x="3577770" y="5159829"/>
            <a:chExt cx="1074058" cy="580571"/>
          </a:xfrm>
        </p:grpSpPr>
        <p:sp>
          <p:nvSpPr>
            <p:cNvPr id="35" name="Rectangle 34"/>
            <p:cNvSpPr/>
            <p:nvPr/>
          </p:nvSpPr>
          <p:spPr>
            <a:xfrm>
              <a:off x="3577770" y="5159829"/>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r>
                <a:rPr lang="en-US" dirty="0" smtClean="0"/>
                <a:t>00</a:t>
              </a:r>
              <a:endParaRPr lang="en-US" dirty="0"/>
            </a:p>
          </p:txBody>
        </p:sp>
        <p:sp>
          <p:nvSpPr>
            <p:cNvPr id="37" name="Rectangle 36"/>
            <p:cNvSpPr/>
            <p:nvPr/>
          </p:nvSpPr>
          <p:spPr>
            <a:xfrm>
              <a:off x="4114799" y="5159829"/>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550</a:t>
              </a:r>
              <a:endParaRPr lang="en-US" dirty="0"/>
            </a:p>
          </p:txBody>
        </p:sp>
      </p:grpSp>
      <p:grpSp>
        <p:nvGrpSpPr>
          <p:cNvPr id="39" name="Group 38"/>
          <p:cNvGrpSpPr/>
          <p:nvPr/>
        </p:nvGrpSpPr>
        <p:grpSpPr>
          <a:xfrm>
            <a:off x="4753427" y="5825671"/>
            <a:ext cx="2685145" cy="580576"/>
            <a:chOff x="1531257" y="2772224"/>
            <a:chExt cx="2685145" cy="580576"/>
          </a:xfrm>
        </p:grpSpPr>
        <p:sp>
          <p:nvSpPr>
            <p:cNvPr id="40" name="Rectangle 39"/>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400</a:t>
              </a:r>
              <a:endParaRPr lang="en-US" dirty="0"/>
            </a:p>
          </p:txBody>
        </p:sp>
        <p:sp>
          <p:nvSpPr>
            <p:cNvPr id="41" name="Rectangle 40"/>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408</a:t>
              </a:r>
              <a:endParaRPr lang="en-US" dirty="0"/>
            </a:p>
          </p:txBody>
        </p:sp>
        <p:sp>
          <p:nvSpPr>
            <p:cNvPr id="42" name="Rectangle 41"/>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450</a:t>
              </a:r>
              <a:endParaRPr lang="en-US" dirty="0"/>
            </a:p>
          </p:txBody>
        </p:sp>
        <p:sp>
          <p:nvSpPr>
            <p:cNvPr id="43" name="Rectangle 42"/>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44" name="Rectangle 43"/>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cxnSp>
        <p:nvCxnSpPr>
          <p:cNvPr id="45" name="Straight Arrow Connector 44"/>
          <p:cNvCxnSpPr>
            <a:stCxn id="49" idx="2"/>
            <a:endCxn id="4" idx="0"/>
          </p:cNvCxnSpPr>
          <p:nvPr/>
        </p:nvCxnSpPr>
        <p:spPr>
          <a:xfrm flipH="1">
            <a:off x="408213" y="4501124"/>
            <a:ext cx="861792" cy="5532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a:stCxn id="37" idx="2"/>
            <a:endCxn id="18" idx="0"/>
          </p:cNvCxnSpPr>
          <p:nvPr/>
        </p:nvCxnSpPr>
        <p:spPr>
          <a:xfrm>
            <a:off x="6673850" y="4580322"/>
            <a:ext cx="1903184" cy="4350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How the tree looks after inserting 330, 408, and 452:</a:t>
            </a:r>
          </a:p>
          <a:p>
            <a:pPr lvl="1"/>
            <a:endParaRPr lang="en-US" dirty="0"/>
          </a:p>
        </p:txBody>
      </p:sp>
      <p:grpSp>
        <p:nvGrpSpPr>
          <p:cNvPr id="47" name="Group 46"/>
          <p:cNvGrpSpPr/>
          <p:nvPr/>
        </p:nvGrpSpPr>
        <p:grpSpPr>
          <a:xfrm>
            <a:off x="1001490" y="3920553"/>
            <a:ext cx="1074058" cy="580571"/>
            <a:chOff x="3577770" y="5159829"/>
            <a:chExt cx="1074058" cy="580571"/>
          </a:xfrm>
        </p:grpSpPr>
        <p:sp>
          <p:nvSpPr>
            <p:cNvPr id="49" name="Rectangle 48"/>
            <p:cNvSpPr/>
            <p:nvPr/>
          </p:nvSpPr>
          <p:spPr>
            <a:xfrm>
              <a:off x="3577770" y="5159829"/>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sp>
          <p:nvSpPr>
            <p:cNvPr id="50" name="Rectangle 49"/>
            <p:cNvSpPr/>
            <p:nvPr/>
          </p:nvSpPr>
          <p:spPr>
            <a:xfrm>
              <a:off x="4114799" y="5159829"/>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300</a:t>
              </a:r>
              <a:endParaRPr lang="en-US" dirty="0"/>
            </a:p>
          </p:txBody>
        </p:sp>
      </p:grpSp>
      <p:grpSp>
        <p:nvGrpSpPr>
          <p:cNvPr id="51" name="Group 50"/>
          <p:cNvGrpSpPr/>
          <p:nvPr/>
        </p:nvGrpSpPr>
        <p:grpSpPr>
          <a:xfrm>
            <a:off x="2962726" y="5054372"/>
            <a:ext cx="2685145" cy="580576"/>
            <a:chOff x="1531257" y="2772224"/>
            <a:chExt cx="2685145" cy="580576"/>
          </a:xfrm>
        </p:grpSpPr>
        <p:sp>
          <p:nvSpPr>
            <p:cNvPr id="52" name="Rectangle 51"/>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300</a:t>
              </a:r>
              <a:endParaRPr lang="en-US" dirty="0"/>
            </a:p>
          </p:txBody>
        </p:sp>
        <p:sp>
          <p:nvSpPr>
            <p:cNvPr id="53" name="Rectangle 52"/>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330</a:t>
              </a:r>
              <a:endParaRPr lang="en-US" dirty="0"/>
            </a:p>
          </p:txBody>
        </p:sp>
        <p:sp>
          <p:nvSpPr>
            <p:cNvPr id="54" name="Rectangle 53"/>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55" name="Rectangle 54"/>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56" name="Rectangle 55"/>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cxnSp>
        <p:nvCxnSpPr>
          <p:cNvPr id="57" name="Straight Arrow Connector 56"/>
          <p:cNvCxnSpPr>
            <a:stCxn id="50" idx="2"/>
            <a:endCxn id="52" idx="0"/>
          </p:cNvCxnSpPr>
          <p:nvPr/>
        </p:nvCxnSpPr>
        <p:spPr>
          <a:xfrm>
            <a:off x="1807034" y="4501124"/>
            <a:ext cx="1424207" cy="5532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58" name="Group 57"/>
          <p:cNvGrpSpPr/>
          <p:nvPr/>
        </p:nvGrpSpPr>
        <p:grpSpPr>
          <a:xfrm>
            <a:off x="6064248" y="5015398"/>
            <a:ext cx="1074058" cy="580571"/>
            <a:chOff x="3577770" y="5159829"/>
            <a:chExt cx="1074058" cy="580571"/>
          </a:xfrm>
        </p:grpSpPr>
        <p:sp>
          <p:nvSpPr>
            <p:cNvPr id="59" name="Rectangle 58"/>
            <p:cNvSpPr/>
            <p:nvPr/>
          </p:nvSpPr>
          <p:spPr>
            <a:xfrm>
              <a:off x="3577770" y="5159829"/>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r>
                <a:rPr lang="en-US" dirty="0" smtClean="0"/>
                <a:t>00</a:t>
              </a:r>
              <a:endParaRPr lang="en-US" dirty="0"/>
            </a:p>
          </p:txBody>
        </p:sp>
        <p:sp>
          <p:nvSpPr>
            <p:cNvPr id="60" name="Rectangle 59"/>
            <p:cNvSpPr/>
            <p:nvPr/>
          </p:nvSpPr>
          <p:spPr>
            <a:xfrm>
              <a:off x="4114799" y="5159829"/>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452</a:t>
              </a:r>
              <a:endParaRPr lang="en-US" dirty="0"/>
            </a:p>
          </p:txBody>
        </p:sp>
      </p:grpSp>
      <p:grpSp>
        <p:nvGrpSpPr>
          <p:cNvPr id="61" name="Group 60"/>
          <p:cNvGrpSpPr/>
          <p:nvPr/>
        </p:nvGrpSpPr>
        <p:grpSpPr>
          <a:xfrm>
            <a:off x="7771490" y="5825426"/>
            <a:ext cx="2685145" cy="580576"/>
            <a:chOff x="1531257" y="2772224"/>
            <a:chExt cx="2685145" cy="580576"/>
          </a:xfrm>
        </p:grpSpPr>
        <p:sp>
          <p:nvSpPr>
            <p:cNvPr id="62" name="Rectangle 61"/>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452</a:t>
              </a:r>
              <a:endParaRPr lang="en-US" dirty="0"/>
            </a:p>
          </p:txBody>
        </p:sp>
        <p:sp>
          <p:nvSpPr>
            <p:cNvPr id="63" name="Rectangle 62"/>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500</a:t>
              </a:r>
              <a:endParaRPr lang="en-US" dirty="0"/>
            </a:p>
          </p:txBody>
        </p:sp>
        <p:sp>
          <p:nvSpPr>
            <p:cNvPr id="64" name="Rectangle 63"/>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65" name="Rectangle 64"/>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66" name="Rectangle 65"/>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cxnSp>
        <p:nvCxnSpPr>
          <p:cNvPr id="67" name="Straight Arrow Connector 66"/>
          <p:cNvCxnSpPr>
            <a:stCxn id="35" idx="2"/>
            <a:endCxn id="59" idx="0"/>
          </p:cNvCxnSpPr>
          <p:nvPr/>
        </p:nvCxnSpPr>
        <p:spPr>
          <a:xfrm>
            <a:off x="6136821" y="4580322"/>
            <a:ext cx="195942" cy="4350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Straight Arrow Connector 68"/>
          <p:cNvCxnSpPr>
            <a:stCxn id="59" idx="2"/>
            <a:endCxn id="40" idx="0"/>
          </p:cNvCxnSpPr>
          <p:nvPr/>
        </p:nvCxnSpPr>
        <p:spPr>
          <a:xfrm flipH="1">
            <a:off x="5021942" y="5595969"/>
            <a:ext cx="1310821" cy="2297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stCxn id="60" idx="2"/>
            <a:endCxn id="62" idx="0"/>
          </p:cNvCxnSpPr>
          <p:nvPr/>
        </p:nvCxnSpPr>
        <p:spPr>
          <a:xfrm>
            <a:off x="6869792" y="5595969"/>
            <a:ext cx="1170213" cy="2294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744826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 Overview</a:t>
            </a:r>
            <a:endParaRPr lang="en-US" dirty="0"/>
          </a:p>
        </p:txBody>
      </p:sp>
      <p:sp>
        <p:nvSpPr>
          <p:cNvPr id="3" name="Content Placeholder 2"/>
          <p:cNvSpPr>
            <a:spLocks noGrp="1"/>
          </p:cNvSpPr>
          <p:nvPr>
            <p:ph idx="1"/>
          </p:nvPr>
        </p:nvSpPr>
        <p:spPr/>
        <p:txBody>
          <a:bodyPr>
            <a:normAutofit fontScale="92500"/>
          </a:bodyPr>
          <a:lstStyle/>
          <a:p>
            <a:r>
              <a:rPr lang="en-US" dirty="0" smtClean="0"/>
              <a:t>The attacker knows the IDs of all of his events, except for the hidden auditing event</a:t>
            </a:r>
          </a:p>
          <a:p>
            <a:r>
              <a:rPr lang="en-US" dirty="0" smtClean="0"/>
              <a:t>The program constructs the Scheduling Sandbox’s </a:t>
            </a:r>
            <a:r>
              <a:rPr lang="en-US" dirty="0" err="1" smtClean="0"/>
              <a:t>TempIndex</a:t>
            </a:r>
            <a:r>
              <a:rPr lang="en-US" dirty="0" smtClean="0"/>
              <a:t> in a predictable way, based on event IDs</a:t>
            </a:r>
          </a:p>
          <a:p>
            <a:r>
              <a:rPr lang="en-US" dirty="0" smtClean="0"/>
              <a:t>As such, the attacker knows how his </a:t>
            </a:r>
            <a:r>
              <a:rPr lang="en-US" dirty="0" err="1" smtClean="0"/>
              <a:t>TempIndex</a:t>
            </a:r>
            <a:r>
              <a:rPr lang="en-US" dirty="0" smtClean="0"/>
              <a:t> would be constructed in the absence of a hidden auditing event</a:t>
            </a:r>
          </a:p>
          <a:p>
            <a:r>
              <a:rPr lang="en-US" dirty="0" smtClean="0"/>
              <a:t>If a hidden auditing event is present, the attacker can observe unexpected differences in the </a:t>
            </a:r>
            <a:r>
              <a:rPr lang="en-US" dirty="0" err="1" smtClean="0"/>
              <a:t>TempIndex’s</a:t>
            </a:r>
            <a:r>
              <a:rPr lang="en-US" dirty="0" smtClean="0"/>
              <a:t> behavior as he inserts new events</a:t>
            </a:r>
          </a:p>
          <a:p>
            <a:r>
              <a:rPr lang="en-US" dirty="0" smtClean="0"/>
              <a:t>Using these observables, the attacker can deduce the ID of his hidden auditing event</a:t>
            </a:r>
          </a:p>
          <a:p>
            <a:endParaRPr lang="en-US" dirty="0"/>
          </a:p>
        </p:txBody>
      </p:sp>
    </p:spTree>
    <p:extLst>
      <p:ext uri="{BB962C8B-B14F-4D97-AF65-F5344CB8AC3E}">
        <p14:creationId xmlns:p14="http://schemas.microsoft.com/office/powerpoint/2010/main" val="36874181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 Observables</a:t>
            </a:r>
            <a:endParaRPr lang="en-US" dirty="0"/>
          </a:p>
        </p:txBody>
      </p:sp>
      <p:sp>
        <p:nvSpPr>
          <p:cNvPr id="3" name="Content Placeholder 2"/>
          <p:cNvSpPr>
            <a:spLocks noGrp="1"/>
          </p:cNvSpPr>
          <p:nvPr>
            <p:ph idx="1"/>
          </p:nvPr>
        </p:nvSpPr>
        <p:spPr/>
        <p:txBody>
          <a:bodyPr/>
          <a:lstStyle/>
          <a:p>
            <a:r>
              <a:rPr lang="en-US" sz="2600" dirty="0" smtClean="0"/>
              <a:t>An insertion </a:t>
            </a:r>
            <a:r>
              <a:rPr lang="en-US" sz="2600" dirty="0"/>
              <a:t>into </a:t>
            </a:r>
            <a:r>
              <a:rPr lang="en-US" sz="2600" dirty="0" err="1" smtClean="0"/>
              <a:t>TempIndex</a:t>
            </a:r>
            <a:r>
              <a:rPr lang="en-US" sz="2600" dirty="0"/>
              <a:t> </a:t>
            </a:r>
            <a:r>
              <a:rPr lang="en-US" sz="2600" dirty="0" smtClean="0"/>
              <a:t>that results </a:t>
            </a:r>
            <a:r>
              <a:rPr lang="en-US" sz="2600" dirty="0"/>
              <a:t>in a </a:t>
            </a:r>
            <a:r>
              <a:rPr lang="en-US" sz="2600" dirty="0" smtClean="0"/>
              <a:t>split takes </a:t>
            </a:r>
            <a:r>
              <a:rPr lang="en-US" sz="2600" dirty="0"/>
              <a:t>an observably longer amount of time than do insertions which don’t induce a </a:t>
            </a:r>
            <a:r>
              <a:rPr lang="en-US" sz="2600" dirty="0" smtClean="0"/>
              <a:t>split</a:t>
            </a:r>
            <a:endParaRPr lang="en-US" sz="2600" dirty="0"/>
          </a:p>
          <a:p>
            <a:r>
              <a:rPr lang="en-US" sz="2600" dirty="0"/>
              <a:t>Insertion of an event with the same ID as the hidden auditing event results in a </a:t>
            </a:r>
            <a:r>
              <a:rPr lang="en-US" sz="2600" smtClean="0"/>
              <a:t>duplicate_key_exception </a:t>
            </a:r>
            <a:r>
              <a:rPr lang="en-US" sz="2600" dirty="0" smtClean="0"/>
              <a:t>message</a:t>
            </a:r>
            <a:endParaRPr lang="en-US" sz="2600" dirty="0"/>
          </a:p>
          <a:p>
            <a:pPr lvl="1"/>
            <a:r>
              <a:rPr lang="en-US" dirty="0" smtClean="0"/>
              <a:t>This is an attack oracle</a:t>
            </a:r>
          </a:p>
        </p:txBody>
      </p:sp>
    </p:spTree>
    <p:extLst>
      <p:ext uri="{BB962C8B-B14F-4D97-AF65-F5344CB8AC3E}">
        <p14:creationId xmlns:p14="http://schemas.microsoft.com/office/powerpoint/2010/main" val="41743061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Goal</a:t>
            </a:r>
            <a:endParaRPr lang="en-US" dirty="0"/>
          </a:p>
        </p:txBody>
      </p:sp>
      <p:sp>
        <p:nvSpPr>
          <p:cNvPr id="3" name="Content Placeholder 2"/>
          <p:cNvSpPr>
            <a:spLocks noGrp="1"/>
          </p:cNvSpPr>
          <p:nvPr>
            <p:ph idx="1"/>
          </p:nvPr>
        </p:nvSpPr>
        <p:spPr/>
        <p:txBody>
          <a:bodyPr/>
          <a:lstStyle/>
          <a:p>
            <a:r>
              <a:rPr lang="en-US" dirty="0" smtClean="0"/>
              <a:t>The goal of the attacker is to learn the ID of their hidden auditing event</a:t>
            </a:r>
            <a:endParaRPr lang="en-US" dirty="0"/>
          </a:p>
        </p:txBody>
      </p:sp>
    </p:spTree>
    <p:extLst>
      <p:ext uri="{BB962C8B-B14F-4D97-AF65-F5344CB8AC3E}">
        <p14:creationId xmlns:p14="http://schemas.microsoft.com/office/powerpoint/2010/main" val="41486878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Steps</a:t>
            </a:r>
            <a:endParaRPr lang="en-US" dirty="0"/>
          </a:p>
        </p:txBody>
      </p:sp>
      <p:sp>
        <p:nvSpPr>
          <p:cNvPr id="4" name="Right Arrow 3"/>
          <p:cNvSpPr/>
          <p:nvPr/>
        </p:nvSpPr>
        <p:spPr>
          <a:xfrm>
            <a:off x="203200" y="2111829"/>
            <a:ext cx="464457" cy="2540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990600" y="1978025"/>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smtClean="0"/>
              <a:t>Create a new Scheduling Sandbox session, and determine how the </a:t>
            </a:r>
            <a:r>
              <a:rPr lang="en-US" dirty="0" err="1" smtClean="0"/>
              <a:t>TempIndex</a:t>
            </a:r>
            <a:r>
              <a:rPr lang="en-US" dirty="0" smtClean="0"/>
              <a:t> would be structured in the absence of a hidden auditing event</a:t>
            </a:r>
          </a:p>
          <a:p>
            <a:pPr marL="514350" indent="-514350">
              <a:buFont typeface="+mj-lt"/>
              <a:buAutoNum type="arabicPeriod"/>
            </a:pPr>
            <a:r>
              <a:rPr lang="en-US" dirty="0" smtClean="0"/>
              <a:t>Determine in which Data Node the hidden auditing event is recorded</a:t>
            </a:r>
          </a:p>
          <a:p>
            <a:pPr marL="514350" indent="-514350">
              <a:buFont typeface="+mj-lt"/>
              <a:buAutoNum type="arabicPeriod"/>
            </a:pPr>
            <a:r>
              <a:rPr lang="en-US" dirty="0" smtClean="0"/>
              <a:t>Discard Scheduling Sandbox without committing and create a new one</a:t>
            </a:r>
          </a:p>
          <a:p>
            <a:pPr marL="514350" indent="-514350">
              <a:buFont typeface="+mj-lt"/>
              <a:buAutoNum type="arabicPeriod"/>
            </a:pPr>
            <a:r>
              <a:rPr lang="en-US" dirty="0" smtClean="0"/>
              <a:t>Determine which known event IDs “bookend” the hidden auditing event</a:t>
            </a:r>
          </a:p>
          <a:p>
            <a:pPr marL="514350" indent="-514350">
              <a:buFont typeface="+mj-lt"/>
              <a:buAutoNum type="arabicPeriod"/>
            </a:pPr>
            <a:r>
              <a:rPr lang="en-US" dirty="0" smtClean="0"/>
              <a:t>Perform a binary search to identify the hidden auditing event’s ID</a:t>
            </a:r>
            <a:endParaRPr lang="en-US" dirty="0"/>
          </a:p>
        </p:txBody>
      </p:sp>
    </p:spTree>
    <p:extLst>
      <p:ext uri="{BB962C8B-B14F-4D97-AF65-F5344CB8AC3E}">
        <p14:creationId xmlns:p14="http://schemas.microsoft.com/office/powerpoint/2010/main" val="28439143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1: Create Scheduling Sandbox</a:t>
            </a:r>
            <a:endParaRPr lang="en-US" dirty="0"/>
          </a:p>
        </p:txBody>
      </p:sp>
      <p:sp>
        <p:nvSpPr>
          <p:cNvPr id="3" name="Content Placeholder 2"/>
          <p:cNvSpPr>
            <a:spLocks noGrp="1"/>
          </p:cNvSpPr>
          <p:nvPr>
            <p:ph idx="1"/>
          </p:nvPr>
        </p:nvSpPr>
        <p:spPr>
          <a:xfrm>
            <a:off x="889002" y="1462768"/>
            <a:ext cx="10515600" cy="4351338"/>
          </a:xfrm>
        </p:spPr>
        <p:txBody>
          <a:bodyPr/>
          <a:lstStyle/>
          <a:p>
            <a:r>
              <a:rPr lang="en-US" sz="2000" dirty="0" smtClean="0"/>
              <a:t>We assume the attacker’s scheduling sandbox </a:t>
            </a:r>
            <a:r>
              <a:rPr lang="en-US" sz="2000" dirty="0" err="1" smtClean="0"/>
              <a:t>TempIndex</a:t>
            </a:r>
            <a:r>
              <a:rPr lang="en-US" sz="2000" dirty="0" smtClean="0"/>
              <a:t> is initialized per the earlier “Initialization of </a:t>
            </a:r>
            <a:r>
              <a:rPr lang="en-US" sz="2000" dirty="0" err="1" smtClean="0"/>
              <a:t>TempIndex</a:t>
            </a:r>
            <a:r>
              <a:rPr lang="en-US" sz="2000" dirty="0" smtClean="0"/>
              <a:t>” example, i.e.,:</a:t>
            </a:r>
          </a:p>
          <a:p>
            <a:endParaRPr lang="en-US" dirty="0"/>
          </a:p>
          <a:p>
            <a:endParaRPr lang="en-US" dirty="0" smtClean="0"/>
          </a:p>
          <a:p>
            <a:endParaRPr lang="en-US" dirty="0"/>
          </a:p>
          <a:p>
            <a:endParaRPr lang="en-US" dirty="0" smtClean="0"/>
          </a:p>
        </p:txBody>
      </p:sp>
      <p:grpSp>
        <p:nvGrpSpPr>
          <p:cNvPr id="4" name="Group 3"/>
          <p:cNvGrpSpPr/>
          <p:nvPr/>
        </p:nvGrpSpPr>
        <p:grpSpPr>
          <a:xfrm>
            <a:off x="979712" y="3200383"/>
            <a:ext cx="2685145" cy="580576"/>
            <a:chOff x="1531257" y="2772224"/>
            <a:chExt cx="2685145" cy="580576"/>
          </a:xfrm>
        </p:grpSpPr>
        <p:sp>
          <p:nvSpPr>
            <p:cNvPr id="5" name="Rectangle 4"/>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6" name="Rectangle 5"/>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7" name="Rectangle 6"/>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FF0000"/>
                  </a:solidFill>
                </a:rPr>
                <a:t>273</a:t>
              </a:r>
              <a:endParaRPr lang="en-US" dirty="0">
                <a:solidFill>
                  <a:srgbClr val="FF0000"/>
                </a:solidFill>
              </a:endParaRPr>
            </a:p>
          </p:txBody>
        </p:sp>
        <p:sp>
          <p:nvSpPr>
            <p:cNvPr id="8" name="Rectangle 7"/>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300</a:t>
              </a:r>
              <a:endParaRPr lang="en-US" dirty="0"/>
            </a:p>
          </p:txBody>
        </p:sp>
        <p:sp>
          <p:nvSpPr>
            <p:cNvPr id="9" name="Rectangle 8"/>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10" name="Rectangle 9"/>
          <p:cNvSpPr/>
          <p:nvPr/>
        </p:nvSpPr>
        <p:spPr>
          <a:xfrm>
            <a:off x="1516741" y="2097300"/>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1" name="Straight Arrow Connector 10"/>
          <p:cNvCxnSpPr>
            <a:stCxn id="10" idx="2"/>
            <a:endCxn id="5" idx="0"/>
          </p:cNvCxnSpPr>
          <p:nvPr/>
        </p:nvCxnSpPr>
        <p:spPr>
          <a:xfrm flipH="1">
            <a:off x="1248227" y="2677871"/>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2" name="Group 11"/>
          <p:cNvGrpSpPr/>
          <p:nvPr/>
        </p:nvGrpSpPr>
        <p:grpSpPr>
          <a:xfrm>
            <a:off x="3933371" y="3200378"/>
            <a:ext cx="2685145" cy="580576"/>
            <a:chOff x="1531257" y="2772224"/>
            <a:chExt cx="2685145" cy="580576"/>
          </a:xfrm>
        </p:grpSpPr>
        <p:sp>
          <p:nvSpPr>
            <p:cNvPr id="13" name="Rectangle 12"/>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400</a:t>
              </a:r>
              <a:endParaRPr lang="en-US" dirty="0"/>
            </a:p>
          </p:txBody>
        </p:sp>
        <p:sp>
          <p:nvSpPr>
            <p:cNvPr id="14" name="Rectangle 13"/>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500</a:t>
              </a:r>
              <a:endParaRPr lang="en-US" dirty="0"/>
            </a:p>
          </p:txBody>
        </p:sp>
        <p:sp>
          <p:nvSpPr>
            <p:cNvPr id="15" name="Rectangle 14"/>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600</a:t>
              </a:r>
              <a:endParaRPr lang="en-US" dirty="0"/>
            </a:p>
          </p:txBody>
        </p:sp>
        <p:sp>
          <p:nvSpPr>
            <p:cNvPr id="16" name="Rectangle 15"/>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7" name="Rectangle 16"/>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18" name="Rectangle 17"/>
          <p:cNvSpPr/>
          <p:nvPr/>
        </p:nvSpPr>
        <p:spPr>
          <a:xfrm>
            <a:off x="2053770" y="2097300"/>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cxnSp>
        <p:nvCxnSpPr>
          <p:cNvPr id="19" name="Straight Arrow Connector 18"/>
          <p:cNvCxnSpPr>
            <a:stCxn id="18" idx="2"/>
            <a:endCxn id="13" idx="0"/>
          </p:cNvCxnSpPr>
          <p:nvPr/>
        </p:nvCxnSpPr>
        <p:spPr>
          <a:xfrm>
            <a:off x="2322285" y="2677871"/>
            <a:ext cx="1879601" cy="5225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0" name="Group 19"/>
          <p:cNvGrpSpPr/>
          <p:nvPr/>
        </p:nvGrpSpPr>
        <p:grpSpPr>
          <a:xfrm>
            <a:off x="6856187" y="3200378"/>
            <a:ext cx="2685145" cy="580576"/>
            <a:chOff x="1531257" y="2772224"/>
            <a:chExt cx="2685145" cy="580576"/>
          </a:xfrm>
        </p:grpSpPr>
        <p:sp>
          <p:nvSpPr>
            <p:cNvPr id="21" name="Rectangle 20"/>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r>
                <a:rPr lang="en-US" dirty="0" smtClean="0"/>
                <a:t>00</a:t>
              </a:r>
              <a:endParaRPr lang="en-US" dirty="0"/>
            </a:p>
          </p:txBody>
        </p:sp>
        <p:sp>
          <p:nvSpPr>
            <p:cNvPr id="22" name="Rectangle 21"/>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r>
                <a:rPr lang="en-US" dirty="0" smtClean="0"/>
                <a:t>00</a:t>
              </a:r>
              <a:endParaRPr lang="en-US" dirty="0"/>
            </a:p>
          </p:txBody>
        </p:sp>
        <p:sp>
          <p:nvSpPr>
            <p:cNvPr id="23" name="Rectangle 22"/>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24" name="Rectangle 23"/>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25" name="Rectangle 24"/>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grpSp>
      <p:sp>
        <p:nvSpPr>
          <p:cNvPr id="26" name="Rectangle 25"/>
          <p:cNvSpPr/>
          <p:nvPr/>
        </p:nvSpPr>
        <p:spPr>
          <a:xfrm>
            <a:off x="2590799" y="2097296"/>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27" name="Straight Arrow Connector 26"/>
          <p:cNvCxnSpPr>
            <a:stCxn id="26" idx="2"/>
          </p:cNvCxnSpPr>
          <p:nvPr/>
        </p:nvCxnSpPr>
        <p:spPr>
          <a:xfrm>
            <a:off x="2859314" y="2677867"/>
            <a:ext cx="4296231" cy="5203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832286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1: Create Scheduling Sandbox</a:t>
            </a:r>
            <a:endParaRPr lang="en-US" dirty="0"/>
          </a:p>
        </p:txBody>
      </p:sp>
      <p:sp>
        <p:nvSpPr>
          <p:cNvPr id="3" name="Content Placeholder 2"/>
          <p:cNvSpPr>
            <a:spLocks noGrp="1"/>
          </p:cNvSpPr>
          <p:nvPr>
            <p:ph idx="1"/>
          </p:nvPr>
        </p:nvSpPr>
        <p:spPr>
          <a:xfrm>
            <a:off x="889002" y="1462768"/>
            <a:ext cx="10515600" cy="4351338"/>
          </a:xfrm>
        </p:spPr>
        <p:txBody>
          <a:bodyPr>
            <a:normAutofit lnSpcReduction="10000"/>
          </a:bodyPr>
          <a:lstStyle/>
          <a:p>
            <a:r>
              <a:rPr lang="en-US" sz="2000" dirty="0" smtClean="0"/>
              <a:t>We assume the attacker’s scheduling sandbox  </a:t>
            </a:r>
            <a:r>
              <a:rPr lang="en-US" sz="2000" dirty="0" err="1" smtClean="0"/>
              <a:t>TempIndex</a:t>
            </a:r>
            <a:r>
              <a:rPr lang="en-US" sz="2000" dirty="0" smtClean="0"/>
              <a:t> is initialized per the earlier “Initialization of </a:t>
            </a:r>
            <a:r>
              <a:rPr lang="en-US" sz="2000" dirty="0" err="1" smtClean="0"/>
              <a:t>TempIndex</a:t>
            </a:r>
            <a:r>
              <a:rPr lang="en-US" sz="2000" dirty="0" smtClean="0"/>
              <a:t>” example, i.e.,:</a:t>
            </a:r>
          </a:p>
          <a:p>
            <a:endParaRPr lang="en-US" dirty="0"/>
          </a:p>
          <a:p>
            <a:endParaRPr lang="en-US" dirty="0" smtClean="0"/>
          </a:p>
          <a:p>
            <a:endParaRPr lang="en-US" dirty="0"/>
          </a:p>
          <a:p>
            <a:endParaRPr lang="en-US" dirty="0" smtClean="0"/>
          </a:p>
          <a:p>
            <a:r>
              <a:rPr lang="en-US" sz="2000" dirty="0" smtClean="0"/>
              <a:t>The attacker doesn’t know where their auditing event is in the tree. However, by analyzing the program’s logic, they can determine that their calendar, without an auditing event, would be structured as follows:</a:t>
            </a:r>
            <a:br>
              <a:rPr lang="en-US" sz="2000" dirty="0" smtClean="0"/>
            </a:br>
            <a:r>
              <a:rPr lang="en-US" sz="2000" dirty="0" smtClean="0"/>
              <a:t/>
            </a:r>
            <a:br>
              <a:rPr lang="en-US" sz="2000" dirty="0" smtClean="0"/>
            </a:br>
            <a:r>
              <a:rPr lang="en-US" sz="2000" dirty="0" smtClean="0"/>
              <a:t>                                                           (Remember, the attacker knows all of the non-auditing event IDs</a:t>
            </a:r>
            <a:br>
              <a:rPr lang="en-US" sz="2000" dirty="0" smtClean="0"/>
            </a:br>
            <a:r>
              <a:rPr lang="en-US" sz="2000" dirty="0" smtClean="0"/>
              <a:t>                                                             since they’re visible to on his calendar.)</a:t>
            </a:r>
          </a:p>
        </p:txBody>
      </p:sp>
      <p:grpSp>
        <p:nvGrpSpPr>
          <p:cNvPr id="4" name="Group 3"/>
          <p:cNvGrpSpPr/>
          <p:nvPr/>
        </p:nvGrpSpPr>
        <p:grpSpPr>
          <a:xfrm>
            <a:off x="979712" y="3200383"/>
            <a:ext cx="2685145" cy="580576"/>
            <a:chOff x="1531257" y="2772224"/>
            <a:chExt cx="2685145" cy="580576"/>
          </a:xfrm>
        </p:grpSpPr>
        <p:sp>
          <p:nvSpPr>
            <p:cNvPr id="5" name="Rectangle 4"/>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6" name="Rectangle 5"/>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7" name="Rectangle 6"/>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FF0000"/>
                  </a:solidFill>
                </a:rPr>
                <a:t>273</a:t>
              </a:r>
              <a:endParaRPr lang="en-US" dirty="0">
                <a:solidFill>
                  <a:srgbClr val="FF0000"/>
                </a:solidFill>
              </a:endParaRPr>
            </a:p>
          </p:txBody>
        </p:sp>
        <p:sp>
          <p:nvSpPr>
            <p:cNvPr id="8" name="Rectangle 7"/>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300</a:t>
              </a:r>
              <a:endParaRPr lang="en-US" dirty="0"/>
            </a:p>
          </p:txBody>
        </p:sp>
        <p:sp>
          <p:nvSpPr>
            <p:cNvPr id="9" name="Rectangle 8"/>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10" name="Rectangle 9"/>
          <p:cNvSpPr/>
          <p:nvPr/>
        </p:nvSpPr>
        <p:spPr>
          <a:xfrm>
            <a:off x="1516741" y="2097300"/>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1" name="Straight Arrow Connector 10"/>
          <p:cNvCxnSpPr>
            <a:stCxn id="10" idx="2"/>
            <a:endCxn id="5" idx="0"/>
          </p:cNvCxnSpPr>
          <p:nvPr/>
        </p:nvCxnSpPr>
        <p:spPr>
          <a:xfrm flipH="1">
            <a:off x="1248227" y="2677871"/>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2" name="Group 11"/>
          <p:cNvGrpSpPr/>
          <p:nvPr/>
        </p:nvGrpSpPr>
        <p:grpSpPr>
          <a:xfrm>
            <a:off x="3933371" y="3200378"/>
            <a:ext cx="2685145" cy="580576"/>
            <a:chOff x="1531257" y="2772224"/>
            <a:chExt cx="2685145" cy="580576"/>
          </a:xfrm>
        </p:grpSpPr>
        <p:sp>
          <p:nvSpPr>
            <p:cNvPr id="13" name="Rectangle 12"/>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400</a:t>
              </a:r>
              <a:endParaRPr lang="en-US" dirty="0"/>
            </a:p>
          </p:txBody>
        </p:sp>
        <p:sp>
          <p:nvSpPr>
            <p:cNvPr id="14" name="Rectangle 13"/>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500</a:t>
              </a:r>
              <a:endParaRPr lang="en-US" dirty="0"/>
            </a:p>
          </p:txBody>
        </p:sp>
        <p:sp>
          <p:nvSpPr>
            <p:cNvPr id="15" name="Rectangle 14"/>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600</a:t>
              </a:r>
              <a:endParaRPr lang="en-US" dirty="0"/>
            </a:p>
          </p:txBody>
        </p:sp>
        <p:sp>
          <p:nvSpPr>
            <p:cNvPr id="16" name="Rectangle 15"/>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7" name="Rectangle 16"/>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18" name="Rectangle 17"/>
          <p:cNvSpPr/>
          <p:nvPr/>
        </p:nvSpPr>
        <p:spPr>
          <a:xfrm>
            <a:off x="2053770" y="2097300"/>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cxnSp>
        <p:nvCxnSpPr>
          <p:cNvPr id="19" name="Straight Arrow Connector 18"/>
          <p:cNvCxnSpPr>
            <a:stCxn id="18" idx="2"/>
            <a:endCxn id="13" idx="0"/>
          </p:cNvCxnSpPr>
          <p:nvPr/>
        </p:nvCxnSpPr>
        <p:spPr>
          <a:xfrm>
            <a:off x="2322285" y="2677871"/>
            <a:ext cx="1879601" cy="5225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0" name="Group 19"/>
          <p:cNvGrpSpPr/>
          <p:nvPr/>
        </p:nvGrpSpPr>
        <p:grpSpPr>
          <a:xfrm>
            <a:off x="6856187" y="3200378"/>
            <a:ext cx="2685145" cy="580576"/>
            <a:chOff x="1531257" y="2772224"/>
            <a:chExt cx="2685145" cy="580576"/>
          </a:xfrm>
        </p:grpSpPr>
        <p:sp>
          <p:nvSpPr>
            <p:cNvPr id="21" name="Rectangle 20"/>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r>
                <a:rPr lang="en-US" dirty="0" smtClean="0"/>
                <a:t>00</a:t>
              </a:r>
              <a:endParaRPr lang="en-US" dirty="0"/>
            </a:p>
          </p:txBody>
        </p:sp>
        <p:sp>
          <p:nvSpPr>
            <p:cNvPr id="22" name="Rectangle 21"/>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r>
                <a:rPr lang="en-US" dirty="0" smtClean="0"/>
                <a:t>00</a:t>
              </a:r>
              <a:endParaRPr lang="en-US" dirty="0"/>
            </a:p>
          </p:txBody>
        </p:sp>
        <p:sp>
          <p:nvSpPr>
            <p:cNvPr id="23" name="Rectangle 22"/>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24" name="Rectangle 23"/>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25" name="Rectangle 24"/>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grpSp>
      <p:sp>
        <p:nvSpPr>
          <p:cNvPr id="26" name="Rectangle 25"/>
          <p:cNvSpPr/>
          <p:nvPr/>
        </p:nvSpPr>
        <p:spPr>
          <a:xfrm>
            <a:off x="2590799" y="2097296"/>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27" name="Straight Arrow Connector 26"/>
          <p:cNvCxnSpPr>
            <a:stCxn id="26" idx="2"/>
          </p:cNvCxnSpPr>
          <p:nvPr/>
        </p:nvCxnSpPr>
        <p:spPr>
          <a:xfrm>
            <a:off x="2859314" y="2677867"/>
            <a:ext cx="4296231" cy="5203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8" name="Group 27"/>
          <p:cNvGrpSpPr/>
          <p:nvPr/>
        </p:nvGrpSpPr>
        <p:grpSpPr>
          <a:xfrm>
            <a:off x="979712" y="6075362"/>
            <a:ext cx="2685145" cy="580576"/>
            <a:chOff x="1531257" y="2772224"/>
            <a:chExt cx="2685145" cy="580576"/>
          </a:xfrm>
        </p:grpSpPr>
        <p:sp>
          <p:nvSpPr>
            <p:cNvPr id="29" name="Rectangle 28"/>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30" name="Rectangle 29"/>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31" name="Rectangle 30"/>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300</a:t>
              </a:r>
              <a:endParaRPr lang="en-US" dirty="0"/>
            </a:p>
          </p:txBody>
        </p:sp>
        <p:sp>
          <p:nvSpPr>
            <p:cNvPr id="32" name="Rectangle 31"/>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33" name="Rectangle 32"/>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34" name="Rectangle 33"/>
          <p:cNvSpPr/>
          <p:nvPr/>
        </p:nvSpPr>
        <p:spPr>
          <a:xfrm>
            <a:off x="1516741" y="4972279"/>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35" name="Straight Arrow Connector 34"/>
          <p:cNvCxnSpPr>
            <a:stCxn id="34" idx="2"/>
            <a:endCxn id="29" idx="0"/>
          </p:cNvCxnSpPr>
          <p:nvPr/>
        </p:nvCxnSpPr>
        <p:spPr>
          <a:xfrm flipH="1">
            <a:off x="1248227" y="5552850"/>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6" name="Group 35"/>
          <p:cNvGrpSpPr/>
          <p:nvPr/>
        </p:nvGrpSpPr>
        <p:grpSpPr>
          <a:xfrm>
            <a:off x="3933371" y="6075357"/>
            <a:ext cx="2685145" cy="580576"/>
            <a:chOff x="1531257" y="2772224"/>
            <a:chExt cx="2685145" cy="580576"/>
          </a:xfrm>
        </p:grpSpPr>
        <p:sp>
          <p:nvSpPr>
            <p:cNvPr id="37" name="Rectangle 36"/>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400</a:t>
              </a:r>
              <a:endParaRPr lang="en-US" dirty="0"/>
            </a:p>
          </p:txBody>
        </p:sp>
        <p:sp>
          <p:nvSpPr>
            <p:cNvPr id="38" name="Rectangle 37"/>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500</a:t>
              </a:r>
              <a:endParaRPr lang="en-US" dirty="0"/>
            </a:p>
          </p:txBody>
        </p:sp>
        <p:sp>
          <p:nvSpPr>
            <p:cNvPr id="39" name="Rectangle 38"/>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600</a:t>
              </a:r>
              <a:endParaRPr lang="en-US" dirty="0"/>
            </a:p>
          </p:txBody>
        </p:sp>
        <p:sp>
          <p:nvSpPr>
            <p:cNvPr id="40" name="Rectangle 39"/>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41" name="Rectangle 40"/>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42" name="Rectangle 41"/>
          <p:cNvSpPr/>
          <p:nvPr/>
        </p:nvSpPr>
        <p:spPr>
          <a:xfrm>
            <a:off x="2053770" y="4972279"/>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cxnSp>
        <p:nvCxnSpPr>
          <p:cNvPr id="43" name="Straight Arrow Connector 42"/>
          <p:cNvCxnSpPr>
            <a:stCxn id="42" idx="2"/>
            <a:endCxn id="37" idx="0"/>
          </p:cNvCxnSpPr>
          <p:nvPr/>
        </p:nvCxnSpPr>
        <p:spPr>
          <a:xfrm>
            <a:off x="2322285" y="5552850"/>
            <a:ext cx="1879601" cy="5225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44" name="Group 43"/>
          <p:cNvGrpSpPr/>
          <p:nvPr/>
        </p:nvGrpSpPr>
        <p:grpSpPr>
          <a:xfrm>
            <a:off x="6856187" y="6075357"/>
            <a:ext cx="2685145" cy="580576"/>
            <a:chOff x="1531257" y="2772224"/>
            <a:chExt cx="2685145" cy="580576"/>
          </a:xfrm>
        </p:grpSpPr>
        <p:sp>
          <p:nvSpPr>
            <p:cNvPr id="45" name="Rectangle 44"/>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r>
                <a:rPr lang="en-US" dirty="0" smtClean="0"/>
                <a:t>00</a:t>
              </a:r>
              <a:endParaRPr lang="en-US" dirty="0"/>
            </a:p>
          </p:txBody>
        </p:sp>
        <p:sp>
          <p:nvSpPr>
            <p:cNvPr id="46" name="Rectangle 45"/>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r>
                <a:rPr lang="en-US" dirty="0" smtClean="0"/>
                <a:t>00</a:t>
              </a:r>
              <a:endParaRPr lang="en-US" dirty="0"/>
            </a:p>
          </p:txBody>
        </p:sp>
        <p:sp>
          <p:nvSpPr>
            <p:cNvPr id="47" name="Rectangle 46"/>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48" name="Rectangle 47"/>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49" name="Rectangle 48"/>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grpSp>
      <p:sp>
        <p:nvSpPr>
          <p:cNvPr id="50" name="Rectangle 49"/>
          <p:cNvSpPr/>
          <p:nvPr/>
        </p:nvSpPr>
        <p:spPr>
          <a:xfrm>
            <a:off x="2590799" y="4972275"/>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51" name="Straight Arrow Connector 50"/>
          <p:cNvCxnSpPr>
            <a:stCxn id="50" idx="2"/>
          </p:cNvCxnSpPr>
          <p:nvPr/>
        </p:nvCxnSpPr>
        <p:spPr>
          <a:xfrm>
            <a:off x="2859314" y="5552846"/>
            <a:ext cx="4296231" cy="5203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377972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1: Create Scheduling Sandbox</a:t>
            </a:r>
            <a:endParaRPr lang="en-US" dirty="0"/>
          </a:p>
        </p:txBody>
      </p:sp>
      <p:sp>
        <p:nvSpPr>
          <p:cNvPr id="3" name="Content Placeholder 2"/>
          <p:cNvSpPr>
            <a:spLocks noGrp="1"/>
          </p:cNvSpPr>
          <p:nvPr>
            <p:ph idx="1"/>
          </p:nvPr>
        </p:nvSpPr>
        <p:spPr>
          <a:xfrm>
            <a:off x="889002" y="1462768"/>
            <a:ext cx="10515600" cy="4351338"/>
          </a:xfrm>
        </p:spPr>
        <p:txBody>
          <a:bodyPr>
            <a:normAutofit/>
          </a:bodyPr>
          <a:lstStyle/>
          <a:p>
            <a:pPr marL="0" indent="0">
              <a:buNone/>
            </a:pPr>
            <a:r>
              <a:rPr lang="en-US" sz="2000" b="1" dirty="0" smtClean="0"/>
              <a:t>Pseudocode:</a:t>
            </a:r>
          </a:p>
          <a:p>
            <a:pPr marL="0" indent="0">
              <a:buNone/>
            </a:pPr>
            <a:endParaRPr lang="en-US" dirty="0"/>
          </a:p>
          <a:p>
            <a:pPr marL="0" indent="0">
              <a:buNone/>
            </a:pPr>
            <a:r>
              <a:rPr lang="en-US" sz="1800" dirty="0" err="1"/>
              <a:t>scheduling_sandbox.initiate</a:t>
            </a:r>
            <a:r>
              <a:rPr lang="en-US" sz="1800" dirty="0"/>
              <a:t>() </a:t>
            </a:r>
            <a:r>
              <a:rPr lang="en-US" sz="1800" dirty="0">
                <a:solidFill>
                  <a:schemeClr val="accent6"/>
                </a:solidFill>
              </a:rPr>
              <a:t>// create new scheduling sandbox</a:t>
            </a:r>
          </a:p>
          <a:p>
            <a:pPr marL="0" indent="0">
              <a:buNone/>
            </a:pPr>
            <a:r>
              <a:rPr lang="en-US" sz="1800" dirty="0" err="1"/>
              <a:t>my_events</a:t>
            </a:r>
            <a:r>
              <a:rPr lang="en-US" sz="1800" dirty="0"/>
              <a:t> = </a:t>
            </a:r>
            <a:r>
              <a:rPr lang="en-US" sz="1800" dirty="0" err="1"/>
              <a:t>scheduling_sandbox.get_my_public_event_ids</a:t>
            </a:r>
            <a:r>
              <a:rPr lang="en-US" sz="1800" dirty="0"/>
              <a:t>()  </a:t>
            </a:r>
            <a:r>
              <a:rPr lang="en-US" sz="1800" dirty="0">
                <a:solidFill>
                  <a:schemeClr val="accent6"/>
                </a:solidFill>
              </a:rPr>
              <a:t>// get sorted list of my public event IDs</a:t>
            </a:r>
          </a:p>
          <a:p>
            <a:pPr marL="0" indent="0">
              <a:buNone/>
            </a:pPr>
            <a:r>
              <a:rPr lang="en-US" sz="1800" dirty="0" err="1"/>
              <a:t>expected_tree_without_audit</a:t>
            </a:r>
            <a:r>
              <a:rPr lang="en-US" sz="1800" dirty="0"/>
              <a:t> = </a:t>
            </a:r>
            <a:r>
              <a:rPr lang="en-US" sz="1800" dirty="0" err="1"/>
              <a:t>generate_tree</a:t>
            </a:r>
            <a:r>
              <a:rPr lang="en-US" sz="1800" dirty="0"/>
              <a:t>(</a:t>
            </a:r>
            <a:r>
              <a:rPr lang="en-US" sz="1800" dirty="0" err="1"/>
              <a:t>my_events</a:t>
            </a:r>
            <a:r>
              <a:rPr lang="en-US" sz="1800" dirty="0"/>
              <a:t>) </a:t>
            </a:r>
            <a:r>
              <a:rPr lang="en-US" sz="1800" dirty="0">
                <a:solidFill>
                  <a:schemeClr val="accent6"/>
                </a:solidFill>
              </a:rPr>
              <a:t>// </a:t>
            </a:r>
            <a:r>
              <a:rPr lang="en-US" sz="1800" dirty="0" smtClean="0">
                <a:solidFill>
                  <a:schemeClr val="accent6"/>
                </a:solidFill>
              </a:rPr>
              <a:t>generate the expected tree sans audit event</a:t>
            </a:r>
          </a:p>
        </p:txBody>
      </p:sp>
    </p:spTree>
    <p:extLst>
      <p:ext uri="{BB962C8B-B14F-4D97-AF65-F5344CB8AC3E}">
        <p14:creationId xmlns:p14="http://schemas.microsoft.com/office/powerpoint/2010/main" val="16173617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Steps</a:t>
            </a:r>
            <a:endParaRPr lang="en-US" dirty="0"/>
          </a:p>
        </p:txBody>
      </p:sp>
      <p:pic>
        <p:nvPicPr>
          <p:cNvPr id="1026" name="Picture 2" descr="http://www.iconsdb.com/icons/download/green/check-mark-3-51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690" y="2019074"/>
            <a:ext cx="497568" cy="497568"/>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a:off x="271690" y="3338287"/>
            <a:ext cx="464457" cy="2540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p:cNvSpPr txBox="1">
            <a:spLocks/>
          </p:cNvSpPr>
          <p:nvPr/>
        </p:nvSpPr>
        <p:spPr>
          <a:xfrm>
            <a:off x="990600" y="1978025"/>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smtClean="0"/>
              <a:t>Create a new Scheduling Sandbox session, and determine how the </a:t>
            </a:r>
            <a:r>
              <a:rPr lang="en-US" dirty="0" err="1" smtClean="0"/>
              <a:t>TempIndex</a:t>
            </a:r>
            <a:r>
              <a:rPr lang="en-US" dirty="0" smtClean="0"/>
              <a:t> would be structured in the absence of a hidden auditing event</a:t>
            </a:r>
          </a:p>
          <a:p>
            <a:pPr marL="514350" indent="-514350">
              <a:buFont typeface="+mj-lt"/>
              <a:buAutoNum type="arabicPeriod"/>
            </a:pPr>
            <a:r>
              <a:rPr lang="en-US" dirty="0" smtClean="0"/>
              <a:t>Determine which Data Node the hidden auditing event is recorded in</a:t>
            </a:r>
          </a:p>
          <a:p>
            <a:pPr marL="514350" indent="-514350">
              <a:buFont typeface="+mj-lt"/>
              <a:buAutoNum type="arabicPeriod"/>
            </a:pPr>
            <a:r>
              <a:rPr lang="en-US" dirty="0" smtClean="0"/>
              <a:t>Discard Scheduling Sandbox without committing and create a new one</a:t>
            </a:r>
          </a:p>
          <a:p>
            <a:pPr marL="514350" indent="-514350">
              <a:buFont typeface="+mj-lt"/>
              <a:buAutoNum type="arabicPeriod"/>
            </a:pPr>
            <a:r>
              <a:rPr lang="en-US" dirty="0" smtClean="0"/>
              <a:t>Determine which known event IDs “bookend” the hidden auditing event</a:t>
            </a:r>
          </a:p>
          <a:p>
            <a:pPr marL="514350" indent="-514350">
              <a:buFont typeface="+mj-lt"/>
              <a:buAutoNum type="arabicPeriod"/>
            </a:pPr>
            <a:r>
              <a:rPr lang="en-US" dirty="0" smtClean="0"/>
              <a:t>Perform a binary search to identify the hidden auditing event’s ID</a:t>
            </a:r>
            <a:endParaRPr lang="en-US" dirty="0"/>
          </a:p>
        </p:txBody>
      </p:sp>
    </p:spTree>
    <p:extLst>
      <p:ext uri="{BB962C8B-B14F-4D97-AF65-F5344CB8AC3E}">
        <p14:creationId xmlns:p14="http://schemas.microsoft.com/office/powerpoint/2010/main" val="32132707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2: Determine the Data Node with the Hidden </a:t>
            </a:r>
            <a:r>
              <a:rPr lang="en-US" dirty="0"/>
              <a:t>A</a:t>
            </a:r>
            <a:r>
              <a:rPr lang="en-US" dirty="0" smtClean="0"/>
              <a:t>uditing </a:t>
            </a:r>
            <a:r>
              <a:rPr lang="en-US" dirty="0"/>
              <a:t>E</a:t>
            </a:r>
            <a:r>
              <a:rPr lang="en-US" dirty="0" smtClean="0"/>
              <a:t>vent</a:t>
            </a:r>
            <a:endParaRPr lang="en-US" dirty="0"/>
          </a:p>
        </p:txBody>
      </p:sp>
      <p:sp>
        <p:nvSpPr>
          <p:cNvPr id="3" name="Content Placeholder 2"/>
          <p:cNvSpPr>
            <a:spLocks noGrp="1"/>
          </p:cNvSpPr>
          <p:nvPr>
            <p:ph idx="1"/>
          </p:nvPr>
        </p:nvSpPr>
        <p:spPr>
          <a:xfrm>
            <a:off x="889002" y="1462768"/>
            <a:ext cx="10515600" cy="4351338"/>
          </a:xfrm>
        </p:spPr>
        <p:txBody>
          <a:bodyPr>
            <a:normAutofit/>
          </a:bodyPr>
          <a:lstStyle/>
          <a:p>
            <a:endParaRPr lang="en-US" sz="2000" dirty="0" smtClean="0"/>
          </a:p>
          <a:p>
            <a:r>
              <a:rPr lang="en-US" sz="2000" dirty="0" smtClean="0"/>
              <a:t>The </a:t>
            </a:r>
            <a:r>
              <a:rPr lang="en-US" sz="2000" dirty="0" err="1" smtClean="0"/>
              <a:t>TempIndex</a:t>
            </a:r>
            <a:r>
              <a:rPr lang="en-US" sz="2000" dirty="0" smtClean="0"/>
              <a:t> is actually structured like this:</a:t>
            </a:r>
          </a:p>
          <a:p>
            <a:endParaRPr lang="en-US" dirty="0"/>
          </a:p>
          <a:p>
            <a:endParaRPr lang="en-US" dirty="0" smtClean="0"/>
          </a:p>
          <a:p>
            <a:endParaRPr lang="en-US" dirty="0"/>
          </a:p>
          <a:p>
            <a:endParaRPr lang="en-US" dirty="0" smtClean="0"/>
          </a:p>
          <a:p>
            <a:r>
              <a:rPr lang="en-US" sz="2000" dirty="0" smtClean="0"/>
              <a:t>The attacker expects this:</a:t>
            </a:r>
            <a:br>
              <a:rPr lang="en-US" sz="2000" dirty="0" smtClean="0"/>
            </a:br>
            <a:endParaRPr lang="en-US" sz="2000" dirty="0" smtClean="0"/>
          </a:p>
        </p:txBody>
      </p:sp>
      <p:grpSp>
        <p:nvGrpSpPr>
          <p:cNvPr id="4" name="Group 3"/>
          <p:cNvGrpSpPr/>
          <p:nvPr/>
        </p:nvGrpSpPr>
        <p:grpSpPr>
          <a:xfrm>
            <a:off x="979712" y="3433081"/>
            <a:ext cx="2685145" cy="580576"/>
            <a:chOff x="1531257" y="2772224"/>
            <a:chExt cx="2685145" cy="580576"/>
          </a:xfrm>
        </p:grpSpPr>
        <p:sp>
          <p:nvSpPr>
            <p:cNvPr id="5" name="Rectangle 4"/>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6" name="Rectangle 5"/>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7" name="Rectangle 6"/>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FF0000"/>
                  </a:solidFill>
                </a:rPr>
                <a:t>273</a:t>
              </a:r>
              <a:endParaRPr lang="en-US" dirty="0">
                <a:solidFill>
                  <a:srgbClr val="FF0000"/>
                </a:solidFill>
              </a:endParaRPr>
            </a:p>
          </p:txBody>
        </p:sp>
        <p:sp>
          <p:nvSpPr>
            <p:cNvPr id="8" name="Rectangle 7"/>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300</a:t>
              </a:r>
              <a:endParaRPr lang="en-US" dirty="0"/>
            </a:p>
          </p:txBody>
        </p:sp>
        <p:sp>
          <p:nvSpPr>
            <p:cNvPr id="9" name="Rectangle 8"/>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10" name="Rectangle 9"/>
          <p:cNvSpPr/>
          <p:nvPr/>
        </p:nvSpPr>
        <p:spPr>
          <a:xfrm>
            <a:off x="1516741" y="232999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1" name="Straight Arrow Connector 10"/>
          <p:cNvCxnSpPr>
            <a:stCxn id="10" idx="2"/>
            <a:endCxn id="5" idx="0"/>
          </p:cNvCxnSpPr>
          <p:nvPr/>
        </p:nvCxnSpPr>
        <p:spPr>
          <a:xfrm flipH="1">
            <a:off x="1248227" y="2910569"/>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2" name="Group 11"/>
          <p:cNvGrpSpPr/>
          <p:nvPr/>
        </p:nvGrpSpPr>
        <p:grpSpPr>
          <a:xfrm>
            <a:off x="3933371" y="3433076"/>
            <a:ext cx="2685145" cy="580576"/>
            <a:chOff x="1531257" y="2772224"/>
            <a:chExt cx="2685145" cy="580576"/>
          </a:xfrm>
        </p:grpSpPr>
        <p:sp>
          <p:nvSpPr>
            <p:cNvPr id="13" name="Rectangle 12"/>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400</a:t>
              </a:r>
              <a:endParaRPr lang="en-US" dirty="0"/>
            </a:p>
          </p:txBody>
        </p:sp>
        <p:sp>
          <p:nvSpPr>
            <p:cNvPr id="14" name="Rectangle 13"/>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500</a:t>
              </a:r>
              <a:endParaRPr lang="en-US" dirty="0"/>
            </a:p>
          </p:txBody>
        </p:sp>
        <p:sp>
          <p:nvSpPr>
            <p:cNvPr id="15" name="Rectangle 14"/>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600</a:t>
              </a:r>
              <a:endParaRPr lang="en-US" dirty="0"/>
            </a:p>
          </p:txBody>
        </p:sp>
        <p:sp>
          <p:nvSpPr>
            <p:cNvPr id="16" name="Rectangle 15"/>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7" name="Rectangle 16"/>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18" name="Rectangle 17"/>
          <p:cNvSpPr/>
          <p:nvPr/>
        </p:nvSpPr>
        <p:spPr>
          <a:xfrm>
            <a:off x="2053770" y="232999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cxnSp>
        <p:nvCxnSpPr>
          <p:cNvPr id="19" name="Straight Arrow Connector 18"/>
          <p:cNvCxnSpPr>
            <a:stCxn id="18" idx="2"/>
            <a:endCxn id="13" idx="0"/>
          </p:cNvCxnSpPr>
          <p:nvPr/>
        </p:nvCxnSpPr>
        <p:spPr>
          <a:xfrm>
            <a:off x="2322285" y="2910569"/>
            <a:ext cx="1879601" cy="5225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0" name="Group 19"/>
          <p:cNvGrpSpPr/>
          <p:nvPr/>
        </p:nvGrpSpPr>
        <p:grpSpPr>
          <a:xfrm>
            <a:off x="6856187" y="3433076"/>
            <a:ext cx="2685145" cy="580576"/>
            <a:chOff x="1531257" y="2772224"/>
            <a:chExt cx="2685145" cy="580576"/>
          </a:xfrm>
        </p:grpSpPr>
        <p:sp>
          <p:nvSpPr>
            <p:cNvPr id="21" name="Rectangle 20"/>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r>
                <a:rPr lang="en-US" dirty="0" smtClean="0"/>
                <a:t>00</a:t>
              </a:r>
              <a:endParaRPr lang="en-US" dirty="0"/>
            </a:p>
          </p:txBody>
        </p:sp>
        <p:sp>
          <p:nvSpPr>
            <p:cNvPr id="22" name="Rectangle 21"/>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r>
                <a:rPr lang="en-US" dirty="0" smtClean="0"/>
                <a:t>00</a:t>
              </a:r>
              <a:endParaRPr lang="en-US" dirty="0"/>
            </a:p>
          </p:txBody>
        </p:sp>
        <p:sp>
          <p:nvSpPr>
            <p:cNvPr id="23" name="Rectangle 22"/>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24" name="Rectangle 23"/>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25" name="Rectangle 24"/>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grpSp>
      <p:sp>
        <p:nvSpPr>
          <p:cNvPr id="26" name="Rectangle 25"/>
          <p:cNvSpPr/>
          <p:nvPr/>
        </p:nvSpPr>
        <p:spPr>
          <a:xfrm>
            <a:off x="2590799" y="2329994"/>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27" name="Straight Arrow Connector 26"/>
          <p:cNvCxnSpPr>
            <a:stCxn id="26" idx="2"/>
          </p:cNvCxnSpPr>
          <p:nvPr/>
        </p:nvCxnSpPr>
        <p:spPr>
          <a:xfrm>
            <a:off x="2859314" y="2910565"/>
            <a:ext cx="4296231" cy="5203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8" name="Group 27"/>
          <p:cNvGrpSpPr/>
          <p:nvPr/>
        </p:nvGrpSpPr>
        <p:grpSpPr>
          <a:xfrm>
            <a:off x="979712" y="6075362"/>
            <a:ext cx="2685145" cy="580576"/>
            <a:chOff x="1531257" y="2772224"/>
            <a:chExt cx="2685145" cy="580576"/>
          </a:xfrm>
        </p:grpSpPr>
        <p:sp>
          <p:nvSpPr>
            <p:cNvPr id="29" name="Rectangle 28"/>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30" name="Rectangle 29"/>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31" name="Rectangle 30"/>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300</a:t>
              </a:r>
              <a:endParaRPr lang="en-US" dirty="0"/>
            </a:p>
          </p:txBody>
        </p:sp>
        <p:sp>
          <p:nvSpPr>
            <p:cNvPr id="32" name="Rectangle 31"/>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33" name="Rectangle 32"/>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34" name="Rectangle 33"/>
          <p:cNvSpPr/>
          <p:nvPr/>
        </p:nvSpPr>
        <p:spPr>
          <a:xfrm>
            <a:off x="1516741" y="4972279"/>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35" name="Straight Arrow Connector 34"/>
          <p:cNvCxnSpPr>
            <a:stCxn id="34" idx="2"/>
            <a:endCxn id="29" idx="0"/>
          </p:cNvCxnSpPr>
          <p:nvPr/>
        </p:nvCxnSpPr>
        <p:spPr>
          <a:xfrm flipH="1">
            <a:off x="1248227" y="5552850"/>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6" name="Group 35"/>
          <p:cNvGrpSpPr/>
          <p:nvPr/>
        </p:nvGrpSpPr>
        <p:grpSpPr>
          <a:xfrm>
            <a:off x="3933371" y="6075357"/>
            <a:ext cx="2685145" cy="580576"/>
            <a:chOff x="1531257" y="2772224"/>
            <a:chExt cx="2685145" cy="580576"/>
          </a:xfrm>
        </p:grpSpPr>
        <p:sp>
          <p:nvSpPr>
            <p:cNvPr id="37" name="Rectangle 36"/>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400</a:t>
              </a:r>
              <a:endParaRPr lang="en-US" dirty="0"/>
            </a:p>
          </p:txBody>
        </p:sp>
        <p:sp>
          <p:nvSpPr>
            <p:cNvPr id="38" name="Rectangle 37"/>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500</a:t>
              </a:r>
              <a:endParaRPr lang="en-US" dirty="0"/>
            </a:p>
          </p:txBody>
        </p:sp>
        <p:sp>
          <p:nvSpPr>
            <p:cNvPr id="39" name="Rectangle 38"/>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600</a:t>
              </a:r>
              <a:endParaRPr lang="en-US" dirty="0"/>
            </a:p>
          </p:txBody>
        </p:sp>
        <p:sp>
          <p:nvSpPr>
            <p:cNvPr id="40" name="Rectangle 39"/>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41" name="Rectangle 40"/>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42" name="Rectangle 41"/>
          <p:cNvSpPr/>
          <p:nvPr/>
        </p:nvSpPr>
        <p:spPr>
          <a:xfrm>
            <a:off x="2053770" y="4972279"/>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cxnSp>
        <p:nvCxnSpPr>
          <p:cNvPr id="43" name="Straight Arrow Connector 42"/>
          <p:cNvCxnSpPr>
            <a:stCxn id="42" idx="2"/>
            <a:endCxn id="37" idx="0"/>
          </p:cNvCxnSpPr>
          <p:nvPr/>
        </p:nvCxnSpPr>
        <p:spPr>
          <a:xfrm>
            <a:off x="2322285" y="5552850"/>
            <a:ext cx="1879601" cy="5225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44" name="Group 43"/>
          <p:cNvGrpSpPr/>
          <p:nvPr/>
        </p:nvGrpSpPr>
        <p:grpSpPr>
          <a:xfrm>
            <a:off x="6856187" y="6075357"/>
            <a:ext cx="2685145" cy="580576"/>
            <a:chOff x="1531257" y="2772224"/>
            <a:chExt cx="2685145" cy="580576"/>
          </a:xfrm>
        </p:grpSpPr>
        <p:sp>
          <p:nvSpPr>
            <p:cNvPr id="45" name="Rectangle 44"/>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r>
                <a:rPr lang="en-US" dirty="0" smtClean="0"/>
                <a:t>00</a:t>
              </a:r>
              <a:endParaRPr lang="en-US" dirty="0"/>
            </a:p>
          </p:txBody>
        </p:sp>
        <p:sp>
          <p:nvSpPr>
            <p:cNvPr id="46" name="Rectangle 45"/>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r>
                <a:rPr lang="en-US" dirty="0" smtClean="0"/>
                <a:t>00</a:t>
              </a:r>
              <a:endParaRPr lang="en-US" dirty="0"/>
            </a:p>
          </p:txBody>
        </p:sp>
        <p:sp>
          <p:nvSpPr>
            <p:cNvPr id="47" name="Rectangle 46"/>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48" name="Rectangle 47"/>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49" name="Rectangle 48"/>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grpSp>
      <p:sp>
        <p:nvSpPr>
          <p:cNvPr id="50" name="Rectangle 49"/>
          <p:cNvSpPr/>
          <p:nvPr/>
        </p:nvSpPr>
        <p:spPr>
          <a:xfrm>
            <a:off x="2590799" y="4972275"/>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51" name="Straight Arrow Connector 50"/>
          <p:cNvCxnSpPr>
            <a:stCxn id="50" idx="2"/>
          </p:cNvCxnSpPr>
          <p:nvPr/>
        </p:nvCxnSpPr>
        <p:spPr>
          <a:xfrm>
            <a:off x="2859314" y="5552846"/>
            <a:ext cx="4296231" cy="5203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819999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2: Determine the Data Node with the Hidden </a:t>
            </a:r>
            <a:r>
              <a:rPr lang="en-US" dirty="0"/>
              <a:t>A</a:t>
            </a:r>
            <a:r>
              <a:rPr lang="en-US" dirty="0" smtClean="0"/>
              <a:t>uditing Event</a:t>
            </a:r>
            <a:endParaRPr lang="en-US" dirty="0"/>
          </a:p>
        </p:txBody>
      </p:sp>
      <p:sp>
        <p:nvSpPr>
          <p:cNvPr id="3" name="Content Placeholder 2"/>
          <p:cNvSpPr>
            <a:spLocks noGrp="1"/>
          </p:cNvSpPr>
          <p:nvPr>
            <p:ph idx="1"/>
          </p:nvPr>
        </p:nvSpPr>
        <p:spPr>
          <a:xfrm>
            <a:off x="889002" y="1462768"/>
            <a:ext cx="10515600" cy="4351338"/>
          </a:xfrm>
        </p:spPr>
        <p:txBody>
          <a:bodyPr>
            <a:normAutofit/>
          </a:bodyPr>
          <a:lstStyle/>
          <a:p>
            <a:endParaRPr lang="en-US" sz="2000" dirty="0" smtClean="0"/>
          </a:p>
          <a:p>
            <a:r>
              <a:rPr lang="en-US" sz="2000" dirty="0" smtClean="0"/>
              <a:t>The </a:t>
            </a:r>
            <a:r>
              <a:rPr lang="en-US" sz="2000" dirty="0" err="1" smtClean="0"/>
              <a:t>TempIndex</a:t>
            </a:r>
            <a:r>
              <a:rPr lang="en-US" sz="2000" dirty="0" smtClean="0"/>
              <a:t> is actually structured like this:</a:t>
            </a:r>
          </a:p>
          <a:p>
            <a:endParaRPr lang="en-US" dirty="0"/>
          </a:p>
          <a:p>
            <a:endParaRPr lang="en-US" dirty="0" smtClean="0"/>
          </a:p>
          <a:p>
            <a:endParaRPr lang="en-US" dirty="0"/>
          </a:p>
          <a:p>
            <a:endParaRPr lang="en-US" dirty="0" smtClean="0"/>
          </a:p>
          <a:p>
            <a:r>
              <a:rPr lang="en-US" sz="2000" dirty="0" smtClean="0"/>
              <a:t>The attacker expects this:</a:t>
            </a:r>
            <a:br>
              <a:rPr lang="en-US" sz="2000" dirty="0" smtClean="0"/>
            </a:br>
            <a:endParaRPr lang="en-US" sz="2000" dirty="0" smtClean="0"/>
          </a:p>
        </p:txBody>
      </p:sp>
      <p:grpSp>
        <p:nvGrpSpPr>
          <p:cNvPr id="4" name="Group 3"/>
          <p:cNvGrpSpPr/>
          <p:nvPr/>
        </p:nvGrpSpPr>
        <p:grpSpPr>
          <a:xfrm>
            <a:off x="979712" y="3433081"/>
            <a:ext cx="2685145" cy="580576"/>
            <a:chOff x="1531257" y="2772224"/>
            <a:chExt cx="2685145" cy="580576"/>
          </a:xfrm>
        </p:grpSpPr>
        <p:sp>
          <p:nvSpPr>
            <p:cNvPr id="5" name="Rectangle 4"/>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6" name="Rectangle 5"/>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7" name="Rectangle 6"/>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FF0000"/>
                  </a:solidFill>
                </a:rPr>
                <a:t>273</a:t>
              </a:r>
              <a:endParaRPr lang="en-US" dirty="0">
                <a:solidFill>
                  <a:srgbClr val="FF0000"/>
                </a:solidFill>
              </a:endParaRPr>
            </a:p>
          </p:txBody>
        </p:sp>
        <p:sp>
          <p:nvSpPr>
            <p:cNvPr id="8" name="Rectangle 7"/>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300</a:t>
              </a:r>
              <a:endParaRPr lang="en-US" dirty="0"/>
            </a:p>
          </p:txBody>
        </p:sp>
        <p:sp>
          <p:nvSpPr>
            <p:cNvPr id="9" name="Rectangle 8"/>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10" name="Rectangle 9"/>
          <p:cNvSpPr/>
          <p:nvPr/>
        </p:nvSpPr>
        <p:spPr>
          <a:xfrm>
            <a:off x="1516741" y="232999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1" name="Straight Arrow Connector 10"/>
          <p:cNvCxnSpPr>
            <a:stCxn id="10" idx="2"/>
            <a:endCxn id="5" idx="0"/>
          </p:cNvCxnSpPr>
          <p:nvPr/>
        </p:nvCxnSpPr>
        <p:spPr>
          <a:xfrm flipH="1">
            <a:off x="1248227" y="2910569"/>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2" name="Group 11"/>
          <p:cNvGrpSpPr/>
          <p:nvPr/>
        </p:nvGrpSpPr>
        <p:grpSpPr>
          <a:xfrm>
            <a:off x="3933371" y="3433076"/>
            <a:ext cx="2685145" cy="580576"/>
            <a:chOff x="1531257" y="2772224"/>
            <a:chExt cx="2685145" cy="580576"/>
          </a:xfrm>
        </p:grpSpPr>
        <p:sp>
          <p:nvSpPr>
            <p:cNvPr id="13" name="Rectangle 12"/>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400</a:t>
              </a:r>
              <a:endParaRPr lang="en-US" dirty="0"/>
            </a:p>
          </p:txBody>
        </p:sp>
        <p:sp>
          <p:nvSpPr>
            <p:cNvPr id="14" name="Rectangle 13"/>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500</a:t>
              </a:r>
              <a:endParaRPr lang="en-US" dirty="0"/>
            </a:p>
          </p:txBody>
        </p:sp>
        <p:sp>
          <p:nvSpPr>
            <p:cNvPr id="15" name="Rectangle 14"/>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600</a:t>
              </a:r>
              <a:endParaRPr lang="en-US" dirty="0"/>
            </a:p>
          </p:txBody>
        </p:sp>
        <p:sp>
          <p:nvSpPr>
            <p:cNvPr id="16" name="Rectangle 15"/>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7" name="Rectangle 16"/>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18" name="Rectangle 17"/>
          <p:cNvSpPr/>
          <p:nvPr/>
        </p:nvSpPr>
        <p:spPr>
          <a:xfrm>
            <a:off x="2053770" y="232999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cxnSp>
        <p:nvCxnSpPr>
          <p:cNvPr id="19" name="Straight Arrow Connector 18"/>
          <p:cNvCxnSpPr>
            <a:stCxn id="18" idx="2"/>
            <a:endCxn id="13" idx="0"/>
          </p:cNvCxnSpPr>
          <p:nvPr/>
        </p:nvCxnSpPr>
        <p:spPr>
          <a:xfrm>
            <a:off x="2322285" y="2910569"/>
            <a:ext cx="1879601" cy="5225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0" name="Group 19"/>
          <p:cNvGrpSpPr/>
          <p:nvPr/>
        </p:nvGrpSpPr>
        <p:grpSpPr>
          <a:xfrm>
            <a:off x="6856187" y="3433076"/>
            <a:ext cx="2685145" cy="580576"/>
            <a:chOff x="1531257" y="2772224"/>
            <a:chExt cx="2685145" cy="580576"/>
          </a:xfrm>
        </p:grpSpPr>
        <p:sp>
          <p:nvSpPr>
            <p:cNvPr id="21" name="Rectangle 20"/>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r>
                <a:rPr lang="en-US" dirty="0" smtClean="0"/>
                <a:t>00</a:t>
              </a:r>
              <a:endParaRPr lang="en-US" dirty="0"/>
            </a:p>
          </p:txBody>
        </p:sp>
        <p:sp>
          <p:nvSpPr>
            <p:cNvPr id="22" name="Rectangle 21"/>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r>
                <a:rPr lang="en-US" dirty="0" smtClean="0"/>
                <a:t>00</a:t>
              </a:r>
              <a:endParaRPr lang="en-US" dirty="0"/>
            </a:p>
          </p:txBody>
        </p:sp>
        <p:sp>
          <p:nvSpPr>
            <p:cNvPr id="23" name="Rectangle 22"/>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24" name="Rectangle 23"/>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25" name="Rectangle 24"/>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grpSp>
      <p:sp>
        <p:nvSpPr>
          <p:cNvPr id="26" name="Rectangle 25"/>
          <p:cNvSpPr/>
          <p:nvPr/>
        </p:nvSpPr>
        <p:spPr>
          <a:xfrm>
            <a:off x="2590799" y="2329994"/>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27" name="Straight Arrow Connector 26"/>
          <p:cNvCxnSpPr>
            <a:stCxn id="26" idx="2"/>
          </p:cNvCxnSpPr>
          <p:nvPr/>
        </p:nvCxnSpPr>
        <p:spPr>
          <a:xfrm>
            <a:off x="2859314" y="2910565"/>
            <a:ext cx="4296231" cy="5203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8" name="Group 27"/>
          <p:cNvGrpSpPr/>
          <p:nvPr/>
        </p:nvGrpSpPr>
        <p:grpSpPr>
          <a:xfrm>
            <a:off x="979712" y="6075362"/>
            <a:ext cx="2685145" cy="580576"/>
            <a:chOff x="1531257" y="2772224"/>
            <a:chExt cx="2685145" cy="580576"/>
          </a:xfrm>
        </p:grpSpPr>
        <p:sp>
          <p:nvSpPr>
            <p:cNvPr id="29" name="Rectangle 28"/>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30" name="Rectangle 29"/>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31" name="Rectangle 30"/>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300</a:t>
              </a:r>
              <a:endParaRPr lang="en-US" dirty="0"/>
            </a:p>
          </p:txBody>
        </p:sp>
        <p:sp>
          <p:nvSpPr>
            <p:cNvPr id="32" name="Rectangle 31"/>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33" name="Rectangle 32"/>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34" name="Rectangle 33"/>
          <p:cNvSpPr/>
          <p:nvPr/>
        </p:nvSpPr>
        <p:spPr>
          <a:xfrm>
            <a:off x="1516741" y="4972279"/>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35" name="Straight Arrow Connector 34"/>
          <p:cNvCxnSpPr>
            <a:stCxn id="34" idx="2"/>
            <a:endCxn id="29" idx="0"/>
          </p:cNvCxnSpPr>
          <p:nvPr/>
        </p:nvCxnSpPr>
        <p:spPr>
          <a:xfrm flipH="1">
            <a:off x="1248227" y="5552850"/>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6" name="Group 35"/>
          <p:cNvGrpSpPr/>
          <p:nvPr/>
        </p:nvGrpSpPr>
        <p:grpSpPr>
          <a:xfrm>
            <a:off x="3933371" y="6075357"/>
            <a:ext cx="2685145" cy="580576"/>
            <a:chOff x="1531257" y="2772224"/>
            <a:chExt cx="2685145" cy="580576"/>
          </a:xfrm>
        </p:grpSpPr>
        <p:sp>
          <p:nvSpPr>
            <p:cNvPr id="37" name="Rectangle 36"/>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400</a:t>
              </a:r>
              <a:endParaRPr lang="en-US" dirty="0"/>
            </a:p>
          </p:txBody>
        </p:sp>
        <p:sp>
          <p:nvSpPr>
            <p:cNvPr id="38" name="Rectangle 37"/>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500</a:t>
              </a:r>
              <a:endParaRPr lang="en-US" dirty="0"/>
            </a:p>
          </p:txBody>
        </p:sp>
        <p:sp>
          <p:nvSpPr>
            <p:cNvPr id="39" name="Rectangle 38"/>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600</a:t>
              </a:r>
              <a:endParaRPr lang="en-US" dirty="0"/>
            </a:p>
          </p:txBody>
        </p:sp>
        <p:sp>
          <p:nvSpPr>
            <p:cNvPr id="40" name="Rectangle 39"/>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41" name="Rectangle 40"/>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42" name="Rectangle 41"/>
          <p:cNvSpPr/>
          <p:nvPr/>
        </p:nvSpPr>
        <p:spPr>
          <a:xfrm>
            <a:off x="2053770" y="4972279"/>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cxnSp>
        <p:nvCxnSpPr>
          <p:cNvPr id="43" name="Straight Arrow Connector 42"/>
          <p:cNvCxnSpPr>
            <a:stCxn id="42" idx="2"/>
            <a:endCxn id="37" idx="0"/>
          </p:cNvCxnSpPr>
          <p:nvPr/>
        </p:nvCxnSpPr>
        <p:spPr>
          <a:xfrm>
            <a:off x="2322285" y="5552850"/>
            <a:ext cx="1879601" cy="5225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44" name="Group 43"/>
          <p:cNvGrpSpPr/>
          <p:nvPr/>
        </p:nvGrpSpPr>
        <p:grpSpPr>
          <a:xfrm>
            <a:off x="6856187" y="6075357"/>
            <a:ext cx="2685145" cy="580576"/>
            <a:chOff x="1531257" y="2772224"/>
            <a:chExt cx="2685145" cy="580576"/>
          </a:xfrm>
        </p:grpSpPr>
        <p:sp>
          <p:nvSpPr>
            <p:cNvPr id="45" name="Rectangle 44"/>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r>
                <a:rPr lang="en-US" dirty="0" smtClean="0"/>
                <a:t>00</a:t>
              </a:r>
              <a:endParaRPr lang="en-US" dirty="0"/>
            </a:p>
          </p:txBody>
        </p:sp>
        <p:sp>
          <p:nvSpPr>
            <p:cNvPr id="46" name="Rectangle 45"/>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r>
                <a:rPr lang="en-US" dirty="0" smtClean="0"/>
                <a:t>00</a:t>
              </a:r>
              <a:endParaRPr lang="en-US" dirty="0"/>
            </a:p>
          </p:txBody>
        </p:sp>
        <p:sp>
          <p:nvSpPr>
            <p:cNvPr id="47" name="Rectangle 46"/>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48" name="Rectangle 47"/>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49" name="Rectangle 48"/>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grpSp>
      <p:sp>
        <p:nvSpPr>
          <p:cNvPr id="50" name="Rectangle 49"/>
          <p:cNvSpPr/>
          <p:nvPr/>
        </p:nvSpPr>
        <p:spPr>
          <a:xfrm>
            <a:off x="2590799" y="4972275"/>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51" name="Straight Arrow Connector 50"/>
          <p:cNvCxnSpPr>
            <a:stCxn id="50" idx="2"/>
          </p:cNvCxnSpPr>
          <p:nvPr/>
        </p:nvCxnSpPr>
        <p:spPr>
          <a:xfrm>
            <a:off x="2859314" y="5552846"/>
            <a:ext cx="4296231" cy="5203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3" name="Rounded Rectangle 52"/>
          <p:cNvSpPr/>
          <p:nvPr/>
        </p:nvSpPr>
        <p:spPr>
          <a:xfrm>
            <a:off x="4969332" y="4419406"/>
            <a:ext cx="6647543" cy="1336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The attacker expects to be able to insert two events into the left Data Node before it splits, two into the middle Data Node before it splits, and three into the right Data Node before it splits…</a:t>
            </a:r>
          </a:p>
          <a:p>
            <a:pPr algn="ctr"/>
            <a:endParaRPr lang="en-US" dirty="0"/>
          </a:p>
        </p:txBody>
      </p:sp>
      <p:cxnSp>
        <p:nvCxnSpPr>
          <p:cNvPr id="55" name="Straight Arrow Connector 54"/>
          <p:cNvCxnSpPr>
            <a:endCxn id="32" idx="3"/>
          </p:cNvCxnSpPr>
          <p:nvPr/>
        </p:nvCxnSpPr>
        <p:spPr>
          <a:xfrm flipH="1">
            <a:off x="3127828" y="5377543"/>
            <a:ext cx="1841504" cy="988108"/>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56" name="Straight Arrow Connector 55"/>
          <p:cNvCxnSpPr>
            <a:endCxn id="40" idx="3"/>
          </p:cNvCxnSpPr>
          <p:nvPr/>
        </p:nvCxnSpPr>
        <p:spPr>
          <a:xfrm>
            <a:off x="6023430" y="5756035"/>
            <a:ext cx="58057" cy="609611"/>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59" name="Straight Arrow Connector 58"/>
          <p:cNvCxnSpPr>
            <a:stCxn id="53" idx="2"/>
          </p:cNvCxnSpPr>
          <p:nvPr/>
        </p:nvCxnSpPr>
        <p:spPr>
          <a:xfrm>
            <a:off x="8293104" y="5756035"/>
            <a:ext cx="480782" cy="609611"/>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9028792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2: Determine the Data Node with the Hidden </a:t>
            </a:r>
            <a:r>
              <a:rPr lang="en-US" dirty="0"/>
              <a:t>A</a:t>
            </a:r>
            <a:r>
              <a:rPr lang="en-US" dirty="0" smtClean="0"/>
              <a:t>uditing </a:t>
            </a:r>
            <a:r>
              <a:rPr lang="en-US" dirty="0"/>
              <a:t>E</a:t>
            </a:r>
            <a:r>
              <a:rPr lang="en-US" dirty="0" smtClean="0"/>
              <a:t>vent</a:t>
            </a:r>
            <a:endParaRPr lang="en-US" dirty="0"/>
          </a:p>
        </p:txBody>
      </p:sp>
      <p:sp>
        <p:nvSpPr>
          <p:cNvPr id="3" name="Content Placeholder 2"/>
          <p:cNvSpPr>
            <a:spLocks noGrp="1"/>
          </p:cNvSpPr>
          <p:nvPr>
            <p:ph idx="1"/>
          </p:nvPr>
        </p:nvSpPr>
        <p:spPr>
          <a:xfrm>
            <a:off x="889002" y="1462768"/>
            <a:ext cx="10515600" cy="4351338"/>
          </a:xfrm>
        </p:spPr>
        <p:txBody>
          <a:bodyPr>
            <a:normAutofit/>
          </a:bodyPr>
          <a:lstStyle/>
          <a:p>
            <a:endParaRPr lang="en-US" sz="2000" dirty="0" smtClean="0"/>
          </a:p>
          <a:p>
            <a:r>
              <a:rPr lang="en-US" sz="2000" dirty="0" smtClean="0"/>
              <a:t>The </a:t>
            </a:r>
            <a:r>
              <a:rPr lang="en-US" sz="2000" dirty="0" err="1" smtClean="0"/>
              <a:t>TempIndex</a:t>
            </a:r>
            <a:r>
              <a:rPr lang="en-US" sz="2000" dirty="0" smtClean="0"/>
              <a:t> is actually structured like this:</a:t>
            </a:r>
          </a:p>
          <a:p>
            <a:endParaRPr lang="en-US" dirty="0"/>
          </a:p>
          <a:p>
            <a:endParaRPr lang="en-US" dirty="0" smtClean="0"/>
          </a:p>
          <a:p>
            <a:endParaRPr lang="en-US" dirty="0"/>
          </a:p>
          <a:p>
            <a:endParaRPr lang="en-US" dirty="0" smtClean="0"/>
          </a:p>
          <a:p>
            <a:r>
              <a:rPr lang="en-US" sz="2000" dirty="0" smtClean="0"/>
              <a:t>The attacker expects this:</a:t>
            </a:r>
            <a:br>
              <a:rPr lang="en-US" sz="2000" dirty="0" smtClean="0"/>
            </a:br>
            <a:endParaRPr lang="en-US" sz="2000" dirty="0" smtClean="0"/>
          </a:p>
        </p:txBody>
      </p:sp>
      <p:grpSp>
        <p:nvGrpSpPr>
          <p:cNvPr id="4" name="Group 3"/>
          <p:cNvGrpSpPr/>
          <p:nvPr/>
        </p:nvGrpSpPr>
        <p:grpSpPr>
          <a:xfrm>
            <a:off x="979712" y="3433081"/>
            <a:ext cx="2685145" cy="580576"/>
            <a:chOff x="1531257" y="2772224"/>
            <a:chExt cx="2685145" cy="580576"/>
          </a:xfrm>
        </p:grpSpPr>
        <p:sp>
          <p:nvSpPr>
            <p:cNvPr id="5" name="Rectangle 4"/>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6" name="Rectangle 5"/>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7" name="Rectangle 6"/>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FF0000"/>
                  </a:solidFill>
                </a:rPr>
                <a:t>273</a:t>
              </a:r>
              <a:endParaRPr lang="en-US" dirty="0">
                <a:solidFill>
                  <a:srgbClr val="FF0000"/>
                </a:solidFill>
              </a:endParaRPr>
            </a:p>
          </p:txBody>
        </p:sp>
        <p:sp>
          <p:nvSpPr>
            <p:cNvPr id="8" name="Rectangle 7"/>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300</a:t>
              </a:r>
              <a:endParaRPr lang="en-US" dirty="0"/>
            </a:p>
          </p:txBody>
        </p:sp>
        <p:sp>
          <p:nvSpPr>
            <p:cNvPr id="9" name="Rectangle 8"/>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10" name="Rectangle 9"/>
          <p:cNvSpPr/>
          <p:nvPr/>
        </p:nvSpPr>
        <p:spPr>
          <a:xfrm>
            <a:off x="1516741" y="232999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1" name="Straight Arrow Connector 10"/>
          <p:cNvCxnSpPr>
            <a:stCxn id="10" idx="2"/>
            <a:endCxn id="5" idx="0"/>
          </p:cNvCxnSpPr>
          <p:nvPr/>
        </p:nvCxnSpPr>
        <p:spPr>
          <a:xfrm flipH="1">
            <a:off x="1248227" y="2910569"/>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2" name="Group 11"/>
          <p:cNvGrpSpPr/>
          <p:nvPr/>
        </p:nvGrpSpPr>
        <p:grpSpPr>
          <a:xfrm>
            <a:off x="3933371" y="3433076"/>
            <a:ext cx="2685145" cy="580576"/>
            <a:chOff x="1531257" y="2772224"/>
            <a:chExt cx="2685145" cy="580576"/>
          </a:xfrm>
        </p:grpSpPr>
        <p:sp>
          <p:nvSpPr>
            <p:cNvPr id="13" name="Rectangle 12"/>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400</a:t>
              </a:r>
              <a:endParaRPr lang="en-US" dirty="0"/>
            </a:p>
          </p:txBody>
        </p:sp>
        <p:sp>
          <p:nvSpPr>
            <p:cNvPr id="14" name="Rectangle 13"/>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500</a:t>
              </a:r>
              <a:endParaRPr lang="en-US" dirty="0"/>
            </a:p>
          </p:txBody>
        </p:sp>
        <p:sp>
          <p:nvSpPr>
            <p:cNvPr id="15" name="Rectangle 14"/>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600</a:t>
              </a:r>
              <a:endParaRPr lang="en-US" dirty="0"/>
            </a:p>
          </p:txBody>
        </p:sp>
        <p:sp>
          <p:nvSpPr>
            <p:cNvPr id="16" name="Rectangle 15"/>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7" name="Rectangle 16"/>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18" name="Rectangle 17"/>
          <p:cNvSpPr/>
          <p:nvPr/>
        </p:nvSpPr>
        <p:spPr>
          <a:xfrm>
            <a:off x="2053770" y="232999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cxnSp>
        <p:nvCxnSpPr>
          <p:cNvPr id="19" name="Straight Arrow Connector 18"/>
          <p:cNvCxnSpPr>
            <a:stCxn id="18" idx="2"/>
            <a:endCxn id="13" idx="0"/>
          </p:cNvCxnSpPr>
          <p:nvPr/>
        </p:nvCxnSpPr>
        <p:spPr>
          <a:xfrm>
            <a:off x="2322285" y="2910569"/>
            <a:ext cx="1879601" cy="5225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0" name="Group 19"/>
          <p:cNvGrpSpPr/>
          <p:nvPr/>
        </p:nvGrpSpPr>
        <p:grpSpPr>
          <a:xfrm>
            <a:off x="6856187" y="3433076"/>
            <a:ext cx="2685145" cy="580576"/>
            <a:chOff x="1531257" y="2772224"/>
            <a:chExt cx="2685145" cy="580576"/>
          </a:xfrm>
        </p:grpSpPr>
        <p:sp>
          <p:nvSpPr>
            <p:cNvPr id="21" name="Rectangle 20"/>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r>
                <a:rPr lang="en-US" dirty="0" smtClean="0"/>
                <a:t>00</a:t>
              </a:r>
              <a:endParaRPr lang="en-US" dirty="0"/>
            </a:p>
          </p:txBody>
        </p:sp>
        <p:sp>
          <p:nvSpPr>
            <p:cNvPr id="22" name="Rectangle 21"/>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r>
                <a:rPr lang="en-US" dirty="0" smtClean="0"/>
                <a:t>00</a:t>
              </a:r>
              <a:endParaRPr lang="en-US" dirty="0"/>
            </a:p>
          </p:txBody>
        </p:sp>
        <p:sp>
          <p:nvSpPr>
            <p:cNvPr id="23" name="Rectangle 22"/>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24" name="Rectangle 23"/>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25" name="Rectangle 24"/>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grpSp>
      <p:sp>
        <p:nvSpPr>
          <p:cNvPr id="26" name="Rectangle 25"/>
          <p:cNvSpPr/>
          <p:nvPr/>
        </p:nvSpPr>
        <p:spPr>
          <a:xfrm>
            <a:off x="2590799" y="2329994"/>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27" name="Straight Arrow Connector 26"/>
          <p:cNvCxnSpPr>
            <a:stCxn id="26" idx="2"/>
          </p:cNvCxnSpPr>
          <p:nvPr/>
        </p:nvCxnSpPr>
        <p:spPr>
          <a:xfrm>
            <a:off x="2859314" y="2910565"/>
            <a:ext cx="4296231" cy="5203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8" name="Group 27"/>
          <p:cNvGrpSpPr/>
          <p:nvPr/>
        </p:nvGrpSpPr>
        <p:grpSpPr>
          <a:xfrm>
            <a:off x="979712" y="6075362"/>
            <a:ext cx="2685145" cy="580576"/>
            <a:chOff x="1531257" y="2772224"/>
            <a:chExt cx="2685145" cy="580576"/>
          </a:xfrm>
        </p:grpSpPr>
        <p:sp>
          <p:nvSpPr>
            <p:cNvPr id="29" name="Rectangle 28"/>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30" name="Rectangle 29"/>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31" name="Rectangle 30"/>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300</a:t>
              </a:r>
              <a:endParaRPr lang="en-US" dirty="0"/>
            </a:p>
          </p:txBody>
        </p:sp>
        <p:sp>
          <p:nvSpPr>
            <p:cNvPr id="32" name="Rectangle 31"/>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33" name="Rectangle 32"/>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34" name="Rectangle 33"/>
          <p:cNvSpPr/>
          <p:nvPr/>
        </p:nvSpPr>
        <p:spPr>
          <a:xfrm>
            <a:off x="1516741" y="4972279"/>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35" name="Straight Arrow Connector 34"/>
          <p:cNvCxnSpPr>
            <a:stCxn id="34" idx="2"/>
            <a:endCxn id="29" idx="0"/>
          </p:cNvCxnSpPr>
          <p:nvPr/>
        </p:nvCxnSpPr>
        <p:spPr>
          <a:xfrm flipH="1">
            <a:off x="1248227" y="5552850"/>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6" name="Group 35"/>
          <p:cNvGrpSpPr/>
          <p:nvPr/>
        </p:nvGrpSpPr>
        <p:grpSpPr>
          <a:xfrm>
            <a:off x="3933371" y="6075357"/>
            <a:ext cx="2685145" cy="580576"/>
            <a:chOff x="1531257" y="2772224"/>
            <a:chExt cx="2685145" cy="580576"/>
          </a:xfrm>
        </p:grpSpPr>
        <p:sp>
          <p:nvSpPr>
            <p:cNvPr id="37" name="Rectangle 36"/>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400</a:t>
              </a:r>
              <a:endParaRPr lang="en-US" dirty="0"/>
            </a:p>
          </p:txBody>
        </p:sp>
        <p:sp>
          <p:nvSpPr>
            <p:cNvPr id="38" name="Rectangle 37"/>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500</a:t>
              </a:r>
              <a:endParaRPr lang="en-US" dirty="0"/>
            </a:p>
          </p:txBody>
        </p:sp>
        <p:sp>
          <p:nvSpPr>
            <p:cNvPr id="39" name="Rectangle 38"/>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600</a:t>
              </a:r>
              <a:endParaRPr lang="en-US" dirty="0"/>
            </a:p>
          </p:txBody>
        </p:sp>
        <p:sp>
          <p:nvSpPr>
            <p:cNvPr id="40" name="Rectangle 39"/>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41" name="Rectangle 40"/>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42" name="Rectangle 41"/>
          <p:cNvSpPr/>
          <p:nvPr/>
        </p:nvSpPr>
        <p:spPr>
          <a:xfrm>
            <a:off x="2053770" y="4972279"/>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cxnSp>
        <p:nvCxnSpPr>
          <p:cNvPr id="43" name="Straight Arrow Connector 42"/>
          <p:cNvCxnSpPr>
            <a:stCxn id="42" idx="2"/>
            <a:endCxn id="37" idx="0"/>
          </p:cNvCxnSpPr>
          <p:nvPr/>
        </p:nvCxnSpPr>
        <p:spPr>
          <a:xfrm>
            <a:off x="2322285" y="5552850"/>
            <a:ext cx="1879601" cy="5225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44" name="Group 43"/>
          <p:cNvGrpSpPr/>
          <p:nvPr/>
        </p:nvGrpSpPr>
        <p:grpSpPr>
          <a:xfrm>
            <a:off x="6856187" y="6075357"/>
            <a:ext cx="2685145" cy="580576"/>
            <a:chOff x="1531257" y="2772224"/>
            <a:chExt cx="2685145" cy="580576"/>
          </a:xfrm>
        </p:grpSpPr>
        <p:sp>
          <p:nvSpPr>
            <p:cNvPr id="45" name="Rectangle 44"/>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r>
                <a:rPr lang="en-US" dirty="0" smtClean="0"/>
                <a:t>00</a:t>
              </a:r>
              <a:endParaRPr lang="en-US" dirty="0"/>
            </a:p>
          </p:txBody>
        </p:sp>
        <p:sp>
          <p:nvSpPr>
            <p:cNvPr id="46" name="Rectangle 45"/>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r>
                <a:rPr lang="en-US" dirty="0" smtClean="0"/>
                <a:t>00</a:t>
              </a:r>
              <a:endParaRPr lang="en-US" dirty="0"/>
            </a:p>
          </p:txBody>
        </p:sp>
        <p:sp>
          <p:nvSpPr>
            <p:cNvPr id="47" name="Rectangle 46"/>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48" name="Rectangle 47"/>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49" name="Rectangle 48"/>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grpSp>
      <p:sp>
        <p:nvSpPr>
          <p:cNvPr id="50" name="Rectangle 49"/>
          <p:cNvSpPr/>
          <p:nvPr/>
        </p:nvSpPr>
        <p:spPr>
          <a:xfrm>
            <a:off x="2590799" y="4972275"/>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51" name="Straight Arrow Connector 50"/>
          <p:cNvCxnSpPr>
            <a:stCxn id="50" idx="2"/>
          </p:cNvCxnSpPr>
          <p:nvPr/>
        </p:nvCxnSpPr>
        <p:spPr>
          <a:xfrm>
            <a:off x="2859314" y="5552846"/>
            <a:ext cx="4296231" cy="5203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3" name="Rounded Rectangle 52"/>
          <p:cNvSpPr/>
          <p:nvPr/>
        </p:nvSpPr>
        <p:spPr>
          <a:xfrm>
            <a:off x="4969332" y="4419406"/>
            <a:ext cx="6647543" cy="1336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The attacker expects to be able to insert two events into the left Data Node before it splits, two into the middle Data Node before it splits, and three into the right Data Node before it splits…</a:t>
            </a:r>
          </a:p>
          <a:p>
            <a:pPr algn="ctr"/>
            <a:endParaRPr lang="en-US" dirty="0"/>
          </a:p>
        </p:txBody>
      </p:sp>
      <p:cxnSp>
        <p:nvCxnSpPr>
          <p:cNvPr id="55" name="Straight Arrow Connector 54"/>
          <p:cNvCxnSpPr>
            <a:endCxn id="32" idx="3"/>
          </p:cNvCxnSpPr>
          <p:nvPr/>
        </p:nvCxnSpPr>
        <p:spPr>
          <a:xfrm flipH="1">
            <a:off x="3127828" y="5377543"/>
            <a:ext cx="1841504" cy="988108"/>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56" name="Straight Arrow Connector 55"/>
          <p:cNvCxnSpPr>
            <a:endCxn id="40" idx="3"/>
          </p:cNvCxnSpPr>
          <p:nvPr/>
        </p:nvCxnSpPr>
        <p:spPr>
          <a:xfrm>
            <a:off x="6023430" y="5756035"/>
            <a:ext cx="58057" cy="609611"/>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59" name="Straight Arrow Connector 58"/>
          <p:cNvCxnSpPr>
            <a:stCxn id="53" idx="2"/>
          </p:cNvCxnSpPr>
          <p:nvPr/>
        </p:nvCxnSpPr>
        <p:spPr>
          <a:xfrm>
            <a:off x="8293104" y="5756035"/>
            <a:ext cx="480782" cy="609611"/>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sp>
        <p:nvSpPr>
          <p:cNvPr id="57" name="Rounded Rectangle 56"/>
          <p:cNvSpPr/>
          <p:nvPr/>
        </p:nvSpPr>
        <p:spPr>
          <a:xfrm>
            <a:off x="6181273" y="1806161"/>
            <a:ext cx="5435602" cy="1336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 but the left node will actually split on the first insertion, since one of its slots is filled with the hidden auditing event</a:t>
            </a:r>
          </a:p>
          <a:p>
            <a:pPr algn="ctr"/>
            <a:endParaRPr lang="en-US" dirty="0"/>
          </a:p>
        </p:txBody>
      </p:sp>
      <p:cxnSp>
        <p:nvCxnSpPr>
          <p:cNvPr id="58" name="Straight Arrow Connector 57"/>
          <p:cNvCxnSpPr/>
          <p:nvPr/>
        </p:nvCxnSpPr>
        <p:spPr>
          <a:xfrm flipH="1">
            <a:off x="3487053" y="2498075"/>
            <a:ext cx="2709643" cy="1049983"/>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523260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2: Determine the Data Node with the Hidden </a:t>
            </a:r>
            <a:r>
              <a:rPr lang="en-US" dirty="0"/>
              <a:t>A</a:t>
            </a:r>
            <a:r>
              <a:rPr lang="en-US" dirty="0" smtClean="0"/>
              <a:t>uditing </a:t>
            </a:r>
            <a:r>
              <a:rPr lang="en-US" dirty="0"/>
              <a:t>E</a:t>
            </a:r>
            <a:r>
              <a:rPr lang="en-US" dirty="0" smtClean="0"/>
              <a:t>vent</a:t>
            </a:r>
            <a:endParaRPr lang="en-US" dirty="0"/>
          </a:p>
        </p:txBody>
      </p:sp>
      <p:sp>
        <p:nvSpPr>
          <p:cNvPr id="3" name="Content Placeholder 2"/>
          <p:cNvSpPr>
            <a:spLocks noGrp="1"/>
          </p:cNvSpPr>
          <p:nvPr>
            <p:ph idx="1"/>
          </p:nvPr>
        </p:nvSpPr>
        <p:spPr>
          <a:xfrm>
            <a:off x="889002" y="1462768"/>
            <a:ext cx="10515600" cy="4351338"/>
          </a:xfrm>
        </p:spPr>
        <p:txBody>
          <a:bodyPr>
            <a:normAutofit/>
          </a:bodyPr>
          <a:lstStyle/>
          <a:p>
            <a:endParaRPr lang="en-US" sz="2000" dirty="0" smtClean="0"/>
          </a:p>
          <a:p>
            <a:r>
              <a:rPr lang="en-US" sz="2000" dirty="0" smtClean="0"/>
              <a:t>To test the left Data Node the attacker inserts 350, an arbitrary ID in the node’s range</a:t>
            </a:r>
            <a:br>
              <a:rPr lang="en-US" sz="2000" dirty="0" smtClean="0"/>
            </a:br>
            <a:endParaRPr lang="en-US" sz="2000" dirty="0" smtClean="0"/>
          </a:p>
        </p:txBody>
      </p:sp>
      <p:grpSp>
        <p:nvGrpSpPr>
          <p:cNvPr id="4" name="Group 3"/>
          <p:cNvGrpSpPr/>
          <p:nvPr/>
        </p:nvGrpSpPr>
        <p:grpSpPr>
          <a:xfrm>
            <a:off x="979712" y="3433081"/>
            <a:ext cx="2685145" cy="580576"/>
            <a:chOff x="1531257" y="2772224"/>
            <a:chExt cx="2685145" cy="580576"/>
          </a:xfrm>
        </p:grpSpPr>
        <p:sp>
          <p:nvSpPr>
            <p:cNvPr id="5" name="Rectangle 4"/>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6" name="Rectangle 5"/>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7" name="Rectangle 6"/>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FF0000"/>
                  </a:solidFill>
                </a:rPr>
                <a:t>273</a:t>
              </a:r>
              <a:endParaRPr lang="en-US" dirty="0">
                <a:solidFill>
                  <a:srgbClr val="FF0000"/>
                </a:solidFill>
              </a:endParaRPr>
            </a:p>
          </p:txBody>
        </p:sp>
        <p:sp>
          <p:nvSpPr>
            <p:cNvPr id="8" name="Rectangle 7"/>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300</a:t>
              </a:r>
              <a:endParaRPr lang="en-US" dirty="0"/>
            </a:p>
          </p:txBody>
        </p:sp>
        <p:sp>
          <p:nvSpPr>
            <p:cNvPr id="9" name="Rectangle 8"/>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10" name="Rectangle 9"/>
          <p:cNvSpPr/>
          <p:nvPr/>
        </p:nvSpPr>
        <p:spPr>
          <a:xfrm>
            <a:off x="1516741" y="232999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1" name="Straight Arrow Connector 10"/>
          <p:cNvCxnSpPr>
            <a:stCxn id="10" idx="2"/>
            <a:endCxn id="5" idx="0"/>
          </p:cNvCxnSpPr>
          <p:nvPr/>
        </p:nvCxnSpPr>
        <p:spPr>
          <a:xfrm flipH="1">
            <a:off x="1248227" y="2910569"/>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2" name="Group 11"/>
          <p:cNvGrpSpPr/>
          <p:nvPr/>
        </p:nvGrpSpPr>
        <p:grpSpPr>
          <a:xfrm>
            <a:off x="3933371" y="3433076"/>
            <a:ext cx="2685145" cy="580576"/>
            <a:chOff x="1531257" y="2772224"/>
            <a:chExt cx="2685145" cy="580576"/>
          </a:xfrm>
        </p:grpSpPr>
        <p:sp>
          <p:nvSpPr>
            <p:cNvPr id="13" name="Rectangle 12"/>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400</a:t>
              </a:r>
              <a:endParaRPr lang="en-US" dirty="0"/>
            </a:p>
          </p:txBody>
        </p:sp>
        <p:sp>
          <p:nvSpPr>
            <p:cNvPr id="14" name="Rectangle 13"/>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500</a:t>
              </a:r>
              <a:endParaRPr lang="en-US" dirty="0"/>
            </a:p>
          </p:txBody>
        </p:sp>
        <p:sp>
          <p:nvSpPr>
            <p:cNvPr id="15" name="Rectangle 14"/>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600</a:t>
              </a:r>
              <a:endParaRPr lang="en-US" dirty="0"/>
            </a:p>
          </p:txBody>
        </p:sp>
        <p:sp>
          <p:nvSpPr>
            <p:cNvPr id="16" name="Rectangle 15"/>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7" name="Rectangle 16"/>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18" name="Rectangle 17"/>
          <p:cNvSpPr/>
          <p:nvPr/>
        </p:nvSpPr>
        <p:spPr>
          <a:xfrm>
            <a:off x="2053770" y="232999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cxnSp>
        <p:nvCxnSpPr>
          <p:cNvPr id="19" name="Straight Arrow Connector 18"/>
          <p:cNvCxnSpPr>
            <a:stCxn id="18" idx="2"/>
            <a:endCxn id="13" idx="0"/>
          </p:cNvCxnSpPr>
          <p:nvPr/>
        </p:nvCxnSpPr>
        <p:spPr>
          <a:xfrm>
            <a:off x="2322285" y="2910569"/>
            <a:ext cx="1879601" cy="5225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0" name="Group 19"/>
          <p:cNvGrpSpPr/>
          <p:nvPr/>
        </p:nvGrpSpPr>
        <p:grpSpPr>
          <a:xfrm>
            <a:off x="6856187" y="3433076"/>
            <a:ext cx="2685145" cy="580576"/>
            <a:chOff x="1531257" y="2772224"/>
            <a:chExt cx="2685145" cy="580576"/>
          </a:xfrm>
        </p:grpSpPr>
        <p:sp>
          <p:nvSpPr>
            <p:cNvPr id="21" name="Rectangle 20"/>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r>
                <a:rPr lang="en-US" dirty="0" smtClean="0"/>
                <a:t>00</a:t>
              </a:r>
              <a:endParaRPr lang="en-US" dirty="0"/>
            </a:p>
          </p:txBody>
        </p:sp>
        <p:sp>
          <p:nvSpPr>
            <p:cNvPr id="22" name="Rectangle 21"/>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r>
                <a:rPr lang="en-US" dirty="0" smtClean="0"/>
                <a:t>00</a:t>
              </a:r>
              <a:endParaRPr lang="en-US" dirty="0"/>
            </a:p>
          </p:txBody>
        </p:sp>
        <p:sp>
          <p:nvSpPr>
            <p:cNvPr id="23" name="Rectangle 22"/>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24" name="Rectangle 23"/>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25" name="Rectangle 24"/>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grpSp>
      <p:sp>
        <p:nvSpPr>
          <p:cNvPr id="26" name="Rectangle 25"/>
          <p:cNvSpPr/>
          <p:nvPr/>
        </p:nvSpPr>
        <p:spPr>
          <a:xfrm>
            <a:off x="2590799" y="2329994"/>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27" name="Straight Arrow Connector 26"/>
          <p:cNvCxnSpPr>
            <a:stCxn id="26" idx="2"/>
          </p:cNvCxnSpPr>
          <p:nvPr/>
        </p:nvCxnSpPr>
        <p:spPr>
          <a:xfrm>
            <a:off x="2859314" y="2910565"/>
            <a:ext cx="4296231" cy="5203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0" name="Up Arrow Callout 59"/>
          <p:cNvSpPr/>
          <p:nvPr/>
        </p:nvSpPr>
        <p:spPr>
          <a:xfrm>
            <a:off x="1152070" y="4347822"/>
            <a:ext cx="1803400" cy="1132115"/>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Do: Insert 350</a:t>
            </a:r>
            <a:endParaRPr lang="en-US" dirty="0"/>
          </a:p>
        </p:txBody>
      </p:sp>
    </p:spTree>
    <p:extLst>
      <p:ext uri="{BB962C8B-B14F-4D97-AF65-F5344CB8AC3E}">
        <p14:creationId xmlns:p14="http://schemas.microsoft.com/office/powerpoint/2010/main" val="21485599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2: Determine the Data Node with the Hidden </a:t>
            </a:r>
            <a:r>
              <a:rPr lang="en-US" dirty="0"/>
              <a:t>A</a:t>
            </a:r>
            <a:r>
              <a:rPr lang="en-US" dirty="0" smtClean="0"/>
              <a:t>uditing Event</a:t>
            </a:r>
            <a:endParaRPr lang="en-US" dirty="0"/>
          </a:p>
        </p:txBody>
      </p:sp>
      <p:sp>
        <p:nvSpPr>
          <p:cNvPr id="3" name="Content Placeholder 2"/>
          <p:cNvSpPr>
            <a:spLocks noGrp="1"/>
          </p:cNvSpPr>
          <p:nvPr>
            <p:ph idx="1"/>
          </p:nvPr>
        </p:nvSpPr>
        <p:spPr>
          <a:xfrm>
            <a:off x="889002" y="1462768"/>
            <a:ext cx="10515600" cy="4351338"/>
          </a:xfrm>
        </p:spPr>
        <p:txBody>
          <a:bodyPr>
            <a:normAutofit/>
          </a:bodyPr>
          <a:lstStyle/>
          <a:p>
            <a:endParaRPr lang="en-US" sz="2000" dirty="0" smtClean="0"/>
          </a:p>
          <a:p>
            <a:r>
              <a:rPr lang="en-US" sz="2000" dirty="0" smtClean="0"/>
              <a:t>To test the left Data Node the attacker inserts 350, an arbitrary ID in the node’s range</a:t>
            </a:r>
            <a:br>
              <a:rPr lang="en-US" sz="2000" dirty="0" smtClean="0"/>
            </a:br>
            <a:endParaRPr lang="en-US" sz="2000" dirty="0" smtClean="0"/>
          </a:p>
        </p:txBody>
      </p:sp>
      <p:grpSp>
        <p:nvGrpSpPr>
          <p:cNvPr id="4" name="Group 3"/>
          <p:cNvGrpSpPr/>
          <p:nvPr/>
        </p:nvGrpSpPr>
        <p:grpSpPr>
          <a:xfrm>
            <a:off x="1019624" y="4418965"/>
            <a:ext cx="2685145" cy="580576"/>
            <a:chOff x="1531257" y="2772224"/>
            <a:chExt cx="2685145" cy="580576"/>
          </a:xfrm>
        </p:grpSpPr>
        <p:sp>
          <p:nvSpPr>
            <p:cNvPr id="5" name="Rectangle 4"/>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6" name="Rectangle 5"/>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7" name="Rectangle 6"/>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FF0000"/>
                  </a:solidFill>
                </a:rPr>
                <a:t>273</a:t>
              </a:r>
              <a:endParaRPr lang="en-US" dirty="0">
                <a:solidFill>
                  <a:srgbClr val="FF0000"/>
                </a:solidFill>
              </a:endParaRPr>
            </a:p>
          </p:txBody>
        </p:sp>
        <p:sp>
          <p:nvSpPr>
            <p:cNvPr id="8" name="Rectangle 7"/>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9" name="Rectangle 8"/>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10" name="Rectangle 9"/>
          <p:cNvSpPr/>
          <p:nvPr/>
        </p:nvSpPr>
        <p:spPr>
          <a:xfrm>
            <a:off x="1516741" y="232999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1" name="Straight Arrow Connector 10"/>
          <p:cNvCxnSpPr>
            <a:stCxn id="10" idx="2"/>
            <a:endCxn id="5" idx="0"/>
          </p:cNvCxnSpPr>
          <p:nvPr/>
        </p:nvCxnSpPr>
        <p:spPr>
          <a:xfrm flipH="1">
            <a:off x="1248227" y="2910569"/>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2" name="Group 11"/>
          <p:cNvGrpSpPr/>
          <p:nvPr/>
        </p:nvGrpSpPr>
        <p:grpSpPr>
          <a:xfrm>
            <a:off x="3933371" y="3433076"/>
            <a:ext cx="2685145" cy="580576"/>
            <a:chOff x="1531257" y="2772224"/>
            <a:chExt cx="2685145" cy="580576"/>
          </a:xfrm>
        </p:grpSpPr>
        <p:sp>
          <p:nvSpPr>
            <p:cNvPr id="13" name="Rectangle 12"/>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400</a:t>
              </a:r>
              <a:endParaRPr lang="en-US" dirty="0"/>
            </a:p>
          </p:txBody>
        </p:sp>
        <p:sp>
          <p:nvSpPr>
            <p:cNvPr id="14" name="Rectangle 13"/>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500</a:t>
              </a:r>
              <a:endParaRPr lang="en-US" dirty="0"/>
            </a:p>
          </p:txBody>
        </p:sp>
        <p:sp>
          <p:nvSpPr>
            <p:cNvPr id="15" name="Rectangle 14"/>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600</a:t>
              </a:r>
              <a:endParaRPr lang="en-US" dirty="0"/>
            </a:p>
          </p:txBody>
        </p:sp>
        <p:sp>
          <p:nvSpPr>
            <p:cNvPr id="16" name="Rectangle 15"/>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7" name="Rectangle 16"/>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18" name="Rectangle 17"/>
          <p:cNvSpPr/>
          <p:nvPr/>
        </p:nvSpPr>
        <p:spPr>
          <a:xfrm>
            <a:off x="2053770" y="232999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cxnSp>
        <p:nvCxnSpPr>
          <p:cNvPr id="19" name="Straight Arrow Connector 18"/>
          <p:cNvCxnSpPr>
            <a:stCxn id="18" idx="2"/>
            <a:endCxn id="13" idx="0"/>
          </p:cNvCxnSpPr>
          <p:nvPr/>
        </p:nvCxnSpPr>
        <p:spPr>
          <a:xfrm>
            <a:off x="2322285" y="2910569"/>
            <a:ext cx="1879601" cy="5225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0" name="Group 19"/>
          <p:cNvGrpSpPr/>
          <p:nvPr/>
        </p:nvGrpSpPr>
        <p:grpSpPr>
          <a:xfrm>
            <a:off x="6856187" y="3433076"/>
            <a:ext cx="2685145" cy="580576"/>
            <a:chOff x="1531257" y="2772224"/>
            <a:chExt cx="2685145" cy="580576"/>
          </a:xfrm>
        </p:grpSpPr>
        <p:sp>
          <p:nvSpPr>
            <p:cNvPr id="21" name="Rectangle 20"/>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r>
                <a:rPr lang="en-US" dirty="0" smtClean="0"/>
                <a:t>00</a:t>
              </a:r>
              <a:endParaRPr lang="en-US" dirty="0"/>
            </a:p>
          </p:txBody>
        </p:sp>
        <p:sp>
          <p:nvSpPr>
            <p:cNvPr id="22" name="Rectangle 21"/>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r>
                <a:rPr lang="en-US" dirty="0" smtClean="0"/>
                <a:t>00</a:t>
              </a:r>
              <a:endParaRPr lang="en-US" dirty="0"/>
            </a:p>
          </p:txBody>
        </p:sp>
        <p:sp>
          <p:nvSpPr>
            <p:cNvPr id="23" name="Rectangle 22"/>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24" name="Rectangle 23"/>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25" name="Rectangle 24"/>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grpSp>
      <p:sp>
        <p:nvSpPr>
          <p:cNvPr id="26" name="Rectangle 25"/>
          <p:cNvSpPr/>
          <p:nvPr/>
        </p:nvSpPr>
        <p:spPr>
          <a:xfrm>
            <a:off x="2590799" y="2329994"/>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27" name="Straight Arrow Connector 26"/>
          <p:cNvCxnSpPr>
            <a:stCxn id="26" idx="2"/>
          </p:cNvCxnSpPr>
          <p:nvPr/>
        </p:nvCxnSpPr>
        <p:spPr>
          <a:xfrm>
            <a:off x="2859314" y="2910565"/>
            <a:ext cx="4296231" cy="5203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0" name="Up Arrow Callout 59"/>
          <p:cNvSpPr/>
          <p:nvPr/>
        </p:nvSpPr>
        <p:spPr>
          <a:xfrm>
            <a:off x="2630711" y="5176037"/>
            <a:ext cx="2090059" cy="1413449"/>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Done: Inserted 350, which caused the node to split</a:t>
            </a:r>
            <a:endParaRPr lang="en-US" dirty="0"/>
          </a:p>
        </p:txBody>
      </p:sp>
      <p:sp>
        <p:nvSpPr>
          <p:cNvPr id="29" name="Rectangle 28"/>
          <p:cNvSpPr/>
          <p:nvPr/>
        </p:nvSpPr>
        <p:spPr>
          <a:xfrm>
            <a:off x="986060" y="3427641"/>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sp>
        <p:nvSpPr>
          <p:cNvPr id="30" name="Rectangle 29"/>
          <p:cNvSpPr/>
          <p:nvPr/>
        </p:nvSpPr>
        <p:spPr>
          <a:xfrm>
            <a:off x="1523089" y="3427641"/>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r>
              <a:rPr lang="en-US" dirty="0" smtClean="0"/>
              <a:t>00</a:t>
            </a:r>
            <a:endParaRPr lang="en-US" dirty="0"/>
          </a:p>
        </p:txBody>
      </p:sp>
      <p:grpSp>
        <p:nvGrpSpPr>
          <p:cNvPr id="31" name="Group 30"/>
          <p:cNvGrpSpPr/>
          <p:nvPr/>
        </p:nvGrpSpPr>
        <p:grpSpPr>
          <a:xfrm>
            <a:off x="3973283" y="4418965"/>
            <a:ext cx="2685145" cy="580576"/>
            <a:chOff x="1531257" y="2772224"/>
            <a:chExt cx="2685145" cy="580576"/>
          </a:xfrm>
        </p:grpSpPr>
        <p:sp>
          <p:nvSpPr>
            <p:cNvPr id="32" name="Rectangle 31"/>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300</a:t>
              </a:r>
              <a:endParaRPr lang="en-US" dirty="0"/>
            </a:p>
          </p:txBody>
        </p:sp>
        <p:sp>
          <p:nvSpPr>
            <p:cNvPr id="33" name="Rectangle 32"/>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350</a:t>
              </a:r>
              <a:endParaRPr lang="en-US" dirty="0"/>
            </a:p>
          </p:txBody>
        </p:sp>
        <p:sp>
          <p:nvSpPr>
            <p:cNvPr id="34" name="Rectangle 33"/>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35" name="Rectangle 34"/>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6" name="Rectangle 35"/>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cxnSp>
        <p:nvCxnSpPr>
          <p:cNvPr id="37" name="Straight Arrow Connector 36"/>
          <p:cNvCxnSpPr>
            <a:stCxn id="29" idx="2"/>
            <a:endCxn id="5" idx="0"/>
          </p:cNvCxnSpPr>
          <p:nvPr/>
        </p:nvCxnSpPr>
        <p:spPr>
          <a:xfrm>
            <a:off x="1254575" y="4008212"/>
            <a:ext cx="33564" cy="4107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p:cNvCxnSpPr>
            <a:stCxn id="30" idx="2"/>
            <a:endCxn id="32" idx="0"/>
          </p:cNvCxnSpPr>
          <p:nvPr/>
        </p:nvCxnSpPr>
        <p:spPr>
          <a:xfrm>
            <a:off x="1791604" y="4008212"/>
            <a:ext cx="2450194" cy="4107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01021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 Usage</a:t>
            </a:r>
            <a:endParaRPr lang="en-US" dirty="0"/>
          </a:p>
        </p:txBody>
      </p:sp>
      <p:sp>
        <p:nvSpPr>
          <p:cNvPr id="3" name="Content Placeholder 2"/>
          <p:cNvSpPr>
            <a:spLocks noGrp="1"/>
          </p:cNvSpPr>
          <p:nvPr>
            <p:ph idx="1"/>
          </p:nvPr>
        </p:nvSpPr>
        <p:spPr/>
        <p:txBody>
          <a:bodyPr>
            <a:normAutofit fontScale="92500"/>
          </a:bodyPr>
          <a:lstStyle/>
          <a:p>
            <a:r>
              <a:rPr lang="en-US" dirty="0" smtClean="0"/>
              <a:t>To create new events, a user initiates a Scheduling Sandbox session</a:t>
            </a:r>
          </a:p>
          <a:p>
            <a:r>
              <a:rPr lang="en-US" dirty="0" smtClean="0"/>
              <a:t>A Scheduling Sandbox is a temporary session in which the user may schedule new events</a:t>
            </a:r>
          </a:p>
          <a:p>
            <a:r>
              <a:rPr lang="en-US" dirty="0" smtClean="0"/>
              <a:t>When the user initiates a new Scheduling Sandbox session, a temporary tree structure, called a </a:t>
            </a:r>
            <a:r>
              <a:rPr lang="en-US" dirty="0" err="1" smtClean="0"/>
              <a:t>TempIndex</a:t>
            </a:r>
            <a:r>
              <a:rPr lang="en-US" dirty="0" smtClean="0"/>
              <a:t>, is populated with all of the attacker’s pre-existing events.  Any new events they create are stored in the </a:t>
            </a:r>
            <a:r>
              <a:rPr lang="en-US" dirty="0" err="1" smtClean="0"/>
              <a:t>TempIndex</a:t>
            </a:r>
            <a:endParaRPr lang="en-US" dirty="0" smtClean="0"/>
          </a:p>
          <a:p>
            <a:r>
              <a:rPr lang="en-US" dirty="0" smtClean="0"/>
              <a:t>When the user is satisfied with his scheduling, they commit the contents of the </a:t>
            </a:r>
            <a:r>
              <a:rPr lang="en-US" dirty="0" err="1" smtClean="0"/>
              <a:t>TempIndex</a:t>
            </a:r>
            <a:r>
              <a:rPr lang="en-US" dirty="0" smtClean="0"/>
              <a:t> back to the master calendar</a:t>
            </a:r>
          </a:p>
          <a:p>
            <a:r>
              <a:rPr lang="en-US" dirty="0" smtClean="0"/>
              <a:t>Conversely, if unsatisfied, they may discard the Sandbox and begin again</a:t>
            </a:r>
            <a:endParaRPr lang="en-US" dirty="0"/>
          </a:p>
        </p:txBody>
      </p:sp>
    </p:spTree>
    <p:extLst>
      <p:ext uri="{BB962C8B-B14F-4D97-AF65-F5344CB8AC3E}">
        <p14:creationId xmlns:p14="http://schemas.microsoft.com/office/powerpoint/2010/main" val="196783057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2: Determine the Data Node with the Hidden </a:t>
            </a:r>
            <a:r>
              <a:rPr lang="en-US" dirty="0"/>
              <a:t>A</a:t>
            </a:r>
            <a:r>
              <a:rPr lang="en-US" dirty="0" smtClean="0"/>
              <a:t>uditing Event</a:t>
            </a:r>
            <a:endParaRPr lang="en-US" dirty="0"/>
          </a:p>
        </p:txBody>
      </p:sp>
      <p:sp>
        <p:nvSpPr>
          <p:cNvPr id="3" name="Content Placeholder 2"/>
          <p:cNvSpPr>
            <a:spLocks noGrp="1"/>
          </p:cNvSpPr>
          <p:nvPr>
            <p:ph idx="1"/>
          </p:nvPr>
        </p:nvSpPr>
        <p:spPr>
          <a:xfrm>
            <a:off x="889002" y="1462768"/>
            <a:ext cx="10515600" cy="4351338"/>
          </a:xfrm>
        </p:spPr>
        <p:txBody>
          <a:bodyPr>
            <a:normAutofit/>
          </a:bodyPr>
          <a:lstStyle/>
          <a:p>
            <a:endParaRPr lang="en-US" sz="2000" dirty="0" smtClean="0"/>
          </a:p>
          <a:p>
            <a:r>
              <a:rPr lang="en-US" sz="2000" dirty="0" smtClean="0"/>
              <a:t>To test the left Data Node the attacker inserts 350, an arbitrary ID in the node’s range.</a:t>
            </a:r>
            <a:br>
              <a:rPr lang="en-US" sz="2000" dirty="0" smtClean="0"/>
            </a:br>
            <a:endParaRPr lang="en-US" sz="2000" dirty="0" smtClean="0"/>
          </a:p>
        </p:txBody>
      </p:sp>
      <p:grpSp>
        <p:nvGrpSpPr>
          <p:cNvPr id="4" name="Group 3"/>
          <p:cNvGrpSpPr/>
          <p:nvPr/>
        </p:nvGrpSpPr>
        <p:grpSpPr>
          <a:xfrm>
            <a:off x="1019624" y="4418965"/>
            <a:ext cx="2685145" cy="580576"/>
            <a:chOff x="1531257" y="2772224"/>
            <a:chExt cx="2685145" cy="580576"/>
          </a:xfrm>
        </p:grpSpPr>
        <p:sp>
          <p:nvSpPr>
            <p:cNvPr id="5" name="Rectangle 4"/>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6" name="Rectangle 5"/>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7" name="Rectangle 6"/>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FF0000"/>
                  </a:solidFill>
                </a:rPr>
                <a:t>273</a:t>
              </a:r>
              <a:endParaRPr lang="en-US" dirty="0">
                <a:solidFill>
                  <a:srgbClr val="FF0000"/>
                </a:solidFill>
              </a:endParaRPr>
            </a:p>
          </p:txBody>
        </p:sp>
        <p:sp>
          <p:nvSpPr>
            <p:cNvPr id="8" name="Rectangle 7"/>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9" name="Rectangle 8"/>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10" name="Rectangle 9"/>
          <p:cNvSpPr/>
          <p:nvPr/>
        </p:nvSpPr>
        <p:spPr>
          <a:xfrm>
            <a:off x="1516741" y="232999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1" name="Straight Arrow Connector 10"/>
          <p:cNvCxnSpPr>
            <a:stCxn id="10" idx="2"/>
            <a:endCxn id="5" idx="0"/>
          </p:cNvCxnSpPr>
          <p:nvPr/>
        </p:nvCxnSpPr>
        <p:spPr>
          <a:xfrm flipH="1">
            <a:off x="1248227" y="2910569"/>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2" name="Group 11"/>
          <p:cNvGrpSpPr/>
          <p:nvPr/>
        </p:nvGrpSpPr>
        <p:grpSpPr>
          <a:xfrm>
            <a:off x="3933371" y="3433076"/>
            <a:ext cx="2685145" cy="580576"/>
            <a:chOff x="1531257" y="2772224"/>
            <a:chExt cx="2685145" cy="580576"/>
          </a:xfrm>
        </p:grpSpPr>
        <p:sp>
          <p:nvSpPr>
            <p:cNvPr id="13" name="Rectangle 12"/>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400</a:t>
              </a:r>
              <a:endParaRPr lang="en-US" dirty="0"/>
            </a:p>
          </p:txBody>
        </p:sp>
        <p:sp>
          <p:nvSpPr>
            <p:cNvPr id="14" name="Rectangle 13"/>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500</a:t>
              </a:r>
              <a:endParaRPr lang="en-US" dirty="0"/>
            </a:p>
          </p:txBody>
        </p:sp>
        <p:sp>
          <p:nvSpPr>
            <p:cNvPr id="15" name="Rectangle 14"/>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600</a:t>
              </a:r>
              <a:endParaRPr lang="en-US" dirty="0"/>
            </a:p>
          </p:txBody>
        </p:sp>
        <p:sp>
          <p:nvSpPr>
            <p:cNvPr id="16" name="Rectangle 15"/>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7" name="Rectangle 16"/>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18" name="Rectangle 17"/>
          <p:cNvSpPr/>
          <p:nvPr/>
        </p:nvSpPr>
        <p:spPr>
          <a:xfrm>
            <a:off x="2053770" y="232999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cxnSp>
        <p:nvCxnSpPr>
          <p:cNvPr id="19" name="Straight Arrow Connector 18"/>
          <p:cNvCxnSpPr>
            <a:stCxn id="18" idx="2"/>
            <a:endCxn id="13" idx="0"/>
          </p:cNvCxnSpPr>
          <p:nvPr/>
        </p:nvCxnSpPr>
        <p:spPr>
          <a:xfrm>
            <a:off x="2322285" y="2910569"/>
            <a:ext cx="1879601" cy="5225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0" name="Group 19"/>
          <p:cNvGrpSpPr/>
          <p:nvPr/>
        </p:nvGrpSpPr>
        <p:grpSpPr>
          <a:xfrm>
            <a:off x="6856187" y="3433076"/>
            <a:ext cx="2685145" cy="580576"/>
            <a:chOff x="1531257" y="2772224"/>
            <a:chExt cx="2685145" cy="580576"/>
          </a:xfrm>
        </p:grpSpPr>
        <p:sp>
          <p:nvSpPr>
            <p:cNvPr id="21" name="Rectangle 20"/>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r>
                <a:rPr lang="en-US" dirty="0" smtClean="0"/>
                <a:t>00</a:t>
              </a:r>
              <a:endParaRPr lang="en-US" dirty="0"/>
            </a:p>
          </p:txBody>
        </p:sp>
        <p:sp>
          <p:nvSpPr>
            <p:cNvPr id="22" name="Rectangle 21"/>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r>
                <a:rPr lang="en-US" dirty="0" smtClean="0"/>
                <a:t>00</a:t>
              </a:r>
              <a:endParaRPr lang="en-US" dirty="0"/>
            </a:p>
          </p:txBody>
        </p:sp>
        <p:sp>
          <p:nvSpPr>
            <p:cNvPr id="23" name="Rectangle 22"/>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24" name="Rectangle 23"/>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25" name="Rectangle 24"/>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grpSp>
      <p:sp>
        <p:nvSpPr>
          <p:cNvPr id="26" name="Rectangle 25"/>
          <p:cNvSpPr/>
          <p:nvPr/>
        </p:nvSpPr>
        <p:spPr>
          <a:xfrm>
            <a:off x="2590799" y="2329994"/>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27" name="Straight Arrow Connector 26"/>
          <p:cNvCxnSpPr>
            <a:stCxn id="26" idx="2"/>
          </p:cNvCxnSpPr>
          <p:nvPr/>
        </p:nvCxnSpPr>
        <p:spPr>
          <a:xfrm>
            <a:off x="2859314" y="2910565"/>
            <a:ext cx="4296231" cy="5203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0" name="Up Arrow Callout 59"/>
          <p:cNvSpPr/>
          <p:nvPr/>
        </p:nvSpPr>
        <p:spPr>
          <a:xfrm>
            <a:off x="2630711" y="5176037"/>
            <a:ext cx="2090059" cy="1413449"/>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Done: Inserted 350, which caused the node to split</a:t>
            </a:r>
            <a:endParaRPr lang="en-US" dirty="0"/>
          </a:p>
        </p:txBody>
      </p:sp>
      <p:sp>
        <p:nvSpPr>
          <p:cNvPr id="29" name="Rectangle 28"/>
          <p:cNvSpPr/>
          <p:nvPr/>
        </p:nvSpPr>
        <p:spPr>
          <a:xfrm>
            <a:off x="986060" y="3427641"/>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sp>
        <p:nvSpPr>
          <p:cNvPr id="30" name="Rectangle 29"/>
          <p:cNvSpPr/>
          <p:nvPr/>
        </p:nvSpPr>
        <p:spPr>
          <a:xfrm>
            <a:off x="1523089" y="3427641"/>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r>
              <a:rPr lang="en-US" dirty="0" smtClean="0"/>
              <a:t>00</a:t>
            </a:r>
            <a:endParaRPr lang="en-US" dirty="0"/>
          </a:p>
        </p:txBody>
      </p:sp>
      <p:grpSp>
        <p:nvGrpSpPr>
          <p:cNvPr id="31" name="Group 30"/>
          <p:cNvGrpSpPr/>
          <p:nvPr/>
        </p:nvGrpSpPr>
        <p:grpSpPr>
          <a:xfrm>
            <a:off x="3973283" y="4418965"/>
            <a:ext cx="2685145" cy="580576"/>
            <a:chOff x="1531257" y="2772224"/>
            <a:chExt cx="2685145" cy="580576"/>
          </a:xfrm>
        </p:grpSpPr>
        <p:sp>
          <p:nvSpPr>
            <p:cNvPr id="32" name="Rectangle 31"/>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300</a:t>
              </a:r>
              <a:endParaRPr lang="en-US" dirty="0"/>
            </a:p>
          </p:txBody>
        </p:sp>
        <p:sp>
          <p:nvSpPr>
            <p:cNvPr id="33" name="Rectangle 32"/>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350</a:t>
              </a:r>
              <a:endParaRPr lang="en-US" dirty="0"/>
            </a:p>
          </p:txBody>
        </p:sp>
        <p:sp>
          <p:nvSpPr>
            <p:cNvPr id="34" name="Rectangle 33"/>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35" name="Rectangle 34"/>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6" name="Rectangle 35"/>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cxnSp>
        <p:nvCxnSpPr>
          <p:cNvPr id="37" name="Straight Arrow Connector 36"/>
          <p:cNvCxnSpPr>
            <a:stCxn id="29" idx="2"/>
            <a:endCxn id="5" idx="0"/>
          </p:cNvCxnSpPr>
          <p:nvPr/>
        </p:nvCxnSpPr>
        <p:spPr>
          <a:xfrm>
            <a:off x="1254575" y="4008212"/>
            <a:ext cx="33564" cy="4107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p:cNvCxnSpPr>
            <a:stCxn id="30" idx="2"/>
            <a:endCxn id="32" idx="0"/>
          </p:cNvCxnSpPr>
          <p:nvPr/>
        </p:nvCxnSpPr>
        <p:spPr>
          <a:xfrm>
            <a:off x="1791604" y="4008212"/>
            <a:ext cx="2450194" cy="4107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Rounded Rectangle 38"/>
          <p:cNvSpPr/>
          <p:nvPr/>
        </p:nvSpPr>
        <p:spPr>
          <a:xfrm>
            <a:off x="5584371" y="5173261"/>
            <a:ext cx="6406248" cy="14089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The attacker observes (via the long operation time) that the insertion caused a split, and thus knows that the auditing event was in the original left Data Node. Thus, they know that 100 &lt; </a:t>
            </a:r>
            <a:r>
              <a:rPr lang="en-US" dirty="0" err="1" smtClean="0">
                <a:solidFill>
                  <a:schemeClr val="bg1"/>
                </a:solidFill>
              </a:rPr>
              <a:t>audit_ID</a:t>
            </a:r>
            <a:r>
              <a:rPr lang="en-US" dirty="0" smtClean="0">
                <a:solidFill>
                  <a:schemeClr val="bg1"/>
                </a:solidFill>
              </a:rPr>
              <a:t> &lt; 400</a:t>
            </a:r>
          </a:p>
        </p:txBody>
      </p:sp>
    </p:spTree>
    <p:extLst>
      <p:ext uri="{BB962C8B-B14F-4D97-AF65-F5344CB8AC3E}">
        <p14:creationId xmlns:p14="http://schemas.microsoft.com/office/powerpoint/2010/main" val="12105542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2: Determine the Data Node with the Hidden </a:t>
            </a:r>
            <a:r>
              <a:rPr lang="en-US" dirty="0"/>
              <a:t>A</a:t>
            </a:r>
            <a:r>
              <a:rPr lang="en-US" dirty="0" smtClean="0"/>
              <a:t>uditing Event</a:t>
            </a:r>
            <a:endParaRPr lang="en-US" dirty="0"/>
          </a:p>
        </p:txBody>
      </p:sp>
      <p:sp>
        <p:nvSpPr>
          <p:cNvPr id="3" name="Content Placeholder 2"/>
          <p:cNvSpPr>
            <a:spLocks noGrp="1"/>
          </p:cNvSpPr>
          <p:nvPr>
            <p:ph idx="1"/>
          </p:nvPr>
        </p:nvSpPr>
        <p:spPr>
          <a:xfrm>
            <a:off x="889002" y="1462768"/>
            <a:ext cx="10515600" cy="4351338"/>
          </a:xfrm>
        </p:spPr>
        <p:txBody>
          <a:bodyPr>
            <a:normAutofit fontScale="70000" lnSpcReduction="20000"/>
          </a:bodyPr>
          <a:lstStyle/>
          <a:p>
            <a:endParaRPr lang="en-US" sz="2000" dirty="0" smtClean="0"/>
          </a:p>
          <a:p>
            <a:pPr marL="0" indent="0">
              <a:buNone/>
            </a:pPr>
            <a:r>
              <a:rPr lang="en-US" sz="2000" b="1" dirty="0" smtClean="0"/>
              <a:t>Pseudocode:</a:t>
            </a:r>
          </a:p>
          <a:p>
            <a:pPr marL="0" indent="0">
              <a:buNone/>
            </a:pPr>
            <a:r>
              <a:rPr lang="en-US" sz="2000" dirty="0" err="1"/>
              <a:t>foreach</a:t>
            </a:r>
            <a:r>
              <a:rPr lang="en-US" sz="2000" dirty="0"/>
              <a:t> </a:t>
            </a:r>
            <a:r>
              <a:rPr lang="en-US" sz="2000" dirty="0" err="1"/>
              <a:t>DataNode</a:t>
            </a:r>
            <a:r>
              <a:rPr lang="en-US" sz="2000" dirty="0"/>
              <a:t> </a:t>
            </a:r>
            <a:r>
              <a:rPr lang="en-US" sz="2000" dirty="0" err="1"/>
              <a:t>dn</a:t>
            </a:r>
            <a:r>
              <a:rPr lang="en-US" sz="2000" dirty="0"/>
              <a:t> in </a:t>
            </a:r>
            <a:r>
              <a:rPr lang="en-US" sz="2000" dirty="0" err="1"/>
              <a:t>expected_tree_without_audit</a:t>
            </a:r>
            <a:r>
              <a:rPr lang="en-US" sz="2000" dirty="0"/>
              <a:t>:  </a:t>
            </a:r>
            <a:r>
              <a:rPr lang="en-US" sz="2000" dirty="0">
                <a:solidFill>
                  <a:schemeClr val="accent6"/>
                </a:solidFill>
              </a:rPr>
              <a:t>// check each data node for unexpected # of empties</a:t>
            </a:r>
          </a:p>
          <a:p>
            <a:pPr marL="0" indent="0">
              <a:buNone/>
            </a:pPr>
            <a:r>
              <a:rPr lang="en-US" sz="2000" dirty="0"/>
              <a:t>   </a:t>
            </a:r>
            <a:r>
              <a:rPr lang="en-US" sz="2000" dirty="0" err="1"/>
              <a:t>expected_num_of_empties</a:t>
            </a:r>
            <a:r>
              <a:rPr lang="en-US" sz="2000" dirty="0"/>
              <a:t> = </a:t>
            </a:r>
            <a:r>
              <a:rPr lang="en-US" sz="2000" dirty="0" err="1"/>
              <a:t>dn.get_empty_slot_count</a:t>
            </a:r>
            <a:r>
              <a:rPr lang="en-US" sz="2000" dirty="0"/>
              <a:t>()</a:t>
            </a:r>
          </a:p>
          <a:p>
            <a:pPr marL="0" indent="0">
              <a:buNone/>
            </a:pPr>
            <a:r>
              <a:rPr lang="en-US" sz="2000" dirty="0"/>
              <a:t>   </a:t>
            </a:r>
            <a:r>
              <a:rPr lang="en-US" sz="2000" dirty="0" err="1"/>
              <a:t>insert_ID</a:t>
            </a:r>
            <a:r>
              <a:rPr lang="en-US" sz="2000" dirty="0"/>
              <a:t> = </a:t>
            </a:r>
            <a:r>
              <a:rPr lang="en-US" sz="2000" dirty="0" err="1"/>
              <a:t>dn.get_lowest_ID</a:t>
            </a:r>
            <a:r>
              <a:rPr lang="en-US" sz="2000" dirty="0"/>
              <a:t>() + 1 </a:t>
            </a:r>
            <a:r>
              <a:rPr lang="en-US" sz="2000" dirty="0">
                <a:solidFill>
                  <a:schemeClr val="accent6"/>
                </a:solidFill>
              </a:rPr>
              <a:t>// </a:t>
            </a:r>
            <a:r>
              <a:rPr lang="en-US" sz="2000" dirty="0" smtClean="0">
                <a:solidFill>
                  <a:schemeClr val="accent6"/>
                </a:solidFill>
              </a:rPr>
              <a:t>generate next value to be inserted.  Extra logic needed here to avoid duplicates.</a:t>
            </a:r>
            <a:endParaRPr lang="en-US" sz="2000" dirty="0">
              <a:solidFill>
                <a:schemeClr val="accent6"/>
              </a:solidFill>
            </a:endParaRPr>
          </a:p>
          <a:p>
            <a:pPr marL="0" indent="0">
              <a:buNone/>
            </a:pPr>
            <a:r>
              <a:rPr lang="en-US" sz="2000" dirty="0"/>
              <a:t>   count = 0</a:t>
            </a:r>
          </a:p>
          <a:p>
            <a:pPr marL="0" indent="0">
              <a:buNone/>
            </a:pPr>
            <a:r>
              <a:rPr lang="en-US" sz="2000" dirty="0"/>
              <a:t>   while(true): </a:t>
            </a:r>
            <a:r>
              <a:rPr lang="en-US" sz="2000" dirty="0">
                <a:solidFill>
                  <a:schemeClr val="accent6"/>
                </a:solidFill>
              </a:rPr>
              <a:t>// continue inserting until split</a:t>
            </a:r>
          </a:p>
          <a:p>
            <a:pPr marL="0" indent="0">
              <a:buNone/>
            </a:pPr>
            <a:r>
              <a:rPr lang="en-US" sz="2000" dirty="0"/>
              <a:t>      </a:t>
            </a:r>
            <a:r>
              <a:rPr lang="en-US" sz="2000" dirty="0" err="1"/>
              <a:t>scheduling_sandbox.insert</a:t>
            </a:r>
            <a:r>
              <a:rPr lang="en-US" sz="2000" dirty="0"/>
              <a:t>(</a:t>
            </a:r>
            <a:r>
              <a:rPr lang="en-US" sz="2000" dirty="0" err="1"/>
              <a:t>insert_ID</a:t>
            </a:r>
            <a:r>
              <a:rPr lang="en-US" sz="2000" dirty="0"/>
              <a:t>) </a:t>
            </a:r>
            <a:r>
              <a:rPr lang="en-US" sz="2000" dirty="0">
                <a:solidFill>
                  <a:schemeClr val="accent6"/>
                </a:solidFill>
              </a:rPr>
              <a:t>// insert </a:t>
            </a:r>
            <a:r>
              <a:rPr lang="en-US" sz="2000" dirty="0" smtClean="0">
                <a:solidFill>
                  <a:schemeClr val="accent6"/>
                </a:solidFill>
              </a:rPr>
              <a:t>the next </a:t>
            </a:r>
            <a:r>
              <a:rPr lang="en-US" sz="2000" dirty="0">
                <a:solidFill>
                  <a:schemeClr val="accent6"/>
                </a:solidFill>
              </a:rPr>
              <a:t>value</a:t>
            </a:r>
          </a:p>
          <a:p>
            <a:pPr marL="0" indent="0">
              <a:buNone/>
            </a:pPr>
            <a:r>
              <a:rPr lang="en-US" sz="2000" dirty="0"/>
              <a:t>      count++              </a:t>
            </a:r>
            <a:r>
              <a:rPr lang="en-US" sz="2000" dirty="0">
                <a:solidFill>
                  <a:schemeClr val="accent6"/>
                </a:solidFill>
              </a:rPr>
              <a:t>// record number of </a:t>
            </a:r>
            <a:r>
              <a:rPr lang="en-US" sz="2000" dirty="0" smtClean="0">
                <a:solidFill>
                  <a:schemeClr val="accent6"/>
                </a:solidFill>
              </a:rPr>
              <a:t>insertions thus far</a:t>
            </a:r>
            <a:endParaRPr lang="en-US" sz="2000" dirty="0">
              <a:solidFill>
                <a:schemeClr val="accent6"/>
              </a:solidFill>
            </a:endParaRPr>
          </a:p>
          <a:p>
            <a:pPr marL="0" indent="0">
              <a:buNone/>
            </a:pPr>
            <a:r>
              <a:rPr lang="en-US" sz="2000" dirty="0"/>
              <a:t>      if(split was observed):</a:t>
            </a:r>
          </a:p>
          <a:p>
            <a:pPr marL="0" indent="0">
              <a:buNone/>
            </a:pPr>
            <a:r>
              <a:rPr lang="en-US" sz="2000" dirty="0"/>
              <a:t>         break</a:t>
            </a:r>
          </a:p>
          <a:p>
            <a:pPr marL="0" indent="0">
              <a:buNone/>
            </a:pPr>
            <a:r>
              <a:rPr lang="en-US" sz="2000" dirty="0"/>
              <a:t>      </a:t>
            </a:r>
            <a:r>
              <a:rPr lang="en-US" sz="2000" dirty="0" err="1"/>
              <a:t>insert_ID</a:t>
            </a:r>
            <a:r>
              <a:rPr lang="en-US" sz="2000" dirty="0"/>
              <a:t>++</a:t>
            </a:r>
          </a:p>
          <a:p>
            <a:pPr marL="0" indent="0">
              <a:buNone/>
            </a:pPr>
            <a:r>
              <a:rPr lang="en-US" sz="2000" dirty="0"/>
              <a:t>   if (count &lt; </a:t>
            </a:r>
            <a:r>
              <a:rPr lang="en-US" sz="2000" dirty="0" err="1"/>
              <a:t>expected_num_of_empties</a:t>
            </a:r>
            <a:r>
              <a:rPr lang="en-US" sz="2000" dirty="0"/>
              <a:t>): </a:t>
            </a:r>
            <a:r>
              <a:rPr lang="en-US" sz="2000" dirty="0">
                <a:solidFill>
                  <a:schemeClr val="accent6"/>
                </a:solidFill>
              </a:rPr>
              <a:t>// if node split earlier than expected</a:t>
            </a:r>
          </a:p>
          <a:p>
            <a:pPr marL="0" indent="0">
              <a:buNone/>
            </a:pPr>
            <a:r>
              <a:rPr lang="en-US" sz="2000" dirty="0"/>
              <a:t>      </a:t>
            </a:r>
            <a:r>
              <a:rPr lang="en-US" sz="2000" dirty="0" err="1"/>
              <a:t>DN_with_audit</a:t>
            </a:r>
            <a:r>
              <a:rPr lang="en-US" sz="2000" dirty="0"/>
              <a:t> = </a:t>
            </a:r>
            <a:r>
              <a:rPr lang="en-US" sz="2000" dirty="0" err="1"/>
              <a:t>dn</a:t>
            </a:r>
            <a:r>
              <a:rPr lang="en-US" sz="2000" dirty="0"/>
              <a:t>             </a:t>
            </a:r>
            <a:r>
              <a:rPr lang="en-US" sz="2000" dirty="0">
                <a:solidFill>
                  <a:schemeClr val="accent6"/>
                </a:solidFill>
              </a:rPr>
              <a:t>// then it was the node containing the audit ID</a:t>
            </a:r>
          </a:p>
          <a:p>
            <a:pPr marL="0" indent="0">
              <a:buNone/>
            </a:pPr>
            <a:r>
              <a:rPr lang="en-US" sz="2000" dirty="0"/>
              <a:t>      break   </a:t>
            </a:r>
            <a:r>
              <a:rPr lang="en-US" sz="2000" dirty="0">
                <a:solidFill>
                  <a:schemeClr val="accent6"/>
                </a:solidFill>
              </a:rPr>
              <a:t>// quit looking, because user can only have one auditing event</a:t>
            </a:r>
            <a:r>
              <a:rPr lang="en-US" sz="2000" dirty="0" smtClean="0"/>
              <a:t/>
            </a:r>
            <a:br>
              <a:rPr lang="en-US" sz="2000" dirty="0" smtClean="0"/>
            </a:br>
            <a:endParaRPr lang="en-US" sz="2000" dirty="0" smtClean="0"/>
          </a:p>
        </p:txBody>
      </p:sp>
    </p:spTree>
    <p:extLst>
      <p:ext uri="{BB962C8B-B14F-4D97-AF65-F5344CB8AC3E}">
        <p14:creationId xmlns:p14="http://schemas.microsoft.com/office/powerpoint/2010/main" val="5892655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Steps</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t>Create a new Scheduling Sandbox session, and determine how the </a:t>
            </a:r>
            <a:r>
              <a:rPr lang="en-US" dirty="0" err="1"/>
              <a:t>TempIndex</a:t>
            </a:r>
            <a:r>
              <a:rPr lang="en-US" dirty="0"/>
              <a:t> would be structured in the absence of a hidden auditing event</a:t>
            </a:r>
          </a:p>
          <a:p>
            <a:pPr marL="514350" indent="-514350">
              <a:buFont typeface="+mj-lt"/>
              <a:buAutoNum type="arabicPeriod"/>
            </a:pPr>
            <a:r>
              <a:rPr lang="en-US" dirty="0"/>
              <a:t>Determine which Data Node the hidden auditing event is recorded in</a:t>
            </a:r>
          </a:p>
          <a:p>
            <a:pPr marL="514350" indent="-514350">
              <a:buFont typeface="+mj-lt"/>
              <a:buAutoNum type="arabicPeriod"/>
            </a:pPr>
            <a:r>
              <a:rPr lang="en-US" dirty="0"/>
              <a:t>Discard Scheduling Sandbox without committing and create a new one</a:t>
            </a:r>
          </a:p>
          <a:p>
            <a:pPr marL="514350" indent="-514350">
              <a:buFont typeface="+mj-lt"/>
              <a:buAutoNum type="arabicPeriod"/>
            </a:pPr>
            <a:r>
              <a:rPr lang="en-US" dirty="0"/>
              <a:t>Determine which known event IDs “bookend” the hidden auditing event</a:t>
            </a:r>
          </a:p>
          <a:p>
            <a:pPr marL="514350" indent="-514350">
              <a:buFont typeface="+mj-lt"/>
              <a:buAutoNum type="arabicPeriod"/>
            </a:pPr>
            <a:r>
              <a:rPr lang="en-US" dirty="0"/>
              <a:t>Perform a binary search to identify the hidden auditing event’s ID</a:t>
            </a:r>
          </a:p>
        </p:txBody>
      </p:sp>
      <p:pic>
        <p:nvPicPr>
          <p:cNvPr id="1026" name="Picture 2" descr="http://www.iconsdb.com/icons/download/green/check-mark-3-51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690" y="2019074"/>
            <a:ext cx="497568" cy="497568"/>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a:off x="288245" y="3969658"/>
            <a:ext cx="464457" cy="2540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http://www.iconsdb.com/icons/download/green/check-mark-3-51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690" y="3121366"/>
            <a:ext cx="497568" cy="497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3828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3: Re-initialize Scheduling Sandbox</a:t>
            </a:r>
            <a:endParaRPr lang="en-US" dirty="0"/>
          </a:p>
        </p:txBody>
      </p:sp>
      <p:sp>
        <p:nvSpPr>
          <p:cNvPr id="3" name="Content Placeholder 2"/>
          <p:cNvSpPr>
            <a:spLocks noGrp="1"/>
          </p:cNvSpPr>
          <p:nvPr>
            <p:ph idx="1"/>
          </p:nvPr>
        </p:nvSpPr>
        <p:spPr/>
        <p:txBody>
          <a:bodyPr/>
          <a:lstStyle/>
          <a:p>
            <a:r>
              <a:rPr lang="en-US" dirty="0" smtClean="0"/>
              <a:t>The attacker discards their Scheduling Sandbox, which was modified while determining which Data Node contained the hidden auditing event</a:t>
            </a:r>
          </a:p>
        </p:txBody>
      </p:sp>
    </p:spTree>
    <p:extLst>
      <p:ext uri="{BB962C8B-B14F-4D97-AF65-F5344CB8AC3E}">
        <p14:creationId xmlns:p14="http://schemas.microsoft.com/office/powerpoint/2010/main" val="13653311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3: Re-initialize Scheduling Sandbox</a:t>
            </a:r>
            <a:endParaRPr lang="en-US" dirty="0"/>
          </a:p>
        </p:txBody>
      </p:sp>
      <p:sp>
        <p:nvSpPr>
          <p:cNvPr id="3" name="Content Placeholder 2"/>
          <p:cNvSpPr>
            <a:spLocks noGrp="1"/>
          </p:cNvSpPr>
          <p:nvPr>
            <p:ph idx="1"/>
          </p:nvPr>
        </p:nvSpPr>
        <p:spPr/>
        <p:txBody>
          <a:bodyPr/>
          <a:lstStyle/>
          <a:p>
            <a:r>
              <a:rPr lang="en-US" dirty="0"/>
              <a:t>The attacker discards </a:t>
            </a:r>
            <a:r>
              <a:rPr lang="en-US" dirty="0" smtClean="0"/>
              <a:t>his Scheduling </a:t>
            </a:r>
            <a:r>
              <a:rPr lang="en-US" dirty="0"/>
              <a:t>Sandbox, which was modified while determining which Data Node contained the hidden auditing event.</a:t>
            </a:r>
          </a:p>
          <a:p>
            <a:r>
              <a:rPr lang="en-US" dirty="0" smtClean="0"/>
              <a:t>Then the attacker initiates a new Scheduling Sandbox session, which is populated exactly as before:</a:t>
            </a:r>
            <a:endParaRPr lang="en-US" dirty="0"/>
          </a:p>
        </p:txBody>
      </p:sp>
      <p:grpSp>
        <p:nvGrpSpPr>
          <p:cNvPr id="4" name="Group 3"/>
          <p:cNvGrpSpPr/>
          <p:nvPr/>
        </p:nvGrpSpPr>
        <p:grpSpPr>
          <a:xfrm>
            <a:off x="1059540" y="5392040"/>
            <a:ext cx="2685145" cy="580576"/>
            <a:chOff x="1531257" y="2772224"/>
            <a:chExt cx="2685145" cy="580576"/>
          </a:xfrm>
        </p:grpSpPr>
        <p:sp>
          <p:nvSpPr>
            <p:cNvPr id="5" name="Rectangle 4"/>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6" name="Rectangle 5"/>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7" name="Rectangle 6"/>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FF0000"/>
                  </a:solidFill>
                </a:rPr>
                <a:t>273</a:t>
              </a:r>
              <a:endParaRPr lang="en-US" dirty="0">
                <a:solidFill>
                  <a:srgbClr val="FF0000"/>
                </a:solidFill>
              </a:endParaRPr>
            </a:p>
          </p:txBody>
        </p:sp>
        <p:sp>
          <p:nvSpPr>
            <p:cNvPr id="8" name="Rectangle 7"/>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300</a:t>
              </a:r>
              <a:endParaRPr lang="en-US" dirty="0"/>
            </a:p>
          </p:txBody>
        </p:sp>
        <p:sp>
          <p:nvSpPr>
            <p:cNvPr id="9" name="Rectangle 8"/>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10" name="Rectangle 9"/>
          <p:cNvSpPr/>
          <p:nvPr/>
        </p:nvSpPr>
        <p:spPr>
          <a:xfrm>
            <a:off x="1596569" y="428895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1" name="Straight Arrow Connector 10"/>
          <p:cNvCxnSpPr>
            <a:stCxn id="10" idx="2"/>
            <a:endCxn id="5" idx="0"/>
          </p:cNvCxnSpPr>
          <p:nvPr/>
        </p:nvCxnSpPr>
        <p:spPr>
          <a:xfrm flipH="1">
            <a:off x="1328055" y="4869528"/>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2" name="Group 11"/>
          <p:cNvGrpSpPr/>
          <p:nvPr/>
        </p:nvGrpSpPr>
        <p:grpSpPr>
          <a:xfrm>
            <a:off x="4013199" y="5392035"/>
            <a:ext cx="2685145" cy="580576"/>
            <a:chOff x="1531257" y="2772224"/>
            <a:chExt cx="2685145" cy="580576"/>
          </a:xfrm>
        </p:grpSpPr>
        <p:sp>
          <p:nvSpPr>
            <p:cNvPr id="13" name="Rectangle 12"/>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400</a:t>
              </a:r>
              <a:endParaRPr lang="en-US" dirty="0"/>
            </a:p>
          </p:txBody>
        </p:sp>
        <p:sp>
          <p:nvSpPr>
            <p:cNvPr id="14" name="Rectangle 13"/>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500</a:t>
              </a:r>
              <a:endParaRPr lang="en-US" dirty="0"/>
            </a:p>
          </p:txBody>
        </p:sp>
        <p:sp>
          <p:nvSpPr>
            <p:cNvPr id="15" name="Rectangle 14"/>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600</a:t>
              </a:r>
              <a:endParaRPr lang="en-US" dirty="0"/>
            </a:p>
          </p:txBody>
        </p:sp>
        <p:sp>
          <p:nvSpPr>
            <p:cNvPr id="16" name="Rectangle 15"/>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7" name="Rectangle 16"/>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18" name="Rectangle 17"/>
          <p:cNvSpPr/>
          <p:nvPr/>
        </p:nvSpPr>
        <p:spPr>
          <a:xfrm>
            <a:off x="2133598" y="428895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cxnSp>
        <p:nvCxnSpPr>
          <p:cNvPr id="19" name="Straight Arrow Connector 18"/>
          <p:cNvCxnSpPr>
            <a:stCxn id="18" idx="2"/>
            <a:endCxn id="13" idx="0"/>
          </p:cNvCxnSpPr>
          <p:nvPr/>
        </p:nvCxnSpPr>
        <p:spPr>
          <a:xfrm>
            <a:off x="2402113" y="4869528"/>
            <a:ext cx="1879601" cy="5225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0" name="Group 19"/>
          <p:cNvGrpSpPr/>
          <p:nvPr/>
        </p:nvGrpSpPr>
        <p:grpSpPr>
          <a:xfrm>
            <a:off x="6936015" y="5392035"/>
            <a:ext cx="2685145" cy="580576"/>
            <a:chOff x="1531257" y="2772224"/>
            <a:chExt cx="2685145" cy="580576"/>
          </a:xfrm>
        </p:grpSpPr>
        <p:sp>
          <p:nvSpPr>
            <p:cNvPr id="21" name="Rectangle 20"/>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r>
                <a:rPr lang="en-US" dirty="0" smtClean="0"/>
                <a:t>00</a:t>
              </a:r>
              <a:endParaRPr lang="en-US" dirty="0"/>
            </a:p>
          </p:txBody>
        </p:sp>
        <p:sp>
          <p:nvSpPr>
            <p:cNvPr id="22" name="Rectangle 21"/>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r>
                <a:rPr lang="en-US" dirty="0" smtClean="0"/>
                <a:t>00</a:t>
              </a:r>
              <a:endParaRPr lang="en-US" dirty="0"/>
            </a:p>
          </p:txBody>
        </p:sp>
        <p:sp>
          <p:nvSpPr>
            <p:cNvPr id="23" name="Rectangle 22"/>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24" name="Rectangle 23"/>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25" name="Rectangle 24"/>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grpSp>
      <p:sp>
        <p:nvSpPr>
          <p:cNvPr id="26" name="Rectangle 25"/>
          <p:cNvSpPr/>
          <p:nvPr/>
        </p:nvSpPr>
        <p:spPr>
          <a:xfrm>
            <a:off x="2670627" y="4288953"/>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27" name="Straight Arrow Connector 26"/>
          <p:cNvCxnSpPr>
            <a:stCxn id="26" idx="2"/>
          </p:cNvCxnSpPr>
          <p:nvPr/>
        </p:nvCxnSpPr>
        <p:spPr>
          <a:xfrm>
            <a:off x="2939142" y="4869524"/>
            <a:ext cx="4296231" cy="5203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528915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3: Re-initialize Scheduling Sandbox</a:t>
            </a:r>
            <a:endParaRPr lang="en-US" dirty="0"/>
          </a:p>
        </p:txBody>
      </p:sp>
      <p:sp>
        <p:nvSpPr>
          <p:cNvPr id="3" name="Content Placeholder 2"/>
          <p:cNvSpPr>
            <a:spLocks noGrp="1"/>
          </p:cNvSpPr>
          <p:nvPr>
            <p:ph idx="1"/>
          </p:nvPr>
        </p:nvSpPr>
        <p:spPr/>
        <p:txBody>
          <a:bodyPr/>
          <a:lstStyle/>
          <a:p>
            <a:r>
              <a:rPr lang="en-US" dirty="0"/>
              <a:t>The attacker discards his Scheduling Sandbox, which was modified while determining which Data Node contained the hidden auditing event.</a:t>
            </a:r>
          </a:p>
          <a:p>
            <a:r>
              <a:rPr lang="en-US" dirty="0" smtClean="0"/>
              <a:t>Then the attacker initiates a new Scheduling Sandbox session, which is populated exactly as before:</a:t>
            </a:r>
            <a:endParaRPr lang="en-US" dirty="0"/>
          </a:p>
        </p:txBody>
      </p:sp>
      <p:grpSp>
        <p:nvGrpSpPr>
          <p:cNvPr id="4" name="Group 3"/>
          <p:cNvGrpSpPr/>
          <p:nvPr/>
        </p:nvGrpSpPr>
        <p:grpSpPr>
          <a:xfrm>
            <a:off x="1059540" y="5392040"/>
            <a:ext cx="2685145" cy="580576"/>
            <a:chOff x="1531257" y="2772224"/>
            <a:chExt cx="2685145" cy="580576"/>
          </a:xfrm>
        </p:grpSpPr>
        <p:sp>
          <p:nvSpPr>
            <p:cNvPr id="5" name="Rectangle 4"/>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6" name="Rectangle 5"/>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7" name="Rectangle 6"/>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FF0000"/>
                  </a:solidFill>
                </a:rPr>
                <a:t>273</a:t>
              </a:r>
              <a:endParaRPr lang="en-US" dirty="0">
                <a:solidFill>
                  <a:srgbClr val="FF0000"/>
                </a:solidFill>
              </a:endParaRPr>
            </a:p>
          </p:txBody>
        </p:sp>
        <p:sp>
          <p:nvSpPr>
            <p:cNvPr id="8" name="Rectangle 7"/>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300</a:t>
              </a:r>
              <a:endParaRPr lang="en-US" dirty="0"/>
            </a:p>
          </p:txBody>
        </p:sp>
        <p:sp>
          <p:nvSpPr>
            <p:cNvPr id="9" name="Rectangle 8"/>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10" name="Rectangle 9"/>
          <p:cNvSpPr/>
          <p:nvPr/>
        </p:nvSpPr>
        <p:spPr>
          <a:xfrm>
            <a:off x="1596569" y="428895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1" name="Straight Arrow Connector 10"/>
          <p:cNvCxnSpPr>
            <a:stCxn id="10" idx="2"/>
            <a:endCxn id="5" idx="0"/>
          </p:cNvCxnSpPr>
          <p:nvPr/>
        </p:nvCxnSpPr>
        <p:spPr>
          <a:xfrm flipH="1">
            <a:off x="1328055" y="4869528"/>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2" name="Group 11"/>
          <p:cNvGrpSpPr/>
          <p:nvPr/>
        </p:nvGrpSpPr>
        <p:grpSpPr>
          <a:xfrm>
            <a:off x="4013199" y="5392035"/>
            <a:ext cx="2685145" cy="580576"/>
            <a:chOff x="1531257" y="2772224"/>
            <a:chExt cx="2685145" cy="580576"/>
          </a:xfrm>
        </p:grpSpPr>
        <p:sp>
          <p:nvSpPr>
            <p:cNvPr id="13" name="Rectangle 12"/>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400</a:t>
              </a:r>
              <a:endParaRPr lang="en-US" dirty="0"/>
            </a:p>
          </p:txBody>
        </p:sp>
        <p:sp>
          <p:nvSpPr>
            <p:cNvPr id="14" name="Rectangle 13"/>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500</a:t>
              </a:r>
              <a:endParaRPr lang="en-US" dirty="0"/>
            </a:p>
          </p:txBody>
        </p:sp>
        <p:sp>
          <p:nvSpPr>
            <p:cNvPr id="15" name="Rectangle 14"/>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600</a:t>
              </a:r>
              <a:endParaRPr lang="en-US" dirty="0"/>
            </a:p>
          </p:txBody>
        </p:sp>
        <p:sp>
          <p:nvSpPr>
            <p:cNvPr id="16" name="Rectangle 15"/>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7" name="Rectangle 16"/>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18" name="Rectangle 17"/>
          <p:cNvSpPr/>
          <p:nvPr/>
        </p:nvSpPr>
        <p:spPr>
          <a:xfrm>
            <a:off x="2133598" y="428895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cxnSp>
        <p:nvCxnSpPr>
          <p:cNvPr id="19" name="Straight Arrow Connector 18"/>
          <p:cNvCxnSpPr>
            <a:stCxn id="18" idx="2"/>
            <a:endCxn id="13" idx="0"/>
          </p:cNvCxnSpPr>
          <p:nvPr/>
        </p:nvCxnSpPr>
        <p:spPr>
          <a:xfrm>
            <a:off x="2402113" y="4869528"/>
            <a:ext cx="1879601" cy="5225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0" name="Group 19"/>
          <p:cNvGrpSpPr/>
          <p:nvPr/>
        </p:nvGrpSpPr>
        <p:grpSpPr>
          <a:xfrm>
            <a:off x="6936015" y="5392035"/>
            <a:ext cx="2685145" cy="580576"/>
            <a:chOff x="1531257" y="2772224"/>
            <a:chExt cx="2685145" cy="580576"/>
          </a:xfrm>
        </p:grpSpPr>
        <p:sp>
          <p:nvSpPr>
            <p:cNvPr id="21" name="Rectangle 20"/>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r>
                <a:rPr lang="en-US" dirty="0" smtClean="0"/>
                <a:t>00</a:t>
              </a:r>
              <a:endParaRPr lang="en-US" dirty="0"/>
            </a:p>
          </p:txBody>
        </p:sp>
        <p:sp>
          <p:nvSpPr>
            <p:cNvPr id="22" name="Rectangle 21"/>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r>
                <a:rPr lang="en-US" dirty="0" smtClean="0"/>
                <a:t>00</a:t>
              </a:r>
              <a:endParaRPr lang="en-US" dirty="0"/>
            </a:p>
          </p:txBody>
        </p:sp>
        <p:sp>
          <p:nvSpPr>
            <p:cNvPr id="23" name="Rectangle 22"/>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24" name="Rectangle 23"/>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25" name="Rectangle 24"/>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grpSp>
      <p:sp>
        <p:nvSpPr>
          <p:cNvPr id="26" name="Rectangle 25"/>
          <p:cNvSpPr/>
          <p:nvPr/>
        </p:nvSpPr>
        <p:spPr>
          <a:xfrm>
            <a:off x="2670627" y="4288953"/>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27" name="Straight Arrow Connector 26"/>
          <p:cNvCxnSpPr>
            <a:stCxn id="26" idx="2"/>
          </p:cNvCxnSpPr>
          <p:nvPr/>
        </p:nvCxnSpPr>
        <p:spPr>
          <a:xfrm>
            <a:off x="2939142" y="4869524"/>
            <a:ext cx="4296231" cy="5203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Rounded Rectangle 27"/>
          <p:cNvSpPr/>
          <p:nvPr/>
        </p:nvSpPr>
        <p:spPr>
          <a:xfrm>
            <a:off x="5280471" y="4041681"/>
            <a:ext cx="6406248" cy="855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The attacker now knows that the hidden auditing event is in this Data Node</a:t>
            </a:r>
          </a:p>
          <a:p>
            <a:pPr algn="ctr"/>
            <a:endParaRPr lang="en-US" dirty="0"/>
          </a:p>
        </p:txBody>
      </p:sp>
      <p:cxnSp>
        <p:nvCxnSpPr>
          <p:cNvPr id="29" name="Straight Arrow Connector 28"/>
          <p:cNvCxnSpPr>
            <a:stCxn id="28" idx="1"/>
          </p:cNvCxnSpPr>
          <p:nvPr/>
        </p:nvCxnSpPr>
        <p:spPr>
          <a:xfrm flipH="1">
            <a:off x="3653285" y="4469310"/>
            <a:ext cx="1627186" cy="920522"/>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31431189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3: Re-initialize Scheduling Sandbox</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smtClean="0"/>
              <a:t>Pseudocode:</a:t>
            </a:r>
          </a:p>
          <a:p>
            <a:pPr marL="0" indent="0">
              <a:buNone/>
            </a:pPr>
            <a:endParaRPr lang="en-US" sz="2400" b="1" dirty="0"/>
          </a:p>
          <a:p>
            <a:pPr marL="0" indent="0">
              <a:buNone/>
            </a:pPr>
            <a:r>
              <a:rPr lang="en-US" sz="2400" dirty="0" err="1" smtClean="0"/>
              <a:t>scheduling_sandbox.discard</a:t>
            </a:r>
            <a:r>
              <a:rPr lang="en-US" sz="2400" dirty="0" smtClean="0"/>
              <a:t>()  </a:t>
            </a:r>
            <a:r>
              <a:rPr lang="en-US" sz="2400" dirty="0">
                <a:solidFill>
                  <a:schemeClr val="accent6"/>
                </a:solidFill>
              </a:rPr>
              <a:t>// kill the </a:t>
            </a:r>
            <a:r>
              <a:rPr lang="en-US" sz="2400" dirty="0" smtClean="0">
                <a:solidFill>
                  <a:schemeClr val="accent6"/>
                </a:solidFill>
              </a:rPr>
              <a:t>sandbox</a:t>
            </a:r>
            <a:endParaRPr lang="en-US" sz="2400" dirty="0">
              <a:solidFill>
                <a:schemeClr val="accent6"/>
              </a:solidFill>
            </a:endParaRPr>
          </a:p>
          <a:p>
            <a:pPr marL="0" indent="0">
              <a:buNone/>
            </a:pPr>
            <a:r>
              <a:rPr lang="en-US" sz="2400" dirty="0" err="1"/>
              <a:t>scheduling_sandbox.initiate</a:t>
            </a:r>
            <a:r>
              <a:rPr lang="en-US" sz="2400" dirty="0"/>
              <a:t>()  </a:t>
            </a:r>
            <a:r>
              <a:rPr lang="en-US" sz="2400" dirty="0">
                <a:solidFill>
                  <a:schemeClr val="accent6"/>
                </a:solidFill>
              </a:rPr>
              <a:t>// reinitialize a new sandbox</a:t>
            </a:r>
          </a:p>
        </p:txBody>
      </p:sp>
    </p:spTree>
    <p:extLst>
      <p:ext uri="{BB962C8B-B14F-4D97-AF65-F5344CB8AC3E}">
        <p14:creationId xmlns:p14="http://schemas.microsoft.com/office/powerpoint/2010/main" val="18330731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Steps</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t>Create a new Scheduling Sandbox session, and determine how the </a:t>
            </a:r>
            <a:r>
              <a:rPr lang="en-US" dirty="0" err="1"/>
              <a:t>TempIndex</a:t>
            </a:r>
            <a:r>
              <a:rPr lang="en-US" dirty="0"/>
              <a:t> would be structured in the absence of a hidden auditing event</a:t>
            </a:r>
          </a:p>
          <a:p>
            <a:pPr marL="514350" indent="-514350">
              <a:buFont typeface="+mj-lt"/>
              <a:buAutoNum type="arabicPeriod"/>
            </a:pPr>
            <a:r>
              <a:rPr lang="en-US" dirty="0"/>
              <a:t>Determine which Data Node the hidden auditing event is recorded in</a:t>
            </a:r>
          </a:p>
          <a:p>
            <a:pPr marL="514350" indent="-514350">
              <a:buFont typeface="+mj-lt"/>
              <a:buAutoNum type="arabicPeriod"/>
            </a:pPr>
            <a:r>
              <a:rPr lang="en-US" dirty="0"/>
              <a:t>Discard Scheduling Sandbox without committing and create a new one</a:t>
            </a:r>
          </a:p>
          <a:p>
            <a:pPr marL="514350" indent="-514350">
              <a:buFont typeface="+mj-lt"/>
              <a:buAutoNum type="arabicPeriod"/>
            </a:pPr>
            <a:r>
              <a:rPr lang="en-US" dirty="0"/>
              <a:t>Determine which known event IDs “bookend” the hidden auditing event</a:t>
            </a:r>
          </a:p>
          <a:p>
            <a:pPr marL="514350" indent="-514350">
              <a:buFont typeface="+mj-lt"/>
              <a:buAutoNum type="arabicPeriod"/>
            </a:pPr>
            <a:r>
              <a:rPr lang="en-US" dirty="0"/>
              <a:t>Perform a binary search to identify the hidden auditing event’s ID</a:t>
            </a:r>
          </a:p>
        </p:txBody>
      </p:sp>
      <p:pic>
        <p:nvPicPr>
          <p:cNvPr id="1026" name="Picture 2" descr="http://www.iconsdb.com/icons/download/green/check-mark-3-51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690" y="2019074"/>
            <a:ext cx="497568" cy="497568"/>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a:off x="288245" y="4753430"/>
            <a:ext cx="464457" cy="2540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http://www.iconsdb.com/icons/download/green/check-mark-3-51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690" y="3121366"/>
            <a:ext cx="497568" cy="49756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www.iconsdb.com/icons/download/green/check-mark-3-51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245" y="3818052"/>
            <a:ext cx="497568" cy="497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51428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4: Determine the Interval</a:t>
            </a:r>
            <a:endParaRPr lang="en-US" dirty="0"/>
          </a:p>
        </p:txBody>
      </p:sp>
      <p:sp>
        <p:nvSpPr>
          <p:cNvPr id="3" name="Content Placeholder 2"/>
          <p:cNvSpPr>
            <a:spLocks noGrp="1"/>
          </p:cNvSpPr>
          <p:nvPr>
            <p:ph idx="1"/>
          </p:nvPr>
        </p:nvSpPr>
        <p:spPr>
          <a:xfrm>
            <a:off x="889002" y="1462768"/>
            <a:ext cx="10515600" cy="4351338"/>
          </a:xfrm>
        </p:spPr>
        <p:txBody>
          <a:bodyPr>
            <a:normAutofit/>
          </a:bodyPr>
          <a:lstStyle/>
          <a:p>
            <a:endParaRPr lang="en-US" sz="2000" dirty="0" smtClean="0"/>
          </a:p>
          <a:p>
            <a:r>
              <a:rPr lang="en-US" sz="2000" dirty="0" smtClean="0"/>
              <a:t>We know the hidden auditing event is in the left Data Node, so the center and right data nodes are irrelevant and we omit them from the rest of the example:</a:t>
            </a:r>
          </a:p>
          <a:p>
            <a:endParaRPr lang="en-US" sz="2000" dirty="0" smtClean="0"/>
          </a:p>
          <a:p>
            <a:endParaRPr lang="en-US" sz="2000" dirty="0" smtClean="0"/>
          </a:p>
        </p:txBody>
      </p:sp>
      <p:cxnSp>
        <p:nvCxnSpPr>
          <p:cNvPr id="70" name="Straight Arrow Connector 69"/>
          <p:cNvCxnSpPr/>
          <p:nvPr/>
        </p:nvCxnSpPr>
        <p:spPr>
          <a:xfrm>
            <a:off x="2296880" y="3832058"/>
            <a:ext cx="1342572" cy="3094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96" name="Group 95"/>
          <p:cNvGrpSpPr/>
          <p:nvPr/>
        </p:nvGrpSpPr>
        <p:grpSpPr>
          <a:xfrm>
            <a:off x="1052283" y="4361991"/>
            <a:ext cx="2685145" cy="580576"/>
            <a:chOff x="1531257" y="2772224"/>
            <a:chExt cx="2685145" cy="580576"/>
          </a:xfrm>
        </p:grpSpPr>
        <p:sp>
          <p:nvSpPr>
            <p:cNvPr id="97" name="Rectangle 96"/>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98" name="Rectangle 97"/>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99" name="Rectangle 98"/>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FF0000"/>
                  </a:solidFill>
                </a:rPr>
                <a:t>273</a:t>
              </a:r>
              <a:endParaRPr lang="en-US" dirty="0">
                <a:solidFill>
                  <a:srgbClr val="FF0000"/>
                </a:solidFill>
              </a:endParaRPr>
            </a:p>
          </p:txBody>
        </p:sp>
        <p:sp>
          <p:nvSpPr>
            <p:cNvPr id="100" name="Rectangle 99"/>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300</a:t>
              </a:r>
              <a:endParaRPr lang="en-US" dirty="0"/>
            </a:p>
          </p:txBody>
        </p:sp>
        <p:sp>
          <p:nvSpPr>
            <p:cNvPr id="101" name="Rectangle 100"/>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102" name="Rectangle 101"/>
          <p:cNvSpPr/>
          <p:nvPr/>
        </p:nvSpPr>
        <p:spPr>
          <a:xfrm>
            <a:off x="1589312" y="325890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03" name="Straight Arrow Connector 102"/>
          <p:cNvCxnSpPr>
            <a:stCxn id="102" idx="2"/>
            <a:endCxn id="97" idx="0"/>
          </p:cNvCxnSpPr>
          <p:nvPr/>
        </p:nvCxnSpPr>
        <p:spPr>
          <a:xfrm flipH="1">
            <a:off x="1320798" y="3839479"/>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0" name="Rectangle 109"/>
          <p:cNvSpPr/>
          <p:nvPr/>
        </p:nvSpPr>
        <p:spPr>
          <a:xfrm>
            <a:off x="2126341" y="325890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sp>
        <p:nvSpPr>
          <p:cNvPr id="118" name="Rectangle 117"/>
          <p:cNvSpPr/>
          <p:nvPr/>
        </p:nvSpPr>
        <p:spPr>
          <a:xfrm>
            <a:off x="2663370" y="3258904"/>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120" name="Straight Arrow Connector 119"/>
          <p:cNvCxnSpPr>
            <a:stCxn id="118" idx="2"/>
          </p:cNvCxnSpPr>
          <p:nvPr/>
        </p:nvCxnSpPr>
        <p:spPr>
          <a:xfrm>
            <a:off x="2931885" y="3839475"/>
            <a:ext cx="2536373" cy="539349"/>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1178484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4: Determine the Interval</a:t>
            </a:r>
            <a:endParaRPr lang="en-US" dirty="0"/>
          </a:p>
        </p:txBody>
      </p:sp>
      <p:sp>
        <p:nvSpPr>
          <p:cNvPr id="3" name="Content Placeholder 2"/>
          <p:cNvSpPr>
            <a:spLocks noGrp="1"/>
          </p:cNvSpPr>
          <p:nvPr>
            <p:ph idx="1"/>
          </p:nvPr>
        </p:nvSpPr>
        <p:spPr>
          <a:xfrm>
            <a:off x="889002" y="1462768"/>
            <a:ext cx="10515600" cy="4351338"/>
          </a:xfrm>
        </p:spPr>
        <p:txBody>
          <a:bodyPr>
            <a:normAutofit/>
          </a:bodyPr>
          <a:lstStyle/>
          <a:p>
            <a:endParaRPr lang="en-US" sz="2000" dirty="0" smtClean="0"/>
          </a:p>
          <a:p>
            <a:r>
              <a:rPr lang="en-US" sz="2000" dirty="0" smtClean="0"/>
              <a:t>The event ID pairs, which could bookend the hidden auditing event, are (100, 200), (200, 300), and (300, 400)</a:t>
            </a:r>
          </a:p>
          <a:p>
            <a:endParaRPr lang="en-US" sz="2000" dirty="0" smtClean="0"/>
          </a:p>
          <a:p>
            <a:endParaRPr lang="en-US" sz="2000" dirty="0" smtClean="0"/>
          </a:p>
        </p:txBody>
      </p:sp>
      <p:cxnSp>
        <p:nvCxnSpPr>
          <p:cNvPr id="70" name="Straight Arrow Connector 69"/>
          <p:cNvCxnSpPr/>
          <p:nvPr/>
        </p:nvCxnSpPr>
        <p:spPr>
          <a:xfrm>
            <a:off x="2296880" y="3832058"/>
            <a:ext cx="1342572" cy="3094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96" name="Group 95"/>
          <p:cNvGrpSpPr/>
          <p:nvPr/>
        </p:nvGrpSpPr>
        <p:grpSpPr>
          <a:xfrm>
            <a:off x="1052283" y="4361991"/>
            <a:ext cx="2685145" cy="580576"/>
            <a:chOff x="1531257" y="2772224"/>
            <a:chExt cx="2685145" cy="580576"/>
          </a:xfrm>
        </p:grpSpPr>
        <p:sp>
          <p:nvSpPr>
            <p:cNvPr id="97" name="Rectangle 96"/>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98" name="Rectangle 97"/>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99" name="Rectangle 98"/>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FF0000"/>
                  </a:solidFill>
                </a:rPr>
                <a:t>273</a:t>
              </a:r>
              <a:endParaRPr lang="en-US" dirty="0">
                <a:solidFill>
                  <a:srgbClr val="FF0000"/>
                </a:solidFill>
              </a:endParaRPr>
            </a:p>
          </p:txBody>
        </p:sp>
        <p:sp>
          <p:nvSpPr>
            <p:cNvPr id="100" name="Rectangle 99"/>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300</a:t>
              </a:r>
              <a:endParaRPr lang="en-US" dirty="0"/>
            </a:p>
          </p:txBody>
        </p:sp>
        <p:sp>
          <p:nvSpPr>
            <p:cNvPr id="101" name="Rectangle 100"/>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102" name="Rectangle 101"/>
          <p:cNvSpPr/>
          <p:nvPr/>
        </p:nvSpPr>
        <p:spPr>
          <a:xfrm>
            <a:off x="1589312" y="325890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03" name="Straight Arrow Connector 102"/>
          <p:cNvCxnSpPr>
            <a:stCxn id="102" idx="2"/>
            <a:endCxn id="97" idx="0"/>
          </p:cNvCxnSpPr>
          <p:nvPr/>
        </p:nvCxnSpPr>
        <p:spPr>
          <a:xfrm flipH="1">
            <a:off x="1320798" y="3839479"/>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0" name="Rectangle 109"/>
          <p:cNvSpPr/>
          <p:nvPr/>
        </p:nvSpPr>
        <p:spPr>
          <a:xfrm>
            <a:off x="2126341" y="325890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sp>
        <p:nvSpPr>
          <p:cNvPr id="118" name="Rectangle 117"/>
          <p:cNvSpPr/>
          <p:nvPr/>
        </p:nvSpPr>
        <p:spPr>
          <a:xfrm>
            <a:off x="2663370" y="3258904"/>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120" name="Straight Arrow Connector 119"/>
          <p:cNvCxnSpPr>
            <a:stCxn id="118" idx="2"/>
          </p:cNvCxnSpPr>
          <p:nvPr/>
        </p:nvCxnSpPr>
        <p:spPr>
          <a:xfrm>
            <a:off x="2931885" y="3839475"/>
            <a:ext cx="2536373" cy="539349"/>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12592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Sandbox Structure</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TempIndex</a:t>
            </a:r>
            <a:r>
              <a:rPr lang="en-US" dirty="0" smtClean="0"/>
              <a:t> is similar to a B-tree.</a:t>
            </a:r>
          </a:p>
          <a:p>
            <a:r>
              <a:rPr lang="en-US" dirty="0" smtClean="0"/>
              <a:t>It contains two types of nodes: median nodes and data nodes</a:t>
            </a:r>
          </a:p>
          <a:p>
            <a:pPr lvl="1"/>
            <a:r>
              <a:rPr lang="en-US" dirty="0" smtClean="0"/>
              <a:t>Median Node:  </a:t>
            </a:r>
          </a:p>
          <a:p>
            <a:pPr lvl="2"/>
            <a:r>
              <a:rPr lang="en-US" dirty="0" smtClean="0"/>
              <a:t>All internal nodes of the tree are Median Nodes.</a:t>
            </a:r>
          </a:p>
          <a:p>
            <a:pPr lvl="2"/>
            <a:r>
              <a:rPr lang="en-US" dirty="0" smtClean="0"/>
              <a:t>A Median Node contains the least ID value for each of its children</a:t>
            </a:r>
          </a:p>
          <a:p>
            <a:pPr lvl="2"/>
            <a:r>
              <a:rPr lang="en-US" dirty="0" smtClean="0"/>
              <a:t>There is no fixed limit to how many children a Median Node may have</a:t>
            </a:r>
          </a:p>
          <a:p>
            <a:pPr lvl="2"/>
            <a:r>
              <a:rPr lang="en-US" dirty="0" err="1" smtClean="0"/>
              <a:t>E.g</a:t>
            </a:r>
            <a:r>
              <a:rPr lang="en-US" dirty="0" smtClean="0"/>
              <a:t>,                        is a Median Node with two children.  The least ID value in the left child</a:t>
            </a:r>
            <a:br>
              <a:rPr lang="en-US" dirty="0" smtClean="0"/>
            </a:br>
            <a:r>
              <a:rPr lang="en-US" dirty="0" smtClean="0"/>
              <a:t>	</a:t>
            </a:r>
            <a:r>
              <a:rPr lang="en-US" dirty="0"/>
              <a:t>	 </a:t>
            </a:r>
            <a:r>
              <a:rPr lang="en-US" dirty="0" smtClean="0"/>
              <a:t>		is 100, and the least ID value in the right child is 200.</a:t>
            </a:r>
          </a:p>
          <a:p>
            <a:pPr lvl="2"/>
            <a:endParaRPr lang="en-US" dirty="0" smtClean="0"/>
          </a:p>
          <a:p>
            <a:pPr lvl="1"/>
            <a:endParaRPr lang="en-US" dirty="0" smtClean="0"/>
          </a:p>
          <a:p>
            <a:pPr lvl="1"/>
            <a:r>
              <a:rPr lang="en-US" dirty="0" smtClean="0"/>
              <a:t>Data Node:</a:t>
            </a:r>
          </a:p>
          <a:p>
            <a:pPr lvl="2"/>
            <a:r>
              <a:rPr lang="en-US" dirty="0" smtClean="0"/>
              <a:t>All leaf nodes of the tree are Data Nodes</a:t>
            </a:r>
          </a:p>
          <a:p>
            <a:pPr lvl="2"/>
            <a:r>
              <a:rPr lang="en-US" dirty="0" smtClean="0"/>
              <a:t>A Data Node contains </a:t>
            </a:r>
            <a:r>
              <a:rPr lang="en-US" b="1" dirty="0" smtClean="0"/>
              <a:t>5 slots </a:t>
            </a:r>
            <a:r>
              <a:rPr lang="en-US" dirty="0" smtClean="0"/>
              <a:t>in which to store event values</a:t>
            </a:r>
          </a:p>
          <a:p>
            <a:pPr lvl="2"/>
            <a:r>
              <a:rPr lang="en-US" dirty="0" smtClean="0"/>
              <a:t>E.g.,				is a Data Node containing two events, with IDs 20 and 40 </a:t>
            </a:r>
          </a:p>
        </p:txBody>
      </p:sp>
      <p:grpSp>
        <p:nvGrpSpPr>
          <p:cNvPr id="5" name="Group 4"/>
          <p:cNvGrpSpPr/>
          <p:nvPr/>
        </p:nvGrpSpPr>
        <p:grpSpPr>
          <a:xfrm>
            <a:off x="2625270" y="5597520"/>
            <a:ext cx="2685145" cy="580576"/>
            <a:chOff x="1531257" y="2772224"/>
            <a:chExt cx="2685145" cy="580576"/>
          </a:xfrm>
        </p:grpSpPr>
        <p:sp>
          <p:nvSpPr>
            <p:cNvPr id="6" name="Rectangle 5"/>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a:t>
              </a:r>
              <a:endParaRPr lang="en-US" dirty="0"/>
            </a:p>
          </p:txBody>
        </p:sp>
        <p:sp>
          <p:nvSpPr>
            <p:cNvPr id="7" name="Rectangle 6"/>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40</a:t>
              </a:r>
              <a:endParaRPr lang="en-US" dirty="0"/>
            </a:p>
          </p:txBody>
        </p:sp>
        <p:sp>
          <p:nvSpPr>
            <p:cNvPr id="8" name="Rectangle 7"/>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9" name="Rectangle 8"/>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10" name="Rectangle 9"/>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grpSp>
      <p:grpSp>
        <p:nvGrpSpPr>
          <p:cNvPr id="13" name="Group 12"/>
          <p:cNvGrpSpPr/>
          <p:nvPr/>
        </p:nvGrpSpPr>
        <p:grpSpPr>
          <a:xfrm>
            <a:off x="2574471" y="3700678"/>
            <a:ext cx="1074058" cy="584434"/>
            <a:chOff x="9245603" y="2858846"/>
            <a:chExt cx="1074058" cy="584434"/>
          </a:xfrm>
        </p:grpSpPr>
        <p:sp>
          <p:nvSpPr>
            <p:cNvPr id="4" name="Rectangle 3"/>
            <p:cNvSpPr/>
            <p:nvPr/>
          </p:nvSpPr>
          <p:spPr>
            <a:xfrm>
              <a:off x="9245603" y="2862709"/>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sp>
          <p:nvSpPr>
            <p:cNvPr id="12" name="Rectangle 11"/>
            <p:cNvSpPr/>
            <p:nvPr/>
          </p:nvSpPr>
          <p:spPr>
            <a:xfrm>
              <a:off x="9782632" y="2858846"/>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200</a:t>
              </a:r>
              <a:endParaRPr lang="en-US" dirty="0"/>
            </a:p>
          </p:txBody>
        </p:sp>
      </p:grpSp>
      <p:sp>
        <p:nvSpPr>
          <p:cNvPr id="14" name="TextBox 13"/>
          <p:cNvSpPr txBox="1"/>
          <p:nvPr/>
        </p:nvSpPr>
        <p:spPr>
          <a:xfrm>
            <a:off x="5415449" y="5808195"/>
            <a:ext cx="2502288" cy="369332"/>
          </a:xfrm>
          <a:prstGeom prst="rect">
            <a:avLst/>
          </a:prstGeom>
          <a:noFill/>
        </p:spPr>
        <p:txBody>
          <a:bodyPr wrap="none" rtlCol="0">
            <a:spAutoFit/>
          </a:bodyPr>
          <a:lstStyle/>
          <a:p>
            <a:r>
              <a:rPr lang="en-US" dirty="0" smtClean="0"/>
              <a:t>E denotes an empty slot</a:t>
            </a:r>
            <a:endParaRPr lang="en-US" dirty="0"/>
          </a:p>
        </p:txBody>
      </p:sp>
    </p:spTree>
    <p:extLst>
      <p:ext uri="{BB962C8B-B14F-4D97-AF65-F5344CB8AC3E}">
        <p14:creationId xmlns:p14="http://schemas.microsoft.com/office/powerpoint/2010/main" val="91279927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4: Determine the Interval</a:t>
            </a:r>
            <a:endParaRPr lang="en-US" dirty="0"/>
          </a:p>
        </p:txBody>
      </p:sp>
      <p:sp>
        <p:nvSpPr>
          <p:cNvPr id="3" name="Content Placeholder 2"/>
          <p:cNvSpPr>
            <a:spLocks noGrp="1"/>
          </p:cNvSpPr>
          <p:nvPr>
            <p:ph idx="1"/>
          </p:nvPr>
        </p:nvSpPr>
        <p:spPr>
          <a:xfrm>
            <a:off x="889002" y="1462768"/>
            <a:ext cx="10515600" cy="4351338"/>
          </a:xfrm>
        </p:spPr>
        <p:txBody>
          <a:bodyPr>
            <a:normAutofit/>
          </a:bodyPr>
          <a:lstStyle/>
          <a:p>
            <a:endParaRPr lang="en-US" sz="2000" dirty="0" smtClean="0"/>
          </a:p>
          <a:p>
            <a:r>
              <a:rPr lang="en-US" sz="2000" dirty="0" smtClean="0"/>
              <a:t>The event ID pairs, which could bookend the hidden auditing event, are (100, 200), (200, 300), and (300, 400)</a:t>
            </a:r>
          </a:p>
          <a:p>
            <a:endParaRPr lang="en-US" sz="2000" dirty="0" smtClean="0"/>
          </a:p>
          <a:p>
            <a:endParaRPr lang="en-US" sz="2000" dirty="0" smtClean="0"/>
          </a:p>
        </p:txBody>
      </p:sp>
      <p:cxnSp>
        <p:nvCxnSpPr>
          <p:cNvPr id="70" name="Straight Arrow Connector 69"/>
          <p:cNvCxnSpPr/>
          <p:nvPr/>
        </p:nvCxnSpPr>
        <p:spPr>
          <a:xfrm>
            <a:off x="2296880" y="3832058"/>
            <a:ext cx="1342572" cy="3094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96" name="Group 95"/>
          <p:cNvGrpSpPr/>
          <p:nvPr/>
        </p:nvGrpSpPr>
        <p:grpSpPr>
          <a:xfrm>
            <a:off x="1052283" y="4361991"/>
            <a:ext cx="2685145" cy="580576"/>
            <a:chOff x="1531257" y="2772224"/>
            <a:chExt cx="2685145" cy="580576"/>
          </a:xfrm>
        </p:grpSpPr>
        <p:sp>
          <p:nvSpPr>
            <p:cNvPr id="97" name="Rectangle 96"/>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98" name="Rectangle 97"/>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99" name="Rectangle 98"/>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FF0000"/>
                  </a:solidFill>
                </a:rPr>
                <a:t>273</a:t>
              </a:r>
              <a:endParaRPr lang="en-US" dirty="0">
                <a:solidFill>
                  <a:srgbClr val="FF0000"/>
                </a:solidFill>
              </a:endParaRPr>
            </a:p>
          </p:txBody>
        </p:sp>
        <p:sp>
          <p:nvSpPr>
            <p:cNvPr id="100" name="Rectangle 99"/>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300</a:t>
              </a:r>
              <a:endParaRPr lang="en-US" dirty="0"/>
            </a:p>
          </p:txBody>
        </p:sp>
        <p:sp>
          <p:nvSpPr>
            <p:cNvPr id="101" name="Rectangle 100"/>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102" name="Rectangle 101"/>
          <p:cNvSpPr/>
          <p:nvPr/>
        </p:nvSpPr>
        <p:spPr>
          <a:xfrm>
            <a:off x="1589312" y="325890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03" name="Straight Arrow Connector 102"/>
          <p:cNvCxnSpPr>
            <a:stCxn id="102" idx="2"/>
            <a:endCxn id="97" idx="0"/>
          </p:cNvCxnSpPr>
          <p:nvPr/>
        </p:nvCxnSpPr>
        <p:spPr>
          <a:xfrm flipH="1">
            <a:off x="1320798" y="3839479"/>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0" name="Rectangle 109"/>
          <p:cNvSpPr/>
          <p:nvPr/>
        </p:nvSpPr>
        <p:spPr>
          <a:xfrm>
            <a:off x="2126341" y="325890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sp>
        <p:nvSpPr>
          <p:cNvPr id="118" name="Rectangle 117"/>
          <p:cNvSpPr/>
          <p:nvPr/>
        </p:nvSpPr>
        <p:spPr>
          <a:xfrm>
            <a:off x="2663370" y="3258904"/>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120" name="Straight Arrow Connector 119"/>
          <p:cNvCxnSpPr>
            <a:stCxn id="118" idx="2"/>
          </p:cNvCxnSpPr>
          <p:nvPr/>
        </p:nvCxnSpPr>
        <p:spPr>
          <a:xfrm>
            <a:off x="2931885" y="3839475"/>
            <a:ext cx="2536373" cy="539349"/>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8" name="Rounded Rectangle 27"/>
          <p:cNvSpPr/>
          <p:nvPr/>
        </p:nvSpPr>
        <p:spPr>
          <a:xfrm>
            <a:off x="1184818" y="5316319"/>
            <a:ext cx="2420073" cy="9665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is the actual structure of the tree…</a:t>
            </a:r>
            <a:endParaRPr lang="en-US" dirty="0"/>
          </a:p>
        </p:txBody>
      </p:sp>
    </p:spTree>
    <p:extLst>
      <p:ext uri="{BB962C8B-B14F-4D97-AF65-F5344CB8AC3E}">
        <p14:creationId xmlns:p14="http://schemas.microsoft.com/office/powerpoint/2010/main" val="322555851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4: Determine the Interval</a:t>
            </a:r>
            <a:endParaRPr lang="en-US" dirty="0"/>
          </a:p>
        </p:txBody>
      </p:sp>
      <p:sp>
        <p:nvSpPr>
          <p:cNvPr id="3" name="Content Placeholder 2"/>
          <p:cNvSpPr>
            <a:spLocks noGrp="1"/>
          </p:cNvSpPr>
          <p:nvPr>
            <p:ph idx="1"/>
          </p:nvPr>
        </p:nvSpPr>
        <p:spPr>
          <a:xfrm>
            <a:off x="889002" y="1462768"/>
            <a:ext cx="10515600" cy="4351338"/>
          </a:xfrm>
        </p:spPr>
        <p:txBody>
          <a:bodyPr>
            <a:normAutofit/>
          </a:bodyPr>
          <a:lstStyle/>
          <a:p>
            <a:endParaRPr lang="en-US" sz="2000" dirty="0" smtClean="0"/>
          </a:p>
          <a:p>
            <a:r>
              <a:rPr lang="en-US" sz="2000" dirty="0" smtClean="0"/>
              <a:t>The event ID pairs, which could bookend the hidden auditing event, are (100, 200), (200, 300), and (300, 400)</a:t>
            </a:r>
          </a:p>
          <a:p>
            <a:endParaRPr lang="en-US" sz="2000" dirty="0" smtClean="0"/>
          </a:p>
          <a:p>
            <a:endParaRPr lang="en-US" sz="2000" dirty="0" smtClean="0"/>
          </a:p>
        </p:txBody>
      </p:sp>
      <p:cxnSp>
        <p:nvCxnSpPr>
          <p:cNvPr id="70" name="Straight Arrow Connector 69"/>
          <p:cNvCxnSpPr/>
          <p:nvPr/>
        </p:nvCxnSpPr>
        <p:spPr>
          <a:xfrm>
            <a:off x="2296880" y="3832058"/>
            <a:ext cx="1342572" cy="3094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96" name="Group 95"/>
          <p:cNvGrpSpPr/>
          <p:nvPr/>
        </p:nvGrpSpPr>
        <p:grpSpPr>
          <a:xfrm>
            <a:off x="1052283" y="4361991"/>
            <a:ext cx="2685145" cy="580576"/>
            <a:chOff x="1531257" y="2772224"/>
            <a:chExt cx="2685145" cy="580576"/>
          </a:xfrm>
        </p:grpSpPr>
        <p:sp>
          <p:nvSpPr>
            <p:cNvPr id="97" name="Rectangle 96"/>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98" name="Rectangle 97"/>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99" name="Rectangle 98"/>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FF0000"/>
                  </a:solidFill>
                </a:rPr>
                <a:t>273</a:t>
              </a:r>
              <a:endParaRPr lang="en-US" dirty="0">
                <a:solidFill>
                  <a:srgbClr val="FF0000"/>
                </a:solidFill>
              </a:endParaRPr>
            </a:p>
          </p:txBody>
        </p:sp>
        <p:sp>
          <p:nvSpPr>
            <p:cNvPr id="100" name="Rectangle 99"/>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300</a:t>
              </a:r>
              <a:endParaRPr lang="en-US" dirty="0"/>
            </a:p>
          </p:txBody>
        </p:sp>
        <p:sp>
          <p:nvSpPr>
            <p:cNvPr id="101" name="Rectangle 100"/>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102" name="Rectangle 101"/>
          <p:cNvSpPr/>
          <p:nvPr/>
        </p:nvSpPr>
        <p:spPr>
          <a:xfrm>
            <a:off x="1589312" y="325890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03" name="Straight Arrow Connector 102"/>
          <p:cNvCxnSpPr>
            <a:stCxn id="102" idx="2"/>
            <a:endCxn id="97" idx="0"/>
          </p:cNvCxnSpPr>
          <p:nvPr/>
        </p:nvCxnSpPr>
        <p:spPr>
          <a:xfrm flipH="1">
            <a:off x="1320798" y="3839479"/>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0" name="Rectangle 109"/>
          <p:cNvSpPr/>
          <p:nvPr/>
        </p:nvSpPr>
        <p:spPr>
          <a:xfrm>
            <a:off x="2126341" y="325890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sp>
        <p:nvSpPr>
          <p:cNvPr id="118" name="Rectangle 117"/>
          <p:cNvSpPr/>
          <p:nvPr/>
        </p:nvSpPr>
        <p:spPr>
          <a:xfrm>
            <a:off x="2663370" y="3258904"/>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120" name="Straight Arrow Connector 119"/>
          <p:cNvCxnSpPr>
            <a:stCxn id="118" idx="2"/>
          </p:cNvCxnSpPr>
          <p:nvPr/>
        </p:nvCxnSpPr>
        <p:spPr>
          <a:xfrm>
            <a:off x="2931885" y="3839475"/>
            <a:ext cx="2536373" cy="539349"/>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Arrow Connector 15"/>
          <p:cNvCxnSpPr/>
          <p:nvPr/>
        </p:nvCxnSpPr>
        <p:spPr>
          <a:xfrm>
            <a:off x="7409802" y="3878498"/>
            <a:ext cx="1342572" cy="3094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7" name="Group 16"/>
          <p:cNvGrpSpPr/>
          <p:nvPr/>
        </p:nvGrpSpPr>
        <p:grpSpPr>
          <a:xfrm>
            <a:off x="6165205" y="4408431"/>
            <a:ext cx="2685145" cy="580576"/>
            <a:chOff x="1531257" y="2772224"/>
            <a:chExt cx="2685145" cy="580576"/>
          </a:xfrm>
        </p:grpSpPr>
        <p:sp>
          <p:nvSpPr>
            <p:cNvPr id="18" name="Rectangle 17"/>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19" name="Rectangle 18"/>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20" name="Rectangle 19"/>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300</a:t>
              </a:r>
              <a:endParaRPr lang="en-US" dirty="0">
                <a:solidFill>
                  <a:schemeClr val="tx1"/>
                </a:solidFill>
              </a:endParaRPr>
            </a:p>
          </p:txBody>
        </p:sp>
        <p:sp>
          <p:nvSpPr>
            <p:cNvPr id="21" name="Rectangle 20"/>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22" name="Rectangle 21"/>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FF0000"/>
                  </a:solidFill>
                </a:rPr>
                <a:t>*</a:t>
              </a:r>
              <a:endParaRPr lang="en-US" dirty="0">
                <a:solidFill>
                  <a:srgbClr val="FF0000"/>
                </a:solidFill>
              </a:endParaRPr>
            </a:p>
          </p:txBody>
        </p:sp>
      </p:grpSp>
      <p:sp>
        <p:nvSpPr>
          <p:cNvPr id="23" name="Rectangle 22"/>
          <p:cNvSpPr/>
          <p:nvPr/>
        </p:nvSpPr>
        <p:spPr>
          <a:xfrm>
            <a:off x="6702234" y="330534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24" name="Straight Arrow Connector 23"/>
          <p:cNvCxnSpPr>
            <a:stCxn id="23" idx="2"/>
            <a:endCxn id="18" idx="0"/>
          </p:cNvCxnSpPr>
          <p:nvPr/>
        </p:nvCxnSpPr>
        <p:spPr>
          <a:xfrm flipH="1">
            <a:off x="6433720" y="3885919"/>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 name="Rectangle 24"/>
          <p:cNvSpPr/>
          <p:nvPr/>
        </p:nvSpPr>
        <p:spPr>
          <a:xfrm>
            <a:off x="7239263" y="330534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sp>
        <p:nvSpPr>
          <p:cNvPr id="26" name="Rectangle 25"/>
          <p:cNvSpPr/>
          <p:nvPr/>
        </p:nvSpPr>
        <p:spPr>
          <a:xfrm>
            <a:off x="7776292" y="3305344"/>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27" name="Straight Arrow Connector 26"/>
          <p:cNvCxnSpPr>
            <a:stCxn id="26" idx="2"/>
          </p:cNvCxnSpPr>
          <p:nvPr/>
        </p:nvCxnSpPr>
        <p:spPr>
          <a:xfrm>
            <a:off x="8044807" y="3885915"/>
            <a:ext cx="2536373" cy="539349"/>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8" name="Rounded Rectangle 27"/>
          <p:cNvSpPr/>
          <p:nvPr/>
        </p:nvSpPr>
        <p:spPr>
          <a:xfrm>
            <a:off x="1184818" y="5316319"/>
            <a:ext cx="2420073" cy="9665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is the actual structure of the tree…</a:t>
            </a:r>
            <a:endParaRPr lang="en-US" dirty="0"/>
          </a:p>
        </p:txBody>
      </p:sp>
      <p:sp>
        <p:nvSpPr>
          <p:cNvPr id="29" name="Rounded Rectangle 28"/>
          <p:cNvSpPr/>
          <p:nvPr/>
        </p:nvSpPr>
        <p:spPr>
          <a:xfrm>
            <a:off x="5576663" y="5209492"/>
            <a:ext cx="3983330" cy="1410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…but this is all that the attacker knows.  The red star denotes the hidden auditing event, and it could actually occupy any of the </a:t>
            </a:r>
            <a:r>
              <a:rPr lang="en-US" dirty="0" err="1" smtClean="0"/>
              <a:t>DataNode’s</a:t>
            </a:r>
            <a:r>
              <a:rPr lang="en-US" dirty="0" smtClean="0"/>
              <a:t> slots.</a:t>
            </a:r>
            <a:endParaRPr lang="en-US" dirty="0"/>
          </a:p>
        </p:txBody>
      </p:sp>
    </p:spTree>
    <p:extLst>
      <p:ext uri="{BB962C8B-B14F-4D97-AF65-F5344CB8AC3E}">
        <p14:creationId xmlns:p14="http://schemas.microsoft.com/office/powerpoint/2010/main" val="333753827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4: Determine the Interval</a:t>
            </a:r>
            <a:endParaRPr lang="en-US" dirty="0"/>
          </a:p>
        </p:txBody>
      </p:sp>
      <p:sp>
        <p:nvSpPr>
          <p:cNvPr id="3" name="Content Placeholder 2"/>
          <p:cNvSpPr>
            <a:spLocks noGrp="1"/>
          </p:cNvSpPr>
          <p:nvPr>
            <p:ph idx="1"/>
          </p:nvPr>
        </p:nvSpPr>
        <p:spPr>
          <a:xfrm>
            <a:off x="889002" y="1462768"/>
            <a:ext cx="10515600" cy="4351338"/>
          </a:xfrm>
        </p:spPr>
        <p:txBody>
          <a:bodyPr>
            <a:normAutofit/>
          </a:bodyPr>
          <a:lstStyle/>
          <a:p>
            <a:endParaRPr lang="en-US" sz="2000" dirty="0" smtClean="0"/>
          </a:p>
          <a:p>
            <a:r>
              <a:rPr lang="en-US" sz="2000" dirty="0" smtClean="0"/>
              <a:t>The event ID pairs, which could bookend the hidden auditing event, are (100, 200), (200, 300), and (300, 400)</a:t>
            </a:r>
          </a:p>
          <a:p>
            <a:endParaRPr lang="en-US" sz="2000" dirty="0" smtClean="0"/>
          </a:p>
          <a:p>
            <a:endParaRPr lang="en-US" sz="2000" dirty="0" smtClean="0"/>
          </a:p>
        </p:txBody>
      </p:sp>
      <p:cxnSp>
        <p:nvCxnSpPr>
          <p:cNvPr id="70" name="Straight Arrow Connector 69"/>
          <p:cNvCxnSpPr/>
          <p:nvPr/>
        </p:nvCxnSpPr>
        <p:spPr>
          <a:xfrm>
            <a:off x="2296880" y="3832058"/>
            <a:ext cx="1342572" cy="3094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96" name="Group 95"/>
          <p:cNvGrpSpPr/>
          <p:nvPr/>
        </p:nvGrpSpPr>
        <p:grpSpPr>
          <a:xfrm>
            <a:off x="1052283" y="4361991"/>
            <a:ext cx="2685145" cy="580576"/>
            <a:chOff x="1531257" y="2772224"/>
            <a:chExt cx="2685145" cy="580576"/>
          </a:xfrm>
        </p:grpSpPr>
        <p:sp>
          <p:nvSpPr>
            <p:cNvPr id="97" name="Rectangle 96"/>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98" name="Rectangle 97"/>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99" name="Rectangle 98"/>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FF0000"/>
                  </a:solidFill>
                </a:rPr>
                <a:t>273</a:t>
              </a:r>
              <a:endParaRPr lang="en-US" dirty="0">
                <a:solidFill>
                  <a:srgbClr val="FF0000"/>
                </a:solidFill>
              </a:endParaRPr>
            </a:p>
          </p:txBody>
        </p:sp>
        <p:sp>
          <p:nvSpPr>
            <p:cNvPr id="100" name="Rectangle 99"/>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300</a:t>
              </a:r>
              <a:endParaRPr lang="en-US" dirty="0"/>
            </a:p>
          </p:txBody>
        </p:sp>
        <p:sp>
          <p:nvSpPr>
            <p:cNvPr id="101" name="Rectangle 100"/>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102" name="Rectangle 101"/>
          <p:cNvSpPr/>
          <p:nvPr/>
        </p:nvSpPr>
        <p:spPr>
          <a:xfrm>
            <a:off x="1589312" y="325890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03" name="Straight Arrow Connector 102"/>
          <p:cNvCxnSpPr>
            <a:stCxn id="102" idx="2"/>
            <a:endCxn id="97" idx="0"/>
          </p:cNvCxnSpPr>
          <p:nvPr/>
        </p:nvCxnSpPr>
        <p:spPr>
          <a:xfrm flipH="1">
            <a:off x="1320798" y="3839479"/>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0" name="Rectangle 109"/>
          <p:cNvSpPr/>
          <p:nvPr/>
        </p:nvSpPr>
        <p:spPr>
          <a:xfrm>
            <a:off x="2126341" y="325890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sp>
        <p:nvSpPr>
          <p:cNvPr id="118" name="Rectangle 117"/>
          <p:cNvSpPr/>
          <p:nvPr/>
        </p:nvSpPr>
        <p:spPr>
          <a:xfrm>
            <a:off x="2663370" y="3258904"/>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120" name="Straight Arrow Connector 119"/>
          <p:cNvCxnSpPr>
            <a:stCxn id="118" idx="2"/>
          </p:cNvCxnSpPr>
          <p:nvPr/>
        </p:nvCxnSpPr>
        <p:spPr>
          <a:xfrm>
            <a:off x="2931885" y="3839475"/>
            <a:ext cx="2536373" cy="539349"/>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Arrow Connector 15"/>
          <p:cNvCxnSpPr/>
          <p:nvPr/>
        </p:nvCxnSpPr>
        <p:spPr>
          <a:xfrm>
            <a:off x="7409802" y="3878498"/>
            <a:ext cx="1342572" cy="3094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7" name="Group 16"/>
          <p:cNvGrpSpPr/>
          <p:nvPr/>
        </p:nvGrpSpPr>
        <p:grpSpPr>
          <a:xfrm>
            <a:off x="6165205" y="4408431"/>
            <a:ext cx="2685145" cy="580576"/>
            <a:chOff x="1531257" y="2772224"/>
            <a:chExt cx="2685145" cy="580576"/>
          </a:xfrm>
        </p:grpSpPr>
        <p:sp>
          <p:nvSpPr>
            <p:cNvPr id="18" name="Rectangle 17"/>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19" name="Rectangle 18"/>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20" name="Rectangle 19"/>
            <p:cNvSpPr/>
            <p:nvPr/>
          </p:nvSpPr>
          <p:spPr>
            <a:xfrm>
              <a:off x="2605315" y="2772228"/>
              <a:ext cx="537029" cy="580571"/>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300</a:t>
              </a:r>
              <a:endParaRPr lang="en-US" dirty="0">
                <a:solidFill>
                  <a:schemeClr val="tx1"/>
                </a:solidFill>
              </a:endParaRPr>
            </a:p>
          </p:txBody>
        </p:sp>
        <p:sp>
          <p:nvSpPr>
            <p:cNvPr id="21" name="Rectangle 20"/>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22" name="Rectangle 21"/>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FF0000"/>
                  </a:solidFill>
                </a:rPr>
                <a:t>*</a:t>
              </a:r>
              <a:endParaRPr lang="en-US" dirty="0">
                <a:solidFill>
                  <a:srgbClr val="FF0000"/>
                </a:solidFill>
              </a:endParaRPr>
            </a:p>
          </p:txBody>
        </p:sp>
      </p:grpSp>
      <p:sp>
        <p:nvSpPr>
          <p:cNvPr id="23" name="Rectangle 22"/>
          <p:cNvSpPr/>
          <p:nvPr/>
        </p:nvSpPr>
        <p:spPr>
          <a:xfrm>
            <a:off x="6702234" y="330534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24" name="Straight Arrow Connector 23"/>
          <p:cNvCxnSpPr>
            <a:stCxn id="23" idx="2"/>
            <a:endCxn id="18" idx="0"/>
          </p:cNvCxnSpPr>
          <p:nvPr/>
        </p:nvCxnSpPr>
        <p:spPr>
          <a:xfrm flipH="1">
            <a:off x="6433720" y="3885919"/>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 name="Rectangle 24"/>
          <p:cNvSpPr/>
          <p:nvPr/>
        </p:nvSpPr>
        <p:spPr>
          <a:xfrm>
            <a:off x="7239263" y="330534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sp>
        <p:nvSpPr>
          <p:cNvPr id="26" name="Rectangle 25"/>
          <p:cNvSpPr/>
          <p:nvPr/>
        </p:nvSpPr>
        <p:spPr>
          <a:xfrm>
            <a:off x="7776292" y="3305344"/>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27" name="Straight Arrow Connector 26"/>
          <p:cNvCxnSpPr>
            <a:stCxn id="26" idx="2"/>
          </p:cNvCxnSpPr>
          <p:nvPr/>
        </p:nvCxnSpPr>
        <p:spPr>
          <a:xfrm>
            <a:off x="8044807" y="3885915"/>
            <a:ext cx="2536373" cy="539349"/>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8" name="Rounded Rectangle 27"/>
          <p:cNvSpPr/>
          <p:nvPr/>
        </p:nvSpPr>
        <p:spPr>
          <a:xfrm>
            <a:off x="1184818" y="5316319"/>
            <a:ext cx="2420073" cy="9665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is the actual structure of the tree…</a:t>
            </a:r>
            <a:endParaRPr lang="en-US" dirty="0"/>
          </a:p>
        </p:txBody>
      </p:sp>
      <p:sp>
        <p:nvSpPr>
          <p:cNvPr id="29" name="Rounded Rectangle 28"/>
          <p:cNvSpPr/>
          <p:nvPr/>
        </p:nvSpPr>
        <p:spPr>
          <a:xfrm>
            <a:off x="5576663" y="5209492"/>
            <a:ext cx="3983330" cy="1410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…but this is all that the attacker knows.  The red star denotes the hidden auditing event, and it could actually occupy any of the </a:t>
            </a:r>
            <a:r>
              <a:rPr lang="en-US" dirty="0" err="1" smtClean="0"/>
              <a:t>DataNode’s</a:t>
            </a:r>
            <a:r>
              <a:rPr lang="en-US" dirty="0" smtClean="0"/>
              <a:t> slots.</a:t>
            </a:r>
            <a:endParaRPr lang="en-US" dirty="0"/>
          </a:p>
        </p:txBody>
      </p:sp>
      <p:sp>
        <p:nvSpPr>
          <p:cNvPr id="4" name="Down Arrow Callout 3"/>
          <p:cNvSpPr/>
          <p:nvPr/>
        </p:nvSpPr>
        <p:spPr>
          <a:xfrm>
            <a:off x="6012556" y="1417059"/>
            <a:ext cx="2990441" cy="1708400"/>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 call this view of the Data Node the Attacker’s View, and the middle slot </a:t>
            </a:r>
            <a:r>
              <a:rPr lang="en-US" dirty="0" smtClean="0"/>
              <a:t>of the leaf the </a:t>
            </a:r>
            <a:r>
              <a:rPr lang="en-US" dirty="0" smtClean="0"/>
              <a:t>Testing Slot</a:t>
            </a:r>
            <a:endParaRPr lang="en-US" dirty="0"/>
          </a:p>
        </p:txBody>
      </p:sp>
    </p:spTree>
    <p:extLst>
      <p:ext uri="{BB962C8B-B14F-4D97-AF65-F5344CB8AC3E}">
        <p14:creationId xmlns:p14="http://schemas.microsoft.com/office/powerpoint/2010/main" val="354565839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4: Determine the Interval</a:t>
            </a:r>
            <a:endParaRPr lang="en-US" dirty="0"/>
          </a:p>
        </p:txBody>
      </p:sp>
      <p:sp>
        <p:nvSpPr>
          <p:cNvPr id="3" name="Content Placeholder 2"/>
          <p:cNvSpPr>
            <a:spLocks noGrp="1"/>
          </p:cNvSpPr>
          <p:nvPr>
            <p:ph idx="1"/>
          </p:nvPr>
        </p:nvSpPr>
        <p:spPr>
          <a:xfrm>
            <a:off x="889002" y="1462768"/>
            <a:ext cx="10515600" cy="4351338"/>
          </a:xfrm>
        </p:spPr>
        <p:txBody>
          <a:bodyPr>
            <a:normAutofit/>
          </a:bodyPr>
          <a:lstStyle/>
          <a:p>
            <a:endParaRPr lang="en-US" sz="2000" dirty="0" smtClean="0"/>
          </a:p>
          <a:p>
            <a:r>
              <a:rPr lang="en-US" sz="2000" dirty="0" smtClean="0"/>
              <a:t>The event ID pairs, which could bookend the hidden auditing event, are (100, 200), (200, 300), and (300, 400)</a:t>
            </a:r>
          </a:p>
          <a:p>
            <a:endParaRPr lang="en-US" sz="2000" dirty="0" smtClean="0"/>
          </a:p>
          <a:p>
            <a:endParaRPr lang="en-US" sz="2000" dirty="0" smtClean="0"/>
          </a:p>
        </p:txBody>
      </p:sp>
      <p:cxnSp>
        <p:nvCxnSpPr>
          <p:cNvPr id="16" name="Straight Arrow Connector 15"/>
          <p:cNvCxnSpPr/>
          <p:nvPr/>
        </p:nvCxnSpPr>
        <p:spPr>
          <a:xfrm>
            <a:off x="7409802" y="3878498"/>
            <a:ext cx="1342572" cy="3094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7" name="Group 16"/>
          <p:cNvGrpSpPr/>
          <p:nvPr/>
        </p:nvGrpSpPr>
        <p:grpSpPr>
          <a:xfrm>
            <a:off x="6165205" y="4408431"/>
            <a:ext cx="2685145" cy="580576"/>
            <a:chOff x="1531257" y="2772224"/>
            <a:chExt cx="2685145" cy="580576"/>
          </a:xfrm>
        </p:grpSpPr>
        <p:sp>
          <p:nvSpPr>
            <p:cNvPr id="18" name="Rectangle 17"/>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19" name="Rectangle 18"/>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20" name="Rectangle 19"/>
            <p:cNvSpPr/>
            <p:nvPr/>
          </p:nvSpPr>
          <p:spPr>
            <a:xfrm>
              <a:off x="2605315" y="2772228"/>
              <a:ext cx="537029" cy="580571"/>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300</a:t>
              </a:r>
              <a:endParaRPr lang="en-US" dirty="0">
                <a:solidFill>
                  <a:schemeClr val="tx1"/>
                </a:solidFill>
              </a:endParaRPr>
            </a:p>
          </p:txBody>
        </p:sp>
        <p:sp>
          <p:nvSpPr>
            <p:cNvPr id="21" name="Rectangle 20"/>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22" name="Rectangle 21"/>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FF0000"/>
                  </a:solidFill>
                </a:rPr>
                <a:t>*</a:t>
              </a:r>
              <a:endParaRPr lang="en-US" dirty="0">
                <a:solidFill>
                  <a:srgbClr val="FF0000"/>
                </a:solidFill>
              </a:endParaRPr>
            </a:p>
          </p:txBody>
        </p:sp>
      </p:grpSp>
      <p:sp>
        <p:nvSpPr>
          <p:cNvPr id="23" name="Rectangle 22"/>
          <p:cNvSpPr/>
          <p:nvPr/>
        </p:nvSpPr>
        <p:spPr>
          <a:xfrm>
            <a:off x="6702234" y="330534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24" name="Straight Arrow Connector 23"/>
          <p:cNvCxnSpPr>
            <a:stCxn id="23" idx="2"/>
            <a:endCxn id="18" idx="0"/>
          </p:cNvCxnSpPr>
          <p:nvPr/>
        </p:nvCxnSpPr>
        <p:spPr>
          <a:xfrm flipH="1">
            <a:off x="6433720" y="3885919"/>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 name="Rectangle 24"/>
          <p:cNvSpPr/>
          <p:nvPr/>
        </p:nvSpPr>
        <p:spPr>
          <a:xfrm>
            <a:off x="7239263" y="330534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sp>
        <p:nvSpPr>
          <p:cNvPr id="26" name="Rectangle 25"/>
          <p:cNvSpPr/>
          <p:nvPr/>
        </p:nvSpPr>
        <p:spPr>
          <a:xfrm>
            <a:off x="7776292" y="3305344"/>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27" name="Straight Arrow Connector 26"/>
          <p:cNvCxnSpPr>
            <a:stCxn id="26" idx="2"/>
          </p:cNvCxnSpPr>
          <p:nvPr/>
        </p:nvCxnSpPr>
        <p:spPr>
          <a:xfrm>
            <a:off x="8044807" y="3885915"/>
            <a:ext cx="2536373" cy="539349"/>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TextBox 4"/>
          <p:cNvSpPr txBox="1"/>
          <p:nvPr/>
        </p:nvSpPr>
        <p:spPr>
          <a:xfrm>
            <a:off x="889002" y="2543053"/>
            <a:ext cx="4946675" cy="427809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We always test the interval encompassing higher values first.</a:t>
            </a:r>
          </a:p>
          <a:p>
            <a:pPr marL="742950" lvl="1" indent="-285750">
              <a:buFont typeface="Arial" panose="020B0604020202020204" pitchFamily="34" charset="0"/>
              <a:buChar char="•"/>
            </a:pPr>
            <a:r>
              <a:rPr lang="en-US" sz="1600" dirty="0" smtClean="0"/>
              <a:t>E.g., (300, 400) in this case.</a:t>
            </a:r>
          </a:p>
          <a:p>
            <a:pPr marL="285750" indent="-285750">
              <a:buFont typeface="Arial" panose="020B0604020202020204" pitchFamily="34" charset="0"/>
              <a:buChar char="•"/>
            </a:pPr>
            <a:r>
              <a:rPr lang="en-US" sz="1600" dirty="0" smtClean="0"/>
              <a:t>To test an interval (</a:t>
            </a:r>
            <a:r>
              <a:rPr lang="en-US" sz="1600" dirty="0" err="1" smtClean="0"/>
              <a:t>x,y</a:t>
            </a:r>
            <a:r>
              <a:rPr lang="en-US" sz="1600" dirty="0" smtClean="0"/>
              <a:t>), the lower bound x must be situated in the Testing Slot</a:t>
            </a:r>
            <a:r>
              <a:rPr lang="en-US" sz="1600" dirty="0"/>
              <a:t> </a:t>
            </a:r>
            <a:r>
              <a:rPr lang="en-US" sz="1600" dirty="0" smtClean="0"/>
              <a:t>of the Attacker’s View.</a:t>
            </a:r>
          </a:p>
          <a:p>
            <a:pPr marL="742950" lvl="1" indent="-285750">
              <a:buFont typeface="Arial" panose="020B0604020202020204" pitchFamily="34" charset="0"/>
              <a:buChar char="•"/>
            </a:pPr>
            <a:r>
              <a:rPr lang="en-US" sz="1600" dirty="0" smtClean="0"/>
              <a:t>300 is already in the Testing Slot, so the attacker may proceed in this case.</a:t>
            </a:r>
          </a:p>
          <a:p>
            <a:pPr marL="285750" indent="-285750">
              <a:buFont typeface="Arial" panose="020B0604020202020204" pitchFamily="34" charset="0"/>
              <a:buChar char="•"/>
            </a:pPr>
            <a:r>
              <a:rPr lang="en-US" sz="1600" dirty="0" smtClean="0"/>
              <a:t>However, if x was not in the </a:t>
            </a:r>
            <a:r>
              <a:rPr lang="en-US" sz="1600" dirty="0"/>
              <a:t>T</a:t>
            </a:r>
            <a:r>
              <a:rPr lang="en-US" sz="1600" dirty="0" smtClean="0"/>
              <a:t>esting Slot, then it is guaranteed to be to the left of the Testing Slot due to the way the tree is constructed.</a:t>
            </a:r>
          </a:p>
          <a:p>
            <a:pPr marL="742950" lvl="1" indent="-285750">
              <a:buFont typeface="Arial" panose="020B0604020202020204" pitchFamily="34" charset="0"/>
              <a:buChar char="•"/>
            </a:pPr>
            <a:r>
              <a:rPr lang="en-US" sz="1600" dirty="0" smtClean="0"/>
              <a:t>Before proceeding, the attacker inserts x+1, x+2, …, until one of those insertions is placed in the Testing </a:t>
            </a:r>
            <a:r>
              <a:rPr lang="en-US" sz="1600" dirty="0"/>
              <a:t>S</a:t>
            </a:r>
            <a:r>
              <a:rPr lang="en-US" sz="1600" dirty="0" smtClean="0"/>
              <a:t>lot.  That inserted ID becomes the new lower bound x’ of the tested interval.</a:t>
            </a:r>
          </a:p>
          <a:p>
            <a:pPr marL="742950" lvl="1" indent="-285750">
              <a:buFont typeface="Arial" panose="020B0604020202020204" pitchFamily="34" charset="0"/>
              <a:buChar char="•"/>
            </a:pPr>
            <a:r>
              <a:rPr lang="en-US" sz="1600" dirty="0" smtClean="0"/>
              <a:t>E.g., if x+1 were inserted into the Testing Slot, the interval to be tested becomes (</a:t>
            </a:r>
            <a:r>
              <a:rPr lang="en-US" sz="1600" dirty="0" err="1" smtClean="0"/>
              <a:t>x’,y</a:t>
            </a:r>
            <a:r>
              <a:rPr lang="en-US" sz="1600" dirty="0" smtClean="0"/>
              <a:t>) where x’ = x+1</a:t>
            </a:r>
          </a:p>
        </p:txBody>
      </p:sp>
    </p:spTree>
    <p:extLst>
      <p:ext uri="{BB962C8B-B14F-4D97-AF65-F5344CB8AC3E}">
        <p14:creationId xmlns:p14="http://schemas.microsoft.com/office/powerpoint/2010/main" val="86521874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4: Determine the Interval</a:t>
            </a:r>
            <a:endParaRPr lang="en-US" dirty="0"/>
          </a:p>
        </p:txBody>
      </p:sp>
      <p:sp>
        <p:nvSpPr>
          <p:cNvPr id="3" name="Content Placeholder 2"/>
          <p:cNvSpPr>
            <a:spLocks noGrp="1"/>
          </p:cNvSpPr>
          <p:nvPr>
            <p:ph idx="1"/>
          </p:nvPr>
        </p:nvSpPr>
        <p:spPr>
          <a:xfrm>
            <a:off x="889002" y="1462768"/>
            <a:ext cx="10515600" cy="4351338"/>
          </a:xfrm>
        </p:spPr>
        <p:txBody>
          <a:bodyPr>
            <a:normAutofit/>
          </a:bodyPr>
          <a:lstStyle/>
          <a:p>
            <a:endParaRPr lang="en-US" sz="2000" dirty="0" smtClean="0"/>
          </a:p>
          <a:p>
            <a:r>
              <a:rPr lang="en-US" sz="2000" dirty="0" smtClean="0"/>
              <a:t>The event ID pairs, which could bookend the hidden auditing event, are (100, 200), (200, 300), and (300, 400)</a:t>
            </a:r>
          </a:p>
          <a:p>
            <a:endParaRPr lang="en-US" sz="2000" dirty="0" smtClean="0"/>
          </a:p>
          <a:p>
            <a:endParaRPr lang="en-US" sz="2000" dirty="0" smtClean="0"/>
          </a:p>
        </p:txBody>
      </p:sp>
      <p:cxnSp>
        <p:nvCxnSpPr>
          <p:cNvPr id="70" name="Straight Arrow Connector 69"/>
          <p:cNvCxnSpPr/>
          <p:nvPr/>
        </p:nvCxnSpPr>
        <p:spPr>
          <a:xfrm>
            <a:off x="2296880" y="3832058"/>
            <a:ext cx="1342572" cy="3094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96" name="Group 95"/>
          <p:cNvGrpSpPr/>
          <p:nvPr/>
        </p:nvGrpSpPr>
        <p:grpSpPr>
          <a:xfrm>
            <a:off x="1052283" y="4361991"/>
            <a:ext cx="2685145" cy="580576"/>
            <a:chOff x="1531257" y="2772224"/>
            <a:chExt cx="2685145" cy="580576"/>
          </a:xfrm>
        </p:grpSpPr>
        <p:sp>
          <p:nvSpPr>
            <p:cNvPr id="97" name="Rectangle 96"/>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98" name="Rectangle 97"/>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99" name="Rectangle 98"/>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FF0000"/>
                  </a:solidFill>
                </a:rPr>
                <a:t>273</a:t>
              </a:r>
              <a:endParaRPr lang="en-US" dirty="0">
                <a:solidFill>
                  <a:srgbClr val="FF0000"/>
                </a:solidFill>
              </a:endParaRPr>
            </a:p>
          </p:txBody>
        </p:sp>
        <p:sp>
          <p:nvSpPr>
            <p:cNvPr id="100" name="Rectangle 99"/>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300</a:t>
              </a:r>
              <a:endParaRPr lang="en-US" dirty="0"/>
            </a:p>
          </p:txBody>
        </p:sp>
        <p:sp>
          <p:nvSpPr>
            <p:cNvPr id="101" name="Rectangle 100"/>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102" name="Rectangle 101"/>
          <p:cNvSpPr/>
          <p:nvPr/>
        </p:nvSpPr>
        <p:spPr>
          <a:xfrm>
            <a:off x="1589312" y="325890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03" name="Straight Arrow Connector 102"/>
          <p:cNvCxnSpPr>
            <a:stCxn id="102" idx="2"/>
            <a:endCxn id="97" idx="0"/>
          </p:cNvCxnSpPr>
          <p:nvPr/>
        </p:nvCxnSpPr>
        <p:spPr>
          <a:xfrm flipH="1">
            <a:off x="1320798" y="3839479"/>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0" name="Rectangle 109"/>
          <p:cNvSpPr/>
          <p:nvPr/>
        </p:nvSpPr>
        <p:spPr>
          <a:xfrm>
            <a:off x="2126341" y="325890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sp>
        <p:nvSpPr>
          <p:cNvPr id="118" name="Rectangle 117"/>
          <p:cNvSpPr/>
          <p:nvPr/>
        </p:nvSpPr>
        <p:spPr>
          <a:xfrm>
            <a:off x="2663370" y="3258904"/>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120" name="Straight Arrow Connector 119"/>
          <p:cNvCxnSpPr>
            <a:stCxn id="118" idx="2"/>
          </p:cNvCxnSpPr>
          <p:nvPr/>
        </p:nvCxnSpPr>
        <p:spPr>
          <a:xfrm>
            <a:off x="2931885" y="3839475"/>
            <a:ext cx="2536373" cy="539349"/>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Up Arrow Callout 16"/>
          <p:cNvSpPr/>
          <p:nvPr/>
        </p:nvSpPr>
        <p:spPr>
          <a:xfrm>
            <a:off x="1469568" y="5163052"/>
            <a:ext cx="2090059" cy="1413449"/>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Do: Insert 399</a:t>
            </a:r>
            <a:endParaRPr lang="en-US" dirty="0"/>
          </a:p>
        </p:txBody>
      </p:sp>
      <p:sp>
        <p:nvSpPr>
          <p:cNvPr id="18" name="TextBox 17"/>
          <p:cNvSpPr txBox="1"/>
          <p:nvPr/>
        </p:nvSpPr>
        <p:spPr>
          <a:xfrm>
            <a:off x="5841455" y="2339425"/>
            <a:ext cx="6100176" cy="1815882"/>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tx1"/>
                </a:solidFill>
              </a:rPr>
              <a:t>We test the interval with the highest IDs first: (300, 400).</a:t>
            </a:r>
          </a:p>
          <a:p>
            <a:pPr marL="285750" indent="-285750">
              <a:buFont typeface="Arial" panose="020B0604020202020204" pitchFamily="34" charset="0"/>
              <a:buChar char="•"/>
            </a:pPr>
            <a:r>
              <a:rPr lang="en-US" dirty="0"/>
              <a:t>To test an interval (</a:t>
            </a:r>
            <a:r>
              <a:rPr lang="en-US" dirty="0" err="1"/>
              <a:t>x,y</a:t>
            </a:r>
            <a:r>
              <a:rPr lang="en-US" dirty="0"/>
              <a:t>), ensure x is in the Testing Slot, then insert </a:t>
            </a:r>
            <a:r>
              <a:rPr lang="en-US" dirty="0" smtClean="0"/>
              <a:t>y-1, y-2, … until the node splits.</a:t>
            </a:r>
            <a:endParaRPr lang="en-US" dirty="0"/>
          </a:p>
          <a:p>
            <a:pPr marL="742950" lvl="1" indent="-285750">
              <a:buFont typeface="Arial" panose="020B0604020202020204" pitchFamily="34" charset="0"/>
              <a:buChar char="•"/>
            </a:pPr>
            <a:r>
              <a:rPr lang="en-US" dirty="0" smtClean="0"/>
              <a:t>E.g., </a:t>
            </a:r>
            <a:r>
              <a:rPr lang="en-US" dirty="0" smtClean="0">
                <a:solidFill>
                  <a:schemeClr val="tx1"/>
                </a:solidFill>
              </a:rPr>
              <a:t>to test (300, 400), </a:t>
            </a:r>
            <a:r>
              <a:rPr lang="en-US" dirty="0" smtClean="0"/>
              <a:t>attacker</a:t>
            </a:r>
            <a:r>
              <a:rPr lang="en-US" dirty="0" smtClean="0">
                <a:solidFill>
                  <a:schemeClr val="tx1"/>
                </a:solidFill>
              </a:rPr>
              <a:t> inserts 399.</a:t>
            </a:r>
          </a:p>
          <a:p>
            <a:pPr marL="285750" indent="-285750">
              <a:buFont typeface="Arial" panose="020B0604020202020204" pitchFamily="34" charset="0"/>
              <a:buChar char="•"/>
            </a:pPr>
            <a:endParaRPr lang="en-US" dirty="0" smtClean="0">
              <a:solidFill>
                <a:schemeClr val="tx1"/>
              </a:solidFill>
            </a:endParaRPr>
          </a:p>
          <a:p>
            <a:endParaRPr lang="en-US" dirty="0"/>
          </a:p>
        </p:txBody>
      </p:sp>
      <p:sp>
        <p:nvSpPr>
          <p:cNvPr id="4" name="Oval 3"/>
          <p:cNvSpPr/>
          <p:nvPr/>
        </p:nvSpPr>
        <p:spPr>
          <a:xfrm>
            <a:off x="6479289" y="3807906"/>
            <a:ext cx="4752525" cy="200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Note: </a:t>
            </a:r>
            <a:r>
              <a:rPr lang="en-US" sz="1400" dirty="0" smtClean="0"/>
              <a:t>The attacker is not assuming anything about the location of the Audit ID at this point.  Rather, via this process, he will learn in which interval it resides.  Slide 69 explains why / how this works.</a:t>
            </a:r>
            <a:endParaRPr lang="en-US" dirty="0"/>
          </a:p>
        </p:txBody>
      </p:sp>
    </p:spTree>
    <p:extLst>
      <p:ext uri="{BB962C8B-B14F-4D97-AF65-F5344CB8AC3E}">
        <p14:creationId xmlns:p14="http://schemas.microsoft.com/office/powerpoint/2010/main" val="37488796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4: Determine the Interval</a:t>
            </a:r>
            <a:endParaRPr lang="en-US" dirty="0"/>
          </a:p>
        </p:txBody>
      </p:sp>
      <p:sp>
        <p:nvSpPr>
          <p:cNvPr id="3" name="Content Placeholder 2"/>
          <p:cNvSpPr>
            <a:spLocks noGrp="1"/>
          </p:cNvSpPr>
          <p:nvPr>
            <p:ph idx="1"/>
          </p:nvPr>
        </p:nvSpPr>
        <p:spPr>
          <a:xfrm>
            <a:off x="889002" y="1462768"/>
            <a:ext cx="10515600" cy="4351338"/>
          </a:xfrm>
        </p:spPr>
        <p:txBody>
          <a:bodyPr>
            <a:normAutofit/>
          </a:bodyPr>
          <a:lstStyle/>
          <a:p>
            <a:endParaRPr lang="en-US" sz="2000" dirty="0" smtClean="0"/>
          </a:p>
          <a:p>
            <a:r>
              <a:rPr lang="en-US" sz="2000" dirty="0" smtClean="0"/>
              <a:t>The event ID pairs, which could bookend the hidden auditing event, are (100, 200), (200, 300), and (300, 400)</a:t>
            </a:r>
          </a:p>
          <a:p>
            <a:endParaRPr lang="en-US" sz="2000" dirty="0" smtClean="0"/>
          </a:p>
          <a:p>
            <a:endParaRPr lang="en-US" sz="2000" dirty="0" smtClean="0"/>
          </a:p>
        </p:txBody>
      </p:sp>
      <p:cxnSp>
        <p:nvCxnSpPr>
          <p:cNvPr id="70" name="Straight Arrow Connector 69"/>
          <p:cNvCxnSpPr/>
          <p:nvPr/>
        </p:nvCxnSpPr>
        <p:spPr>
          <a:xfrm>
            <a:off x="2296880" y="3832058"/>
            <a:ext cx="1342572" cy="3094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2" name="Rectangle 101"/>
          <p:cNvSpPr/>
          <p:nvPr/>
        </p:nvSpPr>
        <p:spPr>
          <a:xfrm>
            <a:off x="1589312" y="325890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03" name="Straight Arrow Connector 102"/>
          <p:cNvCxnSpPr>
            <a:stCxn id="102" idx="2"/>
            <a:endCxn id="30" idx="0"/>
          </p:cNvCxnSpPr>
          <p:nvPr/>
        </p:nvCxnSpPr>
        <p:spPr>
          <a:xfrm flipH="1">
            <a:off x="1320798" y="3839479"/>
            <a:ext cx="537029" cy="5585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0" name="Rectangle 109"/>
          <p:cNvSpPr/>
          <p:nvPr/>
        </p:nvSpPr>
        <p:spPr>
          <a:xfrm>
            <a:off x="2126341" y="325890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sp>
        <p:nvSpPr>
          <p:cNvPr id="118" name="Rectangle 117"/>
          <p:cNvSpPr/>
          <p:nvPr/>
        </p:nvSpPr>
        <p:spPr>
          <a:xfrm>
            <a:off x="2663370" y="3258904"/>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120" name="Straight Arrow Connector 119"/>
          <p:cNvCxnSpPr>
            <a:stCxn id="118" idx="2"/>
          </p:cNvCxnSpPr>
          <p:nvPr/>
        </p:nvCxnSpPr>
        <p:spPr>
          <a:xfrm>
            <a:off x="2931885" y="3839475"/>
            <a:ext cx="2536373" cy="539349"/>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8" name="Group 17"/>
          <p:cNvGrpSpPr/>
          <p:nvPr/>
        </p:nvGrpSpPr>
        <p:grpSpPr>
          <a:xfrm>
            <a:off x="1052282" y="5362110"/>
            <a:ext cx="2685145" cy="580576"/>
            <a:chOff x="1531257" y="2772224"/>
            <a:chExt cx="2685145" cy="580576"/>
          </a:xfrm>
        </p:grpSpPr>
        <p:sp>
          <p:nvSpPr>
            <p:cNvPr id="19" name="Rectangle 18"/>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20" name="Rectangle 19"/>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21" name="Rectangle 20"/>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FF0000"/>
                  </a:solidFill>
                </a:rPr>
                <a:t>273</a:t>
              </a:r>
              <a:endParaRPr lang="en-US" dirty="0">
                <a:solidFill>
                  <a:srgbClr val="FF0000"/>
                </a:solidFill>
              </a:endParaRPr>
            </a:p>
          </p:txBody>
        </p:sp>
        <p:sp>
          <p:nvSpPr>
            <p:cNvPr id="22" name="Rectangle 21"/>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23" name="Rectangle 22"/>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grpSp>
        <p:nvGrpSpPr>
          <p:cNvPr id="24" name="Group 23"/>
          <p:cNvGrpSpPr/>
          <p:nvPr/>
        </p:nvGrpSpPr>
        <p:grpSpPr>
          <a:xfrm>
            <a:off x="4005941" y="5362110"/>
            <a:ext cx="2685145" cy="580576"/>
            <a:chOff x="1531257" y="2772224"/>
            <a:chExt cx="2685145" cy="580576"/>
          </a:xfrm>
        </p:grpSpPr>
        <p:sp>
          <p:nvSpPr>
            <p:cNvPr id="25" name="Rectangle 24"/>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300</a:t>
              </a:r>
              <a:endParaRPr lang="en-US" dirty="0"/>
            </a:p>
          </p:txBody>
        </p:sp>
        <p:sp>
          <p:nvSpPr>
            <p:cNvPr id="26" name="Rectangle 25"/>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399</a:t>
              </a:r>
              <a:endParaRPr lang="en-US" dirty="0"/>
            </a:p>
          </p:txBody>
        </p:sp>
        <p:sp>
          <p:nvSpPr>
            <p:cNvPr id="27" name="Rectangle 26"/>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8" name="Rectangle 27"/>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29" name="Rectangle 28"/>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30" name="Rectangle 29"/>
          <p:cNvSpPr/>
          <p:nvPr/>
        </p:nvSpPr>
        <p:spPr>
          <a:xfrm>
            <a:off x="1052283" y="439803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sp>
        <p:nvSpPr>
          <p:cNvPr id="31" name="Rectangle 30"/>
          <p:cNvSpPr/>
          <p:nvPr/>
        </p:nvSpPr>
        <p:spPr>
          <a:xfrm>
            <a:off x="1589312" y="439803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r>
              <a:rPr lang="en-US" dirty="0" smtClean="0"/>
              <a:t>00</a:t>
            </a:r>
            <a:endParaRPr lang="en-US" dirty="0"/>
          </a:p>
        </p:txBody>
      </p:sp>
      <p:cxnSp>
        <p:nvCxnSpPr>
          <p:cNvPr id="33" name="Straight Arrow Connector 32"/>
          <p:cNvCxnSpPr>
            <a:stCxn id="30" idx="2"/>
            <a:endCxn id="19" idx="0"/>
          </p:cNvCxnSpPr>
          <p:nvPr/>
        </p:nvCxnSpPr>
        <p:spPr>
          <a:xfrm flipH="1">
            <a:off x="1320797" y="4978609"/>
            <a:ext cx="1" cy="3835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a:stCxn id="31" idx="2"/>
            <a:endCxn id="25" idx="0"/>
          </p:cNvCxnSpPr>
          <p:nvPr/>
        </p:nvCxnSpPr>
        <p:spPr>
          <a:xfrm>
            <a:off x="1857827" y="4978609"/>
            <a:ext cx="2416629" cy="3835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Left Arrow Callout 8"/>
          <p:cNvSpPr/>
          <p:nvPr/>
        </p:nvSpPr>
        <p:spPr>
          <a:xfrm>
            <a:off x="6865257" y="5087257"/>
            <a:ext cx="2989943" cy="1320800"/>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Done: Inserted 399, which caused the Data Node to split</a:t>
            </a:r>
            <a:endParaRPr lang="en-US" dirty="0"/>
          </a:p>
        </p:txBody>
      </p:sp>
      <p:sp>
        <p:nvSpPr>
          <p:cNvPr id="34" name="TextBox 33"/>
          <p:cNvSpPr txBox="1"/>
          <p:nvPr/>
        </p:nvSpPr>
        <p:spPr>
          <a:xfrm>
            <a:off x="5841455" y="2339425"/>
            <a:ext cx="6100176" cy="1815882"/>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tx1"/>
                </a:solidFill>
              </a:rPr>
              <a:t>We test the interval with the highest IDs first: (300, 400).</a:t>
            </a:r>
          </a:p>
          <a:p>
            <a:pPr marL="285750" indent="-285750">
              <a:buFont typeface="Arial" panose="020B0604020202020204" pitchFamily="34" charset="0"/>
              <a:buChar char="•"/>
            </a:pPr>
            <a:r>
              <a:rPr lang="en-US" dirty="0"/>
              <a:t>To test an interval (</a:t>
            </a:r>
            <a:r>
              <a:rPr lang="en-US" dirty="0" err="1"/>
              <a:t>x,y</a:t>
            </a:r>
            <a:r>
              <a:rPr lang="en-US" dirty="0"/>
              <a:t>), ensure x is in the Testing Slot, then insert </a:t>
            </a:r>
            <a:r>
              <a:rPr lang="en-US" dirty="0" smtClean="0"/>
              <a:t>y-1, y-2, … until the node splits.</a:t>
            </a:r>
            <a:endParaRPr lang="en-US" dirty="0"/>
          </a:p>
          <a:p>
            <a:pPr marL="742950" lvl="1" indent="-285750">
              <a:buFont typeface="Arial" panose="020B0604020202020204" pitchFamily="34" charset="0"/>
              <a:buChar char="•"/>
            </a:pPr>
            <a:r>
              <a:rPr lang="en-US" dirty="0" smtClean="0"/>
              <a:t>E.g., </a:t>
            </a:r>
            <a:r>
              <a:rPr lang="en-US" dirty="0" smtClean="0">
                <a:solidFill>
                  <a:schemeClr val="tx1"/>
                </a:solidFill>
              </a:rPr>
              <a:t>to test (300, 400), </a:t>
            </a:r>
            <a:r>
              <a:rPr lang="en-US" dirty="0" smtClean="0"/>
              <a:t>attacker</a:t>
            </a:r>
            <a:r>
              <a:rPr lang="en-US" dirty="0" smtClean="0">
                <a:solidFill>
                  <a:schemeClr val="tx1"/>
                </a:solidFill>
              </a:rPr>
              <a:t> inserts 399.</a:t>
            </a:r>
          </a:p>
          <a:p>
            <a:pPr marL="285750" indent="-285750">
              <a:buFont typeface="Arial" panose="020B0604020202020204" pitchFamily="34" charset="0"/>
              <a:buChar char="•"/>
            </a:pPr>
            <a:endParaRPr lang="en-US" dirty="0" smtClean="0">
              <a:solidFill>
                <a:schemeClr val="tx1"/>
              </a:solidFill>
            </a:endParaRPr>
          </a:p>
          <a:p>
            <a:endParaRPr lang="en-US" dirty="0"/>
          </a:p>
        </p:txBody>
      </p:sp>
    </p:spTree>
    <p:extLst>
      <p:ext uri="{BB962C8B-B14F-4D97-AF65-F5344CB8AC3E}">
        <p14:creationId xmlns:p14="http://schemas.microsoft.com/office/powerpoint/2010/main" val="19283776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9002" y="1462768"/>
            <a:ext cx="10515600" cy="4351338"/>
          </a:xfrm>
        </p:spPr>
        <p:txBody>
          <a:bodyPr>
            <a:normAutofit/>
          </a:bodyPr>
          <a:lstStyle/>
          <a:p>
            <a:endParaRPr lang="en-US" sz="2000" dirty="0" smtClean="0"/>
          </a:p>
          <a:p>
            <a:r>
              <a:rPr lang="en-US" sz="2000" dirty="0" smtClean="0"/>
              <a:t>The event ID pairs, which could bookend the hidden auditing event, are (100, 200), (200, 300), and (300, 400)</a:t>
            </a:r>
          </a:p>
          <a:p>
            <a:endParaRPr lang="en-US" sz="2000" dirty="0" smtClean="0"/>
          </a:p>
          <a:p>
            <a:endParaRPr lang="en-US" sz="2000" dirty="0" smtClean="0"/>
          </a:p>
        </p:txBody>
      </p:sp>
      <p:sp>
        <p:nvSpPr>
          <p:cNvPr id="35" name="TextBox 34"/>
          <p:cNvSpPr txBox="1"/>
          <p:nvPr/>
        </p:nvSpPr>
        <p:spPr>
          <a:xfrm>
            <a:off x="5841455" y="2339425"/>
            <a:ext cx="6100176"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tx1"/>
                </a:solidFill>
              </a:rPr>
              <a:t>We test the interval with the highest IDs first: (300, 400).</a:t>
            </a:r>
          </a:p>
          <a:p>
            <a:pPr marL="285750" indent="-285750">
              <a:buFont typeface="Arial" panose="020B0604020202020204" pitchFamily="34" charset="0"/>
              <a:buChar char="•"/>
            </a:pPr>
            <a:r>
              <a:rPr lang="en-US" dirty="0"/>
              <a:t>To test an interval (</a:t>
            </a:r>
            <a:r>
              <a:rPr lang="en-US" dirty="0" err="1"/>
              <a:t>x,y</a:t>
            </a:r>
            <a:r>
              <a:rPr lang="en-US" dirty="0"/>
              <a:t>), ensure x is in the Testing Slot, then insert y-1, y-2, … until the node splits.</a:t>
            </a:r>
          </a:p>
          <a:p>
            <a:pPr marL="742950" lvl="1" indent="-285750">
              <a:buFont typeface="Arial" panose="020B0604020202020204" pitchFamily="34" charset="0"/>
              <a:buChar char="•"/>
            </a:pPr>
            <a:r>
              <a:rPr lang="en-US" dirty="0" smtClean="0"/>
              <a:t>E.g., </a:t>
            </a:r>
            <a:r>
              <a:rPr lang="en-US" dirty="0" smtClean="0">
                <a:solidFill>
                  <a:schemeClr val="tx1"/>
                </a:solidFill>
              </a:rPr>
              <a:t>to test (300, 400), attacker inserts 399.</a:t>
            </a:r>
          </a:p>
          <a:p>
            <a:pPr marL="285750" indent="-285750">
              <a:buFont typeface="Arial" panose="020B0604020202020204" pitchFamily="34" charset="0"/>
              <a:buChar char="•"/>
            </a:pPr>
            <a:r>
              <a:rPr lang="en-US" dirty="0" smtClean="0">
                <a:solidFill>
                  <a:schemeClr val="tx1"/>
                </a:solidFill>
              </a:rPr>
              <a:t>Next, insert x+1, x+2, x+3 in that order until a split is observed</a:t>
            </a:r>
          </a:p>
          <a:p>
            <a:pPr marL="742950" lvl="1" indent="-285750">
              <a:buFont typeface="Arial" panose="020B0604020202020204" pitchFamily="34" charset="0"/>
              <a:buChar char="•"/>
            </a:pPr>
            <a:r>
              <a:rPr lang="en-US" dirty="0" smtClean="0">
                <a:solidFill>
                  <a:schemeClr val="tx1"/>
                </a:solidFill>
              </a:rPr>
              <a:t>E.g., to test (300, 400), attacker inserts 301, 302, and 303</a:t>
            </a:r>
          </a:p>
          <a:p>
            <a:pPr marL="285750" indent="-285750">
              <a:buFont typeface="Arial" panose="020B0604020202020204" pitchFamily="34" charset="0"/>
              <a:buChar char="•"/>
            </a:pPr>
            <a:endParaRPr lang="en-US" dirty="0" smtClean="0">
              <a:solidFill>
                <a:schemeClr val="tx1"/>
              </a:solidFill>
            </a:endParaRPr>
          </a:p>
          <a:p>
            <a:endParaRPr lang="en-US" dirty="0"/>
          </a:p>
        </p:txBody>
      </p:sp>
      <p:sp>
        <p:nvSpPr>
          <p:cNvPr id="2" name="Title 1"/>
          <p:cNvSpPr>
            <a:spLocks noGrp="1"/>
          </p:cNvSpPr>
          <p:nvPr>
            <p:ph type="title"/>
          </p:nvPr>
        </p:nvSpPr>
        <p:spPr/>
        <p:txBody>
          <a:bodyPr/>
          <a:lstStyle/>
          <a:p>
            <a:r>
              <a:rPr lang="en-US" dirty="0" smtClean="0"/>
              <a:t>Attacker Step 4: Determine the Interval</a:t>
            </a:r>
            <a:endParaRPr lang="en-US" dirty="0"/>
          </a:p>
        </p:txBody>
      </p:sp>
      <p:cxnSp>
        <p:nvCxnSpPr>
          <p:cNvPr id="70" name="Straight Arrow Connector 69"/>
          <p:cNvCxnSpPr/>
          <p:nvPr/>
        </p:nvCxnSpPr>
        <p:spPr>
          <a:xfrm>
            <a:off x="2296880" y="3832058"/>
            <a:ext cx="1342572" cy="3094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2" name="Rectangle 101"/>
          <p:cNvSpPr/>
          <p:nvPr/>
        </p:nvSpPr>
        <p:spPr>
          <a:xfrm>
            <a:off x="1589312" y="325890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03" name="Straight Arrow Connector 102"/>
          <p:cNvCxnSpPr>
            <a:stCxn id="102" idx="2"/>
            <a:endCxn id="30" idx="0"/>
          </p:cNvCxnSpPr>
          <p:nvPr/>
        </p:nvCxnSpPr>
        <p:spPr>
          <a:xfrm flipH="1">
            <a:off x="1320798" y="3839479"/>
            <a:ext cx="537029" cy="5585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0" name="Rectangle 109"/>
          <p:cNvSpPr/>
          <p:nvPr/>
        </p:nvSpPr>
        <p:spPr>
          <a:xfrm>
            <a:off x="2126341" y="325890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sp>
        <p:nvSpPr>
          <p:cNvPr id="118" name="Rectangle 117"/>
          <p:cNvSpPr/>
          <p:nvPr/>
        </p:nvSpPr>
        <p:spPr>
          <a:xfrm>
            <a:off x="2663370" y="3258904"/>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120" name="Straight Arrow Connector 119"/>
          <p:cNvCxnSpPr>
            <a:stCxn id="118" idx="2"/>
          </p:cNvCxnSpPr>
          <p:nvPr/>
        </p:nvCxnSpPr>
        <p:spPr>
          <a:xfrm>
            <a:off x="2931885" y="3839475"/>
            <a:ext cx="2536373" cy="539349"/>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8" name="Group 17"/>
          <p:cNvGrpSpPr/>
          <p:nvPr/>
        </p:nvGrpSpPr>
        <p:grpSpPr>
          <a:xfrm>
            <a:off x="1052282" y="5362110"/>
            <a:ext cx="2685145" cy="580576"/>
            <a:chOff x="1531257" y="2772224"/>
            <a:chExt cx="2685145" cy="580576"/>
          </a:xfrm>
        </p:grpSpPr>
        <p:sp>
          <p:nvSpPr>
            <p:cNvPr id="19" name="Rectangle 18"/>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20" name="Rectangle 19"/>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21" name="Rectangle 20"/>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FF0000"/>
                  </a:solidFill>
                </a:rPr>
                <a:t>273</a:t>
              </a:r>
              <a:endParaRPr lang="en-US" dirty="0">
                <a:solidFill>
                  <a:srgbClr val="FF0000"/>
                </a:solidFill>
              </a:endParaRPr>
            </a:p>
          </p:txBody>
        </p:sp>
        <p:sp>
          <p:nvSpPr>
            <p:cNvPr id="22" name="Rectangle 21"/>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23" name="Rectangle 22"/>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grpSp>
        <p:nvGrpSpPr>
          <p:cNvPr id="24" name="Group 23"/>
          <p:cNvGrpSpPr/>
          <p:nvPr/>
        </p:nvGrpSpPr>
        <p:grpSpPr>
          <a:xfrm>
            <a:off x="4005941" y="5362110"/>
            <a:ext cx="2685145" cy="580576"/>
            <a:chOff x="1531257" y="2772224"/>
            <a:chExt cx="2685145" cy="580576"/>
          </a:xfrm>
        </p:grpSpPr>
        <p:sp>
          <p:nvSpPr>
            <p:cNvPr id="25" name="Rectangle 24"/>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300</a:t>
              </a:r>
              <a:endParaRPr lang="en-US" dirty="0"/>
            </a:p>
          </p:txBody>
        </p:sp>
        <p:sp>
          <p:nvSpPr>
            <p:cNvPr id="26" name="Rectangle 25"/>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399</a:t>
              </a:r>
              <a:endParaRPr lang="en-US" dirty="0"/>
            </a:p>
          </p:txBody>
        </p:sp>
        <p:sp>
          <p:nvSpPr>
            <p:cNvPr id="27" name="Rectangle 26"/>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8" name="Rectangle 27"/>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29" name="Rectangle 28"/>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30" name="Rectangle 29"/>
          <p:cNvSpPr/>
          <p:nvPr/>
        </p:nvSpPr>
        <p:spPr>
          <a:xfrm>
            <a:off x="1052283" y="439803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sp>
        <p:nvSpPr>
          <p:cNvPr id="31" name="Rectangle 30"/>
          <p:cNvSpPr/>
          <p:nvPr/>
        </p:nvSpPr>
        <p:spPr>
          <a:xfrm>
            <a:off x="1589312" y="439803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r>
              <a:rPr lang="en-US" dirty="0" smtClean="0"/>
              <a:t>00</a:t>
            </a:r>
            <a:endParaRPr lang="en-US" dirty="0"/>
          </a:p>
        </p:txBody>
      </p:sp>
      <p:cxnSp>
        <p:nvCxnSpPr>
          <p:cNvPr id="33" name="Straight Arrow Connector 32"/>
          <p:cNvCxnSpPr>
            <a:stCxn id="30" idx="2"/>
            <a:endCxn id="19" idx="0"/>
          </p:cNvCxnSpPr>
          <p:nvPr/>
        </p:nvCxnSpPr>
        <p:spPr>
          <a:xfrm flipH="1">
            <a:off x="1320797" y="4978609"/>
            <a:ext cx="1" cy="3835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a:stCxn id="31" idx="2"/>
            <a:endCxn id="25" idx="0"/>
          </p:cNvCxnSpPr>
          <p:nvPr/>
        </p:nvCxnSpPr>
        <p:spPr>
          <a:xfrm>
            <a:off x="1857827" y="4978609"/>
            <a:ext cx="2416629" cy="3835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Left Arrow Callout 8"/>
          <p:cNvSpPr/>
          <p:nvPr/>
        </p:nvSpPr>
        <p:spPr>
          <a:xfrm>
            <a:off x="6914969" y="5182887"/>
            <a:ext cx="2989943" cy="1320800"/>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Do: Insert 301, 302, and 303</a:t>
            </a:r>
            <a:endParaRPr lang="en-US" dirty="0"/>
          </a:p>
        </p:txBody>
      </p:sp>
    </p:spTree>
    <p:extLst>
      <p:ext uri="{BB962C8B-B14F-4D97-AF65-F5344CB8AC3E}">
        <p14:creationId xmlns:p14="http://schemas.microsoft.com/office/powerpoint/2010/main" val="356334712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4: Determine the Interval</a:t>
            </a:r>
            <a:endParaRPr lang="en-US" dirty="0"/>
          </a:p>
        </p:txBody>
      </p:sp>
      <p:sp>
        <p:nvSpPr>
          <p:cNvPr id="3" name="Content Placeholder 2"/>
          <p:cNvSpPr>
            <a:spLocks noGrp="1"/>
          </p:cNvSpPr>
          <p:nvPr>
            <p:ph idx="1"/>
          </p:nvPr>
        </p:nvSpPr>
        <p:spPr>
          <a:xfrm>
            <a:off x="889002" y="1462768"/>
            <a:ext cx="10515600" cy="4351338"/>
          </a:xfrm>
        </p:spPr>
        <p:txBody>
          <a:bodyPr>
            <a:normAutofit/>
          </a:bodyPr>
          <a:lstStyle/>
          <a:p>
            <a:endParaRPr lang="en-US" sz="2000" dirty="0" smtClean="0"/>
          </a:p>
          <a:p>
            <a:r>
              <a:rPr lang="en-US" sz="2000" dirty="0" smtClean="0"/>
              <a:t>The event ID pairs, which could bookend the hidden auditing event, are (100, 200), (200, 300), and (300, 400)</a:t>
            </a:r>
          </a:p>
          <a:p>
            <a:endParaRPr lang="en-US" sz="2000" dirty="0" smtClean="0"/>
          </a:p>
          <a:p>
            <a:endParaRPr lang="en-US" sz="2000" dirty="0" smtClean="0"/>
          </a:p>
        </p:txBody>
      </p:sp>
      <p:cxnSp>
        <p:nvCxnSpPr>
          <p:cNvPr id="70" name="Straight Arrow Connector 69"/>
          <p:cNvCxnSpPr/>
          <p:nvPr/>
        </p:nvCxnSpPr>
        <p:spPr>
          <a:xfrm>
            <a:off x="2296880" y="3832058"/>
            <a:ext cx="1342572" cy="3094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2" name="Rectangle 101"/>
          <p:cNvSpPr/>
          <p:nvPr/>
        </p:nvSpPr>
        <p:spPr>
          <a:xfrm>
            <a:off x="1589312" y="325890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03" name="Straight Arrow Connector 102"/>
          <p:cNvCxnSpPr>
            <a:stCxn id="102" idx="2"/>
            <a:endCxn id="30" idx="0"/>
          </p:cNvCxnSpPr>
          <p:nvPr/>
        </p:nvCxnSpPr>
        <p:spPr>
          <a:xfrm flipH="1">
            <a:off x="1320798" y="3839479"/>
            <a:ext cx="537029" cy="5585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0" name="Rectangle 109"/>
          <p:cNvSpPr/>
          <p:nvPr/>
        </p:nvSpPr>
        <p:spPr>
          <a:xfrm>
            <a:off x="2126341" y="325890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sp>
        <p:nvSpPr>
          <p:cNvPr id="118" name="Rectangle 117"/>
          <p:cNvSpPr/>
          <p:nvPr/>
        </p:nvSpPr>
        <p:spPr>
          <a:xfrm>
            <a:off x="2663370" y="3258904"/>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120" name="Straight Arrow Connector 119"/>
          <p:cNvCxnSpPr>
            <a:stCxn id="118" idx="2"/>
          </p:cNvCxnSpPr>
          <p:nvPr/>
        </p:nvCxnSpPr>
        <p:spPr>
          <a:xfrm>
            <a:off x="2931885" y="3839475"/>
            <a:ext cx="2536373" cy="539349"/>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8" name="Group 17"/>
          <p:cNvGrpSpPr/>
          <p:nvPr/>
        </p:nvGrpSpPr>
        <p:grpSpPr>
          <a:xfrm>
            <a:off x="1052282" y="5362110"/>
            <a:ext cx="2685145" cy="580576"/>
            <a:chOff x="1531257" y="2772224"/>
            <a:chExt cx="2685145" cy="580576"/>
          </a:xfrm>
        </p:grpSpPr>
        <p:sp>
          <p:nvSpPr>
            <p:cNvPr id="19" name="Rectangle 18"/>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20" name="Rectangle 19"/>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21" name="Rectangle 20"/>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FF0000"/>
                  </a:solidFill>
                </a:rPr>
                <a:t>273</a:t>
              </a:r>
              <a:endParaRPr lang="en-US" dirty="0">
                <a:solidFill>
                  <a:srgbClr val="FF0000"/>
                </a:solidFill>
              </a:endParaRPr>
            </a:p>
          </p:txBody>
        </p:sp>
        <p:sp>
          <p:nvSpPr>
            <p:cNvPr id="22" name="Rectangle 21"/>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23" name="Rectangle 22"/>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grpSp>
        <p:nvGrpSpPr>
          <p:cNvPr id="24" name="Group 23"/>
          <p:cNvGrpSpPr/>
          <p:nvPr/>
        </p:nvGrpSpPr>
        <p:grpSpPr>
          <a:xfrm>
            <a:off x="4005941" y="5362110"/>
            <a:ext cx="2685145" cy="580576"/>
            <a:chOff x="1531257" y="2772224"/>
            <a:chExt cx="2685145" cy="580576"/>
          </a:xfrm>
        </p:grpSpPr>
        <p:sp>
          <p:nvSpPr>
            <p:cNvPr id="25" name="Rectangle 24"/>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300</a:t>
              </a:r>
              <a:endParaRPr lang="en-US" dirty="0"/>
            </a:p>
          </p:txBody>
        </p:sp>
        <p:sp>
          <p:nvSpPr>
            <p:cNvPr id="26" name="Rectangle 25"/>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399</a:t>
              </a:r>
              <a:endParaRPr lang="en-US" dirty="0"/>
            </a:p>
          </p:txBody>
        </p:sp>
        <p:sp>
          <p:nvSpPr>
            <p:cNvPr id="27" name="Rectangle 26"/>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8" name="Rectangle 27"/>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29" name="Rectangle 28"/>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30" name="Rectangle 29"/>
          <p:cNvSpPr/>
          <p:nvPr/>
        </p:nvSpPr>
        <p:spPr>
          <a:xfrm>
            <a:off x="1052283" y="439803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sp>
        <p:nvSpPr>
          <p:cNvPr id="31" name="Rectangle 30"/>
          <p:cNvSpPr/>
          <p:nvPr/>
        </p:nvSpPr>
        <p:spPr>
          <a:xfrm>
            <a:off x="1589312" y="439803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r>
              <a:rPr lang="en-US" dirty="0" smtClean="0"/>
              <a:t>00</a:t>
            </a:r>
            <a:endParaRPr lang="en-US" dirty="0"/>
          </a:p>
        </p:txBody>
      </p:sp>
      <p:cxnSp>
        <p:nvCxnSpPr>
          <p:cNvPr id="33" name="Straight Arrow Connector 32"/>
          <p:cNvCxnSpPr>
            <a:stCxn id="30" idx="2"/>
            <a:endCxn id="19" idx="0"/>
          </p:cNvCxnSpPr>
          <p:nvPr/>
        </p:nvCxnSpPr>
        <p:spPr>
          <a:xfrm flipH="1">
            <a:off x="1320797" y="4978609"/>
            <a:ext cx="1" cy="3835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a:stCxn id="31" idx="2"/>
            <a:endCxn id="25" idx="0"/>
          </p:cNvCxnSpPr>
          <p:nvPr/>
        </p:nvCxnSpPr>
        <p:spPr>
          <a:xfrm>
            <a:off x="1857827" y="4978609"/>
            <a:ext cx="2416629" cy="3835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TextBox 31"/>
          <p:cNvSpPr txBox="1"/>
          <p:nvPr/>
        </p:nvSpPr>
        <p:spPr>
          <a:xfrm>
            <a:off x="5841455" y="2339425"/>
            <a:ext cx="6100176" cy="3970318"/>
          </a:xfrm>
          <a:prstGeom prst="rect">
            <a:avLst/>
          </a:prstGeom>
          <a:noFill/>
        </p:spPr>
        <p:txBody>
          <a:bodyPr wrap="square" rtlCol="0">
            <a:spAutoFit/>
          </a:bodyPr>
          <a:lstStyle/>
          <a:p>
            <a:pPr marL="285750" indent="-285750">
              <a:buFont typeface="Arial" panose="020B0604020202020204" pitchFamily="34" charset="0"/>
              <a:buChar char="•"/>
            </a:pPr>
            <a:r>
              <a:rPr lang="en-US" dirty="0"/>
              <a:t>We test the interval with the highest IDs first: (300, 400).</a:t>
            </a:r>
          </a:p>
          <a:p>
            <a:pPr marL="285750" indent="-285750">
              <a:buFont typeface="Arial" panose="020B0604020202020204" pitchFamily="34" charset="0"/>
              <a:buChar char="•"/>
            </a:pPr>
            <a:r>
              <a:rPr lang="en-US" dirty="0"/>
              <a:t>To test an interval (</a:t>
            </a:r>
            <a:r>
              <a:rPr lang="en-US" dirty="0" err="1"/>
              <a:t>x,y</a:t>
            </a:r>
            <a:r>
              <a:rPr lang="en-US" dirty="0"/>
              <a:t>), ensure x is in the Testing Slot, then insert y-1, y-2, … until the node splits.</a:t>
            </a:r>
          </a:p>
          <a:p>
            <a:pPr marL="742950" lvl="1" indent="-285750">
              <a:buFont typeface="Arial" panose="020B0604020202020204" pitchFamily="34" charset="0"/>
              <a:buChar char="•"/>
            </a:pPr>
            <a:r>
              <a:rPr lang="en-US" dirty="0"/>
              <a:t>E.g., to test (300, 400), attacker inserts 399.</a:t>
            </a:r>
          </a:p>
          <a:p>
            <a:pPr marL="285750" indent="-285750">
              <a:buFont typeface="Arial" panose="020B0604020202020204" pitchFamily="34" charset="0"/>
              <a:buChar char="•"/>
            </a:pPr>
            <a:r>
              <a:rPr lang="en-US" dirty="0"/>
              <a:t>Next, insert x+1, x+2, x+3 in that order until a split is observed</a:t>
            </a:r>
          </a:p>
          <a:p>
            <a:pPr marL="742950" lvl="1" indent="-285750">
              <a:buFont typeface="Arial" panose="020B0604020202020204" pitchFamily="34" charset="0"/>
              <a:buChar char="•"/>
            </a:pPr>
            <a:r>
              <a:rPr lang="en-US" dirty="0"/>
              <a:t>E.g., to test (300, 400), attacker inserts 301, 302, and 303</a:t>
            </a:r>
          </a:p>
          <a:p>
            <a:pPr marL="285750" indent="-285750">
              <a:buFont typeface="Arial" panose="020B0604020202020204" pitchFamily="34" charset="0"/>
              <a:buChar char="•"/>
            </a:pPr>
            <a:r>
              <a:rPr lang="en-US" dirty="0" smtClean="0">
                <a:solidFill>
                  <a:schemeClr val="tx1"/>
                </a:solidFill>
              </a:rPr>
              <a:t>If the node splits after inserting x+2, i.e., 302, then the audit </a:t>
            </a:r>
            <a:r>
              <a:rPr lang="en-US" dirty="0" smtClean="0"/>
              <a:t>ID is in (300, 400).  However, if it splits after insert x+3, i.e., 303, then the auditing event ID &lt; 300.</a:t>
            </a:r>
            <a:endParaRPr lang="en-US" dirty="0" smtClean="0">
              <a:solidFill>
                <a:schemeClr val="tx1"/>
              </a:solidFill>
            </a:endParaRPr>
          </a:p>
          <a:p>
            <a:pPr marL="285750" indent="-285750">
              <a:buFont typeface="Arial" panose="020B0604020202020204" pitchFamily="34" charset="0"/>
              <a:buChar char="•"/>
            </a:pPr>
            <a:endParaRPr lang="en-US" dirty="0" smtClean="0">
              <a:solidFill>
                <a:schemeClr val="tx1"/>
              </a:solidFill>
            </a:endParaRPr>
          </a:p>
          <a:p>
            <a:pPr marL="285750" indent="-285750">
              <a:buFont typeface="Arial" panose="020B0604020202020204" pitchFamily="34" charset="0"/>
              <a:buChar char="•"/>
            </a:pPr>
            <a:endParaRPr lang="en-US" dirty="0" smtClean="0">
              <a:solidFill>
                <a:schemeClr val="tx1"/>
              </a:solidFill>
            </a:endParaRPr>
          </a:p>
          <a:p>
            <a:endParaRPr lang="en-US" dirty="0"/>
          </a:p>
        </p:txBody>
      </p:sp>
      <p:sp>
        <p:nvSpPr>
          <p:cNvPr id="34" name="Left Arrow Callout 33"/>
          <p:cNvSpPr/>
          <p:nvPr/>
        </p:nvSpPr>
        <p:spPr>
          <a:xfrm>
            <a:off x="6915512" y="5399184"/>
            <a:ext cx="2989943" cy="958420"/>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Do: Insert 301, 302, and 303</a:t>
            </a:r>
            <a:endParaRPr lang="en-US" dirty="0"/>
          </a:p>
        </p:txBody>
      </p:sp>
    </p:spTree>
    <p:extLst>
      <p:ext uri="{BB962C8B-B14F-4D97-AF65-F5344CB8AC3E}">
        <p14:creationId xmlns:p14="http://schemas.microsoft.com/office/powerpoint/2010/main" val="237808767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4: Determine the Interval</a:t>
            </a:r>
            <a:endParaRPr lang="en-US" dirty="0"/>
          </a:p>
        </p:txBody>
      </p:sp>
      <p:sp>
        <p:nvSpPr>
          <p:cNvPr id="3" name="Content Placeholder 2"/>
          <p:cNvSpPr>
            <a:spLocks noGrp="1"/>
          </p:cNvSpPr>
          <p:nvPr>
            <p:ph idx="1"/>
          </p:nvPr>
        </p:nvSpPr>
        <p:spPr>
          <a:xfrm>
            <a:off x="889002" y="1462768"/>
            <a:ext cx="10515600" cy="4351338"/>
          </a:xfrm>
        </p:spPr>
        <p:txBody>
          <a:bodyPr>
            <a:normAutofit/>
          </a:bodyPr>
          <a:lstStyle/>
          <a:p>
            <a:endParaRPr lang="en-US" sz="2000" dirty="0" smtClean="0"/>
          </a:p>
          <a:p>
            <a:r>
              <a:rPr lang="en-US" sz="2000" dirty="0" smtClean="0"/>
              <a:t>The event ID pairs, which could bookend the hidden auditing event, are (100, 200), (200, 300), and (300, 400)</a:t>
            </a:r>
          </a:p>
          <a:p>
            <a:endParaRPr lang="en-US" sz="2000" dirty="0" smtClean="0"/>
          </a:p>
          <a:p>
            <a:endParaRPr lang="en-US" sz="2000" dirty="0" smtClean="0"/>
          </a:p>
        </p:txBody>
      </p:sp>
      <p:cxnSp>
        <p:nvCxnSpPr>
          <p:cNvPr id="70" name="Straight Arrow Connector 69"/>
          <p:cNvCxnSpPr/>
          <p:nvPr/>
        </p:nvCxnSpPr>
        <p:spPr>
          <a:xfrm>
            <a:off x="2296880" y="3832058"/>
            <a:ext cx="1342572" cy="3094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2" name="Rectangle 101"/>
          <p:cNvSpPr/>
          <p:nvPr/>
        </p:nvSpPr>
        <p:spPr>
          <a:xfrm>
            <a:off x="1589312" y="325890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03" name="Straight Arrow Connector 102"/>
          <p:cNvCxnSpPr>
            <a:stCxn id="102" idx="2"/>
            <a:endCxn id="30" idx="0"/>
          </p:cNvCxnSpPr>
          <p:nvPr/>
        </p:nvCxnSpPr>
        <p:spPr>
          <a:xfrm flipH="1">
            <a:off x="1320798" y="3839479"/>
            <a:ext cx="537029" cy="5585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0" name="Rectangle 109"/>
          <p:cNvSpPr/>
          <p:nvPr/>
        </p:nvSpPr>
        <p:spPr>
          <a:xfrm>
            <a:off x="2126341" y="325890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sp>
        <p:nvSpPr>
          <p:cNvPr id="118" name="Rectangle 117"/>
          <p:cNvSpPr/>
          <p:nvPr/>
        </p:nvSpPr>
        <p:spPr>
          <a:xfrm>
            <a:off x="2663370" y="3258904"/>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120" name="Straight Arrow Connector 119"/>
          <p:cNvCxnSpPr>
            <a:stCxn id="118" idx="2"/>
          </p:cNvCxnSpPr>
          <p:nvPr/>
        </p:nvCxnSpPr>
        <p:spPr>
          <a:xfrm>
            <a:off x="2931885" y="3839475"/>
            <a:ext cx="2536373" cy="539349"/>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8" name="Group 17"/>
          <p:cNvGrpSpPr/>
          <p:nvPr/>
        </p:nvGrpSpPr>
        <p:grpSpPr>
          <a:xfrm>
            <a:off x="1052282" y="5362110"/>
            <a:ext cx="2685145" cy="580576"/>
            <a:chOff x="1531257" y="2772224"/>
            <a:chExt cx="2685145" cy="580576"/>
          </a:xfrm>
        </p:grpSpPr>
        <p:sp>
          <p:nvSpPr>
            <p:cNvPr id="19" name="Rectangle 18"/>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20" name="Rectangle 19"/>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21" name="Rectangle 20"/>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FF0000"/>
                  </a:solidFill>
                </a:rPr>
                <a:t>273</a:t>
              </a:r>
              <a:endParaRPr lang="en-US" dirty="0">
                <a:solidFill>
                  <a:srgbClr val="FF0000"/>
                </a:solidFill>
              </a:endParaRPr>
            </a:p>
          </p:txBody>
        </p:sp>
        <p:sp>
          <p:nvSpPr>
            <p:cNvPr id="22" name="Rectangle 21"/>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23" name="Rectangle 22"/>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grpSp>
        <p:nvGrpSpPr>
          <p:cNvPr id="24" name="Group 23"/>
          <p:cNvGrpSpPr/>
          <p:nvPr/>
        </p:nvGrpSpPr>
        <p:grpSpPr>
          <a:xfrm>
            <a:off x="4005941" y="5362110"/>
            <a:ext cx="2685145" cy="580576"/>
            <a:chOff x="1531257" y="2772224"/>
            <a:chExt cx="2685145" cy="580576"/>
          </a:xfrm>
        </p:grpSpPr>
        <p:sp>
          <p:nvSpPr>
            <p:cNvPr id="25" name="Rectangle 24"/>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300</a:t>
              </a:r>
              <a:endParaRPr lang="en-US" dirty="0"/>
            </a:p>
          </p:txBody>
        </p:sp>
        <p:sp>
          <p:nvSpPr>
            <p:cNvPr id="26" name="Rectangle 25"/>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399</a:t>
              </a:r>
              <a:endParaRPr lang="en-US" dirty="0"/>
            </a:p>
          </p:txBody>
        </p:sp>
        <p:sp>
          <p:nvSpPr>
            <p:cNvPr id="27" name="Rectangle 26"/>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8" name="Rectangle 27"/>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29" name="Rectangle 28"/>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30" name="Rectangle 29"/>
          <p:cNvSpPr/>
          <p:nvPr/>
        </p:nvSpPr>
        <p:spPr>
          <a:xfrm>
            <a:off x="1052283" y="439803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sp>
        <p:nvSpPr>
          <p:cNvPr id="31" name="Rectangle 30"/>
          <p:cNvSpPr/>
          <p:nvPr/>
        </p:nvSpPr>
        <p:spPr>
          <a:xfrm>
            <a:off x="1589312" y="439803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r>
              <a:rPr lang="en-US" dirty="0" smtClean="0"/>
              <a:t>00</a:t>
            </a:r>
            <a:endParaRPr lang="en-US" dirty="0"/>
          </a:p>
        </p:txBody>
      </p:sp>
      <p:cxnSp>
        <p:nvCxnSpPr>
          <p:cNvPr id="33" name="Straight Arrow Connector 32"/>
          <p:cNvCxnSpPr>
            <a:stCxn id="30" idx="2"/>
            <a:endCxn id="19" idx="0"/>
          </p:cNvCxnSpPr>
          <p:nvPr/>
        </p:nvCxnSpPr>
        <p:spPr>
          <a:xfrm flipH="1">
            <a:off x="1320797" y="4978609"/>
            <a:ext cx="1" cy="3835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a:stCxn id="31" idx="2"/>
            <a:endCxn id="25" idx="0"/>
          </p:cNvCxnSpPr>
          <p:nvPr/>
        </p:nvCxnSpPr>
        <p:spPr>
          <a:xfrm>
            <a:off x="1857827" y="4978609"/>
            <a:ext cx="2416629" cy="3835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TextBox 31"/>
          <p:cNvSpPr txBox="1"/>
          <p:nvPr/>
        </p:nvSpPr>
        <p:spPr>
          <a:xfrm>
            <a:off x="5841455" y="2339425"/>
            <a:ext cx="6100176" cy="3970318"/>
          </a:xfrm>
          <a:prstGeom prst="rect">
            <a:avLst/>
          </a:prstGeom>
          <a:noFill/>
        </p:spPr>
        <p:txBody>
          <a:bodyPr wrap="square" rtlCol="0">
            <a:spAutoFit/>
          </a:bodyPr>
          <a:lstStyle/>
          <a:p>
            <a:pPr marL="285750" indent="-285750">
              <a:buFont typeface="Arial" panose="020B0604020202020204" pitchFamily="34" charset="0"/>
              <a:buChar char="•"/>
            </a:pPr>
            <a:r>
              <a:rPr lang="en-US" dirty="0"/>
              <a:t>We test the interval with the highest IDs first: (300, 400).</a:t>
            </a:r>
          </a:p>
          <a:p>
            <a:pPr marL="285750" indent="-285750">
              <a:buFont typeface="Arial" panose="020B0604020202020204" pitchFamily="34" charset="0"/>
              <a:buChar char="•"/>
            </a:pPr>
            <a:r>
              <a:rPr lang="en-US" dirty="0"/>
              <a:t>To test an interval (</a:t>
            </a:r>
            <a:r>
              <a:rPr lang="en-US" dirty="0" err="1"/>
              <a:t>x,y</a:t>
            </a:r>
            <a:r>
              <a:rPr lang="en-US" dirty="0"/>
              <a:t>), ensure x is in the Testing Slot, then insert y-1, y-2, … until the node splits.</a:t>
            </a:r>
          </a:p>
          <a:p>
            <a:pPr marL="742950" lvl="1" indent="-285750">
              <a:buFont typeface="Arial" panose="020B0604020202020204" pitchFamily="34" charset="0"/>
              <a:buChar char="•"/>
            </a:pPr>
            <a:r>
              <a:rPr lang="en-US" dirty="0"/>
              <a:t>E.g., to test (300, 400), attacker inserts 399.</a:t>
            </a:r>
          </a:p>
          <a:p>
            <a:pPr marL="285750" indent="-285750">
              <a:buFont typeface="Arial" panose="020B0604020202020204" pitchFamily="34" charset="0"/>
              <a:buChar char="•"/>
            </a:pPr>
            <a:r>
              <a:rPr lang="en-US" dirty="0"/>
              <a:t>Next, insert x+1, x+2, x+3 in that order until a split is observed</a:t>
            </a:r>
          </a:p>
          <a:p>
            <a:pPr marL="742950" lvl="1" indent="-285750">
              <a:buFont typeface="Arial" panose="020B0604020202020204" pitchFamily="34" charset="0"/>
              <a:buChar char="•"/>
            </a:pPr>
            <a:r>
              <a:rPr lang="en-US" dirty="0"/>
              <a:t>E.g., to test (300, 400), attacker inserts 301, 302, and 303</a:t>
            </a:r>
          </a:p>
          <a:p>
            <a:pPr marL="285750" indent="-285750">
              <a:buFont typeface="Arial" panose="020B0604020202020204" pitchFamily="34" charset="0"/>
              <a:buChar char="•"/>
            </a:pPr>
            <a:r>
              <a:rPr lang="en-US" dirty="0"/>
              <a:t>If the node splits after inserting x+2, i.e., 302, then the audit ID is in (300, 400).  </a:t>
            </a:r>
            <a:r>
              <a:rPr lang="en-US" dirty="0">
                <a:solidFill>
                  <a:srgbClr val="FF0000"/>
                </a:solidFill>
              </a:rPr>
              <a:t>However, if it splits after insert x+3, i.e., 303, then the auditing event ID &lt; 300.</a:t>
            </a:r>
          </a:p>
          <a:p>
            <a:pPr marL="285750" indent="-285750">
              <a:buFont typeface="Arial" panose="020B0604020202020204" pitchFamily="34" charset="0"/>
              <a:buChar char="•"/>
            </a:pPr>
            <a:endParaRPr lang="en-US" dirty="0" smtClean="0">
              <a:solidFill>
                <a:schemeClr val="tx1"/>
              </a:solidFill>
            </a:endParaRPr>
          </a:p>
          <a:p>
            <a:pPr marL="285750" indent="-285750">
              <a:buFont typeface="Arial" panose="020B0604020202020204" pitchFamily="34" charset="0"/>
              <a:buChar char="•"/>
            </a:pPr>
            <a:endParaRPr lang="en-US" dirty="0" smtClean="0">
              <a:solidFill>
                <a:schemeClr val="tx1"/>
              </a:solidFill>
            </a:endParaRPr>
          </a:p>
          <a:p>
            <a:endParaRPr lang="en-US" dirty="0"/>
          </a:p>
        </p:txBody>
      </p:sp>
      <p:sp>
        <p:nvSpPr>
          <p:cNvPr id="34" name="Left Arrow Callout 33"/>
          <p:cNvSpPr/>
          <p:nvPr/>
        </p:nvSpPr>
        <p:spPr>
          <a:xfrm>
            <a:off x="6865257" y="5456933"/>
            <a:ext cx="4807858" cy="1153885"/>
          </a:xfrm>
          <a:prstGeom prst="leftArrowCallout">
            <a:avLst>
              <a:gd name="adj1" fmla="val 25000"/>
              <a:gd name="adj2" fmla="val 25000"/>
              <a:gd name="adj3" fmla="val 25000"/>
              <a:gd name="adj4" fmla="val 830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There are three empty slots, so the node splits on x+3 = 303, hence </a:t>
            </a:r>
            <a:r>
              <a:rPr lang="en-US" dirty="0" err="1" smtClean="0"/>
              <a:t>audit_ID</a:t>
            </a:r>
            <a:r>
              <a:rPr lang="en-US" dirty="0" smtClean="0"/>
              <a:t> &lt; 300</a:t>
            </a:r>
            <a:endParaRPr lang="en-US" dirty="0"/>
          </a:p>
        </p:txBody>
      </p:sp>
    </p:spTree>
    <p:extLst>
      <p:ext uri="{BB962C8B-B14F-4D97-AF65-F5344CB8AC3E}">
        <p14:creationId xmlns:p14="http://schemas.microsoft.com/office/powerpoint/2010/main" val="331180138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4: Determine the Interval</a:t>
            </a:r>
            <a:endParaRPr lang="en-US" dirty="0"/>
          </a:p>
        </p:txBody>
      </p:sp>
      <p:sp>
        <p:nvSpPr>
          <p:cNvPr id="32" name="TextBox 31"/>
          <p:cNvSpPr txBox="1"/>
          <p:nvPr/>
        </p:nvSpPr>
        <p:spPr>
          <a:xfrm>
            <a:off x="794595" y="1690688"/>
            <a:ext cx="8847812" cy="3354765"/>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solidFill>
                  <a:srgbClr val="FF0000"/>
                </a:solidFill>
              </a:rPr>
              <a:t>Why does this work?</a:t>
            </a:r>
          </a:p>
          <a:p>
            <a:pPr marL="742950" lvl="1" indent="-285750">
              <a:buFont typeface="Arial" panose="020B0604020202020204" pitchFamily="34" charset="0"/>
              <a:buChar char="•"/>
            </a:pPr>
            <a:r>
              <a:rPr lang="en-US" sz="2000" dirty="0" smtClean="0"/>
              <a:t>Since </a:t>
            </a:r>
            <a:r>
              <a:rPr lang="en-US" sz="2000" dirty="0" err="1" smtClean="0"/>
              <a:t>audit_ID</a:t>
            </a:r>
            <a:r>
              <a:rPr lang="en-US" sz="2000" dirty="0" smtClean="0"/>
              <a:t> &lt; 300, 300 was pushed from the Testing Slot to the right node when 399 was inserted.  Thus, there were three slots in the Data Node containing 300 in which to insert x+1, x+2, and x+3.</a:t>
            </a:r>
          </a:p>
          <a:p>
            <a:pPr marL="742950" lvl="1" indent="-285750">
              <a:buFont typeface="Arial" panose="020B0604020202020204" pitchFamily="34" charset="0"/>
              <a:buChar char="•"/>
            </a:pPr>
            <a:r>
              <a:rPr lang="en-US" sz="2000" dirty="0" smtClean="0">
                <a:solidFill>
                  <a:schemeClr val="tx1"/>
                </a:solidFill>
              </a:rPr>
              <a:t>However, if </a:t>
            </a:r>
            <a:r>
              <a:rPr lang="en-US" sz="2000" dirty="0" err="1" smtClean="0">
                <a:solidFill>
                  <a:schemeClr val="tx1"/>
                </a:solidFill>
              </a:rPr>
              <a:t>audit_ID</a:t>
            </a:r>
            <a:r>
              <a:rPr lang="en-US" sz="2000" dirty="0" smtClean="0">
                <a:solidFill>
                  <a:schemeClr val="tx1"/>
                </a:solidFill>
              </a:rPr>
              <a:t> had been greater than 300, then </a:t>
            </a:r>
            <a:r>
              <a:rPr lang="en-US" sz="2000" dirty="0" err="1" smtClean="0">
                <a:solidFill>
                  <a:schemeClr val="tx1"/>
                </a:solidFill>
              </a:rPr>
              <a:t>audit_ID</a:t>
            </a:r>
            <a:r>
              <a:rPr lang="en-US" sz="2000" dirty="0" smtClean="0">
                <a:solidFill>
                  <a:schemeClr val="tx1"/>
                </a:solidFill>
              </a:rPr>
              <a:t> would have been pushed to the right node and 300 would have remained on the left with only two empty slots to fill.</a:t>
            </a:r>
          </a:p>
          <a:p>
            <a:pPr marL="742950" lvl="1" indent="-285750">
              <a:buFont typeface="Arial" panose="020B0604020202020204" pitchFamily="34" charset="0"/>
              <a:buChar char="•"/>
            </a:pPr>
            <a:r>
              <a:rPr lang="en-US" sz="2000" dirty="0" smtClean="0"/>
              <a:t>Try it on paper with 300 &lt; </a:t>
            </a:r>
            <a:r>
              <a:rPr lang="en-US" sz="2000" dirty="0" err="1" smtClean="0"/>
              <a:t>audit_ID</a:t>
            </a:r>
            <a:r>
              <a:rPr lang="en-US" sz="2000" dirty="0" smtClean="0"/>
              <a:t> &lt; 400 to convince yourself.</a:t>
            </a:r>
            <a:endParaRPr lang="en-US" sz="2000" dirty="0" smtClean="0">
              <a:solidFill>
                <a:schemeClr val="tx1"/>
              </a:solidFill>
            </a:endParaRPr>
          </a:p>
          <a:p>
            <a:pPr marL="285750" indent="-285750">
              <a:buFont typeface="Arial" panose="020B0604020202020204" pitchFamily="34" charset="0"/>
              <a:buChar char="•"/>
            </a:pPr>
            <a:endParaRPr lang="en-US" dirty="0" smtClean="0">
              <a:solidFill>
                <a:schemeClr val="tx1"/>
              </a:solidFill>
            </a:endParaRPr>
          </a:p>
          <a:p>
            <a:pPr marL="285750" indent="-285750">
              <a:buFont typeface="Arial" panose="020B0604020202020204" pitchFamily="34" charset="0"/>
              <a:buChar char="•"/>
            </a:pPr>
            <a:endParaRPr lang="en-US" dirty="0" smtClean="0">
              <a:solidFill>
                <a:schemeClr val="tx1"/>
              </a:solidFill>
            </a:endParaRPr>
          </a:p>
          <a:p>
            <a:endParaRPr lang="en-US" dirty="0"/>
          </a:p>
        </p:txBody>
      </p:sp>
    </p:spTree>
    <p:extLst>
      <p:ext uri="{BB962C8B-B14F-4D97-AF65-F5344CB8AC3E}">
        <p14:creationId xmlns:p14="http://schemas.microsoft.com/office/powerpoint/2010/main" val="308431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Initialization of </a:t>
            </a:r>
            <a:r>
              <a:rPr lang="en-US" dirty="0" err="1" smtClean="0"/>
              <a:t>TempIndex</a:t>
            </a:r>
            <a:endParaRPr lang="en-US" dirty="0"/>
          </a:p>
        </p:txBody>
      </p:sp>
      <p:sp>
        <p:nvSpPr>
          <p:cNvPr id="3" name="Content Placeholder 2"/>
          <p:cNvSpPr>
            <a:spLocks noGrp="1"/>
          </p:cNvSpPr>
          <p:nvPr>
            <p:ph idx="1"/>
          </p:nvPr>
        </p:nvSpPr>
        <p:spPr/>
        <p:txBody>
          <a:bodyPr/>
          <a:lstStyle/>
          <a:p>
            <a:r>
              <a:rPr lang="en-US" dirty="0" smtClean="0"/>
              <a:t>When a user initiates a Scheduling Sandbox session, the session’s </a:t>
            </a:r>
            <a:r>
              <a:rPr lang="en-US" dirty="0" err="1" smtClean="0"/>
              <a:t>TempIndex</a:t>
            </a:r>
            <a:r>
              <a:rPr lang="en-US" dirty="0" smtClean="0"/>
              <a:t> is populated with all of the user’s pre-existing events</a:t>
            </a:r>
          </a:p>
          <a:p>
            <a:r>
              <a:rPr lang="en-US" dirty="0" smtClean="0"/>
              <a:t>Assume a user has pre-existing scheduled events with IDs: 100, 200, 300, 400, 500, 600, 700, and 800</a:t>
            </a:r>
          </a:p>
          <a:p>
            <a:pPr lvl="1"/>
            <a:r>
              <a:rPr lang="en-US" dirty="0" smtClean="0"/>
              <a:t>Scheduling Sandbox receives these events in a pre-sorted list</a:t>
            </a:r>
          </a:p>
          <a:p>
            <a:r>
              <a:rPr lang="en-US" dirty="0" smtClean="0"/>
              <a:t>Assume user has a hidden auditing event with ID = </a:t>
            </a:r>
            <a:r>
              <a:rPr lang="en-US" dirty="0" smtClean="0">
                <a:solidFill>
                  <a:srgbClr val="FF0000"/>
                </a:solidFill>
              </a:rPr>
              <a:t>273</a:t>
            </a:r>
            <a:endParaRPr lang="en-US" dirty="0" smtClean="0"/>
          </a:p>
          <a:p>
            <a:r>
              <a:rPr lang="en-US" dirty="0" smtClean="0"/>
              <a:t>The following slides show how the </a:t>
            </a:r>
            <a:r>
              <a:rPr lang="en-US" dirty="0" err="1" smtClean="0"/>
              <a:t>TempIndex</a:t>
            </a:r>
            <a:r>
              <a:rPr lang="en-US" dirty="0" smtClean="0"/>
              <a:t> is initially populated</a:t>
            </a:r>
          </a:p>
          <a:p>
            <a:pPr lvl="1"/>
            <a:r>
              <a:rPr lang="en-US" dirty="0" smtClean="0"/>
              <a:t>This is important in order to understand the attack!</a:t>
            </a:r>
            <a:endParaRPr lang="en-US" dirty="0"/>
          </a:p>
        </p:txBody>
      </p:sp>
    </p:spTree>
    <p:extLst>
      <p:ext uri="{BB962C8B-B14F-4D97-AF65-F5344CB8AC3E}">
        <p14:creationId xmlns:p14="http://schemas.microsoft.com/office/powerpoint/2010/main" val="147665826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4: Determine the Interval</a:t>
            </a:r>
            <a:endParaRPr lang="en-US" dirty="0"/>
          </a:p>
        </p:txBody>
      </p:sp>
      <p:sp>
        <p:nvSpPr>
          <p:cNvPr id="3" name="Content Placeholder 2"/>
          <p:cNvSpPr>
            <a:spLocks noGrp="1"/>
          </p:cNvSpPr>
          <p:nvPr>
            <p:ph idx="1"/>
          </p:nvPr>
        </p:nvSpPr>
        <p:spPr>
          <a:xfrm>
            <a:off x="889002" y="1462768"/>
            <a:ext cx="10515600" cy="4351338"/>
          </a:xfrm>
        </p:spPr>
        <p:txBody>
          <a:bodyPr>
            <a:normAutofit/>
          </a:bodyPr>
          <a:lstStyle/>
          <a:p>
            <a:endParaRPr lang="en-US" sz="2000" dirty="0" smtClean="0"/>
          </a:p>
          <a:p>
            <a:r>
              <a:rPr lang="en-US" sz="2000" dirty="0" smtClean="0"/>
              <a:t>Attacker now knows that </a:t>
            </a:r>
            <a:r>
              <a:rPr lang="en-US" sz="2000" dirty="0" err="1" smtClean="0"/>
              <a:t>audit_ID</a:t>
            </a:r>
            <a:r>
              <a:rPr lang="en-US" sz="2000" dirty="0" smtClean="0"/>
              <a:t> is in interval (100, 200) or interval (200, 300), so the &gt;= 300 Data Node can now be ignored:</a:t>
            </a:r>
          </a:p>
          <a:p>
            <a:endParaRPr lang="en-US" sz="2000" dirty="0" smtClean="0"/>
          </a:p>
          <a:p>
            <a:endParaRPr lang="en-US" sz="2000" dirty="0" smtClean="0"/>
          </a:p>
        </p:txBody>
      </p:sp>
      <p:cxnSp>
        <p:nvCxnSpPr>
          <p:cNvPr id="70" name="Straight Arrow Connector 69"/>
          <p:cNvCxnSpPr/>
          <p:nvPr/>
        </p:nvCxnSpPr>
        <p:spPr>
          <a:xfrm>
            <a:off x="2282366" y="3201828"/>
            <a:ext cx="1342572" cy="3094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2" name="Rectangle 101"/>
          <p:cNvSpPr/>
          <p:nvPr/>
        </p:nvSpPr>
        <p:spPr>
          <a:xfrm>
            <a:off x="1574798" y="262867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03" name="Straight Arrow Connector 102"/>
          <p:cNvCxnSpPr>
            <a:stCxn id="102" idx="2"/>
            <a:endCxn id="30" idx="0"/>
          </p:cNvCxnSpPr>
          <p:nvPr/>
        </p:nvCxnSpPr>
        <p:spPr>
          <a:xfrm flipH="1">
            <a:off x="1386113" y="3209249"/>
            <a:ext cx="457200" cy="3020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0" name="Rectangle 109"/>
          <p:cNvSpPr/>
          <p:nvPr/>
        </p:nvSpPr>
        <p:spPr>
          <a:xfrm>
            <a:off x="2111827" y="262867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sp>
        <p:nvSpPr>
          <p:cNvPr id="118" name="Rectangle 117"/>
          <p:cNvSpPr/>
          <p:nvPr/>
        </p:nvSpPr>
        <p:spPr>
          <a:xfrm>
            <a:off x="2648856" y="2628674"/>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120" name="Straight Arrow Connector 119"/>
          <p:cNvCxnSpPr>
            <a:stCxn id="118" idx="2"/>
          </p:cNvCxnSpPr>
          <p:nvPr/>
        </p:nvCxnSpPr>
        <p:spPr>
          <a:xfrm>
            <a:off x="2917371" y="3209245"/>
            <a:ext cx="2536373" cy="539349"/>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8" name="Group 17"/>
          <p:cNvGrpSpPr/>
          <p:nvPr/>
        </p:nvGrpSpPr>
        <p:grpSpPr>
          <a:xfrm>
            <a:off x="1117598" y="4478943"/>
            <a:ext cx="2685145" cy="580576"/>
            <a:chOff x="1531257" y="2772224"/>
            <a:chExt cx="2685145" cy="580576"/>
          </a:xfrm>
        </p:grpSpPr>
        <p:sp>
          <p:nvSpPr>
            <p:cNvPr id="19" name="Rectangle 18"/>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20" name="Rectangle 19"/>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21" name="Rectangle 20"/>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FF0000"/>
                  </a:solidFill>
                </a:rPr>
                <a:t>273</a:t>
              </a:r>
              <a:endParaRPr lang="en-US" dirty="0">
                <a:solidFill>
                  <a:srgbClr val="FF0000"/>
                </a:solidFill>
              </a:endParaRPr>
            </a:p>
          </p:txBody>
        </p:sp>
        <p:sp>
          <p:nvSpPr>
            <p:cNvPr id="22" name="Rectangle 21"/>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23" name="Rectangle 22"/>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30" name="Rectangle 29"/>
          <p:cNvSpPr/>
          <p:nvPr/>
        </p:nvSpPr>
        <p:spPr>
          <a:xfrm>
            <a:off x="1117598" y="3511271"/>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sp>
        <p:nvSpPr>
          <p:cNvPr id="31" name="Rectangle 30"/>
          <p:cNvSpPr/>
          <p:nvPr/>
        </p:nvSpPr>
        <p:spPr>
          <a:xfrm>
            <a:off x="1654627" y="3511271"/>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r>
              <a:rPr lang="en-US" dirty="0" smtClean="0"/>
              <a:t>00</a:t>
            </a:r>
            <a:endParaRPr lang="en-US" dirty="0"/>
          </a:p>
        </p:txBody>
      </p:sp>
      <p:cxnSp>
        <p:nvCxnSpPr>
          <p:cNvPr id="33" name="Straight Arrow Connector 32"/>
          <p:cNvCxnSpPr>
            <a:stCxn id="30" idx="2"/>
          </p:cNvCxnSpPr>
          <p:nvPr/>
        </p:nvCxnSpPr>
        <p:spPr>
          <a:xfrm flipH="1">
            <a:off x="1386112" y="4091842"/>
            <a:ext cx="1" cy="3835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31" idx="2"/>
          </p:cNvCxnSpPr>
          <p:nvPr/>
        </p:nvCxnSpPr>
        <p:spPr>
          <a:xfrm>
            <a:off x="1923142" y="4091842"/>
            <a:ext cx="2010230" cy="241377"/>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8226463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4: Determine the Interval</a:t>
            </a:r>
            <a:endParaRPr lang="en-US" dirty="0"/>
          </a:p>
        </p:txBody>
      </p:sp>
      <p:sp>
        <p:nvSpPr>
          <p:cNvPr id="3" name="Content Placeholder 2"/>
          <p:cNvSpPr>
            <a:spLocks noGrp="1"/>
          </p:cNvSpPr>
          <p:nvPr>
            <p:ph idx="1"/>
          </p:nvPr>
        </p:nvSpPr>
        <p:spPr>
          <a:xfrm>
            <a:off x="889002" y="1462768"/>
            <a:ext cx="10515600" cy="4351338"/>
          </a:xfrm>
        </p:spPr>
        <p:txBody>
          <a:bodyPr>
            <a:normAutofit/>
          </a:bodyPr>
          <a:lstStyle/>
          <a:p>
            <a:endParaRPr lang="en-US" sz="2000" dirty="0" smtClean="0"/>
          </a:p>
          <a:p>
            <a:r>
              <a:rPr lang="en-US" sz="2000" dirty="0" smtClean="0"/>
              <a:t>Attacker now knows that </a:t>
            </a:r>
            <a:r>
              <a:rPr lang="en-US" sz="2000" dirty="0" err="1" smtClean="0"/>
              <a:t>audit_ID</a:t>
            </a:r>
            <a:r>
              <a:rPr lang="en-US" sz="2000" dirty="0" smtClean="0"/>
              <a:t> is in interval (100, 200) or interval (200, 300), so the &gt;= 300 Data Node can now be ignored:</a:t>
            </a:r>
          </a:p>
          <a:p>
            <a:endParaRPr lang="en-US" sz="2000" dirty="0" smtClean="0"/>
          </a:p>
          <a:p>
            <a:endParaRPr lang="en-US" sz="2000" dirty="0" smtClean="0"/>
          </a:p>
        </p:txBody>
      </p:sp>
      <p:cxnSp>
        <p:nvCxnSpPr>
          <p:cNvPr id="70" name="Straight Arrow Connector 69"/>
          <p:cNvCxnSpPr/>
          <p:nvPr/>
        </p:nvCxnSpPr>
        <p:spPr>
          <a:xfrm>
            <a:off x="2282366" y="3201828"/>
            <a:ext cx="1342572" cy="3094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2" name="Rectangle 101"/>
          <p:cNvSpPr/>
          <p:nvPr/>
        </p:nvSpPr>
        <p:spPr>
          <a:xfrm>
            <a:off x="1574798" y="262867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03" name="Straight Arrow Connector 102"/>
          <p:cNvCxnSpPr>
            <a:stCxn id="102" idx="2"/>
            <a:endCxn id="30" idx="0"/>
          </p:cNvCxnSpPr>
          <p:nvPr/>
        </p:nvCxnSpPr>
        <p:spPr>
          <a:xfrm flipH="1">
            <a:off x="1386113" y="3209249"/>
            <a:ext cx="457200" cy="3020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0" name="Rectangle 109"/>
          <p:cNvSpPr/>
          <p:nvPr/>
        </p:nvSpPr>
        <p:spPr>
          <a:xfrm>
            <a:off x="2111827" y="262867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sp>
        <p:nvSpPr>
          <p:cNvPr id="118" name="Rectangle 117"/>
          <p:cNvSpPr/>
          <p:nvPr/>
        </p:nvSpPr>
        <p:spPr>
          <a:xfrm>
            <a:off x="2648856" y="2628674"/>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120" name="Straight Arrow Connector 119"/>
          <p:cNvCxnSpPr>
            <a:stCxn id="118" idx="2"/>
          </p:cNvCxnSpPr>
          <p:nvPr/>
        </p:nvCxnSpPr>
        <p:spPr>
          <a:xfrm>
            <a:off x="2917371" y="3209245"/>
            <a:ext cx="2536373" cy="539349"/>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8" name="Group 17"/>
          <p:cNvGrpSpPr/>
          <p:nvPr/>
        </p:nvGrpSpPr>
        <p:grpSpPr>
          <a:xfrm>
            <a:off x="1117598" y="4478943"/>
            <a:ext cx="2685145" cy="580576"/>
            <a:chOff x="1531257" y="2772224"/>
            <a:chExt cx="2685145" cy="580576"/>
          </a:xfrm>
        </p:grpSpPr>
        <p:sp>
          <p:nvSpPr>
            <p:cNvPr id="19" name="Rectangle 18"/>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20" name="Rectangle 19"/>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21" name="Rectangle 20"/>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FF0000"/>
                  </a:solidFill>
                </a:rPr>
                <a:t>273</a:t>
              </a:r>
              <a:endParaRPr lang="en-US" dirty="0">
                <a:solidFill>
                  <a:srgbClr val="FF0000"/>
                </a:solidFill>
              </a:endParaRPr>
            </a:p>
          </p:txBody>
        </p:sp>
        <p:sp>
          <p:nvSpPr>
            <p:cNvPr id="22" name="Rectangle 21"/>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23" name="Rectangle 22"/>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30" name="Rectangle 29"/>
          <p:cNvSpPr/>
          <p:nvPr/>
        </p:nvSpPr>
        <p:spPr>
          <a:xfrm>
            <a:off x="1117598" y="3511271"/>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sp>
        <p:nvSpPr>
          <p:cNvPr id="31" name="Rectangle 30"/>
          <p:cNvSpPr/>
          <p:nvPr/>
        </p:nvSpPr>
        <p:spPr>
          <a:xfrm>
            <a:off x="1654627" y="3511271"/>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r>
              <a:rPr lang="en-US" dirty="0" smtClean="0"/>
              <a:t>00</a:t>
            </a:r>
            <a:endParaRPr lang="en-US" dirty="0"/>
          </a:p>
        </p:txBody>
      </p:sp>
      <p:cxnSp>
        <p:nvCxnSpPr>
          <p:cNvPr id="33" name="Straight Arrow Connector 32"/>
          <p:cNvCxnSpPr>
            <a:stCxn id="30" idx="2"/>
          </p:cNvCxnSpPr>
          <p:nvPr/>
        </p:nvCxnSpPr>
        <p:spPr>
          <a:xfrm flipH="1">
            <a:off x="1386112" y="4091842"/>
            <a:ext cx="1" cy="3835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31" idx="2"/>
          </p:cNvCxnSpPr>
          <p:nvPr/>
        </p:nvCxnSpPr>
        <p:spPr>
          <a:xfrm>
            <a:off x="1923142" y="4091842"/>
            <a:ext cx="2010230" cy="241377"/>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70171" y="2444008"/>
            <a:ext cx="4661276" cy="369332"/>
          </a:xfrm>
          <a:prstGeom prst="rect">
            <a:avLst/>
          </a:prstGeom>
          <a:noFill/>
        </p:spPr>
        <p:txBody>
          <a:bodyPr wrap="none" rtlCol="0">
            <a:spAutoFit/>
          </a:bodyPr>
          <a:lstStyle/>
          <a:p>
            <a:pPr marL="285750" indent="-285750">
              <a:buFont typeface="Arial" panose="020B0604020202020204" pitchFamily="34" charset="0"/>
              <a:buChar char="•"/>
            </a:pPr>
            <a:r>
              <a:rPr lang="en-US" dirty="0" smtClean="0"/>
              <a:t>Now, we test if </a:t>
            </a:r>
            <a:r>
              <a:rPr lang="en-US" dirty="0" err="1" smtClean="0"/>
              <a:t>audit_ID</a:t>
            </a:r>
            <a:r>
              <a:rPr lang="en-US" dirty="0" smtClean="0"/>
              <a:t> is in (</a:t>
            </a:r>
            <a:r>
              <a:rPr lang="en-US" dirty="0" err="1" smtClean="0"/>
              <a:t>x,y</a:t>
            </a:r>
            <a:r>
              <a:rPr lang="en-US" dirty="0" smtClean="0"/>
              <a:t>)=(200, 300)</a:t>
            </a:r>
            <a:endParaRPr lang="en-US" dirty="0"/>
          </a:p>
        </p:txBody>
      </p:sp>
    </p:spTree>
    <p:extLst>
      <p:ext uri="{BB962C8B-B14F-4D97-AF65-F5344CB8AC3E}">
        <p14:creationId xmlns:p14="http://schemas.microsoft.com/office/powerpoint/2010/main" val="309749861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4: Determine the Interval</a:t>
            </a:r>
            <a:endParaRPr lang="en-US" dirty="0"/>
          </a:p>
        </p:txBody>
      </p:sp>
      <p:sp>
        <p:nvSpPr>
          <p:cNvPr id="3" name="Content Placeholder 2"/>
          <p:cNvSpPr>
            <a:spLocks noGrp="1"/>
          </p:cNvSpPr>
          <p:nvPr>
            <p:ph idx="1"/>
          </p:nvPr>
        </p:nvSpPr>
        <p:spPr>
          <a:xfrm>
            <a:off x="889002" y="1462768"/>
            <a:ext cx="10515600" cy="4351338"/>
          </a:xfrm>
        </p:spPr>
        <p:txBody>
          <a:bodyPr>
            <a:normAutofit/>
          </a:bodyPr>
          <a:lstStyle/>
          <a:p>
            <a:endParaRPr lang="en-US" sz="2000" dirty="0" smtClean="0"/>
          </a:p>
          <a:p>
            <a:r>
              <a:rPr lang="en-US" sz="2000" dirty="0" smtClean="0"/>
              <a:t>Attacker now knows that </a:t>
            </a:r>
            <a:r>
              <a:rPr lang="en-US" sz="2000" dirty="0" err="1" smtClean="0"/>
              <a:t>audit_ID</a:t>
            </a:r>
            <a:r>
              <a:rPr lang="en-US" sz="2000" dirty="0" smtClean="0"/>
              <a:t> is in interval (100, 200) or interval (200, 300), so the &gt;= 300 Data Node can now be ignored:</a:t>
            </a:r>
          </a:p>
          <a:p>
            <a:endParaRPr lang="en-US" sz="2000" dirty="0" smtClean="0"/>
          </a:p>
          <a:p>
            <a:endParaRPr lang="en-US" sz="2000" dirty="0" smtClean="0"/>
          </a:p>
        </p:txBody>
      </p:sp>
      <p:cxnSp>
        <p:nvCxnSpPr>
          <p:cNvPr id="70" name="Straight Arrow Connector 69"/>
          <p:cNvCxnSpPr/>
          <p:nvPr/>
        </p:nvCxnSpPr>
        <p:spPr>
          <a:xfrm>
            <a:off x="2282366" y="3201828"/>
            <a:ext cx="1342572" cy="3094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2" name="Rectangle 101"/>
          <p:cNvSpPr/>
          <p:nvPr/>
        </p:nvSpPr>
        <p:spPr>
          <a:xfrm>
            <a:off x="1574798" y="262867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03" name="Straight Arrow Connector 102"/>
          <p:cNvCxnSpPr>
            <a:stCxn id="102" idx="2"/>
            <a:endCxn id="30" idx="0"/>
          </p:cNvCxnSpPr>
          <p:nvPr/>
        </p:nvCxnSpPr>
        <p:spPr>
          <a:xfrm flipH="1">
            <a:off x="1386113" y="3209249"/>
            <a:ext cx="457200" cy="3020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0" name="Rectangle 109"/>
          <p:cNvSpPr/>
          <p:nvPr/>
        </p:nvSpPr>
        <p:spPr>
          <a:xfrm>
            <a:off x="2111827" y="262867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sp>
        <p:nvSpPr>
          <p:cNvPr id="118" name="Rectangle 117"/>
          <p:cNvSpPr/>
          <p:nvPr/>
        </p:nvSpPr>
        <p:spPr>
          <a:xfrm>
            <a:off x="2648856" y="2628674"/>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120" name="Straight Arrow Connector 119"/>
          <p:cNvCxnSpPr>
            <a:stCxn id="118" idx="2"/>
          </p:cNvCxnSpPr>
          <p:nvPr/>
        </p:nvCxnSpPr>
        <p:spPr>
          <a:xfrm>
            <a:off x="2917371" y="3209245"/>
            <a:ext cx="2536373" cy="539349"/>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8" name="Group 17"/>
          <p:cNvGrpSpPr/>
          <p:nvPr/>
        </p:nvGrpSpPr>
        <p:grpSpPr>
          <a:xfrm>
            <a:off x="1117598" y="4478943"/>
            <a:ext cx="2685145" cy="580576"/>
            <a:chOff x="1531257" y="2772224"/>
            <a:chExt cx="2685145" cy="580576"/>
          </a:xfrm>
        </p:grpSpPr>
        <p:sp>
          <p:nvSpPr>
            <p:cNvPr id="19" name="Rectangle 18"/>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20" name="Rectangle 19"/>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21" name="Rectangle 20"/>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FF0000"/>
                  </a:solidFill>
                </a:rPr>
                <a:t>273</a:t>
              </a:r>
              <a:endParaRPr lang="en-US" dirty="0">
                <a:solidFill>
                  <a:srgbClr val="FF0000"/>
                </a:solidFill>
              </a:endParaRPr>
            </a:p>
          </p:txBody>
        </p:sp>
        <p:sp>
          <p:nvSpPr>
            <p:cNvPr id="22" name="Rectangle 21"/>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23" name="Rectangle 22"/>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30" name="Rectangle 29"/>
          <p:cNvSpPr/>
          <p:nvPr/>
        </p:nvSpPr>
        <p:spPr>
          <a:xfrm>
            <a:off x="1117598" y="3511271"/>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sp>
        <p:nvSpPr>
          <p:cNvPr id="31" name="Rectangle 30"/>
          <p:cNvSpPr/>
          <p:nvPr/>
        </p:nvSpPr>
        <p:spPr>
          <a:xfrm>
            <a:off x="1654627" y="3511271"/>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r>
              <a:rPr lang="en-US" dirty="0" smtClean="0"/>
              <a:t>00</a:t>
            </a:r>
            <a:endParaRPr lang="en-US" dirty="0"/>
          </a:p>
        </p:txBody>
      </p:sp>
      <p:cxnSp>
        <p:nvCxnSpPr>
          <p:cNvPr id="33" name="Straight Arrow Connector 32"/>
          <p:cNvCxnSpPr>
            <a:stCxn id="30" idx="2"/>
          </p:cNvCxnSpPr>
          <p:nvPr/>
        </p:nvCxnSpPr>
        <p:spPr>
          <a:xfrm flipH="1">
            <a:off x="1386112" y="4091842"/>
            <a:ext cx="1" cy="3835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31" idx="2"/>
          </p:cNvCxnSpPr>
          <p:nvPr/>
        </p:nvCxnSpPr>
        <p:spPr>
          <a:xfrm>
            <a:off x="1923142" y="4091842"/>
            <a:ext cx="2010230" cy="241377"/>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70171" y="2444008"/>
            <a:ext cx="5134431"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Now, we test if </a:t>
            </a:r>
            <a:r>
              <a:rPr lang="en-US" dirty="0" err="1" smtClean="0"/>
              <a:t>audit_ID</a:t>
            </a:r>
            <a:r>
              <a:rPr lang="en-US" dirty="0" smtClean="0"/>
              <a:t> is in (</a:t>
            </a:r>
            <a:r>
              <a:rPr lang="en-US" dirty="0" err="1" smtClean="0"/>
              <a:t>x,y</a:t>
            </a:r>
            <a:r>
              <a:rPr lang="en-US" dirty="0" smtClean="0"/>
              <a:t>)=(200, 300)</a:t>
            </a:r>
          </a:p>
          <a:p>
            <a:pPr marL="285750" indent="-285750">
              <a:buFont typeface="Arial" panose="020B0604020202020204" pitchFamily="34" charset="0"/>
              <a:buChar char="•"/>
            </a:pPr>
            <a:r>
              <a:rPr lang="en-US" dirty="0" smtClean="0"/>
              <a:t>Attacker knows from testing the last interval that x is one position to the left of the Testing Slot.</a:t>
            </a:r>
            <a:endParaRPr lang="en-US" dirty="0"/>
          </a:p>
        </p:txBody>
      </p:sp>
    </p:spTree>
    <p:extLst>
      <p:ext uri="{BB962C8B-B14F-4D97-AF65-F5344CB8AC3E}">
        <p14:creationId xmlns:p14="http://schemas.microsoft.com/office/powerpoint/2010/main" val="58948767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4: Determine the Interval</a:t>
            </a:r>
            <a:endParaRPr lang="en-US" dirty="0"/>
          </a:p>
        </p:txBody>
      </p:sp>
      <p:sp>
        <p:nvSpPr>
          <p:cNvPr id="3" name="Content Placeholder 2"/>
          <p:cNvSpPr>
            <a:spLocks noGrp="1"/>
          </p:cNvSpPr>
          <p:nvPr>
            <p:ph idx="1"/>
          </p:nvPr>
        </p:nvSpPr>
        <p:spPr>
          <a:xfrm>
            <a:off x="889002" y="1462768"/>
            <a:ext cx="10515600" cy="4351338"/>
          </a:xfrm>
        </p:spPr>
        <p:txBody>
          <a:bodyPr>
            <a:normAutofit/>
          </a:bodyPr>
          <a:lstStyle/>
          <a:p>
            <a:endParaRPr lang="en-US" sz="2000" dirty="0" smtClean="0"/>
          </a:p>
          <a:p>
            <a:r>
              <a:rPr lang="en-US" sz="2000" dirty="0" smtClean="0"/>
              <a:t>Attacker now knows that </a:t>
            </a:r>
            <a:r>
              <a:rPr lang="en-US" sz="2000" dirty="0" err="1" smtClean="0"/>
              <a:t>audit_ID</a:t>
            </a:r>
            <a:r>
              <a:rPr lang="en-US" sz="2000" dirty="0" smtClean="0"/>
              <a:t> is in interval (100, 200) or interval (200, 300), so the &gt;= 300 Data Node can now be ignored:</a:t>
            </a:r>
          </a:p>
          <a:p>
            <a:endParaRPr lang="en-US" sz="2000" dirty="0" smtClean="0"/>
          </a:p>
          <a:p>
            <a:endParaRPr lang="en-US" sz="2000" dirty="0" smtClean="0"/>
          </a:p>
        </p:txBody>
      </p:sp>
      <p:cxnSp>
        <p:nvCxnSpPr>
          <p:cNvPr id="70" name="Straight Arrow Connector 69"/>
          <p:cNvCxnSpPr/>
          <p:nvPr/>
        </p:nvCxnSpPr>
        <p:spPr>
          <a:xfrm>
            <a:off x="2282366" y="3201828"/>
            <a:ext cx="1342572" cy="3094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2" name="Rectangle 101"/>
          <p:cNvSpPr/>
          <p:nvPr/>
        </p:nvSpPr>
        <p:spPr>
          <a:xfrm>
            <a:off x="1574798" y="262867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03" name="Straight Arrow Connector 102"/>
          <p:cNvCxnSpPr>
            <a:stCxn id="102" idx="2"/>
            <a:endCxn id="30" idx="0"/>
          </p:cNvCxnSpPr>
          <p:nvPr/>
        </p:nvCxnSpPr>
        <p:spPr>
          <a:xfrm flipH="1">
            <a:off x="1386113" y="3209249"/>
            <a:ext cx="457200" cy="3020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0" name="Rectangle 109"/>
          <p:cNvSpPr/>
          <p:nvPr/>
        </p:nvSpPr>
        <p:spPr>
          <a:xfrm>
            <a:off x="2111827" y="262867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sp>
        <p:nvSpPr>
          <p:cNvPr id="118" name="Rectangle 117"/>
          <p:cNvSpPr/>
          <p:nvPr/>
        </p:nvSpPr>
        <p:spPr>
          <a:xfrm>
            <a:off x="2648856" y="2628674"/>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120" name="Straight Arrow Connector 119"/>
          <p:cNvCxnSpPr>
            <a:stCxn id="118" idx="2"/>
          </p:cNvCxnSpPr>
          <p:nvPr/>
        </p:nvCxnSpPr>
        <p:spPr>
          <a:xfrm>
            <a:off x="2917371" y="3209245"/>
            <a:ext cx="2536373" cy="539349"/>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8" name="Group 17"/>
          <p:cNvGrpSpPr/>
          <p:nvPr/>
        </p:nvGrpSpPr>
        <p:grpSpPr>
          <a:xfrm>
            <a:off x="1117598" y="4478943"/>
            <a:ext cx="2685145" cy="580576"/>
            <a:chOff x="1531257" y="2772224"/>
            <a:chExt cx="2685145" cy="580576"/>
          </a:xfrm>
        </p:grpSpPr>
        <p:sp>
          <p:nvSpPr>
            <p:cNvPr id="19" name="Rectangle 18"/>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20" name="Rectangle 19"/>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21" name="Rectangle 20"/>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FF0000"/>
                  </a:solidFill>
                </a:rPr>
                <a:t>273</a:t>
              </a:r>
              <a:endParaRPr lang="en-US" dirty="0">
                <a:solidFill>
                  <a:srgbClr val="FF0000"/>
                </a:solidFill>
              </a:endParaRPr>
            </a:p>
          </p:txBody>
        </p:sp>
        <p:sp>
          <p:nvSpPr>
            <p:cNvPr id="22" name="Rectangle 21"/>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23" name="Rectangle 22"/>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30" name="Rectangle 29"/>
          <p:cNvSpPr/>
          <p:nvPr/>
        </p:nvSpPr>
        <p:spPr>
          <a:xfrm>
            <a:off x="1117598" y="3511271"/>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sp>
        <p:nvSpPr>
          <p:cNvPr id="31" name="Rectangle 30"/>
          <p:cNvSpPr/>
          <p:nvPr/>
        </p:nvSpPr>
        <p:spPr>
          <a:xfrm>
            <a:off x="1654627" y="3511271"/>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r>
              <a:rPr lang="en-US" dirty="0" smtClean="0"/>
              <a:t>00</a:t>
            </a:r>
            <a:endParaRPr lang="en-US" dirty="0"/>
          </a:p>
        </p:txBody>
      </p:sp>
      <p:cxnSp>
        <p:nvCxnSpPr>
          <p:cNvPr id="33" name="Straight Arrow Connector 32"/>
          <p:cNvCxnSpPr>
            <a:stCxn id="30" idx="2"/>
          </p:cNvCxnSpPr>
          <p:nvPr/>
        </p:nvCxnSpPr>
        <p:spPr>
          <a:xfrm flipH="1">
            <a:off x="1386112" y="4091842"/>
            <a:ext cx="1" cy="3835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31" idx="2"/>
          </p:cNvCxnSpPr>
          <p:nvPr/>
        </p:nvCxnSpPr>
        <p:spPr>
          <a:xfrm>
            <a:off x="1923142" y="4091842"/>
            <a:ext cx="2010230" cy="241377"/>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70171" y="2444008"/>
            <a:ext cx="5134431"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Now, we test if </a:t>
            </a:r>
            <a:r>
              <a:rPr lang="en-US" dirty="0" err="1" smtClean="0"/>
              <a:t>audit_ID</a:t>
            </a:r>
            <a:r>
              <a:rPr lang="en-US" dirty="0" smtClean="0"/>
              <a:t> is in (</a:t>
            </a:r>
            <a:r>
              <a:rPr lang="en-US" dirty="0" err="1" smtClean="0"/>
              <a:t>x,y</a:t>
            </a:r>
            <a:r>
              <a:rPr lang="en-US" dirty="0" smtClean="0"/>
              <a:t>)=(200, 300)</a:t>
            </a:r>
          </a:p>
          <a:p>
            <a:pPr marL="285750" indent="-285750">
              <a:buFont typeface="Arial" panose="020B0604020202020204" pitchFamily="34" charset="0"/>
              <a:buChar char="•"/>
            </a:pPr>
            <a:r>
              <a:rPr lang="en-US" dirty="0"/>
              <a:t>Attacker knows from testing the last interval that x is one position to the left of the Testing Slot.</a:t>
            </a:r>
          </a:p>
          <a:p>
            <a:pPr marL="285750" indent="-285750">
              <a:buFont typeface="Arial" panose="020B0604020202020204" pitchFamily="34" charset="0"/>
              <a:buChar char="•"/>
            </a:pPr>
            <a:r>
              <a:rPr lang="en-US" dirty="0" smtClean="0"/>
              <a:t>Insert x+1 = 201, which is positioned into Testing Slot.  Interval </a:t>
            </a:r>
            <a:r>
              <a:rPr lang="en-US" dirty="0"/>
              <a:t>now being tested is (</a:t>
            </a:r>
            <a:r>
              <a:rPr lang="en-US" dirty="0" err="1" smtClean="0"/>
              <a:t>x’,y</a:t>
            </a:r>
            <a:r>
              <a:rPr lang="en-US" dirty="0" smtClean="0"/>
              <a:t>) </a:t>
            </a:r>
            <a:r>
              <a:rPr lang="en-US" dirty="0"/>
              <a:t>= (201, 300</a:t>
            </a:r>
            <a:r>
              <a:rPr lang="en-US" dirty="0" smtClean="0"/>
              <a:t>)</a:t>
            </a:r>
            <a:endParaRPr lang="en-US" dirty="0"/>
          </a:p>
          <a:p>
            <a:pPr marL="285750" indent="-285750">
              <a:buFont typeface="Arial" panose="020B0604020202020204" pitchFamily="34" charset="0"/>
              <a:buChar char="•"/>
            </a:pPr>
            <a:endParaRPr lang="en-US" dirty="0"/>
          </a:p>
        </p:txBody>
      </p:sp>
      <p:sp>
        <p:nvSpPr>
          <p:cNvPr id="24" name="Up Arrow Callout 23"/>
          <p:cNvSpPr/>
          <p:nvPr/>
        </p:nvSpPr>
        <p:spPr>
          <a:xfrm>
            <a:off x="1469568" y="5163052"/>
            <a:ext cx="2090059" cy="1413449"/>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Do: Insert 201</a:t>
            </a:r>
            <a:endParaRPr lang="en-US" dirty="0"/>
          </a:p>
        </p:txBody>
      </p:sp>
    </p:spTree>
    <p:extLst>
      <p:ext uri="{BB962C8B-B14F-4D97-AF65-F5344CB8AC3E}">
        <p14:creationId xmlns:p14="http://schemas.microsoft.com/office/powerpoint/2010/main" val="149543698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4: Determine the Interval</a:t>
            </a:r>
            <a:endParaRPr lang="en-US" dirty="0"/>
          </a:p>
        </p:txBody>
      </p:sp>
      <p:sp>
        <p:nvSpPr>
          <p:cNvPr id="3" name="Content Placeholder 2"/>
          <p:cNvSpPr>
            <a:spLocks noGrp="1"/>
          </p:cNvSpPr>
          <p:nvPr>
            <p:ph idx="1"/>
          </p:nvPr>
        </p:nvSpPr>
        <p:spPr>
          <a:xfrm>
            <a:off x="889002" y="1462768"/>
            <a:ext cx="10515600" cy="4351338"/>
          </a:xfrm>
        </p:spPr>
        <p:txBody>
          <a:bodyPr>
            <a:normAutofit/>
          </a:bodyPr>
          <a:lstStyle/>
          <a:p>
            <a:endParaRPr lang="en-US" sz="2000" dirty="0" smtClean="0"/>
          </a:p>
          <a:p>
            <a:r>
              <a:rPr lang="en-US" sz="2000" dirty="0" smtClean="0"/>
              <a:t>Attacker now knows that </a:t>
            </a:r>
            <a:r>
              <a:rPr lang="en-US" sz="2000" dirty="0" err="1" smtClean="0"/>
              <a:t>audit_ID</a:t>
            </a:r>
            <a:r>
              <a:rPr lang="en-US" sz="2000" dirty="0" smtClean="0"/>
              <a:t> is in interval (100, 200) or interval (200, 300), so the &gt;= 300 Data Node can now be ignored:</a:t>
            </a:r>
          </a:p>
          <a:p>
            <a:endParaRPr lang="en-US" sz="2000" dirty="0" smtClean="0"/>
          </a:p>
          <a:p>
            <a:endParaRPr lang="en-US" sz="2000" dirty="0" smtClean="0"/>
          </a:p>
        </p:txBody>
      </p:sp>
      <p:cxnSp>
        <p:nvCxnSpPr>
          <p:cNvPr id="70" name="Straight Arrow Connector 69"/>
          <p:cNvCxnSpPr/>
          <p:nvPr/>
        </p:nvCxnSpPr>
        <p:spPr>
          <a:xfrm>
            <a:off x="2282366" y="3201828"/>
            <a:ext cx="1342572" cy="3094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2" name="Rectangle 101"/>
          <p:cNvSpPr/>
          <p:nvPr/>
        </p:nvSpPr>
        <p:spPr>
          <a:xfrm>
            <a:off x="1574798" y="262867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03" name="Straight Arrow Connector 102"/>
          <p:cNvCxnSpPr>
            <a:stCxn id="102" idx="2"/>
            <a:endCxn id="30" idx="0"/>
          </p:cNvCxnSpPr>
          <p:nvPr/>
        </p:nvCxnSpPr>
        <p:spPr>
          <a:xfrm flipH="1">
            <a:off x="1386113" y="3209249"/>
            <a:ext cx="457200" cy="3020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0" name="Rectangle 109"/>
          <p:cNvSpPr/>
          <p:nvPr/>
        </p:nvSpPr>
        <p:spPr>
          <a:xfrm>
            <a:off x="2111827" y="262867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sp>
        <p:nvSpPr>
          <p:cNvPr id="118" name="Rectangle 117"/>
          <p:cNvSpPr/>
          <p:nvPr/>
        </p:nvSpPr>
        <p:spPr>
          <a:xfrm>
            <a:off x="2648856" y="2628674"/>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120" name="Straight Arrow Connector 119"/>
          <p:cNvCxnSpPr>
            <a:stCxn id="118" idx="2"/>
          </p:cNvCxnSpPr>
          <p:nvPr/>
        </p:nvCxnSpPr>
        <p:spPr>
          <a:xfrm>
            <a:off x="2917371" y="3209245"/>
            <a:ext cx="2536373" cy="539349"/>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8" name="Group 17"/>
          <p:cNvGrpSpPr/>
          <p:nvPr/>
        </p:nvGrpSpPr>
        <p:grpSpPr>
          <a:xfrm>
            <a:off x="1117598" y="4478943"/>
            <a:ext cx="2685145" cy="580576"/>
            <a:chOff x="1531257" y="2772224"/>
            <a:chExt cx="2685145" cy="580576"/>
          </a:xfrm>
        </p:grpSpPr>
        <p:sp>
          <p:nvSpPr>
            <p:cNvPr id="19" name="Rectangle 18"/>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20" name="Rectangle 19"/>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21" name="Rectangle 20"/>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201</a:t>
              </a:r>
              <a:endParaRPr lang="en-US" dirty="0">
                <a:solidFill>
                  <a:schemeClr val="tx1"/>
                </a:solidFill>
              </a:endParaRPr>
            </a:p>
          </p:txBody>
        </p:sp>
        <p:sp>
          <p:nvSpPr>
            <p:cNvPr id="22" name="Rectangle 21"/>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FF0000"/>
                  </a:solidFill>
                </a:rPr>
                <a:t>273</a:t>
              </a:r>
              <a:endParaRPr lang="en-US" dirty="0">
                <a:solidFill>
                  <a:srgbClr val="FF0000"/>
                </a:solidFill>
              </a:endParaRPr>
            </a:p>
          </p:txBody>
        </p:sp>
        <p:sp>
          <p:nvSpPr>
            <p:cNvPr id="23" name="Rectangle 22"/>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30" name="Rectangle 29"/>
          <p:cNvSpPr/>
          <p:nvPr/>
        </p:nvSpPr>
        <p:spPr>
          <a:xfrm>
            <a:off x="1117598" y="3511271"/>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sp>
        <p:nvSpPr>
          <p:cNvPr id="31" name="Rectangle 30"/>
          <p:cNvSpPr/>
          <p:nvPr/>
        </p:nvSpPr>
        <p:spPr>
          <a:xfrm>
            <a:off x="1654627" y="3511271"/>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r>
              <a:rPr lang="en-US" dirty="0" smtClean="0"/>
              <a:t>00</a:t>
            </a:r>
            <a:endParaRPr lang="en-US" dirty="0"/>
          </a:p>
        </p:txBody>
      </p:sp>
      <p:cxnSp>
        <p:nvCxnSpPr>
          <p:cNvPr id="33" name="Straight Arrow Connector 32"/>
          <p:cNvCxnSpPr>
            <a:stCxn id="30" idx="2"/>
          </p:cNvCxnSpPr>
          <p:nvPr/>
        </p:nvCxnSpPr>
        <p:spPr>
          <a:xfrm flipH="1">
            <a:off x="1386112" y="4091842"/>
            <a:ext cx="1" cy="3835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31" idx="2"/>
          </p:cNvCxnSpPr>
          <p:nvPr/>
        </p:nvCxnSpPr>
        <p:spPr>
          <a:xfrm>
            <a:off x="1923142" y="4091842"/>
            <a:ext cx="2010230" cy="241377"/>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70171" y="2444008"/>
            <a:ext cx="513443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Now, we test if </a:t>
            </a:r>
            <a:r>
              <a:rPr lang="en-US" dirty="0" err="1"/>
              <a:t>audit_ID</a:t>
            </a:r>
            <a:r>
              <a:rPr lang="en-US" dirty="0"/>
              <a:t> is in (</a:t>
            </a:r>
            <a:r>
              <a:rPr lang="en-US" dirty="0" err="1"/>
              <a:t>x,y</a:t>
            </a:r>
            <a:r>
              <a:rPr lang="en-US" dirty="0"/>
              <a:t>)=(200, 300)</a:t>
            </a:r>
          </a:p>
          <a:p>
            <a:pPr marL="285750" indent="-285750">
              <a:buFont typeface="Arial" panose="020B0604020202020204" pitchFamily="34" charset="0"/>
              <a:buChar char="•"/>
            </a:pPr>
            <a:r>
              <a:rPr lang="en-US" dirty="0"/>
              <a:t>Attacker knows from testing the last interval that x is one position to the left of the Testing Slot.</a:t>
            </a:r>
          </a:p>
          <a:p>
            <a:pPr marL="285750" indent="-285750">
              <a:buFont typeface="Arial" panose="020B0604020202020204" pitchFamily="34" charset="0"/>
              <a:buChar char="•"/>
            </a:pPr>
            <a:r>
              <a:rPr lang="en-US" dirty="0"/>
              <a:t>Insert x+1 = 201, which is positioned into Testing Slot.  Interval now being tested is (</a:t>
            </a:r>
            <a:r>
              <a:rPr lang="en-US" dirty="0" err="1"/>
              <a:t>x’,y</a:t>
            </a:r>
            <a:r>
              <a:rPr lang="en-US" dirty="0"/>
              <a:t>) = (201, 300)</a:t>
            </a:r>
          </a:p>
        </p:txBody>
      </p:sp>
      <p:sp>
        <p:nvSpPr>
          <p:cNvPr id="24" name="Up Arrow Callout 23"/>
          <p:cNvSpPr/>
          <p:nvPr/>
        </p:nvSpPr>
        <p:spPr>
          <a:xfrm>
            <a:off x="1469568" y="5163052"/>
            <a:ext cx="2090059" cy="1413449"/>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Done: Inserted 201</a:t>
            </a:r>
            <a:endParaRPr lang="en-US" dirty="0"/>
          </a:p>
        </p:txBody>
      </p:sp>
    </p:spTree>
    <p:extLst>
      <p:ext uri="{BB962C8B-B14F-4D97-AF65-F5344CB8AC3E}">
        <p14:creationId xmlns:p14="http://schemas.microsoft.com/office/powerpoint/2010/main" val="130527287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4: Determine the Interval</a:t>
            </a:r>
            <a:endParaRPr lang="en-US" dirty="0"/>
          </a:p>
        </p:txBody>
      </p:sp>
      <p:sp>
        <p:nvSpPr>
          <p:cNvPr id="3" name="Content Placeholder 2"/>
          <p:cNvSpPr>
            <a:spLocks noGrp="1"/>
          </p:cNvSpPr>
          <p:nvPr>
            <p:ph idx="1"/>
          </p:nvPr>
        </p:nvSpPr>
        <p:spPr>
          <a:xfrm>
            <a:off x="889002" y="1462768"/>
            <a:ext cx="10515600" cy="4351338"/>
          </a:xfrm>
        </p:spPr>
        <p:txBody>
          <a:bodyPr>
            <a:normAutofit/>
          </a:bodyPr>
          <a:lstStyle/>
          <a:p>
            <a:endParaRPr lang="en-US" sz="2000" dirty="0" smtClean="0"/>
          </a:p>
          <a:p>
            <a:r>
              <a:rPr lang="en-US" sz="2000" dirty="0" smtClean="0"/>
              <a:t>Attacker now knows that </a:t>
            </a:r>
            <a:r>
              <a:rPr lang="en-US" sz="2000" dirty="0" err="1" smtClean="0"/>
              <a:t>audit_ID</a:t>
            </a:r>
            <a:r>
              <a:rPr lang="en-US" sz="2000" dirty="0" smtClean="0"/>
              <a:t> is in interval (100, 200) or interval (200, 300), so the &gt;= 300 Data Node can now be ignored:</a:t>
            </a:r>
          </a:p>
          <a:p>
            <a:endParaRPr lang="en-US" sz="2000" dirty="0" smtClean="0"/>
          </a:p>
          <a:p>
            <a:endParaRPr lang="en-US" sz="2000" dirty="0" smtClean="0"/>
          </a:p>
        </p:txBody>
      </p:sp>
      <p:cxnSp>
        <p:nvCxnSpPr>
          <p:cNvPr id="70" name="Straight Arrow Connector 69"/>
          <p:cNvCxnSpPr/>
          <p:nvPr/>
        </p:nvCxnSpPr>
        <p:spPr>
          <a:xfrm>
            <a:off x="2282366" y="3201828"/>
            <a:ext cx="1342572" cy="3094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2" name="Rectangle 101"/>
          <p:cNvSpPr/>
          <p:nvPr/>
        </p:nvSpPr>
        <p:spPr>
          <a:xfrm>
            <a:off x="1574798" y="262867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03" name="Straight Arrow Connector 102"/>
          <p:cNvCxnSpPr>
            <a:stCxn id="102" idx="2"/>
            <a:endCxn id="30" idx="0"/>
          </p:cNvCxnSpPr>
          <p:nvPr/>
        </p:nvCxnSpPr>
        <p:spPr>
          <a:xfrm flipH="1">
            <a:off x="1386113" y="3209249"/>
            <a:ext cx="457200" cy="3020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0" name="Rectangle 109"/>
          <p:cNvSpPr/>
          <p:nvPr/>
        </p:nvSpPr>
        <p:spPr>
          <a:xfrm>
            <a:off x="2111827" y="262867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sp>
        <p:nvSpPr>
          <p:cNvPr id="118" name="Rectangle 117"/>
          <p:cNvSpPr/>
          <p:nvPr/>
        </p:nvSpPr>
        <p:spPr>
          <a:xfrm>
            <a:off x="2648856" y="2628674"/>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120" name="Straight Arrow Connector 119"/>
          <p:cNvCxnSpPr>
            <a:stCxn id="118" idx="2"/>
          </p:cNvCxnSpPr>
          <p:nvPr/>
        </p:nvCxnSpPr>
        <p:spPr>
          <a:xfrm>
            <a:off x="2917371" y="3209245"/>
            <a:ext cx="2536373" cy="539349"/>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8" name="Group 17"/>
          <p:cNvGrpSpPr/>
          <p:nvPr/>
        </p:nvGrpSpPr>
        <p:grpSpPr>
          <a:xfrm>
            <a:off x="1117598" y="4478943"/>
            <a:ext cx="2685145" cy="580576"/>
            <a:chOff x="1531257" y="2772224"/>
            <a:chExt cx="2685145" cy="580576"/>
          </a:xfrm>
        </p:grpSpPr>
        <p:sp>
          <p:nvSpPr>
            <p:cNvPr id="19" name="Rectangle 18"/>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20" name="Rectangle 19"/>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21" name="Rectangle 20"/>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201</a:t>
              </a:r>
              <a:endParaRPr lang="en-US" dirty="0">
                <a:solidFill>
                  <a:schemeClr val="tx1"/>
                </a:solidFill>
              </a:endParaRPr>
            </a:p>
          </p:txBody>
        </p:sp>
        <p:sp>
          <p:nvSpPr>
            <p:cNvPr id="22" name="Rectangle 21"/>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FF0000"/>
                  </a:solidFill>
                </a:rPr>
                <a:t>273</a:t>
              </a:r>
              <a:endParaRPr lang="en-US" dirty="0">
                <a:solidFill>
                  <a:srgbClr val="FF0000"/>
                </a:solidFill>
              </a:endParaRPr>
            </a:p>
          </p:txBody>
        </p:sp>
        <p:sp>
          <p:nvSpPr>
            <p:cNvPr id="23" name="Rectangle 22"/>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30" name="Rectangle 29"/>
          <p:cNvSpPr/>
          <p:nvPr/>
        </p:nvSpPr>
        <p:spPr>
          <a:xfrm>
            <a:off x="1117598" y="3511271"/>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sp>
        <p:nvSpPr>
          <p:cNvPr id="31" name="Rectangle 30"/>
          <p:cNvSpPr/>
          <p:nvPr/>
        </p:nvSpPr>
        <p:spPr>
          <a:xfrm>
            <a:off x="1654627" y="3511271"/>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r>
              <a:rPr lang="en-US" dirty="0" smtClean="0"/>
              <a:t>00</a:t>
            </a:r>
            <a:endParaRPr lang="en-US" dirty="0"/>
          </a:p>
        </p:txBody>
      </p:sp>
      <p:cxnSp>
        <p:nvCxnSpPr>
          <p:cNvPr id="33" name="Straight Arrow Connector 32"/>
          <p:cNvCxnSpPr>
            <a:stCxn id="30" idx="2"/>
          </p:cNvCxnSpPr>
          <p:nvPr/>
        </p:nvCxnSpPr>
        <p:spPr>
          <a:xfrm flipH="1">
            <a:off x="1386112" y="4091842"/>
            <a:ext cx="1" cy="3835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31" idx="2"/>
          </p:cNvCxnSpPr>
          <p:nvPr/>
        </p:nvCxnSpPr>
        <p:spPr>
          <a:xfrm>
            <a:off x="1923142" y="4091842"/>
            <a:ext cx="2010230" cy="241377"/>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70171" y="2444008"/>
            <a:ext cx="5134431" cy="2031325"/>
          </a:xfrm>
          <a:prstGeom prst="rect">
            <a:avLst/>
          </a:prstGeom>
          <a:noFill/>
        </p:spPr>
        <p:txBody>
          <a:bodyPr wrap="square" rtlCol="0">
            <a:spAutoFit/>
          </a:bodyPr>
          <a:lstStyle/>
          <a:p>
            <a:pPr marL="285750" indent="-285750">
              <a:buFont typeface="Arial" panose="020B0604020202020204" pitchFamily="34" charset="0"/>
              <a:buChar char="•"/>
            </a:pPr>
            <a:r>
              <a:rPr lang="en-US" dirty="0"/>
              <a:t>Now, we test if </a:t>
            </a:r>
            <a:r>
              <a:rPr lang="en-US" dirty="0" err="1"/>
              <a:t>audit_ID</a:t>
            </a:r>
            <a:r>
              <a:rPr lang="en-US" dirty="0"/>
              <a:t> is in (</a:t>
            </a:r>
            <a:r>
              <a:rPr lang="en-US" dirty="0" err="1"/>
              <a:t>x,y</a:t>
            </a:r>
            <a:r>
              <a:rPr lang="en-US" dirty="0"/>
              <a:t>)=(200, 300)</a:t>
            </a:r>
          </a:p>
          <a:p>
            <a:pPr marL="285750" indent="-285750">
              <a:buFont typeface="Arial" panose="020B0604020202020204" pitchFamily="34" charset="0"/>
              <a:buChar char="•"/>
            </a:pPr>
            <a:r>
              <a:rPr lang="en-US" dirty="0"/>
              <a:t>Attacker knows from testing the last interval that x is one position to the left of the Testing Slot.</a:t>
            </a:r>
          </a:p>
          <a:p>
            <a:pPr marL="285750" indent="-285750">
              <a:buFont typeface="Arial" panose="020B0604020202020204" pitchFamily="34" charset="0"/>
              <a:buChar char="•"/>
            </a:pPr>
            <a:r>
              <a:rPr lang="en-US" dirty="0"/>
              <a:t>Insert x+1 = 201, which is positioned into Testing Slot.  Interval now being tested is (</a:t>
            </a:r>
            <a:r>
              <a:rPr lang="en-US" dirty="0" err="1"/>
              <a:t>x’,y</a:t>
            </a:r>
            <a:r>
              <a:rPr lang="en-US" dirty="0"/>
              <a:t>) = (201, </a:t>
            </a:r>
            <a:r>
              <a:rPr lang="en-US" dirty="0" smtClean="0"/>
              <a:t>300)</a:t>
            </a:r>
          </a:p>
          <a:p>
            <a:pPr marL="285750" indent="-285750">
              <a:buFont typeface="Arial" panose="020B0604020202020204" pitchFamily="34" charset="0"/>
              <a:buChar char="•"/>
            </a:pPr>
            <a:r>
              <a:rPr lang="en-US" dirty="0" smtClean="0"/>
              <a:t>Insert y-1, i.e., 299, to split the node</a:t>
            </a:r>
          </a:p>
        </p:txBody>
      </p:sp>
      <p:sp>
        <p:nvSpPr>
          <p:cNvPr id="25" name="Up Arrow Callout 24"/>
          <p:cNvSpPr/>
          <p:nvPr/>
        </p:nvSpPr>
        <p:spPr>
          <a:xfrm>
            <a:off x="1469568" y="5163052"/>
            <a:ext cx="2090059" cy="1413449"/>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Do: Insert 299 </a:t>
            </a:r>
            <a:endParaRPr lang="en-US" dirty="0"/>
          </a:p>
        </p:txBody>
      </p:sp>
    </p:spTree>
    <p:extLst>
      <p:ext uri="{BB962C8B-B14F-4D97-AF65-F5344CB8AC3E}">
        <p14:creationId xmlns:p14="http://schemas.microsoft.com/office/powerpoint/2010/main" val="25528307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4: Determine the Interval</a:t>
            </a:r>
            <a:endParaRPr lang="en-US" dirty="0"/>
          </a:p>
        </p:txBody>
      </p:sp>
      <p:sp>
        <p:nvSpPr>
          <p:cNvPr id="3" name="Content Placeholder 2"/>
          <p:cNvSpPr>
            <a:spLocks noGrp="1"/>
          </p:cNvSpPr>
          <p:nvPr>
            <p:ph idx="1"/>
          </p:nvPr>
        </p:nvSpPr>
        <p:spPr>
          <a:xfrm>
            <a:off x="889002" y="1462768"/>
            <a:ext cx="10515600" cy="4351338"/>
          </a:xfrm>
        </p:spPr>
        <p:txBody>
          <a:bodyPr>
            <a:normAutofit/>
          </a:bodyPr>
          <a:lstStyle/>
          <a:p>
            <a:endParaRPr lang="en-US" sz="2000" dirty="0" smtClean="0"/>
          </a:p>
          <a:p>
            <a:r>
              <a:rPr lang="en-US" sz="2000" dirty="0" smtClean="0"/>
              <a:t>Attacker now knows that </a:t>
            </a:r>
            <a:r>
              <a:rPr lang="en-US" sz="2000" dirty="0" err="1" smtClean="0"/>
              <a:t>audit_ID</a:t>
            </a:r>
            <a:r>
              <a:rPr lang="en-US" sz="2000" dirty="0" smtClean="0"/>
              <a:t> is in interval (100, 200) or interval (200, 300), so the &gt;= 300 Data Node can now be ignored:</a:t>
            </a:r>
          </a:p>
          <a:p>
            <a:endParaRPr lang="en-US" sz="2000" dirty="0" smtClean="0"/>
          </a:p>
          <a:p>
            <a:endParaRPr lang="en-US" sz="2000" dirty="0" smtClean="0"/>
          </a:p>
        </p:txBody>
      </p:sp>
      <p:cxnSp>
        <p:nvCxnSpPr>
          <p:cNvPr id="70" name="Straight Arrow Connector 69"/>
          <p:cNvCxnSpPr/>
          <p:nvPr/>
        </p:nvCxnSpPr>
        <p:spPr>
          <a:xfrm>
            <a:off x="2282366" y="3201828"/>
            <a:ext cx="1342572" cy="3094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2" name="Rectangle 101"/>
          <p:cNvSpPr/>
          <p:nvPr/>
        </p:nvSpPr>
        <p:spPr>
          <a:xfrm>
            <a:off x="1574798" y="262867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03" name="Straight Arrow Connector 102"/>
          <p:cNvCxnSpPr>
            <a:stCxn id="102" idx="2"/>
            <a:endCxn id="30" idx="0"/>
          </p:cNvCxnSpPr>
          <p:nvPr/>
        </p:nvCxnSpPr>
        <p:spPr>
          <a:xfrm flipH="1">
            <a:off x="1386113" y="3209249"/>
            <a:ext cx="457200" cy="3020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0" name="Rectangle 109"/>
          <p:cNvSpPr/>
          <p:nvPr/>
        </p:nvSpPr>
        <p:spPr>
          <a:xfrm>
            <a:off x="2111827" y="262867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sp>
        <p:nvSpPr>
          <p:cNvPr id="118" name="Rectangle 117"/>
          <p:cNvSpPr/>
          <p:nvPr/>
        </p:nvSpPr>
        <p:spPr>
          <a:xfrm>
            <a:off x="2648856" y="2628674"/>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120" name="Straight Arrow Connector 119"/>
          <p:cNvCxnSpPr>
            <a:stCxn id="118" idx="2"/>
          </p:cNvCxnSpPr>
          <p:nvPr/>
        </p:nvCxnSpPr>
        <p:spPr>
          <a:xfrm>
            <a:off x="2917371" y="3209245"/>
            <a:ext cx="2536373" cy="539349"/>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8" name="Group 17"/>
          <p:cNvGrpSpPr/>
          <p:nvPr/>
        </p:nvGrpSpPr>
        <p:grpSpPr>
          <a:xfrm>
            <a:off x="1132111" y="5455065"/>
            <a:ext cx="2685145" cy="580576"/>
            <a:chOff x="1531257" y="2772224"/>
            <a:chExt cx="2685145" cy="580576"/>
          </a:xfrm>
        </p:grpSpPr>
        <p:sp>
          <p:nvSpPr>
            <p:cNvPr id="19" name="Rectangle 18"/>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20" name="Rectangle 19"/>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21" name="Rectangle 20"/>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201</a:t>
              </a:r>
              <a:endParaRPr lang="en-US" dirty="0">
                <a:solidFill>
                  <a:schemeClr val="tx1"/>
                </a:solidFill>
              </a:endParaRPr>
            </a:p>
          </p:txBody>
        </p:sp>
        <p:sp>
          <p:nvSpPr>
            <p:cNvPr id="22" name="Rectangle 21"/>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3" name="Rectangle 22"/>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30" name="Rectangle 29"/>
          <p:cNvSpPr/>
          <p:nvPr/>
        </p:nvSpPr>
        <p:spPr>
          <a:xfrm>
            <a:off x="1117598" y="3511271"/>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sp>
        <p:nvSpPr>
          <p:cNvPr id="31" name="Rectangle 30"/>
          <p:cNvSpPr/>
          <p:nvPr/>
        </p:nvSpPr>
        <p:spPr>
          <a:xfrm>
            <a:off x="1654627" y="3511271"/>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r>
              <a:rPr lang="en-US" dirty="0" smtClean="0"/>
              <a:t>00</a:t>
            </a:r>
            <a:endParaRPr lang="en-US" dirty="0"/>
          </a:p>
        </p:txBody>
      </p:sp>
      <p:cxnSp>
        <p:nvCxnSpPr>
          <p:cNvPr id="33" name="Straight Arrow Connector 32"/>
          <p:cNvCxnSpPr>
            <a:stCxn id="30" idx="2"/>
          </p:cNvCxnSpPr>
          <p:nvPr/>
        </p:nvCxnSpPr>
        <p:spPr>
          <a:xfrm flipH="1">
            <a:off x="1386112" y="4091842"/>
            <a:ext cx="1" cy="3835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31" idx="2"/>
          </p:cNvCxnSpPr>
          <p:nvPr/>
        </p:nvCxnSpPr>
        <p:spPr>
          <a:xfrm>
            <a:off x="1923142" y="4091842"/>
            <a:ext cx="2010230" cy="241377"/>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70171" y="2444008"/>
            <a:ext cx="5134431" cy="2031325"/>
          </a:xfrm>
          <a:prstGeom prst="rect">
            <a:avLst/>
          </a:prstGeom>
          <a:noFill/>
        </p:spPr>
        <p:txBody>
          <a:bodyPr wrap="square" rtlCol="0">
            <a:spAutoFit/>
          </a:bodyPr>
          <a:lstStyle/>
          <a:p>
            <a:pPr marL="285750" indent="-285750">
              <a:buFont typeface="Arial" panose="020B0604020202020204" pitchFamily="34" charset="0"/>
              <a:buChar char="•"/>
            </a:pPr>
            <a:r>
              <a:rPr lang="en-US" dirty="0"/>
              <a:t>Now, we test if </a:t>
            </a:r>
            <a:r>
              <a:rPr lang="en-US" dirty="0" err="1"/>
              <a:t>audit_ID</a:t>
            </a:r>
            <a:r>
              <a:rPr lang="en-US" dirty="0"/>
              <a:t> is in (</a:t>
            </a:r>
            <a:r>
              <a:rPr lang="en-US" dirty="0" err="1"/>
              <a:t>x,y</a:t>
            </a:r>
            <a:r>
              <a:rPr lang="en-US" dirty="0"/>
              <a:t>)=(200, 300)</a:t>
            </a:r>
          </a:p>
          <a:p>
            <a:pPr marL="285750" indent="-285750">
              <a:buFont typeface="Arial" panose="020B0604020202020204" pitchFamily="34" charset="0"/>
              <a:buChar char="•"/>
            </a:pPr>
            <a:r>
              <a:rPr lang="en-US" dirty="0"/>
              <a:t>Attacker knows from testing the last interval that x is one position to the left of the Testing Slot.</a:t>
            </a:r>
          </a:p>
          <a:p>
            <a:pPr marL="285750" indent="-285750">
              <a:buFont typeface="Arial" panose="020B0604020202020204" pitchFamily="34" charset="0"/>
              <a:buChar char="•"/>
            </a:pPr>
            <a:r>
              <a:rPr lang="en-US" dirty="0"/>
              <a:t>Insert x+1 = 201, which is positioned into Testing Slot.  Interval now being tested is (</a:t>
            </a:r>
            <a:r>
              <a:rPr lang="en-US" dirty="0" err="1"/>
              <a:t>x’,y</a:t>
            </a:r>
            <a:r>
              <a:rPr lang="en-US" dirty="0"/>
              <a:t>) = (201, 300)</a:t>
            </a:r>
          </a:p>
          <a:p>
            <a:pPr marL="285750" indent="-285750">
              <a:buFont typeface="Arial" panose="020B0604020202020204" pitchFamily="34" charset="0"/>
              <a:buChar char="•"/>
            </a:pPr>
            <a:r>
              <a:rPr lang="en-US" dirty="0"/>
              <a:t>Insert y-1, i.e., 299, to split the node</a:t>
            </a:r>
          </a:p>
        </p:txBody>
      </p:sp>
      <p:sp>
        <p:nvSpPr>
          <p:cNvPr id="24" name="Rectangle 23"/>
          <p:cNvSpPr/>
          <p:nvPr/>
        </p:nvSpPr>
        <p:spPr>
          <a:xfrm>
            <a:off x="1132111" y="447534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sp>
        <p:nvSpPr>
          <p:cNvPr id="26" name="Rectangle 25"/>
          <p:cNvSpPr/>
          <p:nvPr/>
        </p:nvSpPr>
        <p:spPr>
          <a:xfrm>
            <a:off x="1669140" y="447534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273</a:t>
            </a:r>
            <a:endParaRPr lang="en-US" dirty="0"/>
          </a:p>
        </p:txBody>
      </p:sp>
      <p:grpSp>
        <p:nvGrpSpPr>
          <p:cNvPr id="27" name="Group 26"/>
          <p:cNvGrpSpPr/>
          <p:nvPr/>
        </p:nvGrpSpPr>
        <p:grpSpPr>
          <a:xfrm>
            <a:off x="3985982" y="5455065"/>
            <a:ext cx="2685145" cy="580576"/>
            <a:chOff x="1531257" y="2772224"/>
            <a:chExt cx="2685145" cy="580576"/>
          </a:xfrm>
        </p:grpSpPr>
        <p:sp>
          <p:nvSpPr>
            <p:cNvPr id="28" name="Rectangle 27"/>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FF0000"/>
                  </a:solidFill>
                </a:rPr>
                <a:t>273</a:t>
              </a:r>
              <a:endParaRPr lang="en-US" dirty="0">
                <a:solidFill>
                  <a:srgbClr val="FF0000"/>
                </a:solidFill>
              </a:endParaRPr>
            </a:p>
          </p:txBody>
        </p:sp>
        <p:sp>
          <p:nvSpPr>
            <p:cNvPr id="29" name="Rectangle 28"/>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r>
                <a:rPr lang="en-US" dirty="0" smtClean="0"/>
                <a:t>99</a:t>
              </a:r>
              <a:endParaRPr lang="en-US" dirty="0"/>
            </a:p>
          </p:txBody>
        </p:sp>
        <p:sp>
          <p:nvSpPr>
            <p:cNvPr id="32" name="Rectangle 31"/>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34" name="Rectangle 33"/>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36" name="Rectangle 35"/>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cxnSp>
        <p:nvCxnSpPr>
          <p:cNvPr id="37" name="Straight Arrow Connector 36"/>
          <p:cNvCxnSpPr>
            <a:stCxn id="24" idx="2"/>
            <a:endCxn id="19" idx="0"/>
          </p:cNvCxnSpPr>
          <p:nvPr/>
        </p:nvCxnSpPr>
        <p:spPr>
          <a:xfrm>
            <a:off x="1400626" y="5055919"/>
            <a:ext cx="0" cy="3991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p:cNvCxnSpPr>
            <a:stCxn id="26" idx="2"/>
            <a:endCxn id="28" idx="0"/>
          </p:cNvCxnSpPr>
          <p:nvPr/>
        </p:nvCxnSpPr>
        <p:spPr>
          <a:xfrm>
            <a:off x="1937655" y="5055919"/>
            <a:ext cx="2316842" cy="3991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Left Arrow Callout 38"/>
          <p:cNvSpPr/>
          <p:nvPr/>
        </p:nvSpPr>
        <p:spPr>
          <a:xfrm>
            <a:off x="6865257" y="5087257"/>
            <a:ext cx="2989943" cy="1320800"/>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Done: Inserted 299, which caused the Data Node to split</a:t>
            </a:r>
            <a:endParaRPr lang="en-US" dirty="0"/>
          </a:p>
        </p:txBody>
      </p:sp>
    </p:spTree>
    <p:extLst>
      <p:ext uri="{BB962C8B-B14F-4D97-AF65-F5344CB8AC3E}">
        <p14:creationId xmlns:p14="http://schemas.microsoft.com/office/powerpoint/2010/main" val="255059145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4: Determine the Interval</a:t>
            </a:r>
            <a:endParaRPr lang="en-US" dirty="0"/>
          </a:p>
        </p:txBody>
      </p:sp>
      <p:sp>
        <p:nvSpPr>
          <p:cNvPr id="3" name="Content Placeholder 2"/>
          <p:cNvSpPr>
            <a:spLocks noGrp="1"/>
          </p:cNvSpPr>
          <p:nvPr>
            <p:ph idx="1"/>
          </p:nvPr>
        </p:nvSpPr>
        <p:spPr>
          <a:xfrm>
            <a:off x="889002" y="1462768"/>
            <a:ext cx="10515600" cy="4351338"/>
          </a:xfrm>
        </p:spPr>
        <p:txBody>
          <a:bodyPr>
            <a:normAutofit/>
          </a:bodyPr>
          <a:lstStyle/>
          <a:p>
            <a:endParaRPr lang="en-US" sz="2000" dirty="0" smtClean="0"/>
          </a:p>
          <a:p>
            <a:r>
              <a:rPr lang="en-US" sz="2000" dirty="0" smtClean="0"/>
              <a:t>Attacker now knows that </a:t>
            </a:r>
            <a:r>
              <a:rPr lang="en-US" sz="2000" dirty="0" err="1" smtClean="0"/>
              <a:t>audit_ID</a:t>
            </a:r>
            <a:r>
              <a:rPr lang="en-US" sz="2000" dirty="0" smtClean="0"/>
              <a:t> is in interval (100, 200) or interval (200, 300), so the &gt;= 300 Data Node can now be ignored:</a:t>
            </a:r>
          </a:p>
          <a:p>
            <a:endParaRPr lang="en-US" sz="2000" dirty="0" smtClean="0"/>
          </a:p>
          <a:p>
            <a:endParaRPr lang="en-US" sz="2000" dirty="0" smtClean="0"/>
          </a:p>
        </p:txBody>
      </p:sp>
      <p:cxnSp>
        <p:nvCxnSpPr>
          <p:cNvPr id="70" name="Straight Arrow Connector 69"/>
          <p:cNvCxnSpPr/>
          <p:nvPr/>
        </p:nvCxnSpPr>
        <p:spPr>
          <a:xfrm>
            <a:off x="2282366" y="3201828"/>
            <a:ext cx="1342572" cy="3094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2" name="Rectangle 101"/>
          <p:cNvSpPr/>
          <p:nvPr/>
        </p:nvSpPr>
        <p:spPr>
          <a:xfrm>
            <a:off x="1574798" y="262867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03" name="Straight Arrow Connector 102"/>
          <p:cNvCxnSpPr>
            <a:stCxn id="102" idx="2"/>
            <a:endCxn id="30" idx="0"/>
          </p:cNvCxnSpPr>
          <p:nvPr/>
        </p:nvCxnSpPr>
        <p:spPr>
          <a:xfrm flipH="1">
            <a:off x="1386113" y="3209249"/>
            <a:ext cx="457200" cy="3020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0" name="Rectangle 109"/>
          <p:cNvSpPr/>
          <p:nvPr/>
        </p:nvSpPr>
        <p:spPr>
          <a:xfrm>
            <a:off x="2111827" y="262867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sp>
        <p:nvSpPr>
          <p:cNvPr id="118" name="Rectangle 117"/>
          <p:cNvSpPr/>
          <p:nvPr/>
        </p:nvSpPr>
        <p:spPr>
          <a:xfrm>
            <a:off x="2648856" y="2628674"/>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120" name="Straight Arrow Connector 119"/>
          <p:cNvCxnSpPr>
            <a:stCxn id="118" idx="2"/>
          </p:cNvCxnSpPr>
          <p:nvPr/>
        </p:nvCxnSpPr>
        <p:spPr>
          <a:xfrm>
            <a:off x="2917371" y="3209245"/>
            <a:ext cx="2536373" cy="539349"/>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8" name="Group 17"/>
          <p:cNvGrpSpPr/>
          <p:nvPr/>
        </p:nvGrpSpPr>
        <p:grpSpPr>
          <a:xfrm>
            <a:off x="1132111" y="5455065"/>
            <a:ext cx="2685145" cy="580576"/>
            <a:chOff x="1531257" y="2772224"/>
            <a:chExt cx="2685145" cy="580576"/>
          </a:xfrm>
        </p:grpSpPr>
        <p:sp>
          <p:nvSpPr>
            <p:cNvPr id="19" name="Rectangle 18"/>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20" name="Rectangle 19"/>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21" name="Rectangle 20"/>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201</a:t>
              </a:r>
              <a:endParaRPr lang="en-US" dirty="0">
                <a:solidFill>
                  <a:schemeClr val="tx1"/>
                </a:solidFill>
              </a:endParaRPr>
            </a:p>
          </p:txBody>
        </p:sp>
        <p:sp>
          <p:nvSpPr>
            <p:cNvPr id="22" name="Rectangle 21"/>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3" name="Rectangle 22"/>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30" name="Rectangle 29"/>
          <p:cNvSpPr/>
          <p:nvPr/>
        </p:nvSpPr>
        <p:spPr>
          <a:xfrm>
            <a:off x="1117598" y="3511271"/>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sp>
        <p:nvSpPr>
          <p:cNvPr id="31" name="Rectangle 30"/>
          <p:cNvSpPr/>
          <p:nvPr/>
        </p:nvSpPr>
        <p:spPr>
          <a:xfrm>
            <a:off x="1654627" y="3511271"/>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r>
              <a:rPr lang="en-US" dirty="0" smtClean="0"/>
              <a:t>00</a:t>
            </a:r>
            <a:endParaRPr lang="en-US" dirty="0"/>
          </a:p>
        </p:txBody>
      </p:sp>
      <p:cxnSp>
        <p:nvCxnSpPr>
          <p:cNvPr id="33" name="Straight Arrow Connector 32"/>
          <p:cNvCxnSpPr>
            <a:stCxn id="30" idx="2"/>
          </p:cNvCxnSpPr>
          <p:nvPr/>
        </p:nvCxnSpPr>
        <p:spPr>
          <a:xfrm flipH="1">
            <a:off x="1386112" y="4091842"/>
            <a:ext cx="1" cy="3835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31" idx="2"/>
          </p:cNvCxnSpPr>
          <p:nvPr/>
        </p:nvCxnSpPr>
        <p:spPr>
          <a:xfrm>
            <a:off x="1923142" y="4091842"/>
            <a:ext cx="2010230" cy="241377"/>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70171" y="2444008"/>
            <a:ext cx="5134431" cy="2308324"/>
          </a:xfrm>
          <a:prstGeom prst="rect">
            <a:avLst/>
          </a:prstGeom>
          <a:noFill/>
        </p:spPr>
        <p:txBody>
          <a:bodyPr wrap="square" rtlCol="0">
            <a:spAutoFit/>
          </a:bodyPr>
          <a:lstStyle/>
          <a:p>
            <a:pPr marL="285750" indent="-285750">
              <a:buFont typeface="Arial" panose="020B0604020202020204" pitchFamily="34" charset="0"/>
              <a:buChar char="•"/>
            </a:pPr>
            <a:r>
              <a:rPr lang="en-US" dirty="0"/>
              <a:t>Now, we test if </a:t>
            </a:r>
            <a:r>
              <a:rPr lang="en-US" dirty="0" err="1"/>
              <a:t>audit_ID</a:t>
            </a:r>
            <a:r>
              <a:rPr lang="en-US" dirty="0"/>
              <a:t> is in (</a:t>
            </a:r>
            <a:r>
              <a:rPr lang="en-US" dirty="0" err="1"/>
              <a:t>x,y</a:t>
            </a:r>
            <a:r>
              <a:rPr lang="en-US" dirty="0"/>
              <a:t>)=(200, 300)</a:t>
            </a:r>
          </a:p>
          <a:p>
            <a:pPr marL="285750" indent="-285750">
              <a:buFont typeface="Arial" panose="020B0604020202020204" pitchFamily="34" charset="0"/>
              <a:buChar char="•"/>
            </a:pPr>
            <a:r>
              <a:rPr lang="en-US" dirty="0"/>
              <a:t>Attacker knows from testing the last interval that x is one position to the left of the Testing Slot.</a:t>
            </a:r>
          </a:p>
          <a:p>
            <a:pPr marL="285750" indent="-285750">
              <a:buFont typeface="Arial" panose="020B0604020202020204" pitchFamily="34" charset="0"/>
              <a:buChar char="•"/>
            </a:pPr>
            <a:r>
              <a:rPr lang="en-US" dirty="0"/>
              <a:t>Insert x+1 = 201, which is positioned into Testing Slot.  Interval now being tested is (</a:t>
            </a:r>
            <a:r>
              <a:rPr lang="en-US" dirty="0" err="1"/>
              <a:t>x’,y</a:t>
            </a:r>
            <a:r>
              <a:rPr lang="en-US" dirty="0"/>
              <a:t>) = (201, 300)</a:t>
            </a:r>
          </a:p>
          <a:p>
            <a:pPr marL="285750" indent="-285750">
              <a:buFont typeface="Arial" panose="020B0604020202020204" pitchFamily="34" charset="0"/>
              <a:buChar char="•"/>
            </a:pPr>
            <a:r>
              <a:rPr lang="en-US" dirty="0"/>
              <a:t>Insert y-1, i.e., 299, to split the node</a:t>
            </a:r>
          </a:p>
          <a:p>
            <a:pPr marL="285750" indent="-285750">
              <a:buFont typeface="Arial" panose="020B0604020202020204" pitchFamily="34" charset="0"/>
              <a:buChar char="•"/>
            </a:pPr>
            <a:r>
              <a:rPr lang="en-US" dirty="0" smtClean="0"/>
              <a:t>Insert x’+</a:t>
            </a:r>
            <a:r>
              <a:rPr lang="en-US" dirty="0"/>
              <a:t>1</a:t>
            </a:r>
            <a:r>
              <a:rPr lang="en-US" dirty="0" smtClean="0"/>
              <a:t>, x’+</a:t>
            </a:r>
            <a:r>
              <a:rPr lang="en-US" dirty="0"/>
              <a:t>2</a:t>
            </a:r>
            <a:r>
              <a:rPr lang="en-US" dirty="0" smtClean="0"/>
              <a:t>, x’+</a:t>
            </a:r>
            <a:r>
              <a:rPr lang="en-US" dirty="0"/>
              <a:t>3</a:t>
            </a:r>
            <a:r>
              <a:rPr lang="en-US" dirty="0" smtClean="0"/>
              <a:t> in that order until split</a:t>
            </a:r>
          </a:p>
        </p:txBody>
      </p:sp>
      <p:sp>
        <p:nvSpPr>
          <p:cNvPr id="24" name="Rectangle 23"/>
          <p:cNvSpPr/>
          <p:nvPr/>
        </p:nvSpPr>
        <p:spPr>
          <a:xfrm>
            <a:off x="1132111" y="447534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sp>
        <p:nvSpPr>
          <p:cNvPr id="26" name="Rectangle 25"/>
          <p:cNvSpPr/>
          <p:nvPr/>
        </p:nvSpPr>
        <p:spPr>
          <a:xfrm>
            <a:off x="1669140" y="447534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273</a:t>
            </a:r>
            <a:endParaRPr lang="en-US" dirty="0"/>
          </a:p>
        </p:txBody>
      </p:sp>
      <p:grpSp>
        <p:nvGrpSpPr>
          <p:cNvPr id="27" name="Group 26"/>
          <p:cNvGrpSpPr/>
          <p:nvPr/>
        </p:nvGrpSpPr>
        <p:grpSpPr>
          <a:xfrm>
            <a:off x="3985982" y="5455065"/>
            <a:ext cx="2685145" cy="580576"/>
            <a:chOff x="1531257" y="2772224"/>
            <a:chExt cx="2685145" cy="580576"/>
          </a:xfrm>
        </p:grpSpPr>
        <p:sp>
          <p:nvSpPr>
            <p:cNvPr id="28" name="Rectangle 27"/>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FF0000"/>
                  </a:solidFill>
                </a:rPr>
                <a:t>273</a:t>
              </a:r>
              <a:endParaRPr lang="en-US" dirty="0">
                <a:solidFill>
                  <a:srgbClr val="FF0000"/>
                </a:solidFill>
              </a:endParaRPr>
            </a:p>
          </p:txBody>
        </p:sp>
        <p:sp>
          <p:nvSpPr>
            <p:cNvPr id="29" name="Rectangle 28"/>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r>
                <a:rPr lang="en-US" dirty="0" smtClean="0"/>
                <a:t>99</a:t>
              </a:r>
              <a:endParaRPr lang="en-US" dirty="0"/>
            </a:p>
          </p:txBody>
        </p:sp>
        <p:sp>
          <p:nvSpPr>
            <p:cNvPr id="32" name="Rectangle 31"/>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34" name="Rectangle 33"/>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36" name="Rectangle 35"/>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cxnSp>
        <p:nvCxnSpPr>
          <p:cNvPr id="37" name="Straight Arrow Connector 36"/>
          <p:cNvCxnSpPr>
            <a:stCxn id="24" idx="2"/>
            <a:endCxn id="19" idx="0"/>
          </p:cNvCxnSpPr>
          <p:nvPr/>
        </p:nvCxnSpPr>
        <p:spPr>
          <a:xfrm>
            <a:off x="1400626" y="5055919"/>
            <a:ext cx="0" cy="3991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p:cNvCxnSpPr>
            <a:stCxn id="26" idx="2"/>
            <a:endCxn id="28" idx="0"/>
          </p:cNvCxnSpPr>
          <p:nvPr/>
        </p:nvCxnSpPr>
        <p:spPr>
          <a:xfrm>
            <a:off x="1937655" y="5055919"/>
            <a:ext cx="2316842" cy="3991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Left Arrow Callout 38"/>
          <p:cNvSpPr/>
          <p:nvPr/>
        </p:nvSpPr>
        <p:spPr>
          <a:xfrm>
            <a:off x="6865257" y="5087257"/>
            <a:ext cx="2989943" cy="1320800"/>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Do: Insert 202, 203, and 204 in that order until a split is observed</a:t>
            </a:r>
            <a:endParaRPr lang="en-US" dirty="0"/>
          </a:p>
        </p:txBody>
      </p:sp>
    </p:spTree>
    <p:extLst>
      <p:ext uri="{BB962C8B-B14F-4D97-AF65-F5344CB8AC3E}">
        <p14:creationId xmlns:p14="http://schemas.microsoft.com/office/powerpoint/2010/main" val="167595486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4: Determine the Interval</a:t>
            </a:r>
            <a:endParaRPr lang="en-US" dirty="0"/>
          </a:p>
        </p:txBody>
      </p:sp>
      <p:sp>
        <p:nvSpPr>
          <p:cNvPr id="3" name="Content Placeholder 2"/>
          <p:cNvSpPr>
            <a:spLocks noGrp="1"/>
          </p:cNvSpPr>
          <p:nvPr>
            <p:ph idx="1"/>
          </p:nvPr>
        </p:nvSpPr>
        <p:spPr>
          <a:xfrm>
            <a:off x="889002" y="1462768"/>
            <a:ext cx="10515600" cy="4351338"/>
          </a:xfrm>
        </p:spPr>
        <p:txBody>
          <a:bodyPr>
            <a:normAutofit/>
          </a:bodyPr>
          <a:lstStyle/>
          <a:p>
            <a:endParaRPr lang="en-US" sz="2000" dirty="0" smtClean="0"/>
          </a:p>
          <a:p>
            <a:r>
              <a:rPr lang="en-US" sz="2000" dirty="0" smtClean="0"/>
              <a:t>Attacker now knows that </a:t>
            </a:r>
            <a:r>
              <a:rPr lang="en-US" sz="2000" dirty="0" err="1" smtClean="0"/>
              <a:t>audit_ID</a:t>
            </a:r>
            <a:r>
              <a:rPr lang="en-US" sz="2000" dirty="0" smtClean="0"/>
              <a:t> is in interval (100, 200) or interval (200, 300), so the &gt;= 300 Data Node can now be ignored:</a:t>
            </a:r>
          </a:p>
          <a:p>
            <a:endParaRPr lang="en-US" sz="2000" dirty="0" smtClean="0"/>
          </a:p>
          <a:p>
            <a:endParaRPr lang="en-US" sz="2000" dirty="0" smtClean="0"/>
          </a:p>
        </p:txBody>
      </p:sp>
      <p:cxnSp>
        <p:nvCxnSpPr>
          <p:cNvPr id="70" name="Straight Arrow Connector 69"/>
          <p:cNvCxnSpPr/>
          <p:nvPr/>
        </p:nvCxnSpPr>
        <p:spPr>
          <a:xfrm>
            <a:off x="2282366" y="3201828"/>
            <a:ext cx="1342572" cy="3094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2" name="Rectangle 101"/>
          <p:cNvSpPr/>
          <p:nvPr/>
        </p:nvSpPr>
        <p:spPr>
          <a:xfrm>
            <a:off x="1574798" y="262867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cxnSp>
        <p:nvCxnSpPr>
          <p:cNvPr id="103" name="Straight Arrow Connector 102"/>
          <p:cNvCxnSpPr>
            <a:stCxn id="102" idx="2"/>
            <a:endCxn id="30" idx="0"/>
          </p:cNvCxnSpPr>
          <p:nvPr/>
        </p:nvCxnSpPr>
        <p:spPr>
          <a:xfrm flipH="1">
            <a:off x="1386113" y="3209249"/>
            <a:ext cx="457200" cy="3020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0" name="Rectangle 109"/>
          <p:cNvSpPr/>
          <p:nvPr/>
        </p:nvSpPr>
        <p:spPr>
          <a:xfrm>
            <a:off x="2111827" y="262867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400</a:t>
            </a:r>
            <a:endParaRPr lang="en-US" dirty="0"/>
          </a:p>
        </p:txBody>
      </p:sp>
      <p:sp>
        <p:nvSpPr>
          <p:cNvPr id="118" name="Rectangle 117"/>
          <p:cNvSpPr/>
          <p:nvPr/>
        </p:nvSpPr>
        <p:spPr>
          <a:xfrm>
            <a:off x="2648856" y="2628674"/>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r>
              <a:rPr lang="en-US" dirty="0" smtClean="0"/>
              <a:t>00</a:t>
            </a:r>
            <a:endParaRPr lang="en-US" dirty="0"/>
          </a:p>
        </p:txBody>
      </p:sp>
      <p:cxnSp>
        <p:nvCxnSpPr>
          <p:cNvPr id="120" name="Straight Arrow Connector 119"/>
          <p:cNvCxnSpPr>
            <a:stCxn id="118" idx="2"/>
          </p:cNvCxnSpPr>
          <p:nvPr/>
        </p:nvCxnSpPr>
        <p:spPr>
          <a:xfrm>
            <a:off x="2917371" y="3209245"/>
            <a:ext cx="2536373" cy="539349"/>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8" name="Group 17"/>
          <p:cNvGrpSpPr/>
          <p:nvPr/>
        </p:nvGrpSpPr>
        <p:grpSpPr>
          <a:xfrm>
            <a:off x="580568" y="6162817"/>
            <a:ext cx="2685145" cy="580576"/>
            <a:chOff x="1531257" y="2772224"/>
            <a:chExt cx="2685145" cy="580576"/>
          </a:xfrm>
        </p:grpSpPr>
        <p:sp>
          <p:nvSpPr>
            <p:cNvPr id="19" name="Rectangle 18"/>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100</a:t>
              </a:r>
              <a:endParaRPr lang="en-US" dirty="0"/>
            </a:p>
          </p:txBody>
        </p:sp>
        <p:sp>
          <p:nvSpPr>
            <p:cNvPr id="20" name="Rectangle 19"/>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200</a:t>
              </a:r>
              <a:endParaRPr lang="en-US" dirty="0"/>
            </a:p>
          </p:txBody>
        </p:sp>
        <p:sp>
          <p:nvSpPr>
            <p:cNvPr id="21" name="Rectangle 20"/>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201</a:t>
              </a:r>
              <a:endParaRPr lang="en-US" dirty="0">
                <a:solidFill>
                  <a:schemeClr val="tx1"/>
                </a:solidFill>
              </a:endParaRPr>
            </a:p>
          </p:txBody>
        </p:sp>
        <p:sp>
          <p:nvSpPr>
            <p:cNvPr id="22" name="Rectangle 21"/>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3" name="Rectangle 22"/>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30" name="Rectangle 29"/>
          <p:cNvSpPr/>
          <p:nvPr/>
        </p:nvSpPr>
        <p:spPr>
          <a:xfrm>
            <a:off x="1117598" y="3511271"/>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sp>
        <p:nvSpPr>
          <p:cNvPr id="31" name="Rectangle 30"/>
          <p:cNvSpPr/>
          <p:nvPr/>
        </p:nvSpPr>
        <p:spPr>
          <a:xfrm>
            <a:off x="1654627" y="3511271"/>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r>
              <a:rPr lang="en-US" dirty="0" smtClean="0"/>
              <a:t>00</a:t>
            </a:r>
            <a:endParaRPr lang="en-US" dirty="0"/>
          </a:p>
        </p:txBody>
      </p:sp>
      <p:cxnSp>
        <p:nvCxnSpPr>
          <p:cNvPr id="33" name="Straight Arrow Connector 32"/>
          <p:cNvCxnSpPr>
            <a:stCxn id="30" idx="2"/>
          </p:cNvCxnSpPr>
          <p:nvPr/>
        </p:nvCxnSpPr>
        <p:spPr>
          <a:xfrm flipH="1">
            <a:off x="1386112" y="4091842"/>
            <a:ext cx="1" cy="3835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31" idx="2"/>
          </p:cNvCxnSpPr>
          <p:nvPr/>
        </p:nvCxnSpPr>
        <p:spPr>
          <a:xfrm>
            <a:off x="1923142" y="4091842"/>
            <a:ext cx="2010230" cy="241377"/>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70171" y="2444008"/>
            <a:ext cx="5134431" cy="2308324"/>
          </a:xfrm>
          <a:prstGeom prst="rect">
            <a:avLst/>
          </a:prstGeom>
          <a:noFill/>
        </p:spPr>
        <p:txBody>
          <a:bodyPr wrap="square" rtlCol="0">
            <a:spAutoFit/>
          </a:bodyPr>
          <a:lstStyle/>
          <a:p>
            <a:pPr marL="285750" indent="-285750">
              <a:buFont typeface="Arial" panose="020B0604020202020204" pitchFamily="34" charset="0"/>
              <a:buChar char="•"/>
            </a:pPr>
            <a:r>
              <a:rPr lang="en-US" dirty="0"/>
              <a:t>Now, we test if </a:t>
            </a:r>
            <a:r>
              <a:rPr lang="en-US" dirty="0" err="1"/>
              <a:t>audit_ID</a:t>
            </a:r>
            <a:r>
              <a:rPr lang="en-US" dirty="0"/>
              <a:t> is in (</a:t>
            </a:r>
            <a:r>
              <a:rPr lang="en-US" dirty="0" err="1"/>
              <a:t>x,y</a:t>
            </a:r>
            <a:r>
              <a:rPr lang="en-US" dirty="0"/>
              <a:t>)=(200, 300)</a:t>
            </a:r>
          </a:p>
          <a:p>
            <a:pPr marL="285750" indent="-285750">
              <a:buFont typeface="Arial" panose="020B0604020202020204" pitchFamily="34" charset="0"/>
              <a:buChar char="•"/>
            </a:pPr>
            <a:r>
              <a:rPr lang="en-US" dirty="0"/>
              <a:t>Attacker knows from testing the last interval that x is one position to the left of the Testing Slot.</a:t>
            </a:r>
          </a:p>
          <a:p>
            <a:pPr marL="285750" indent="-285750">
              <a:buFont typeface="Arial" panose="020B0604020202020204" pitchFamily="34" charset="0"/>
              <a:buChar char="•"/>
            </a:pPr>
            <a:r>
              <a:rPr lang="en-US" dirty="0"/>
              <a:t>Insert x+1 = 201, which is positioned into Testing Slot.  Interval now being tested is (</a:t>
            </a:r>
            <a:r>
              <a:rPr lang="en-US" dirty="0" err="1"/>
              <a:t>x’,y</a:t>
            </a:r>
            <a:r>
              <a:rPr lang="en-US" dirty="0"/>
              <a:t>) = (201, 300)</a:t>
            </a:r>
          </a:p>
          <a:p>
            <a:pPr marL="285750" indent="-285750">
              <a:buFont typeface="Arial" panose="020B0604020202020204" pitchFamily="34" charset="0"/>
              <a:buChar char="•"/>
            </a:pPr>
            <a:r>
              <a:rPr lang="en-US" dirty="0"/>
              <a:t>Insert y-1, i.e., 299, to split the node</a:t>
            </a:r>
          </a:p>
          <a:p>
            <a:pPr marL="285750" indent="-285750">
              <a:buFont typeface="Arial" panose="020B0604020202020204" pitchFamily="34" charset="0"/>
              <a:buChar char="•"/>
            </a:pPr>
            <a:r>
              <a:rPr lang="en-US" dirty="0"/>
              <a:t>Insert x’+1, x’+2, x’+3 in that order until split</a:t>
            </a:r>
          </a:p>
        </p:txBody>
      </p:sp>
      <p:sp>
        <p:nvSpPr>
          <p:cNvPr id="24" name="Rectangle 23"/>
          <p:cNvSpPr/>
          <p:nvPr/>
        </p:nvSpPr>
        <p:spPr>
          <a:xfrm>
            <a:off x="1132111" y="447534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sp>
        <p:nvSpPr>
          <p:cNvPr id="26" name="Rectangle 25"/>
          <p:cNvSpPr/>
          <p:nvPr/>
        </p:nvSpPr>
        <p:spPr>
          <a:xfrm>
            <a:off x="1669140" y="4475348"/>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273</a:t>
            </a:r>
            <a:endParaRPr lang="en-US" dirty="0"/>
          </a:p>
        </p:txBody>
      </p:sp>
      <p:grpSp>
        <p:nvGrpSpPr>
          <p:cNvPr id="27" name="Group 26"/>
          <p:cNvGrpSpPr/>
          <p:nvPr/>
        </p:nvGrpSpPr>
        <p:grpSpPr>
          <a:xfrm>
            <a:off x="3985982" y="5455065"/>
            <a:ext cx="2685145" cy="580576"/>
            <a:chOff x="1531257" y="2772224"/>
            <a:chExt cx="2685145" cy="580576"/>
          </a:xfrm>
        </p:grpSpPr>
        <p:sp>
          <p:nvSpPr>
            <p:cNvPr id="28" name="Rectangle 27"/>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FF0000"/>
                  </a:solidFill>
                </a:rPr>
                <a:t>273</a:t>
              </a:r>
              <a:endParaRPr lang="en-US" dirty="0">
                <a:solidFill>
                  <a:srgbClr val="FF0000"/>
                </a:solidFill>
              </a:endParaRPr>
            </a:p>
          </p:txBody>
        </p:sp>
        <p:sp>
          <p:nvSpPr>
            <p:cNvPr id="29" name="Rectangle 28"/>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r>
                <a:rPr lang="en-US" dirty="0" smtClean="0"/>
                <a:t>99</a:t>
              </a:r>
              <a:endParaRPr lang="en-US" dirty="0"/>
            </a:p>
          </p:txBody>
        </p:sp>
        <p:sp>
          <p:nvSpPr>
            <p:cNvPr id="32" name="Rectangle 31"/>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34" name="Rectangle 33"/>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36" name="Rectangle 35"/>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cxnSp>
        <p:nvCxnSpPr>
          <p:cNvPr id="37" name="Straight Arrow Connector 36"/>
          <p:cNvCxnSpPr>
            <a:stCxn id="24" idx="2"/>
            <a:endCxn id="46" idx="0"/>
          </p:cNvCxnSpPr>
          <p:nvPr/>
        </p:nvCxnSpPr>
        <p:spPr>
          <a:xfrm flipH="1">
            <a:off x="1375222" y="5055919"/>
            <a:ext cx="25404" cy="2360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p:cNvCxnSpPr>
            <a:stCxn id="26" idx="2"/>
            <a:endCxn id="28" idx="0"/>
          </p:cNvCxnSpPr>
          <p:nvPr/>
        </p:nvCxnSpPr>
        <p:spPr>
          <a:xfrm>
            <a:off x="1937655" y="5055919"/>
            <a:ext cx="2316842" cy="3991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Left Arrow Callout 38"/>
          <p:cNvSpPr/>
          <p:nvPr/>
        </p:nvSpPr>
        <p:spPr>
          <a:xfrm>
            <a:off x="6865257" y="5087256"/>
            <a:ext cx="5076374" cy="1587863"/>
          </a:xfrm>
          <a:prstGeom prst="leftArrowCallout">
            <a:avLst>
              <a:gd name="adj1" fmla="val 25000"/>
              <a:gd name="adj2" fmla="val 25000"/>
              <a:gd name="adj3" fmla="val 25000"/>
              <a:gd name="adj4" fmla="val 868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202 and 203 get inserted into the left node, which then splits.  Since we observed the split after </a:t>
            </a:r>
            <a:r>
              <a:rPr lang="en-US" dirty="0" smtClean="0">
                <a:solidFill>
                  <a:srgbClr val="FF0000"/>
                </a:solidFill>
              </a:rPr>
              <a:t>two</a:t>
            </a:r>
            <a:r>
              <a:rPr lang="en-US" dirty="0" smtClean="0"/>
              <a:t> insertions, </a:t>
            </a:r>
            <a:r>
              <a:rPr lang="en-US" dirty="0" err="1" smtClean="0"/>
              <a:t>audit_ID</a:t>
            </a:r>
            <a:r>
              <a:rPr lang="en-US" dirty="0" smtClean="0"/>
              <a:t> is in (203, 299)</a:t>
            </a:r>
            <a:endParaRPr lang="en-US" dirty="0"/>
          </a:p>
        </p:txBody>
      </p:sp>
      <p:grpSp>
        <p:nvGrpSpPr>
          <p:cNvPr id="40" name="Group 39"/>
          <p:cNvGrpSpPr/>
          <p:nvPr/>
        </p:nvGrpSpPr>
        <p:grpSpPr>
          <a:xfrm>
            <a:off x="3374568" y="6157354"/>
            <a:ext cx="2685145" cy="580576"/>
            <a:chOff x="1531257" y="2772224"/>
            <a:chExt cx="2685145" cy="580576"/>
          </a:xfrm>
        </p:grpSpPr>
        <p:sp>
          <p:nvSpPr>
            <p:cNvPr id="41" name="Rectangle 40"/>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202</a:t>
              </a:r>
              <a:endParaRPr lang="en-US" dirty="0"/>
            </a:p>
          </p:txBody>
        </p:sp>
        <p:sp>
          <p:nvSpPr>
            <p:cNvPr id="42" name="Rectangle 41"/>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203</a:t>
              </a:r>
              <a:endParaRPr lang="en-US" dirty="0"/>
            </a:p>
          </p:txBody>
        </p:sp>
        <p:sp>
          <p:nvSpPr>
            <p:cNvPr id="43" name="Rectangle 42"/>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44" name="Rectangle 43"/>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45" name="Rectangle 44"/>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grpSp>
      <p:sp>
        <p:nvSpPr>
          <p:cNvPr id="46" name="Rectangle 45"/>
          <p:cNvSpPr/>
          <p:nvPr/>
        </p:nvSpPr>
        <p:spPr>
          <a:xfrm>
            <a:off x="1106707" y="5291962"/>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100</a:t>
            </a:r>
            <a:endParaRPr lang="en-US" dirty="0"/>
          </a:p>
        </p:txBody>
      </p:sp>
      <p:sp>
        <p:nvSpPr>
          <p:cNvPr id="47" name="Rectangle 46"/>
          <p:cNvSpPr/>
          <p:nvPr/>
        </p:nvSpPr>
        <p:spPr>
          <a:xfrm>
            <a:off x="1643736" y="5291962"/>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273</a:t>
            </a:r>
            <a:endParaRPr lang="en-US" dirty="0"/>
          </a:p>
        </p:txBody>
      </p:sp>
      <p:cxnSp>
        <p:nvCxnSpPr>
          <p:cNvPr id="48" name="Straight Arrow Connector 47"/>
          <p:cNvCxnSpPr>
            <a:stCxn id="46" idx="2"/>
            <a:endCxn id="19" idx="0"/>
          </p:cNvCxnSpPr>
          <p:nvPr/>
        </p:nvCxnSpPr>
        <p:spPr>
          <a:xfrm flipH="1">
            <a:off x="849083" y="5872533"/>
            <a:ext cx="526139" cy="2902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47" idx="2"/>
            <a:endCxn id="41" idx="0"/>
          </p:cNvCxnSpPr>
          <p:nvPr/>
        </p:nvCxnSpPr>
        <p:spPr>
          <a:xfrm>
            <a:off x="1912251" y="5872533"/>
            <a:ext cx="1730832" cy="2848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4979053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Attacker Step 4: Determine the </a:t>
            </a:r>
            <a:r>
              <a:rPr lang="en-US" dirty="0" smtClean="0"/>
              <a:t>Interval</a:t>
            </a:r>
            <a:endParaRPr lang="en-US" dirty="0"/>
          </a:p>
        </p:txBody>
      </p:sp>
      <p:sp>
        <p:nvSpPr>
          <p:cNvPr id="3" name="Content Placeholder 2"/>
          <p:cNvSpPr>
            <a:spLocks noGrp="1"/>
          </p:cNvSpPr>
          <p:nvPr>
            <p:ph idx="1"/>
          </p:nvPr>
        </p:nvSpPr>
        <p:spPr/>
        <p:txBody>
          <a:bodyPr/>
          <a:lstStyle/>
          <a:p>
            <a:r>
              <a:rPr lang="en-US" dirty="0" smtClean="0"/>
              <a:t>We now know the hidden auditing event ID is bookended by events with IDs 203 and 299!</a:t>
            </a:r>
            <a:endParaRPr lang="en-US" dirty="0"/>
          </a:p>
        </p:txBody>
      </p:sp>
    </p:spTree>
    <p:extLst>
      <p:ext uri="{BB962C8B-B14F-4D97-AF65-F5344CB8AC3E}">
        <p14:creationId xmlns:p14="http://schemas.microsoft.com/office/powerpoint/2010/main" val="41990860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Initialization of </a:t>
            </a:r>
            <a:r>
              <a:rPr lang="en-US" dirty="0" err="1" smtClean="0"/>
              <a:t>TempIndex</a:t>
            </a:r>
            <a:endParaRPr lang="en-US" dirty="0"/>
          </a:p>
        </p:txBody>
      </p:sp>
      <p:grpSp>
        <p:nvGrpSpPr>
          <p:cNvPr id="9" name="Group 8"/>
          <p:cNvGrpSpPr/>
          <p:nvPr/>
        </p:nvGrpSpPr>
        <p:grpSpPr>
          <a:xfrm>
            <a:off x="1030513" y="3947870"/>
            <a:ext cx="2685145" cy="580576"/>
            <a:chOff x="1531257" y="2772224"/>
            <a:chExt cx="2685145" cy="580576"/>
          </a:xfrm>
        </p:grpSpPr>
        <p:sp>
          <p:nvSpPr>
            <p:cNvPr id="4" name="Rectangle 3"/>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5" name="Rectangle 4"/>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6" name="Rectangle 5"/>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7" name="Rectangle 6"/>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8" name="Rectangle 7"/>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grpSp>
      <p:sp>
        <p:nvSpPr>
          <p:cNvPr id="10" name="Rectangle 9"/>
          <p:cNvSpPr/>
          <p:nvPr/>
        </p:nvSpPr>
        <p:spPr>
          <a:xfrm>
            <a:off x="1567542"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E</a:t>
            </a:r>
            <a:endParaRPr lang="en-US" dirty="0"/>
          </a:p>
        </p:txBody>
      </p:sp>
      <p:cxnSp>
        <p:nvCxnSpPr>
          <p:cNvPr id="12" name="Straight Arrow Connector 11"/>
          <p:cNvCxnSpPr>
            <a:stCxn id="10" idx="2"/>
            <a:endCxn id="4" idx="0"/>
          </p:cNvCxnSpPr>
          <p:nvPr/>
        </p:nvCxnSpPr>
        <p:spPr>
          <a:xfrm flipH="1">
            <a:off x="1299028" y="3425358"/>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Content Placeholder 2"/>
          <p:cNvSpPr>
            <a:spLocks noGrp="1"/>
          </p:cNvSpPr>
          <p:nvPr>
            <p:ph idx="1"/>
          </p:nvPr>
        </p:nvSpPr>
        <p:spPr>
          <a:xfrm>
            <a:off x="838200" y="1825625"/>
            <a:ext cx="10515600" cy="4351338"/>
          </a:xfrm>
        </p:spPr>
        <p:txBody>
          <a:bodyPr/>
          <a:lstStyle/>
          <a:p>
            <a:r>
              <a:rPr lang="en-US" dirty="0" smtClean="0"/>
              <a:t>Initialization process starts with one empty Median Node pointing to an empty Data Node.</a:t>
            </a:r>
          </a:p>
          <a:p>
            <a:endParaRPr lang="en-US" dirty="0"/>
          </a:p>
          <a:p>
            <a:endParaRPr lang="en-US" dirty="0" smtClean="0"/>
          </a:p>
          <a:p>
            <a:endParaRPr lang="en-US" dirty="0"/>
          </a:p>
          <a:p>
            <a:endParaRPr lang="en-US" dirty="0" smtClean="0"/>
          </a:p>
          <a:p>
            <a:r>
              <a:rPr lang="en-US" dirty="0" smtClean="0"/>
              <a:t>Remaining user events to be inserted: 100, 200, 300, 400, 500, 600, 700, 800, and auditing event </a:t>
            </a:r>
            <a:r>
              <a:rPr lang="en-US" dirty="0" smtClean="0">
                <a:solidFill>
                  <a:srgbClr val="FF0000"/>
                </a:solidFill>
              </a:rPr>
              <a:t>273</a:t>
            </a:r>
          </a:p>
          <a:p>
            <a:endParaRPr lang="en-US" dirty="0" smtClean="0"/>
          </a:p>
          <a:p>
            <a:endParaRPr lang="en-US" dirty="0" smtClean="0"/>
          </a:p>
        </p:txBody>
      </p:sp>
    </p:spTree>
    <p:extLst>
      <p:ext uri="{BB962C8B-B14F-4D97-AF65-F5344CB8AC3E}">
        <p14:creationId xmlns:p14="http://schemas.microsoft.com/office/powerpoint/2010/main" val="284621405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Attacker Step 4: Determine the </a:t>
            </a:r>
            <a:r>
              <a:rPr lang="en-US" dirty="0" smtClean="0"/>
              <a:t>Interval</a:t>
            </a:r>
            <a:endParaRPr lang="en-US" dirty="0"/>
          </a:p>
        </p:txBody>
      </p:sp>
      <p:sp>
        <p:nvSpPr>
          <p:cNvPr id="6" name="TextBox 5"/>
          <p:cNvSpPr txBox="1"/>
          <p:nvPr/>
        </p:nvSpPr>
        <p:spPr>
          <a:xfrm>
            <a:off x="2276189" y="1769933"/>
            <a:ext cx="7051930" cy="4708981"/>
          </a:xfrm>
          <a:prstGeom prst="rect">
            <a:avLst/>
          </a:prstGeom>
          <a:noFill/>
        </p:spPr>
        <p:txBody>
          <a:bodyPr wrap="none" rtlCol="0">
            <a:spAutoFit/>
          </a:bodyPr>
          <a:lstStyle/>
          <a:p>
            <a:r>
              <a:rPr lang="en-US" sz="1200" dirty="0"/>
              <a:t>intervals = </a:t>
            </a:r>
            <a:r>
              <a:rPr lang="en-US" sz="1200" dirty="0" err="1"/>
              <a:t>get_intervals</a:t>
            </a:r>
            <a:r>
              <a:rPr lang="en-US" sz="1200" dirty="0"/>
              <a:t>(</a:t>
            </a:r>
            <a:r>
              <a:rPr lang="en-US" sz="1200" dirty="0" err="1"/>
              <a:t>DN_with_audit</a:t>
            </a:r>
            <a:r>
              <a:rPr lang="en-US" sz="1200" dirty="0"/>
              <a:t>) </a:t>
            </a:r>
            <a:r>
              <a:rPr lang="en-US" sz="1200" dirty="0">
                <a:solidFill>
                  <a:schemeClr val="accent6"/>
                </a:solidFill>
              </a:rPr>
              <a:t>// get list of interval (</a:t>
            </a:r>
            <a:r>
              <a:rPr lang="en-US" sz="1200" dirty="0" err="1">
                <a:solidFill>
                  <a:schemeClr val="accent6"/>
                </a:solidFill>
              </a:rPr>
              <a:t>x,y</a:t>
            </a:r>
            <a:r>
              <a:rPr lang="en-US" sz="1200" dirty="0">
                <a:solidFill>
                  <a:schemeClr val="accent6"/>
                </a:solidFill>
              </a:rPr>
              <a:t>) pairs </a:t>
            </a:r>
            <a:r>
              <a:rPr lang="en-US" sz="1200" dirty="0" smtClean="0">
                <a:solidFill>
                  <a:schemeClr val="accent6"/>
                </a:solidFill>
              </a:rPr>
              <a:t>that the audit </a:t>
            </a:r>
            <a:r>
              <a:rPr lang="en-US" sz="1200" dirty="0">
                <a:solidFill>
                  <a:schemeClr val="accent6"/>
                </a:solidFill>
              </a:rPr>
              <a:t>event could be between</a:t>
            </a:r>
          </a:p>
          <a:p>
            <a:r>
              <a:rPr lang="en-US" sz="1200" dirty="0"/>
              <a:t>intervals = </a:t>
            </a:r>
            <a:r>
              <a:rPr lang="en-US" sz="1200" dirty="0" err="1"/>
              <a:t>intervals.sort</a:t>
            </a:r>
            <a:r>
              <a:rPr lang="en-US" sz="1200" dirty="0"/>
              <a:t>(highest to lowest) </a:t>
            </a:r>
            <a:r>
              <a:rPr lang="en-US" sz="1200" dirty="0">
                <a:solidFill>
                  <a:schemeClr val="accent6"/>
                </a:solidFill>
              </a:rPr>
              <a:t>// sort the intervals so we start from interval with highest IDs</a:t>
            </a:r>
          </a:p>
          <a:p>
            <a:r>
              <a:rPr lang="en-US" sz="1200" dirty="0">
                <a:solidFill>
                  <a:schemeClr val="accent6"/>
                </a:solidFill>
              </a:rPr>
              <a:t>                                              </a:t>
            </a:r>
            <a:r>
              <a:rPr lang="en-US" sz="1200" dirty="0" smtClean="0">
                <a:solidFill>
                  <a:schemeClr val="accent6"/>
                </a:solidFill>
              </a:rPr>
              <a:t>                                // </a:t>
            </a:r>
            <a:r>
              <a:rPr lang="en-US" sz="1200" dirty="0">
                <a:solidFill>
                  <a:schemeClr val="accent6"/>
                </a:solidFill>
              </a:rPr>
              <a:t>and work towards the lower IDs</a:t>
            </a:r>
          </a:p>
          <a:p>
            <a:endParaRPr lang="en-US" sz="1200" dirty="0">
              <a:solidFill>
                <a:schemeClr val="accent6"/>
              </a:solidFill>
            </a:endParaRPr>
          </a:p>
          <a:p>
            <a:r>
              <a:rPr lang="en-US" sz="1200" dirty="0" err="1"/>
              <a:t>foreach</a:t>
            </a:r>
            <a:r>
              <a:rPr lang="en-US" sz="1200" dirty="0"/>
              <a:t> (</a:t>
            </a:r>
            <a:r>
              <a:rPr lang="en-US" sz="1200" dirty="0" err="1"/>
              <a:t>x,y</a:t>
            </a:r>
            <a:r>
              <a:rPr lang="en-US" sz="1200" dirty="0"/>
              <a:t>) in intervals</a:t>
            </a:r>
            <a:r>
              <a:rPr lang="en-US" sz="1200" dirty="0" smtClean="0"/>
              <a:t>:  </a:t>
            </a:r>
            <a:endParaRPr lang="en-US" sz="1200" dirty="0"/>
          </a:p>
          <a:p>
            <a:r>
              <a:rPr lang="en-US" sz="1200" dirty="0"/>
              <a:t>   </a:t>
            </a:r>
            <a:r>
              <a:rPr lang="en-US" sz="1200" dirty="0" smtClean="0"/>
              <a:t>  do until Testing Slot of </a:t>
            </a:r>
            <a:r>
              <a:rPr lang="en-US" sz="1200" dirty="0" err="1" smtClean="0"/>
              <a:t>DN_with_audit</a:t>
            </a:r>
            <a:r>
              <a:rPr lang="en-US" sz="1200" dirty="0" smtClean="0"/>
              <a:t> contains x:  </a:t>
            </a:r>
            <a:r>
              <a:rPr lang="en-US" sz="1200" dirty="0">
                <a:solidFill>
                  <a:schemeClr val="accent6"/>
                </a:solidFill>
              </a:rPr>
              <a:t>// prepare node for interval test</a:t>
            </a:r>
          </a:p>
          <a:p>
            <a:r>
              <a:rPr lang="en-US" sz="1200" dirty="0"/>
              <a:t>      </a:t>
            </a:r>
            <a:r>
              <a:rPr lang="en-US" sz="1200" dirty="0" smtClean="0"/>
              <a:t>    </a:t>
            </a:r>
            <a:r>
              <a:rPr lang="en-US" sz="1200" dirty="0" err="1" smtClean="0"/>
              <a:t>scheduling_sandbox.insert</a:t>
            </a:r>
            <a:r>
              <a:rPr lang="en-US" sz="1200" dirty="0" smtClean="0"/>
              <a:t>(x+1</a:t>
            </a:r>
            <a:r>
              <a:rPr lang="en-US" sz="1200" dirty="0"/>
              <a:t>)</a:t>
            </a:r>
          </a:p>
          <a:p>
            <a:r>
              <a:rPr lang="en-US" sz="1200" dirty="0"/>
              <a:t>      </a:t>
            </a:r>
            <a:r>
              <a:rPr lang="en-US" sz="1200" dirty="0" smtClean="0"/>
              <a:t>    x </a:t>
            </a:r>
            <a:r>
              <a:rPr lang="en-US" sz="1200" dirty="0"/>
              <a:t>= x+1</a:t>
            </a:r>
          </a:p>
          <a:p>
            <a:endParaRPr lang="en-US" sz="1200" dirty="0" smtClean="0"/>
          </a:p>
          <a:p>
            <a:r>
              <a:rPr lang="en-US" sz="1200" dirty="0" smtClean="0"/>
              <a:t>     do until split is observed: </a:t>
            </a:r>
            <a:r>
              <a:rPr lang="en-US" sz="1200" dirty="0" smtClean="0">
                <a:solidFill>
                  <a:schemeClr val="accent6"/>
                </a:solidFill>
              </a:rPr>
              <a:t>//force a split</a:t>
            </a:r>
          </a:p>
          <a:p>
            <a:r>
              <a:rPr lang="en-US" sz="1200" dirty="0"/>
              <a:t> </a:t>
            </a:r>
            <a:r>
              <a:rPr lang="en-US" sz="1200" dirty="0" smtClean="0"/>
              <a:t>         y = y-1</a:t>
            </a:r>
            <a:endParaRPr lang="en-US" sz="1200" dirty="0"/>
          </a:p>
          <a:p>
            <a:r>
              <a:rPr lang="en-US" sz="1200" dirty="0"/>
              <a:t>   </a:t>
            </a:r>
            <a:r>
              <a:rPr lang="en-US" sz="1200" dirty="0" smtClean="0"/>
              <a:t>       </a:t>
            </a:r>
            <a:r>
              <a:rPr lang="en-US" sz="1200" dirty="0" err="1" smtClean="0"/>
              <a:t>scheduling_sandbox.insert</a:t>
            </a:r>
            <a:r>
              <a:rPr lang="en-US" sz="1200" dirty="0" smtClean="0"/>
              <a:t>(y)</a:t>
            </a:r>
          </a:p>
          <a:p>
            <a:endParaRPr lang="en-US" sz="1200" dirty="0" smtClean="0">
              <a:solidFill>
                <a:schemeClr val="accent6"/>
              </a:solidFill>
            </a:endParaRPr>
          </a:p>
          <a:p>
            <a:r>
              <a:rPr lang="en-US" sz="1200" dirty="0" smtClean="0"/>
              <a:t>     count = 1</a:t>
            </a:r>
          </a:p>
          <a:p>
            <a:r>
              <a:rPr lang="en-US" sz="1200" dirty="0" smtClean="0"/>
              <a:t>     while(true</a:t>
            </a:r>
            <a:r>
              <a:rPr lang="en-US" sz="1200" dirty="0"/>
              <a:t>): </a:t>
            </a:r>
            <a:r>
              <a:rPr lang="en-US" sz="1200" dirty="0">
                <a:solidFill>
                  <a:schemeClr val="accent6"/>
                </a:solidFill>
              </a:rPr>
              <a:t>// continue inserting until another split</a:t>
            </a:r>
          </a:p>
          <a:p>
            <a:r>
              <a:rPr lang="en-US" sz="1200" dirty="0"/>
              <a:t>     </a:t>
            </a:r>
            <a:r>
              <a:rPr lang="en-US" sz="1200" dirty="0" smtClean="0"/>
              <a:t>     </a:t>
            </a:r>
            <a:r>
              <a:rPr lang="en-US" sz="1200" dirty="0" err="1" smtClean="0"/>
              <a:t>scheduling_sandbox.insert</a:t>
            </a:r>
            <a:r>
              <a:rPr lang="en-US" sz="1200" dirty="0" smtClean="0"/>
              <a:t>(</a:t>
            </a:r>
            <a:r>
              <a:rPr lang="en-US" sz="1200" dirty="0" err="1" smtClean="0"/>
              <a:t>x+count</a:t>
            </a:r>
            <a:r>
              <a:rPr lang="en-US" sz="1200" dirty="0"/>
              <a:t>) </a:t>
            </a:r>
            <a:r>
              <a:rPr lang="en-US" sz="1200" dirty="0">
                <a:solidFill>
                  <a:schemeClr val="accent6"/>
                </a:solidFill>
              </a:rPr>
              <a:t>// insert new value</a:t>
            </a:r>
          </a:p>
          <a:p>
            <a:r>
              <a:rPr lang="en-US" sz="1200" dirty="0"/>
              <a:t>      </a:t>
            </a:r>
            <a:r>
              <a:rPr lang="en-US" sz="1200" dirty="0" smtClean="0"/>
              <a:t>    if(split </a:t>
            </a:r>
            <a:r>
              <a:rPr lang="en-US" sz="1200" dirty="0"/>
              <a:t>was observed):</a:t>
            </a:r>
          </a:p>
          <a:p>
            <a:r>
              <a:rPr lang="en-US" sz="1200" dirty="0"/>
              <a:t>         </a:t>
            </a:r>
            <a:r>
              <a:rPr lang="en-US" sz="1200" dirty="0" smtClean="0"/>
              <a:t>      break</a:t>
            </a:r>
            <a:endParaRPr lang="en-US" sz="1200" dirty="0"/>
          </a:p>
          <a:p>
            <a:r>
              <a:rPr lang="en-US" sz="1200" dirty="0"/>
              <a:t>      </a:t>
            </a:r>
            <a:r>
              <a:rPr lang="en-US" sz="1200" dirty="0" smtClean="0"/>
              <a:t>    count</a:t>
            </a:r>
            <a:r>
              <a:rPr lang="en-US" sz="1200" dirty="0"/>
              <a:t>++              </a:t>
            </a:r>
            <a:r>
              <a:rPr lang="en-US" sz="1200" dirty="0">
                <a:solidFill>
                  <a:schemeClr val="accent6"/>
                </a:solidFill>
              </a:rPr>
              <a:t>// record number of </a:t>
            </a:r>
            <a:r>
              <a:rPr lang="en-US" sz="1200" dirty="0" smtClean="0">
                <a:solidFill>
                  <a:schemeClr val="accent6"/>
                </a:solidFill>
              </a:rPr>
              <a:t>insertions thus far</a:t>
            </a:r>
            <a:endParaRPr lang="en-US" sz="1200" dirty="0">
              <a:solidFill>
                <a:schemeClr val="accent6"/>
              </a:solidFill>
            </a:endParaRPr>
          </a:p>
          <a:p>
            <a:r>
              <a:rPr lang="en-US" sz="1200" dirty="0"/>
              <a:t>   </a:t>
            </a:r>
            <a:r>
              <a:rPr lang="en-US" sz="1200" dirty="0" smtClean="0"/>
              <a:t>  if(count </a:t>
            </a:r>
            <a:r>
              <a:rPr lang="en-US" sz="1200" dirty="0"/>
              <a:t>== 2): </a:t>
            </a:r>
            <a:r>
              <a:rPr lang="en-US" sz="1200" dirty="0">
                <a:solidFill>
                  <a:schemeClr val="accent6"/>
                </a:solidFill>
              </a:rPr>
              <a:t>// audit  ID is in </a:t>
            </a:r>
            <a:r>
              <a:rPr lang="en-US" sz="1200" dirty="0" smtClean="0">
                <a:solidFill>
                  <a:schemeClr val="accent6"/>
                </a:solidFill>
              </a:rPr>
              <a:t>interval (</a:t>
            </a:r>
            <a:r>
              <a:rPr lang="en-US" sz="1200" dirty="0" err="1" smtClean="0">
                <a:solidFill>
                  <a:schemeClr val="accent6"/>
                </a:solidFill>
              </a:rPr>
              <a:t>x+count,y</a:t>
            </a:r>
            <a:r>
              <a:rPr lang="en-US" sz="1200" dirty="0" smtClean="0">
                <a:solidFill>
                  <a:schemeClr val="accent6"/>
                </a:solidFill>
              </a:rPr>
              <a:t>)!</a:t>
            </a:r>
            <a:endParaRPr lang="en-US" sz="1200" dirty="0">
              <a:solidFill>
                <a:schemeClr val="accent6"/>
              </a:solidFill>
            </a:endParaRPr>
          </a:p>
          <a:p>
            <a:r>
              <a:rPr lang="en-US" sz="1200" dirty="0"/>
              <a:t>    </a:t>
            </a:r>
            <a:r>
              <a:rPr lang="en-US" sz="1200" dirty="0" smtClean="0"/>
              <a:t>      </a:t>
            </a:r>
            <a:r>
              <a:rPr lang="en-US" sz="1200" dirty="0" err="1" smtClean="0"/>
              <a:t>audit_event_interval</a:t>
            </a:r>
            <a:r>
              <a:rPr lang="en-US" sz="1200" dirty="0" smtClean="0"/>
              <a:t> </a:t>
            </a:r>
            <a:r>
              <a:rPr lang="en-US" sz="1200" dirty="0"/>
              <a:t>= (</a:t>
            </a:r>
            <a:r>
              <a:rPr lang="en-US" sz="1200" dirty="0" err="1"/>
              <a:t>x+count</a:t>
            </a:r>
            <a:r>
              <a:rPr lang="en-US" sz="1200" dirty="0"/>
              <a:t>, y)</a:t>
            </a:r>
          </a:p>
          <a:p>
            <a:r>
              <a:rPr lang="en-US" sz="1200" dirty="0"/>
              <a:t>      </a:t>
            </a:r>
            <a:r>
              <a:rPr lang="en-US" sz="1200" dirty="0" smtClean="0"/>
              <a:t>    break</a:t>
            </a:r>
            <a:endParaRPr lang="en-US" sz="1200" dirty="0"/>
          </a:p>
          <a:p>
            <a:r>
              <a:rPr lang="en-US" sz="1200" dirty="0"/>
              <a:t>   </a:t>
            </a:r>
            <a:r>
              <a:rPr lang="en-US" sz="1200" dirty="0" smtClean="0"/>
              <a:t>  else</a:t>
            </a:r>
            <a:endParaRPr lang="en-US" sz="1200" dirty="0"/>
          </a:p>
          <a:p>
            <a:r>
              <a:rPr lang="en-US" sz="1200" dirty="0"/>
              <a:t>     </a:t>
            </a:r>
            <a:r>
              <a:rPr lang="en-US" sz="1200" dirty="0" smtClean="0"/>
              <a:t>     assert </a:t>
            </a:r>
            <a:r>
              <a:rPr lang="en-US" sz="1200" dirty="0"/>
              <a:t>(count == 3) </a:t>
            </a:r>
            <a:r>
              <a:rPr lang="en-US" sz="1200" dirty="0">
                <a:solidFill>
                  <a:schemeClr val="accent6"/>
                </a:solidFill>
              </a:rPr>
              <a:t>// audit ID is not in interval</a:t>
            </a:r>
          </a:p>
          <a:p>
            <a:r>
              <a:rPr lang="en-US" sz="1200" dirty="0"/>
              <a:t>      </a:t>
            </a:r>
            <a:r>
              <a:rPr lang="en-US" sz="1200" dirty="0" smtClean="0"/>
              <a:t>    continue            </a:t>
            </a:r>
            <a:r>
              <a:rPr lang="en-US" sz="1200" dirty="0">
                <a:solidFill>
                  <a:schemeClr val="accent6"/>
                </a:solidFill>
              </a:rPr>
              <a:t>// so test the next one</a:t>
            </a:r>
          </a:p>
        </p:txBody>
      </p:sp>
      <p:sp>
        <p:nvSpPr>
          <p:cNvPr id="7" name="TextBox 6"/>
          <p:cNvSpPr txBox="1"/>
          <p:nvPr/>
        </p:nvSpPr>
        <p:spPr>
          <a:xfrm>
            <a:off x="910475" y="1422533"/>
            <a:ext cx="1135632" cy="307777"/>
          </a:xfrm>
          <a:prstGeom prst="rect">
            <a:avLst/>
          </a:prstGeom>
          <a:noFill/>
        </p:spPr>
        <p:txBody>
          <a:bodyPr wrap="none" rtlCol="0">
            <a:spAutoFit/>
          </a:bodyPr>
          <a:lstStyle/>
          <a:p>
            <a:r>
              <a:rPr lang="en-US" sz="1400" b="1" dirty="0" smtClean="0"/>
              <a:t>Pseudocode:</a:t>
            </a:r>
            <a:endParaRPr lang="en-US" sz="1400" b="1" dirty="0"/>
          </a:p>
        </p:txBody>
      </p:sp>
    </p:spTree>
    <p:extLst>
      <p:ext uri="{BB962C8B-B14F-4D97-AF65-F5344CB8AC3E}">
        <p14:creationId xmlns:p14="http://schemas.microsoft.com/office/powerpoint/2010/main" val="225528271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Steps</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t>Create a new Scheduling Sandbox session, and determine how the </a:t>
            </a:r>
            <a:r>
              <a:rPr lang="en-US" dirty="0" err="1"/>
              <a:t>TempIndex</a:t>
            </a:r>
            <a:r>
              <a:rPr lang="en-US" dirty="0"/>
              <a:t> would be structured in the absence of a hidden auditing event</a:t>
            </a:r>
          </a:p>
          <a:p>
            <a:pPr marL="514350" indent="-514350">
              <a:buFont typeface="+mj-lt"/>
              <a:buAutoNum type="arabicPeriod"/>
            </a:pPr>
            <a:r>
              <a:rPr lang="en-US" dirty="0"/>
              <a:t>Determine which Data Node the hidden auditing event is recorded in</a:t>
            </a:r>
          </a:p>
          <a:p>
            <a:pPr marL="514350" indent="-514350">
              <a:buFont typeface="+mj-lt"/>
              <a:buAutoNum type="arabicPeriod"/>
            </a:pPr>
            <a:r>
              <a:rPr lang="en-US" dirty="0"/>
              <a:t>Discard Scheduling Sandbox without committing and create a new one</a:t>
            </a:r>
          </a:p>
          <a:p>
            <a:pPr marL="514350" indent="-514350">
              <a:buFont typeface="+mj-lt"/>
              <a:buAutoNum type="arabicPeriod"/>
            </a:pPr>
            <a:r>
              <a:rPr lang="en-US" dirty="0"/>
              <a:t>Determine which known event IDs “bookend” the hidden auditing event</a:t>
            </a:r>
          </a:p>
          <a:p>
            <a:pPr marL="514350" indent="-514350">
              <a:buFont typeface="+mj-lt"/>
              <a:buAutoNum type="arabicPeriod"/>
            </a:pPr>
            <a:r>
              <a:rPr lang="en-US" dirty="0"/>
              <a:t>Perform a binary search to identify the hidden auditing event’s ID</a:t>
            </a:r>
          </a:p>
        </p:txBody>
      </p:sp>
      <p:pic>
        <p:nvPicPr>
          <p:cNvPr id="1026" name="Picture 2" descr="http://www.iconsdb.com/icons/download/green/check-mark-3-51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690" y="2019074"/>
            <a:ext cx="497568" cy="497568"/>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a:off x="271690" y="5490030"/>
            <a:ext cx="464457" cy="2540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http://www.iconsdb.com/icons/download/green/check-mark-3-51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690" y="3121366"/>
            <a:ext cx="497568" cy="49756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www.iconsdb.com/icons/download/green/check-mark-3-51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245" y="3818052"/>
            <a:ext cx="497568" cy="49756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www.iconsdb.com/icons/download/green/check-mark-3-51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690" y="4617756"/>
            <a:ext cx="497568" cy="497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98307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a:t>
            </a:r>
            <a:r>
              <a:rPr lang="en-US" dirty="0"/>
              <a:t>5</a:t>
            </a:r>
            <a:r>
              <a:rPr lang="en-US" dirty="0" smtClean="0"/>
              <a:t>: Binary Search to Find </a:t>
            </a:r>
            <a:r>
              <a:rPr lang="en-US" dirty="0"/>
              <a:t>V</a:t>
            </a:r>
            <a:r>
              <a:rPr lang="en-US" dirty="0" smtClean="0"/>
              <a:t>alue</a:t>
            </a:r>
            <a:endParaRPr lang="en-US" dirty="0"/>
          </a:p>
        </p:txBody>
      </p:sp>
      <p:sp>
        <p:nvSpPr>
          <p:cNvPr id="3" name="Content Placeholder 2"/>
          <p:cNvSpPr>
            <a:spLocks noGrp="1"/>
          </p:cNvSpPr>
          <p:nvPr>
            <p:ph idx="1"/>
          </p:nvPr>
        </p:nvSpPr>
        <p:spPr>
          <a:xfrm>
            <a:off x="6025865" y="1462768"/>
            <a:ext cx="5361809" cy="4351338"/>
          </a:xfrm>
        </p:spPr>
        <p:txBody>
          <a:bodyPr>
            <a:normAutofit/>
          </a:bodyPr>
          <a:lstStyle/>
          <a:p>
            <a:r>
              <a:rPr lang="en-US" sz="2000" dirty="0"/>
              <a:t>We know the hidden audit event’s ID is in interval (</a:t>
            </a:r>
            <a:r>
              <a:rPr lang="en-US" sz="2000" dirty="0" err="1"/>
              <a:t>x,y</a:t>
            </a:r>
            <a:r>
              <a:rPr lang="en-US" sz="2000" dirty="0"/>
              <a:t>) = (203, 299), so we omit the left Data Node containing only IDs less than </a:t>
            </a:r>
            <a:r>
              <a:rPr lang="en-US" sz="2000" dirty="0" smtClean="0"/>
              <a:t>202</a:t>
            </a:r>
            <a:endParaRPr lang="en-US" sz="2000" dirty="0"/>
          </a:p>
          <a:p>
            <a:endParaRPr lang="en-US" sz="2000" dirty="0" smtClean="0"/>
          </a:p>
          <a:p>
            <a:endParaRPr lang="en-US" sz="2000" dirty="0" smtClean="0"/>
          </a:p>
        </p:txBody>
      </p:sp>
      <p:cxnSp>
        <p:nvCxnSpPr>
          <p:cNvPr id="66" name="Straight Arrow Connector 65"/>
          <p:cNvCxnSpPr>
            <a:stCxn id="69" idx="2"/>
          </p:cNvCxnSpPr>
          <p:nvPr/>
        </p:nvCxnSpPr>
        <p:spPr>
          <a:xfrm>
            <a:off x="1670206" y="1958921"/>
            <a:ext cx="560587" cy="2298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7" name="Rectangle 66"/>
          <p:cNvSpPr/>
          <p:nvPr/>
        </p:nvSpPr>
        <p:spPr>
          <a:xfrm>
            <a:off x="979265" y="1462772"/>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cxnSp>
        <p:nvCxnSpPr>
          <p:cNvPr id="68" name="Straight Arrow Connector 67"/>
          <p:cNvCxnSpPr>
            <a:stCxn id="67" idx="2"/>
            <a:endCxn id="79" idx="0"/>
          </p:cNvCxnSpPr>
          <p:nvPr/>
        </p:nvCxnSpPr>
        <p:spPr>
          <a:xfrm>
            <a:off x="1208736" y="1958925"/>
            <a:ext cx="2528" cy="2298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Rectangle 68"/>
          <p:cNvSpPr/>
          <p:nvPr/>
        </p:nvSpPr>
        <p:spPr>
          <a:xfrm>
            <a:off x="1440735" y="1462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400</a:t>
            </a:r>
            <a:endParaRPr lang="en-US" sz="1400" dirty="0"/>
          </a:p>
        </p:txBody>
      </p:sp>
      <p:sp>
        <p:nvSpPr>
          <p:cNvPr id="71" name="Rectangle 70"/>
          <p:cNvSpPr/>
          <p:nvPr/>
        </p:nvSpPr>
        <p:spPr>
          <a:xfrm>
            <a:off x="1895383" y="1462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7</a:t>
            </a:r>
            <a:r>
              <a:rPr lang="en-US" sz="1400" dirty="0" smtClean="0"/>
              <a:t>00</a:t>
            </a:r>
            <a:endParaRPr lang="en-US" sz="1400" dirty="0"/>
          </a:p>
        </p:txBody>
      </p:sp>
      <p:cxnSp>
        <p:nvCxnSpPr>
          <p:cNvPr id="72" name="Straight Arrow Connector 71"/>
          <p:cNvCxnSpPr>
            <a:stCxn id="71" idx="2"/>
          </p:cNvCxnSpPr>
          <p:nvPr/>
        </p:nvCxnSpPr>
        <p:spPr>
          <a:xfrm>
            <a:off x="2124854" y="1958921"/>
            <a:ext cx="709334" cy="2298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9" name="Rectangle 78"/>
          <p:cNvSpPr/>
          <p:nvPr/>
        </p:nvSpPr>
        <p:spPr>
          <a:xfrm>
            <a:off x="981793" y="2188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80" name="Rectangle 79"/>
          <p:cNvSpPr/>
          <p:nvPr/>
        </p:nvSpPr>
        <p:spPr>
          <a:xfrm>
            <a:off x="1440735" y="2188764"/>
            <a:ext cx="458942" cy="49481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3</a:t>
            </a:r>
            <a:r>
              <a:rPr lang="en-US" sz="1400" dirty="0" smtClean="0"/>
              <a:t>00</a:t>
            </a:r>
            <a:endParaRPr lang="en-US" sz="1400" dirty="0"/>
          </a:p>
        </p:txBody>
      </p:sp>
      <p:cxnSp>
        <p:nvCxnSpPr>
          <p:cNvPr id="81" name="Straight Arrow Connector 80"/>
          <p:cNvCxnSpPr>
            <a:stCxn id="79" idx="2"/>
            <a:endCxn id="83" idx="0"/>
          </p:cNvCxnSpPr>
          <p:nvPr/>
        </p:nvCxnSpPr>
        <p:spPr>
          <a:xfrm flipH="1">
            <a:off x="1208736" y="2684921"/>
            <a:ext cx="2528" cy="2423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80" idx="2"/>
          </p:cNvCxnSpPr>
          <p:nvPr/>
        </p:nvCxnSpPr>
        <p:spPr>
          <a:xfrm>
            <a:off x="1670206" y="2683581"/>
            <a:ext cx="618776" cy="243694"/>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3" name="Rectangle 82"/>
          <p:cNvSpPr/>
          <p:nvPr/>
        </p:nvSpPr>
        <p:spPr>
          <a:xfrm>
            <a:off x="979265" y="2927276"/>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84" name="Rectangle 83"/>
          <p:cNvSpPr/>
          <p:nvPr/>
        </p:nvSpPr>
        <p:spPr>
          <a:xfrm>
            <a:off x="1438207" y="2927275"/>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273</a:t>
            </a:r>
            <a:endParaRPr lang="en-US" sz="1400" dirty="0"/>
          </a:p>
        </p:txBody>
      </p:sp>
      <p:grpSp>
        <p:nvGrpSpPr>
          <p:cNvPr id="85" name="Group 84"/>
          <p:cNvGrpSpPr/>
          <p:nvPr/>
        </p:nvGrpSpPr>
        <p:grpSpPr>
          <a:xfrm>
            <a:off x="2354325" y="3670519"/>
            <a:ext cx="2294712" cy="496157"/>
            <a:chOff x="1531257" y="2772224"/>
            <a:chExt cx="2685145" cy="580576"/>
          </a:xfrm>
        </p:grpSpPr>
        <p:sp>
          <p:nvSpPr>
            <p:cNvPr id="86" name="Rectangle 85"/>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rgbClr val="FF0000"/>
                  </a:solidFill>
                </a:rPr>
                <a:t>273</a:t>
              </a:r>
              <a:endParaRPr lang="en-US" sz="1400" dirty="0">
                <a:solidFill>
                  <a:srgbClr val="FF0000"/>
                </a:solidFill>
              </a:endParaRPr>
            </a:p>
          </p:txBody>
        </p:sp>
        <p:sp>
          <p:nvSpPr>
            <p:cNvPr id="87" name="Rectangle 86"/>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2</a:t>
              </a:r>
              <a:r>
                <a:rPr lang="en-US" sz="1400" dirty="0" smtClean="0"/>
                <a:t>99</a:t>
              </a:r>
              <a:endParaRPr lang="en-US" sz="1400" dirty="0"/>
            </a:p>
          </p:txBody>
        </p:sp>
        <p:sp>
          <p:nvSpPr>
            <p:cNvPr id="88" name="Rectangle 87"/>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89" name="Rectangle 88"/>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90" name="Rectangle 89"/>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cxnSp>
        <p:nvCxnSpPr>
          <p:cNvPr id="91" name="Straight Arrow Connector 90"/>
          <p:cNvCxnSpPr>
            <a:stCxn id="83" idx="2"/>
            <a:endCxn id="99" idx="0"/>
          </p:cNvCxnSpPr>
          <p:nvPr/>
        </p:nvCxnSpPr>
        <p:spPr>
          <a:xfrm flipH="1">
            <a:off x="1204511" y="3423429"/>
            <a:ext cx="4225" cy="2445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Straight Arrow Connector 91"/>
          <p:cNvCxnSpPr>
            <a:stCxn id="84" idx="2"/>
            <a:endCxn id="86" idx="0"/>
          </p:cNvCxnSpPr>
          <p:nvPr/>
        </p:nvCxnSpPr>
        <p:spPr>
          <a:xfrm>
            <a:off x="1667678" y="3423428"/>
            <a:ext cx="916118" cy="2470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93" name="Group 92"/>
          <p:cNvGrpSpPr/>
          <p:nvPr/>
        </p:nvGrpSpPr>
        <p:grpSpPr>
          <a:xfrm>
            <a:off x="1895383" y="4426958"/>
            <a:ext cx="2294712" cy="496157"/>
            <a:chOff x="1531257" y="2772224"/>
            <a:chExt cx="2685145" cy="580576"/>
          </a:xfrm>
        </p:grpSpPr>
        <p:sp>
          <p:nvSpPr>
            <p:cNvPr id="94" name="Rectangle 93"/>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202</a:t>
              </a:r>
              <a:endParaRPr lang="en-US" sz="1400" dirty="0"/>
            </a:p>
          </p:txBody>
        </p:sp>
        <p:sp>
          <p:nvSpPr>
            <p:cNvPr id="95" name="Rectangle 94"/>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203</a:t>
              </a:r>
              <a:endParaRPr lang="en-US" sz="1400" dirty="0"/>
            </a:p>
          </p:txBody>
        </p:sp>
        <p:sp>
          <p:nvSpPr>
            <p:cNvPr id="96" name="Rectangle 95"/>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97" name="Rectangle 96"/>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98" name="Rectangle 97"/>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sp>
        <p:nvSpPr>
          <p:cNvPr id="99" name="Rectangle 98"/>
          <p:cNvSpPr/>
          <p:nvPr/>
        </p:nvSpPr>
        <p:spPr>
          <a:xfrm>
            <a:off x="975040" y="3667959"/>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100" name="Rectangle 99"/>
          <p:cNvSpPr/>
          <p:nvPr/>
        </p:nvSpPr>
        <p:spPr>
          <a:xfrm>
            <a:off x="1429894" y="3668160"/>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202</a:t>
            </a:r>
            <a:endParaRPr lang="en-US" sz="1400" dirty="0"/>
          </a:p>
        </p:txBody>
      </p:sp>
      <p:cxnSp>
        <p:nvCxnSpPr>
          <p:cNvPr id="104" name="Straight Arrow Connector 103"/>
          <p:cNvCxnSpPr>
            <a:stCxn id="100" idx="2"/>
            <a:endCxn id="94" idx="0"/>
          </p:cNvCxnSpPr>
          <p:nvPr/>
        </p:nvCxnSpPr>
        <p:spPr>
          <a:xfrm>
            <a:off x="1659365" y="4164313"/>
            <a:ext cx="465489" cy="2626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p:cNvCxnSpPr>
            <a:stCxn id="99" idx="2"/>
          </p:cNvCxnSpPr>
          <p:nvPr/>
        </p:nvCxnSpPr>
        <p:spPr>
          <a:xfrm flipH="1">
            <a:off x="787399" y="4164112"/>
            <a:ext cx="417112" cy="262846"/>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3047100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a:t>
            </a:r>
            <a:r>
              <a:rPr lang="en-US" dirty="0"/>
              <a:t>5</a:t>
            </a:r>
            <a:r>
              <a:rPr lang="en-US" dirty="0" smtClean="0"/>
              <a:t>: Binary Search to Find Value</a:t>
            </a:r>
            <a:endParaRPr lang="en-US" dirty="0"/>
          </a:p>
        </p:txBody>
      </p:sp>
      <p:sp>
        <p:nvSpPr>
          <p:cNvPr id="3" name="Content Placeholder 2"/>
          <p:cNvSpPr>
            <a:spLocks noGrp="1"/>
          </p:cNvSpPr>
          <p:nvPr>
            <p:ph idx="1"/>
          </p:nvPr>
        </p:nvSpPr>
        <p:spPr>
          <a:xfrm>
            <a:off x="6025865" y="1462768"/>
            <a:ext cx="5361809" cy="4351338"/>
          </a:xfrm>
        </p:spPr>
        <p:txBody>
          <a:bodyPr>
            <a:normAutofit/>
          </a:bodyPr>
          <a:lstStyle/>
          <a:p>
            <a:r>
              <a:rPr lang="en-US" sz="2000" dirty="0"/>
              <a:t>We know the hidden audit event’s ID is in interval (</a:t>
            </a:r>
            <a:r>
              <a:rPr lang="en-US" sz="2000" dirty="0" err="1"/>
              <a:t>x,y</a:t>
            </a:r>
            <a:r>
              <a:rPr lang="en-US" sz="2000" dirty="0"/>
              <a:t>) = (203, 299), so we omit the left Data Node containing only IDs less than </a:t>
            </a:r>
            <a:r>
              <a:rPr lang="en-US" sz="2000" dirty="0" smtClean="0"/>
              <a:t>202</a:t>
            </a:r>
            <a:endParaRPr lang="en-US" sz="2000" dirty="0"/>
          </a:p>
          <a:p>
            <a:r>
              <a:rPr lang="en-US" sz="2000" dirty="0" smtClean="0"/>
              <a:t>Insert the mid-point of our current interval</a:t>
            </a:r>
          </a:p>
          <a:p>
            <a:pPr lvl="1"/>
            <a:r>
              <a:rPr lang="en-US" sz="1600" dirty="0" smtClean="0"/>
              <a:t>Midpoint: Floor((y-x)/2) + x</a:t>
            </a:r>
          </a:p>
          <a:p>
            <a:pPr lvl="1"/>
            <a:r>
              <a:rPr lang="en-US" sz="1600" dirty="0" smtClean="0"/>
              <a:t>Midpoint: Floor((299-203)/2) + 203 = 251</a:t>
            </a:r>
          </a:p>
          <a:p>
            <a:endParaRPr lang="en-US" sz="2000" dirty="0" smtClean="0"/>
          </a:p>
          <a:p>
            <a:endParaRPr lang="en-US" sz="2000" dirty="0" smtClean="0"/>
          </a:p>
        </p:txBody>
      </p:sp>
      <p:cxnSp>
        <p:nvCxnSpPr>
          <p:cNvPr id="66" name="Straight Arrow Connector 65"/>
          <p:cNvCxnSpPr>
            <a:stCxn id="69" idx="2"/>
          </p:cNvCxnSpPr>
          <p:nvPr/>
        </p:nvCxnSpPr>
        <p:spPr>
          <a:xfrm>
            <a:off x="1670206" y="1958921"/>
            <a:ext cx="560587" cy="2298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7" name="Rectangle 66"/>
          <p:cNvSpPr/>
          <p:nvPr/>
        </p:nvSpPr>
        <p:spPr>
          <a:xfrm>
            <a:off x="979265" y="1462772"/>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cxnSp>
        <p:nvCxnSpPr>
          <p:cNvPr id="68" name="Straight Arrow Connector 67"/>
          <p:cNvCxnSpPr>
            <a:stCxn id="67" idx="2"/>
            <a:endCxn id="79" idx="0"/>
          </p:cNvCxnSpPr>
          <p:nvPr/>
        </p:nvCxnSpPr>
        <p:spPr>
          <a:xfrm>
            <a:off x="1208736" y="1958925"/>
            <a:ext cx="2528" cy="2298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Rectangle 68"/>
          <p:cNvSpPr/>
          <p:nvPr/>
        </p:nvSpPr>
        <p:spPr>
          <a:xfrm>
            <a:off x="1440735" y="1462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400</a:t>
            </a:r>
            <a:endParaRPr lang="en-US" sz="1400" dirty="0"/>
          </a:p>
        </p:txBody>
      </p:sp>
      <p:sp>
        <p:nvSpPr>
          <p:cNvPr id="71" name="Rectangle 70"/>
          <p:cNvSpPr/>
          <p:nvPr/>
        </p:nvSpPr>
        <p:spPr>
          <a:xfrm>
            <a:off x="1895383" y="1462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7</a:t>
            </a:r>
            <a:r>
              <a:rPr lang="en-US" sz="1400" dirty="0" smtClean="0"/>
              <a:t>00</a:t>
            </a:r>
            <a:endParaRPr lang="en-US" sz="1400" dirty="0"/>
          </a:p>
        </p:txBody>
      </p:sp>
      <p:cxnSp>
        <p:nvCxnSpPr>
          <p:cNvPr id="72" name="Straight Arrow Connector 71"/>
          <p:cNvCxnSpPr>
            <a:stCxn id="71" idx="2"/>
          </p:cNvCxnSpPr>
          <p:nvPr/>
        </p:nvCxnSpPr>
        <p:spPr>
          <a:xfrm>
            <a:off x="2124854" y="1958921"/>
            <a:ext cx="709334" cy="2298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9" name="Rectangle 78"/>
          <p:cNvSpPr/>
          <p:nvPr/>
        </p:nvSpPr>
        <p:spPr>
          <a:xfrm>
            <a:off x="981793" y="2188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80" name="Rectangle 79"/>
          <p:cNvSpPr/>
          <p:nvPr/>
        </p:nvSpPr>
        <p:spPr>
          <a:xfrm>
            <a:off x="1440735" y="2188764"/>
            <a:ext cx="458942" cy="49481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3</a:t>
            </a:r>
            <a:r>
              <a:rPr lang="en-US" sz="1400" dirty="0" smtClean="0"/>
              <a:t>00</a:t>
            </a:r>
            <a:endParaRPr lang="en-US" sz="1400" dirty="0"/>
          </a:p>
        </p:txBody>
      </p:sp>
      <p:cxnSp>
        <p:nvCxnSpPr>
          <p:cNvPr id="81" name="Straight Arrow Connector 80"/>
          <p:cNvCxnSpPr>
            <a:stCxn id="79" idx="2"/>
            <a:endCxn id="83" idx="0"/>
          </p:cNvCxnSpPr>
          <p:nvPr/>
        </p:nvCxnSpPr>
        <p:spPr>
          <a:xfrm flipH="1">
            <a:off x="1208736" y="2684921"/>
            <a:ext cx="2528" cy="2423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80" idx="2"/>
          </p:cNvCxnSpPr>
          <p:nvPr/>
        </p:nvCxnSpPr>
        <p:spPr>
          <a:xfrm>
            <a:off x="1670206" y="2683581"/>
            <a:ext cx="618776" cy="243694"/>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3" name="Rectangle 82"/>
          <p:cNvSpPr/>
          <p:nvPr/>
        </p:nvSpPr>
        <p:spPr>
          <a:xfrm>
            <a:off x="979265" y="2927276"/>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84" name="Rectangle 83"/>
          <p:cNvSpPr/>
          <p:nvPr/>
        </p:nvSpPr>
        <p:spPr>
          <a:xfrm>
            <a:off x="1438207" y="2927275"/>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273</a:t>
            </a:r>
            <a:endParaRPr lang="en-US" sz="1400" dirty="0"/>
          </a:p>
        </p:txBody>
      </p:sp>
      <p:grpSp>
        <p:nvGrpSpPr>
          <p:cNvPr id="85" name="Group 84"/>
          <p:cNvGrpSpPr/>
          <p:nvPr/>
        </p:nvGrpSpPr>
        <p:grpSpPr>
          <a:xfrm>
            <a:off x="2354325" y="3670519"/>
            <a:ext cx="2294712" cy="496157"/>
            <a:chOff x="1531257" y="2772224"/>
            <a:chExt cx="2685145" cy="580576"/>
          </a:xfrm>
        </p:grpSpPr>
        <p:sp>
          <p:nvSpPr>
            <p:cNvPr id="86" name="Rectangle 85"/>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rgbClr val="FF0000"/>
                  </a:solidFill>
                </a:rPr>
                <a:t>273</a:t>
              </a:r>
              <a:endParaRPr lang="en-US" sz="1400" dirty="0">
                <a:solidFill>
                  <a:srgbClr val="FF0000"/>
                </a:solidFill>
              </a:endParaRPr>
            </a:p>
          </p:txBody>
        </p:sp>
        <p:sp>
          <p:nvSpPr>
            <p:cNvPr id="87" name="Rectangle 86"/>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2</a:t>
              </a:r>
              <a:r>
                <a:rPr lang="en-US" sz="1400" dirty="0" smtClean="0"/>
                <a:t>99</a:t>
              </a:r>
              <a:endParaRPr lang="en-US" sz="1400" dirty="0"/>
            </a:p>
          </p:txBody>
        </p:sp>
        <p:sp>
          <p:nvSpPr>
            <p:cNvPr id="88" name="Rectangle 87"/>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89" name="Rectangle 88"/>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90" name="Rectangle 89"/>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cxnSp>
        <p:nvCxnSpPr>
          <p:cNvPr id="91" name="Straight Arrow Connector 90"/>
          <p:cNvCxnSpPr>
            <a:stCxn id="83" idx="2"/>
            <a:endCxn id="99" idx="0"/>
          </p:cNvCxnSpPr>
          <p:nvPr/>
        </p:nvCxnSpPr>
        <p:spPr>
          <a:xfrm flipH="1">
            <a:off x="1204511" y="3423429"/>
            <a:ext cx="4225" cy="2445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Straight Arrow Connector 91"/>
          <p:cNvCxnSpPr>
            <a:stCxn id="84" idx="2"/>
            <a:endCxn id="86" idx="0"/>
          </p:cNvCxnSpPr>
          <p:nvPr/>
        </p:nvCxnSpPr>
        <p:spPr>
          <a:xfrm>
            <a:off x="1667678" y="3423428"/>
            <a:ext cx="916118" cy="2470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93" name="Group 92"/>
          <p:cNvGrpSpPr/>
          <p:nvPr/>
        </p:nvGrpSpPr>
        <p:grpSpPr>
          <a:xfrm>
            <a:off x="1895383" y="4426958"/>
            <a:ext cx="2294712" cy="496157"/>
            <a:chOff x="1531257" y="2772224"/>
            <a:chExt cx="2685145" cy="580576"/>
          </a:xfrm>
        </p:grpSpPr>
        <p:sp>
          <p:nvSpPr>
            <p:cNvPr id="94" name="Rectangle 93"/>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202</a:t>
              </a:r>
              <a:endParaRPr lang="en-US" sz="1400" dirty="0"/>
            </a:p>
          </p:txBody>
        </p:sp>
        <p:sp>
          <p:nvSpPr>
            <p:cNvPr id="95" name="Rectangle 94"/>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203</a:t>
              </a:r>
              <a:endParaRPr lang="en-US" sz="1400" dirty="0"/>
            </a:p>
          </p:txBody>
        </p:sp>
        <p:sp>
          <p:nvSpPr>
            <p:cNvPr id="96" name="Rectangle 95"/>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97" name="Rectangle 96"/>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98" name="Rectangle 97"/>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sp>
        <p:nvSpPr>
          <p:cNvPr id="99" name="Rectangle 98"/>
          <p:cNvSpPr/>
          <p:nvPr/>
        </p:nvSpPr>
        <p:spPr>
          <a:xfrm>
            <a:off x="975040" y="3667959"/>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100" name="Rectangle 99"/>
          <p:cNvSpPr/>
          <p:nvPr/>
        </p:nvSpPr>
        <p:spPr>
          <a:xfrm>
            <a:off x="1429894" y="3668160"/>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202</a:t>
            </a:r>
            <a:endParaRPr lang="en-US" sz="1400" dirty="0"/>
          </a:p>
        </p:txBody>
      </p:sp>
      <p:cxnSp>
        <p:nvCxnSpPr>
          <p:cNvPr id="104" name="Straight Arrow Connector 103"/>
          <p:cNvCxnSpPr>
            <a:stCxn id="100" idx="2"/>
            <a:endCxn id="94" idx="0"/>
          </p:cNvCxnSpPr>
          <p:nvPr/>
        </p:nvCxnSpPr>
        <p:spPr>
          <a:xfrm>
            <a:off x="1659365" y="4164313"/>
            <a:ext cx="465489" cy="2626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p:cNvCxnSpPr>
            <a:stCxn id="99" idx="2"/>
          </p:cNvCxnSpPr>
          <p:nvPr/>
        </p:nvCxnSpPr>
        <p:spPr>
          <a:xfrm flipH="1">
            <a:off x="787399" y="4164112"/>
            <a:ext cx="417112" cy="262846"/>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6" name="Left Arrow Callout 35"/>
          <p:cNvSpPr/>
          <p:nvPr/>
        </p:nvSpPr>
        <p:spPr>
          <a:xfrm>
            <a:off x="4766998" y="3821923"/>
            <a:ext cx="1382399" cy="947223"/>
          </a:xfrm>
          <a:prstGeom prst="leftArrowCallout">
            <a:avLst>
              <a:gd name="adj1" fmla="val 26259"/>
              <a:gd name="adj2" fmla="val 25000"/>
              <a:gd name="adj3" fmla="val 25000"/>
              <a:gd name="adj4" fmla="val 819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Do: Insert 251</a:t>
            </a:r>
            <a:endParaRPr lang="en-US" dirty="0"/>
          </a:p>
        </p:txBody>
      </p:sp>
    </p:spTree>
    <p:extLst>
      <p:ext uri="{BB962C8B-B14F-4D97-AF65-F5344CB8AC3E}">
        <p14:creationId xmlns:p14="http://schemas.microsoft.com/office/powerpoint/2010/main" val="5918914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a:t>
            </a:r>
            <a:r>
              <a:rPr lang="en-US" dirty="0"/>
              <a:t>5</a:t>
            </a:r>
            <a:r>
              <a:rPr lang="en-US" dirty="0" smtClean="0"/>
              <a:t>: Binary Search to Find </a:t>
            </a:r>
            <a:r>
              <a:rPr lang="en-US" dirty="0"/>
              <a:t>V</a:t>
            </a:r>
            <a:r>
              <a:rPr lang="en-US" dirty="0" smtClean="0"/>
              <a:t>alue</a:t>
            </a:r>
            <a:endParaRPr lang="en-US" dirty="0"/>
          </a:p>
        </p:txBody>
      </p:sp>
      <p:sp>
        <p:nvSpPr>
          <p:cNvPr id="3" name="Content Placeholder 2"/>
          <p:cNvSpPr>
            <a:spLocks noGrp="1"/>
          </p:cNvSpPr>
          <p:nvPr>
            <p:ph idx="1"/>
          </p:nvPr>
        </p:nvSpPr>
        <p:spPr>
          <a:xfrm>
            <a:off x="6025865" y="1462768"/>
            <a:ext cx="5361809" cy="4351338"/>
          </a:xfrm>
        </p:spPr>
        <p:txBody>
          <a:bodyPr>
            <a:normAutofit/>
          </a:bodyPr>
          <a:lstStyle/>
          <a:p>
            <a:r>
              <a:rPr lang="en-US" sz="2000" dirty="0"/>
              <a:t>We know the hidden audit event’s ID is in interval (</a:t>
            </a:r>
            <a:r>
              <a:rPr lang="en-US" sz="2000" dirty="0" err="1"/>
              <a:t>x,y</a:t>
            </a:r>
            <a:r>
              <a:rPr lang="en-US" sz="2000" dirty="0"/>
              <a:t>) = (203, 299), so we omit the left Data Node containing only IDs less than </a:t>
            </a:r>
            <a:r>
              <a:rPr lang="en-US" sz="2000" dirty="0" smtClean="0"/>
              <a:t>202</a:t>
            </a:r>
            <a:endParaRPr lang="en-US" sz="2000" dirty="0"/>
          </a:p>
          <a:p>
            <a:r>
              <a:rPr lang="en-US" sz="2000" dirty="0"/>
              <a:t>Insert the mid-point of our current </a:t>
            </a:r>
            <a:r>
              <a:rPr lang="en-US" sz="2000" dirty="0" smtClean="0"/>
              <a:t>interval</a:t>
            </a:r>
            <a:endParaRPr lang="en-US" sz="2000" dirty="0"/>
          </a:p>
          <a:p>
            <a:pPr lvl="1"/>
            <a:r>
              <a:rPr lang="en-US" sz="1600" dirty="0"/>
              <a:t>Midpoint: Floor((y-x)/2) + x</a:t>
            </a:r>
          </a:p>
          <a:p>
            <a:pPr lvl="1"/>
            <a:r>
              <a:rPr lang="en-US" sz="1600" dirty="0"/>
              <a:t>Midpoint: Floor((299-203)/2) + 203 = 251</a:t>
            </a:r>
          </a:p>
          <a:p>
            <a:endParaRPr lang="en-US" sz="2000" dirty="0" smtClean="0"/>
          </a:p>
          <a:p>
            <a:endParaRPr lang="en-US" sz="2000" dirty="0" smtClean="0"/>
          </a:p>
        </p:txBody>
      </p:sp>
      <p:cxnSp>
        <p:nvCxnSpPr>
          <p:cNvPr id="66" name="Straight Arrow Connector 65"/>
          <p:cNvCxnSpPr>
            <a:stCxn id="69" idx="2"/>
          </p:cNvCxnSpPr>
          <p:nvPr/>
        </p:nvCxnSpPr>
        <p:spPr>
          <a:xfrm>
            <a:off x="1670206" y="1958921"/>
            <a:ext cx="560587" cy="2298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7" name="Rectangle 66"/>
          <p:cNvSpPr/>
          <p:nvPr/>
        </p:nvSpPr>
        <p:spPr>
          <a:xfrm>
            <a:off x="979265" y="1462772"/>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cxnSp>
        <p:nvCxnSpPr>
          <p:cNvPr id="68" name="Straight Arrow Connector 67"/>
          <p:cNvCxnSpPr>
            <a:stCxn id="67" idx="2"/>
            <a:endCxn id="79" idx="0"/>
          </p:cNvCxnSpPr>
          <p:nvPr/>
        </p:nvCxnSpPr>
        <p:spPr>
          <a:xfrm>
            <a:off x="1208736" y="1958925"/>
            <a:ext cx="2528" cy="2298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Rectangle 68"/>
          <p:cNvSpPr/>
          <p:nvPr/>
        </p:nvSpPr>
        <p:spPr>
          <a:xfrm>
            <a:off x="1440735" y="1462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400</a:t>
            </a:r>
            <a:endParaRPr lang="en-US" sz="1400" dirty="0"/>
          </a:p>
        </p:txBody>
      </p:sp>
      <p:sp>
        <p:nvSpPr>
          <p:cNvPr id="71" name="Rectangle 70"/>
          <p:cNvSpPr/>
          <p:nvPr/>
        </p:nvSpPr>
        <p:spPr>
          <a:xfrm>
            <a:off x="1895383" y="1462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7</a:t>
            </a:r>
            <a:r>
              <a:rPr lang="en-US" sz="1400" dirty="0" smtClean="0"/>
              <a:t>00</a:t>
            </a:r>
            <a:endParaRPr lang="en-US" sz="1400" dirty="0"/>
          </a:p>
        </p:txBody>
      </p:sp>
      <p:cxnSp>
        <p:nvCxnSpPr>
          <p:cNvPr id="72" name="Straight Arrow Connector 71"/>
          <p:cNvCxnSpPr>
            <a:stCxn id="71" idx="2"/>
          </p:cNvCxnSpPr>
          <p:nvPr/>
        </p:nvCxnSpPr>
        <p:spPr>
          <a:xfrm>
            <a:off x="2124854" y="1958921"/>
            <a:ext cx="709334" cy="2298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9" name="Rectangle 78"/>
          <p:cNvSpPr/>
          <p:nvPr/>
        </p:nvSpPr>
        <p:spPr>
          <a:xfrm>
            <a:off x="981793" y="2188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80" name="Rectangle 79"/>
          <p:cNvSpPr/>
          <p:nvPr/>
        </p:nvSpPr>
        <p:spPr>
          <a:xfrm>
            <a:off x="1440735" y="2188764"/>
            <a:ext cx="458942" cy="49481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3</a:t>
            </a:r>
            <a:r>
              <a:rPr lang="en-US" sz="1400" dirty="0" smtClean="0"/>
              <a:t>00</a:t>
            </a:r>
            <a:endParaRPr lang="en-US" sz="1400" dirty="0"/>
          </a:p>
        </p:txBody>
      </p:sp>
      <p:cxnSp>
        <p:nvCxnSpPr>
          <p:cNvPr id="81" name="Straight Arrow Connector 80"/>
          <p:cNvCxnSpPr>
            <a:stCxn id="79" idx="2"/>
            <a:endCxn id="83" idx="0"/>
          </p:cNvCxnSpPr>
          <p:nvPr/>
        </p:nvCxnSpPr>
        <p:spPr>
          <a:xfrm flipH="1">
            <a:off x="1208736" y="2684921"/>
            <a:ext cx="2528" cy="2423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80" idx="2"/>
          </p:cNvCxnSpPr>
          <p:nvPr/>
        </p:nvCxnSpPr>
        <p:spPr>
          <a:xfrm>
            <a:off x="1670206" y="2683581"/>
            <a:ext cx="618776" cy="243694"/>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3" name="Rectangle 82"/>
          <p:cNvSpPr/>
          <p:nvPr/>
        </p:nvSpPr>
        <p:spPr>
          <a:xfrm>
            <a:off x="979265" y="2927276"/>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84" name="Rectangle 83"/>
          <p:cNvSpPr/>
          <p:nvPr/>
        </p:nvSpPr>
        <p:spPr>
          <a:xfrm>
            <a:off x="1438207" y="2927275"/>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273</a:t>
            </a:r>
            <a:endParaRPr lang="en-US" sz="1400" dirty="0"/>
          </a:p>
        </p:txBody>
      </p:sp>
      <p:grpSp>
        <p:nvGrpSpPr>
          <p:cNvPr id="85" name="Group 84"/>
          <p:cNvGrpSpPr/>
          <p:nvPr/>
        </p:nvGrpSpPr>
        <p:grpSpPr>
          <a:xfrm>
            <a:off x="2354325" y="3670519"/>
            <a:ext cx="2294712" cy="496157"/>
            <a:chOff x="1531257" y="2772224"/>
            <a:chExt cx="2685145" cy="580576"/>
          </a:xfrm>
        </p:grpSpPr>
        <p:sp>
          <p:nvSpPr>
            <p:cNvPr id="86" name="Rectangle 85"/>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rgbClr val="FF0000"/>
                  </a:solidFill>
                </a:rPr>
                <a:t>273</a:t>
              </a:r>
              <a:endParaRPr lang="en-US" sz="1400" dirty="0">
                <a:solidFill>
                  <a:srgbClr val="FF0000"/>
                </a:solidFill>
              </a:endParaRPr>
            </a:p>
          </p:txBody>
        </p:sp>
        <p:sp>
          <p:nvSpPr>
            <p:cNvPr id="87" name="Rectangle 86"/>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2</a:t>
              </a:r>
              <a:r>
                <a:rPr lang="en-US" sz="1400" dirty="0" smtClean="0"/>
                <a:t>99</a:t>
              </a:r>
              <a:endParaRPr lang="en-US" sz="1400" dirty="0"/>
            </a:p>
          </p:txBody>
        </p:sp>
        <p:sp>
          <p:nvSpPr>
            <p:cNvPr id="88" name="Rectangle 87"/>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89" name="Rectangle 88"/>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90" name="Rectangle 89"/>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cxnSp>
        <p:nvCxnSpPr>
          <p:cNvPr id="91" name="Straight Arrow Connector 90"/>
          <p:cNvCxnSpPr>
            <a:stCxn id="83" idx="2"/>
            <a:endCxn id="99" idx="0"/>
          </p:cNvCxnSpPr>
          <p:nvPr/>
        </p:nvCxnSpPr>
        <p:spPr>
          <a:xfrm flipH="1">
            <a:off x="1204511" y="3423429"/>
            <a:ext cx="4225" cy="2445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Straight Arrow Connector 91"/>
          <p:cNvCxnSpPr>
            <a:stCxn id="84" idx="2"/>
            <a:endCxn id="86" idx="0"/>
          </p:cNvCxnSpPr>
          <p:nvPr/>
        </p:nvCxnSpPr>
        <p:spPr>
          <a:xfrm>
            <a:off x="1667678" y="3423428"/>
            <a:ext cx="916118" cy="2470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93" name="Group 92"/>
          <p:cNvGrpSpPr/>
          <p:nvPr/>
        </p:nvGrpSpPr>
        <p:grpSpPr>
          <a:xfrm>
            <a:off x="1895383" y="4426958"/>
            <a:ext cx="2294712" cy="496157"/>
            <a:chOff x="1531257" y="2772224"/>
            <a:chExt cx="2685145" cy="580576"/>
          </a:xfrm>
        </p:grpSpPr>
        <p:sp>
          <p:nvSpPr>
            <p:cNvPr id="94" name="Rectangle 93"/>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202</a:t>
              </a:r>
              <a:endParaRPr lang="en-US" sz="1400" dirty="0"/>
            </a:p>
          </p:txBody>
        </p:sp>
        <p:sp>
          <p:nvSpPr>
            <p:cNvPr id="95" name="Rectangle 94"/>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203</a:t>
              </a:r>
              <a:endParaRPr lang="en-US" sz="1400" dirty="0"/>
            </a:p>
          </p:txBody>
        </p:sp>
        <p:sp>
          <p:nvSpPr>
            <p:cNvPr id="96" name="Rectangle 95"/>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251</a:t>
              </a:r>
              <a:endParaRPr lang="en-US" sz="1400" dirty="0">
                <a:solidFill>
                  <a:schemeClr val="tx1"/>
                </a:solidFill>
              </a:endParaRPr>
            </a:p>
          </p:txBody>
        </p:sp>
        <p:sp>
          <p:nvSpPr>
            <p:cNvPr id="97" name="Rectangle 96"/>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98" name="Rectangle 97"/>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sp>
        <p:nvSpPr>
          <p:cNvPr id="99" name="Rectangle 98"/>
          <p:cNvSpPr/>
          <p:nvPr/>
        </p:nvSpPr>
        <p:spPr>
          <a:xfrm>
            <a:off x="975040" y="3667959"/>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100" name="Rectangle 99"/>
          <p:cNvSpPr/>
          <p:nvPr/>
        </p:nvSpPr>
        <p:spPr>
          <a:xfrm>
            <a:off x="1429894" y="3668160"/>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202</a:t>
            </a:r>
            <a:endParaRPr lang="en-US" sz="1400" dirty="0"/>
          </a:p>
        </p:txBody>
      </p:sp>
      <p:cxnSp>
        <p:nvCxnSpPr>
          <p:cNvPr id="104" name="Straight Arrow Connector 103"/>
          <p:cNvCxnSpPr>
            <a:stCxn id="100" idx="2"/>
            <a:endCxn id="94" idx="0"/>
          </p:cNvCxnSpPr>
          <p:nvPr/>
        </p:nvCxnSpPr>
        <p:spPr>
          <a:xfrm>
            <a:off x="1659365" y="4164313"/>
            <a:ext cx="465489" cy="2626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p:cNvCxnSpPr>
            <a:stCxn id="99" idx="2"/>
          </p:cNvCxnSpPr>
          <p:nvPr/>
        </p:nvCxnSpPr>
        <p:spPr>
          <a:xfrm flipH="1">
            <a:off x="787399" y="4164112"/>
            <a:ext cx="417112" cy="262846"/>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6" name="Left Arrow Callout 35"/>
          <p:cNvSpPr/>
          <p:nvPr/>
        </p:nvSpPr>
        <p:spPr>
          <a:xfrm>
            <a:off x="4766998" y="3821923"/>
            <a:ext cx="1382399" cy="947223"/>
          </a:xfrm>
          <a:prstGeom prst="leftArrowCallout">
            <a:avLst>
              <a:gd name="adj1" fmla="val 26259"/>
              <a:gd name="adj2" fmla="val 25000"/>
              <a:gd name="adj3" fmla="val 25000"/>
              <a:gd name="adj4" fmla="val 819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Done: Inserted 251</a:t>
            </a:r>
            <a:endParaRPr lang="en-US" dirty="0"/>
          </a:p>
        </p:txBody>
      </p:sp>
    </p:spTree>
    <p:extLst>
      <p:ext uri="{BB962C8B-B14F-4D97-AF65-F5344CB8AC3E}">
        <p14:creationId xmlns:p14="http://schemas.microsoft.com/office/powerpoint/2010/main" val="22980117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a:t>
            </a:r>
            <a:r>
              <a:rPr lang="en-US" dirty="0"/>
              <a:t>5</a:t>
            </a:r>
            <a:r>
              <a:rPr lang="en-US" dirty="0" smtClean="0"/>
              <a:t>: Binary Search to Find </a:t>
            </a:r>
            <a:r>
              <a:rPr lang="en-US" dirty="0"/>
              <a:t>V</a:t>
            </a:r>
            <a:r>
              <a:rPr lang="en-US" dirty="0" smtClean="0"/>
              <a:t>alue</a:t>
            </a:r>
            <a:endParaRPr lang="en-US" dirty="0"/>
          </a:p>
        </p:txBody>
      </p:sp>
      <p:sp>
        <p:nvSpPr>
          <p:cNvPr id="3" name="Content Placeholder 2"/>
          <p:cNvSpPr>
            <a:spLocks noGrp="1"/>
          </p:cNvSpPr>
          <p:nvPr>
            <p:ph idx="1"/>
          </p:nvPr>
        </p:nvSpPr>
        <p:spPr>
          <a:xfrm>
            <a:off x="6025865" y="1462768"/>
            <a:ext cx="5361809" cy="4351338"/>
          </a:xfrm>
        </p:spPr>
        <p:txBody>
          <a:bodyPr>
            <a:normAutofit/>
          </a:bodyPr>
          <a:lstStyle/>
          <a:p>
            <a:r>
              <a:rPr lang="en-US" sz="2000" dirty="0" smtClean="0"/>
              <a:t>We know the hidden audit event’s ID is in interval (</a:t>
            </a:r>
            <a:r>
              <a:rPr lang="en-US" sz="2000" dirty="0" err="1" smtClean="0"/>
              <a:t>x,y</a:t>
            </a:r>
            <a:r>
              <a:rPr lang="en-US" sz="2000" dirty="0" smtClean="0"/>
              <a:t>) = (203, 299), so we omit the left Data Node containing only IDs less than 202</a:t>
            </a:r>
          </a:p>
          <a:p>
            <a:r>
              <a:rPr lang="en-US" sz="2000" dirty="0"/>
              <a:t>Insert the mid-point of our current </a:t>
            </a:r>
            <a:r>
              <a:rPr lang="en-US" sz="2000" dirty="0" smtClean="0"/>
              <a:t>interval</a:t>
            </a:r>
            <a:endParaRPr lang="en-US" sz="2000" dirty="0"/>
          </a:p>
          <a:p>
            <a:pPr lvl="1"/>
            <a:r>
              <a:rPr lang="en-US" sz="1600" dirty="0"/>
              <a:t>Midpoint: Floor((y-x)/2) + x</a:t>
            </a:r>
          </a:p>
          <a:p>
            <a:pPr lvl="1"/>
            <a:r>
              <a:rPr lang="en-US" sz="1600" dirty="0"/>
              <a:t>Midpoint: Floor((299-203)/2) + 203 = 251</a:t>
            </a:r>
          </a:p>
          <a:p>
            <a:r>
              <a:rPr lang="en-US" sz="2000" dirty="0" smtClean="0"/>
              <a:t>Insert x+1, x+2, x+3 until split is observed</a:t>
            </a:r>
          </a:p>
          <a:p>
            <a:pPr lvl="1"/>
            <a:r>
              <a:rPr lang="en-US" sz="1600" dirty="0" smtClean="0"/>
              <a:t>If split happens on insertion of x+2, then </a:t>
            </a:r>
            <a:r>
              <a:rPr lang="en-US" sz="1600" dirty="0" err="1" smtClean="0"/>
              <a:t>audit_ID</a:t>
            </a:r>
            <a:r>
              <a:rPr lang="en-US" sz="1600" dirty="0" smtClean="0"/>
              <a:t> &gt; Midpoint</a:t>
            </a:r>
          </a:p>
          <a:p>
            <a:pPr lvl="1"/>
            <a:r>
              <a:rPr lang="en-US" sz="1600" dirty="0" smtClean="0"/>
              <a:t>If split happens on insertion of x+3, then </a:t>
            </a:r>
            <a:r>
              <a:rPr lang="en-US" sz="1600" dirty="0" err="1" smtClean="0"/>
              <a:t>audit_ID</a:t>
            </a:r>
            <a:r>
              <a:rPr lang="en-US" sz="1600" dirty="0" smtClean="0"/>
              <a:t> &lt; Midpoint</a:t>
            </a:r>
          </a:p>
          <a:p>
            <a:endParaRPr lang="en-US" sz="2000" dirty="0" smtClean="0"/>
          </a:p>
          <a:p>
            <a:endParaRPr lang="en-US" sz="2000" dirty="0" smtClean="0"/>
          </a:p>
          <a:p>
            <a:endParaRPr lang="en-US" sz="2000" dirty="0" smtClean="0"/>
          </a:p>
        </p:txBody>
      </p:sp>
      <p:cxnSp>
        <p:nvCxnSpPr>
          <p:cNvPr id="66" name="Straight Arrow Connector 65"/>
          <p:cNvCxnSpPr>
            <a:stCxn id="69" idx="2"/>
          </p:cNvCxnSpPr>
          <p:nvPr/>
        </p:nvCxnSpPr>
        <p:spPr>
          <a:xfrm>
            <a:off x="1670206" y="1958921"/>
            <a:ext cx="560587" cy="2298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7" name="Rectangle 66"/>
          <p:cNvSpPr/>
          <p:nvPr/>
        </p:nvSpPr>
        <p:spPr>
          <a:xfrm>
            <a:off x="979265" y="1462772"/>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cxnSp>
        <p:nvCxnSpPr>
          <p:cNvPr id="68" name="Straight Arrow Connector 67"/>
          <p:cNvCxnSpPr>
            <a:stCxn id="67" idx="2"/>
            <a:endCxn id="79" idx="0"/>
          </p:cNvCxnSpPr>
          <p:nvPr/>
        </p:nvCxnSpPr>
        <p:spPr>
          <a:xfrm>
            <a:off x="1208736" y="1958925"/>
            <a:ext cx="2528" cy="2298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Rectangle 68"/>
          <p:cNvSpPr/>
          <p:nvPr/>
        </p:nvSpPr>
        <p:spPr>
          <a:xfrm>
            <a:off x="1440735" y="1462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400</a:t>
            </a:r>
            <a:endParaRPr lang="en-US" sz="1400" dirty="0"/>
          </a:p>
        </p:txBody>
      </p:sp>
      <p:sp>
        <p:nvSpPr>
          <p:cNvPr id="71" name="Rectangle 70"/>
          <p:cNvSpPr/>
          <p:nvPr/>
        </p:nvSpPr>
        <p:spPr>
          <a:xfrm>
            <a:off x="1895383" y="1462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7</a:t>
            </a:r>
            <a:r>
              <a:rPr lang="en-US" sz="1400" dirty="0" smtClean="0"/>
              <a:t>00</a:t>
            </a:r>
            <a:endParaRPr lang="en-US" sz="1400" dirty="0"/>
          </a:p>
        </p:txBody>
      </p:sp>
      <p:cxnSp>
        <p:nvCxnSpPr>
          <p:cNvPr id="72" name="Straight Arrow Connector 71"/>
          <p:cNvCxnSpPr>
            <a:stCxn id="71" idx="2"/>
          </p:cNvCxnSpPr>
          <p:nvPr/>
        </p:nvCxnSpPr>
        <p:spPr>
          <a:xfrm>
            <a:off x="2124854" y="1958921"/>
            <a:ext cx="709334" cy="2298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9" name="Rectangle 78"/>
          <p:cNvSpPr/>
          <p:nvPr/>
        </p:nvSpPr>
        <p:spPr>
          <a:xfrm>
            <a:off x="981793" y="2188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80" name="Rectangle 79"/>
          <p:cNvSpPr/>
          <p:nvPr/>
        </p:nvSpPr>
        <p:spPr>
          <a:xfrm>
            <a:off x="1440735" y="2188764"/>
            <a:ext cx="458942" cy="49481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3</a:t>
            </a:r>
            <a:r>
              <a:rPr lang="en-US" sz="1400" dirty="0" smtClean="0"/>
              <a:t>00</a:t>
            </a:r>
            <a:endParaRPr lang="en-US" sz="1400" dirty="0"/>
          </a:p>
        </p:txBody>
      </p:sp>
      <p:cxnSp>
        <p:nvCxnSpPr>
          <p:cNvPr id="81" name="Straight Arrow Connector 80"/>
          <p:cNvCxnSpPr>
            <a:stCxn id="79" idx="2"/>
            <a:endCxn id="83" idx="0"/>
          </p:cNvCxnSpPr>
          <p:nvPr/>
        </p:nvCxnSpPr>
        <p:spPr>
          <a:xfrm flipH="1">
            <a:off x="1208736" y="2684921"/>
            <a:ext cx="2528" cy="2423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80" idx="2"/>
          </p:cNvCxnSpPr>
          <p:nvPr/>
        </p:nvCxnSpPr>
        <p:spPr>
          <a:xfrm>
            <a:off x="1670206" y="2683581"/>
            <a:ext cx="618776" cy="243694"/>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3" name="Rectangle 82"/>
          <p:cNvSpPr/>
          <p:nvPr/>
        </p:nvSpPr>
        <p:spPr>
          <a:xfrm>
            <a:off x="979265" y="2927276"/>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84" name="Rectangle 83"/>
          <p:cNvSpPr/>
          <p:nvPr/>
        </p:nvSpPr>
        <p:spPr>
          <a:xfrm>
            <a:off x="1438207" y="2927275"/>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273</a:t>
            </a:r>
            <a:endParaRPr lang="en-US" sz="1400" dirty="0"/>
          </a:p>
        </p:txBody>
      </p:sp>
      <p:grpSp>
        <p:nvGrpSpPr>
          <p:cNvPr id="85" name="Group 84"/>
          <p:cNvGrpSpPr/>
          <p:nvPr/>
        </p:nvGrpSpPr>
        <p:grpSpPr>
          <a:xfrm>
            <a:off x="2354325" y="3670519"/>
            <a:ext cx="2294712" cy="496157"/>
            <a:chOff x="1531257" y="2772224"/>
            <a:chExt cx="2685145" cy="580576"/>
          </a:xfrm>
        </p:grpSpPr>
        <p:sp>
          <p:nvSpPr>
            <p:cNvPr id="86" name="Rectangle 85"/>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rgbClr val="FF0000"/>
                  </a:solidFill>
                </a:rPr>
                <a:t>273</a:t>
              </a:r>
              <a:endParaRPr lang="en-US" sz="1400" dirty="0">
                <a:solidFill>
                  <a:srgbClr val="FF0000"/>
                </a:solidFill>
              </a:endParaRPr>
            </a:p>
          </p:txBody>
        </p:sp>
        <p:sp>
          <p:nvSpPr>
            <p:cNvPr id="87" name="Rectangle 86"/>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2</a:t>
              </a:r>
              <a:r>
                <a:rPr lang="en-US" sz="1400" dirty="0" smtClean="0"/>
                <a:t>99</a:t>
              </a:r>
              <a:endParaRPr lang="en-US" sz="1400" dirty="0"/>
            </a:p>
          </p:txBody>
        </p:sp>
        <p:sp>
          <p:nvSpPr>
            <p:cNvPr id="88" name="Rectangle 87"/>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89" name="Rectangle 88"/>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90" name="Rectangle 89"/>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cxnSp>
        <p:nvCxnSpPr>
          <p:cNvPr id="91" name="Straight Arrow Connector 90"/>
          <p:cNvCxnSpPr>
            <a:stCxn id="83" idx="2"/>
            <a:endCxn id="99" idx="0"/>
          </p:cNvCxnSpPr>
          <p:nvPr/>
        </p:nvCxnSpPr>
        <p:spPr>
          <a:xfrm flipH="1">
            <a:off x="1204511" y="3423429"/>
            <a:ext cx="4225" cy="2445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Straight Arrow Connector 91"/>
          <p:cNvCxnSpPr>
            <a:stCxn id="84" idx="2"/>
            <a:endCxn id="86" idx="0"/>
          </p:cNvCxnSpPr>
          <p:nvPr/>
        </p:nvCxnSpPr>
        <p:spPr>
          <a:xfrm>
            <a:off x="1667678" y="3423428"/>
            <a:ext cx="916118" cy="2470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93" name="Group 92"/>
          <p:cNvGrpSpPr/>
          <p:nvPr/>
        </p:nvGrpSpPr>
        <p:grpSpPr>
          <a:xfrm>
            <a:off x="1895383" y="4426958"/>
            <a:ext cx="2294712" cy="496157"/>
            <a:chOff x="1531257" y="2772224"/>
            <a:chExt cx="2685145" cy="580576"/>
          </a:xfrm>
        </p:grpSpPr>
        <p:sp>
          <p:nvSpPr>
            <p:cNvPr id="94" name="Rectangle 93"/>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202</a:t>
              </a:r>
              <a:endParaRPr lang="en-US" sz="1400" dirty="0"/>
            </a:p>
          </p:txBody>
        </p:sp>
        <p:sp>
          <p:nvSpPr>
            <p:cNvPr id="95" name="Rectangle 94"/>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203</a:t>
              </a:r>
              <a:endParaRPr lang="en-US" sz="1400" dirty="0"/>
            </a:p>
          </p:txBody>
        </p:sp>
        <p:sp>
          <p:nvSpPr>
            <p:cNvPr id="96" name="Rectangle 95"/>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251</a:t>
              </a:r>
              <a:endParaRPr lang="en-US" sz="1400" dirty="0">
                <a:solidFill>
                  <a:schemeClr val="tx1"/>
                </a:solidFill>
              </a:endParaRPr>
            </a:p>
          </p:txBody>
        </p:sp>
        <p:sp>
          <p:nvSpPr>
            <p:cNvPr id="97" name="Rectangle 96"/>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98" name="Rectangle 97"/>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sp>
        <p:nvSpPr>
          <p:cNvPr id="99" name="Rectangle 98"/>
          <p:cNvSpPr/>
          <p:nvPr/>
        </p:nvSpPr>
        <p:spPr>
          <a:xfrm>
            <a:off x="975040" y="3667959"/>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100" name="Rectangle 99"/>
          <p:cNvSpPr/>
          <p:nvPr/>
        </p:nvSpPr>
        <p:spPr>
          <a:xfrm>
            <a:off x="1429894" y="3668160"/>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202</a:t>
            </a:r>
            <a:endParaRPr lang="en-US" sz="1400" dirty="0"/>
          </a:p>
        </p:txBody>
      </p:sp>
      <p:cxnSp>
        <p:nvCxnSpPr>
          <p:cNvPr id="104" name="Straight Arrow Connector 103"/>
          <p:cNvCxnSpPr>
            <a:stCxn id="100" idx="2"/>
            <a:endCxn id="94" idx="0"/>
          </p:cNvCxnSpPr>
          <p:nvPr/>
        </p:nvCxnSpPr>
        <p:spPr>
          <a:xfrm>
            <a:off x="1659365" y="4164313"/>
            <a:ext cx="465489" cy="2626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p:cNvCxnSpPr>
            <a:stCxn id="99" idx="2"/>
          </p:cNvCxnSpPr>
          <p:nvPr/>
        </p:nvCxnSpPr>
        <p:spPr>
          <a:xfrm flipH="1">
            <a:off x="787399" y="4164112"/>
            <a:ext cx="417112" cy="262846"/>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5" name="Left Arrow Callout 34"/>
          <p:cNvSpPr/>
          <p:nvPr/>
        </p:nvSpPr>
        <p:spPr>
          <a:xfrm>
            <a:off x="4396188" y="3916035"/>
            <a:ext cx="2120500" cy="1038198"/>
          </a:xfrm>
          <a:prstGeom prst="leftArrowCallout">
            <a:avLst>
              <a:gd name="adj1" fmla="val 25000"/>
              <a:gd name="adj2" fmla="val 25000"/>
              <a:gd name="adj3" fmla="val 25000"/>
              <a:gd name="adj4" fmla="val 861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To Do: Insert 204, 205, and 206 in that order until a split is observed</a:t>
            </a:r>
            <a:endParaRPr lang="en-US" sz="1600" dirty="0"/>
          </a:p>
        </p:txBody>
      </p:sp>
    </p:spTree>
    <p:extLst>
      <p:ext uri="{BB962C8B-B14F-4D97-AF65-F5344CB8AC3E}">
        <p14:creationId xmlns:p14="http://schemas.microsoft.com/office/powerpoint/2010/main" val="398296927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a:t>
            </a:r>
            <a:r>
              <a:rPr lang="en-US" dirty="0"/>
              <a:t>5</a:t>
            </a:r>
            <a:r>
              <a:rPr lang="en-US" dirty="0" smtClean="0"/>
              <a:t>: Binary Search to Find </a:t>
            </a:r>
            <a:r>
              <a:rPr lang="en-US" dirty="0"/>
              <a:t>V</a:t>
            </a:r>
            <a:r>
              <a:rPr lang="en-US" dirty="0" smtClean="0"/>
              <a:t>alue</a:t>
            </a:r>
            <a:endParaRPr lang="en-US" dirty="0"/>
          </a:p>
        </p:txBody>
      </p:sp>
      <p:sp>
        <p:nvSpPr>
          <p:cNvPr id="3" name="Content Placeholder 2"/>
          <p:cNvSpPr>
            <a:spLocks noGrp="1"/>
          </p:cNvSpPr>
          <p:nvPr>
            <p:ph idx="1"/>
          </p:nvPr>
        </p:nvSpPr>
        <p:spPr>
          <a:xfrm>
            <a:off x="6025865" y="1462768"/>
            <a:ext cx="5361809" cy="4351338"/>
          </a:xfrm>
        </p:spPr>
        <p:txBody>
          <a:bodyPr>
            <a:normAutofit/>
          </a:bodyPr>
          <a:lstStyle/>
          <a:p>
            <a:r>
              <a:rPr lang="en-US" sz="2000" dirty="0" smtClean="0"/>
              <a:t>We know the hidden audit event’s ID is in interval (</a:t>
            </a:r>
            <a:r>
              <a:rPr lang="en-US" sz="2000" dirty="0" err="1" smtClean="0"/>
              <a:t>x,y</a:t>
            </a:r>
            <a:r>
              <a:rPr lang="en-US" sz="2000" dirty="0" smtClean="0"/>
              <a:t>) = (203, 299), so we omit the left Data Node containing only IDs less than 202</a:t>
            </a:r>
          </a:p>
          <a:p>
            <a:r>
              <a:rPr lang="en-US" sz="2000" dirty="0"/>
              <a:t>Insert the mid-point of our current </a:t>
            </a:r>
            <a:r>
              <a:rPr lang="en-US" sz="2000" dirty="0" smtClean="0"/>
              <a:t>interval</a:t>
            </a:r>
            <a:endParaRPr lang="en-US" sz="2000" dirty="0"/>
          </a:p>
          <a:p>
            <a:pPr lvl="1"/>
            <a:r>
              <a:rPr lang="en-US" sz="1600" dirty="0"/>
              <a:t>Midpoint: Floor((y-x)/2) + x</a:t>
            </a:r>
          </a:p>
          <a:p>
            <a:pPr lvl="1"/>
            <a:r>
              <a:rPr lang="en-US" sz="1600" dirty="0"/>
              <a:t>Midpoint: Floor((299-203)/2) + 203 = 251</a:t>
            </a:r>
          </a:p>
          <a:p>
            <a:r>
              <a:rPr lang="en-US" sz="2000" dirty="0" smtClean="0"/>
              <a:t>Insert x+1, x+2, x+3 until split is observed.</a:t>
            </a:r>
          </a:p>
          <a:p>
            <a:pPr lvl="1"/>
            <a:r>
              <a:rPr lang="en-US" sz="1600" dirty="0" smtClean="0"/>
              <a:t>If split happens on insertion of x+2, then </a:t>
            </a:r>
            <a:r>
              <a:rPr lang="en-US" sz="1600" dirty="0" err="1" smtClean="0"/>
              <a:t>audit_ID</a:t>
            </a:r>
            <a:r>
              <a:rPr lang="en-US" sz="1600" dirty="0" smtClean="0"/>
              <a:t> &gt; Midpoint</a:t>
            </a:r>
          </a:p>
          <a:p>
            <a:pPr lvl="1"/>
            <a:r>
              <a:rPr lang="en-US" sz="1600" dirty="0" smtClean="0"/>
              <a:t>If split happens on insertion of x+3, then </a:t>
            </a:r>
            <a:r>
              <a:rPr lang="en-US" sz="1600" dirty="0" err="1" smtClean="0"/>
              <a:t>audit_ID</a:t>
            </a:r>
            <a:r>
              <a:rPr lang="en-US" sz="1600" dirty="0" smtClean="0"/>
              <a:t> &lt; Midpoint</a:t>
            </a:r>
          </a:p>
          <a:p>
            <a:endParaRPr lang="en-US" sz="2000" dirty="0" smtClean="0"/>
          </a:p>
          <a:p>
            <a:endParaRPr lang="en-US" sz="2000" dirty="0" smtClean="0"/>
          </a:p>
          <a:p>
            <a:endParaRPr lang="en-US" sz="2000" dirty="0" smtClean="0"/>
          </a:p>
        </p:txBody>
      </p:sp>
      <p:cxnSp>
        <p:nvCxnSpPr>
          <p:cNvPr id="66" name="Straight Arrow Connector 65"/>
          <p:cNvCxnSpPr>
            <a:stCxn id="69" idx="2"/>
          </p:cNvCxnSpPr>
          <p:nvPr/>
        </p:nvCxnSpPr>
        <p:spPr>
          <a:xfrm>
            <a:off x="1670206" y="1958921"/>
            <a:ext cx="560587" cy="2298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7" name="Rectangle 66"/>
          <p:cNvSpPr/>
          <p:nvPr/>
        </p:nvSpPr>
        <p:spPr>
          <a:xfrm>
            <a:off x="979265" y="1462772"/>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cxnSp>
        <p:nvCxnSpPr>
          <p:cNvPr id="68" name="Straight Arrow Connector 67"/>
          <p:cNvCxnSpPr>
            <a:stCxn id="67" idx="2"/>
            <a:endCxn id="79" idx="0"/>
          </p:cNvCxnSpPr>
          <p:nvPr/>
        </p:nvCxnSpPr>
        <p:spPr>
          <a:xfrm>
            <a:off x="1208736" y="1958925"/>
            <a:ext cx="2528" cy="2298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Rectangle 68"/>
          <p:cNvSpPr/>
          <p:nvPr/>
        </p:nvSpPr>
        <p:spPr>
          <a:xfrm>
            <a:off x="1440735" y="1462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400</a:t>
            </a:r>
            <a:endParaRPr lang="en-US" sz="1400" dirty="0"/>
          </a:p>
        </p:txBody>
      </p:sp>
      <p:sp>
        <p:nvSpPr>
          <p:cNvPr id="71" name="Rectangle 70"/>
          <p:cNvSpPr/>
          <p:nvPr/>
        </p:nvSpPr>
        <p:spPr>
          <a:xfrm>
            <a:off x="1895383" y="1462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7</a:t>
            </a:r>
            <a:r>
              <a:rPr lang="en-US" sz="1400" dirty="0" smtClean="0"/>
              <a:t>00</a:t>
            </a:r>
            <a:endParaRPr lang="en-US" sz="1400" dirty="0"/>
          </a:p>
        </p:txBody>
      </p:sp>
      <p:cxnSp>
        <p:nvCxnSpPr>
          <p:cNvPr id="72" name="Straight Arrow Connector 71"/>
          <p:cNvCxnSpPr>
            <a:stCxn id="71" idx="2"/>
          </p:cNvCxnSpPr>
          <p:nvPr/>
        </p:nvCxnSpPr>
        <p:spPr>
          <a:xfrm>
            <a:off x="2124854" y="1958921"/>
            <a:ext cx="709334" cy="2298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9" name="Rectangle 78"/>
          <p:cNvSpPr/>
          <p:nvPr/>
        </p:nvSpPr>
        <p:spPr>
          <a:xfrm>
            <a:off x="981793" y="2188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80" name="Rectangle 79"/>
          <p:cNvSpPr/>
          <p:nvPr/>
        </p:nvSpPr>
        <p:spPr>
          <a:xfrm>
            <a:off x="1440735" y="2188764"/>
            <a:ext cx="458942" cy="49481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3</a:t>
            </a:r>
            <a:r>
              <a:rPr lang="en-US" sz="1400" dirty="0" smtClean="0"/>
              <a:t>00</a:t>
            </a:r>
            <a:endParaRPr lang="en-US" sz="1400" dirty="0"/>
          </a:p>
        </p:txBody>
      </p:sp>
      <p:cxnSp>
        <p:nvCxnSpPr>
          <p:cNvPr id="81" name="Straight Arrow Connector 80"/>
          <p:cNvCxnSpPr>
            <a:stCxn id="79" idx="2"/>
            <a:endCxn id="83" idx="0"/>
          </p:cNvCxnSpPr>
          <p:nvPr/>
        </p:nvCxnSpPr>
        <p:spPr>
          <a:xfrm flipH="1">
            <a:off x="1208736" y="2684921"/>
            <a:ext cx="2528" cy="2423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80" idx="2"/>
          </p:cNvCxnSpPr>
          <p:nvPr/>
        </p:nvCxnSpPr>
        <p:spPr>
          <a:xfrm>
            <a:off x="1670206" y="2683581"/>
            <a:ext cx="618776" cy="243694"/>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3" name="Rectangle 82"/>
          <p:cNvSpPr/>
          <p:nvPr/>
        </p:nvSpPr>
        <p:spPr>
          <a:xfrm>
            <a:off x="979265" y="2927276"/>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84" name="Rectangle 83"/>
          <p:cNvSpPr/>
          <p:nvPr/>
        </p:nvSpPr>
        <p:spPr>
          <a:xfrm>
            <a:off x="1438207" y="2927275"/>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273</a:t>
            </a:r>
            <a:endParaRPr lang="en-US" sz="1400" dirty="0"/>
          </a:p>
        </p:txBody>
      </p:sp>
      <p:grpSp>
        <p:nvGrpSpPr>
          <p:cNvPr id="85" name="Group 84"/>
          <p:cNvGrpSpPr/>
          <p:nvPr/>
        </p:nvGrpSpPr>
        <p:grpSpPr>
          <a:xfrm>
            <a:off x="2354325" y="3670519"/>
            <a:ext cx="2294712" cy="496157"/>
            <a:chOff x="1531257" y="2772224"/>
            <a:chExt cx="2685145" cy="580576"/>
          </a:xfrm>
        </p:grpSpPr>
        <p:sp>
          <p:nvSpPr>
            <p:cNvPr id="86" name="Rectangle 85"/>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rgbClr val="FF0000"/>
                  </a:solidFill>
                </a:rPr>
                <a:t>273</a:t>
              </a:r>
              <a:endParaRPr lang="en-US" sz="1400" dirty="0">
                <a:solidFill>
                  <a:srgbClr val="FF0000"/>
                </a:solidFill>
              </a:endParaRPr>
            </a:p>
          </p:txBody>
        </p:sp>
        <p:sp>
          <p:nvSpPr>
            <p:cNvPr id="87" name="Rectangle 86"/>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2</a:t>
              </a:r>
              <a:r>
                <a:rPr lang="en-US" sz="1400" dirty="0" smtClean="0"/>
                <a:t>99</a:t>
              </a:r>
              <a:endParaRPr lang="en-US" sz="1400" dirty="0"/>
            </a:p>
          </p:txBody>
        </p:sp>
        <p:sp>
          <p:nvSpPr>
            <p:cNvPr id="88" name="Rectangle 87"/>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89" name="Rectangle 88"/>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90" name="Rectangle 89"/>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cxnSp>
        <p:nvCxnSpPr>
          <p:cNvPr id="91" name="Straight Arrow Connector 90"/>
          <p:cNvCxnSpPr>
            <a:stCxn id="83" idx="2"/>
            <a:endCxn id="99" idx="0"/>
          </p:cNvCxnSpPr>
          <p:nvPr/>
        </p:nvCxnSpPr>
        <p:spPr>
          <a:xfrm flipH="1">
            <a:off x="1204511" y="3423429"/>
            <a:ext cx="4225" cy="2445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Straight Arrow Connector 91"/>
          <p:cNvCxnSpPr>
            <a:stCxn id="84" idx="2"/>
            <a:endCxn id="86" idx="0"/>
          </p:cNvCxnSpPr>
          <p:nvPr/>
        </p:nvCxnSpPr>
        <p:spPr>
          <a:xfrm>
            <a:off x="1667678" y="3423428"/>
            <a:ext cx="916118" cy="2470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93" name="Group 92"/>
          <p:cNvGrpSpPr/>
          <p:nvPr/>
        </p:nvGrpSpPr>
        <p:grpSpPr>
          <a:xfrm>
            <a:off x="3994093" y="5194688"/>
            <a:ext cx="2294712" cy="496157"/>
            <a:chOff x="1531257" y="2772224"/>
            <a:chExt cx="2685145" cy="580576"/>
          </a:xfrm>
        </p:grpSpPr>
        <p:sp>
          <p:nvSpPr>
            <p:cNvPr id="94" name="Rectangle 93"/>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205</a:t>
              </a:r>
              <a:endParaRPr lang="en-US" sz="1400" dirty="0"/>
            </a:p>
          </p:txBody>
        </p:sp>
        <p:sp>
          <p:nvSpPr>
            <p:cNvPr id="95" name="Rectangle 94"/>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251</a:t>
              </a:r>
              <a:endParaRPr lang="en-US" sz="1400" dirty="0"/>
            </a:p>
          </p:txBody>
        </p:sp>
        <p:sp>
          <p:nvSpPr>
            <p:cNvPr id="96" name="Rectangle 95"/>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97" name="Rectangle 96"/>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98" name="Rectangle 97"/>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sp>
        <p:nvSpPr>
          <p:cNvPr id="99" name="Rectangle 98"/>
          <p:cNvSpPr/>
          <p:nvPr/>
        </p:nvSpPr>
        <p:spPr>
          <a:xfrm>
            <a:off x="975040" y="3667959"/>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100" name="Rectangle 99"/>
          <p:cNvSpPr/>
          <p:nvPr/>
        </p:nvSpPr>
        <p:spPr>
          <a:xfrm>
            <a:off x="1429894" y="3668160"/>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202</a:t>
            </a:r>
            <a:endParaRPr lang="en-US" sz="1400" dirty="0"/>
          </a:p>
        </p:txBody>
      </p:sp>
      <p:cxnSp>
        <p:nvCxnSpPr>
          <p:cNvPr id="104" name="Straight Arrow Connector 103"/>
          <p:cNvCxnSpPr>
            <a:stCxn id="100" idx="2"/>
            <a:endCxn id="36" idx="0"/>
          </p:cNvCxnSpPr>
          <p:nvPr/>
        </p:nvCxnSpPr>
        <p:spPr>
          <a:xfrm>
            <a:off x="1659365" y="4164313"/>
            <a:ext cx="574669" cy="2624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p:cNvCxnSpPr>
            <a:stCxn id="99" idx="2"/>
          </p:cNvCxnSpPr>
          <p:nvPr/>
        </p:nvCxnSpPr>
        <p:spPr>
          <a:xfrm flipH="1">
            <a:off x="787399" y="4164112"/>
            <a:ext cx="417112" cy="262846"/>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5" name="Left Arrow Callout 34"/>
          <p:cNvSpPr/>
          <p:nvPr/>
        </p:nvSpPr>
        <p:spPr>
          <a:xfrm>
            <a:off x="4396188" y="4215041"/>
            <a:ext cx="2120500" cy="856382"/>
          </a:xfrm>
          <a:prstGeom prst="leftArrowCallout">
            <a:avLst>
              <a:gd name="adj1" fmla="val 18753"/>
              <a:gd name="adj2" fmla="val 25000"/>
              <a:gd name="adj3" fmla="val 15630"/>
              <a:gd name="adj4" fmla="val 90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Split is observed on insertion of x+2=205 </a:t>
            </a:r>
            <a:endParaRPr lang="en-US" sz="1600" dirty="0"/>
          </a:p>
        </p:txBody>
      </p:sp>
      <p:sp>
        <p:nvSpPr>
          <p:cNvPr id="36" name="Rectangle 35"/>
          <p:cNvSpPr/>
          <p:nvPr/>
        </p:nvSpPr>
        <p:spPr>
          <a:xfrm>
            <a:off x="2004563" y="4426757"/>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202</a:t>
            </a:r>
            <a:endParaRPr lang="en-US" sz="1400" dirty="0"/>
          </a:p>
        </p:txBody>
      </p:sp>
      <p:sp>
        <p:nvSpPr>
          <p:cNvPr id="37" name="Rectangle 36"/>
          <p:cNvSpPr/>
          <p:nvPr/>
        </p:nvSpPr>
        <p:spPr>
          <a:xfrm>
            <a:off x="2459417" y="442695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205</a:t>
            </a:r>
            <a:endParaRPr lang="en-US" sz="1400" dirty="0"/>
          </a:p>
        </p:txBody>
      </p:sp>
      <p:grpSp>
        <p:nvGrpSpPr>
          <p:cNvPr id="41" name="Group 40"/>
          <p:cNvGrpSpPr/>
          <p:nvPr/>
        </p:nvGrpSpPr>
        <p:grpSpPr>
          <a:xfrm>
            <a:off x="1515769" y="5189877"/>
            <a:ext cx="2294712" cy="496157"/>
            <a:chOff x="1531257" y="2772224"/>
            <a:chExt cx="2685145" cy="580576"/>
          </a:xfrm>
        </p:grpSpPr>
        <p:sp>
          <p:nvSpPr>
            <p:cNvPr id="42" name="Rectangle 41"/>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202</a:t>
              </a:r>
              <a:endParaRPr lang="en-US" sz="1400" dirty="0"/>
            </a:p>
          </p:txBody>
        </p:sp>
        <p:sp>
          <p:nvSpPr>
            <p:cNvPr id="43" name="Rectangle 42"/>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203</a:t>
              </a:r>
              <a:endParaRPr lang="en-US" sz="1400" dirty="0"/>
            </a:p>
          </p:txBody>
        </p:sp>
        <p:sp>
          <p:nvSpPr>
            <p:cNvPr id="44" name="Rectangle 43"/>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204</a:t>
              </a:r>
              <a:endParaRPr lang="en-US" sz="1400" dirty="0">
                <a:solidFill>
                  <a:schemeClr val="tx1"/>
                </a:solidFill>
              </a:endParaRPr>
            </a:p>
          </p:txBody>
        </p:sp>
        <p:sp>
          <p:nvSpPr>
            <p:cNvPr id="45" name="Rectangle 44"/>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46" name="Rectangle 45"/>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cxnSp>
        <p:nvCxnSpPr>
          <p:cNvPr id="47" name="Straight Arrow Connector 46"/>
          <p:cNvCxnSpPr>
            <a:stCxn id="36" idx="2"/>
            <a:endCxn id="42" idx="0"/>
          </p:cNvCxnSpPr>
          <p:nvPr/>
        </p:nvCxnSpPr>
        <p:spPr>
          <a:xfrm flipH="1">
            <a:off x="1745240" y="4922910"/>
            <a:ext cx="488794" cy="2669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37" idx="2"/>
            <a:endCxn id="94" idx="0"/>
          </p:cNvCxnSpPr>
          <p:nvPr/>
        </p:nvCxnSpPr>
        <p:spPr>
          <a:xfrm>
            <a:off x="2688888" y="4923111"/>
            <a:ext cx="1534676" cy="2715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5559633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a:t>
            </a:r>
            <a:r>
              <a:rPr lang="en-US" dirty="0"/>
              <a:t>5</a:t>
            </a:r>
            <a:r>
              <a:rPr lang="en-US" dirty="0" smtClean="0"/>
              <a:t>: Binary Search to Find </a:t>
            </a:r>
            <a:r>
              <a:rPr lang="en-US" dirty="0"/>
              <a:t>V</a:t>
            </a:r>
            <a:r>
              <a:rPr lang="en-US" dirty="0" smtClean="0"/>
              <a:t>alue</a:t>
            </a:r>
            <a:endParaRPr lang="en-US" dirty="0"/>
          </a:p>
        </p:txBody>
      </p:sp>
      <p:sp>
        <p:nvSpPr>
          <p:cNvPr id="3" name="Content Placeholder 2"/>
          <p:cNvSpPr>
            <a:spLocks noGrp="1"/>
          </p:cNvSpPr>
          <p:nvPr>
            <p:ph idx="1"/>
          </p:nvPr>
        </p:nvSpPr>
        <p:spPr>
          <a:xfrm>
            <a:off x="6025865" y="1462768"/>
            <a:ext cx="5361809" cy="4351338"/>
          </a:xfrm>
        </p:spPr>
        <p:txBody>
          <a:bodyPr>
            <a:normAutofit/>
          </a:bodyPr>
          <a:lstStyle/>
          <a:p>
            <a:r>
              <a:rPr lang="en-US" sz="2000" dirty="0" smtClean="0"/>
              <a:t>We know the hidden audit event’s ID is in interval (</a:t>
            </a:r>
            <a:r>
              <a:rPr lang="en-US" sz="2000" dirty="0" err="1" smtClean="0"/>
              <a:t>x,y</a:t>
            </a:r>
            <a:r>
              <a:rPr lang="en-US" sz="2000" dirty="0" smtClean="0"/>
              <a:t>) = (203, 299), so we omit the left Data Node containing only IDs less than 202</a:t>
            </a:r>
          </a:p>
          <a:p>
            <a:r>
              <a:rPr lang="en-US" sz="2000" dirty="0"/>
              <a:t>Insert the mid-point of our current </a:t>
            </a:r>
            <a:r>
              <a:rPr lang="en-US" sz="2000" dirty="0" smtClean="0"/>
              <a:t>interval</a:t>
            </a:r>
            <a:endParaRPr lang="en-US" sz="2000" dirty="0"/>
          </a:p>
          <a:p>
            <a:pPr lvl="1"/>
            <a:r>
              <a:rPr lang="en-US" sz="1600" dirty="0"/>
              <a:t>Midpoint: Floor((y-x)/2) + x</a:t>
            </a:r>
          </a:p>
          <a:p>
            <a:pPr lvl="1"/>
            <a:r>
              <a:rPr lang="en-US" sz="1600" dirty="0"/>
              <a:t>Midpoint: Floor((299-203)/2) + 203 = 251</a:t>
            </a:r>
          </a:p>
          <a:p>
            <a:r>
              <a:rPr lang="en-US" sz="2000" dirty="0" smtClean="0"/>
              <a:t>Insert x+1, x+2, x+3 until split is observed.</a:t>
            </a:r>
          </a:p>
          <a:p>
            <a:pPr lvl="1"/>
            <a:r>
              <a:rPr lang="en-US" sz="1600" dirty="0" smtClean="0">
                <a:solidFill>
                  <a:srgbClr val="FF0000"/>
                </a:solidFill>
              </a:rPr>
              <a:t>If split happens on insertion of x+2, then </a:t>
            </a:r>
            <a:r>
              <a:rPr lang="en-US" sz="1600" dirty="0" err="1" smtClean="0">
                <a:solidFill>
                  <a:srgbClr val="FF0000"/>
                </a:solidFill>
              </a:rPr>
              <a:t>audit_ID</a:t>
            </a:r>
            <a:r>
              <a:rPr lang="en-US" sz="1600" dirty="0" smtClean="0">
                <a:solidFill>
                  <a:srgbClr val="FF0000"/>
                </a:solidFill>
              </a:rPr>
              <a:t> &gt; Midpoint</a:t>
            </a:r>
          </a:p>
          <a:p>
            <a:pPr lvl="1"/>
            <a:r>
              <a:rPr lang="en-US" sz="1600" dirty="0" smtClean="0"/>
              <a:t>If split happens on insertion of x+3, then </a:t>
            </a:r>
            <a:r>
              <a:rPr lang="en-US" sz="1600" dirty="0" err="1" smtClean="0"/>
              <a:t>audit_ID</a:t>
            </a:r>
            <a:r>
              <a:rPr lang="en-US" sz="1600" dirty="0" smtClean="0"/>
              <a:t> &lt; Midpoint</a:t>
            </a:r>
          </a:p>
          <a:p>
            <a:endParaRPr lang="en-US" sz="2000" dirty="0" smtClean="0"/>
          </a:p>
          <a:p>
            <a:endParaRPr lang="en-US" sz="2000" dirty="0" smtClean="0"/>
          </a:p>
          <a:p>
            <a:endParaRPr lang="en-US" sz="2000" dirty="0" smtClean="0"/>
          </a:p>
        </p:txBody>
      </p:sp>
      <p:cxnSp>
        <p:nvCxnSpPr>
          <p:cNvPr id="66" name="Straight Arrow Connector 65"/>
          <p:cNvCxnSpPr>
            <a:stCxn id="69" idx="2"/>
          </p:cNvCxnSpPr>
          <p:nvPr/>
        </p:nvCxnSpPr>
        <p:spPr>
          <a:xfrm>
            <a:off x="1670206" y="1958921"/>
            <a:ext cx="560587" cy="2298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7" name="Rectangle 66"/>
          <p:cNvSpPr/>
          <p:nvPr/>
        </p:nvSpPr>
        <p:spPr>
          <a:xfrm>
            <a:off x="979265" y="1462772"/>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cxnSp>
        <p:nvCxnSpPr>
          <p:cNvPr id="68" name="Straight Arrow Connector 67"/>
          <p:cNvCxnSpPr>
            <a:stCxn id="67" idx="2"/>
            <a:endCxn id="79" idx="0"/>
          </p:cNvCxnSpPr>
          <p:nvPr/>
        </p:nvCxnSpPr>
        <p:spPr>
          <a:xfrm>
            <a:off x="1208736" y="1958925"/>
            <a:ext cx="2528" cy="2298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Rectangle 68"/>
          <p:cNvSpPr/>
          <p:nvPr/>
        </p:nvSpPr>
        <p:spPr>
          <a:xfrm>
            <a:off x="1440735" y="1462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400</a:t>
            </a:r>
            <a:endParaRPr lang="en-US" sz="1400" dirty="0"/>
          </a:p>
        </p:txBody>
      </p:sp>
      <p:sp>
        <p:nvSpPr>
          <p:cNvPr id="71" name="Rectangle 70"/>
          <p:cNvSpPr/>
          <p:nvPr/>
        </p:nvSpPr>
        <p:spPr>
          <a:xfrm>
            <a:off x="1895383" y="1462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7</a:t>
            </a:r>
            <a:r>
              <a:rPr lang="en-US" sz="1400" dirty="0" smtClean="0"/>
              <a:t>00</a:t>
            </a:r>
            <a:endParaRPr lang="en-US" sz="1400" dirty="0"/>
          </a:p>
        </p:txBody>
      </p:sp>
      <p:cxnSp>
        <p:nvCxnSpPr>
          <p:cNvPr id="72" name="Straight Arrow Connector 71"/>
          <p:cNvCxnSpPr>
            <a:stCxn id="71" idx="2"/>
          </p:cNvCxnSpPr>
          <p:nvPr/>
        </p:nvCxnSpPr>
        <p:spPr>
          <a:xfrm>
            <a:off x="2124854" y="1958921"/>
            <a:ext cx="709334" cy="2298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9" name="Rectangle 78"/>
          <p:cNvSpPr/>
          <p:nvPr/>
        </p:nvSpPr>
        <p:spPr>
          <a:xfrm>
            <a:off x="981793" y="2188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80" name="Rectangle 79"/>
          <p:cNvSpPr/>
          <p:nvPr/>
        </p:nvSpPr>
        <p:spPr>
          <a:xfrm>
            <a:off x="1440735" y="2188764"/>
            <a:ext cx="458942" cy="49481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3</a:t>
            </a:r>
            <a:r>
              <a:rPr lang="en-US" sz="1400" dirty="0" smtClean="0"/>
              <a:t>00</a:t>
            </a:r>
            <a:endParaRPr lang="en-US" sz="1400" dirty="0"/>
          </a:p>
        </p:txBody>
      </p:sp>
      <p:cxnSp>
        <p:nvCxnSpPr>
          <p:cNvPr id="81" name="Straight Arrow Connector 80"/>
          <p:cNvCxnSpPr>
            <a:stCxn id="79" idx="2"/>
            <a:endCxn id="83" idx="0"/>
          </p:cNvCxnSpPr>
          <p:nvPr/>
        </p:nvCxnSpPr>
        <p:spPr>
          <a:xfrm flipH="1">
            <a:off x="1208736" y="2684921"/>
            <a:ext cx="2528" cy="2423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80" idx="2"/>
          </p:cNvCxnSpPr>
          <p:nvPr/>
        </p:nvCxnSpPr>
        <p:spPr>
          <a:xfrm>
            <a:off x="1670206" y="2683581"/>
            <a:ext cx="618776" cy="243694"/>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3" name="Rectangle 82"/>
          <p:cNvSpPr/>
          <p:nvPr/>
        </p:nvSpPr>
        <p:spPr>
          <a:xfrm>
            <a:off x="979265" y="2927276"/>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84" name="Rectangle 83"/>
          <p:cNvSpPr/>
          <p:nvPr/>
        </p:nvSpPr>
        <p:spPr>
          <a:xfrm>
            <a:off x="1438207" y="2927275"/>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273</a:t>
            </a:r>
            <a:endParaRPr lang="en-US" sz="1400" dirty="0"/>
          </a:p>
        </p:txBody>
      </p:sp>
      <p:grpSp>
        <p:nvGrpSpPr>
          <p:cNvPr id="85" name="Group 84"/>
          <p:cNvGrpSpPr/>
          <p:nvPr/>
        </p:nvGrpSpPr>
        <p:grpSpPr>
          <a:xfrm>
            <a:off x="2354325" y="3670519"/>
            <a:ext cx="2294712" cy="496157"/>
            <a:chOff x="1531257" y="2772224"/>
            <a:chExt cx="2685145" cy="580576"/>
          </a:xfrm>
        </p:grpSpPr>
        <p:sp>
          <p:nvSpPr>
            <p:cNvPr id="86" name="Rectangle 85"/>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rgbClr val="FF0000"/>
                  </a:solidFill>
                </a:rPr>
                <a:t>273</a:t>
              </a:r>
              <a:endParaRPr lang="en-US" sz="1400" dirty="0">
                <a:solidFill>
                  <a:srgbClr val="FF0000"/>
                </a:solidFill>
              </a:endParaRPr>
            </a:p>
          </p:txBody>
        </p:sp>
        <p:sp>
          <p:nvSpPr>
            <p:cNvPr id="87" name="Rectangle 86"/>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2</a:t>
              </a:r>
              <a:r>
                <a:rPr lang="en-US" sz="1400" dirty="0" smtClean="0"/>
                <a:t>99</a:t>
              </a:r>
              <a:endParaRPr lang="en-US" sz="1400" dirty="0"/>
            </a:p>
          </p:txBody>
        </p:sp>
        <p:sp>
          <p:nvSpPr>
            <p:cNvPr id="88" name="Rectangle 87"/>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89" name="Rectangle 88"/>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90" name="Rectangle 89"/>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cxnSp>
        <p:nvCxnSpPr>
          <p:cNvPr id="91" name="Straight Arrow Connector 90"/>
          <p:cNvCxnSpPr>
            <a:stCxn id="83" idx="2"/>
            <a:endCxn id="99" idx="0"/>
          </p:cNvCxnSpPr>
          <p:nvPr/>
        </p:nvCxnSpPr>
        <p:spPr>
          <a:xfrm flipH="1">
            <a:off x="1204511" y="3423429"/>
            <a:ext cx="4225" cy="2445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Straight Arrow Connector 91"/>
          <p:cNvCxnSpPr>
            <a:stCxn id="84" idx="2"/>
            <a:endCxn id="86" idx="0"/>
          </p:cNvCxnSpPr>
          <p:nvPr/>
        </p:nvCxnSpPr>
        <p:spPr>
          <a:xfrm>
            <a:off x="1667678" y="3423428"/>
            <a:ext cx="916118" cy="2470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93" name="Group 92"/>
          <p:cNvGrpSpPr/>
          <p:nvPr/>
        </p:nvGrpSpPr>
        <p:grpSpPr>
          <a:xfrm>
            <a:off x="3994093" y="5194688"/>
            <a:ext cx="2294712" cy="496157"/>
            <a:chOff x="1531257" y="2772224"/>
            <a:chExt cx="2685145" cy="580576"/>
          </a:xfrm>
        </p:grpSpPr>
        <p:sp>
          <p:nvSpPr>
            <p:cNvPr id="94" name="Rectangle 93"/>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205</a:t>
              </a:r>
              <a:endParaRPr lang="en-US" sz="1400" dirty="0"/>
            </a:p>
          </p:txBody>
        </p:sp>
        <p:sp>
          <p:nvSpPr>
            <p:cNvPr id="95" name="Rectangle 94"/>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251</a:t>
              </a:r>
              <a:endParaRPr lang="en-US" sz="1400" dirty="0"/>
            </a:p>
          </p:txBody>
        </p:sp>
        <p:sp>
          <p:nvSpPr>
            <p:cNvPr id="96" name="Rectangle 95"/>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97" name="Rectangle 96"/>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98" name="Rectangle 97"/>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sp>
        <p:nvSpPr>
          <p:cNvPr id="99" name="Rectangle 98"/>
          <p:cNvSpPr/>
          <p:nvPr/>
        </p:nvSpPr>
        <p:spPr>
          <a:xfrm>
            <a:off x="975040" y="3667959"/>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100" name="Rectangle 99"/>
          <p:cNvSpPr/>
          <p:nvPr/>
        </p:nvSpPr>
        <p:spPr>
          <a:xfrm>
            <a:off x="1429894" y="3668160"/>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202</a:t>
            </a:r>
            <a:endParaRPr lang="en-US" sz="1400" dirty="0"/>
          </a:p>
        </p:txBody>
      </p:sp>
      <p:cxnSp>
        <p:nvCxnSpPr>
          <p:cNvPr id="104" name="Straight Arrow Connector 103"/>
          <p:cNvCxnSpPr>
            <a:stCxn id="100" idx="2"/>
            <a:endCxn id="36" idx="0"/>
          </p:cNvCxnSpPr>
          <p:nvPr/>
        </p:nvCxnSpPr>
        <p:spPr>
          <a:xfrm>
            <a:off x="1659365" y="4164313"/>
            <a:ext cx="574669" cy="2624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p:cNvCxnSpPr>
            <a:stCxn id="99" idx="2"/>
          </p:cNvCxnSpPr>
          <p:nvPr/>
        </p:nvCxnSpPr>
        <p:spPr>
          <a:xfrm flipH="1">
            <a:off x="787399" y="4164112"/>
            <a:ext cx="417112" cy="262846"/>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5" name="Left Arrow Callout 34"/>
          <p:cNvSpPr/>
          <p:nvPr/>
        </p:nvSpPr>
        <p:spPr>
          <a:xfrm>
            <a:off x="4396188" y="4215041"/>
            <a:ext cx="2120500" cy="856382"/>
          </a:xfrm>
          <a:prstGeom prst="leftArrowCallout">
            <a:avLst>
              <a:gd name="adj1" fmla="val 18753"/>
              <a:gd name="adj2" fmla="val 25000"/>
              <a:gd name="adj3" fmla="val 15630"/>
              <a:gd name="adj4" fmla="val 90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Split is observed on insertion of x+2=205 </a:t>
            </a:r>
            <a:endParaRPr lang="en-US" sz="1600" dirty="0"/>
          </a:p>
        </p:txBody>
      </p:sp>
      <p:sp>
        <p:nvSpPr>
          <p:cNvPr id="36" name="Rectangle 35"/>
          <p:cNvSpPr/>
          <p:nvPr/>
        </p:nvSpPr>
        <p:spPr>
          <a:xfrm>
            <a:off x="2004563" y="4426757"/>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202</a:t>
            </a:r>
            <a:endParaRPr lang="en-US" sz="1400" dirty="0"/>
          </a:p>
        </p:txBody>
      </p:sp>
      <p:sp>
        <p:nvSpPr>
          <p:cNvPr id="37" name="Rectangle 36"/>
          <p:cNvSpPr/>
          <p:nvPr/>
        </p:nvSpPr>
        <p:spPr>
          <a:xfrm>
            <a:off x="2459417" y="442695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205</a:t>
            </a:r>
            <a:endParaRPr lang="en-US" sz="1400" dirty="0"/>
          </a:p>
        </p:txBody>
      </p:sp>
      <p:grpSp>
        <p:nvGrpSpPr>
          <p:cNvPr id="41" name="Group 40"/>
          <p:cNvGrpSpPr/>
          <p:nvPr/>
        </p:nvGrpSpPr>
        <p:grpSpPr>
          <a:xfrm>
            <a:off x="1515769" y="5189877"/>
            <a:ext cx="2294712" cy="496157"/>
            <a:chOff x="1531257" y="2772224"/>
            <a:chExt cx="2685145" cy="580576"/>
          </a:xfrm>
        </p:grpSpPr>
        <p:sp>
          <p:nvSpPr>
            <p:cNvPr id="42" name="Rectangle 41"/>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202</a:t>
              </a:r>
              <a:endParaRPr lang="en-US" sz="1400" dirty="0"/>
            </a:p>
          </p:txBody>
        </p:sp>
        <p:sp>
          <p:nvSpPr>
            <p:cNvPr id="43" name="Rectangle 42"/>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203</a:t>
              </a:r>
              <a:endParaRPr lang="en-US" sz="1400" dirty="0"/>
            </a:p>
          </p:txBody>
        </p:sp>
        <p:sp>
          <p:nvSpPr>
            <p:cNvPr id="44" name="Rectangle 43"/>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204</a:t>
              </a:r>
              <a:endParaRPr lang="en-US" sz="1400" dirty="0">
                <a:solidFill>
                  <a:schemeClr val="tx1"/>
                </a:solidFill>
              </a:endParaRPr>
            </a:p>
          </p:txBody>
        </p:sp>
        <p:sp>
          <p:nvSpPr>
            <p:cNvPr id="45" name="Rectangle 44"/>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46" name="Rectangle 45"/>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cxnSp>
        <p:nvCxnSpPr>
          <p:cNvPr id="47" name="Straight Arrow Connector 46"/>
          <p:cNvCxnSpPr>
            <a:stCxn id="36" idx="2"/>
            <a:endCxn id="42" idx="0"/>
          </p:cNvCxnSpPr>
          <p:nvPr/>
        </p:nvCxnSpPr>
        <p:spPr>
          <a:xfrm flipH="1">
            <a:off x="1745240" y="4922910"/>
            <a:ext cx="488794" cy="2669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37" idx="2"/>
            <a:endCxn id="94" idx="0"/>
          </p:cNvCxnSpPr>
          <p:nvPr/>
        </p:nvCxnSpPr>
        <p:spPr>
          <a:xfrm>
            <a:off x="2688888" y="4923111"/>
            <a:ext cx="1534676" cy="2715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0616138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a:t>
            </a:r>
            <a:r>
              <a:rPr lang="en-US" dirty="0"/>
              <a:t>5</a:t>
            </a:r>
            <a:r>
              <a:rPr lang="en-US" dirty="0" smtClean="0"/>
              <a:t>: Binary Search to Find </a:t>
            </a:r>
            <a:r>
              <a:rPr lang="en-US" dirty="0"/>
              <a:t>V</a:t>
            </a:r>
            <a:r>
              <a:rPr lang="en-US" dirty="0" smtClean="0"/>
              <a:t>alue</a:t>
            </a:r>
            <a:endParaRPr lang="en-US" dirty="0"/>
          </a:p>
        </p:txBody>
      </p:sp>
      <p:sp>
        <p:nvSpPr>
          <p:cNvPr id="3" name="Content Placeholder 2"/>
          <p:cNvSpPr>
            <a:spLocks noGrp="1"/>
          </p:cNvSpPr>
          <p:nvPr>
            <p:ph idx="1"/>
          </p:nvPr>
        </p:nvSpPr>
        <p:spPr>
          <a:xfrm>
            <a:off x="6025865" y="1462768"/>
            <a:ext cx="5361809" cy="4351338"/>
          </a:xfrm>
        </p:spPr>
        <p:txBody>
          <a:bodyPr>
            <a:normAutofit/>
          </a:bodyPr>
          <a:lstStyle/>
          <a:p>
            <a:r>
              <a:rPr lang="en-US" sz="2000" dirty="0" smtClean="0"/>
              <a:t>We know the hidden audit event’s ID is in interval (</a:t>
            </a:r>
            <a:r>
              <a:rPr lang="en-US" sz="2000" dirty="0" err="1" smtClean="0"/>
              <a:t>x,y</a:t>
            </a:r>
            <a:r>
              <a:rPr lang="en-US" sz="2000" dirty="0" smtClean="0"/>
              <a:t>) = (203, 299), so we omit the left Data Node containing only IDs less than 202</a:t>
            </a:r>
          </a:p>
          <a:p>
            <a:r>
              <a:rPr lang="en-US" sz="2000" dirty="0"/>
              <a:t>Insert the mid-point of our current </a:t>
            </a:r>
            <a:r>
              <a:rPr lang="en-US" sz="2000" dirty="0" smtClean="0"/>
              <a:t>interval</a:t>
            </a:r>
            <a:endParaRPr lang="en-US" sz="2000" dirty="0"/>
          </a:p>
          <a:p>
            <a:pPr lvl="1"/>
            <a:r>
              <a:rPr lang="en-US" sz="1600" dirty="0"/>
              <a:t>Midpoint: Floor((y-x)/2) + x</a:t>
            </a:r>
          </a:p>
          <a:p>
            <a:pPr lvl="1"/>
            <a:r>
              <a:rPr lang="en-US" sz="1600" dirty="0"/>
              <a:t>Midpoint: Floor((299-203)/2) + 203 = 251</a:t>
            </a:r>
          </a:p>
          <a:p>
            <a:r>
              <a:rPr lang="en-US" sz="2000" dirty="0" smtClean="0"/>
              <a:t>Insert x+1, x+2, x+3 until split is observed.</a:t>
            </a:r>
          </a:p>
          <a:p>
            <a:pPr lvl="1"/>
            <a:r>
              <a:rPr lang="en-US" sz="1600" dirty="0" smtClean="0">
                <a:solidFill>
                  <a:srgbClr val="FF0000"/>
                </a:solidFill>
              </a:rPr>
              <a:t>If split happens on insertion of x+2, then </a:t>
            </a:r>
            <a:r>
              <a:rPr lang="en-US" sz="1600" dirty="0" err="1" smtClean="0">
                <a:solidFill>
                  <a:srgbClr val="FF0000"/>
                </a:solidFill>
              </a:rPr>
              <a:t>audit_ID</a:t>
            </a:r>
            <a:r>
              <a:rPr lang="en-US" sz="1600" dirty="0" smtClean="0">
                <a:solidFill>
                  <a:srgbClr val="FF0000"/>
                </a:solidFill>
              </a:rPr>
              <a:t> &gt; Midpoint</a:t>
            </a:r>
          </a:p>
          <a:p>
            <a:pPr lvl="1"/>
            <a:r>
              <a:rPr lang="en-US" sz="1600" dirty="0" smtClean="0"/>
              <a:t>If split happens on insertion of x+3, then </a:t>
            </a:r>
            <a:r>
              <a:rPr lang="en-US" sz="1600" dirty="0" err="1" smtClean="0"/>
              <a:t>audit_ID</a:t>
            </a:r>
            <a:r>
              <a:rPr lang="en-US" sz="1600" dirty="0" smtClean="0"/>
              <a:t> &lt; Midpoint</a:t>
            </a:r>
          </a:p>
          <a:p>
            <a:pPr lvl="1"/>
            <a:endParaRPr lang="en-US" sz="1600" dirty="0"/>
          </a:p>
          <a:p>
            <a:pPr lvl="1"/>
            <a:endParaRPr lang="en-US" sz="1600" dirty="0" smtClean="0"/>
          </a:p>
          <a:p>
            <a:pPr lvl="1"/>
            <a:r>
              <a:rPr lang="en-US" sz="1600" dirty="0" smtClean="0"/>
              <a:t>Audit ID is in (251,299)!</a:t>
            </a:r>
          </a:p>
          <a:p>
            <a:endParaRPr lang="en-US" sz="2000" dirty="0" smtClean="0"/>
          </a:p>
          <a:p>
            <a:endParaRPr lang="en-US" sz="2000" dirty="0" smtClean="0"/>
          </a:p>
          <a:p>
            <a:endParaRPr lang="en-US" sz="2000" dirty="0" smtClean="0"/>
          </a:p>
        </p:txBody>
      </p:sp>
      <p:cxnSp>
        <p:nvCxnSpPr>
          <p:cNvPr id="66" name="Straight Arrow Connector 65"/>
          <p:cNvCxnSpPr>
            <a:stCxn id="69" idx="2"/>
          </p:cNvCxnSpPr>
          <p:nvPr/>
        </p:nvCxnSpPr>
        <p:spPr>
          <a:xfrm>
            <a:off x="1670206" y="1958921"/>
            <a:ext cx="560587" cy="2298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7" name="Rectangle 66"/>
          <p:cNvSpPr/>
          <p:nvPr/>
        </p:nvSpPr>
        <p:spPr>
          <a:xfrm>
            <a:off x="979265" y="1462772"/>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cxnSp>
        <p:nvCxnSpPr>
          <p:cNvPr id="68" name="Straight Arrow Connector 67"/>
          <p:cNvCxnSpPr>
            <a:stCxn id="67" idx="2"/>
            <a:endCxn id="79" idx="0"/>
          </p:cNvCxnSpPr>
          <p:nvPr/>
        </p:nvCxnSpPr>
        <p:spPr>
          <a:xfrm>
            <a:off x="1208736" y="1958925"/>
            <a:ext cx="2528" cy="2298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Rectangle 68"/>
          <p:cNvSpPr/>
          <p:nvPr/>
        </p:nvSpPr>
        <p:spPr>
          <a:xfrm>
            <a:off x="1440735" y="1462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400</a:t>
            </a:r>
            <a:endParaRPr lang="en-US" sz="1400" dirty="0"/>
          </a:p>
        </p:txBody>
      </p:sp>
      <p:sp>
        <p:nvSpPr>
          <p:cNvPr id="71" name="Rectangle 70"/>
          <p:cNvSpPr/>
          <p:nvPr/>
        </p:nvSpPr>
        <p:spPr>
          <a:xfrm>
            <a:off x="1895383" y="1462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7</a:t>
            </a:r>
            <a:r>
              <a:rPr lang="en-US" sz="1400" dirty="0" smtClean="0"/>
              <a:t>00</a:t>
            </a:r>
            <a:endParaRPr lang="en-US" sz="1400" dirty="0"/>
          </a:p>
        </p:txBody>
      </p:sp>
      <p:cxnSp>
        <p:nvCxnSpPr>
          <p:cNvPr id="72" name="Straight Arrow Connector 71"/>
          <p:cNvCxnSpPr>
            <a:stCxn id="71" idx="2"/>
          </p:cNvCxnSpPr>
          <p:nvPr/>
        </p:nvCxnSpPr>
        <p:spPr>
          <a:xfrm>
            <a:off x="2124854" y="1958921"/>
            <a:ext cx="709334" cy="2298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9" name="Rectangle 78"/>
          <p:cNvSpPr/>
          <p:nvPr/>
        </p:nvSpPr>
        <p:spPr>
          <a:xfrm>
            <a:off x="981793" y="2188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80" name="Rectangle 79"/>
          <p:cNvSpPr/>
          <p:nvPr/>
        </p:nvSpPr>
        <p:spPr>
          <a:xfrm>
            <a:off x="1440735" y="2188764"/>
            <a:ext cx="458942" cy="49481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3</a:t>
            </a:r>
            <a:r>
              <a:rPr lang="en-US" sz="1400" dirty="0" smtClean="0"/>
              <a:t>00</a:t>
            </a:r>
            <a:endParaRPr lang="en-US" sz="1400" dirty="0"/>
          </a:p>
        </p:txBody>
      </p:sp>
      <p:cxnSp>
        <p:nvCxnSpPr>
          <p:cNvPr id="81" name="Straight Arrow Connector 80"/>
          <p:cNvCxnSpPr>
            <a:stCxn id="79" idx="2"/>
            <a:endCxn id="83" idx="0"/>
          </p:cNvCxnSpPr>
          <p:nvPr/>
        </p:nvCxnSpPr>
        <p:spPr>
          <a:xfrm flipH="1">
            <a:off x="1208736" y="2684921"/>
            <a:ext cx="2528" cy="2423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80" idx="2"/>
          </p:cNvCxnSpPr>
          <p:nvPr/>
        </p:nvCxnSpPr>
        <p:spPr>
          <a:xfrm>
            <a:off x="1670206" y="2683581"/>
            <a:ext cx="618776" cy="243694"/>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3" name="Rectangle 82"/>
          <p:cNvSpPr/>
          <p:nvPr/>
        </p:nvSpPr>
        <p:spPr>
          <a:xfrm>
            <a:off x="979265" y="2927276"/>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84" name="Rectangle 83"/>
          <p:cNvSpPr/>
          <p:nvPr/>
        </p:nvSpPr>
        <p:spPr>
          <a:xfrm>
            <a:off x="1438207" y="2927275"/>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273</a:t>
            </a:r>
            <a:endParaRPr lang="en-US" sz="1400" dirty="0"/>
          </a:p>
        </p:txBody>
      </p:sp>
      <p:grpSp>
        <p:nvGrpSpPr>
          <p:cNvPr id="85" name="Group 84"/>
          <p:cNvGrpSpPr/>
          <p:nvPr/>
        </p:nvGrpSpPr>
        <p:grpSpPr>
          <a:xfrm>
            <a:off x="2354325" y="3670519"/>
            <a:ext cx="2294712" cy="496157"/>
            <a:chOff x="1531257" y="2772224"/>
            <a:chExt cx="2685145" cy="580576"/>
          </a:xfrm>
        </p:grpSpPr>
        <p:sp>
          <p:nvSpPr>
            <p:cNvPr id="86" name="Rectangle 85"/>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rgbClr val="FF0000"/>
                  </a:solidFill>
                </a:rPr>
                <a:t>273</a:t>
              </a:r>
              <a:endParaRPr lang="en-US" sz="1400" dirty="0">
                <a:solidFill>
                  <a:srgbClr val="FF0000"/>
                </a:solidFill>
              </a:endParaRPr>
            </a:p>
          </p:txBody>
        </p:sp>
        <p:sp>
          <p:nvSpPr>
            <p:cNvPr id="87" name="Rectangle 86"/>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2</a:t>
              </a:r>
              <a:r>
                <a:rPr lang="en-US" sz="1400" dirty="0" smtClean="0"/>
                <a:t>99</a:t>
              </a:r>
              <a:endParaRPr lang="en-US" sz="1400" dirty="0"/>
            </a:p>
          </p:txBody>
        </p:sp>
        <p:sp>
          <p:nvSpPr>
            <p:cNvPr id="88" name="Rectangle 87"/>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89" name="Rectangle 88"/>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90" name="Rectangle 89"/>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cxnSp>
        <p:nvCxnSpPr>
          <p:cNvPr id="91" name="Straight Arrow Connector 90"/>
          <p:cNvCxnSpPr>
            <a:stCxn id="83" idx="2"/>
            <a:endCxn id="99" idx="0"/>
          </p:cNvCxnSpPr>
          <p:nvPr/>
        </p:nvCxnSpPr>
        <p:spPr>
          <a:xfrm flipH="1">
            <a:off x="1204511" y="3423429"/>
            <a:ext cx="4225" cy="2445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Straight Arrow Connector 91"/>
          <p:cNvCxnSpPr>
            <a:stCxn id="84" idx="2"/>
            <a:endCxn id="86" idx="0"/>
          </p:cNvCxnSpPr>
          <p:nvPr/>
        </p:nvCxnSpPr>
        <p:spPr>
          <a:xfrm>
            <a:off x="1667678" y="3423428"/>
            <a:ext cx="916118" cy="2470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93" name="Group 92"/>
          <p:cNvGrpSpPr/>
          <p:nvPr/>
        </p:nvGrpSpPr>
        <p:grpSpPr>
          <a:xfrm>
            <a:off x="3994093" y="5194688"/>
            <a:ext cx="2294712" cy="496157"/>
            <a:chOff x="1531257" y="2772224"/>
            <a:chExt cx="2685145" cy="580576"/>
          </a:xfrm>
        </p:grpSpPr>
        <p:sp>
          <p:nvSpPr>
            <p:cNvPr id="94" name="Rectangle 93"/>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205</a:t>
              </a:r>
              <a:endParaRPr lang="en-US" sz="1400" dirty="0"/>
            </a:p>
          </p:txBody>
        </p:sp>
        <p:sp>
          <p:nvSpPr>
            <p:cNvPr id="95" name="Rectangle 94"/>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251</a:t>
              </a:r>
              <a:endParaRPr lang="en-US" sz="1400" dirty="0"/>
            </a:p>
          </p:txBody>
        </p:sp>
        <p:sp>
          <p:nvSpPr>
            <p:cNvPr id="96" name="Rectangle 95"/>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97" name="Rectangle 96"/>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98" name="Rectangle 97"/>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sp>
        <p:nvSpPr>
          <p:cNvPr id="99" name="Rectangle 98"/>
          <p:cNvSpPr/>
          <p:nvPr/>
        </p:nvSpPr>
        <p:spPr>
          <a:xfrm>
            <a:off x="975040" y="3667959"/>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100" name="Rectangle 99"/>
          <p:cNvSpPr/>
          <p:nvPr/>
        </p:nvSpPr>
        <p:spPr>
          <a:xfrm>
            <a:off x="1429894" y="3668160"/>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202</a:t>
            </a:r>
            <a:endParaRPr lang="en-US" sz="1400" dirty="0"/>
          </a:p>
        </p:txBody>
      </p:sp>
      <p:cxnSp>
        <p:nvCxnSpPr>
          <p:cNvPr id="104" name="Straight Arrow Connector 103"/>
          <p:cNvCxnSpPr>
            <a:stCxn id="100" idx="2"/>
            <a:endCxn id="36" idx="0"/>
          </p:cNvCxnSpPr>
          <p:nvPr/>
        </p:nvCxnSpPr>
        <p:spPr>
          <a:xfrm>
            <a:off x="1659365" y="4164313"/>
            <a:ext cx="574669" cy="2624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p:cNvCxnSpPr>
            <a:stCxn id="99" idx="2"/>
          </p:cNvCxnSpPr>
          <p:nvPr/>
        </p:nvCxnSpPr>
        <p:spPr>
          <a:xfrm flipH="1">
            <a:off x="787399" y="4164112"/>
            <a:ext cx="417112" cy="262846"/>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5" name="Left Arrow Callout 34"/>
          <p:cNvSpPr/>
          <p:nvPr/>
        </p:nvSpPr>
        <p:spPr>
          <a:xfrm>
            <a:off x="4396188" y="4215041"/>
            <a:ext cx="2120500" cy="856382"/>
          </a:xfrm>
          <a:prstGeom prst="leftArrowCallout">
            <a:avLst>
              <a:gd name="adj1" fmla="val 18753"/>
              <a:gd name="adj2" fmla="val 25000"/>
              <a:gd name="adj3" fmla="val 15630"/>
              <a:gd name="adj4" fmla="val 90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Split is observed on insertion of x+2=205 </a:t>
            </a:r>
            <a:endParaRPr lang="en-US" sz="1600" dirty="0"/>
          </a:p>
        </p:txBody>
      </p:sp>
      <p:sp>
        <p:nvSpPr>
          <p:cNvPr id="36" name="Rectangle 35"/>
          <p:cNvSpPr/>
          <p:nvPr/>
        </p:nvSpPr>
        <p:spPr>
          <a:xfrm>
            <a:off x="2004563" y="4426757"/>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202</a:t>
            </a:r>
            <a:endParaRPr lang="en-US" sz="1400" dirty="0"/>
          </a:p>
        </p:txBody>
      </p:sp>
      <p:sp>
        <p:nvSpPr>
          <p:cNvPr id="37" name="Rectangle 36"/>
          <p:cNvSpPr/>
          <p:nvPr/>
        </p:nvSpPr>
        <p:spPr>
          <a:xfrm>
            <a:off x="2459417" y="442695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205</a:t>
            </a:r>
            <a:endParaRPr lang="en-US" sz="1400" dirty="0"/>
          </a:p>
        </p:txBody>
      </p:sp>
      <p:grpSp>
        <p:nvGrpSpPr>
          <p:cNvPr id="41" name="Group 40"/>
          <p:cNvGrpSpPr/>
          <p:nvPr/>
        </p:nvGrpSpPr>
        <p:grpSpPr>
          <a:xfrm>
            <a:off x="1515769" y="5189877"/>
            <a:ext cx="2294712" cy="496157"/>
            <a:chOff x="1531257" y="2772224"/>
            <a:chExt cx="2685145" cy="580576"/>
          </a:xfrm>
        </p:grpSpPr>
        <p:sp>
          <p:nvSpPr>
            <p:cNvPr id="42" name="Rectangle 41"/>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202</a:t>
              </a:r>
              <a:endParaRPr lang="en-US" sz="1400" dirty="0"/>
            </a:p>
          </p:txBody>
        </p:sp>
        <p:sp>
          <p:nvSpPr>
            <p:cNvPr id="43" name="Rectangle 42"/>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203</a:t>
              </a:r>
              <a:endParaRPr lang="en-US" sz="1400" dirty="0"/>
            </a:p>
          </p:txBody>
        </p:sp>
        <p:sp>
          <p:nvSpPr>
            <p:cNvPr id="44" name="Rectangle 43"/>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204</a:t>
              </a:r>
              <a:endParaRPr lang="en-US" sz="1400" dirty="0">
                <a:solidFill>
                  <a:schemeClr val="tx1"/>
                </a:solidFill>
              </a:endParaRPr>
            </a:p>
          </p:txBody>
        </p:sp>
        <p:sp>
          <p:nvSpPr>
            <p:cNvPr id="45" name="Rectangle 44"/>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46" name="Rectangle 45"/>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cxnSp>
        <p:nvCxnSpPr>
          <p:cNvPr id="47" name="Straight Arrow Connector 46"/>
          <p:cNvCxnSpPr>
            <a:stCxn id="36" idx="2"/>
            <a:endCxn id="42" idx="0"/>
          </p:cNvCxnSpPr>
          <p:nvPr/>
        </p:nvCxnSpPr>
        <p:spPr>
          <a:xfrm flipH="1">
            <a:off x="1745240" y="4922910"/>
            <a:ext cx="488794" cy="2669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37" idx="2"/>
            <a:endCxn id="94" idx="0"/>
          </p:cNvCxnSpPr>
          <p:nvPr/>
        </p:nvCxnSpPr>
        <p:spPr>
          <a:xfrm>
            <a:off x="2688888" y="4923111"/>
            <a:ext cx="1534676" cy="2715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0668141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a:t>
            </a:r>
            <a:r>
              <a:rPr lang="en-US" dirty="0"/>
              <a:t>5</a:t>
            </a:r>
            <a:r>
              <a:rPr lang="en-US" dirty="0" smtClean="0"/>
              <a:t>: Binary Search to Find </a:t>
            </a:r>
            <a:r>
              <a:rPr lang="en-US" dirty="0"/>
              <a:t>V</a:t>
            </a:r>
            <a:r>
              <a:rPr lang="en-US" dirty="0" smtClean="0"/>
              <a:t>alue</a:t>
            </a:r>
            <a:endParaRPr lang="en-US" dirty="0"/>
          </a:p>
        </p:txBody>
      </p:sp>
      <p:sp>
        <p:nvSpPr>
          <p:cNvPr id="3" name="Content Placeholder 2"/>
          <p:cNvSpPr>
            <a:spLocks noGrp="1"/>
          </p:cNvSpPr>
          <p:nvPr>
            <p:ph idx="1"/>
          </p:nvPr>
        </p:nvSpPr>
        <p:spPr>
          <a:xfrm>
            <a:off x="6025865" y="1462768"/>
            <a:ext cx="5361809" cy="4351338"/>
          </a:xfrm>
        </p:spPr>
        <p:txBody>
          <a:bodyPr>
            <a:normAutofit/>
          </a:bodyPr>
          <a:lstStyle/>
          <a:p>
            <a:r>
              <a:rPr lang="en-US" sz="2000" dirty="0" smtClean="0"/>
              <a:t>We know the hidden audit event’s ID is in interval (</a:t>
            </a:r>
            <a:r>
              <a:rPr lang="en-US" sz="2000" dirty="0" err="1" smtClean="0"/>
              <a:t>x,y</a:t>
            </a:r>
            <a:r>
              <a:rPr lang="en-US" sz="2000" dirty="0" smtClean="0"/>
              <a:t>) = (251, 299)</a:t>
            </a:r>
          </a:p>
          <a:p>
            <a:r>
              <a:rPr lang="en-US" sz="2000" dirty="0" smtClean="0"/>
              <a:t>Insert midpoint = 275</a:t>
            </a:r>
          </a:p>
          <a:p>
            <a:endParaRPr lang="en-US" sz="2000" dirty="0" smtClean="0"/>
          </a:p>
          <a:p>
            <a:endParaRPr lang="en-US" sz="2000" dirty="0" smtClean="0"/>
          </a:p>
        </p:txBody>
      </p:sp>
      <p:cxnSp>
        <p:nvCxnSpPr>
          <p:cNvPr id="66" name="Straight Arrow Connector 65"/>
          <p:cNvCxnSpPr>
            <a:stCxn id="69" idx="2"/>
          </p:cNvCxnSpPr>
          <p:nvPr/>
        </p:nvCxnSpPr>
        <p:spPr>
          <a:xfrm>
            <a:off x="1670206" y="1958921"/>
            <a:ext cx="560587" cy="2298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7" name="Rectangle 66"/>
          <p:cNvSpPr/>
          <p:nvPr/>
        </p:nvSpPr>
        <p:spPr>
          <a:xfrm>
            <a:off x="979265" y="1462772"/>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cxnSp>
        <p:nvCxnSpPr>
          <p:cNvPr id="68" name="Straight Arrow Connector 67"/>
          <p:cNvCxnSpPr>
            <a:stCxn id="67" idx="2"/>
            <a:endCxn id="79" idx="0"/>
          </p:cNvCxnSpPr>
          <p:nvPr/>
        </p:nvCxnSpPr>
        <p:spPr>
          <a:xfrm>
            <a:off x="1208736" y="1958925"/>
            <a:ext cx="2528" cy="2298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Rectangle 68"/>
          <p:cNvSpPr/>
          <p:nvPr/>
        </p:nvSpPr>
        <p:spPr>
          <a:xfrm>
            <a:off x="1440735" y="1462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400</a:t>
            </a:r>
            <a:endParaRPr lang="en-US" sz="1400" dirty="0"/>
          </a:p>
        </p:txBody>
      </p:sp>
      <p:sp>
        <p:nvSpPr>
          <p:cNvPr id="71" name="Rectangle 70"/>
          <p:cNvSpPr/>
          <p:nvPr/>
        </p:nvSpPr>
        <p:spPr>
          <a:xfrm>
            <a:off x="1895383" y="1462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7</a:t>
            </a:r>
            <a:r>
              <a:rPr lang="en-US" sz="1400" dirty="0" smtClean="0"/>
              <a:t>00</a:t>
            </a:r>
            <a:endParaRPr lang="en-US" sz="1400" dirty="0"/>
          </a:p>
        </p:txBody>
      </p:sp>
      <p:cxnSp>
        <p:nvCxnSpPr>
          <p:cNvPr id="72" name="Straight Arrow Connector 71"/>
          <p:cNvCxnSpPr>
            <a:stCxn id="71" idx="2"/>
          </p:cNvCxnSpPr>
          <p:nvPr/>
        </p:nvCxnSpPr>
        <p:spPr>
          <a:xfrm>
            <a:off x="2124854" y="1958921"/>
            <a:ext cx="709334" cy="2298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9" name="Rectangle 78"/>
          <p:cNvSpPr/>
          <p:nvPr/>
        </p:nvSpPr>
        <p:spPr>
          <a:xfrm>
            <a:off x="981793" y="2188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80" name="Rectangle 79"/>
          <p:cNvSpPr/>
          <p:nvPr/>
        </p:nvSpPr>
        <p:spPr>
          <a:xfrm>
            <a:off x="1440735" y="2188764"/>
            <a:ext cx="458942" cy="49481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3</a:t>
            </a:r>
            <a:r>
              <a:rPr lang="en-US" sz="1400" dirty="0" smtClean="0"/>
              <a:t>00</a:t>
            </a:r>
            <a:endParaRPr lang="en-US" sz="1400" dirty="0"/>
          </a:p>
        </p:txBody>
      </p:sp>
      <p:cxnSp>
        <p:nvCxnSpPr>
          <p:cNvPr id="81" name="Straight Arrow Connector 80"/>
          <p:cNvCxnSpPr>
            <a:stCxn id="79" idx="2"/>
            <a:endCxn id="83" idx="0"/>
          </p:cNvCxnSpPr>
          <p:nvPr/>
        </p:nvCxnSpPr>
        <p:spPr>
          <a:xfrm flipH="1">
            <a:off x="1208736" y="2684921"/>
            <a:ext cx="2528" cy="2423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80" idx="2"/>
          </p:cNvCxnSpPr>
          <p:nvPr/>
        </p:nvCxnSpPr>
        <p:spPr>
          <a:xfrm>
            <a:off x="1670206" y="2683581"/>
            <a:ext cx="618776" cy="243694"/>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3" name="Rectangle 82"/>
          <p:cNvSpPr/>
          <p:nvPr/>
        </p:nvSpPr>
        <p:spPr>
          <a:xfrm>
            <a:off x="979265" y="2927276"/>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84" name="Rectangle 83"/>
          <p:cNvSpPr/>
          <p:nvPr/>
        </p:nvSpPr>
        <p:spPr>
          <a:xfrm>
            <a:off x="1438207" y="2927275"/>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273</a:t>
            </a:r>
            <a:endParaRPr lang="en-US" sz="1400" dirty="0"/>
          </a:p>
        </p:txBody>
      </p:sp>
      <p:grpSp>
        <p:nvGrpSpPr>
          <p:cNvPr id="85" name="Group 84"/>
          <p:cNvGrpSpPr/>
          <p:nvPr/>
        </p:nvGrpSpPr>
        <p:grpSpPr>
          <a:xfrm>
            <a:off x="2354325" y="3670519"/>
            <a:ext cx="2294712" cy="496157"/>
            <a:chOff x="1531257" y="2772224"/>
            <a:chExt cx="2685145" cy="580576"/>
          </a:xfrm>
        </p:grpSpPr>
        <p:sp>
          <p:nvSpPr>
            <p:cNvPr id="86" name="Rectangle 85"/>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rgbClr val="FF0000"/>
                  </a:solidFill>
                </a:rPr>
                <a:t>273</a:t>
              </a:r>
              <a:endParaRPr lang="en-US" sz="1400" dirty="0">
                <a:solidFill>
                  <a:srgbClr val="FF0000"/>
                </a:solidFill>
              </a:endParaRPr>
            </a:p>
          </p:txBody>
        </p:sp>
        <p:sp>
          <p:nvSpPr>
            <p:cNvPr id="87" name="Rectangle 86"/>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2</a:t>
              </a:r>
              <a:r>
                <a:rPr lang="en-US" sz="1400" dirty="0" smtClean="0"/>
                <a:t>99</a:t>
              </a:r>
              <a:endParaRPr lang="en-US" sz="1400" dirty="0"/>
            </a:p>
          </p:txBody>
        </p:sp>
        <p:sp>
          <p:nvSpPr>
            <p:cNvPr id="88" name="Rectangle 87"/>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89" name="Rectangle 88"/>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90" name="Rectangle 89"/>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cxnSp>
        <p:nvCxnSpPr>
          <p:cNvPr id="91" name="Straight Arrow Connector 90"/>
          <p:cNvCxnSpPr>
            <a:stCxn id="83" idx="2"/>
            <a:endCxn id="99" idx="0"/>
          </p:cNvCxnSpPr>
          <p:nvPr/>
        </p:nvCxnSpPr>
        <p:spPr>
          <a:xfrm flipH="1">
            <a:off x="1204511" y="3423429"/>
            <a:ext cx="4225" cy="2445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Straight Arrow Connector 91"/>
          <p:cNvCxnSpPr>
            <a:stCxn id="84" idx="2"/>
            <a:endCxn id="86" idx="0"/>
          </p:cNvCxnSpPr>
          <p:nvPr/>
        </p:nvCxnSpPr>
        <p:spPr>
          <a:xfrm>
            <a:off x="1667678" y="3423428"/>
            <a:ext cx="916118" cy="2470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93" name="Group 92"/>
          <p:cNvGrpSpPr/>
          <p:nvPr/>
        </p:nvGrpSpPr>
        <p:grpSpPr>
          <a:xfrm>
            <a:off x="2688888" y="5152273"/>
            <a:ext cx="2294712" cy="496157"/>
            <a:chOff x="1531257" y="2772224"/>
            <a:chExt cx="2685145" cy="580576"/>
          </a:xfrm>
        </p:grpSpPr>
        <p:sp>
          <p:nvSpPr>
            <p:cNvPr id="94" name="Rectangle 93"/>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205</a:t>
              </a:r>
              <a:endParaRPr lang="en-US" sz="1400" dirty="0"/>
            </a:p>
          </p:txBody>
        </p:sp>
        <p:sp>
          <p:nvSpPr>
            <p:cNvPr id="95" name="Rectangle 94"/>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251</a:t>
              </a:r>
              <a:endParaRPr lang="en-US" sz="1400" dirty="0"/>
            </a:p>
          </p:txBody>
        </p:sp>
        <p:sp>
          <p:nvSpPr>
            <p:cNvPr id="96" name="Rectangle 95"/>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97" name="Rectangle 96"/>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98" name="Rectangle 97"/>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sp>
        <p:nvSpPr>
          <p:cNvPr id="99" name="Rectangle 98"/>
          <p:cNvSpPr/>
          <p:nvPr/>
        </p:nvSpPr>
        <p:spPr>
          <a:xfrm>
            <a:off x="975040" y="3667959"/>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100" name="Rectangle 99"/>
          <p:cNvSpPr/>
          <p:nvPr/>
        </p:nvSpPr>
        <p:spPr>
          <a:xfrm>
            <a:off x="1429894" y="3668160"/>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202</a:t>
            </a:r>
            <a:endParaRPr lang="en-US" sz="1400" dirty="0"/>
          </a:p>
        </p:txBody>
      </p:sp>
      <p:cxnSp>
        <p:nvCxnSpPr>
          <p:cNvPr id="104" name="Straight Arrow Connector 103"/>
          <p:cNvCxnSpPr>
            <a:stCxn id="100" idx="2"/>
            <a:endCxn id="36" idx="0"/>
          </p:cNvCxnSpPr>
          <p:nvPr/>
        </p:nvCxnSpPr>
        <p:spPr>
          <a:xfrm>
            <a:off x="1659365" y="4164313"/>
            <a:ext cx="574669" cy="2624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p:cNvCxnSpPr>
            <a:stCxn id="99" idx="2"/>
          </p:cNvCxnSpPr>
          <p:nvPr/>
        </p:nvCxnSpPr>
        <p:spPr>
          <a:xfrm flipH="1">
            <a:off x="787399" y="4164112"/>
            <a:ext cx="417112" cy="262846"/>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6" name="Rectangle 35"/>
          <p:cNvSpPr/>
          <p:nvPr/>
        </p:nvSpPr>
        <p:spPr>
          <a:xfrm>
            <a:off x="2004563" y="4426757"/>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202</a:t>
            </a:r>
            <a:endParaRPr lang="en-US" sz="1400" dirty="0"/>
          </a:p>
        </p:txBody>
      </p:sp>
      <p:sp>
        <p:nvSpPr>
          <p:cNvPr id="37" name="Rectangle 36"/>
          <p:cNvSpPr/>
          <p:nvPr/>
        </p:nvSpPr>
        <p:spPr>
          <a:xfrm>
            <a:off x="2459417" y="442695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205</a:t>
            </a:r>
            <a:endParaRPr lang="en-US" sz="1400" dirty="0"/>
          </a:p>
        </p:txBody>
      </p:sp>
      <p:cxnSp>
        <p:nvCxnSpPr>
          <p:cNvPr id="49" name="Straight Arrow Connector 48"/>
          <p:cNvCxnSpPr>
            <a:stCxn id="37" idx="2"/>
            <a:endCxn id="94" idx="0"/>
          </p:cNvCxnSpPr>
          <p:nvPr/>
        </p:nvCxnSpPr>
        <p:spPr>
          <a:xfrm>
            <a:off x="2688888" y="4923111"/>
            <a:ext cx="229471" cy="2291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6" idx="2"/>
          </p:cNvCxnSpPr>
          <p:nvPr/>
        </p:nvCxnSpPr>
        <p:spPr>
          <a:xfrm flipH="1">
            <a:off x="1914219" y="4922910"/>
            <a:ext cx="319815" cy="14851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0" name="Left Arrow Callout 49"/>
          <p:cNvSpPr/>
          <p:nvPr/>
        </p:nvSpPr>
        <p:spPr>
          <a:xfrm>
            <a:off x="4817989" y="4090471"/>
            <a:ext cx="1382399" cy="947223"/>
          </a:xfrm>
          <a:prstGeom prst="leftArrowCallout">
            <a:avLst>
              <a:gd name="adj1" fmla="val 26259"/>
              <a:gd name="adj2" fmla="val 25000"/>
              <a:gd name="adj3" fmla="val 25000"/>
              <a:gd name="adj4" fmla="val 819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Do: Insert 275</a:t>
            </a:r>
            <a:endParaRPr lang="en-US" dirty="0"/>
          </a:p>
        </p:txBody>
      </p:sp>
    </p:spTree>
    <p:extLst>
      <p:ext uri="{BB962C8B-B14F-4D97-AF65-F5344CB8AC3E}">
        <p14:creationId xmlns:p14="http://schemas.microsoft.com/office/powerpoint/2010/main" val="21611912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Initialization of </a:t>
            </a:r>
            <a:r>
              <a:rPr lang="en-US" dirty="0" err="1" smtClean="0"/>
              <a:t>TempIndex</a:t>
            </a:r>
            <a:endParaRPr lang="en-US" dirty="0"/>
          </a:p>
        </p:txBody>
      </p:sp>
      <p:grpSp>
        <p:nvGrpSpPr>
          <p:cNvPr id="9" name="Group 8"/>
          <p:cNvGrpSpPr/>
          <p:nvPr/>
        </p:nvGrpSpPr>
        <p:grpSpPr>
          <a:xfrm>
            <a:off x="1030513" y="3947870"/>
            <a:ext cx="2685145" cy="580576"/>
            <a:chOff x="1531257" y="2772224"/>
            <a:chExt cx="2685145" cy="580576"/>
          </a:xfrm>
        </p:grpSpPr>
        <p:sp>
          <p:nvSpPr>
            <p:cNvPr id="4" name="Rectangle 3"/>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5" name="Rectangle 4"/>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6" name="Rectangle 5"/>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7" name="Rectangle 6"/>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8" name="Rectangle 7"/>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grpSp>
      <p:sp>
        <p:nvSpPr>
          <p:cNvPr id="10" name="Rectangle 9"/>
          <p:cNvSpPr/>
          <p:nvPr/>
        </p:nvSpPr>
        <p:spPr>
          <a:xfrm>
            <a:off x="1567542" y="2844787"/>
            <a:ext cx="537029" cy="58057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E</a:t>
            </a:r>
            <a:endParaRPr lang="en-US" dirty="0"/>
          </a:p>
        </p:txBody>
      </p:sp>
      <p:cxnSp>
        <p:nvCxnSpPr>
          <p:cNvPr id="12" name="Straight Arrow Connector 11"/>
          <p:cNvCxnSpPr>
            <a:stCxn id="10" idx="2"/>
            <a:endCxn id="4" idx="0"/>
          </p:cNvCxnSpPr>
          <p:nvPr/>
        </p:nvCxnSpPr>
        <p:spPr>
          <a:xfrm flipH="1">
            <a:off x="1299028" y="3425358"/>
            <a:ext cx="537029" cy="522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Content Placeholder 2"/>
          <p:cNvSpPr>
            <a:spLocks noGrp="1"/>
          </p:cNvSpPr>
          <p:nvPr>
            <p:ph idx="1"/>
          </p:nvPr>
        </p:nvSpPr>
        <p:spPr>
          <a:xfrm>
            <a:off x="838200" y="1825625"/>
            <a:ext cx="10515600" cy="4351338"/>
          </a:xfrm>
        </p:spPr>
        <p:txBody>
          <a:bodyPr/>
          <a:lstStyle/>
          <a:p>
            <a:endParaRPr lang="en-US" dirty="0" smtClean="0"/>
          </a:p>
          <a:p>
            <a:pPr marL="0" indent="0">
              <a:buNone/>
            </a:pPr>
            <a:endParaRPr lang="en-US" dirty="0" smtClean="0"/>
          </a:p>
          <a:p>
            <a:endParaRPr lang="en-US" dirty="0"/>
          </a:p>
          <a:p>
            <a:endParaRPr lang="en-US" dirty="0" smtClean="0"/>
          </a:p>
          <a:p>
            <a:endParaRPr lang="en-US" dirty="0"/>
          </a:p>
          <a:p>
            <a:endParaRPr lang="en-US" dirty="0" smtClean="0"/>
          </a:p>
          <a:p>
            <a:r>
              <a:rPr lang="en-US" dirty="0" smtClean="0"/>
              <a:t>Remaining user events to be inserted: 100, 200, 300, 400, 500, 600, 700, 800, and auditing event </a:t>
            </a:r>
            <a:r>
              <a:rPr lang="en-US" dirty="0" smtClean="0">
                <a:solidFill>
                  <a:srgbClr val="FF0000"/>
                </a:solidFill>
              </a:rPr>
              <a:t>273</a:t>
            </a:r>
          </a:p>
          <a:p>
            <a:endParaRPr lang="en-US" dirty="0" smtClean="0"/>
          </a:p>
          <a:p>
            <a:endParaRPr lang="en-US" dirty="0" smtClean="0"/>
          </a:p>
        </p:txBody>
      </p:sp>
      <p:sp>
        <p:nvSpPr>
          <p:cNvPr id="3" name="Down Arrow Callout 2"/>
          <p:cNvSpPr/>
          <p:nvPr/>
        </p:nvSpPr>
        <p:spPr>
          <a:xfrm>
            <a:off x="5769428" y="1690688"/>
            <a:ext cx="3628571" cy="2656341"/>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Do: Insert all of the events.  They are inserted in order, except for the auditing event if it exists.  It is always inserted last.</a:t>
            </a:r>
            <a:endParaRPr lang="en-US" dirty="0"/>
          </a:p>
        </p:txBody>
      </p:sp>
    </p:spTree>
    <p:extLst>
      <p:ext uri="{BB962C8B-B14F-4D97-AF65-F5344CB8AC3E}">
        <p14:creationId xmlns:p14="http://schemas.microsoft.com/office/powerpoint/2010/main" val="391665403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a:t>
            </a:r>
            <a:r>
              <a:rPr lang="en-US" dirty="0"/>
              <a:t>5</a:t>
            </a:r>
            <a:r>
              <a:rPr lang="en-US" dirty="0" smtClean="0"/>
              <a:t>: Binary Search to Find </a:t>
            </a:r>
            <a:r>
              <a:rPr lang="en-US" dirty="0"/>
              <a:t>V</a:t>
            </a:r>
            <a:r>
              <a:rPr lang="en-US" dirty="0" smtClean="0"/>
              <a:t>alue</a:t>
            </a:r>
            <a:endParaRPr lang="en-US" dirty="0"/>
          </a:p>
        </p:txBody>
      </p:sp>
      <p:sp>
        <p:nvSpPr>
          <p:cNvPr id="3" name="Content Placeholder 2"/>
          <p:cNvSpPr>
            <a:spLocks noGrp="1"/>
          </p:cNvSpPr>
          <p:nvPr>
            <p:ph idx="1"/>
          </p:nvPr>
        </p:nvSpPr>
        <p:spPr>
          <a:xfrm>
            <a:off x="6025865" y="1462768"/>
            <a:ext cx="5361809" cy="4351338"/>
          </a:xfrm>
        </p:spPr>
        <p:txBody>
          <a:bodyPr>
            <a:normAutofit/>
          </a:bodyPr>
          <a:lstStyle/>
          <a:p>
            <a:r>
              <a:rPr lang="en-US" sz="2000" dirty="0" smtClean="0"/>
              <a:t>We know the hidden audit event’s ID is in interval (</a:t>
            </a:r>
            <a:r>
              <a:rPr lang="en-US" sz="2000" dirty="0" err="1" smtClean="0"/>
              <a:t>x,y</a:t>
            </a:r>
            <a:r>
              <a:rPr lang="en-US" sz="2000" dirty="0" smtClean="0"/>
              <a:t>) = (251, 299)</a:t>
            </a:r>
          </a:p>
          <a:p>
            <a:r>
              <a:rPr lang="en-US" sz="2000" dirty="0" smtClean="0"/>
              <a:t>Insert midpoint = 275</a:t>
            </a:r>
          </a:p>
          <a:p>
            <a:endParaRPr lang="en-US" sz="2000" dirty="0" smtClean="0"/>
          </a:p>
          <a:p>
            <a:endParaRPr lang="en-US" sz="2000" dirty="0" smtClean="0"/>
          </a:p>
        </p:txBody>
      </p:sp>
      <p:cxnSp>
        <p:nvCxnSpPr>
          <p:cNvPr id="66" name="Straight Arrow Connector 65"/>
          <p:cNvCxnSpPr>
            <a:stCxn id="69" idx="2"/>
          </p:cNvCxnSpPr>
          <p:nvPr/>
        </p:nvCxnSpPr>
        <p:spPr>
          <a:xfrm>
            <a:off x="1670206" y="1958921"/>
            <a:ext cx="560587" cy="2298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7" name="Rectangle 66"/>
          <p:cNvSpPr/>
          <p:nvPr/>
        </p:nvSpPr>
        <p:spPr>
          <a:xfrm>
            <a:off x="979265" y="1462772"/>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cxnSp>
        <p:nvCxnSpPr>
          <p:cNvPr id="68" name="Straight Arrow Connector 67"/>
          <p:cNvCxnSpPr>
            <a:stCxn id="67" idx="2"/>
            <a:endCxn id="79" idx="0"/>
          </p:cNvCxnSpPr>
          <p:nvPr/>
        </p:nvCxnSpPr>
        <p:spPr>
          <a:xfrm>
            <a:off x="1208736" y="1958925"/>
            <a:ext cx="2528" cy="2298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Rectangle 68"/>
          <p:cNvSpPr/>
          <p:nvPr/>
        </p:nvSpPr>
        <p:spPr>
          <a:xfrm>
            <a:off x="1440735" y="1462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400</a:t>
            </a:r>
            <a:endParaRPr lang="en-US" sz="1400" dirty="0"/>
          </a:p>
        </p:txBody>
      </p:sp>
      <p:sp>
        <p:nvSpPr>
          <p:cNvPr id="71" name="Rectangle 70"/>
          <p:cNvSpPr/>
          <p:nvPr/>
        </p:nvSpPr>
        <p:spPr>
          <a:xfrm>
            <a:off x="1895383" y="1462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7</a:t>
            </a:r>
            <a:r>
              <a:rPr lang="en-US" sz="1400" dirty="0" smtClean="0"/>
              <a:t>00</a:t>
            </a:r>
            <a:endParaRPr lang="en-US" sz="1400" dirty="0"/>
          </a:p>
        </p:txBody>
      </p:sp>
      <p:cxnSp>
        <p:nvCxnSpPr>
          <p:cNvPr id="72" name="Straight Arrow Connector 71"/>
          <p:cNvCxnSpPr>
            <a:stCxn id="71" idx="2"/>
          </p:cNvCxnSpPr>
          <p:nvPr/>
        </p:nvCxnSpPr>
        <p:spPr>
          <a:xfrm>
            <a:off x="2124854" y="1958921"/>
            <a:ext cx="709334" cy="2298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9" name="Rectangle 78"/>
          <p:cNvSpPr/>
          <p:nvPr/>
        </p:nvSpPr>
        <p:spPr>
          <a:xfrm>
            <a:off x="981793" y="2188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80" name="Rectangle 79"/>
          <p:cNvSpPr/>
          <p:nvPr/>
        </p:nvSpPr>
        <p:spPr>
          <a:xfrm>
            <a:off x="1440735" y="2188764"/>
            <a:ext cx="458942" cy="49481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3</a:t>
            </a:r>
            <a:r>
              <a:rPr lang="en-US" sz="1400" dirty="0" smtClean="0"/>
              <a:t>00</a:t>
            </a:r>
            <a:endParaRPr lang="en-US" sz="1400" dirty="0"/>
          </a:p>
        </p:txBody>
      </p:sp>
      <p:cxnSp>
        <p:nvCxnSpPr>
          <p:cNvPr id="81" name="Straight Arrow Connector 80"/>
          <p:cNvCxnSpPr>
            <a:stCxn id="79" idx="2"/>
            <a:endCxn id="83" idx="0"/>
          </p:cNvCxnSpPr>
          <p:nvPr/>
        </p:nvCxnSpPr>
        <p:spPr>
          <a:xfrm flipH="1">
            <a:off x="1208736" y="2684921"/>
            <a:ext cx="2528" cy="2423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80" idx="2"/>
          </p:cNvCxnSpPr>
          <p:nvPr/>
        </p:nvCxnSpPr>
        <p:spPr>
          <a:xfrm>
            <a:off x="1670206" y="2683581"/>
            <a:ext cx="618776" cy="243694"/>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3" name="Rectangle 82"/>
          <p:cNvSpPr/>
          <p:nvPr/>
        </p:nvSpPr>
        <p:spPr>
          <a:xfrm>
            <a:off x="979265" y="2927276"/>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84" name="Rectangle 83"/>
          <p:cNvSpPr/>
          <p:nvPr/>
        </p:nvSpPr>
        <p:spPr>
          <a:xfrm>
            <a:off x="1438207" y="2927275"/>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273</a:t>
            </a:r>
            <a:endParaRPr lang="en-US" sz="1400" dirty="0"/>
          </a:p>
        </p:txBody>
      </p:sp>
      <p:grpSp>
        <p:nvGrpSpPr>
          <p:cNvPr id="85" name="Group 84"/>
          <p:cNvGrpSpPr/>
          <p:nvPr/>
        </p:nvGrpSpPr>
        <p:grpSpPr>
          <a:xfrm>
            <a:off x="2354325" y="3670519"/>
            <a:ext cx="2294712" cy="496157"/>
            <a:chOff x="1531257" y="2772224"/>
            <a:chExt cx="2685145" cy="580576"/>
          </a:xfrm>
        </p:grpSpPr>
        <p:sp>
          <p:nvSpPr>
            <p:cNvPr id="86" name="Rectangle 85"/>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rgbClr val="FF0000"/>
                  </a:solidFill>
                </a:rPr>
                <a:t>273</a:t>
              </a:r>
              <a:endParaRPr lang="en-US" sz="1400" dirty="0">
                <a:solidFill>
                  <a:srgbClr val="FF0000"/>
                </a:solidFill>
              </a:endParaRPr>
            </a:p>
          </p:txBody>
        </p:sp>
        <p:sp>
          <p:nvSpPr>
            <p:cNvPr id="87" name="Rectangle 86"/>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275</a:t>
              </a:r>
              <a:endParaRPr lang="en-US" sz="1400" dirty="0"/>
            </a:p>
          </p:txBody>
        </p:sp>
        <p:sp>
          <p:nvSpPr>
            <p:cNvPr id="88" name="Rectangle 87"/>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299</a:t>
              </a:r>
              <a:endParaRPr lang="en-US" sz="1400" dirty="0">
                <a:solidFill>
                  <a:schemeClr val="tx1"/>
                </a:solidFill>
              </a:endParaRPr>
            </a:p>
          </p:txBody>
        </p:sp>
        <p:sp>
          <p:nvSpPr>
            <p:cNvPr id="89" name="Rectangle 88"/>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90" name="Rectangle 89"/>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cxnSp>
        <p:nvCxnSpPr>
          <p:cNvPr id="91" name="Straight Arrow Connector 90"/>
          <p:cNvCxnSpPr>
            <a:stCxn id="83" idx="2"/>
            <a:endCxn id="99" idx="0"/>
          </p:cNvCxnSpPr>
          <p:nvPr/>
        </p:nvCxnSpPr>
        <p:spPr>
          <a:xfrm flipH="1">
            <a:off x="1204511" y="3423429"/>
            <a:ext cx="4225" cy="2445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Straight Arrow Connector 91"/>
          <p:cNvCxnSpPr>
            <a:stCxn id="84" idx="2"/>
            <a:endCxn id="86" idx="0"/>
          </p:cNvCxnSpPr>
          <p:nvPr/>
        </p:nvCxnSpPr>
        <p:spPr>
          <a:xfrm>
            <a:off x="1667678" y="3423428"/>
            <a:ext cx="916118" cy="2470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93" name="Group 92"/>
          <p:cNvGrpSpPr/>
          <p:nvPr/>
        </p:nvGrpSpPr>
        <p:grpSpPr>
          <a:xfrm>
            <a:off x="2688888" y="5152273"/>
            <a:ext cx="2294712" cy="496157"/>
            <a:chOff x="1531257" y="2772224"/>
            <a:chExt cx="2685145" cy="580576"/>
          </a:xfrm>
        </p:grpSpPr>
        <p:sp>
          <p:nvSpPr>
            <p:cNvPr id="94" name="Rectangle 93"/>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205</a:t>
              </a:r>
              <a:endParaRPr lang="en-US" sz="1400" dirty="0"/>
            </a:p>
          </p:txBody>
        </p:sp>
        <p:sp>
          <p:nvSpPr>
            <p:cNvPr id="95" name="Rectangle 94"/>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251</a:t>
              </a:r>
              <a:endParaRPr lang="en-US" sz="1400" dirty="0"/>
            </a:p>
          </p:txBody>
        </p:sp>
        <p:sp>
          <p:nvSpPr>
            <p:cNvPr id="96" name="Rectangle 95"/>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97" name="Rectangle 96"/>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98" name="Rectangle 97"/>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sp>
        <p:nvSpPr>
          <p:cNvPr id="99" name="Rectangle 98"/>
          <p:cNvSpPr/>
          <p:nvPr/>
        </p:nvSpPr>
        <p:spPr>
          <a:xfrm>
            <a:off x="975040" y="3667959"/>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100" name="Rectangle 99"/>
          <p:cNvSpPr/>
          <p:nvPr/>
        </p:nvSpPr>
        <p:spPr>
          <a:xfrm>
            <a:off x="1429894" y="3668160"/>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202</a:t>
            </a:r>
            <a:endParaRPr lang="en-US" sz="1400" dirty="0"/>
          </a:p>
        </p:txBody>
      </p:sp>
      <p:cxnSp>
        <p:nvCxnSpPr>
          <p:cNvPr id="104" name="Straight Arrow Connector 103"/>
          <p:cNvCxnSpPr>
            <a:stCxn id="100" idx="2"/>
            <a:endCxn id="36" idx="0"/>
          </p:cNvCxnSpPr>
          <p:nvPr/>
        </p:nvCxnSpPr>
        <p:spPr>
          <a:xfrm>
            <a:off x="1659365" y="4164313"/>
            <a:ext cx="574669" cy="2624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p:cNvCxnSpPr>
            <a:stCxn id="99" idx="2"/>
          </p:cNvCxnSpPr>
          <p:nvPr/>
        </p:nvCxnSpPr>
        <p:spPr>
          <a:xfrm flipH="1">
            <a:off x="787399" y="4164112"/>
            <a:ext cx="417112" cy="262846"/>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6" name="Rectangle 35"/>
          <p:cNvSpPr/>
          <p:nvPr/>
        </p:nvSpPr>
        <p:spPr>
          <a:xfrm>
            <a:off x="2004563" y="4426757"/>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202</a:t>
            </a:r>
            <a:endParaRPr lang="en-US" sz="1400" dirty="0"/>
          </a:p>
        </p:txBody>
      </p:sp>
      <p:sp>
        <p:nvSpPr>
          <p:cNvPr id="37" name="Rectangle 36"/>
          <p:cNvSpPr/>
          <p:nvPr/>
        </p:nvSpPr>
        <p:spPr>
          <a:xfrm>
            <a:off x="2459417" y="442695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205</a:t>
            </a:r>
            <a:endParaRPr lang="en-US" sz="1400" dirty="0"/>
          </a:p>
        </p:txBody>
      </p:sp>
      <p:cxnSp>
        <p:nvCxnSpPr>
          <p:cNvPr id="49" name="Straight Arrow Connector 48"/>
          <p:cNvCxnSpPr>
            <a:stCxn id="37" idx="2"/>
            <a:endCxn id="94" idx="0"/>
          </p:cNvCxnSpPr>
          <p:nvPr/>
        </p:nvCxnSpPr>
        <p:spPr>
          <a:xfrm>
            <a:off x="2688888" y="4923111"/>
            <a:ext cx="229471" cy="2291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6" idx="2"/>
          </p:cNvCxnSpPr>
          <p:nvPr/>
        </p:nvCxnSpPr>
        <p:spPr>
          <a:xfrm flipH="1">
            <a:off x="1914219" y="4922910"/>
            <a:ext cx="319815" cy="14851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0" name="Left Arrow Callout 49"/>
          <p:cNvSpPr/>
          <p:nvPr/>
        </p:nvSpPr>
        <p:spPr>
          <a:xfrm>
            <a:off x="4817989" y="4090471"/>
            <a:ext cx="1382399" cy="947223"/>
          </a:xfrm>
          <a:prstGeom prst="leftArrowCallout">
            <a:avLst>
              <a:gd name="adj1" fmla="val 26259"/>
              <a:gd name="adj2" fmla="val 25000"/>
              <a:gd name="adj3" fmla="val 25000"/>
              <a:gd name="adj4" fmla="val 819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Done: Inserted 275</a:t>
            </a:r>
            <a:endParaRPr lang="en-US" dirty="0"/>
          </a:p>
        </p:txBody>
      </p:sp>
    </p:spTree>
    <p:extLst>
      <p:ext uri="{BB962C8B-B14F-4D97-AF65-F5344CB8AC3E}">
        <p14:creationId xmlns:p14="http://schemas.microsoft.com/office/powerpoint/2010/main" val="307687578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a:t>
            </a:r>
            <a:r>
              <a:rPr lang="en-US" dirty="0"/>
              <a:t>5</a:t>
            </a:r>
            <a:r>
              <a:rPr lang="en-US" dirty="0" smtClean="0"/>
              <a:t>: Binary Search to Find </a:t>
            </a:r>
            <a:r>
              <a:rPr lang="en-US" dirty="0"/>
              <a:t>V</a:t>
            </a:r>
            <a:r>
              <a:rPr lang="en-US" dirty="0" smtClean="0"/>
              <a:t>alue</a:t>
            </a:r>
            <a:endParaRPr lang="en-US" dirty="0"/>
          </a:p>
        </p:txBody>
      </p:sp>
      <p:sp>
        <p:nvSpPr>
          <p:cNvPr id="3" name="Content Placeholder 2"/>
          <p:cNvSpPr>
            <a:spLocks noGrp="1"/>
          </p:cNvSpPr>
          <p:nvPr>
            <p:ph idx="1"/>
          </p:nvPr>
        </p:nvSpPr>
        <p:spPr>
          <a:xfrm>
            <a:off x="6025865" y="1462768"/>
            <a:ext cx="5361809" cy="4351338"/>
          </a:xfrm>
        </p:spPr>
        <p:txBody>
          <a:bodyPr>
            <a:normAutofit/>
          </a:bodyPr>
          <a:lstStyle/>
          <a:p>
            <a:r>
              <a:rPr lang="en-US" sz="2000" dirty="0" smtClean="0"/>
              <a:t>We know the hidden audit event’s ID is in interval (</a:t>
            </a:r>
            <a:r>
              <a:rPr lang="en-US" sz="2000" dirty="0" err="1" smtClean="0"/>
              <a:t>x,y</a:t>
            </a:r>
            <a:r>
              <a:rPr lang="en-US" sz="2000" dirty="0" smtClean="0"/>
              <a:t>) = (251, 299)</a:t>
            </a:r>
          </a:p>
          <a:p>
            <a:r>
              <a:rPr lang="en-US" sz="2000" dirty="0" smtClean="0"/>
              <a:t>Insert midpoint = 275</a:t>
            </a:r>
          </a:p>
          <a:p>
            <a:r>
              <a:rPr lang="en-US" sz="2000" dirty="0"/>
              <a:t>Insert </a:t>
            </a:r>
            <a:r>
              <a:rPr lang="en-US" sz="2000" dirty="0" smtClean="0"/>
              <a:t>252, 253, 254 </a:t>
            </a:r>
            <a:r>
              <a:rPr lang="en-US" sz="2000" dirty="0"/>
              <a:t>until split is </a:t>
            </a:r>
            <a:r>
              <a:rPr lang="en-US" sz="2000" dirty="0" smtClean="0"/>
              <a:t>observed.</a:t>
            </a:r>
            <a:endParaRPr lang="en-US" sz="2000" dirty="0"/>
          </a:p>
          <a:p>
            <a:pPr lvl="1"/>
            <a:r>
              <a:rPr lang="en-US" sz="1600" dirty="0"/>
              <a:t>If split happens on insertion of </a:t>
            </a:r>
            <a:r>
              <a:rPr lang="en-US" sz="1600" dirty="0" smtClean="0"/>
              <a:t>253, </a:t>
            </a:r>
            <a:r>
              <a:rPr lang="en-US" sz="1600" dirty="0"/>
              <a:t>then </a:t>
            </a:r>
            <a:r>
              <a:rPr lang="en-US" sz="1600" dirty="0" err="1"/>
              <a:t>audit_ID</a:t>
            </a:r>
            <a:r>
              <a:rPr lang="en-US" sz="1600" dirty="0"/>
              <a:t> &gt; </a:t>
            </a:r>
            <a:r>
              <a:rPr lang="en-US" sz="1600" dirty="0" smtClean="0"/>
              <a:t>275.</a:t>
            </a:r>
            <a:endParaRPr lang="en-US" sz="1600" dirty="0"/>
          </a:p>
          <a:p>
            <a:pPr lvl="1"/>
            <a:r>
              <a:rPr lang="en-US" sz="1600" dirty="0"/>
              <a:t>If split happens on insertion of </a:t>
            </a:r>
            <a:r>
              <a:rPr lang="en-US" sz="1600" dirty="0" smtClean="0"/>
              <a:t>254, </a:t>
            </a:r>
            <a:r>
              <a:rPr lang="en-US" sz="1600" dirty="0"/>
              <a:t>then </a:t>
            </a:r>
            <a:r>
              <a:rPr lang="en-US" sz="1600" dirty="0" err="1"/>
              <a:t>audit_ID</a:t>
            </a:r>
            <a:r>
              <a:rPr lang="en-US" sz="1600" dirty="0"/>
              <a:t> &lt; </a:t>
            </a:r>
            <a:r>
              <a:rPr lang="en-US" sz="1600" dirty="0" smtClean="0"/>
              <a:t>275.</a:t>
            </a:r>
            <a:endParaRPr lang="en-US" sz="1600" dirty="0"/>
          </a:p>
          <a:p>
            <a:endParaRPr lang="en-US" sz="2000" dirty="0" smtClean="0"/>
          </a:p>
          <a:p>
            <a:endParaRPr lang="en-US" sz="2000" dirty="0" smtClean="0"/>
          </a:p>
          <a:p>
            <a:endParaRPr lang="en-US" sz="2000" dirty="0" smtClean="0"/>
          </a:p>
        </p:txBody>
      </p:sp>
      <p:cxnSp>
        <p:nvCxnSpPr>
          <p:cNvPr id="66" name="Straight Arrow Connector 65"/>
          <p:cNvCxnSpPr>
            <a:stCxn id="69" idx="2"/>
          </p:cNvCxnSpPr>
          <p:nvPr/>
        </p:nvCxnSpPr>
        <p:spPr>
          <a:xfrm>
            <a:off x="1670206" y="1958921"/>
            <a:ext cx="560587" cy="2298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7" name="Rectangle 66"/>
          <p:cNvSpPr/>
          <p:nvPr/>
        </p:nvSpPr>
        <p:spPr>
          <a:xfrm>
            <a:off x="979265" y="1462772"/>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cxnSp>
        <p:nvCxnSpPr>
          <p:cNvPr id="68" name="Straight Arrow Connector 67"/>
          <p:cNvCxnSpPr>
            <a:stCxn id="67" idx="2"/>
            <a:endCxn id="79" idx="0"/>
          </p:cNvCxnSpPr>
          <p:nvPr/>
        </p:nvCxnSpPr>
        <p:spPr>
          <a:xfrm>
            <a:off x="1208736" y="1958925"/>
            <a:ext cx="2528" cy="2298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Rectangle 68"/>
          <p:cNvSpPr/>
          <p:nvPr/>
        </p:nvSpPr>
        <p:spPr>
          <a:xfrm>
            <a:off x="1440735" y="1462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400</a:t>
            </a:r>
            <a:endParaRPr lang="en-US" sz="1400" dirty="0"/>
          </a:p>
        </p:txBody>
      </p:sp>
      <p:sp>
        <p:nvSpPr>
          <p:cNvPr id="71" name="Rectangle 70"/>
          <p:cNvSpPr/>
          <p:nvPr/>
        </p:nvSpPr>
        <p:spPr>
          <a:xfrm>
            <a:off x="1895383" y="1462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7</a:t>
            </a:r>
            <a:r>
              <a:rPr lang="en-US" sz="1400" dirty="0" smtClean="0"/>
              <a:t>00</a:t>
            </a:r>
            <a:endParaRPr lang="en-US" sz="1400" dirty="0"/>
          </a:p>
        </p:txBody>
      </p:sp>
      <p:cxnSp>
        <p:nvCxnSpPr>
          <p:cNvPr id="72" name="Straight Arrow Connector 71"/>
          <p:cNvCxnSpPr>
            <a:stCxn id="71" idx="2"/>
          </p:cNvCxnSpPr>
          <p:nvPr/>
        </p:nvCxnSpPr>
        <p:spPr>
          <a:xfrm>
            <a:off x="2124854" y="1958921"/>
            <a:ext cx="709334" cy="2298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9" name="Rectangle 78"/>
          <p:cNvSpPr/>
          <p:nvPr/>
        </p:nvSpPr>
        <p:spPr>
          <a:xfrm>
            <a:off x="981793" y="2188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80" name="Rectangle 79"/>
          <p:cNvSpPr/>
          <p:nvPr/>
        </p:nvSpPr>
        <p:spPr>
          <a:xfrm>
            <a:off x="1440735" y="2188764"/>
            <a:ext cx="458942" cy="49481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3</a:t>
            </a:r>
            <a:r>
              <a:rPr lang="en-US" sz="1400" dirty="0" smtClean="0"/>
              <a:t>00</a:t>
            </a:r>
            <a:endParaRPr lang="en-US" sz="1400" dirty="0"/>
          </a:p>
        </p:txBody>
      </p:sp>
      <p:cxnSp>
        <p:nvCxnSpPr>
          <p:cNvPr id="81" name="Straight Arrow Connector 80"/>
          <p:cNvCxnSpPr>
            <a:stCxn id="79" idx="2"/>
            <a:endCxn id="83" idx="0"/>
          </p:cNvCxnSpPr>
          <p:nvPr/>
        </p:nvCxnSpPr>
        <p:spPr>
          <a:xfrm flipH="1">
            <a:off x="1208736" y="2684921"/>
            <a:ext cx="2528" cy="2423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80" idx="2"/>
          </p:cNvCxnSpPr>
          <p:nvPr/>
        </p:nvCxnSpPr>
        <p:spPr>
          <a:xfrm>
            <a:off x="1670206" y="2683581"/>
            <a:ext cx="618776" cy="243694"/>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3" name="Rectangle 82"/>
          <p:cNvSpPr/>
          <p:nvPr/>
        </p:nvSpPr>
        <p:spPr>
          <a:xfrm>
            <a:off x="979265" y="2927276"/>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84" name="Rectangle 83"/>
          <p:cNvSpPr/>
          <p:nvPr/>
        </p:nvSpPr>
        <p:spPr>
          <a:xfrm>
            <a:off x="1438207" y="2927275"/>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273</a:t>
            </a:r>
            <a:endParaRPr lang="en-US" sz="1400" dirty="0"/>
          </a:p>
        </p:txBody>
      </p:sp>
      <p:grpSp>
        <p:nvGrpSpPr>
          <p:cNvPr id="85" name="Group 84"/>
          <p:cNvGrpSpPr/>
          <p:nvPr/>
        </p:nvGrpSpPr>
        <p:grpSpPr>
          <a:xfrm>
            <a:off x="2354325" y="3670519"/>
            <a:ext cx="2294712" cy="496157"/>
            <a:chOff x="1531257" y="2772224"/>
            <a:chExt cx="2685145" cy="580576"/>
          </a:xfrm>
        </p:grpSpPr>
        <p:sp>
          <p:nvSpPr>
            <p:cNvPr id="86" name="Rectangle 85"/>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rgbClr val="FF0000"/>
                  </a:solidFill>
                </a:rPr>
                <a:t>273</a:t>
              </a:r>
              <a:endParaRPr lang="en-US" sz="1400" dirty="0">
                <a:solidFill>
                  <a:srgbClr val="FF0000"/>
                </a:solidFill>
              </a:endParaRPr>
            </a:p>
          </p:txBody>
        </p:sp>
        <p:sp>
          <p:nvSpPr>
            <p:cNvPr id="87" name="Rectangle 86"/>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275</a:t>
              </a:r>
              <a:endParaRPr lang="en-US" sz="1400" dirty="0"/>
            </a:p>
          </p:txBody>
        </p:sp>
        <p:sp>
          <p:nvSpPr>
            <p:cNvPr id="88" name="Rectangle 87"/>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299</a:t>
              </a:r>
              <a:endParaRPr lang="en-US" sz="1400" dirty="0">
                <a:solidFill>
                  <a:schemeClr val="tx1"/>
                </a:solidFill>
              </a:endParaRPr>
            </a:p>
          </p:txBody>
        </p:sp>
        <p:sp>
          <p:nvSpPr>
            <p:cNvPr id="89" name="Rectangle 88"/>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90" name="Rectangle 89"/>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cxnSp>
        <p:nvCxnSpPr>
          <p:cNvPr id="91" name="Straight Arrow Connector 90"/>
          <p:cNvCxnSpPr>
            <a:stCxn id="83" idx="2"/>
            <a:endCxn id="99" idx="0"/>
          </p:cNvCxnSpPr>
          <p:nvPr/>
        </p:nvCxnSpPr>
        <p:spPr>
          <a:xfrm flipH="1">
            <a:off x="1204511" y="3423429"/>
            <a:ext cx="4225" cy="2445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Straight Arrow Connector 91"/>
          <p:cNvCxnSpPr>
            <a:stCxn id="84" idx="2"/>
            <a:endCxn id="86" idx="0"/>
          </p:cNvCxnSpPr>
          <p:nvPr/>
        </p:nvCxnSpPr>
        <p:spPr>
          <a:xfrm>
            <a:off x="1667678" y="3423428"/>
            <a:ext cx="916118" cy="2470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93" name="Group 92"/>
          <p:cNvGrpSpPr/>
          <p:nvPr/>
        </p:nvGrpSpPr>
        <p:grpSpPr>
          <a:xfrm>
            <a:off x="2688888" y="5152273"/>
            <a:ext cx="2294712" cy="496157"/>
            <a:chOff x="1531257" y="2772224"/>
            <a:chExt cx="2685145" cy="580576"/>
          </a:xfrm>
        </p:grpSpPr>
        <p:sp>
          <p:nvSpPr>
            <p:cNvPr id="94" name="Rectangle 93"/>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205</a:t>
              </a:r>
              <a:endParaRPr lang="en-US" sz="1400" dirty="0"/>
            </a:p>
          </p:txBody>
        </p:sp>
        <p:sp>
          <p:nvSpPr>
            <p:cNvPr id="95" name="Rectangle 94"/>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251</a:t>
              </a:r>
              <a:endParaRPr lang="en-US" sz="1400" dirty="0"/>
            </a:p>
          </p:txBody>
        </p:sp>
        <p:sp>
          <p:nvSpPr>
            <p:cNvPr id="96" name="Rectangle 95"/>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97" name="Rectangle 96"/>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98" name="Rectangle 97"/>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sp>
        <p:nvSpPr>
          <p:cNvPr id="99" name="Rectangle 98"/>
          <p:cNvSpPr/>
          <p:nvPr/>
        </p:nvSpPr>
        <p:spPr>
          <a:xfrm>
            <a:off x="975040" y="3667959"/>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100" name="Rectangle 99"/>
          <p:cNvSpPr/>
          <p:nvPr/>
        </p:nvSpPr>
        <p:spPr>
          <a:xfrm>
            <a:off x="1429894" y="3668160"/>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202</a:t>
            </a:r>
            <a:endParaRPr lang="en-US" sz="1400" dirty="0"/>
          </a:p>
        </p:txBody>
      </p:sp>
      <p:cxnSp>
        <p:nvCxnSpPr>
          <p:cNvPr id="104" name="Straight Arrow Connector 103"/>
          <p:cNvCxnSpPr>
            <a:stCxn id="100" idx="2"/>
            <a:endCxn id="36" idx="0"/>
          </p:cNvCxnSpPr>
          <p:nvPr/>
        </p:nvCxnSpPr>
        <p:spPr>
          <a:xfrm>
            <a:off x="1659365" y="4164313"/>
            <a:ext cx="574669" cy="2624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p:cNvCxnSpPr>
            <a:stCxn id="99" idx="2"/>
          </p:cNvCxnSpPr>
          <p:nvPr/>
        </p:nvCxnSpPr>
        <p:spPr>
          <a:xfrm flipH="1">
            <a:off x="787399" y="4164112"/>
            <a:ext cx="417112" cy="262846"/>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6" name="Rectangle 35"/>
          <p:cNvSpPr/>
          <p:nvPr/>
        </p:nvSpPr>
        <p:spPr>
          <a:xfrm>
            <a:off x="2004563" y="4426757"/>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202</a:t>
            </a:r>
            <a:endParaRPr lang="en-US" sz="1400" dirty="0"/>
          </a:p>
        </p:txBody>
      </p:sp>
      <p:sp>
        <p:nvSpPr>
          <p:cNvPr id="37" name="Rectangle 36"/>
          <p:cNvSpPr/>
          <p:nvPr/>
        </p:nvSpPr>
        <p:spPr>
          <a:xfrm>
            <a:off x="2459417" y="442695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205</a:t>
            </a:r>
            <a:endParaRPr lang="en-US" sz="1400" dirty="0"/>
          </a:p>
        </p:txBody>
      </p:sp>
      <p:cxnSp>
        <p:nvCxnSpPr>
          <p:cNvPr id="49" name="Straight Arrow Connector 48"/>
          <p:cNvCxnSpPr>
            <a:stCxn id="37" idx="2"/>
            <a:endCxn id="94" idx="0"/>
          </p:cNvCxnSpPr>
          <p:nvPr/>
        </p:nvCxnSpPr>
        <p:spPr>
          <a:xfrm>
            <a:off x="2688888" y="4923111"/>
            <a:ext cx="229471" cy="2291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6" idx="2"/>
          </p:cNvCxnSpPr>
          <p:nvPr/>
        </p:nvCxnSpPr>
        <p:spPr>
          <a:xfrm flipH="1">
            <a:off x="1914219" y="4922910"/>
            <a:ext cx="319815" cy="14851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9" name="Left Arrow Callout 38"/>
          <p:cNvSpPr/>
          <p:nvPr/>
        </p:nvSpPr>
        <p:spPr>
          <a:xfrm>
            <a:off x="4396188" y="3990849"/>
            <a:ext cx="2120500" cy="1038198"/>
          </a:xfrm>
          <a:prstGeom prst="leftArrowCallout">
            <a:avLst>
              <a:gd name="adj1" fmla="val 25000"/>
              <a:gd name="adj2" fmla="val 25000"/>
              <a:gd name="adj3" fmla="val 25000"/>
              <a:gd name="adj4" fmla="val 861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To Do: Insert 252, 253, and 254 in that order until a split is observed</a:t>
            </a:r>
            <a:endParaRPr lang="en-US" sz="1600" dirty="0"/>
          </a:p>
        </p:txBody>
      </p:sp>
    </p:spTree>
    <p:extLst>
      <p:ext uri="{BB962C8B-B14F-4D97-AF65-F5344CB8AC3E}">
        <p14:creationId xmlns:p14="http://schemas.microsoft.com/office/powerpoint/2010/main" val="24560145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a:t>
            </a:r>
            <a:r>
              <a:rPr lang="en-US" dirty="0"/>
              <a:t>5</a:t>
            </a:r>
            <a:r>
              <a:rPr lang="en-US" dirty="0" smtClean="0"/>
              <a:t>: Binary Search to Find </a:t>
            </a:r>
            <a:r>
              <a:rPr lang="en-US" dirty="0"/>
              <a:t>V</a:t>
            </a:r>
            <a:r>
              <a:rPr lang="en-US" dirty="0" smtClean="0"/>
              <a:t>alue</a:t>
            </a:r>
            <a:endParaRPr lang="en-US" dirty="0"/>
          </a:p>
        </p:txBody>
      </p:sp>
      <p:sp>
        <p:nvSpPr>
          <p:cNvPr id="3" name="Content Placeholder 2"/>
          <p:cNvSpPr>
            <a:spLocks noGrp="1"/>
          </p:cNvSpPr>
          <p:nvPr>
            <p:ph idx="1"/>
          </p:nvPr>
        </p:nvSpPr>
        <p:spPr>
          <a:xfrm>
            <a:off x="6025865" y="1462768"/>
            <a:ext cx="5361809" cy="4351338"/>
          </a:xfrm>
        </p:spPr>
        <p:txBody>
          <a:bodyPr>
            <a:normAutofit/>
          </a:bodyPr>
          <a:lstStyle/>
          <a:p>
            <a:r>
              <a:rPr lang="en-US" sz="2000" dirty="0" smtClean="0"/>
              <a:t>We know the hidden audit event’s ID is in interval (</a:t>
            </a:r>
            <a:r>
              <a:rPr lang="en-US" sz="2000" dirty="0" err="1" smtClean="0"/>
              <a:t>x,y</a:t>
            </a:r>
            <a:r>
              <a:rPr lang="en-US" sz="2000" dirty="0" smtClean="0"/>
              <a:t>) = (251, 299)</a:t>
            </a:r>
          </a:p>
          <a:p>
            <a:r>
              <a:rPr lang="en-US" sz="2000" dirty="0" smtClean="0"/>
              <a:t>Insert midpoint = 275</a:t>
            </a:r>
          </a:p>
          <a:p>
            <a:r>
              <a:rPr lang="en-US" sz="2000" dirty="0"/>
              <a:t>Insert </a:t>
            </a:r>
            <a:r>
              <a:rPr lang="en-US" sz="2000" dirty="0" smtClean="0"/>
              <a:t>252, 253, 254 </a:t>
            </a:r>
            <a:r>
              <a:rPr lang="en-US" sz="2000" dirty="0"/>
              <a:t>until split is observed.</a:t>
            </a:r>
          </a:p>
          <a:p>
            <a:pPr lvl="1"/>
            <a:r>
              <a:rPr lang="en-US" sz="1600" dirty="0"/>
              <a:t>If split happens on insertion of </a:t>
            </a:r>
            <a:r>
              <a:rPr lang="en-US" sz="1600" dirty="0" smtClean="0"/>
              <a:t>253, </a:t>
            </a:r>
            <a:r>
              <a:rPr lang="en-US" sz="1600" dirty="0"/>
              <a:t>then </a:t>
            </a:r>
            <a:r>
              <a:rPr lang="en-US" sz="1600" dirty="0" err="1"/>
              <a:t>audit_ID</a:t>
            </a:r>
            <a:r>
              <a:rPr lang="en-US" sz="1600" dirty="0"/>
              <a:t> &gt; </a:t>
            </a:r>
            <a:r>
              <a:rPr lang="en-US" sz="1600" dirty="0" smtClean="0"/>
              <a:t>275.</a:t>
            </a:r>
            <a:endParaRPr lang="en-US" sz="1600" dirty="0"/>
          </a:p>
          <a:p>
            <a:pPr lvl="1"/>
            <a:r>
              <a:rPr lang="en-US" sz="1600" dirty="0">
                <a:solidFill>
                  <a:srgbClr val="FF0000"/>
                </a:solidFill>
              </a:rPr>
              <a:t>If split happens on insertion of </a:t>
            </a:r>
            <a:r>
              <a:rPr lang="en-US" sz="1600" dirty="0" smtClean="0">
                <a:solidFill>
                  <a:srgbClr val="FF0000"/>
                </a:solidFill>
              </a:rPr>
              <a:t>254, </a:t>
            </a:r>
            <a:r>
              <a:rPr lang="en-US" sz="1600" dirty="0">
                <a:solidFill>
                  <a:srgbClr val="FF0000"/>
                </a:solidFill>
              </a:rPr>
              <a:t>then </a:t>
            </a:r>
            <a:r>
              <a:rPr lang="en-US" sz="1600" dirty="0" err="1">
                <a:solidFill>
                  <a:srgbClr val="FF0000"/>
                </a:solidFill>
              </a:rPr>
              <a:t>audit_ID</a:t>
            </a:r>
            <a:r>
              <a:rPr lang="en-US" sz="1600" dirty="0">
                <a:solidFill>
                  <a:srgbClr val="FF0000"/>
                </a:solidFill>
              </a:rPr>
              <a:t> &lt; </a:t>
            </a:r>
            <a:r>
              <a:rPr lang="en-US" sz="1600" dirty="0" smtClean="0">
                <a:solidFill>
                  <a:srgbClr val="FF0000"/>
                </a:solidFill>
              </a:rPr>
              <a:t>275.</a:t>
            </a:r>
            <a:endParaRPr lang="en-US" sz="1600" dirty="0">
              <a:solidFill>
                <a:srgbClr val="FF0000"/>
              </a:solidFill>
            </a:endParaRPr>
          </a:p>
          <a:p>
            <a:endParaRPr lang="en-US" sz="2000" dirty="0" smtClean="0"/>
          </a:p>
          <a:p>
            <a:endParaRPr lang="en-US" sz="2000" dirty="0" smtClean="0"/>
          </a:p>
          <a:p>
            <a:endParaRPr lang="en-US" sz="2000" dirty="0" smtClean="0"/>
          </a:p>
        </p:txBody>
      </p:sp>
      <p:cxnSp>
        <p:nvCxnSpPr>
          <p:cNvPr id="66" name="Straight Arrow Connector 65"/>
          <p:cNvCxnSpPr>
            <a:stCxn id="69" idx="2"/>
          </p:cNvCxnSpPr>
          <p:nvPr/>
        </p:nvCxnSpPr>
        <p:spPr>
          <a:xfrm>
            <a:off x="1670206" y="1958921"/>
            <a:ext cx="560587" cy="2298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7" name="Rectangle 66"/>
          <p:cNvSpPr/>
          <p:nvPr/>
        </p:nvSpPr>
        <p:spPr>
          <a:xfrm>
            <a:off x="979265" y="1462772"/>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cxnSp>
        <p:nvCxnSpPr>
          <p:cNvPr id="68" name="Straight Arrow Connector 67"/>
          <p:cNvCxnSpPr>
            <a:stCxn id="67" idx="2"/>
            <a:endCxn id="79" idx="0"/>
          </p:cNvCxnSpPr>
          <p:nvPr/>
        </p:nvCxnSpPr>
        <p:spPr>
          <a:xfrm>
            <a:off x="1208736" y="1958925"/>
            <a:ext cx="2528" cy="2298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Rectangle 68"/>
          <p:cNvSpPr/>
          <p:nvPr/>
        </p:nvSpPr>
        <p:spPr>
          <a:xfrm>
            <a:off x="1440735" y="1462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400</a:t>
            </a:r>
            <a:endParaRPr lang="en-US" sz="1400" dirty="0"/>
          </a:p>
        </p:txBody>
      </p:sp>
      <p:sp>
        <p:nvSpPr>
          <p:cNvPr id="71" name="Rectangle 70"/>
          <p:cNvSpPr/>
          <p:nvPr/>
        </p:nvSpPr>
        <p:spPr>
          <a:xfrm>
            <a:off x="1895383" y="1462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7</a:t>
            </a:r>
            <a:r>
              <a:rPr lang="en-US" sz="1400" dirty="0" smtClean="0"/>
              <a:t>00</a:t>
            </a:r>
            <a:endParaRPr lang="en-US" sz="1400" dirty="0"/>
          </a:p>
        </p:txBody>
      </p:sp>
      <p:cxnSp>
        <p:nvCxnSpPr>
          <p:cNvPr id="72" name="Straight Arrow Connector 71"/>
          <p:cNvCxnSpPr>
            <a:stCxn id="71" idx="2"/>
          </p:cNvCxnSpPr>
          <p:nvPr/>
        </p:nvCxnSpPr>
        <p:spPr>
          <a:xfrm>
            <a:off x="2124854" y="1958921"/>
            <a:ext cx="709334" cy="2298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9" name="Rectangle 78"/>
          <p:cNvSpPr/>
          <p:nvPr/>
        </p:nvSpPr>
        <p:spPr>
          <a:xfrm>
            <a:off x="981793" y="2188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80" name="Rectangle 79"/>
          <p:cNvSpPr/>
          <p:nvPr/>
        </p:nvSpPr>
        <p:spPr>
          <a:xfrm>
            <a:off x="1440735" y="2188764"/>
            <a:ext cx="458942" cy="49481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3</a:t>
            </a:r>
            <a:r>
              <a:rPr lang="en-US" sz="1400" dirty="0" smtClean="0"/>
              <a:t>00</a:t>
            </a:r>
            <a:endParaRPr lang="en-US" sz="1400" dirty="0"/>
          </a:p>
        </p:txBody>
      </p:sp>
      <p:cxnSp>
        <p:nvCxnSpPr>
          <p:cNvPr id="81" name="Straight Arrow Connector 80"/>
          <p:cNvCxnSpPr>
            <a:stCxn id="79" idx="2"/>
            <a:endCxn id="83" idx="0"/>
          </p:cNvCxnSpPr>
          <p:nvPr/>
        </p:nvCxnSpPr>
        <p:spPr>
          <a:xfrm flipH="1">
            <a:off x="1208736" y="2684921"/>
            <a:ext cx="2528" cy="2423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80" idx="2"/>
          </p:cNvCxnSpPr>
          <p:nvPr/>
        </p:nvCxnSpPr>
        <p:spPr>
          <a:xfrm>
            <a:off x="1670206" y="2683581"/>
            <a:ext cx="618776" cy="243694"/>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3" name="Rectangle 82"/>
          <p:cNvSpPr/>
          <p:nvPr/>
        </p:nvSpPr>
        <p:spPr>
          <a:xfrm>
            <a:off x="979265" y="2927276"/>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84" name="Rectangle 83"/>
          <p:cNvSpPr/>
          <p:nvPr/>
        </p:nvSpPr>
        <p:spPr>
          <a:xfrm>
            <a:off x="1438207" y="2927275"/>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273</a:t>
            </a:r>
            <a:endParaRPr lang="en-US" sz="1400" dirty="0"/>
          </a:p>
        </p:txBody>
      </p:sp>
      <p:grpSp>
        <p:nvGrpSpPr>
          <p:cNvPr id="85" name="Group 84"/>
          <p:cNvGrpSpPr/>
          <p:nvPr/>
        </p:nvGrpSpPr>
        <p:grpSpPr>
          <a:xfrm>
            <a:off x="2354325" y="3670519"/>
            <a:ext cx="2294712" cy="496157"/>
            <a:chOff x="1531257" y="2772224"/>
            <a:chExt cx="2685145" cy="580576"/>
          </a:xfrm>
        </p:grpSpPr>
        <p:sp>
          <p:nvSpPr>
            <p:cNvPr id="86" name="Rectangle 85"/>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rgbClr val="FF0000"/>
                  </a:solidFill>
                </a:rPr>
                <a:t>273</a:t>
              </a:r>
              <a:endParaRPr lang="en-US" sz="1400" dirty="0">
                <a:solidFill>
                  <a:srgbClr val="FF0000"/>
                </a:solidFill>
              </a:endParaRPr>
            </a:p>
          </p:txBody>
        </p:sp>
        <p:sp>
          <p:nvSpPr>
            <p:cNvPr id="87" name="Rectangle 86"/>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275</a:t>
              </a:r>
              <a:endParaRPr lang="en-US" sz="1400" dirty="0"/>
            </a:p>
          </p:txBody>
        </p:sp>
        <p:sp>
          <p:nvSpPr>
            <p:cNvPr id="88" name="Rectangle 87"/>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299</a:t>
              </a:r>
              <a:endParaRPr lang="en-US" sz="1400" dirty="0">
                <a:solidFill>
                  <a:schemeClr val="tx1"/>
                </a:solidFill>
              </a:endParaRPr>
            </a:p>
          </p:txBody>
        </p:sp>
        <p:sp>
          <p:nvSpPr>
            <p:cNvPr id="89" name="Rectangle 88"/>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90" name="Rectangle 89"/>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cxnSp>
        <p:nvCxnSpPr>
          <p:cNvPr id="91" name="Straight Arrow Connector 90"/>
          <p:cNvCxnSpPr>
            <a:stCxn id="83" idx="2"/>
            <a:endCxn id="99" idx="0"/>
          </p:cNvCxnSpPr>
          <p:nvPr/>
        </p:nvCxnSpPr>
        <p:spPr>
          <a:xfrm flipH="1">
            <a:off x="1204511" y="3423429"/>
            <a:ext cx="4225" cy="2445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Straight Arrow Connector 91"/>
          <p:cNvCxnSpPr>
            <a:stCxn id="84" idx="2"/>
            <a:endCxn id="86" idx="0"/>
          </p:cNvCxnSpPr>
          <p:nvPr/>
        </p:nvCxnSpPr>
        <p:spPr>
          <a:xfrm>
            <a:off x="1667678" y="3423428"/>
            <a:ext cx="916118" cy="2470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93" name="Group 92"/>
          <p:cNvGrpSpPr/>
          <p:nvPr/>
        </p:nvGrpSpPr>
        <p:grpSpPr>
          <a:xfrm>
            <a:off x="2688888" y="5898424"/>
            <a:ext cx="2294712" cy="496157"/>
            <a:chOff x="1531257" y="2772224"/>
            <a:chExt cx="2685145" cy="580576"/>
          </a:xfrm>
        </p:grpSpPr>
        <p:sp>
          <p:nvSpPr>
            <p:cNvPr id="94" name="Rectangle 93"/>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205</a:t>
              </a:r>
              <a:endParaRPr lang="en-US" sz="1400" dirty="0"/>
            </a:p>
          </p:txBody>
        </p:sp>
        <p:sp>
          <p:nvSpPr>
            <p:cNvPr id="95" name="Rectangle 94"/>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251</a:t>
              </a:r>
              <a:endParaRPr lang="en-US" sz="1400" dirty="0"/>
            </a:p>
          </p:txBody>
        </p:sp>
        <p:sp>
          <p:nvSpPr>
            <p:cNvPr id="96" name="Rectangle 95"/>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252</a:t>
              </a:r>
              <a:endParaRPr lang="en-US" sz="1400" dirty="0">
                <a:solidFill>
                  <a:schemeClr val="tx1"/>
                </a:solidFill>
              </a:endParaRPr>
            </a:p>
          </p:txBody>
        </p:sp>
        <p:sp>
          <p:nvSpPr>
            <p:cNvPr id="97" name="Rectangle 96"/>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98" name="Rectangle 97"/>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sp>
        <p:nvSpPr>
          <p:cNvPr id="99" name="Rectangle 98"/>
          <p:cNvSpPr/>
          <p:nvPr/>
        </p:nvSpPr>
        <p:spPr>
          <a:xfrm>
            <a:off x="975040" y="3667959"/>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100" name="Rectangle 99"/>
          <p:cNvSpPr/>
          <p:nvPr/>
        </p:nvSpPr>
        <p:spPr>
          <a:xfrm>
            <a:off x="1429894" y="3668160"/>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202</a:t>
            </a:r>
            <a:endParaRPr lang="en-US" sz="1400" dirty="0"/>
          </a:p>
        </p:txBody>
      </p:sp>
      <p:cxnSp>
        <p:nvCxnSpPr>
          <p:cNvPr id="104" name="Straight Arrow Connector 103"/>
          <p:cNvCxnSpPr>
            <a:stCxn id="100" idx="2"/>
            <a:endCxn id="36" idx="0"/>
          </p:cNvCxnSpPr>
          <p:nvPr/>
        </p:nvCxnSpPr>
        <p:spPr>
          <a:xfrm>
            <a:off x="1659365" y="4164313"/>
            <a:ext cx="574669" cy="2624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p:cNvCxnSpPr>
            <a:stCxn id="99" idx="2"/>
          </p:cNvCxnSpPr>
          <p:nvPr/>
        </p:nvCxnSpPr>
        <p:spPr>
          <a:xfrm flipH="1">
            <a:off x="787399" y="4164112"/>
            <a:ext cx="417112" cy="262846"/>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6" name="Rectangle 35"/>
          <p:cNvSpPr/>
          <p:nvPr/>
        </p:nvSpPr>
        <p:spPr>
          <a:xfrm>
            <a:off x="2004563" y="4426757"/>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202</a:t>
            </a:r>
            <a:endParaRPr lang="en-US" sz="1400" dirty="0"/>
          </a:p>
        </p:txBody>
      </p:sp>
      <p:sp>
        <p:nvSpPr>
          <p:cNvPr id="37" name="Rectangle 36"/>
          <p:cNvSpPr/>
          <p:nvPr/>
        </p:nvSpPr>
        <p:spPr>
          <a:xfrm>
            <a:off x="2459417" y="442695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205</a:t>
            </a:r>
            <a:endParaRPr lang="en-US" sz="1400" dirty="0"/>
          </a:p>
        </p:txBody>
      </p:sp>
      <p:cxnSp>
        <p:nvCxnSpPr>
          <p:cNvPr id="49" name="Straight Arrow Connector 48"/>
          <p:cNvCxnSpPr>
            <a:stCxn id="37" idx="2"/>
            <a:endCxn id="41" idx="0"/>
          </p:cNvCxnSpPr>
          <p:nvPr/>
        </p:nvCxnSpPr>
        <p:spPr>
          <a:xfrm>
            <a:off x="2688888" y="4923111"/>
            <a:ext cx="233559" cy="2600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6" idx="2"/>
          </p:cNvCxnSpPr>
          <p:nvPr/>
        </p:nvCxnSpPr>
        <p:spPr>
          <a:xfrm flipH="1">
            <a:off x="1914219" y="4922910"/>
            <a:ext cx="319815" cy="14851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1" name="Rectangle 40"/>
          <p:cNvSpPr/>
          <p:nvPr/>
        </p:nvSpPr>
        <p:spPr>
          <a:xfrm>
            <a:off x="2692976" y="5183192"/>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205</a:t>
            </a:r>
            <a:endParaRPr lang="en-US" sz="1400" dirty="0"/>
          </a:p>
        </p:txBody>
      </p:sp>
      <p:sp>
        <p:nvSpPr>
          <p:cNvPr id="42" name="Rectangle 41"/>
          <p:cNvSpPr/>
          <p:nvPr/>
        </p:nvSpPr>
        <p:spPr>
          <a:xfrm>
            <a:off x="3147830" y="5183393"/>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253</a:t>
            </a:r>
            <a:endParaRPr lang="en-US" sz="1400" dirty="0"/>
          </a:p>
        </p:txBody>
      </p:sp>
      <p:cxnSp>
        <p:nvCxnSpPr>
          <p:cNvPr id="43" name="Straight Arrow Connector 42"/>
          <p:cNvCxnSpPr>
            <a:stCxn id="41" idx="2"/>
            <a:endCxn id="94" idx="0"/>
          </p:cNvCxnSpPr>
          <p:nvPr/>
        </p:nvCxnSpPr>
        <p:spPr>
          <a:xfrm flipH="1">
            <a:off x="2918359" y="5679345"/>
            <a:ext cx="4088" cy="2190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45" name="Group 44"/>
          <p:cNvGrpSpPr/>
          <p:nvPr/>
        </p:nvGrpSpPr>
        <p:grpSpPr>
          <a:xfrm>
            <a:off x="5118975" y="5898424"/>
            <a:ext cx="2294712" cy="496157"/>
            <a:chOff x="1531257" y="2772224"/>
            <a:chExt cx="2685145" cy="580576"/>
          </a:xfrm>
        </p:grpSpPr>
        <p:sp>
          <p:nvSpPr>
            <p:cNvPr id="46" name="Rectangle 45"/>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253</a:t>
              </a:r>
              <a:endParaRPr lang="en-US" sz="1400" dirty="0"/>
            </a:p>
          </p:txBody>
        </p:sp>
        <p:sp>
          <p:nvSpPr>
            <p:cNvPr id="47" name="Rectangle 46"/>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254</a:t>
              </a:r>
              <a:endParaRPr lang="en-US" sz="1400" dirty="0"/>
            </a:p>
          </p:txBody>
        </p:sp>
        <p:sp>
          <p:nvSpPr>
            <p:cNvPr id="50" name="Rectangle 49"/>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51" name="Rectangle 50"/>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52" name="Rectangle 51"/>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cxnSp>
        <p:nvCxnSpPr>
          <p:cNvPr id="53" name="Straight Arrow Connector 52"/>
          <p:cNvCxnSpPr>
            <a:stCxn id="42" idx="2"/>
            <a:endCxn id="46" idx="0"/>
          </p:cNvCxnSpPr>
          <p:nvPr/>
        </p:nvCxnSpPr>
        <p:spPr>
          <a:xfrm>
            <a:off x="3377301" y="5679546"/>
            <a:ext cx="1971145" cy="2188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4" name="Left Arrow Callout 53"/>
          <p:cNvSpPr/>
          <p:nvPr/>
        </p:nvSpPr>
        <p:spPr>
          <a:xfrm>
            <a:off x="5140138" y="4922910"/>
            <a:ext cx="2120500" cy="856382"/>
          </a:xfrm>
          <a:prstGeom prst="leftArrowCallout">
            <a:avLst>
              <a:gd name="adj1" fmla="val 18753"/>
              <a:gd name="adj2" fmla="val 25000"/>
              <a:gd name="adj3" fmla="val 15630"/>
              <a:gd name="adj4" fmla="val 90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Split is observed on insertion of 254 </a:t>
            </a:r>
            <a:endParaRPr lang="en-US" sz="1600" dirty="0"/>
          </a:p>
        </p:txBody>
      </p:sp>
    </p:spTree>
    <p:extLst>
      <p:ext uri="{BB962C8B-B14F-4D97-AF65-F5344CB8AC3E}">
        <p14:creationId xmlns:p14="http://schemas.microsoft.com/office/powerpoint/2010/main" val="408651636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a:t>
            </a:r>
            <a:r>
              <a:rPr lang="en-US" dirty="0"/>
              <a:t>5</a:t>
            </a:r>
            <a:r>
              <a:rPr lang="en-US" dirty="0" smtClean="0"/>
              <a:t>: Binary Search to Find Value</a:t>
            </a:r>
            <a:endParaRPr lang="en-US" dirty="0"/>
          </a:p>
        </p:txBody>
      </p:sp>
      <p:sp>
        <p:nvSpPr>
          <p:cNvPr id="3" name="Content Placeholder 2"/>
          <p:cNvSpPr>
            <a:spLocks noGrp="1"/>
          </p:cNvSpPr>
          <p:nvPr>
            <p:ph idx="1"/>
          </p:nvPr>
        </p:nvSpPr>
        <p:spPr>
          <a:xfrm>
            <a:off x="6025865" y="1462768"/>
            <a:ext cx="5361809" cy="4351338"/>
          </a:xfrm>
        </p:spPr>
        <p:txBody>
          <a:bodyPr>
            <a:normAutofit/>
          </a:bodyPr>
          <a:lstStyle/>
          <a:p>
            <a:r>
              <a:rPr lang="en-US" sz="2000" dirty="0" smtClean="0"/>
              <a:t>We know the hidden audit event’s ID is in interval (</a:t>
            </a:r>
            <a:r>
              <a:rPr lang="en-US" sz="2000" dirty="0" err="1" smtClean="0"/>
              <a:t>x,y</a:t>
            </a:r>
            <a:r>
              <a:rPr lang="en-US" sz="2000" dirty="0" smtClean="0"/>
              <a:t>) = (251, 299)</a:t>
            </a:r>
          </a:p>
          <a:p>
            <a:r>
              <a:rPr lang="en-US" sz="2000" dirty="0" smtClean="0"/>
              <a:t>Insert midpoint = 275</a:t>
            </a:r>
          </a:p>
          <a:p>
            <a:r>
              <a:rPr lang="en-US" sz="2000" dirty="0"/>
              <a:t>Insert </a:t>
            </a:r>
            <a:r>
              <a:rPr lang="en-US" sz="2000" dirty="0" smtClean="0"/>
              <a:t>252, 253, 254 </a:t>
            </a:r>
            <a:r>
              <a:rPr lang="en-US" sz="2000" dirty="0"/>
              <a:t>until split is observed.</a:t>
            </a:r>
          </a:p>
          <a:p>
            <a:pPr lvl="1"/>
            <a:r>
              <a:rPr lang="en-US" sz="1600" dirty="0"/>
              <a:t>If split happens on insertion of </a:t>
            </a:r>
            <a:r>
              <a:rPr lang="en-US" sz="1600" dirty="0" smtClean="0"/>
              <a:t>253, </a:t>
            </a:r>
            <a:r>
              <a:rPr lang="en-US" sz="1600" dirty="0"/>
              <a:t>then </a:t>
            </a:r>
            <a:r>
              <a:rPr lang="en-US" sz="1600" dirty="0" err="1"/>
              <a:t>audit_ID</a:t>
            </a:r>
            <a:r>
              <a:rPr lang="en-US" sz="1600" dirty="0"/>
              <a:t> &gt; </a:t>
            </a:r>
            <a:r>
              <a:rPr lang="en-US" sz="1600" dirty="0" smtClean="0"/>
              <a:t>275.</a:t>
            </a:r>
            <a:endParaRPr lang="en-US" sz="1600" dirty="0"/>
          </a:p>
          <a:p>
            <a:pPr lvl="1"/>
            <a:r>
              <a:rPr lang="en-US" sz="1600" dirty="0">
                <a:solidFill>
                  <a:srgbClr val="FF0000"/>
                </a:solidFill>
              </a:rPr>
              <a:t>If split happens on insertion of </a:t>
            </a:r>
            <a:r>
              <a:rPr lang="en-US" sz="1600" dirty="0" smtClean="0">
                <a:solidFill>
                  <a:srgbClr val="FF0000"/>
                </a:solidFill>
              </a:rPr>
              <a:t>254, </a:t>
            </a:r>
            <a:r>
              <a:rPr lang="en-US" sz="1600" dirty="0">
                <a:solidFill>
                  <a:srgbClr val="FF0000"/>
                </a:solidFill>
              </a:rPr>
              <a:t>then </a:t>
            </a:r>
            <a:r>
              <a:rPr lang="en-US" sz="1600" dirty="0" err="1">
                <a:solidFill>
                  <a:srgbClr val="FF0000"/>
                </a:solidFill>
              </a:rPr>
              <a:t>audit_ID</a:t>
            </a:r>
            <a:r>
              <a:rPr lang="en-US" sz="1600" dirty="0">
                <a:solidFill>
                  <a:srgbClr val="FF0000"/>
                </a:solidFill>
              </a:rPr>
              <a:t> &lt; </a:t>
            </a:r>
            <a:r>
              <a:rPr lang="en-US" sz="1600" dirty="0" smtClean="0">
                <a:solidFill>
                  <a:srgbClr val="FF0000"/>
                </a:solidFill>
              </a:rPr>
              <a:t>275.</a:t>
            </a:r>
            <a:endParaRPr lang="en-US" sz="1600" dirty="0">
              <a:solidFill>
                <a:srgbClr val="FF0000"/>
              </a:solidFill>
            </a:endParaRPr>
          </a:p>
          <a:p>
            <a:pPr lvl="1"/>
            <a:r>
              <a:rPr lang="en-US" sz="1600" dirty="0" smtClean="0"/>
              <a:t>Audit </a:t>
            </a:r>
            <a:r>
              <a:rPr lang="en-US" sz="1600" dirty="0"/>
              <a:t>ID is in (</a:t>
            </a:r>
            <a:r>
              <a:rPr lang="en-US" sz="1600" dirty="0" smtClean="0"/>
              <a:t>254,275)!</a:t>
            </a:r>
            <a:endParaRPr lang="en-US" sz="1600" dirty="0"/>
          </a:p>
          <a:p>
            <a:pPr lvl="1"/>
            <a:endParaRPr lang="en-US" sz="1600" dirty="0" smtClean="0"/>
          </a:p>
          <a:p>
            <a:endParaRPr lang="en-US" sz="2000" dirty="0" smtClean="0"/>
          </a:p>
          <a:p>
            <a:endParaRPr lang="en-US" sz="2000" dirty="0" smtClean="0"/>
          </a:p>
        </p:txBody>
      </p:sp>
      <p:cxnSp>
        <p:nvCxnSpPr>
          <p:cNvPr id="66" name="Straight Arrow Connector 65"/>
          <p:cNvCxnSpPr>
            <a:stCxn id="69" idx="2"/>
          </p:cNvCxnSpPr>
          <p:nvPr/>
        </p:nvCxnSpPr>
        <p:spPr>
          <a:xfrm>
            <a:off x="1670206" y="1958921"/>
            <a:ext cx="560587" cy="2298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7" name="Rectangle 66"/>
          <p:cNvSpPr/>
          <p:nvPr/>
        </p:nvSpPr>
        <p:spPr>
          <a:xfrm>
            <a:off x="979265" y="1462772"/>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cxnSp>
        <p:nvCxnSpPr>
          <p:cNvPr id="68" name="Straight Arrow Connector 67"/>
          <p:cNvCxnSpPr>
            <a:stCxn id="67" idx="2"/>
            <a:endCxn id="79" idx="0"/>
          </p:cNvCxnSpPr>
          <p:nvPr/>
        </p:nvCxnSpPr>
        <p:spPr>
          <a:xfrm>
            <a:off x="1208736" y="1958925"/>
            <a:ext cx="2528" cy="2298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Rectangle 68"/>
          <p:cNvSpPr/>
          <p:nvPr/>
        </p:nvSpPr>
        <p:spPr>
          <a:xfrm>
            <a:off x="1440735" y="1462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400</a:t>
            </a:r>
            <a:endParaRPr lang="en-US" sz="1400" dirty="0"/>
          </a:p>
        </p:txBody>
      </p:sp>
      <p:sp>
        <p:nvSpPr>
          <p:cNvPr id="71" name="Rectangle 70"/>
          <p:cNvSpPr/>
          <p:nvPr/>
        </p:nvSpPr>
        <p:spPr>
          <a:xfrm>
            <a:off x="1895383" y="1462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7</a:t>
            </a:r>
            <a:r>
              <a:rPr lang="en-US" sz="1400" dirty="0" smtClean="0"/>
              <a:t>00</a:t>
            </a:r>
            <a:endParaRPr lang="en-US" sz="1400" dirty="0"/>
          </a:p>
        </p:txBody>
      </p:sp>
      <p:cxnSp>
        <p:nvCxnSpPr>
          <p:cNvPr id="72" name="Straight Arrow Connector 71"/>
          <p:cNvCxnSpPr>
            <a:stCxn id="71" idx="2"/>
          </p:cNvCxnSpPr>
          <p:nvPr/>
        </p:nvCxnSpPr>
        <p:spPr>
          <a:xfrm>
            <a:off x="2124854" y="1958921"/>
            <a:ext cx="709334" cy="2298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9" name="Rectangle 78"/>
          <p:cNvSpPr/>
          <p:nvPr/>
        </p:nvSpPr>
        <p:spPr>
          <a:xfrm>
            <a:off x="981793" y="2188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80" name="Rectangle 79"/>
          <p:cNvSpPr/>
          <p:nvPr/>
        </p:nvSpPr>
        <p:spPr>
          <a:xfrm>
            <a:off x="1440735" y="2188764"/>
            <a:ext cx="458942" cy="49481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3</a:t>
            </a:r>
            <a:r>
              <a:rPr lang="en-US" sz="1400" dirty="0" smtClean="0"/>
              <a:t>00</a:t>
            </a:r>
            <a:endParaRPr lang="en-US" sz="1400" dirty="0"/>
          </a:p>
        </p:txBody>
      </p:sp>
      <p:cxnSp>
        <p:nvCxnSpPr>
          <p:cNvPr id="81" name="Straight Arrow Connector 80"/>
          <p:cNvCxnSpPr>
            <a:stCxn id="79" idx="2"/>
            <a:endCxn id="83" idx="0"/>
          </p:cNvCxnSpPr>
          <p:nvPr/>
        </p:nvCxnSpPr>
        <p:spPr>
          <a:xfrm flipH="1">
            <a:off x="1208736" y="2684921"/>
            <a:ext cx="2528" cy="2423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80" idx="2"/>
          </p:cNvCxnSpPr>
          <p:nvPr/>
        </p:nvCxnSpPr>
        <p:spPr>
          <a:xfrm>
            <a:off x="1670206" y="2683581"/>
            <a:ext cx="618776" cy="243694"/>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3" name="Rectangle 82"/>
          <p:cNvSpPr/>
          <p:nvPr/>
        </p:nvSpPr>
        <p:spPr>
          <a:xfrm>
            <a:off x="979265" y="2927276"/>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84" name="Rectangle 83"/>
          <p:cNvSpPr/>
          <p:nvPr/>
        </p:nvSpPr>
        <p:spPr>
          <a:xfrm>
            <a:off x="1438207" y="2927275"/>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273</a:t>
            </a:r>
            <a:endParaRPr lang="en-US" sz="1400" dirty="0"/>
          </a:p>
        </p:txBody>
      </p:sp>
      <p:grpSp>
        <p:nvGrpSpPr>
          <p:cNvPr id="85" name="Group 84"/>
          <p:cNvGrpSpPr/>
          <p:nvPr/>
        </p:nvGrpSpPr>
        <p:grpSpPr>
          <a:xfrm>
            <a:off x="2354325" y="3670519"/>
            <a:ext cx="2294712" cy="496157"/>
            <a:chOff x="1531257" y="2772224"/>
            <a:chExt cx="2685145" cy="580576"/>
          </a:xfrm>
        </p:grpSpPr>
        <p:sp>
          <p:nvSpPr>
            <p:cNvPr id="86" name="Rectangle 85"/>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rgbClr val="FF0000"/>
                  </a:solidFill>
                </a:rPr>
                <a:t>273</a:t>
              </a:r>
              <a:endParaRPr lang="en-US" sz="1400" dirty="0">
                <a:solidFill>
                  <a:srgbClr val="FF0000"/>
                </a:solidFill>
              </a:endParaRPr>
            </a:p>
          </p:txBody>
        </p:sp>
        <p:sp>
          <p:nvSpPr>
            <p:cNvPr id="87" name="Rectangle 86"/>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275</a:t>
              </a:r>
              <a:endParaRPr lang="en-US" sz="1400" dirty="0"/>
            </a:p>
          </p:txBody>
        </p:sp>
        <p:sp>
          <p:nvSpPr>
            <p:cNvPr id="88" name="Rectangle 87"/>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299</a:t>
              </a:r>
              <a:endParaRPr lang="en-US" sz="1400" dirty="0">
                <a:solidFill>
                  <a:schemeClr val="tx1"/>
                </a:solidFill>
              </a:endParaRPr>
            </a:p>
          </p:txBody>
        </p:sp>
        <p:sp>
          <p:nvSpPr>
            <p:cNvPr id="89" name="Rectangle 88"/>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90" name="Rectangle 89"/>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cxnSp>
        <p:nvCxnSpPr>
          <p:cNvPr id="91" name="Straight Arrow Connector 90"/>
          <p:cNvCxnSpPr>
            <a:stCxn id="83" idx="2"/>
            <a:endCxn id="99" idx="0"/>
          </p:cNvCxnSpPr>
          <p:nvPr/>
        </p:nvCxnSpPr>
        <p:spPr>
          <a:xfrm flipH="1">
            <a:off x="1204511" y="3423429"/>
            <a:ext cx="4225" cy="2445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Straight Arrow Connector 91"/>
          <p:cNvCxnSpPr>
            <a:stCxn id="84" idx="2"/>
            <a:endCxn id="86" idx="0"/>
          </p:cNvCxnSpPr>
          <p:nvPr/>
        </p:nvCxnSpPr>
        <p:spPr>
          <a:xfrm>
            <a:off x="1667678" y="3423428"/>
            <a:ext cx="916118" cy="2470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93" name="Group 92"/>
          <p:cNvGrpSpPr/>
          <p:nvPr/>
        </p:nvGrpSpPr>
        <p:grpSpPr>
          <a:xfrm>
            <a:off x="2688888" y="5898424"/>
            <a:ext cx="2294712" cy="496157"/>
            <a:chOff x="1531257" y="2772224"/>
            <a:chExt cx="2685145" cy="580576"/>
          </a:xfrm>
        </p:grpSpPr>
        <p:sp>
          <p:nvSpPr>
            <p:cNvPr id="94" name="Rectangle 93"/>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205</a:t>
              </a:r>
              <a:endParaRPr lang="en-US" sz="1400" dirty="0"/>
            </a:p>
          </p:txBody>
        </p:sp>
        <p:sp>
          <p:nvSpPr>
            <p:cNvPr id="95" name="Rectangle 94"/>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251</a:t>
              </a:r>
              <a:endParaRPr lang="en-US" sz="1400" dirty="0"/>
            </a:p>
          </p:txBody>
        </p:sp>
        <p:sp>
          <p:nvSpPr>
            <p:cNvPr id="96" name="Rectangle 95"/>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252</a:t>
              </a:r>
              <a:endParaRPr lang="en-US" sz="1400" dirty="0">
                <a:solidFill>
                  <a:schemeClr val="tx1"/>
                </a:solidFill>
              </a:endParaRPr>
            </a:p>
          </p:txBody>
        </p:sp>
        <p:sp>
          <p:nvSpPr>
            <p:cNvPr id="97" name="Rectangle 96"/>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98" name="Rectangle 97"/>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sp>
        <p:nvSpPr>
          <p:cNvPr id="99" name="Rectangle 98"/>
          <p:cNvSpPr/>
          <p:nvPr/>
        </p:nvSpPr>
        <p:spPr>
          <a:xfrm>
            <a:off x="975040" y="3667959"/>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100" name="Rectangle 99"/>
          <p:cNvSpPr/>
          <p:nvPr/>
        </p:nvSpPr>
        <p:spPr>
          <a:xfrm>
            <a:off x="1429894" y="3668160"/>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202</a:t>
            </a:r>
            <a:endParaRPr lang="en-US" sz="1400" dirty="0"/>
          </a:p>
        </p:txBody>
      </p:sp>
      <p:cxnSp>
        <p:nvCxnSpPr>
          <p:cNvPr id="104" name="Straight Arrow Connector 103"/>
          <p:cNvCxnSpPr>
            <a:stCxn id="100" idx="2"/>
            <a:endCxn id="36" idx="0"/>
          </p:cNvCxnSpPr>
          <p:nvPr/>
        </p:nvCxnSpPr>
        <p:spPr>
          <a:xfrm>
            <a:off x="1659365" y="4164313"/>
            <a:ext cx="574669" cy="2624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p:cNvCxnSpPr>
            <a:stCxn id="99" idx="2"/>
          </p:cNvCxnSpPr>
          <p:nvPr/>
        </p:nvCxnSpPr>
        <p:spPr>
          <a:xfrm flipH="1">
            <a:off x="787399" y="4164112"/>
            <a:ext cx="417112" cy="262846"/>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6" name="Rectangle 35"/>
          <p:cNvSpPr/>
          <p:nvPr/>
        </p:nvSpPr>
        <p:spPr>
          <a:xfrm>
            <a:off x="2004563" y="4426757"/>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202</a:t>
            </a:r>
            <a:endParaRPr lang="en-US" sz="1400" dirty="0"/>
          </a:p>
        </p:txBody>
      </p:sp>
      <p:sp>
        <p:nvSpPr>
          <p:cNvPr id="37" name="Rectangle 36"/>
          <p:cNvSpPr/>
          <p:nvPr/>
        </p:nvSpPr>
        <p:spPr>
          <a:xfrm>
            <a:off x="2459417" y="442695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205</a:t>
            </a:r>
            <a:endParaRPr lang="en-US" sz="1400" dirty="0"/>
          </a:p>
        </p:txBody>
      </p:sp>
      <p:cxnSp>
        <p:nvCxnSpPr>
          <p:cNvPr id="49" name="Straight Arrow Connector 48"/>
          <p:cNvCxnSpPr>
            <a:stCxn id="37" idx="2"/>
            <a:endCxn id="41" idx="0"/>
          </p:cNvCxnSpPr>
          <p:nvPr/>
        </p:nvCxnSpPr>
        <p:spPr>
          <a:xfrm>
            <a:off x="2688888" y="4923111"/>
            <a:ext cx="233559" cy="2600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6" idx="2"/>
          </p:cNvCxnSpPr>
          <p:nvPr/>
        </p:nvCxnSpPr>
        <p:spPr>
          <a:xfrm flipH="1">
            <a:off x="1914219" y="4922910"/>
            <a:ext cx="319815" cy="14851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1" name="Rectangle 40"/>
          <p:cNvSpPr/>
          <p:nvPr/>
        </p:nvSpPr>
        <p:spPr>
          <a:xfrm>
            <a:off x="2692976" y="5183192"/>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205</a:t>
            </a:r>
            <a:endParaRPr lang="en-US" sz="1400" dirty="0"/>
          </a:p>
        </p:txBody>
      </p:sp>
      <p:sp>
        <p:nvSpPr>
          <p:cNvPr id="42" name="Rectangle 41"/>
          <p:cNvSpPr/>
          <p:nvPr/>
        </p:nvSpPr>
        <p:spPr>
          <a:xfrm>
            <a:off x="3147830" y="5183393"/>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253</a:t>
            </a:r>
            <a:endParaRPr lang="en-US" sz="1400" dirty="0"/>
          </a:p>
        </p:txBody>
      </p:sp>
      <p:cxnSp>
        <p:nvCxnSpPr>
          <p:cNvPr id="43" name="Straight Arrow Connector 42"/>
          <p:cNvCxnSpPr>
            <a:stCxn id="41" idx="2"/>
            <a:endCxn id="94" idx="0"/>
          </p:cNvCxnSpPr>
          <p:nvPr/>
        </p:nvCxnSpPr>
        <p:spPr>
          <a:xfrm flipH="1">
            <a:off x="2918359" y="5679345"/>
            <a:ext cx="4088" cy="2190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45" name="Group 44"/>
          <p:cNvGrpSpPr/>
          <p:nvPr/>
        </p:nvGrpSpPr>
        <p:grpSpPr>
          <a:xfrm>
            <a:off x="5118975" y="5898424"/>
            <a:ext cx="2294712" cy="496157"/>
            <a:chOff x="1531257" y="2772224"/>
            <a:chExt cx="2685145" cy="580576"/>
          </a:xfrm>
        </p:grpSpPr>
        <p:sp>
          <p:nvSpPr>
            <p:cNvPr id="46" name="Rectangle 45"/>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253</a:t>
              </a:r>
              <a:endParaRPr lang="en-US" sz="1400" dirty="0"/>
            </a:p>
          </p:txBody>
        </p:sp>
        <p:sp>
          <p:nvSpPr>
            <p:cNvPr id="47" name="Rectangle 46"/>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254</a:t>
              </a:r>
              <a:endParaRPr lang="en-US" sz="1400" dirty="0"/>
            </a:p>
          </p:txBody>
        </p:sp>
        <p:sp>
          <p:nvSpPr>
            <p:cNvPr id="50" name="Rectangle 49"/>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51" name="Rectangle 50"/>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52" name="Rectangle 51"/>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cxnSp>
        <p:nvCxnSpPr>
          <p:cNvPr id="53" name="Straight Arrow Connector 52"/>
          <p:cNvCxnSpPr>
            <a:stCxn id="42" idx="2"/>
            <a:endCxn id="46" idx="0"/>
          </p:cNvCxnSpPr>
          <p:nvPr/>
        </p:nvCxnSpPr>
        <p:spPr>
          <a:xfrm>
            <a:off x="3377301" y="5679546"/>
            <a:ext cx="1971145" cy="2188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4" name="Left Arrow Callout 53"/>
          <p:cNvSpPr/>
          <p:nvPr/>
        </p:nvSpPr>
        <p:spPr>
          <a:xfrm>
            <a:off x="5140138" y="4922910"/>
            <a:ext cx="2120500" cy="856382"/>
          </a:xfrm>
          <a:prstGeom prst="leftArrowCallout">
            <a:avLst>
              <a:gd name="adj1" fmla="val 18753"/>
              <a:gd name="adj2" fmla="val 25000"/>
              <a:gd name="adj3" fmla="val 15630"/>
              <a:gd name="adj4" fmla="val 90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Split is observed on insertion of 254 </a:t>
            </a:r>
            <a:endParaRPr lang="en-US" sz="1600" dirty="0"/>
          </a:p>
        </p:txBody>
      </p:sp>
    </p:spTree>
    <p:extLst>
      <p:ext uri="{BB962C8B-B14F-4D97-AF65-F5344CB8AC3E}">
        <p14:creationId xmlns:p14="http://schemas.microsoft.com/office/powerpoint/2010/main" val="90753471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a:t>
            </a:r>
            <a:r>
              <a:rPr lang="en-US" dirty="0"/>
              <a:t>5</a:t>
            </a:r>
            <a:r>
              <a:rPr lang="en-US" dirty="0" smtClean="0"/>
              <a:t>: Binary Search to Find </a:t>
            </a:r>
            <a:r>
              <a:rPr lang="en-US" dirty="0"/>
              <a:t>V</a:t>
            </a:r>
            <a:r>
              <a:rPr lang="en-US" dirty="0" smtClean="0"/>
              <a:t>alue</a:t>
            </a:r>
            <a:endParaRPr lang="en-US" dirty="0"/>
          </a:p>
        </p:txBody>
      </p:sp>
      <p:sp>
        <p:nvSpPr>
          <p:cNvPr id="3" name="Content Placeholder 2"/>
          <p:cNvSpPr>
            <a:spLocks noGrp="1"/>
          </p:cNvSpPr>
          <p:nvPr>
            <p:ph idx="1"/>
          </p:nvPr>
        </p:nvSpPr>
        <p:spPr>
          <a:xfrm>
            <a:off x="6025865" y="1462767"/>
            <a:ext cx="5361809" cy="4852195"/>
          </a:xfrm>
        </p:spPr>
        <p:txBody>
          <a:bodyPr>
            <a:normAutofit/>
          </a:bodyPr>
          <a:lstStyle/>
          <a:p>
            <a:r>
              <a:rPr lang="en-US" sz="2000" dirty="0" smtClean="0"/>
              <a:t>We know the hidden audit event’s ID is in interval (</a:t>
            </a:r>
            <a:r>
              <a:rPr lang="en-US" sz="2000" dirty="0" err="1" smtClean="0"/>
              <a:t>x,y</a:t>
            </a:r>
            <a:r>
              <a:rPr lang="en-US" sz="2000" dirty="0" smtClean="0"/>
              <a:t>) = (254, 275)</a:t>
            </a:r>
          </a:p>
          <a:p>
            <a:endParaRPr lang="en-US" sz="2000" dirty="0" smtClean="0"/>
          </a:p>
          <a:p>
            <a:endParaRPr lang="en-US" sz="2000" dirty="0" smtClean="0"/>
          </a:p>
          <a:p>
            <a:endParaRPr lang="en-US" sz="2000" dirty="0" smtClean="0"/>
          </a:p>
        </p:txBody>
      </p:sp>
      <p:cxnSp>
        <p:nvCxnSpPr>
          <p:cNvPr id="66" name="Straight Arrow Connector 65"/>
          <p:cNvCxnSpPr>
            <a:stCxn id="69" idx="2"/>
          </p:cNvCxnSpPr>
          <p:nvPr/>
        </p:nvCxnSpPr>
        <p:spPr>
          <a:xfrm>
            <a:off x="1670206" y="1958921"/>
            <a:ext cx="560587" cy="2298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7" name="Rectangle 66"/>
          <p:cNvSpPr/>
          <p:nvPr/>
        </p:nvSpPr>
        <p:spPr>
          <a:xfrm>
            <a:off x="979265" y="1462772"/>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cxnSp>
        <p:nvCxnSpPr>
          <p:cNvPr id="68" name="Straight Arrow Connector 67"/>
          <p:cNvCxnSpPr>
            <a:stCxn id="67" idx="2"/>
            <a:endCxn id="79" idx="0"/>
          </p:cNvCxnSpPr>
          <p:nvPr/>
        </p:nvCxnSpPr>
        <p:spPr>
          <a:xfrm>
            <a:off x="1208736" y="1958925"/>
            <a:ext cx="2528" cy="2298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Rectangle 68"/>
          <p:cNvSpPr/>
          <p:nvPr/>
        </p:nvSpPr>
        <p:spPr>
          <a:xfrm>
            <a:off x="1440735" y="1462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400</a:t>
            </a:r>
            <a:endParaRPr lang="en-US" sz="1400" dirty="0"/>
          </a:p>
        </p:txBody>
      </p:sp>
      <p:sp>
        <p:nvSpPr>
          <p:cNvPr id="71" name="Rectangle 70"/>
          <p:cNvSpPr/>
          <p:nvPr/>
        </p:nvSpPr>
        <p:spPr>
          <a:xfrm>
            <a:off x="1895383" y="1462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7</a:t>
            </a:r>
            <a:r>
              <a:rPr lang="en-US" sz="1400" dirty="0" smtClean="0"/>
              <a:t>00</a:t>
            </a:r>
            <a:endParaRPr lang="en-US" sz="1400" dirty="0"/>
          </a:p>
        </p:txBody>
      </p:sp>
      <p:cxnSp>
        <p:nvCxnSpPr>
          <p:cNvPr id="72" name="Straight Arrow Connector 71"/>
          <p:cNvCxnSpPr>
            <a:stCxn id="71" idx="2"/>
          </p:cNvCxnSpPr>
          <p:nvPr/>
        </p:nvCxnSpPr>
        <p:spPr>
          <a:xfrm>
            <a:off x="2124854" y="1958921"/>
            <a:ext cx="709334" cy="2298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9" name="Rectangle 78"/>
          <p:cNvSpPr/>
          <p:nvPr/>
        </p:nvSpPr>
        <p:spPr>
          <a:xfrm>
            <a:off x="981793" y="2188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80" name="Rectangle 79"/>
          <p:cNvSpPr/>
          <p:nvPr/>
        </p:nvSpPr>
        <p:spPr>
          <a:xfrm>
            <a:off x="1440735" y="2188764"/>
            <a:ext cx="458942" cy="49481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3</a:t>
            </a:r>
            <a:r>
              <a:rPr lang="en-US" sz="1400" dirty="0" smtClean="0"/>
              <a:t>00</a:t>
            </a:r>
            <a:endParaRPr lang="en-US" sz="1400" dirty="0"/>
          </a:p>
        </p:txBody>
      </p:sp>
      <p:cxnSp>
        <p:nvCxnSpPr>
          <p:cNvPr id="81" name="Straight Arrow Connector 80"/>
          <p:cNvCxnSpPr>
            <a:stCxn id="79" idx="2"/>
            <a:endCxn id="83" idx="0"/>
          </p:cNvCxnSpPr>
          <p:nvPr/>
        </p:nvCxnSpPr>
        <p:spPr>
          <a:xfrm flipH="1">
            <a:off x="1208736" y="2684921"/>
            <a:ext cx="2528" cy="2423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80" idx="2"/>
          </p:cNvCxnSpPr>
          <p:nvPr/>
        </p:nvCxnSpPr>
        <p:spPr>
          <a:xfrm>
            <a:off x="1670206" y="2683581"/>
            <a:ext cx="618776" cy="243694"/>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3" name="Rectangle 82"/>
          <p:cNvSpPr/>
          <p:nvPr/>
        </p:nvSpPr>
        <p:spPr>
          <a:xfrm>
            <a:off x="979265" y="2927276"/>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84" name="Rectangle 83"/>
          <p:cNvSpPr/>
          <p:nvPr/>
        </p:nvSpPr>
        <p:spPr>
          <a:xfrm>
            <a:off x="1438207" y="2927275"/>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273</a:t>
            </a:r>
            <a:endParaRPr lang="en-US" sz="1400" dirty="0"/>
          </a:p>
        </p:txBody>
      </p:sp>
      <p:grpSp>
        <p:nvGrpSpPr>
          <p:cNvPr id="85" name="Group 84"/>
          <p:cNvGrpSpPr/>
          <p:nvPr/>
        </p:nvGrpSpPr>
        <p:grpSpPr>
          <a:xfrm>
            <a:off x="2354325" y="3670519"/>
            <a:ext cx="2294712" cy="496157"/>
            <a:chOff x="1531257" y="2772224"/>
            <a:chExt cx="2685145" cy="580576"/>
          </a:xfrm>
        </p:grpSpPr>
        <p:sp>
          <p:nvSpPr>
            <p:cNvPr id="86" name="Rectangle 85"/>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rgbClr val="FF0000"/>
                  </a:solidFill>
                </a:rPr>
                <a:t>273</a:t>
              </a:r>
              <a:endParaRPr lang="en-US" sz="1400" dirty="0">
                <a:solidFill>
                  <a:srgbClr val="FF0000"/>
                </a:solidFill>
              </a:endParaRPr>
            </a:p>
          </p:txBody>
        </p:sp>
        <p:sp>
          <p:nvSpPr>
            <p:cNvPr id="87" name="Rectangle 86"/>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275</a:t>
              </a:r>
              <a:endParaRPr lang="en-US" sz="1400" dirty="0"/>
            </a:p>
          </p:txBody>
        </p:sp>
        <p:sp>
          <p:nvSpPr>
            <p:cNvPr id="88" name="Rectangle 87"/>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299</a:t>
              </a:r>
              <a:endParaRPr lang="en-US" sz="1400" dirty="0">
                <a:solidFill>
                  <a:schemeClr val="tx1"/>
                </a:solidFill>
              </a:endParaRPr>
            </a:p>
          </p:txBody>
        </p:sp>
        <p:sp>
          <p:nvSpPr>
            <p:cNvPr id="89" name="Rectangle 88"/>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90" name="Rectangle 89"/>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cxnSp>
        <p:nvCxnSpPr>
          <p:cNvPr id="91" name="Straight Arrow Connector 90"/>
          <p:cNvCxnSpPr>
            <a:stCxn id="83" idx="2"/>
            <a:endCxn id="99" idx="0"/>
          </p:cNvCxnSpPr>
          <p:nvPr/>
        </p:nvCxnSpPr>
        <p:spPr>
          <a:xfrm flipH="1">
            <a:off x="1204511" y="3423429"/>
            <a:ext cx="4225" cy="2445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Straight Arrow Connector 91"/>
          <p:cNvCxnSpPr>
            <a:stCxn id="84" idx="2"/>
            <a:endCxn id="86" idx="0"/>
          </p:cNvCxnSpPr>
          <p:nvPr/>
        </p:nvCxnSpPr>
        <p:spPr>
          <a:xfrm>
            <a:off x="1667678" y="3423428"/>
            <a:ext cx="916118" cy="2470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9" name="Rectangle 98"/>
          <p:cNvSpPr/>
          <p:nvPr/>
        </p:nvSpPr>
        <p:spPr>
          <a:xfrm>
            <a:off x="975040" y="3667959"/>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100" name="Rectangle 99"/>
          <p:cNvSpPr/>
          <p:nvPr/>
        </p:nvSpPr>
        <p:spPr>
          <a:xfrm>
            <a:off x="1429894" y="3668160"/>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202</a:t>
            </a:r>
            <a:endParaRPr lang="en-US" sz="1400" dirty="0"/>
          </a:p>
        </p:txBody>
      </p:sp>
      <p:cxnSp>
        <p:nvCxnSpPr>
          <p:cNvPr id="104" name="Straight Arrow Connector 103"/>
          <p:cNvCxnSpPr>
            <a:stCxn id="100" idx="2"/>
            <a:endCxn id="36" idx="0"/>
          </p:cNvCxnSpPr>
          <p:nvPr/>
        </p:nvCxnSpPr>
        <p:spPr>
          <a:xfrm>
            <a:off x="1659365" y="4164313"/>
            <a:ext cx="574669" cy="2624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p:cNvCxnSpPr>
            <a:stCxn id="99" idx="2"/>
          </p:cNvCxnSpPr>
          <p:nvPr/>
        </p:nvCxnSpPr>
        <p:spPr>
          <a:xfrm flipH="1">
            <a:off x="787399" y="4164112"/>
            <a:ext cx="417112" cy="262846"/>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6" name="Rectangle 35"/>
          <p:cNvSpPr/>
          <p:nvPr/>
        </p:nvSpPr>
        <p:spPr>
          <a:xfrm>
            <a:off x="2004563" y="4426757"/>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202</a:t>
            </a:r>
            <a:endParaRPr lang="en-US" sz="1400" dirty="0"/>
          </a:p>
        </p:txBody>
      </p:sp>
      <p:sp>
        <p:nvSpPr>
          <p:cNvPr id="37" name="Rectangle 36"/>
          <p:cNvSpPr/>
          <p:nvPr/>
        </p:nvSpPr>
        <p:spPr>
          <a:xfrm>
            <a:off x="2459417" y="442695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205</a:t>
            </a:r>
            <a:endParaRPr lang="en-US" sz="1400" dirty="0"/>
          </a:p>
        </p:txBody>
      </p:sp>
      <p:cxnSp>
        <p:nvCxnSpPr>
          <p:cNvPr id="49" name="Straight Arrow Connector 48"/>
          <p:cNvCxnSpPr>
            <a:stCxn id="37" idx="2"/>
            <a:endCxn id="41" idx="0"/>
          </p:cNvCxnSpPr>
          <p:nvPr/>
        </p:nvCxnSpPr>
        <p:spPr>
          <a:xfrm>
            <a:off x="2688888" y="4923111"/>
            <a:ext cx="233559" cy="2600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6" idx="2"/>
          </p:cNvCxnSpPr>
          <p:nvPr/>
        </p:nvCxnSpPr>
        <p:spPr>
          <a:xfrm flipH="1">
            <a:off x="1914219" y="4922910"/>
            <a:ext cx="319815" cy="14851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1" name="Rectangle 40"/>
          <p:cNvSpPr/>
          <p:nvPr/>
        </p:nvSpPr>
        <p:spPr>
          <a:xfrm>
            <a:off x="2692976" y="5183192"/>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205</a:t>
            </a:r>
            <a:endParaRPr lang="en-US" sz="1400" dirty="0"/>
          </a:p>
        </p:txBody>
      </p:sp>
      <p:sp>
        <p:nvSpPr>
          <p:cNvPr id="42" name="Rectangle 41"/>
          <p:cNvSpPr/>
          <p:nvPr/>
        </p:nvSpPr>
        <p:spPr>
          <a:xfrm>
            <a:off x="3147830" y="5183393"/>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253</a:t>
            </a:r>
            <a:endParaRPr lang="en-US" sz="1400" dirty="0"/>
          </a:p>
        </p:txBody>
      </p:sp>
      <p:grpSp>
        <p:nvGrpSpPr>
          <p:cNvPr id="45" name="Group 44"/>
          <p:cNvGrpSpPr/>
          <p:nvPr/>
        </p:nvGrpSpPr>
        <p:grpSpPr>
          <a:xfrm>
            <a:off x="3215517" y="5818810"/>
            <a:ext cx="2294712" cy="496157"/>
            <a:chOff x="1531257" y="2772224"/>
            <a:chExt cx="2685145" cy="580576"/>
          </a:xfrm>
        </p:grpSpPr>
        <p:sp>
          <p:nvSpPr>
            <p:cNvPr id="46" name="Rectangle 45"/>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253</a:t>
              </a:r>
              <a:endParaRPr lang="en-US" sz="1400" dirty="0"/>
            </a:p>
          </p:txBody>
        </p:sp>
        <p:sp>
          <p:nvSpPr>
            <p:cNvPr id="47" name="Rectangle 46"/>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254</a:t>
              </a:r>
              <a:endParaRPr lang="en-US" sz="1400" dirty="0"/>
            </a:p>
          </p:txBody>
        </p:sp>
        <p:sp>
          <p:nvSpPr>
            <p:cNvPr id="50" name="Rectangle 49"/>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51" name="Rectangle 50"/>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52" name="Rectangle 51"/>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cxnSp>
        <p:nvCxnSpPr>
          <p:cNvPr id="53" name="Straight Arrow Connector 52"/>
          <p:cNvCxnSpPr>
            <a:stCxn id="42" idx="2"/>
            <a:endCxn id="46" idx="0"/>
          </p:cNvCxnSpPr>
          <p:nvPr/>
        </p:nvCxnSpPr>
        <p:spPr>
          <a:xfrm>
            <a:off x="3377301" y="5679546"/>
            <a:ext cx="67687" cy="1392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41" idx="2"/>
          </p:cNvCxnSpPr>
          <p:nvPr/>
        </p:nvCxnSpPr>
        <p:spPr>
          <a:xfrm flipH="1">
            <a:off x="2688334" y="5679345"/>
            <a:ext cx="234113" cy="134761"/>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59417629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a:t>
            </a:r>
            <a:r>
              <a:rPr lang="en-US" dirty="0"/>
              <a:t>5</a:t>
            </a:r>
            <a:r>
              <a:rPr lang="en-US" dirty="0" smtClean="0"/>
              <a:t>: Binary Search to Find </a:t>
            </a:r>
            <a:r>
              <a:rPr lang="en-US" dirty="0"/>
              <a:t>V</a:t>
            </a:r>
            <a:r>
              <a:rPr lang="en-US" dirty="0" smtClean="0"/>
              <a:t>alue</a:t>
            </a:r>
            <a:endParaRPr lang="en-US" dirty="0"/>
          </a:p>
        </p:txBody>
      </p:sp>
      <p:sp>
        <p:nvSpPr>
          <p:cNvPr id="3" name="Content Placeholder 2"/>
          <p:cNvSpPr>
            <a:spLocks noGrp="1"/>
          </p:cNvSpPr>
          <p:nvPr>
            <p:ph idx="1"/>
          </p:nvPr>
        </p:nvSpPr>
        <p:spPr>
          <a:xfrm>
            <a:off x="6025865" y="1462767"/>
            <a:ext cx="5361809" cy="4852195"/>
          </a:xfrm>
        </p:spPr>
        <p:txBody>
          <a:bodyPr>
            <a:normAutofit/>
          </a:bodyPr>
          <a:lstStyle/>
          <a:p>
            <a:r>
              <a:rPr lang="en-US" sz="2000" dirty="0" smtClean="0"/>
              <a:t>We know the hidden audit event’s ID is in interval (</a:t>
            </a:r>
            <a:r>
              <a:rPr lang="en-US" sz="2000" dirty="0" err="1" smtClean="0"/>
              <a:t>x,y</a:t>
            </a:r>
            <a:r>
              <a:rPr lang="en-US" sz="2000" dirty="0" smtClean="0"/>
              <a:t>) = (254, 275)</a:t>
            </a:r>
          </a:p>
          <a:p>
            <a:r>
              <a:rPr lang="en-US" sz="2000" dirty="0" smtClean="0"/>
              <a:t>Insert Midpoint = 264</a:t>
            </a:r>
          </a:p>
          <a:p>
            <a:endParaRPr lang="en-US" sz="2000" dirty="0" smtClean="0"/>
          </a:p>
          <a:p>
            <a:endParaRPr lang="en-US" sz="2000" dirty="0" smtClean="0"/>
          </a:p>
        </p:txBody>
      </p:sp>
      <p:cxnSp>
        <p:nvCxnSpPr>
          <p:cNvPr id="66" name="Straight Arrow Connector 65"/>
          <p:cNvCxnSpPr>
            <a:stCxn id="69" idx="2"/>
          </p:cNvCxnSpPr>
          <p:nvPr/>
        </p:nvCxnSpPr>
        <p:spPr>
          <a:xfrm>
            <a:off x="1670206" y="1958921"/>
            <a:ext cx="560587" cy="2298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7" name="Rectangle 66"/>
          <p:cNvSpPr/>
          <p:nvPr/>
        </p:nvSpPr>
        <p:spPr>
          <a:xfrm>
            <a:off x="979265" y="1462772"/>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cxnSp>
        <p:nvCxnSpPr>
          <p:cNvPr id="68" name="Straight Arrow Connector 67"/>
          <p:cNvCxnSpPr>
            <a:stCxn id="67" idx="2"/>
            <a:endCxn id="79" idx="0"/>
          </p:cNvCxnSpPr>
          <p:nvPr/>
        </p:nvCxnSpPr>
        <p:spPr>
          <a:xfrm>
            <a:off x="1208736" y="1958925"/>
            <a:ext cx="2528" cy="2298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Rectangle 68"/>
          <p:cNvSpPr/>
          <p:nvPr/>
        </p:nvSpPr>
        <p:spPr>
          <a:xfrm>
            <a:off x="1440735" y="1462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400</a:t>
            </a:r>
            <a:endParaRPr lang="en-US" sz="1400" dirty="0"/>
          </a:p>
        </p:txBody>
      </p:sp>
      <p:sp>
        <p:nvSpPr>
          <p:cNvPr id="71" name="Rectangle 70"/>
          <p:cNvSpPr/>
          <p:nvPr/>
        </p:nvSpPr>
        <p:spPr>
          <a:xfrm>
            <a:off x="1895383" y="1462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7</a:t>
            </a:r>
            <a:r>
              <a:rPr lang="en-US" sz="1400" dirty="0" smtClean="0"/>
              <a:t>00</a:t>
            </a:r>
            <a:endParaRPr lang="en-US" sz="1400" dirty="0"/>
          </a:p>
        </p:txBody>
      </p:sp>
      <p:cxnSp>
        <p:nvCxnSpPr>
          <p:cNvPr id="72" name="Straight Arrow Connector 71"/>
          <p:cNvCxnSpPr>
            <a:stCxn id="71" idx="2"/>
          </p:cNvCxnSpPr>
          <p:nvPr/>
        </p:nvCxnSpPr>
        <p:spPr>
          <a:xfrm>
            <a:off x="2124854" y="1958921"/>
            <a:ext cx="709334" cy="2298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9" name="Rectangle 78"/>
          <p:cNvSpPr/>
          <p:nvPr/>
        </p:nvSpPr>
        <p:spPr>
          <a:xfrm>
            <a:off x="981793" y="2188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80" name="Rectangle 79"/>
          <p:cNvSpPr/>
          <p:nvPr/>
        </p:nvSpPr>
        <p:spPr>
          <a:xfrm>
            <a:off x="1440735" y="2188764"/>
            <a:ext cx="458942" cy="49481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3</a:t>
            </a:r>
            <a:r>
              <a:rPr lang="en-US" sz="1400" dirty="0" smtClean="0"/>
              <a:t>00</a:t>
            </a:r>
            <a:endParaRPr lang="en-US" sz="1400" dirty="0"/>
          </a:p>
        </p:txBody>
      </p:sp>
      <p:cxnSp>
        <p:nvCxnSpPr>
          <p:cNvPr id="81" name="Straight Arrow Connector 80"/>
          <p:cNvCxnSpPr>
            <a:stCxn id="79" idx="2"/>
            <a:endCxn id="83" idx="0"/>
          </p:cNvCxnSpPr>
          <p:nvPr/>
        </p:nvCxnSpPr>
        <p:spPr>
          <a:xfrm flipH="1">
            <a:off x="1208736" y="2684921"/>
            <a:ext cx="2528" cy="2423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80" idx="2"/>
          </p:cNvCxnSpPr>
          <p:nvPr/>
        </p:nvCxnSpPr>
        <p:spPr>
          <a:xfrm>
            <a:off x="1670206" y="2683581"/>
            <a:ext cx="618776" cy="243694"/>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3" name="Rectangle 82"/>
          <p:cNvSpPr/>
          <p:nvPr/>
        </p:nvSpPr>
        <p:spPr>
          <a:xfrm>
            <a:off x="979265" y="2927276"/>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84" name="Rectangle 83"/>
          <p:cNvSpPr/>
          <p:nvPr/>
        </p:nvSpPr>
        <p:spPr>
          <a:xfrm>
            <a:off x="1438207" y="2927275"/>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273</a:t>
            </a:r>
            <a:endParaRPr lang="en-US" sz="1400" dirty="0"/>
          </a:p>
        </p:txBody>
      </p:sp>
      <p:grpSp>
        <p:nvGrpSpPr>
          <p:cNvPr id="85" name="Group 84"/>
          <p:cNvGrpSpPr/>
          <p:nvPr/>
        </p:nvGrpSpPr>
        <p:grpSpPr>
          <a:xfrm>
            <a:off x="2354325" y="3670519"/>
            <a:ext cx="2294712" cy="496157"/>
            <a:chOff x="1531257" y="2772224"/>
            <a:chExt cx="2685145" cy="580576"/>
          </a:xfrm>
        </p:grpSpPr>
        <p:sp>
          <p:nvSpPr>
            <p:cNvPr id="86" name="Rectangle 85"/>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rgbClr val="FF0000"/>
                  </a:solidFill>
                </a:rPr>
                <a:t>273</a:t>
              </a:r>
              <a:endParaRPr lang="en-US" sz="1400" dirty="0">
                <a:solidFill>
                  <a:srgbClr val="FF0000"/>
                </a:solidFill>
              </a:endParaRPr>
            </a:p>
          </p:txBody>
        </p:sp>
        <p:sp>
          <p:nvSpPr>
            <p:cNvPr id="87" name="Rectangle 86"/>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275</a:t>
              </a:r>
              <a:endParaRPr lang="en-US" sz="1400" dirty="0"/>
            </a:p>
          </p:txBody>
        </p:sp>
        <p:sp>
          <p:nvSpPr>
            <p:cNvPr id="88" name="Rectangle 87"/>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299</a:t>
              </a:r>
              <a:endParaRPr lang="en-US" sz="1400" dirty="0">
                <a:solidFill>
                  <a:schemeClr val="tx1"/>
                </a:solidFill>
              </a:endParaRPr>
            </a:p>
          </p:txBody>
        </p:sp>
        <p:sp>
          <p:nvSpPr>
            <p:cNvPr id="89" name="Rectangle 88"/>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90" name="Rectangle 89"/>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cxnSp>
        <p:nvCxnSpPr>
          <p:cNvPr id="91" name="Straight Arrow Connector 90"/>
          <p:cNvCxnSpPr>
            <a:stCxn id="83" idx="2"/>
            <a:endCxn id="99" idx="0"/>
          </p:cNvCxnSpPr>
          <p:nvPr/>
        </p:nvCxnSpPr>
        <p:spPr>
          <a:xfrm flipH="1">
            <a:off x="1204511" y="3423429"/>
            <a:ext cx="4225" cy="2445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Straight Arrow Connector 91"/>
          <p:cNvCxnSpPr>
            <a:stCxn id="84" idx="2"/>
            <a:endCxn id="86" idx="0"/>
          </p:cNvCxnSpPr>
          <p:nvPr/>
        </p:nvCxnSpPr>
        <p:spPr>
          <a:xfrm>
            <a:off x="1667678" y="3423428"/>
            <a:ext cx="916118" cy="2470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9" name="Rectangle 98"/>
          <p:cNvSpPr/>
          <p:nvPr/>
        </p:nvSpPr>
        <p:spPr>
          <a:xfrm>
            <a:off x="975040" y="3667959"/>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100" name="Rectangle 99"/>
          <p:cNvSpPr/>
          <p:nvPr/>
        </p:nvSpPr>
        <p:spPr>
          <a:xfrm>
            <a:off x="1429894" y="3668160"/>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202</a:t>
            </a:r>
            <a:endParaRPr lang="en-US" sz="1400" dirty="0"/>
          </a:p>
        </p:txBody>
      </p:sp>
      <p:cxnSp>
        <p:nvCxnSpPr>
          <p:cNvPr id="104" name="Straight Arrow Connector 103"/>
          <p:cNvCxnSpPr>
            <a:stCxn id="100" idx="2"/>
            <a:endCxn id="36" idx="0"/>
          </p:cNvCxnSpPr>
          <p:nvPr/>
        </p:nvCxnSpPr>
        <p:spPr>
          <a:xfrm>
            <a:off x="1659365" y="4164313"/>
            <a:ext cx="574669" cy="2624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p:cNvCxnSpPr>
            <a:stCxn id="99" idx="2"/>
          </p:cNvCxnSpPr>
          <p:nvPr/>
        </p:nvCxnSpPr>
        <p:spPr>
          <a:xfrm flipH="1">
            <a:off x="787399" y="4164112"/>
            <a:ext cx="417112" cy="262846"/>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6" name="Rectangle 35"/>
          <p:cNvSpPr/>
          <p:nvPr/>
        </p:nvSpPr>
        <p:spPr>
          <a:xfrm>
            <a:off x="2004563" y="4426757"/>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202</a:t>
            </a:r>
            <a:endParaRPr lang="en-US" sz="1400" dirty="0"/>
          </a:p>
        </p:txBody>
      </p:sp>
      <p:sp>
        <p:nvSpPr>
          <p:cNvPr id="37" name="Rectangle 36"/>
          <p:cNvSpPr/>
          <p:nvPr/>
        </p:nvSpPr>
        <p:spPr>
          <a:xfrm>
            <a:off x="2459417" y="442695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205</a:t>
            </a:r>
            <a:endParaRPr lang="en-US" sz="1400" dirty="0"/>
          </a:p>
        </p:txBody>
      </p:sp>
      <p:cxnSp>
        <p:nvCxnSpPr>
          <p:cNvPr id="49" name="Straight Arrow Connector 48"/>
          <p:cNvCxnSpPr>
            <a:stCxn id="37" idx="2"/>
            <a:endCxn id="41" idx="0"/>
          </p:cNvCxnSpPr>
          <p:nvPr/>
        </p:nvCxnSpPr>
        <p:spPr>
          <a:xfrm>
            <a:off x="2688888" y="4923111"/>
            <a:ext cx="233559" cy="2600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6" idx="2"/>
          </p:cNvCxnSpPr>
          <p:nvPr/>
        </p:nvCxnSpPr>
        <p:spPr>
          <a:xfrm flipH="1">
            <a:off x="1914219" y="4922910"/>
            <a:ext cx="319815" cy="14851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1" name="Rectangle 40"/>
          <p:cNvSpPr/>
          <p:nvPr/>
        </p:nvSpPr>
        <p:spPr>
          <a:xfrm>
            <a:off x="2692976" y="5183192"/>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205</a:t>
            </a:r>
            <a:endParaRPr lang="en-US" sz="1400" dirty="0"/>
          </a:p>
        </p:txBody>
      </p:sp>
      <p:sp>
        <p:nvSpPr>
          <p:cNvPr id="42" name="Rectangle 41"/>
          <p:cNvSpPr/>
          <p:nvPr/>
        </p:nvSpPr>
        <p:spPr>
          <a:xfrm>
            <a:off x="3147830" y="5183393"/>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253</a:t>
            </a:r>
            <a:endParaRPr lang="en-US" sz="1400" dirty="0"/>
          </a:p>
        </p:txBody>
      </p:sp>
      <p:grpSp>
        <p:nvGrpSpPr>
          <p:cNvPr id="45" name="Group 44"/>
          <p:cNvGrpSpPr/>
          <p:nvPr/>
        </p:nvGrpSpPr>
        <p:grpSpPr>
          <a:xfrm>
            <a:off x="3215517" y="5818810"/>
            <a:ext cx="2294712" cy="496157"/>
            <a:chOff x="1531257" y="2772224"/>
            <a:chExt cx="2685145" cy="580576"/>
          </a:xfrm>
        </p:grpSpPr>
        <p:sp>
          <p:nvSpPr>
            <p:cNvPr id="46" name="Rectangle 45"/>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253</a:t>
              </a:r>
              <a:endParaRPr lang="en-US" sz="1400" dirty="0"/>
            </a:p>
          </p:txBody>
        </p:sp>
        <p:sp>
          <p:nvSpPr>
            <p:cNvPr id="47" name="Rectangle 46"/>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254</a:t>
              </a:r>
              <a:endParaRPr lang="en-US" sz="1400" dirty="0"/>
            </a:p>
          </p:txBody>
        </p:sp>
        <p:sp>
          <p:nvSpPr>
            <p:cNvPr id="50" name="Rectangle 49"/>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51" name="Rectangle 50"/>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52" name="Rectangle 51"/>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cxnSp>
        <p:nvCxnSpPr>
          <p:cNvPr id="53" name="Straight Arrow Connector 52"/>
          <p:cNvCxnSpPr>
            <a:stCxn id="42" idx="2"/>
            <a:endCxn id="46" idx="0"/>
          </p:cNvCxnSpPr>
          <p:nvPr/>
        </p:nvCxnSpPr>
        <p:spPr>
          <a:xfrm>
            <a:off x="3377301" y="5679546"/>
            <a:ext cx="67687" cy="1392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41" idx="2"/>
          </p:cNvCxnSpPr>
          <p:nvPr/>
        </p:nvCxnSpPr>
        <p:spPr>
          <a:xfrm flipH="1">
            <a:off x="2688334" y="5679345"/>
            <a:ext cx="234113" cy="134761"/>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3" name="Left Arrow Callout 42"/>
          <p:cNvSpPr/>
          <p:nvPr/>
        </p:nvSpPr>
        <p:spPr>
          <a:xfrm>
            <a:off x="4191398" y="4449298"/>
            <a:ext cx="1382399" cy="947223"/>
          </a:xfrm>
          <a:prstGeom prst="leftArrowCallout">
            <a:avLst>
              <a:gd name="adj1" fmla="val 26259"/>
              <a:gd name="adj2" fmla="val 25000"/>
              <a:gd name="adj3" fmla="val 25000"/>
              <a:gd name="adj4" fmla="val 819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Do: Insert 264</a:t>
            </a:r>
            <a:endParaRPr lang="en-US" dirty="0"/>
          </a:p>
        </p:txBody>
      </p:sp>
    </p:spTree>
    <p:extLst>
      <p:ext uri="{BB962C8B-B14F-4D97-AF65-F5344CB8AC3E}">
        <p14:creationId xmlns:p14="http://schemas.microsoft.com/office/powerpoint/2010/main" val="46521690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a:t>
            </a:r>
            <a:r>
              <a:rPr lang="en-US" dirty="0"/>
              <a:t>5</a:t>
            </a:r>
            <a:r>
              <a:rPr lang="en-US" dirty="0" smtClean="0"/>
              <a:t>: Binary Search to Find </a:t>
            </a:r>
            <a:r>
              <a:rPr lang="en-US" dirty="0"/>
              <a:t>V</a:t>
            </a:r>
            <a:r>
              <a:rPr lang="en-US" dirty="0" smtClean="0"/>
              <a:t>alue</a:t>
            </a:r>
            <a:endParaRPr lang="en-US" dirty="0"/>
          </a:p>
        </p:txBody>
      </p:sp>
      <p:sp>
        <p:nvSpPr>
          <p:cNvPr id="3" name="Content Placeholder 2"/>
          <p:cNvSpPr>
            <a:spLocks noGrp="1"/>
          </p:cNvSpPr>
          <p:nvPr>
            <p:ph idx="1"/>
          </p:nvPr>
        </p:nvSpPr>
        <p:spPr>
          <a:xfrm>
            <a:off x="6025865" y="1462767"/>
            <a:ext cx="5361809" cy="4852195"/>
          </a:xfrm>
        </p:spPr>
        <p:txBody>
          <a:bodyPr>
            <a:normAutofit/>
          </a:bodyPr>
          <a:lstStyle/>
          <a:p>
            <a:r>
              <a:rPr lang="en-US" sz="2000" dirty="0" smtClean="0"/>
              <a:t>We know the hidden audit event’s ID is in interval (</a:t>
            </a:r>
            <a:r>
              <a:rPr lang="en-US" sz="2000" dirty="0" err="1" smtClean="0"/>
              <a:t>x,y</a:t>
            </a:r>
            <a:r>
              <a:rPr lang="en-US" sz="2000" dirty="0" smtClean="0"/>
              <a:t>) = (254, 275)</a:t>
            </a:r>
          </a:p>
          <a:p>
            <a:r>
              <a:rPr lang="en-US" sz="2000" dirty="0" smtClean="0"/>
              <a:t>Insert Midpoint = 264</a:t>
            </a:r>
          </a:p>
          <a:p>
            <a:endParaRPr lang="en-US" sz="2000" dirty="0" smtClean="0"/>
          </a:p>
          <a:p>
            <a:endParaRPr lang="en-US" sz="2000" dirty="0" smtClean="0"/>
          </a:p>
        </p:txBody>
      </p:sp>
      <p:cxnSp>
        <p:nvCxnSpPr>
          <p:cNvPr id="66" name="Straight Arrow Connector 65"/>
          <p:cNvCxnSpPr>
            <a:stCxn id="69" idx="2"/>
          </p:cNvCxnSpPr>
          <p:nvPr/>
        </p:nvCxnSpPr>
        <p:spPr>
          <a:xfrm>
            <a:off x="1670206" y="1958921"/>
            <a:ext cx="560587" cy="2298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7" name="Rectangle 66"/>
          <p:cNvSpPr/>
          <p:nvPr/>
        </p:nvSpPr>
        <p:spPr>
          <a:xfrm>
            <a:off x="979265" y="1462772"/>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cxnSp>
        <p:nvCxnSpPr>
          <p:cNvPr id="68" name="Straight Arrow Connector 67"/>
          <p:cNvCxnSpPr>
            <a:stCxn id="67" idx="2"/>
            <a:endCxn id="79" idx="0"/>
          </p:cNvCxnSpPr>
          <p:nvPr/>
        </p:nvCxnSpPr>
        <p:spPr>
          <a:xfrm>
            <a:off x="1208736" y="1958925"/>
            <a:ext cx="2528" cy="2298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Rectangle 68"/>
          <p:cNvSpPr/>
          <p:nvPr/>
        </p:nvSpPr>
        <p:spPr>
          <a:xfrm>
            <a:off x="1440735" y="1462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400</a:t>
            </a:r>
            <a:endParaRPr lang="en-US" sz="1400" dirty="0"/>
          </a:p>
        </p:txBody>
      </p:sp>
      <p:sp>
        <p:nvSpPr>
          <p:cNvPr id="71" name="Rectangle 70"/>
          <p:cNvSpPr/>
          <p:nvPr/>
        </p:nvSpPr>
        <p:spPr>
          <a:xfrm>
            <a:off x="1895383" y="1462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7</a:t>
            </a:r>
            <a:r>
              <a:rPr lang="en-US" sz="1400" dirty="0" smtClean="0"/>
              <a:t>00</a:t>
            </a:r>
            <a:endParaRPr lang="en-US" sz="1400" dirty="0"/>
          </a:p>
        </p:txBody>
      </p:sp>
      <p:cxnSp>
        <p:nvCxnSpPr>
          <p:cNvPr id="72" name="Straight Arrow Connector 71"/>
          <p:cNvCxnSpPr>
            <a:stCxn id="71" idx="2"/>
          </p:cNvCxnSpPr>
          <p:nvPr/>
        </p:nvCxnSpPr>
        <p:spPr>
          <a:xfrm>
            <a:off x="2124854" y="1958921"/>
            <a:ext cx="709334" cy="2298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9" name="Rectangle 78"/>
          <p:cNvSpPr/>
          <p:nvPr/>
        </p:nvSpPr>
        <p:spPr>
          <a:xfrm>
            <a:off x="981793" y="2188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80" name="Rectangle 79"/>
          <p:cNvSpPr/>
          <p:nvPr/>
        </p:nvSpPr>
        <p:spPr>
          <a:xfrm>
            <a:off x="1440735" y="2188764"/>
            <a:ext cx="458942" cy="49481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3</a:t>
            </a:r>
            <a:r>
              <a:rPr lang="en-US" sz="1400" dirty="0" smtClean="0"/>
              <a:t>00</a:t>
            </a:r>
            <a:endParaRPr lang="en-US" sz="1400" dirty="0"/>
          </a:p>
        </p:txBody>
      </p:sp>
      <p:cxnSp>
        <p:nvCxnSpPr>
          <p:cNvPr id="81" name="Straight Arrow Connector 80"/>
          <p:cNvCxnSpPr>
            <a:stCxn id="79" idx="2"/>
            <a:endCxn id="83" idx="0"/>
          </p:cNvCxnSpPr>
          <p:nvPr/>
        </p:nvCxnSpPr>
        <p:spPr>
          <a:xfrm flipH="1">
            <a:off x="1208736" y="2684921"/>
            <a:ext cx="2528" cy="2423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80" idx="2"/>
          </p:cNvCxnSpPr>
          <p:nvPr/>
        </p:nvCxnSpPr>
        <p:spPr>
          <a:xfrm>
            <a:off x="1670206" y="2683581"/>
            <a:ext cx="618776" cy="243694"/>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3" name="Rectangle 82"/>
          <p:cNvSpPr/>
          <p:nvPr/>
        </p:nvSpPr>
        <p:spPr>
          <a:xfrm>
            <a:off x="979265" y="2927276"/>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84" name="Rectangle 83"/>
          <p:cNvSpPr/>
          <p:nvPr/>
        </p:nvSpPr>
        <p:spPr>
          <a:xfrm>
            <a:off x="1438207" y="2927275"/>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273</a:t>
            </a:r>
            <a:endParaRPr lang="en-US" sz="1400" dirty="0"/>
          </a:p>
        </p:txBody>
      </p:sp>
      <p:grpSp>
        <p:nvGrpSpPr>
          <p:cNvPr id="85" name="Group 84"/>
          <p:cNvGrpSpPr/>
          <p:nvPr/>
        </p:nvGrpSpPr>
        <p:grpSpPr>
          <a:xfrm>
            <a:off x="2354325" y="3670519"/>
            <a:ext cx="2294712" cy="496157"/>
            <a:chOff x="1531257" y="2772224"/>
            <a:chExt cx="2685145" cy="580576"/>
          </a:xfrm>
        </p:grpSpPr>
        <p:sp>
          <p:nvSpPr>
            <p:cNvPr id="86" name="Rectangle 85"/>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rgbClr val="FF0000"/>
                  </a:solidFill>
                </a:rPr>
                <a:t>273</a:t>
              </a:r>
              <a:endParaRPr lang="en-US" sz="1400" dirty="0">
                <a:solidFill>
                  <a:srgbClr val="FF0000"/>
                </a:solidFill>
              </a:endParaRPr>
            </a:p>
          </p:txBody>
        </p:sp>
        <p:sp>
          <p:nvSpPr>
            <p:cNvPr id="87" name="Rectangle 86"/>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275</a:t>
              </a:r>
              <a:endParaRPr lang="en-US" sz="1400" dirty="0"/>
            </a:p>
          </p:txBody>
        </p:sp>
        <p:sp>
          <p:nvSpPr>
            <p:cNvPr id="88" name="Rectangle 87"/>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299</a:t>
              </a:r>
              <a:endParaRPr lang="en-US" sz="1400" dirty="0">
                <a:solidFill>
                  <a:schemeClr val="tx1"/>
                </a:solidFill>
              </a:endParaRPr>
            </a:p>
          </p:txBody>
        </p:sp>
        <p:sp>
          <p:nvSpPr>
            <p:cNvPr id="89" name="Rectangle 88"/>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90" name="Rectangle 89"/>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cxnSp>
        <p:nvCxnSpPr>
          <p:cNvPr id="91" name="Straight Arrow Connector 90"/>
          <p:cNvCxnSpPr>
            <a:stCxn id="83" idx="2"/>
            <a:endCxn id="99" idx="0"/>
          </p:cNvCxnSpPr>
          <p:nvPr/>
        </p:nvCxnSpPr>
        <p:spPr>
          <a:xfrm flipH="1">
            <a:off x="1204511" y="3423429"/>
            <a:ext cx="4225" cy="2445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Straight Arrow Connector 91"/>
          <p:cNvCxnSpPr>
            <a:stCxn id="84" idx="2"/>
            <a:endCxn id="86" idx="0"/>
          </p:cNvCxnSpPr>
          <p:nvPr/>
        </p:nvCxnSpPr>
        <p:spPr>
          <a:xfrm>
            <a:off x="1667678" y="3423428"/>
            <a:ext cx="916118" cy="2470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9" name="Rectangle 98"/>
          <p:cNvSpPr/>
          <p:nvPr/>
        </p:nvSpPr>
        <p:spPr>
          <a:xfrm>
            <a:off x="975040" y="3667959"/>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100" name="Rectangle 99"/>
          <p:cNvSpPr/>
          <p:nvPr/>
        </p:nvSpPr>
        <p:spPr>
          <a:xfrm>
            <a:off x="1429894" y="3668160"/>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202</a:t>
            </a:r>
            <a:endParaRPr lang="en-US" sz="1400" dirty="0"/>
          </a:p>
        </p:txBody>
      </p:sp>
      <p:cxnSp>
        <p:nvCxnSpPr>
          <p:cNvPr id="104" name="Straight Arrow Connector 103"/>
          <p:cNvCxnSpPr>
            <a:stCxn id="100" idx="2"/>
            <a:endCxn id="36" idx="0"/>
          </p:cNvCxnSpPr>
          <p:nvPr/>
        </p:nvCxnSpPr>
        <p:spPr>
          <a:xfrm>
            <a:off x="1659365" y="4164313"/>
            <a:ext cx="574669" cy="2624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p:cNvCxnSpPr>
            <a:stCxn id="99" idx="2"/>
          </p:cNvCxnSpPr>
          <p:nvPr/>
        </p:nvCxnSpPr>
        <p:spPr>
          <a:xfrm flipH="1">
            <a:off x="787399" y="4164112"/>
            <a:ext cx="417112" cy="262846"/>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6" name="Rectangle 35"/>
          <p:cNvSpPr/>
          <p:nvPr/>
        </p:nvSpPr>
        <p:spPr>
          <a:xfrm>
            <a:off x="2004563" y="4426757"/>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202</a:t>
            </a:r>
            <a:endParaRPr lang="en-US" sz="1400" dirty="0"/>
          </a:p>
        </p:txBody>
      </p:sp>
      <p:sp>
        <p:nvSpPr>
          <p:cNvPr id="37" name="Rectangle 36"/>
          <p:cNvSpPr/>
          <p:nvPr/>
        </p:nvSpPr>
        <p:spPr>
          <a:xfrm>
            <a:off x="2459417" y="442695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205</a:t>
            </a:r>
            <a:endParaRPr lang="en-US" sz="1400" dirty="0"/>
          </a:p>
        </p:txBody>
      </p:sp>
      <p:cxnSp>
        <p:nvCxnSpPr>
          <p:cNvPr id="49" name="Straight Arrow Connector 48"/>
          <p:cNvCxnSpPr>
            <a:stCxn id="37" idx="2"/>
            <a:endCxn id="41" idx="0"/>
          </p:cNvCxnSpPr>
          <p:nvPr/>
        </p:nvCxnSpPr>
        <p:spPr>
          <a:xfrm>
            <a:off x="2688888" y="4923111"/>
            <a:ext cx="233559" cy="2600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6" idx="2"/>
          </p:cNvCxnSpPr>
          <p:nvPr/>
        </p:nvCxnSpPr>
        <p:spPr>
          <a:xfrm flipH="1">
            <a:off x="1914219" y="4922910"/>
            <a:ext cx="319815" cy="14851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1" name="Rectangle 40"/>
          <p:cNvSpPr/>
          <p:nvPr/>
        </p:nvSpPr>
        <p:spPr>
          <a:xfrm>
            <a:off x="2692976" y="5183192"/>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205</a:t>
            </a:r>
            <a:endParaRPr lang="en-US" sz="1400" dirty="0"/>
          </a:p>
        </p:txBody>
      </p:sp>
      <p:sp>
        <p:nvSpPr>
          <p:cNvPr id="42" name="Rectangle 41"/>
          <p:cNvSpPr/>
          <p:nvPr/>
        </p:nvSpPr>
        <p:spPr>
          <a:xfrm>
            <a:off x="3147830" y="5183393"/>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253</a:t>
            </a:r>
            <a:endParaRPr lang="en-US" sz="1400" dirty="0"/>
          </a:p>
        </p:txBody>
      </p:sp>
      <p:grpSp>
        <p:nvGrpSpPr>
          <p:cNvPr id="45" name="Group 44"/>
          <p:cNvGrpSpPr/>
          <p:nvPr/>
        </p:nvGrpSpPr>
        <p:grpSpPr>
          <a:xfrm>
            <a:off x="3215517" y="5818810"/>
            <a:ext cx="2294712" cy="496157"/>
            <a:chOff x="1531257" y="2772224"/>
            <a:chExt cx="2685145" cy="580576"/>
          </a:xfrm>
        </p:grpSpPr>
        <p:sp>
          <p:nvSpPr>
            <p:cNvPr id="46" name="Rectangle 45"/>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253</a:t>
              </a:r>
              <a:endParaRPr lang="en-US" sz="1400" dirty="0"/>
            </a:p>
          </p:txBody>
        </p:sp>
        <p:sp>
          <p:nvSpPr>
            <p:cNvPr id="47" name="Rectangle 46"/>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254</a:t>
              </a:r>
              <a:endParaRPr lang="en-US" sz="1400" dirty="0"/>
            </a:p>
          </p:txBody>
        </p:sp>
        <p:sp>
          <p:nvSpPr>
            <p:cNvPr id="50" name="Rectangle 49"/>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264</a:t>
              </a:r>
              <a:endParaRPr lang="en-US" sz="1400" dirty="0">
                <a:solidFill>
                  <a:schemeClr val="tx1"/>
                </a:solidFill>
              </a:endParaRPr>
            </a:p>
          </p:txBody>
        </p:sp>
        <p:sp>
          <p:nvSpPr>
            <p:cNvPr id="51" name="Rectangle 50"/>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52" name="Rectangle 51"/>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cxnSp>
        <p:nvCxnSpPr>
          <p:cNvPr id="53" name="Straight Arrow Connector 52"/>
          <p:cNvCxnSpPr>
            <a:stCxn id="42" idx="2"/>
            <a:endCxn id="46" idx="0"/>
          </p:cNvCxnSpPr>
          <p:nvPr/>
        </p:nvCxnSpPr>
        <p:spPr>
          <a:xfrm>
            <a:off x="3377301" y="5679546"/>
            <a:ext cx="67687" cy="1392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41" idx="2"/>
          </p:cNvCxnSpPr>
          <p:nvPr/>
        </p:nvCxnSpPr>
        <p:spPr>
          <a:xfrm flipH="1">
            <a:off x="2688334" y="5679345"/>
            <a:ext cx="234113" cy="134761"/>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3" name="Left Arrow Callout 42"/>
          <p:cNvSpPr/>
          <p:nvPr/>
        </p:nvSpPr>
        <p:spPr>
          <a:xfrm>
            <a:off x="4191398" y="4449298"/>
            <a:ext cx="1382399" cy="947223"/>
          </a:xfrm>
          <a:prstGeom prst="leftArrowCallout">
            <a:avLst>
              <a:gd name="adj1" fmla="val 26259"/>
              <a:gd name="adj2" fmla="val 25000"/>
              <a:gd name="adj3" fmla="val 25000"/>
              <a:gd name="adj4" fmla="val 819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Done: Inserted 264</a:t>
            </a:r>
            <a:endParaRPr lang="en-US" dirty="0"/>
          </a:p>
        </p:txBody>
      </p:sp>
    </p:spTree>
    <p:extLst>
      <p:ext uri="{BB962C8B-B14F-4D97-AF65-F5344CB8AC3E}">
        <p14:creationId xmlns:p14="http://schemas.microsoft.com/office/powerpoint/2010/main" val="377524714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a:t>
            </a:r>
            <a:r>
              <a:rPr lang="en-US" dirty="0"/>
              <a:t>5</a:t>
            </a:r>
            <a:r>
              <a:rPr lang="en-US" dirty="0" smtClean="0"/>
              <a:t>: Binary Search to Find </a:t>
            </a:r>
            <a:r>
              <a:rPr lang="en-US" dirty="0"/>
              <a:t>V</a:t>
            </a:r>
            <a:r>
              <a:rPr lang="en-US" dirty="0" smtClean="0"/>
              <a:t>alue</a:t>
            </a:r>
            <a:endParaRPr lang="en-US" dirty="0"/>
          </a:p>
        </p:txBody>
      </p:sp>
      <p:sp>
        <p:nvSpPr>
          <p:cNvPr id="3" name="Content Placeholder 2"/>
          <p:cNvSpPr>
            <a:spLocks noGrp="1"/>
          </p:cNvSpPr>
          <p:nvPr>
            <p:ph idx="1"/>
          </p:nvPr>
        </p:nvSpPr>
        <p:spPr>
          <a:xfrm>
            <a:off x="6025865" y="1462767"/>
            <a:ext cx="5361809" cy="4852195"/>
          </a:xfrm>
        </p:spPr>
        <p:txBody>
          <a:bodyPr>
            <a:normAutofit/>
          </a:bodyPr>
          <a:lstStyle/>
          <a:p>
            <a:r>
              <a:rPr lang="en-US" sz="2000" dirty="0" smtClean="0"/>
              <a:t>We know the hidden audit event’s ID is in interval (</a:t>
            </a:r>
            <a:r>
              <a:rPr lang="en-US" sz="2000" dirty="0" err="1" smtClean="0"/>
              <a:t>x,y</a:t>
            </a:r>
            <a:r>
              <a:rPr lang="en-US" sz="2000" dirty="0" smtClean="0"/>
              <a:t>) = (254, 275)</a:t>
            </a:r>
          </a:p>
          <a:p>
            <a:r>
              <a:rPr lang="en-US" sz="2000" dirty="0" smtClean="0"/>
              <a:t>Insert Midpoint = 264</a:t>
            </a:r>
          </a:p>
          <a:p>
            <a:r>
              <a:rPr lang="en-US" sz="2000" dirty="0"/>
              <a:t>Insert </a:t>
            </a:r>
            <a:r>
              <a:rPr lang="en-US" sz="2000" dirty="0" smtClean="0"/>
              <a:t>255, 256, 257 </a:t>
            </a:r>
            <a:r>
              <a:rPr lang="en-US" sz="2000" dirty="0"/>
              <a:t>until split is </a:t>
            </a:r>
            <a:r>
              <a:rPr lang="en-US" sz="2000" dirty="0" smtClean="0"/>
              <a:t>observed</a:t>
            </a:r>
            <a:endParaRPr lang="en-US" sz="2000" dirty="0"/>
          </a:p>
          <a:p>
            <a:pPr lvl="1"/>
            <a:r>
              <a:rPr lang="en-US" sz="1600" dirty="0"/>
              <a:t>If split happens on insertion of </a:t>
            </a:r>
            <a:r>
              <a:rPr lang="en-US" sz="1600" dirty="0" smtClean="0"/>
              <a:t>256, </a:t>
            </a:r>
            <a:r>
              <a:rPr lang="en-US" sz="1600" dirty="0"/>
              <a:t>then </a:t>
            </a:r>
            <a:r>
              <a:rPr lang="en-US" sz="1600" dirty="0" err="1"/>
              <a:t>audit_ID</a:t>
            </a:r>
            <a:r>
              <a:rPr lang="en-US" sz="1600" dirty="0"/>
              <a:t> &gt; </a:t>
            </a:r>
            <a:r>
              <a:rPr lang="en-US" sz="1600" dirty="0" smtClean="0"/>
              <a:t>264</a:t>
            </a:r>
            <a:endParaRPr lang="en-US" sz="1600" dirty="0"/>
          </a:p>
          <a:p>
            <a:pPr lvl="1"/>
            <a:r>
              <a:rPr lang="en-US" sz="1600" dirty="0"/>
              <a:t>If split </a:t>
            </a:r>
            <a:r>
              <a:rPr lang="en-US" sz="1600" dirty="0" smtClean="0"/>
              <a:t>happens on </a:t>
            </a:r>
            <a:r>
              <a:rPr lang="en-US" sz="1600" dirty="0"/>
              <a:t>insertion of </a:t>
            </a:r>
            <a:r>
              <a:rPr lang="en-US" sz="1600" dirty="0" smtClean="0"/>
              <a:t>257, </a:t>
            </a:r>
            <a:r>
              <a:rPr lang="en-US" sz="1600" dirty="0"/>
              <a:t>then </a:t>
            </a:r>
            <a:r>
              <a:rPr lang="en-US" sz="1600" dirty="0" err="1"/>
              <a:t>audit_ID</a:t>
            </a:r>
            <a:r>
              <a:rPr lang="en-US" sz="1600" dirty="0"/>
              <a:t> &lt; </a:t>
            </a:r>
            <a:r>
              <a:rPr lang="en-US" sz="1600" dirty="0" smtClean="0"/>
              <a:t>264</a:t>
            </a:r>
            <a:endParaRPr lang="en-US" sz="1600" dirty="0"/>
          </a:p>
          <a:p>
            <a:endParaRPr lang="en-US" sz="2000" dirty="0" smtClean="0"/>
          </a:p>
          <a:p>
            <a:endParaRPr lang="en-US" sz="2000" dirty="0" smtClean="0"/>
          </a:p>
          <a:p>
            <a:endParaRPr lang="en-US" sz="2000" dirty="0" smtClean="0"/>
          </a:p>
          <a:p>
            <a:endParaRPr lang="en-US" sz="2000" dirty="0" smtClean="0"/>
          </a:p>
        </p:txBody>
      </p:sp>
      <p:cxnSp>
        <p:nvCxnSpPr>
          <p:cNvPr id="66" name="Straight Arrow Connector 65"/>
          <p:cNvCxnSpPr>
            <a:stCxn id="69" idx="2"/>
          </p:cNvCxnSpPr>
          <p:nvPr/>
        </p:nvCxnSpPr>
        <p:spPr>
          <a:xfrm>
            <a:off x="1670206" y="1958921"/>
            <a:ext cx="560587" cy="2298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7" name="Rectangle 66"/>
          <p:cNvSpPr/>
          <p:nvPr/>
        </p:nvSpPr>
        <p:spPr>
          <a:xfrm>
            <a:off x="979265" y="1462772"/>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cxnSp>
        <p:nvCxnSpPr>
          <p:cNvPr id="68" name="Straight Arrow Connector 67"/>
          <p:cNvCxnSpPr>
            <a:stCxn id="67" idx="2"/>
            <a:endCxn id="79" idx="0"/>
          </p:cNvCxnSpPr>
          <p:nvPr/>
        </p:nvCxnSpPr>
        <p:spPr>
          <a:xfrm>
            <a:off x="1208736" y="1958925"/>
            <a:ext cx="2528" cy="2298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Rectangle 68"/>
          <p:cNvSpPr/>
          <p:nvPr/>
        </p:nvSpPr>
        <p:spPr>
          <a:xfrm>
            <a:off x="1440735" y="1462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400</a:t>
            </a:r>
            <a:endParaRPr lang="en-US" sz="1400" dirty="0"/>
          </a:p>
        </p:txBody>
      </p:sp>
      <p:sp>
        <p:nvSpPr>
          <p:cNvPr id="71" name="Rectangle 70"/>
          <p:cNvSpPr/>
          <p:nvPr/>
        </p:nvSpPr>
        <p:spPr>
          <a:xfrm>
            <a:off x="1895383" y="1462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7</a:t>
            </a:r>
            <a:r>
              <a:rPr lang="en-US" sz="1400" dirty="0" smtClean="0"/>
              <a:t>00</a:t>
            </a:r>
            <a:endParaRPr lang="en-US" sz="1400" dirty="0"/>
          </a:p>
        </p:txBody>
      </p:sp>
      <p:cxnSp>
        <p:nvCxnSpPr>
          <p:cNvPr id="72" name="Straight Arrow Connector 71"/>
          <p:cNvCxnSpPr>
            <a:stCxn id="71" idx="2"/>
          </p:cNvCxnSpPr>
          <p:nvPr/>
        </p:nvCxnSpPr>
        <p:spPr>
          <a:xfrm>
            <a:off x="2124854" y="1958921"/>
            <a:ext cx="709334" cy="2298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9" name="Rectangle 78"/>
          <p:cNvSpPr/>
          <p:nvPr/>
        </p:nvSpPr>
        <p:spPr>
          <a:xfrm>
            <a:off x="981793" y="2188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80" name="Rectangle 79"/>
          <p:cNvSpPr/>
          <p:nvPr/>
        </p:nvSpPr>
        <p:spPr>
          <a:xfrm>
            <a:off x="1440735" y="2188764"/>
            <a:ext cx="458942" cy="49481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3</a:t>
            </a:r>
            <a:r>
              <a:rPr lang="en-US" sz="1400" dirty="0" smtClean="0"/>
              <a:t>00</a:t>
            </a:r>
            <a:endParaRPr lang="en-US" sz="1400" dirty="0"/>
          </a:p>
        </p:txBody>
      </p:sp>
      <p:cxnSp>
        <p:nvCxnSpPr>
          <p:cNvPr id="81" name="Straight Arrow Connector 80"/>
          <p:cNvCxnSpPr>
            <a:stCxn id="79" idx="2"/>
            <a:endCxn id="83" idx="0"/>
          </p:cNvCxnSpPr>
          <p:nvPr/>
        </p:nvCxnSpPr>
        <p:spPr>
          <a:xfrm flipH="1">
            <a:off x="1208736" y="2684921"/>
            <a:ext cx="2528" cy="2423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80" idx="2"/>
          </p:cNvCxnSpPr>
          <p:nvPr/>
        </p:nvCxnSpPr>
        <p:spPr>
          <a:xfrm>
            <a:off x="1670206" y="2683581"/>
            <a:ext cx="618776" cy="243694"/>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3" name="Rectangle 82"/>
          <p:cNvSpPr/>
          <p:nvPr/>
        </p:nvSpPr>
        <p:spPr>
          <a:xfrm>
            <a:off x="979265" y="2927276"/>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84" name="Rectangle 83"/>
          <p:cNvSpPr/>
          <p:nvPr/>
        </p:nvSpPr>
        <p:spPr>
          <a:xfrm>
            <a:off x="1438207" y="2927275"/>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273</a:t>
            </a:r>
            <a:endParaRPr lang="en-US" sz="1400" dirty="0"/>
          </a:p>
        </p:txBody>
      </p:sp>
      <p:grpSp>
        <p:nvGrpSpPr>
          <p:cNvPr id="85" name="Group 84"/>
          <p:cNvGrpSpPr/>
          <p:nvPr/>
        </p:nvGrpSpPr>
        <p:grpSpPr>
          <a:xfrm>
            <a:off x="2354325" y="3670519"/>
            <a:ext cx="2294712" cy="496157"/>
            <a:chOff x="1531257" y="2772224"/>
            <a:chExt cx="2685145" cy="580576"/>
          </a:xfrm>
        </p:grpSpPr>
        <p:sp>
          <p:nvSpPr>
            <p:cNvPr id="86" name="Rectangle 85"/>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rgbClr val="FF0000"/>
                  </a:solidFill>
                </a:rPr>
                <a:t>273</a:t>
              </a:r>
              <a:endParaRPr lang="en-US" sz="1400" dirty="0">
                <a:solidFill>
                  <a:srgbClr val="FF0000"/>
                </a:solidFill>
              </a:endParaRPr>
            </a:p>
          </p:txBody>
        </p:sp>
        <p:sp>
          <p:nvSpPr>
            <p:cNvPr id="87" name="Rectangle 86"/>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275</a:t>
              </a:r>
              <a:endParaRPr lang="en-US" sz="1400" dirty="0"/>
            </a:p>
          </p:txBody>
        </p:sp>
        <p:sp>
          <p:nvSpPr>
            <p:cNvPr id="88" name="Rectangle 87"/>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299</a:t>
              </a:r>
              <a:endParaRPr lang="en-US" sz="1400" dirty="0">
                <a:solidFill>
                  <a:schemeClr val="tx1"/>
                </a:solidFill>
              </a:endParaRPr>
            </a:p>
          </p:txBody>
        </p:sp>
        <p:sp>
          <p:nvSpPr>
            <p:cNvPr id="89" name="Rectangle 88"/>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90" name="Rectangle 89"/>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cxnSp>
        <p:nvCxnSpPr>
          <p:cNvPr id="91" name="Straight Arrow Connector 90"/>
          <p:cNvCxnSpPr>
            <a:stCxn id="83" idx="2"/>
            <a:endCxn id="99" idx="0"/>
          </p:cNvCxnSpPr>
          <p:nvPr/>
        </p:nvCxnSpPr>
        <p:spPr>
          <a:xfrm flipH="1">
            <a:off x="1204511" y="3423429"/>
            <a:ext cx="4225" cy="2445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Straight Arrow Connector 91"/>
          <p:cNvCxnSpPr>
            <a:stCxn id="84" idx="2"/>
            <a:endCxn id="86" idx="0"/>
          </p:cNvCxnSpPr>
          <p:nvPr/>
        </p:nvCxnSpPr>
        <p:spPr>
          <a:xfrm>
            <a:off x="1667678" y="3423428"/>
            <a:ext cx="916118" cy="2470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9" name="Rectangle 98"/>
          <p:cNvSpPr/>
          <p:nvPr/>
        </p:nvSpPr>
        <p:spPr>
          <a:xfrm>
            <a:off x="975040" y="3667959"/>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100" name="Rectangle 99"/>
          <p:cNvSpPr/>
          <p:nvPr/>
        </p:nvSpPr>
        <p:spPr>
          <a:xfrm>
            <a:off x="1429894" y="3668160"/>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202</a:t>
            </a:r>
            <a:endParaRPr lang="en-US" sz="1400" dirty="0"/>
          </a:p>
        </p:txBody>
      </p:sp>
      <p:cxnSp>
        <p:nvCxnSpPr>
          <p:cNvPr id="104" name="Straight Arrow Connector 103"/>
          <p:cNvCxnSpPr>
            <a:stCxn id="100" idx="2"/>
            <a:endCxn id="36" idx="0"/>
          </p:cNvCxnSpPr>
          <p:nvPr/>
        </p:nvCxnSpPr>
        <p:spPr>
          <a:xfrm>
            <a:off x="1659365" y="4164313"/>
            <a:ext cx="574669" cy="2624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p:cNvCxnSpPr>
            <a:stCxn id="99" idx="2"/>
          </p:cNvCxnSpPr>
          <p:nvPr/>
        </p:nvCxnSpPr>
        <p:spPr>
          <a:xfrm flipH="1">
            <a:off x="787399" y="4164112"/>
            <a:ext cx="417112" cy="262846"/>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6" name="Rectangle 35"/>
          <p:cNvSpPr/>
          <p:nvPr/>
        </p:nvSpPr>
        <p:spPr>
          <a:xfrm>
            <a:off x="2004563" y="4426757"/>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202</a:t>
            </a:r>
            <a:endParaRPr lang="en-US" sz="1400" dirty="0"/>
          </a:p>
        </p:txBody>
      </p:sp>
      <p:sp>
        <p:nvSpPr>
          <p:cNvPr id="37" name="Rectangle 36"/>
          <p:cNvSpPr/>
          <p:nvPr/>
        </p:nvSpPr>
        <p:spPr>
          <a:xfrm>
            <a:off x="2459417" y="442695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205</a:t>
            </a:r>
            <a:endParaRPr lang="en-US" sz="1400" dirty="0"/>
          </a:p>
        </p:txBody>
      </p:sp>
      <p:cxnSp>
        <p:nvCxnSpPr>
          <p:cNvPr id="49" name="Straight Arrow Connector 48"/>
          <p:cNvCxnSpPr>
            <a:stCxn id="37" idx="2"/>
            <a:endCxn id="41" idx="0"/>
          </p:cNvCxnSpPr>
          <p:nvPr/>
        </p:nvCxnSpPr>
        <p:spPr>
          <a:xfrm>
            <a:off x="2688888" y="4923111"/>
            <a:ext cx="233559" cy="2600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6" idx="2"/>
          </p:cNvCxnSpPr>
          <p:nvPr/>
        </p:nvCxnSpPr>
        <p:spPr>
          <a:xfrm flipH="1">
            <a:off x="1914219" y="4922910"/>
            <a:ext cx="319815" cy="14851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1" name="Rectangle 40"/>
          <p:cNvSpPr/>
          <p:nvPr/>
        </p:nvSpPr>
        <p:spPr>
          <a:xfrm>
            <a:off x="2692976" y="5183192"/>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205</a:t>
            </a:r>
            <a:endParaRPr lang="en-US" sz="1400" dirty="0"/>
          </a:p>
        </p:txBody>
      </p:sp>
      <p:sp>
        <p:nvSpPr>
          <p:cNvPr id="42" name="Rectangle 41"/>
          <p:cNvSpPr/>
          <p:nvPr/>
        </p:nvSpPr>
        <p:spPr>
          <a:xfrm>
            <a:off x="3147830" y="5183393"/>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253</a:t>
            </a:r>
            <a:endParaRPr lang="en-US" sz="1400" dirty="0"/>
          </a:p>
        </p:txBody>
      </p:sp>
      <p:grpSp>
        <p:nvGrpSpPr>
          <p:cNvPr id="45" name="Group 44"/>
          <p:cNvGrpSpPr/>
          <p:nvPr/>
        </p:nvGrpSpPr>
        <p:grpSpPr>
          <a:xfrm>
            <a:off x="3215517" y="5818810"/>
            <a:ext cx="2294712" cy="496157"/>
            <a:chOff x="1531257" y="2772224"/>
            <a:chExt cx="2685145" cy="580576"/>
          </a:xfrm>
        </p:grpSpPr>
        <p:sp>
          <p:nvSpPr>
            <p:cNvPr id="46" name="Rectangle 45"/>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253</a:t>
              </a:r>
              <a:endParaRPr lang="en-US" sz="1400" dirty="0"/>
            </a:p>
          </p:txBody>
        </p:sp>
        <p:sp>
          <p:nvSpPr>
            <p:cNvPr id="47" name="Rectangle 46"/>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254</a:t>
              </a:r>
              <a:endParaRPr lang="en-US" sz="1400" dirty="0"/>
            </a:p>
          </p:txBody>
        </p:sp>
        <p:sp>
          <p:nvSpPr>
            <p:cNvPr id="50" name="Rectangle 49"/>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264</a:t>
              </a:r>
              <a:endParaRPr lang="en-US" sz="1400" dirty="0">
                <a:solidFill>
                  <a:schemeClr val="tx1"/>
                </a:solidFill>
              </a:endParaRPr>
            </a:p>
          </p:txBody>
        </p:sp>
        <p:sp>
          <p:nvSpPr>
            <p:cNvPr id="51" name="Rectangle 50"/>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52" name="Rectangle 51"/>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cxnSp>
        <p:nvCxnSpPr>
          <p:cNvPr id="53" name="Straight Arrow Connector 52"/>
          <p:cNvCxnSpPr>
            <a:stCxn id="42" idx="2"/>
            <a:endCxn id="46" idx="0"/>
          </p:cNvCxnSpPr>
          <p:nvPr/>
        </p:nvCxnSpPr>
        <p:spPr>
          <a:xfrm>
            <a:off x="3377301" y="5679546"/>
            <a:ext cx="67687" cy="1392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41" idx="2"/>
          </p:cNvCxnSpPr>
          <p:nvPr/>
        </p:nvCxnSpPr>
        <p:spPr>
          <a:xfrm flipH="1">
            <a:off x="2688334" y="5679345"/>
            <a:ext cx="234113" cy="134761"/>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Left Arrow Callout 43"/>
          <p:cNvSpPr/>
          <p:nvPr/>
        </p:nvSpPr>
        <p:spPr>
          <a:xfrm>
            <a:off x="4351880" y="4473641"/>
            <a:ext cx="2120500" cy="1038198"/>
          </a:xfrm>
          <a:prstGeom prst="leftArrowCallout">
            <a:avLst>
              <a:gd name="adj1" fmla="val 25000"/>
              <a:gd name="adj2" fmla="val 25000"/>
              <a:gd name="adj3" fmla="val 25000"/>
              <a:gd name="adj4" fmla="val 861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To Do: Insert 255, 256, and 257 in that order until a split is observed</a:t>
            </a:r>
            <a:endParaRPr lang="en-US" sz="1600" dirty="0"/>
          </a:p>
        </p:txBody>
      </p:sp>
    </p:spTree>
    <p:extLst>
      <p:ext uri="{BB962C8B-B14F-4D97-AF65-F5344CB8AC3E}">
        <p14:creationId xmlns:p14="http://schemas.microsoft.com/office/powerpoint/2010/main" val="198877914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a:t>
            </a:r>
            <a:r>
              <a:rPr lang="en-US" dirty="0"/>
              <a:t>5</a:t>
            </a:r>
            <a:r>
              <a:rPr lang="en-US" dirty="0" smtClean="0"/>
              <a:t>: Binary Search to Find </a:t>
            </a:r>
            <a:r>
              <a:rPr lang="en-US" dirty="0"/>
              <a:t>V</a:t>
            </a:r>
            <a:r>
              <a:rPr lang="en-US" dirty="0" smtClean="0"/>
              <a:t>alue</a:t>
            </a:r>
            <a:endParaRPr lang="en-US" dirty="0"/>
          </a:p>
        </p:txBody>
      </p:sp>
      <p:sp>
        <p:nvSpPr>
          <p:cNvPr id="3" name="Content Placeholder 2"/>
          <p:cNvSpPr>
            <a:spLocks noGrp="1"/>
          </p:cNvSpPr>
          <p:nvPr>
            <p:ph idx="1"/>
          </p:nvPr>
        </p:nvSpPr>
        <p:spPr>
          <a:xfrm>
            <a:off x="6025865" y="1462767"/>
            <a:ext cx="5361809" cy="4852195"/>
          </a:xfrm>
        </p:spPr>
        <p:txBody>
          <a:bodyPr>
            <a:normAutofit/>
          </a:bodyPr>
          <a:lstStyle/>
          <a:p>
            <a:r>
              <a:rPr lang="en-US" sz="2000" dirty="0" smtClean="0"/>
              <a:t>We know the hidden audit event’s ID is in interval (</a:t>
            </a:r>
            <a:r>
              <a:rPr lang="en-US" sz="2000" dirty="0" err="1" smtClean="0"/>
              <a:t>x,y</a:t>
            </a:r>
            <a:r>
              <a:rPr lang="en-US" sz="2000" dirty="0" smtClean="0"/>
              <a:t>) = (254, 275)</a:t>
            </a:r>
          </a:p>
          <a:p>
            <a:r>
              <a:rPr lang="en-US" sz="2000" dirty="0" smtClean="0"/>
              <a:t>Insert Midpoint = 264</a:t>
            </a:r>
          </a:p>
          <a:p>
            <a:r>
              <a:rPr lang="en-US" sz="2000" dirty="0"/>
              <a:t>Insert 255, 256, 257 until split is </a:t>
            </a:r>
            <a:r>
              <a:rPr lang="en-US" sz="2000" dirty="0" smtClean="0"/>
              <a:t>observed</a:t>
            </a:r>
            <a:endParaRPr lang="en-US" sz="2000" dirty="0"/>
          </a:p>
          <a:p>
            <a:pPr lvl="1"/>
            <a:r>
              <a:rPr lang="en-US" sz="1600" dirty="0">
                <a:solidFill>
                  <a:srgbClr val="FF0000"/>
                </a:solidFill>
              </a:rPr>
              <a:t>If split happens on insertion of 256, then </a:t>
            </a:r>
            <a:r>
              <a:rPr lang="en-US" sz="1600" dirty="0" err="1">
                <a:solidFill>
                  <a:srgbClr val="FF0000"/>
                </a:solidFill>
              </a:rPr>
              <a:t>audit_ID</a:t>
            </a:r>
            <a:r>
              <a:rPr lang="en-US" sz="1600" dirty="0">
                <a:solidFill>
                  <a:srgbClr val="FF0000"/>
                </a:solidFill>
              </a:rPr>
              <a:t> &gt; </a:t>
            </a:r>
            <a:r>
              <a:rPr lang="en-US" sz="1600" dirty="0" smtClean="0">
                <a:solidFill>
                  <a:srgbClr val="FF0000"/>
                </a:solidFill>
              </a:rPr>
              <a:t>264</a:t>
            </a:r>
            <a:endParaRPr lang="en-US" sz="1600" dirty="0">
              <a:solidFill>
                <a:srgbClr val="FF0000"/>
              </a:solidFill>
            </a:endParaRPr>
          </a:p>
          <a:p>
            <a:pPr lvl="1"/>
            <a:r>
              <a:rPr lang="en-US" sz="1600" dirty="0"/>
              <a:t>If split happens on insertion of 257, then </a:t>
            </a:r>
            <a:r>
              <a:rPr lang="en-US" sz="1600" dirty="0" err="1"/>
              <a:t>audit_ID</a:t>
            </a:r>
            <a:r>
              <a:rPr lang="en-US" sz="1600" dirty="0"/>
              <a:t> &lt; </a:t>
            </a:r>
            <a:r>
              <a:rPr lang="en-US" sz="1600" dirty="0" smtClean="0"/>
              <a:t>264</a:t>
            </a:r>
            <a:endParaRPr lang="en-US" sz="1600" dirty="0"/>
          </a:p>
          <a:p>
            <a:endParaRPr lang="en-US" sz="2000" dirty="0" smtClean="0"/>
          </a:p>
          <a:p>
            <a:endParaRPr lang="en-US" sz="2000" dirty="0" smtClean="0"/>
          </a:p>
          <a:p>
            <a:endParaRPr lang="en-US" sz="2000" dirty="0" smtClean="0"/>
          </a:p>
          <a:p>
            <a:endParaRPr lang="en-US" sz="2000" dirty="0" smtClean="0"/>
          </a:p>
        </p:txBody>
      </p:sp>
      <p:cxnSp>
        <p:nvCxnSpPr>
          <p:cNvPr id="66" name="Straight Arrow Connector 65"/>
          <p:cNvCxnSpPr>
            <a:stCxn id="69" idx="2"/>
          </p:cNvCxnSpPr>
          <p:nvPr/>
        </p:nvCxnSpPr>
        <p:spPr>
          <a:xfrm>
            <a:off x="1670206" y="1958921"/>
            <a:ext cx="560587" cy="2298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7" name="Rectangle 66"/>
          <p:cNvSpPr/>
          <p:nvPr/>
        </p:nvSpPr>
        <p:spPr>
          <a:xfrm>
            <a:off x="979265" y="1462772"/>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cxnSp>
        <p:nvCxnSpPr>
          <p:cNvPr id="68" name="Straight Arrow Connector 67"/>
          <p:cNvCxnSpPr>
            <a:stCxn id="67" idx="2"/>
            <a:endCxn id="79" idx="0"/>
          </p:cNvCxnSpPr>
          <p:nvPr/>
        </p:nvCxnSpPr>
        <p:spPr>
          <a:xfrm>
            <a:off x="1208736" y="1958925"/>
            <a:ext cx="2528" cy="2298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Rectangle 68"/>
          <p:cNvSpPr/>
          <p:nvPr/>
        </p:nvSpPr>
        <p:spPr>
          <a:xfrm>
            <a:off x="1440735" y="1462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400</a:t>
            </a:r>
            <a:endParaRPr lang="en-US" sz="1400" dirty="0"/>
          </a:p>
        </p:txBody>
      </p:sp>
      <p:sp>
        <p:nvSpPr>
          <p:cNvPr id="71" name="Rectangle 70"/>
          <p:cNvSpPr/>
          <p:nvPr/>
        </p:nvSpPr>
        <p:spPr>
          <a:xfrm>
            <a:off x="1895383" y="1462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7</a:t>
            </a:r>
            <a:r>
              <a:rPr lang="en-US" sz="1400" dirty="0" smtClean="0"/>
              <a:t>00</a:t>
            </a:r>
            <a:endParaRPr lang="en-US" sz="1400" dirty="0"/>
          </a:p>
        </p:txBody>
      </p:sp>
      <p:cxnSp>
        <p:nvCxnSpPr>
          <p:cNvPr id="72" name="Straight Arrow Connector 71"/>
          <p:cNvCxnSpPr>
            <a:stCxn id="71" idx="2"/>
          </p:cNvCxnSpPr>
          <p:nvPr/>
        </p:nvCxnSpPr>
        <p:spPr>
          <a:xfrm>
            <a:off x="2124854" y="1958921"/>
            <a:ext cx="709334" cy="2298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9" name="Rectangle 78"/>
          <p:cNvSpPr/>
          <p:nvPr/>
        </p:nvSpPr>
        <p:spPr>
          <a:xfrm>
            <a:off x="981793" y="2188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80" name="Rectangle 79"/>
          <p:cNvSpPr/>
          <p:nvPr/>
        </p:nvSpPr>
        <p:spPr>
          <a:xfrm>
            <a:off x="1440735" y="2188764"/>
            <a:ext cx="458942" cy="49481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3</a:t>
            </a:r>
            <a:r>
              <a:rPr lang="en-US" sz="1400" dirty="0" smtClean="0"/>
              <a:t>00</a:t>
            </a:r>
            <a:endParaRPr lang="en-US" sz="1400" dirty="0"/>
          </a:p>
        </p:txBody>
      </p:sp>
      <p:cxnSp>
        <p:nvCxnSpPr>
          <p:cNvPr id="81" name="Straight Arrow Connector 80"/>
          <p:cNvCxnSpPr>
            <a:stCxn id="79" idx="2"/>
            <a:endCxn id="83" idx="0"/>
          </p:cNvCxnSpPr>
          <p:nvPr/>
        </p:nvCxnSpPr>
        <p:spPr>
          <a:xfrm flipH="1">
            <a:off x="1208736" y="2684921"/>
            <a:ext cx="2528" cy="2423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80" idx="2"/>
          </p:cNvCxnSpPr>
          <p:nvPr/>
        </p:nvCxnSpPr>
        <p:spPr>
          <a:xfrm>
            <a:off x="1670206" y="2683581"/>
            <a:ext cx="618776" cy="243694"/>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3" name="Rectangle 82"/>
          <p:cNvSpPr/>
          <p:nvPr/>
        </p:nvSpPr>
        <p:spPr>
          <a:xfrm>
            <a:off x="979265" y="2927276"/>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84" name="Rectangle 83"/>
          <p:cNvSpPr/>
          <p:nvPr/>
        </p:nvSpPr>
        <p:spPr>
          <a:xfrm>
            <a:off x="1438207" y="2927275"/>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273</a:t>
            </a:r>
            <a:endParaRPr lang="en-US" sz="1400" dirty="0"/>
          </a:p>
        </p:txBody>
      </p:sp>
      <p:grpSp>
        <p:nvGrpSpPr>
          <p:cNvPr id="85" name="Group 84"/>
          <p:cNvGrpSpPr/>
          <p:nvPr/>
        </p:nvGrpSpPr>
        <p:grpSpPr>
          <a:xfrm>
            <a:off x="2354325" y="3670519"/>
            <a:ext cx="2294712" cy="496157"/>
            <a:chOff x="1531257" y="2772224"/>
            <a:chExt cx="2685145" cy="580576"/>
          </a:xfrm>
        </p:grpSpPr>
        <p:sp>
          <p:nvSpPr>
            <p:cNvPr id="86" name="Rectangle 85"/>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rgbClr val="FF0000"/>
                  </a:solidFill>
                </a:rPr>
                <a:t>273</a:t>
              </a:r>
              <a:endParaRPr lang="en-US" sz="1400" dirty="0">
                <a:solidFill>
                  <a:srgbClr val="FF0000"/>
                </a:solidFill>
              </a:endParaRPr>
            </a:p>
          </p:txBody>
        </p:sp>
        <p:sp>
          <p:nvSpPr>
            <p:cNvPr id="87" name="Rectangle 86"/>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275</a:t>
              </a:r>
              <a:endParaRPr lang="en-US" sz="1400" dirty="0"/>
            </a:p>
          </p:txBody>
        </p:sp>
        <p:sp>
          <p:nvSpPr>
            <p:cNvPr id="88" name="Rectangle 87"/>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299</a:t>
              </a:r>
              <a:endParaRPr lang="en-US" sz="1400" dirty="0">
                <a:solidFill>
                  <a:schemeClr val="tx1"/>
                </a:solidFill>
              </a:endParaRPr>
            </a:p>
          </p:txBody>
        </p:sp>
        <p:sp>
          <p:nvSpPr>
            <p:cNvPr id="89" name="Rectangle 88"/>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90" name="Rectangle 89"/>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cxnSp>
        <p:nvCxnSpPr>
          <p:cNvPr id="91" name="Straight Arrow Connector 90"/>
          <p:cNvCxnSpPr>
            <a:stCxn id="83" idx="2"/>
            <a:endCxn id="99" idx="0"/>
          </p:cNvCxnSpPr>
          <p:nvPr/>
        </p:nvCxnSpPr>
        <p:spPr>
          <a:xfrm flipH="1">
            <a:off x="1204511" y="3423429"/>
            <a:ext cx="4225" cy="2445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Straight Arrow Connector 91"/>
          <p:cNvCxnSpPr>
            <a:stCxn id="84" idx="2"/>
            <a:endCxn id="86" idx="0"/>
          </p:cNvCxnSpPr>
          <p:nvPr/>
        </p:nvCxnSpPr>
        <p:spPr>
          <a:xfrm>
            <a:off x="1667678" y="3423428"/>
            <a:ext cx="916118" cy="2470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9" name="Rectangle 98"/>
          <p:cNvSpPr/>
          <p:nvPr/>
        </p:nvSpPr>
        <p:spPr>
          <a:xfrm>
            <a:off x="975040" y="3667959"/>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100" name="Rectangle 99"/>
          <p:cNvSpPr/>
          <p:nvPr/>
        </p:nvSpPr>
        <p:spPr>
          <a:xfrm>
            <a:off x="1429894" y="3668160"/>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202</a:t>
            </a:r>
            <a:endParaRPr lang="en-US" sz="1400" dirty="0"/>
          </a:p>
        </p:txBody>
      </p:sp>
      <p:cxnSp>
        <p:nvCxnSpPr>
          <p:cNvPr id="104" name="Straight Arrow Connector 103"/>
          <p:cNvCxnSpPr>
            <a:stCxn id="100" idx="2"/>
            <a:endCxn id="36" idx="0"/>
          </p:cNvCxnSpPr>
          <p:nvPr/>
        </p:nvCxnSpPr>
        <p:spPr>
          <a:xfrm>
            <a:off x="1659365" y="4164313"/>
            <a:ext cx="574669" cy="2624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p:cNvCxnSpPr>
            <a:stCxn id="99" idx="2"/>
          </p:cNvCxnSpPr>
          <p:nvPr/>
        </p:nvCxnSpPr>
        <p:spPr>
          <a:xfrm flipH="1">
            <a:off x="787399" y="4164112"/>
            <a:ext cx="417112" cy="262846"/>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6" name="Rectangle 35"/>
          <p:cNvSpPr/>
          <p:nvPr/>
        </p:nvSpPr>
        <p:spPr>
          <a:xfrm>
            <a:off x="2004563" y="4426757"/>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202</a:t>
            </a:r>
            <a:endParaRPr lang="en-US" sz="1400" dirty="0"/>
          </a:p>
        </p:txBody>
      </p:sp>
      <p:sp>
        <p:nvSpPr>
          <p:cNvPr id="37" name="Rectangle 36"/>
          <p:cNvSpPr/>
          <p:nvPr/>
        </p:nvSpPr>
        <p:spPr>
          <a:xfrm>
            <a:off x="2459417" y="442695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205</a:t>
            </a:r>
            <a:endParaRPr lang="en-US" sz="1400" dirty="0"/>
          </a:p>
        </p:txBody>
      </p:sp>
      <p:cxnSp>
        <p:nvCxnSpPr>
          <p:cNvPr id="49" name="Straight Arrow Connector 48"/>
          <p:cNvCxnSpPr>
            <a:stCxn id="37" idx="2"/>
            <a:endCxn id="41" idx="0"/>
          </p:cNvCxnSpPr>
          <p:nvPr/>
        </p:nvCxnSpPr>
        <p:spPr>
          <a:xfrm>
            <a:off x="2688888" y="4923111"/>
            <a:ext cx="225911" cy="1608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6" idx="2"/>
          </p:cNvCxnSpPr>
          <p:nvPr/>
        </p:nvCxnSpPr>
        <p:spPr>
          <a:xfrm flipH="1">
            <a:off x="1914219" y="4922910"/>
            <a:ext cx="319815" cy="14851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1" name="Rectangle 40"/>
          <p:cNvSpPr/>
          <p:nvPr/>
        </p:nvSpPr>
        <p:spPr>
          <a:xfrm>
            <a:off x="2685328" y="5083999"/>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205</a:t>
            </a:r>
            <a:endParaRPr lang="en-US" sz="1400" dirty="0"/>
          </a:p>
        </p:txBody>
      </p:sp>
      <p:sp>
        <p:nvSpPr>
          <p:cNvPr id="42" name="Rectangle 41"/>
          <p:cNvSpPr/>
          <p:nvPr/>
        </p:nvSpPr>
        <p:spPr>
          <a:xfrm>
            <a:off x="3140182" y="5084200"/>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253</a:t>
            </a:r>
            <a:endParaRPr lang="en-US" sz="1400" dirty="0"/>
          </a:p>
        </p:txBody>
      </p:sp>
      <p:cxnSp>
        <p:nvCxnSpPr>
          <p:cNvPr id="53" name="Straight Arrow Connector 52"/>
          <p:cNvCxnSpPr>
            <a:stCxn id="42" idx="2"/>
            <a:endCxn id="43" idx="0"/>
          </p:cNvCxnSpPr>
          <p:nvPr/>
        </p:nvCxnSpPr>
        <p:spPr>
          <a:xfrm>
            <a:off x="3369653" y="5580353"/>
            <a:ext cx="115704" cy="1019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41" idx="2"/>
          </p:cNvCxnSpPr>
          <p:nvPr/>
        </p:nvCxnSpPr>
        <p:spPr>
          <a:xfrm flipH="1">
            <a:off x="2688335" y="5580152"/>
            <a:ext cx="226464" cy="233954"/>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3" name="Rectangle 42"/>
          <p:cNvSpPr/>
          <p:nvPr/>
        </p:nvSpPr>
        <p:spPr>
          <a:xfrm>
            <a:off x="3234708" y="5682340"/>
            <a:ext cx="501298" cy="4959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253</a:t>
            </a:r>
            <a:endParaRPr lang="en-US" sz="1400" dirty="0"/>
          </a:p>
        </p:txBody>
      </p:sp>
      <p:sp>
        <p:nvSpPr>
          <p:cNvPr id="54" name="Rectangle 53"/>
          <p:cNvSpPr/>
          <p:nvPr/>
        </p:nvSpPr>
        <p:spPr>
          <a:xfrm>
            <a:off x="3731918" y="5682341"/>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256</a:t>
            </a:r>
            <a:endParaRPr lang="en-US" sz="1400" dirty="0"/>
          </a:p>
        </p:txBody>
      </p:sp>
      <p:cxnSp>
        <p:nvCxnSpPr>
          <p:cNvPr id="62" name="Straight Arrow Connector 61"/>
          <p:cNvCxnSpPr>
            <a:stCxn id="43" idx="2"/>
            <a:endCxn id="46" idx="0"/>
          </p:cNvCxnSpPr>
          <p:nvPr/>
        </p:nvCxnSpPr>
        <p:spPr>
          <a:xfrm>
            <a:off x="3485357" y="6178293"/>
            <a:ext cx="121415" cy="1021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3" name="Straight Arrow Connector 62"/>
          <p:cNvCxnSpPr>
            <a:stCxn id="54" idx="2"/>
            <a:endCxn id="57" idx="0"/>
          </p:cNvCxnSpPr>
          <p:nvPr/>
        </p:nvCxnSpPr>
        <p:spPr>
          <a:xfrm>
            <a:off x="3961389" y="6178494"/>
            <a:ext cx="2060386" cy="1056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4" name="Left Arrow Callout 63"/>
          <p:cNvSpPr/>
          <p:nvPr/>
        </p:nvSpPr>
        <p:spPr>
          <a:xfrm>
            <a:off x="8326571" y="5750102"/>
            <a:ext cx="2120500" cy="856382"/>
          </a:xfrm>
          <a:prstGeom prst="leftArrowCallout">
            <a:avLst>
              <a:gd name="adj1" fmla="val 18753"/>
              <a:gd name="adj2" fmla="val 25000"/>
              <a:gd name="adj3" fmla="val 15630"/>
              <a:gd name="adj4" fmla="val 90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Split is observed on insertion of 256 </a:t>
            </a:r>
            <a:endParaRPr lang="en-US" sz="1600" dirty="0"/>
          </a:p>
        </p:txBody>
      </p:sp>
      <p:grpSp>
        <p:nvGrpSpPr>
          <p:cNvPr id="65" name="Group 64"/>
          <p:cNvGrpSpPr/>
          <p:nvPr/>
        </p:nvGrpSpPr>
        <p:grpSpPr>
          <a:xfrm>
            <a:off x="5823182" y="6277350"/>
            <a:ext cx="2294712" cy="496157"/>
            <a:chOff x="1531257" y="2772224"/>
            <a:chExt cx="2685145" cy="580576"/>
          </a:xfrm>
        </p:grpSpPr>
        <p:sp>
          <p:nvSpPr>
            <p:cNvPr id="70" name="Rectangle 69"/>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256</a:t>
              </a:r>
              <a:endParaRPr lang="en-US" sz="1400" dirty="0"/>
            </a:p>
          </p:txBody>
        </p:sp>
        <p:sp>
          <p:nvSpPr>
            <p:cNvPr id="73" name="Rectangle 72"/>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264</a:t>
              </a:r>
              <a:endParaRPr lang="en-US" sz="1400" dirty="0"/>
            </a:p>
          </p:txBody>
        </p:sp>
        <p:sp>
          <p:nvSpPr>
            <p:cNvPr id="74" name="Rectangle 73"/>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75" name="Rectangle 74"/>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76" name="Rectangle 75"/>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grpSp>
        <p:nvGrpSpPr>
          <p:cNvPr id="77" name="Group 76"/>
          <p:cNvGrpSpPr/>
          <p:nvPr/>
        </p:nvGrpSpPr>
        <p:grpSpPr>
          <a:xfrm>
            <a:off x="3400530" y="6270596"/>
            <a:ext cx="2294712" cy="496157"/>
            <a:chOff x="1531257" y="2772224"/>
            <a:chExt cx="2685145" cy="580576"/>
          </a:xfrm>
        </p:grpSpPr>
        <p:sp>
          <p:nvSpPr>
            <p:cNvPr id="78" name="Rectangle 77"/>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253</a:t>
              </a:r>
              <a:endParaRPr lang="en-US" sz="1400" dirty="0"/>
            </a:p>
          </p:txBody>
        </p:sp>
        <p:sp>
          <p:nvSpPr>
            <p:cNvPr id="93" name="Rectangle 92"/>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254</a:t>
              </a:r>
              <a:endParaRPr lang="en-US" sz="1400" dirty="0"/>
            </a:p>
          </p:txBody>
        </p:sp>
        <p:sp>
          <p:nvSpPr>
            <p:cNvPr id="94" name="Rectangle 93"/>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255</a:t>
              </a:r>
              <a:endParaRPr lang="en-US" sz="1400" dirty="0">
                <a:solidFill>
                  <a:schemeClr val="tx1"/>
                </a:solidFill>
              </a:endParaRPr>
            </a:p>
          </p:txBody>
        </p:sp>
        <p:sp>
          <p:nvSpPr>
            <p:cNvPr id="95" name="Rectangle 94"/>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96" name="Rectangle 95"/>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spTree>
    <p:extLst>
      <p:ext uri="{BB962C8B-B14F-4D97-AF65-F5344CB8AC3E}">
        <p14:creationId xmlns:p14="http://schemas.microsoft.com/office/powerpoint/2010/main" val="123541783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Step </a:t>
            </a:r>
            <a:r>
              <a:rPr lang="en-US" dirty="0"/>
              <a:t>5</a:t>
            </a:r>
            <a:r>
              <a:rPr lang="en-US" dirty="0" smtClean="0"/>
              <a:t>: Binary Search to Find </a:t>
            </a:r>
            <a:r>
              <a:rPr lang="en-US" dirty="0"/>
              <a:t>V</a:t>
            </a:r>
            <a:r>
              <a:rPr lang="en-US" dirty="0" smtClean="0"/>
              <a:t>alue</a:t>
            </a:r>
            <a:endParaRPr lang="en-US" dirty="0"/>
          </a:p>
        </p:txBody>
      </p:sp>
      <p:sp>
        <p:nvSpPr>
          <p:cNvPr id="3" name="Content Placeholder 2"/>
          <p:cNvSpPr>
            <a:spLocks noGrp="1"/>
          </p:cNvSpPr>
          <p:nvPr>
            <p:ph idx="1"/>
          </p:nvPr>
        </p:nvSpPr>
        <p:spPr>
          <a:xfrm>
            <a:off x="6025865" y="1462767"/>
            <a:ext cx="5361809" cy="4852195"/>
          </a:xfrm>
        </p:spPr>
        <p:txBody>
          <a:bodyPr>
            <a:normAutofit/>
          </a:bodyPr>
          <a:lstStyle/>
          <a:p>
            <a:r>
              <a:rPr lang="en-US" sz="2000" dirty="0" smtClean="0"/>
              <a:t>We know the hidden audit event’s ID is in interval (</a:t>
            </a:r>
            <a:r>
              <a:rPr lang="en-US" sz="2000" dirty="0" err="1" smtClean="0"/>
              <a:t>x,y</a:t>
            </a:r>
            <a:r>
              <a:rPr lang="en-US" sz="2000" dirty="0" smtClean="0"/>
              <a:t>) = (254, 275)</a:t>
            </a:r>
          </a:p>
          <a:p>
            <a:r>
              <a:rPr lang="en-US" sz="2000" dirty="0" smtClean="0"/>
              <a:t>Insert Midpoint = 264</a:t>
            </a:r>
          </a:p>
          <a:p>
            <a:r>
              <a:rPr lang="en-US" sz="2000" dirty="0"/>
              <a:t>Insert 255, 256, 257 until split is observed.</a:t>
            </a:r>
          </a:p>
          <a:p>
            <a:pPr lvl="1"/>
            <a:r>
              <a:rPr lang="en-US" sz="1600" dirty="0">
                <a:solidFill>
                  <a:srgbClr val="FF0000"/>
                </a:solidFill>
              </a:rPr>
              <a:t>If split happens on insertion of 256, then </a:t>
            </a:r>
            <a:r>
              <a:rPr lang="en-US" sz="1600" dirty="0" err="1">
                <a:solidFill>
                  <a:srgbClr val="FF0000"/>
                </a:solidFill>
              </a:rPr>
              <a:t>audit_ID</a:t>
            </a:r>
            <a:r>
              <a:rPr lang="en-US" sz="1600" dirty="0">
                <a:solidFill>
                  <a:srgbClr val="FF0000"/>
                </a:solidFill>
              </a:rPr>
              <a:t> &gt; </a:t>
            </a:r>
            <a:r>
              <a:rPr lang="en-US" sz="1600" dirty="0" smtClean="0">
                <a:solidFill>
                  <a:srgbClr val="FF0000"/>
                </a:solidFill>
              </a:rPr>
              <a:t>264.</a:t>
            </a:r>
            <a:endParaRPr lang="en-US" sz="1600" dirty="0">
              <a:solidFill>
                <a:srgbClr val="FF0000"/>
              </a:solidFill>
            </a:endParaRPr>
          </a:p>
          <a:p>
            <a:pPr lvl="1"/>
            <a:r>
              <a:rPr lang="en-US" sz="1600" dirty="0"/>
              <a:t>If split happens on insertion of 257, then </a:t>
            </a:r>
            <a:r>
              <a:rPr lang="en-US" sz="1600" dirty="0" err="1"/>
              <a:t>audit_ID</a:t>
            </a:r>
            <a:r>
              <a:rPr lang="en-US" sz="1600" dirty="0"/>
              <a:t> &lt; </a:t>
            </a:r>
            <a:r>
              <a:rPr lang="en-US" sz="1600" dirty="0" smtClean="0"/>
              <a:t>264.</a:t>
            </a:r>
            <a:endParaRPr lang="en-US" sz="1600" dirty="0"/>
          </a:p>
          <a:p>
            <a:pPr lvl="1"/>
            <a:r>
              <a:rPr lang="en-US" sz="1600" dirty="0" smtClean="0"/>
              <a:t>Audit </a:t>
            </a:r>
            <a:r>
              <a:rPr lang="en-US" sz="1600" dirty="0"/>
              <a:t>ID is in (</a:t>
            </a:r>
            <a:r>
              <a:rPr lang="en-US" sz="1600" dirty="0" smtClean="0"/>
              <a:t>264,275)!</a:t>
            </a:r>
            <a:endParaRPr lang="en-US" sz="1600" dirty="0"/>
          </a:p>
          <a:p>
            <a:pPr lvl="1"/>
            <a:endParaRPr lang="en-US" sz="1600" dirty="0" smtClean="0"/>
          </a:p>
          <a:p>
            <a:endParaRPr lang="en-US" sz="2000" dirty="0" smtClean="0"/>
          </a:p>
          <a:p>
            <a:endParaRPr lang="en-US" sz="2000" dirty="0" smtClean="0"/>
          </a:p>
          <a:p>
            <a:endParaRPr lang="en-US" sz="2000" dirty="0" smtClean="0"/>
          </a:p>
        </p:txBody>
      </p:sp>
      <p:cxnSp>
        <p:nvCxnSpPr>
          <p:cNvPr id="66" name="Straight Arrow Connector 65"/>
          <p:cNvCxnSpPr>
            <a:stCxn id="69" idx="2"/>
          </p:cNvCxnSpPr>
          <p:nvPr/>
        </p:nvCxnSpPr>
        <p:spPr>
          <a:xfrm>
            <a:off x="1670206" y="1958921"/>
            <a:ext cx="560587" cy="2298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7" name="Rectangle 66"/>
          <p:cNvSpPr/>
          <p:nvPr/>
        </p:nvSpPr>
        <p:spPr>
          <a:xfrm>
            <a:off x="979265" y="1462772"/>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cxnSp>
        <p:nvCxnSpPr>
          <p:cNvPr id="68" name="Straight Arrow Connector 67"/>
          <p:cNvCxnSpPr>
            <a:stCxn id="67" idx="2"/>
            <a:endCxn id="79" idx="0"/>
          </p:cNvCxnSpPr>
          <p:nvPr/>
        </p:nvCxnSpPr>
        <p:spPr>
          <a:xfrm>
            <a:off x="1208736" y="1958925"/>
            <a:ext cx="2528" cy="2298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Rectangle 68"/>
          <p:cNvSpPr/>
          <p:nvPr/>
        </p:nvSpPr>
        <p:spPr>
          <a:xfrm>
            <a:off x="1440735" y="1462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400</a:t>
            </a:r>
            <a:endParaRPr lang="en-US" sz="1400" dirty="0"/>
          </a:p>
        </p:txBody>
      </p:sp>
      <p:sp>
        <p:nvSpPr>
          <p:cNvPr id="71" name="Rectangle 70"/>
          <p:cNvSpPr/>
          <p:nvPr/>
        </p:nvSpPr>
        <p:spPr>
          <a:xfrm>
            <a:off x="1895383" y="1462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7</a:t>
            </a:r>
            <a:r>
              <a:rPr lang="en-US" sz="1400" dirty="0" smtClean="0"/>
              <a:t>00</a:t>
            </a:r>
            <a:endParaRPr lang="en-US" sz="1400" dirty="0"/>
          </a:p>
        </p:txBody>
      </p:sp>
      <p:cxnSp>
        <p:nvCxnSpPr>
          <p:cNvPr id="72" name="Straight Arrow Connector 71"/>
          <p:cNvCxnSpPr>
            <a:stCxn id="71" idx="2"/>
          </p:cNvCxnSpPr>
          <p:nvPr/>
        </p:nvCxnSpPr>
        <p:spPr>
          <a:xfrm>
            <a:off x="2124854" y="1958921"/>
            <a:ext cx="709334" cy="22984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9" name="Rectangle 78"/>
          <p:cNvSpPr/>
          <p:nvPr/>
        </p:nvSpPr>
        <p:spPr>
          <a:xfrm>
            <a:off x="981793" y="218876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80" name="Rectangle 79"/>
          <p:cNvSpPr/>
          <p:nvPr/>
        </p:nvSpPr>
        <p:spPr>
          <a:xfrm>
            <a:off x="1440735" y="2188764"/>
            <a:ext cx="458942" cy="49481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3</a:t>
            </a:r>
            <a:r>
              <a:rPr lang="en-US" sz="1400" dirty="0" smtClean="0"/>
              <a:t>00</a:t>
            </a:r>
            <a:endParaRPr lang="en-US" sz="1400" dirty="0"/>
          </a:p>
        </p:txBody>
      </p:sp>
      <p:cxnSp>
        <p:nvCxnSpPr>
          <p:cNvPr id="81" name="Straight Arrow Connector 80"/>
          <p:cNvCxnSpPr>
            <a:stCxn id="79" idx="2"/>
            <a:endCxn id="83" idx="0"/>
          </p:cNvCxnSpPr>
          <p:nvPr/>
        </p:nvCxnSpPr>
        <p:spPr>
          <a:xfrm flipH="1">
            <a:off x="1208736" y="2684921"/>
            <a:ext cx="2528" cy="2423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80" idx="2"/>
          </p:cNvCxnSpPr>
          <p:nvPr/>
        </p:nvCxnSpPr>
        <p:spPr>
          <a:xfrm>
            <a:off x="1670206" y="2683581"/>
            <a:ext cx="618776" cy="243694"/>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3" name="Rectangle 82"/>
          <p:cNvSpPr/>
          <p:nvPr/>
        </p:nvSpPr>
        <p:spPr>
          <a:xfrm>
            <a:off x="979265" y="2927276"/>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84" name="Rectangle 83"/>
          <p:cNvSpPr/>
          <p:nvPr/>
        </p:nvSpPr>
        <p:spPr>
          <a:xfrm>
            <a:off x="1438207" y="2927275"/>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273</a:t>
            </a:r>
            <a:endParaRPr lang="en-US" sz="1400" dirty="0"/>
          </a:p>
        </p:txBody>
      </p:sp>
      <p:grpSp>
        <p:nvGrpSpPr>
          <p:cNvPr id="85" name="Group 84"/>
          <p:cNvGrpSpPr/>
          <p:nvPr/>
        </p:nvGrpSpPr>
        <p:grpSpPr>
          <a:xfrm>
            <a:off x="2354325" y="3670519"/>
            <a:ext cx="2294712" cy="496157"/>
            <a:chOff x="1531257" y="2772224"/>
            <a:chExt cx="2685145" cy="580576"/>
          </a:xfrm>
        </p:grpSpPr>
        <p:sp>
          <p:nvSpPr>
            <p:cNvPr id="86" name="Rectangle 85"/>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rgbClr val="FF0000"/>
                  </a:solidFill>
                </a:rPr>
                <a:t>273</a:t>
              </a:r>
              <a:endParaRPr lang="en-US" sz="1400" dirty="0">
                <a:solidFill>
                  <a:srgbClr val="FF0000"/>
                </a:solidFill>
              </a:endParaRPr>
            </a:p>
          </p:txBody>
        </p:sp>
        <p:sp>
          <p:nvSpPr>
            <p:cNvPr id="87" name="Rectangle 86"/>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275</a:t>
              </a:r>
              <a:endParaRPr lang="en-US" sz="1400" dirty="0"/>
            </a:p>
          </p:txBody>
        </p:sp>
        <p:sp>
          <p:nvSpPr>
            <p:cNvPr id="88" name="Rectangle 87"/>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299</a:t>
              </a:r>
              <a:endParaRPr lang="en-US" sz="1400" dirty="0">
                <a:solidFill>
                  <a:schemeClr val="tx1"/>
                </a:solidFill>
              </a:endParaRPr>
            </a:p>
          </p:txBody>
        </p:sp>
        <p:sp>
          <p:nvSpPr>
            <p:cNvPr id="89" name="Rectangle 88"/>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90" name="Rectangle 89"/>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cxnSp>
        <p:nvCxnSpPr>
          <p:cNvPr id="91" name="Straight Arrow Connector 90"/>
          <p:cNvCxnSpPr>
            <a:stCxn id="83" idx="2"/>
            <a:endCxn id="99" idx="0"/>
          </p:cNvCxnSpPr>
          <p:nvPr/>
        </p:nvCxnSpPr>
        <p:spPr>
          <a:xfrm flipH="1">
            <a:off x="1204511" y="3423429"/>
            <a:ext cx="4225" cy="2445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Straight Arrow Connector 91"/>
          <p:cNvCxnSpPr>
            <a:stCxn id="84" idx="2"/>
            <a:endCxn id="86" idx="0"/>
          </p:cNvCxnSpPr>
          <p:nvPr/>
        </p:nvCxnSpPr>
        <p:spPr>
          <a:xfrm>
            <a:off x="1667678" y="3423428"/>
            <a:ext cx="916118" cy="2470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9" name="Rectangle 98"/>
          <p:cNvSpPr/>
          <p:nvPr/>
        </p:nvSpPr>
        <p:spPr>
          <a:xfrm>
            <a:off x="975040" y="3667959"/>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100</a:t>
            </a:r>
            <a:endParaRPr lang="en-US" sz="1400" dirty="0"/>
          </a:p>
        </p:txBody>
      </p:sp>
      <p:sp>
        <p:nvSpPr>
          <p:cNvPr id="100" name="Rectangle 99"/>
          <p:cNvSpPr/>
          <p:nvPr/>
        </p:nvSpPr>
        <p:spPr>
          <a:xfrm>
            <a:off x="1429894" y="3668160"/>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202</a:t>
            </a:r>
            <a:endParaRPr lang="en-US" sz="1400" dirty="0"/>
          </a:p>
        </p:txBody>
      </p:sp>
      <p:cxnSp>
        <p:nvCxnSpPr>
          <p:cNvPr id="104" name="Straight Arrow Connector 103"/>
          <p:cNvCxnSpPr>
            <a:stCxn id="100" idx="2"/>
            <a:endCxn id="36" idx="0"/>
          </p:cNvCxnSpPr>
          <p:nvPr/>
        </p:nvCxnSpPr>
        <p:spPr>
          <a:xfrm>
            <a:off x="1659365" y="4164313"/>
            <a:ext cx="574669" cy="2624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p:cNvCxnSpPr>
            <a:stCxn id="99" idx="2"/>
          </p:cNvCxnSpPr>
          <p:nvPr/>
        </p:nvCxnSpPr>
        <p:spPr>
          <a:xfrm flipH="1">
            <a:off x="787399" y="4164112"/>
            <a:ext cx="417112" cy="262846"/>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6" name="Rectangle 35"/>
          <p:cNvSpPr/>
          <p:nvPr/>
        </p:nvSpPr>
        <p:spPr>
          <a:xfrm>
            <a:off x="2004563" y="4426757"/>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202</a:t>
            </a:r>
            <a:endParaRPr lang="en-US" sz="1400" dirty="0"/>
          </a:p>
        </p:txBody>
      </p:sp>
      <p:sp>
        <p:nvSpPr>
          <p:cNvPr id="37" name="Rectangle 36"/>
          <p:cNvSpPr/>
          <p:nvPr/>
        </p:nvSpPr>
        <p:spPr>
          <a:xfrm>
            <a:off x="2459417" y="4426958"/>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205</a:t>
            </a:r>
            <a:endParaRPr lang="en-US" sz="1400" dirty="0"/>
          </a:p>
        </p:txBody>
      </p:sp>
      <p:cxnSp>
        <p:nvCxnSpPr>
          <p:cNvPr id="49" name="Straight Arrow Connector 48"/>
          <p:cNvCxnSpPr>
            <a:stCxn id="37" idx="2"/>
            <a:endCxn id="41" idx="0"/>
          </p:cNvCxnSpPr>
          <p:nvPr/>
        </p:nvCxnSpPr>
        <p:spPr>
          <a:xfrm>
            <a:off x="2688888" y="4923111"/>
            <a:ext cx="225911" cy="1608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6" idx="2"/>
          </p:cNvCxnSpPr>
          <p:nvPr/>
        </p:nvCxnSpPr>
        <p:spPr>
          <a:xfrm flipH="1">
            <a:off x="1914219" y="4922910"/>
            <a:ext cx="319815" cy="148513"/>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1" name="Rectangle 40"/>
          <p:cNvSpPr/>
          <p:nvPr/>
        </p:nvSpPr>
        <p:spPr>
          <a:xfrm>
            <a:off x="2685328" y="5083999"/>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205</a:t>
            </a:r>
            <a:endParaRPr lang="en-US" sz="1400" dirty="0"/>
          </a:p>
        </p:txBody>
      </p:sp>
      <p:sp>
        <p:nvSpPr>
          <p:cNvPr id="42" name="Rectangle 41"/>
          <p:cNvSpPr/>
          <p:nvPr/>
        </p:nvSpPr>
        <p:spPr>
          <a:xfrm>
            <a:off x="3140182" y="5084200"/>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253</a:t>
            </a:r>
            <a:endParaRPr lang="en-US" sz="1400" dirty="0"/>
          </a:p>
        </p:txBody>
      </p:sp>
      <p:cxnSp>
        <p:nvCxnSpPr>
          <p:cNvPr id="53" name="Straight Arrow Connector 52"/>
          <p:cNvCxnSpPr>
            <a:stCxn id="42" idx="2"/>
            <a:endCxn id="43" idx="0"/>
          </p:cNvCxnSpPr>
          <p:nvPr/>
        </p:nvCxnSpPr>
        <p:spPr>
          <a:xfrm>
            <a:off x="3369653" y="5580353"/>
            <a:ext cx="115704" cy="1019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41" idx="2"/>
          </p:cNvCxnSpPr>
          <p:nvPr/>
        </p:nvCxnSpPr>
        <p:spPr>
          <a:xfrm flipH="1">
            <a:off x="2688335" y="5580152"/>
            <a:ext cx="226464" cy="233954"/>
          </a:xfrm>
          <a:prstGeom prst="straightConnector1">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3" name="Rectangle 42"/>
          <p:cNvSpPr/>
          <p:nvPr/>
        </p:nvSpPr>
        <p:spPr>
          <a:xfrm>
            <a:off x="3234708" y="5682340"/>
            <a:ext cx="501298" cy="4959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253</a:t>
            </a:r>
            <a:endParaRPr lang="en-US" sz="1400" dirty="0"/>
          </a:p>
        </p:txBody>
      </p:sp>
      <p:sp>
        <p:nvSpPr>
          <p:cNvPr id="54" name="Rectangle 53"/>
          <p:cNvSpPr/>
          <p:nvPr/>
        </p:nvSpPr>
        <p:spPr>
          <a:xfrm>
            <a:off x="3731918" y="5682341"/>
            <a:ext cx="458942" cy="49615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256</a:t>
            </a:r>
            <a:endParaRPr lang="en-US" sz="1400" dirty="0"/>
          </a:p>
        </p:txBody>
      </p:sp>
      <p:cxnSp>
        <p:nvCxnSpPr>
          <p:cNvPr id="62" name="Straight Arrow Connector 61"/>
          <p:cNvCxnSpPr>
            <a:stCxn id="43" idx="2"/>
            <a:endCxn id="46" idx="0"/>
          </p:cNvCxnSpPr>
          <p:nvPr/>
        </p:nvCxnSpPr>
        <p:spPr>
          <a:xfrm>
            <a:off x="3485357" y="6178293"/>
            <a:ext cx="121415" cy="1021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3" name="Straight Arrow Connector 62"/>
          <p:cNvCxnSpPr>
            <a:stCxn id="54" idx="2"/>
            <a:endCxn id="57" idx="0"/>
          </p:cNvCxnSpPr>
          <p:nvPr/>
        </p:nvCxnSpPr>
        <p:spPr>
          <a:xfrm>
            <a:off x="3961389" y="6178494"/>
            <a:ext cx="2060386" cy="1056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4" name="Left Arrow Callout 63"/>
          <p:cNvSpPr/>
          <p:nvPr/>
        </p:nvSpPr>
        <p:spPr>
          <a:xfrm>
            <a:off x="8326571" y="5750102"/>
            <a:ext cx="2120500" cy="856382"/>
          </a:xfrm>
          <a:prstGeom prst="leftArrowCallout">
            <a:avLst>
              <a:gd name="adj1" fmla="val 18753"/>
              <a:gd name="adj2" fmla="val 25000"/>
              <a:gd name="adj3" fmla="val 15630"/>
              <a:gd name="adj4" fmla="val 90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Split is observed on insertion of 256 </a:t>
            </a:r>
            <a:endParaRPr lang="en-US" sz="1600" dirty="0"/>
          </a:p>
        </p:txBody>
      </p:sp>
      <p:grpSp>
        <p:nvGrpSpPr>
          <p:cNvPr id="65" name="Group 64"/>
          <p:cNvGrpSpPr/>
          <p:nvPr/>
        </p:nvGrpSpPr>
        <p:grpSpPr>
          <a:xfrm>
            <a:off x="5823182" y="6277350"/>
            <a:ext cx="2294712" cy="496157"/>
            <a:chOff x="1531257" y="2772224"/>
            <a:chExt cx="2685145" cy="580576"/>
          </a:xfrm>
        </p:grpSpPr>
        <p:sp>
          <p:nvSpPr>
            <p:cNvPr id="70" name="Rectangle 69"/>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256</a:t>
              </a:r>
              <a:endParaRPr lang="en-US" sz="1400" dirty="0"/>
            </a:p>
          </p:txBody>
        </p:sp>
        <p:sp>
          <p:nvSpPr>
            <p:cNvPr id="73" name="Rectangle 72"/>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264</a:t>
              </a:r>
              <a:endParaRPr lang="en-US" sz="1400" dirty="0"/>
            </a:p>
          </p:txBody>
        </p:sp>
        <p:sp>
          <p:nvSpPr>
            <p:cNvPr id="74" name="Rectangle 73"/>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75" name="Rectangle 74"/>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76" name="Rectangle 75"/>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grpSp>
        <p:nvGrpSpPr>
          <p:cNvPr id="77" name="Group 76"/>
          <p:cNvGrpSpPr/>
          <p:nvPr/>
        </p:nvGrpSpPr>
        <p:grpSpPr>
          <a:xfrm>
            <a:off x="3400530" y="6270596"/>
            <a:ext cx="2294712" cy="496157"/>
            <a:chOff x="1531257" y="2772224"/>
            <a:chExt cx="2685145" cy="580576"/>
          </a:xfrm>
        </p:grpSpPr>
        <p:sp>
          <p:nvSpPr>
            <p:cNvPr id="78" name="Rectangle 77"/>
            <p:cNvSpPr/>
            <p:nvPr/>
          </p:nvSpPr>
          <p:spPr>
            <a:xfrm>
              <a:off x="1531257" y="2772229"/>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253</a:t>
              </a:r>
              <a:endParaRPr lang="en-US" sz="1400" dirty="0"/>
            </a:p>
          </p:txBody>
        </p:sp>
        <p:sp>
          <p:nvSpPr>
            <p:cNvPr id="93" name="Rectangle 92"/>
            <p:cNvSpPr/>
            <p:nvPr/>
          </p:nvSpPr>
          <p:spPr>
            <a:xfrm>
              <a:off x="2068286"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254</a:t>
              </a:r>
              <a:endParaRPr lang="en-US" sz="1400" dirty="0"/>
            </a:p>
          </p:txBody>
        </p:sp>
        <p:sp>
          <p:nvSpPr>
            <p:cNvPr id="94" name="Rectangle 93"/>
            <p:cNvSpPr/>
            <p:nvPr/>
          </p:nvSpPr>
          <p:spPr>
            <a:xfrm>
              <a:off x="2605315" y="2772228"/>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255</a:t>
              </a:r>
              <a:endParaRPr lang="en-US" sz="1400" dirty="0">
                <a:solidFill>
                  <a:schemeClr val="tx1"/>
                </a:solidFill>
              </a:endParaRPr>
            </a:p>
          </p:txBody>
        </p:sp>
        <p:sp>
          <p:nvSpPr>
            <p:cNvPr id="95" name="Rectangle 94"/>
            <p:cNvSpPr/>
            <p:nvPr/>
          </p:nvSpPr>
          <p:spPr>
            <a:xfrm>
              <a:off x="3142344" y="2772227"/>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E</a:t>
              </a:r>
              <a:endParaRPr lang="en-US" sz="1400" dirty="0">
                <a:solidFill>
                  <a:schemeClr val="tx1"/>
                </a:solidFill>
              </a:endParaRPr>
            </a:p>
          </p:txBody>
        </p:sp>
        <p:sp>
          <p:nvSpPr>
            <p:cNvPr id="96" name="Rectangle 95"/>
            <p:cNvSpPr/>
            <p:nvPr/>
          </p:nvSpPr>
          <p:spPr>
            <a:xfrm>
              <a:off x="3679373" y="2772224"/>
              <a:ext cx="537029" cy="5805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a:t>
              </a:r>
            </a:p>
          </p:txBody>
        </p:sp>
      </p:grpSp>
    </p:spTree>
    <p:extLst>
      <p:ext uri="{BB962C8B-B14F-4D97-AF65-F5344CB8AC3E}">
        <p14:creationId xmlns:p14="http://schemas.microsoft.com/office/powerpoint/2010/main" val="37634214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3043</TotalTime>
  <Words>9086</Words>
  <Application>Microsoft Office PowerPoint</Application>
  <PresentationFormat>Widescreen</PresentationFormat>
  <Paragraphs>2250</Paragraphs>
  <Slides>109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109</vt:i4>
      </vt:variant>
    </vt:vector>
  </HeadingPairs>
  <TitlesOfParts>
    <vt:vector size="113" baseType="lpstr">
      <vt:lpstr>Arial</vt:lpstr>
      <vt:lpstr>Calibri</vt:lpstr>
      <vt:lpstr>Calibri Light</vt:lpstr>
      <vt:lpstr>Office Theme</vt:lpstr>
      <vt:lpstr>Collab Overview and Attack</vt:lpstr>
      <vt:lpstr>Collab Overview</vt:lpstr>
      <vt:lpstr>Event Data</vt:lpstr>
      <vt:lpstr>Attacker Goal</vt:lpstr>
      <vt:lpstr>Collab Usage</vt:lpstr>
      <vt:lpstr>Scheduling Sandbox Structure</vt:lpstr>
      <vt:lpstr>Initialization of TempIndex</vt:lpstr>
      <vt:lpstr>Initialization of TempIndex</vt:lpstr>
      <vt:lpstr>Initialization of TempIndex</vt:lpstr>
      <vt:lpstr>Initialization of TempIndex</vt:lpstr>
      <vt:lpstr>Initialization of TempIndex</vt:lpstr>
      <vt:lpstr>Initialization of TempIndex</vt:lpstr>
      <vt:lpstr>Initialization of TempIndex</vt:lpstr>
      <vt:lpstr>Initialization of TempIndex</vt:lpstr>
      <vt:lpstr>Initialization of TempIndex</vt:lpstr>
      <vt:lpstr>Initialization of TempIndex</vt:lpstr>
      <vt:lpstr>Initialization of TempIndex</vt:lpstr>
      <vt:lpstr>Initialization of TempIndex</vt:lpstr>
      <vt:lpstr>Initialization of TempIndex</vt:lpstr>
      <vt:lpstr>Initialization of TempIndex</vt:lpstr>
      <vt:lpstr>Initialization of TempIndex</vt:lpstr>
      <vt:lpstr>Initialization of TempIndex</vt:lpstr>
      <vt:lpstr>Initialization of TempIndex</vt:lpstr>
      <vt:lpstr>Initialization of TempIndex</vt:lpstr>
      <vt:lpstr>Initialization of TempIndex</vt:lpstr>
      <vt:lpstr>TempIndex is Initialized:</vt:lpstr>
      <vt:lpstr>New Insertions into TempIndex</vt:lpstr>
      <vt:lpstr>New Insertions into TempIndex</vt:lpstr>
      <vt:lpstr>New Insertion Example</vt:lpstr>
      <vt:lpstr>New Insertion Example</vt:lpstr>
      <vt:lpstr>New Insertion Example</vt:lpstr>
      <vt:lpstr>New Insertion Example</vt:lpstr>
      <vt:lpstr>New Insertion Example</vt:lpstr>
      <vt:lpstr>New Insertion Example</vt:lpstr>
      <vt:lpstr>New Insertion Example</vt:lpstr>
      <vt:lpstr>New Insertion Example</vt:lpstr>
      <vt:lpstr>New Insertion Example</vt:lpstr>
      <vt:lpstr>Attack Overview</vt:lpstr>
      <vt:lpstr>Attack Observables</vt:lpstr>
      <vt:lpstr>Attacker Steps</vt:lpstr>
      <vt:lpstr>Attacker Step 1: Create Scheduling Sandbox</vt:lpstr>
      <vt:lpstr>Attacker Step 1: Create Scheduling Sandbox</vt:lpstr>
      <vt:lpstr>Attacker Step 1: Create Scheduling Sandbox</vt:lpstr>
      <vt:lpstr>Attacker Steps</vt:lpstr>
      <vt:lpstr>Attacker Step 2: Determine the Data Node with the Hidden Auditing Event</vt:lpstr>
      <vt:lpstr>Attacker Step 2: Determine the Data Node with the Hidden Auditing Event</vt:lpstr>
      <vt:lpstr>Attacker Step 2: Determine the Data Node with the Hidden Auditing Event</vt:lpstr>
      <vt:lpstr>Attacker Step 2: Determine the Data Node with the Hidden Auditing Event</vt:lpstr>
      <vt:lpstr>Attacker Step 2: Determine the Data Node with the Hidden Auditing Event</vt:lpstr>
      <vt:lpstr>Attacker Step 2: Determine the Data Node with the Hidden Auditing Event</vt:lpstr>
      <vt:lpstr>Attacker Step 2: Determine the Data Node with the Hidden Auditing Event</vt:lpstr>
      <vt:lpstr>Attacker Steps</vt:lpstr>
      <vt:lpstr>Attacker Step 3: Re-initialize Scheduling Sandbox</vt:lpstr>
      <vt:lpstr>Attacker Step 3: Re-initialize Scheduling Sandbox</vt:lpstr>
      <vt:lpstr>Attacker Step 3: Re-initialize Scheduling Sandbox</vt:lpstr>
      <vt:lpstr>Attacker Step 3: Re-initialize Scheduling Sandbox</vt:lpstr>
      <vt:lpstr>Attacker Steps</vt:lpstr>
      <vt:lpstr>Attacker Step 4: Determine the Interval</vt:lpstr>
      <vt:lpstr>Attacker Step 4: Determine the Interval</vt:lpstr>
      <vt:lpstr>Attacker Step 4: Determine the Interval</vt:lpstr>
      <vt:lpstr>Attacker Step 4: Determine the Interval</vt:lpstr>
      <vt:lpstr>Attacker Step 4: Determine the Interval</vt:lpstr>
      <vt:lpstr>Attacker Step 4: Determine the Interval</vt:lpstr>
      <vt:lpstr>Attacker Step 4: Determine the Interval</vt:lpstr>
      <vt:lpstr>Attacker Step 4: Determine the Interval</vt:lpstr>
      <vt:lpstr>Attacker Step 4: Determine the Interval</vt:lpstr>
      <vt:lpstr>Attacker Step 4: Determine the Interval</vt:lpstr>
      <vt:lpstr>Attacker Step 4: Determine the Interval</vt:lpstr>
      <vt:lpstr>Attacker Step 4: Determine the Interval</vt:lpstr>
      <vt:lpstr>Attacker Step 4: Determine the Interval</vt:lpstr>
      <vt:lpstr>Attacker Step 4: Determine the Interval</vt:lpstr>
      <vt:lpstr>Attacker Step 4: Determine the Interval</vt:lpstr>
      <vt:lpstr>Attacker Step 4: Determine the Interval</vt:lpstr>
      <vt:lpstr>Attacker Step 4: Determine the Interval</vt:lpstr>
      <vt:lpstr>Attacker Step 4: Determine the Interval</vt:lpstr>
      <vt:lpstr>Attacker Step 4: Determine the Interval</vt:lpstr>
      <vt:lpstr>Attacker Step 4: Determine the Interval</vt:lpstr>
      <vt:lpstr>Attacker Step 4: Determine the Interval</vt:lpstr>
      <vt:lpstr>Attacker Step 4: Determine the Interval</vt:lpstr>
      <vt:lpstr>Attacker Step 4: Determine the Interval</vt:lpstr>
      <vt:lpstr>Attacker Steps</vt:lpstr>
      <vt:lpstr>Attacker Step 5: Binary Search to Find Value</vt:lpstr>
      <vt:lpstr>Attacker Step 5: Binary Search to Find Value</vt:lpstr>
      <vt:lpstr>Attacker Step 5: Binary Search to Find Value</vt:lpstr>
      <vt:lpstr>Attacker Step 5: Binary Search to Find Value</vt:lpstr>
      <vt:lpstr>Attacker Step 5: Binary Search to Find Value</vt:lpstr>
      <vt:lpstr>Attacker Step 5: Binary Search to Find Value</vt:lpstr>
      <vt:lpstr>Attacker Step 5: Binary Search to Find Value</vt:lpstr>
      <vt:lpstr>Attacker Step 5: Binary Search to Find Value</vt:lpstr>
      <vt:lpstr>Attacker Step 5: Binary Search to Find Value</vt:lpstr>
      <vt:lpstr>Attacker Step 5: Binary Search to Find Value</vt:lpstr>
      <vt:lpstr>Attacker Step 5: Binary Search to Find Value</vt:lpstr>
      <vt:lpstr>Attacker Step 5: Binary Search to Find Value</vt:lpstr>
      <vt:lpstr>Attacker Step 5: Binary Search to Find Value</vt:lpstr>
      <vt:lpstr>Attacker Step 5: Binary Search to Find Value</vt:lpstr>
      <vt:lpstr>Attacker Step 5: Binary Search to Find Value</vt:lpstr>
      <vt:lpstr>Attacker Step 5: Binary Search to Find Value</vt:lpstr>
      <vt:lpstr>Attacker Step 5: Binary Search to Find Value</vt:lpstr>
      <vt:lpstr>Attacker Step 5: Binary Search to Find Value</vt:lpstr>
      <vt:lpstr>Attacker Step 5: Binary Search to Find Value</vt:lpstr>
      <vt:lpstr>Attacker Step 5: Binary Search to Find Value</vt:lpstr>
      <vt:lpstr>Attacker Step 5: Binary Search to Find Value</vt:lpstr>
      <vt:lpstr>Attacker Step 5: Binary Search to Find Value</vt:lpstr>
      <vt:lpstr>Attacker Step 5: Binary Search to Find Value</vt:lpstr>
      <vt:lpstr>Attacker Step 5: Binary Search to Find Value</vt:lpstr>
      <vt:lpstr>Attacker Steps</vt:lpstr>
      <vt:lpstr>This Example vs. Actual Implementation</vt:lpstr>
      <vt:lpstr>Attacker Steps: Worst Case Complexity</vt:lpstr>
      <vt:lpstr>Attacker Steps: Worst Case Formula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 Attack</dc:title>
  <dc:creator>Craig Miles</dc:creator>
  <cp:lastModifiedBy>Craig Miles</cp:lastModifiedBy>
  <cp:revision>98</cp:revision>
  <dcterms:created xsi:type="dcterms:W3CDTF">2016-05-17T20:21:07Z</dcterms:created>
  <dcterms:modified xsi:type="dcterms:W3CDTF">2016-06-06T23:19:50Z</dcterms:modified>
</cp:coreProperties>
</file>