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8" r:id="rId5"/>
    <p:sldMasterId id="2147483704" r:id="rId6"/>
  </p:sldMasterIdLst>
  <p:notesMasterIdLst>
    <p:notesMasterId r:id="rId26"/>
  </p:notesMasterIdLst>
  <p:sldIdLst>
    <p:sldId id="268" r:id="rId7"/>
    <p:sldId id="361" r:id="rId8"/>
    <p:sldId id="347" r:id="rId9"/>
    <p:sldId id="359" r:id="rId10"/>
    <p:sldId id="358" r:id="rId11"/>
    <p:sldId id="357" r:id="rId12"/>
    <p:sldId id="978" r:id="rId13"/>
    <p:sldId id="3189" r:id="rId14"/>
    <p:sldId id="344" r:id="rId15"/>
    <p:sldId id="360" r:id="rId16"/>
    <p:sldId id="425" r:id="rId17"/>
    <p:sldId id="426" r:id="rId18"/>
    <p:sldId id="977" r:id="rId19"/>
    <p:sldId id="346" r:id="rId20"/>
    <p:sldId id="3187" r:id="rId21"/>
    <p:sldId id="1005" r:id="rId22"/>
    <p:sldId id="3185" r:id="rId23"/>
    <p:sldId id="3186" r:id="rId24"/>
    <p:sldId id="31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DA75E48A-7F2C-466D-A47C-6233A754BD71}">
          <p14:sldIdLst>
            <p14:sldId id="268"/>
            <p14:sldId id="361"/>
            <p14:sldId id="347"/>
            <p14:sldId id="359"/>
            <p14:sldId id="358"/>
            <p14:sldId id="357"/>
            <p14:sldId id="978"/>
            <p14:sldId id="3189"/>
            <p14:sldId id="344"/>
            <p14:sldId id="360"/>
            <p14:sldId id="425"/>
            <p14:sldId id="426"/>
            <p14:sldId id="977"/>
            <p14:sldId id="346"/>
            <p14:sldId id="3187"/>
            <p14:sldId id="1005"/>
            <p14:sldId id="3185"/>
            <p14:sldId id="3186"/>
            <p14:sldId id="311"/>
          </p14:sldIdLst>
        </p14:section>
        <p14:section name="Backup slides" id="{5974C37B-1D37-4FAD-9FCE-DE4B199F9C0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0"/>
  </p:normalViewPr>
  <p:slideViewPr>
    <p:cSldViewPr snapToGrid="0">
      <p:cViewPr varScale="1">
        <p:scale>
          <a:sx n="102" d="100"/>
          <a:sy n="102" d="100"/>
        </p:scale>
        <p:origin x="95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EEAC82-A688-4820-A91B-F6532B86FDB6}" type="datetimeFigureOut">
              <a:rPr lang="en-US" smtClean="0"/>
              <a:t>7/21/21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B6D2AE-22EA-4DD4-B504-B67653AB9CDB}" type="slidenum">
              <a:rPr lang="en-US" smtClean="0"/>
              <a:t>‹#›</a:t>
            </a:fld>
            <a:endParaRPr lang="en-US"/>
          </a:p>
        </p:txBody>
      </p:sp>
    </p:spTree>
    <p:extLst>
      <p:ext uri="{BB962C8B-B14F-4D97-AF65-F5344CB8AC3E}">
        <p14:creationId xmlns:p14="http://schemas.microsoft.com/office/powerpoint/2010/main" val="3302161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406097-0C26-43B7-B8F1-E5292E59F197}" type="datetime1">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7/21/21</a:t>
            </a:fld>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95501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B6D2AE-22EA-4DD4-B504-B67653AB9CDB}" type="slidenum">
              <a:rPr lang="en-US" smtClean="0"/>
              <a:t>10</a:t>
            </a:fld>
            <a:endParaRPr lang="en-US"/>
          </a:p>
        </p:txBody>
      </p:sp>
    </p:spTree>
    <p:extLst>
      <p:ext uri="{BB962C8B-B14F-4D97-AF65-F5344CB8AC3E}">
        <p14:creationId xmlns:p14="http://schemas.microsoft.com/office/powerpoint/2010/main" val="3582225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B6D2AE-22EA-4DD4-B504-B67653AB9CDB}" type="slidenum">
              <a:rPr lang="en-US" smtClean="0"/>
              <a:t>11</a:t>
            </a:fld>
            <a:endParaRPr lang="en-US"/>
          </a:p>
        </p:txBody>
      </p:sp>
    </p:spTree>
    <p:extLst>
      <p:ext uri="{BB962C8B-B14F-4D97-AF65-F5344CB8AC3E}">
        <p14:creationId xmlns:p14="http://schemas.microsoft.com/office/powerpoint/2010/main" val="3770610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B6D2AE-22EA-4DD4-B504-B67653AB9CD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3409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B6D2AE-22EA-4DD4-B504-B67653AB9CD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2849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B6D2AE-22EA-4DD4-B504-B67653AB9CDB}" type="slidenum">
              <a:rPr lang="en-US" smtClean="0"/>
              <a:t>14</a:t>
            </a:fld>
            <a:endParaRPr lang="en-US"/>
          </a:p>
        </p:txBody>
      </p:sp>
    </p:spTree>
    <p:extLst>
      <p:ext uri="{BB962C8B-B14F-4D97-AF65-F5344CB8AC3E}">
        <p14:creationId xmlns:p14="http://schemas.microsoft.com/office/powerpoint/2010/main" val="740677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B6D2AE-22EA-4DD4-B504-B67653AB9CDB}" type="slidenum">
              <a:rPr lang="en-US" smtClean="0"/>
              <a:t>16</a:t>
            </a:fld>
            <a:endParaRPr lang="en-US"/>
          </a:p>
        </p:txBody>
      </p:sp>
    </p:spTree>
    <p:extLst>
      <p:ext uri="{BB962C8B-B14F-4D97-AF65-F5344CB8AC3E}">
        <p14:creationId xmlns:p14="http://schemas.microsoft.com/office/powerpoint/2010/main" val="508863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B6D2AE-22EA-4DD4-B504-B67653AB9CDB}" type="slidenum">
              <a:rPr lang="en-US" smtClean="0"/>
              <a:t>19</a:t>
            </a:fld>
            <a:endParaRPr lang="en-US"/>
          </a:p>
        </p:txBody>
      </p:sp>
    </p:spTree>
    <p:extLst>
      <p:ext uri="{BB962C8B-B14F-4D97-AF65-F5344CB8AC3E}">
        <p14:creationId xmlns:p14="http://schemas.microsoft.com/office/powerpoint/2010/main" val="412261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B6D2AE-22EA-4DD4-B504-B67653AB9CD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7685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B6D2AE-22EA-4DD4-B504-B67653AB9CDB}" type="slidenum">
              <a:rPr lang="en-US" smtClean="0"/>
              <a:t>3</a:t>
            </a:fld>
            <a:endParaRPr lang="en-US"/>
          </a:p>
        </p:txBody>
      </p:sp>
    </p:spTree>
    <p:extLst>
      <p:ext uri="{BB962C8B-B14F-4D97-AF65-F5344CB8AC3E}">
        <p14:creationId xmlns:p14="http://schemas.microsoft.com/office/powerpoint/2010/main" val="1408879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B6D2AE-22EA-4DD4-B504-B67653AB9CDB}" type="slidenum">
              <a:rPr lang="en-US" smtClean="0"/>
              <a:t>4</a:t>
            </a:fld>
            <a:endParaRPr lang="en-US"/>
          </a:p>
        </p:txBody>
      </p:sp>
    </p:spTree>
    <p:extLst>
      <p:ext uri="{BB962C8B-B14F-4D97-AF65-F5344CB8AC3E}">
        <p14:creationId xmlns:p14="http://schemas.microsoft.com/office/powerpoint/2010/main" val="1093969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B6D2AE-22EA-4DD4-B504-B67653AB9CDB}" type="slidenum">
              <a:rPr lang="en-US" smtClean="0"/>
              <a:t>5</a:t>
            </a:fld>
            <a:endParaRPr lang="en-US"/>
          </a:p>
        </p:txBody>
      </p:sp>
    </p:spTree>
    <p:extLst>
      <p:ext uri="{BB962C8B-B14F-4D97-AF65-F5344CB8AC3E}">
        <p14:creationId xmlns:p14="http://schemas.microsoft.com/office/powerpoint/2010/main" val="820486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B6D2AE-22EA-4DD4-B504-B67653AB9CDB}" type="slidenum">
              <a:rPr lang="en-US" smtClean="0"/>
              <a:t>6</a:t>
            </a:fld>
            <a:endParaRPr lang="en-US"/>
          </a:p>
        </p:txBody>
      </p:sp>
    </p:spTree>
    <p:extLst>
      <p:ext uri="{BB962C8B-B14F-4D97-AF65-F5344CB8AC3E}">
        <p14:creationId xmlns:p14="http://schemas.microsoft.com/office/powerpoint/2010/main" val="1397965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B6D2AE-22EA-4DD4-B504-B67653AB9CDB}" type="slidenum">
              <a:rPr lang="en-US" smtClean="0"/>
              <a:t>7</a:t>
            </a:fld>
            <a:endParaRPr lang="en-US"/>
          </a:p>
        </p:txBody>
      </p:sp>
    </p:spTree>
    <p:extLst>
      <p:ext uri="{BB962C8B-B14F-4D97-AF65-F5344CB8AC3E}">
        <p14:creationId xmlns:p14="http://schemas.microsoft.com/office/powerpoint/2010/main" val="3075312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B6D2AE-22EA-4DD4-B504-B67653AB9CDB}" type="slidenum">
              <a:rPr lang="en-US" smtClean="0"/>
              <a:t>8</a:t>
            </a:fld>
            <a:endParaRPr lang="en-US"/>
          </a:p>
        </p:txBody>
      </p:sp>
    </p:spTree>
    <p:extLst>
      <p:ext uri="{BB962C8B-B14F-4D97-AF65-F5344CB8AC3E}">
        <p14:creationId xmlns:p14="http://schemas.microsoft.com/office/powerpoint/2010/main" val="4268197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B6D2AE-22EA-4DD4-B504-B67653AB9CDB}" type="slidenum">
              <a:rPr lang="en-US" smtClean="0"/>
              <a:t>9</a:t>
            </a:fld>
            <a:endParaRPr lang="en-US"/>
          </a:p>
        </p:txBody>
      </p:sp>
    </p:spTree>
    <p:extLst>
      <p:ext uri="{BB962C8B-B14F-4D97-AF65-F5344CB8AC3E}">
        <p14:creationId xmlns:p14="http://schemas.microsoft.com/office/powerpoint/2010/main" val="920038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187621"/>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2982008"/>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a:t>Speaker name</a:t>
            </a:r>
          </a:p>
        </p:txBody>
      </p:sp>
      <p:sp>
        <p:nvSpPr>
          <p:cNvPr id="7" name="Rectangle 6"/>
          <p:cNvSpPr/>
          <p:nvPr userDrawn="1"/>
        </p:nvSpPr>
        <p:spPr bwMode="gray">
          <a:xfrm>
            <a:off x="0" y="5646494"/>
            <a:ext cx="12191377" cy="12115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3192" y="6087890"/>
            <a:ext cx="1427788" cy="304828"/>
          </a:xfrm>
          <a:prstGeom prst="rect">
            <a:avLst/>
          </a:prstGeom>
        </p:spPr>
      </p:pic>
    </p:spTree>
    <p:extLst>
      <p:ext uri="{BB962C8B-B14F-4D97-AF65-F5344CB8AC3E}">
        <p14:creationId xmlns:p14="http://schemas.microsoft.com/office/powerpoint/2010/main" val="2584542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6929828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126023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42212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43515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5020302" y="289511"/>
            <a:ext cx="6904778" cy="899665"/>
          </a:xfrm>
        </p:spPr>
        <p:txBody>
          <a:bodyPr/>
          <a:lstStyle>
            <a:lvl1pPr>
              <a:defRPr sz="3921"/>
            </a:lvl1pPr>
          </a:lstStyle>
          <a:p>
            <a:r>
              <a:rPr lang="en-US"/>
              <a:t>Click to edit Master title style</a:t>
            </a:r>
          </a:p>
        </p:txBody>
      </p:sp>
      <p:sp>
        <p:nvSpPr>
          <p:cNvPr id="4" name="Text Placeholder 3"/>
          <p:cNvSpPr>
            <a:spLocks noGrp="1"/>
          </p:cNvSpPr>
          <p:nvPr>
            <p:ph type="body" sz="quarter" idx="10"/>
          </p:nvPr>
        </p:nvSpPr>
        <p:spPr>
          <a:xfrm>
            <a:off x="5020303" y="4773828"/>
            <a:ext cx="6904016" cy="1793104"/>
          </a:xfrm>
        </p:spPr>
        <p:txBody>
          <a:bodyPr wrap="square">
            <a:noAutofit/>
          </a:bodyPr>
          <a:lstStyle>
            <a:lvl1pPr marL="0" indent="0">
              <a:spcBef>
                <a:spcPts val="1765"/>
              </a:spcBef>
              <a:buNone/>
              <a:defRPr sz="1961">
                <a:latin typeface="+mn-lt"/>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p:txBody>
      </p:sp>
      <p:pic>
        <p:nvPicPr>
          <p:cNvPr id="5" name="Picture 4" descr="Image of Ignite app on a Windows Device." title="Ignite event image">
            <a:extLst>
              <a:ext uri="{FF2B5EF4-FFF2-40B4-BE49-F238E27FC236}">
                <a16:creationId xmlns:a16="http://schemas.microsoft.com/office/drawing/2014/main" id="{E803C22C-E970-4ADA-A60C-5127C1C2C1D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4828867" cy="6858623"/>
          </a:xfrm>
          <a:prstGeom prst="rect">
            <a:avLst/>
          </a:prstGeom>
        </p:spPr>
      </p:pic>
    </p:spTree>
    <p:extLst>
      <p:ext uri="{BB962C8B-B14F-4D97-AF65-F5344CB8AC3E}">
        <p14:creationId xmlns:p14="http://schemas.microsoft.com/office/powerpoint/2010/main" val="27038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400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0492202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9843759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lk-in 1">
    <p:bg>
      <p:bgPr>
        <a:solidFill>
          <a:schemeClr val="accent2"/>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38F91980-4640-4420-B101-C9BEC37A107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1" name="Picture 10">
            <a:extLst>
              <a:ext uri="{FF2B5EF4-FFF2-40B4-BE49-F238E27FC236}">
                <a16:creationId xmlns:a16="http://schemas.microsoft.com/office/drawing/2014/main" id="{D7ADB113-B00E-4752-81DB-AE332342DDD1}"/>
              </a:ext>
            </a:extLst>
          </p:cNvPr>
          <p:cNvPicPr>
            <a:picLocks noChangeAspect="1"/>
          </p:cNvPicPr>
          <p:nvPr userDrawn="1"/>
        </p:nvPicPr>
        <p:blipFill rotWithShape="1">
          <a:blip r:embed="rId3"/>
          <a:srcRect l="487" t="16931" r="33333" b="24211"/>
          <a:stretch/>
        </p:blipFill>
        <p:spPr bwMode="black">
          <a:xfrm>
            <a:off x="5098119" y="585788"/>
            <a:ext cx="7093880" cy="6272211"/>
          </a:xfrm>
          <a:prstGeom prst="rect">
            <a:avLst/>
          </a:prstGeom>
        </p:spPr>
      </p:pic>
    </p:spTree>
    <p:extLst>
      <p:ext uri="{BB962C8B-B14F-4D97-AF65-F5344CB8AC3E}">
        <p14:creationId xmlns:p14="http://schemas.microsoft.com/office/powerpoint/2010/main" val="42594028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alk-in 2">
    <p:bg>
      <p:bgRef idx="1001">
        <a:schemeClr val="bg1"/>
      </p:bgRef>
    </p:bg>
    <p:spTree>
      <p:nvGrpSpPr>
        <p:cNvPr id="1" name=""/>
        <p:cNvGrpSpPr/>
        <p:nvPr/>
      </p:nvGrpSpPr>
      <p:grpSpPr>
        <a:xfrm>
          <a:off x="0" y="0"/>
          <a:ext cx="0" cy="0"/>
          <a:chOff x="0" y="0"/>
          <a:chExt cx="0" cy="0"/>
        </a:xfrm>
      </p:grpSpPr>
      <p:pic>
        <p:nvPicPr>
          <p:cNvPr id="3" name="Picture 2" descr="A group of people sitting in front of a crowd&#10;&#10;Description generated with very high confidence">
            <a:extLst>
              <a:ext uri="{FF2B5EF4-FFF2-40B4-BE49-F238E27FC236}">
                <a16:creationId xmlns:a16="http://schemas.microsoft.com/office/drawing/2014/main" id="{ADC57F9E-658E-424C-9EF1-3587089C95FB}"/>
              </a:ext>
            </a:extLst>
          </p:cNvPr>
          <p:cNvPicPr>
            <a:picLocks noChangeAspect="1"/>
          </p:cNvPicPr>
          <p:nvPr userDrawn="1"/>
        </p:nvPicPr>
        <p:blipFill rotWithShape="1">
          <a:blip r:embed="rId2"/>
          <a:srcRect l="14583" t="10804" r="39161" b="19692"/>
          <a:stretch/>
        </p:blipFill>
        <p:spPr>
          <a:xfrm>
            <a:off x="5333998" y="0"/>
            <a:ext cx="6858001" cy="6858000"/>
          </a:xfrm>
          <a:prstGeom prst="rect">
            <a:avLst/>
          </a:prstGeom>
        </p:spPr>
      </p:pic>
      <p:pic>
        <p:nvPicPr>
          <p:cNvPr id="10" name="MS logo gray - EMF" descr="Microsoft logo, gray text version">
            <a:extLst>
              <a:ext uri="{FF2B5EF4-FFF2-40B4-BE49-F238E27FC236}">
                <a16:creationId xmlns:a16="http://schemas.microsoft.com/office/drawing/2014/main" id="{B802B7FF-9FAE-427A-B679-4364FE2DB5F7}"/>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
        <p:nvSpPr>
          <p:cNvPr id="12" name="TextBox 11">
            <a:extLst>
              <a:ext uri="{FF2B5EF4-FFF2-40B4-BE49-F238E27FC236}">
                <a16:creationId xmlns:a16="http://schemas.microsoft.com/office/drawing/2014/main" id="{4731E8BB-BB76-41F9-856D-368DE9900663}"/>
              </a:ext>
            </a:extLst>
          </p:cNvPr>
          <p:cNvSpPr txBox="1"/>
          <p:nvPr userDrawn="1"/>
        </p:nvSpPr>
        <p:spPr>
          <a:xfrm>
            <a:off x="586581" y="4219064"/>
            <a:ext cx="1851469" cy="615553"/>
          </a:xfrm>
          <a:prstGeom prst="rect">
            <a:avLst/>
          </a:prstGeom>
          <a:noFill/>
        </p:spPr>
        <p:txBody>
          <a:bodyPr wrap="none" lIns="0" tIns="0" rIns="0" bIns="0" rtlCol="0">
            <a:spAutoFit/>
          </a:bodyPr>
          <a:lstStyle/>
          <a:p>
            <a:pPr algn="l"/>
            <a:r>
              <a:rPr lang="en-US" sz="2000">
                <a:gradFill>
                  <a:gsLst>
                    <a:gs pos="82234">
                      <a:schemeClr val="accent2"/>
                    </a:gs>
                    <a:gs pos="68282">
                      <a:schemeClr val="accent2"/>
                    </a:gs>
                  </a:gsLst>
                  <a:lin ang="5400000" scaled="0"/>
                </a:gradFill>
              </a:rPr>
              <a:t>July 18–20, 2018</a:t>
            </a:r>
          </a:p>
          <a:p>
            <a:pPr algn="l"/>
            <a:r>
              <a:rPr lang="en-US" sz="2000">
                <a:gradFill>
                  <a:gsLst>
                    <a:gs pos="82234">
                      <a:schemeClr val="accent2"/>
                    </a:gs>
                    <a:gs pos="68282">
                      <a:schemeClr val="accent2"/>
                    </a:gs>
                  </a:gsLst>
                  <a:lin ang="5400000" scaled="0"/>
                </a:gradFill>
              </a:rPr>
              <a:t>Las Vegas, NV</a:t>
            </a:r>
          </a:p>
        </p:txBody>
      </p:sp>
      <p:pic>
        <p:nvPicPr>
          <p:cNvPr id="13" name="Picture 12" descr="A close up of a sign&#10;&#10;Description generated with very high confidence">
            <a:extLst>
              <a:ext uri="{FF2B5EF4-FFF2-40B4-BE49-F238E27FC236}">
                <a16:creationId xmlns:a16="http://schemas.microsoft.com/office/drawing/2014/main" id="{29E6D70F-8056-4653-91E4-BE7FAAFEBA52}"/>
              </a:ext>
            </a:extLst>
          </p:cNvPr>
          <p:cNvPicPr>
            <a:picLocks noChangeAspect="1"/>
          </p:cNvPicPr>
          <p:nvPr userDrawn="1"/>
        </p:nvPicPr>
        <p:blipFill>
          <a:blip r:embed="rId4"/>
          <a:stretch>
            <a:fillRect/>
          </a:stretch>
        </p:blipFill>
        <p:spPr>
          <a:xfrm>
            <a:off x="584200" y="2322537"/>
            <a:ext cx="3012188" cy="1524596"/>
          </a:xfrm>
          <a:prstGeom prst="rect">
            <a:avLst/>
          </a:prstGeom>
        </p:spPr>
      </p:pic>
    </p:spTree>
    <p:extLst>
      <p:ext uri="{BB962C8B-B14F-4D97-AF65-F5344CB8AC3E}">
        <p14:creationId xmlns:p14="http://schemas.microsoft.com/office/powerpoint/2010/main" val="19801077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604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670573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97136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599321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52735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C7A7BB0F-782C-4D9F-9090-0EA61980C6A3}"/>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964143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3" name="TextBox 7">
            <a:extLst>
              <a:ext uri="{FF2B5EF4-FFF2-40B4-BE49-F238E27FC236}">
                <a16:creationId xmlns:a16="http://schemas.microsoft.com/office/drawing/2014/main" id="{19AF4754-F11E-4E8F-BBFA-9E489F861B0D}"/>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255735"/>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9455325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
        <p:nvSpPr>
          <p:cNvPr id="4" name="TextBox 7">
            <a:extLst>
              <a:ext uri="{FF2B5EF4-FFF2-40B4-BE49-F238E27FC236}">
                <a16:creationId xmlns:a16="http://schemas.microsoft.com/office/drawing/2014/main" id="{2616517D-D5CD-4ABF-BB07-27B705B1ED45}"/>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3847825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
        <p:nvSpPr>
          <p:cNvPr id="3" name="TextBox 7">
            <a:extLst>
              <a:ext uri="{FF2B5EF4-FFF2-40B4-BE49-F238E27FC236}">
                <a16:creationId xmlns:a16="http://schemas.microsoft.com/office/drawing/2014/main" id="{0FA53395-9C25-4CB2-B341-C4A926CEFC07}"/>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3950295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579648"/>
            <a:ext cx="4161981" cy="553998"/>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Data Walkthrough</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1478465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990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FE5F5BCB-2E29-4CD6-911A-DE5C1CED1D5F}"/>
              </a:ext>
            </a:extLst>
          </p:cNvPr>
          <p:cNvSpPr txBox="1"/>
          <p:nvPr userDrawn="1"/>
        </p:nvSpPr>
        <p:spPr bwMode="black">
          <a:xfrm>
            <a:off x="96520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66046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CE4895D9-8662-4A4F-98D4-0B8BC8B959B8}"/>
              </a:ext>
            </a:extLst>
          </p:cNvPr>
          <p:cNvSpPr txBox="1"/>
          <p:nvPr userDrawn="1"/>
        </p:nvSpPr>
        <p:spPr bwMode="black">
          <a:xfrm>
            <a:off x="96520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17194865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12648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12648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4" name="Picture 3">
            <a:extLst>
              <a:ext uri="{FF2B5EF4-FFF2-40B4-BE49-F238E27FC236}">
                <a16:creationId xmlns:a16="http://schemas.microsoft.com/office/drawing/2014/main" id="{6557066C-5133-4E22-AE58-F2101DA24DED}"/>
              </a:ext>
            </a:extLst>
          </p:cNvPr>
          <p:cNvPicPr>
            <a:picLocks noChangeAspect="1"/>
          </p:cNvPicPr>
          <p:nvPr userDrawn="1"/>
        </p:nvPicPr>
        <p:blipFill rotWithShape="1">
          <a:blip r:embed="rId2"/>
          <a:srcRect l="487" t="16931" r="33333" b="24211"/>
          <a:stretch/>
        </p:blipFill>
        <p:spPr bwMode="invGray">
          <a:xfrm>
            <a:off x="5098119" y="585788"/>
            <a:ext cx="7093880" cy="6272211"/>
          </a:xfrm>
          <a:prstGeom prst="rect">
            <a:avLst/>
          </a:prstGeom>
        </p:spPr>
      </p:pic>
      <p:sp>
        <p:nvSpPr>
          <p:cNvPr id="6" name="TextBox 7">
            <a:extLst>
              <a:ext uri="{FF2B5EF4-FFF2-40B4-BE49-F238E27FC236}">
                <a16:creationId xmlns:a16="http://schemas.microsoft.com/office/drawing/2014/main" id="{64E1D9FA-9E2F-48CB-9D5D-F452A17FA04F}"/>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23322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126480" cy="498598"/>
          </a:xfrm>
          <a:noFill/>
        </p:spPr>
        <p:txBody>
          <a:bodyPr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6AC853EF-249B-4DEC-B679-038CCEA0B936}"/>
              </a:ext>
            </a:extLst>
          </p:cNvPr>
          <p:cNvPicPr>
            <a:picLocks noChangeAspect="1"/>
          </p:cNvPicPr>
          <p:nvPr userDrawn="1"/>
        </p:nvPicPr>
        <p:blipFill rotWithShape="1">
          <a:blip r:embed="rId2"/>
          <a:srcRect l="487" t="16931" r="33333" b="24211"/>
          <a:stretch/>
        </p:blipFill>
        <p:spPr bwMode="invGray">
          <a:xfrm>
            <a:off x="5098119" y="585788"/>
            <a:ext cx="7093880" cy="6272211"/>
          </a:xfrm>
          <a:prstGeom prst="rect">
            <a:avLst/>
          </a:prstGeom>
        </p:spPr>
      </p:pic>
      <p:sp>
        <p:nvSpPr>
          <p:cNvPr id="4" name="TextBox 7">
            <a:extLst>
              <a:ext uri="{FF2B5EF4-FFF2-40B4-BE49-F238E27FC236}">
                <a16:creationId xmlns:a16="http://schemas.microsoft.com/office/drawing/2014/main" id="{E2C2C8D7-61A8-4984-AFD4-35DE8D9F804B}"/>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49254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1397" cy="498598"/>
          </a:xfrm>
          <a:noFill/>
        </p:spPr>
        <p:txBody>
          <a:bodyPr wrap="square"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85403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54097" cy="498598"/>
          </a:xfrm>
          <a:noFill/>
        </p:spPr>
        <p:txBody>
          <a:bodyPr wrap="square"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5951E567-86DB-49D9-87EB-08DE2B1BC6D1}"/>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1672360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EF3E351-722F-45A0-BD85-698E055B98F1}"/>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3650331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C852AFA-BC02-44DE-94C3-845604AD057E}"/>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8105465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84200" y="4173080"/>
            <a:ext cx="11022584" cy="2095958"/>
          </a:xfrm>
          <a:prstGeom prst="rect">
            <a:avLst/>
          </a:prstGeom>
          <a:noFill/>
        </p:spPr>
        <p:txBody>
          <a:bodyPr wrap="square" lIns="182880" tIns="146304" rIns="182880" bIns="146304" rtlCol="0" anchor="ctr">
            <a:spAutoFit/>
          </a:bodyPr>
          <a:lstStyle/>
          <a:p>
            <a:pPr algn="ctr">
              <a:lnSpc>
                <a:spcPct val="90000"/>
              </a:lnSpc>
              <a:spcBef>
                <a:spcPts val="1200"/>
              </a:spcBef>
              <a:spcAft>
                <a:spcPts val="600"/>
              </a:spcAft>
            </a:pPr>
            <a:r>
              <a:rPr lang="en-US" sz="2000">
                <a:gradFill>
                  <a:gsLst>
                    <a:gs pos="2917">
                      <a:schemeClr val="tx1"/>
                    </a:gs>
                    <a:gs pos="30000">
                      <a:schemeClr val="tx1"/>
                    </a:gs>
                  </a:gsLst>
                  <a:lin ang="5400000" scaled="0"/>
                </a:gradFill>
              </a:rPr>
              <a:t>Microsoft Ready content is </a:t>
            </a:r>
            <a:r>
              <a:rPr lang="en-US" sz="200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00"/>
              </a:spcBef>
              <a:spcAft>
                <a:spcPts val="600"/>
              </a:spcAft>
            </a:pPr>
            <a:r>
              <a:rPr lang="en-US" sz="200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00">
                <a:gradFill>
                  <a:gsLst>
                    <a:gs pos="2917">
                      <a:schemeClr val="tx1"/>
                    </a:gs>
                    <a:gs pos="30000">
                      <a:schemeClr val="tx1"/>
                    </a:gs>
                  </a:gsLst>
                  <a:lin ang="5400000" scaled="0"/>
                </a:gradFill>
              </a:rPr>
              <a:t>post Microsoft Ready content to any blogs or external websites</a:t>
            </a:r>
          </a:p>
          <a:p>
            <a:pPr algn="ctr">
              <a:lnSpc>
                <a:spcPct val="90000"/>
              </a:lnSpc>
              <a:spcBef>
                <a:spcPts val="1200"/>
              </a:spcBef>
              <a:spcAft>
                <a:spcPts val="600"/>
              </a:spcAft>
            </a:pPr>
            <a:r>
              <a:rPr lang="en-US" sz="200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0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00"/>
              </a:spcBef>
              <a:spcAft>
                <a:spcPts val="600"/>
              </a:spcAft>
            </a:pPr>
            <a:r>
              <a:rPr lang="en-US" sz="2000">
                <a:gradFill>
                  <a:gsLst>
                    <a:gs pos="2917">
                      <a:schemeClr val="tx1"/>
                    </a:gs>
                    <a:gs pos="30000">
                      <a:schemeClr val="tx1"/>
                    </a:gs>
                  </a:gsLst>
                  <a:lin ang="5400000" scaled="0"/>
                </a:gradFill>
              </a:rPr>
              <a:t>Content will be available to internal audiences on-demand post-event</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697102"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318069"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R="0" lvl="0" indent="0" algn="ctr" defTabSz="932114" fontAlgn="base">
              <a:lnSpc>
                <a:spcPct val="100000"/>
              </a:lnSpc>
              <a:spcBef>
                <a:spcPct val="0"/>
              </a:spcBef>
              <a:spcAft>
                <a:spcPct val="0"/>
              </a:spcAft>
              <a:buClrTx/>
              <a:buSzTx/>
              <a:buFontTx/>
              <a:buNone/>
              <a:tabLst/>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5901486" y="2178437"/>
            <a:ext cx="436044" cy="827404"/>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7892021"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R="0" lvl="0" indent="0" algn="ctr" defTabSz="932114" fontAlgn="base">
              <a:lnSpc>
                <a:spcPct val="100000"/>
              </a:lnSpc>
              <a:spcBef>
                <a:spcPct val="0"/>
              </a:spcBef>
              <a:spcAft>
                <a:spcPct val="0"/>
              </a:spcAft>
              <a:buClrTx/>
              <a:buSzTx/>
              <a:buFontTx/>
              <a:buNone/>
              <a:tabLst/>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118306" y="2286842"/>
            <a:ext cx="1150309" cy="610594"/>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643244"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271892"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8826629"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32278" y="2298246"/>
            <a:ext cx="718204" cy="544549"/>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25357541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66929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p>
        </p:txBody>
      </p:sp>
    </p:spTree>
    <p:extLst>
      <p:ext uri="{BB962C8B-B14F-4D97-AF65-F5344CB8AC3E}">
        <p14:creationId xmlns:p14="http://schemas.microsoft.com/office/powerpoint/2010/main" val="1379689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601081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08826117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F8F8F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65146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8F8F8"/>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13213" y="5799727"/>
            <a:ext cx="2193276" cy="806897"/>
          </a:xfrm>
          <a:prstGeom prst="rect">
            <a:avLst/>
          </a:prstGeom>
        </p:spPr>
      </p:pic>
    </p:spTree>
    <p:extLst>
      <p:ext uri="{BB962C8B-B14F-4D97-AF65-F5344CB8AC3E}">
        <p14:creationId xmlns:p14="http://schemas.microsoft.com/office/powerpoint/2010/main" val="338999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sz="4313"/>
            </a:lvl1pPr>
          </a:lstStyle>
          <a:p>
            <a:r>
              <a:rPr lang="en-US"/>
              <a:t>Click to edit Master title style</a:t>
            </a:r>
          </a:p>
        </p:txBody>
      </p:sp>
    </p:spTree>
    <p:extLst>
      <p:ext uri="{BB962C8B-B14F-4D97-AF65-F5344CB8AC3E}">
        <p14:creationId xmlns:p14="http://schemas.microsoft.com/office/powerpoint/2010/main" val="55427442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5185211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vert="horz" wrap="square" lIns="146304" tIns="91440" rIns="146304" bIns="91440" rtlCol="0" anchor="ctr">
            <a:noAutofit/>
          </a:bodyPr>
          <a:lstStyle>
            <a:lvl1pPr>
              <a:defRPr lang="en-US" sz="3137" b="0" kern="0" cap="all" spc="118" baseline="0" dirty="0">
                <a:ln w="3175">
                  <a:noFill/>
                </a:ln>
                <a:gradFill>
                  <a:gsLst>
                    <a:gs pos="0">
                      <a:srgbClr val="4B4B4B"/>
                    </a:gs>
                    <a:gs pos="100000">
                      <a:srgbClr val="4B4B4B"/>
                    </a:gs>
                  </a:gsLst>
                  <a:lin ang="5400000" scaled="1"/>
                </a:gradFill>
                <a:effectLst/>
                <a:latin typeface="+mn-lt"/>
                <a:ea typeface="Segoe UI Black" panose="020B0A02040204020203" pitchFamily="34" charset="0"/>
                <a:cs typeface="Segoe UI Black" panose="020B0A02040204020203" pitchFamily="34" charset="0"/>
              </a:defRPr>
            </a:lvl1pPr>
          </a:lstStyle>
          <a:p>
            <a:pPr lvl="0"/>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16761591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F8F8F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696879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F8F8F8"/>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Microsoft Corporation. All rights reserved. </a:t>
            </a:r>
          </a:p>
        </p:txBody>
      </p:sp>
    </p:spTree>
    <p:extLst>
      <p:ext uri="{BB962C8B-B14F-4D97-AF65-F5344CB8AC3E}">
        <p14:creationId xmlns:p14="http://schemas.microsoft.com/office/powerpoint/2010/main" val="126236520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8440327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382453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263162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1816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8554739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7601955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39412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26"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slideLayout" Target="../slideLayouts/slideLayout38.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5" Type="http://schemas.openxmlformats.org/officeDocument/2006/relationships/slideLayout" Target="../slideLayouts/slideLayout4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slideLayout" Target="../slideLayouts/slideLayout41.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slideLayout" Target="../slideLayouts/slideLayout40.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 Id="rId27" Type="http://schemas.openxmlformats.org/officeDocument/2006/relationships/image" Target="../media/image6.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10" Type="http://schemas.openxmlformats.org/officeDocument/2006/relationships/image" Target="../media/image12.png"/><Relationship Id="rId4" Type="http://schemas.openxmlformats.org/officeDocument/2006/relationships/slideLayout" Target="../slideLayouts/slideLayout46.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9" cstate="email">
            <a:extLst>
              <a:ext uri="{28A0092B-C50C-407E-A947-70E740481C1C}">
                <a14:useLocalDpi xmlns:a14="http://schemas.microsoft.com/office/drawing/2010/main"/>
              </a:ext>
            </a:extLst>
          </a:blip>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5092906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7290709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04503103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288">
          <p15:clr>
            <a:srgbClr val="C35EA4"/>
          </p15:clr>
        </p15:guide>
        <p15:guide id="17"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p:cNvSpPr>
            <a:spLocks noGrp="1"/>
          </p:cNvSpPr>
          <p:nvPr>
            <p:ph type="title"/>
          </p:nvPr>
        </p:nvSpPr>
        <p:spPr/>
        <p:txBody>
          <a:bodyPr/>
          <a:lstStyle/>
          <a:p>
            <a:r>
              <a:rPr lang="en-US" sz="4800" dirty="0"/>
              <a:t>Azure AD Configuration Assessment</a:t>
            </a:r>
          </a:p>
        </p:txBody>
      </p:sp>
      <p:sp>
        <p:nvSpPr>
          <p:cNvPr id="3" name="Text Placeholder 2">
            <a:extLst>
              <a:ext uri="{FF2B5EF4-FFF2-40B4-BE49-F238E27FC236}">
                <a16:creationId xmlns:a16="http://schemas.microsoft.com/office/drawing/2014/main" id="{EF5FB23B-5F47-4A32-988D-7FD1B74FDDB3}"/>
              </a:ext>
            </a:extLst>
          </p:cNvPr>
          <p:cNvSpPr>
            <a:spLocks noGrp="1"/>
          </p:cNvSpPr>
          <p:nvPr>
            <p:ph type="body" sz="quarter" idx="12"/>
          </p:nvPr>
        </p:nvSpPr>
        <p:spPr>
          <a:xfrm>
            <a:off x="584200" y="4808706"/>
            <a:ext cx="9144000" cy="307777"/>
          </a:xfrm>
        </p:spPr>
        <p:txBody>
          <a:bodyPr vert="horz" wrap="square" lIns="0" tIns="0" rIns="0" bIns="0" rtlCol="0" anchor="t">
            <a:spAutoFit/>
          </a:bodyPr>
          <a:lstStyle/>
          <a:p>
            <a:r>
              <a:rPr lang="en-US" dirty="0">
                <a:cs typeface="Segoe UI"/>
              </a:rPr>
              <a:t> Microsoft Identity Division -  Customer Experience Team</a:t>
            </a:r>
          </a:p>
        </p:txBody>
      </p:sp>
    </p:spTree>
    <p:extLst>
      <p:ext uri="{BB962C8B-B14F-4D97-AF65-F5344CB8AC3E}">
        <p14:creationId xmlns:p14="http://schemas.microsoft.com/office/powerpoint/2010/main" val="34067324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30BD2-CB8A-4757-AB68-9C83A15267A4}"/>
              </a:ext>
            </a:extLst>
          </p:cNvPr>
          <p:cNvSpPr>
            <a:spLocks noGrp="1"/>
          </p:cNvSpPr>
          <p:nvPr>
            <p:ph type="title"/>
          </p:nvPr>
        </p:nvSpPr>
        <p:spPr/>
        <p:txBody>
          <a:bodyPr/>
          <a:lstStyle/>
          <a:p>
            <a:r>
              <a:rPr lang="en-US" b="1"/>
              <a:t>Phase 2: Present Findings (cont’d)</a:t>
            </a:r>
          </a:p>
        </p:txBody>
      </p:sp>
      <p:sp>
        <p:nvSpPr>
          <p:cNvPr id="3" name="Text Placeholder 2">
            <a:extLst>
              <a:ext uri="{FF2B5EF4-FFF2-40B4-BE49-F238E27FC236}">
                <a16:creationId xmlns:a16="http://schemas.microsoft.com/office/drawing/2014/main" id="{C5C44091-0DB2-47A8-9E8A-5B7626E46E5B}"/>
              </a:ext>
            </a:extLst>
          </p:cNvPr>
          <p:cNvSpPr>
            <a:spLocks noGrp="1"/>
          </p:cNvSpPr>
          <p:nvPr>
            <p:ph type="body" sz="quarter" idx="10"/>
          </p:nvPr>
        </p:nvSpPr>
        <p:spPr>
          <a:xfrm>
            <a:off x="584200" y="1435497"/>
            <a:ext cx="11018520" cy="6118598"/>
          </a:xfrm>
        </p:spPr>
        <p:txBody>
          <a:bodyPr/>
          <a:lstStyle/>
          <a:p>
            <a:pPr marL="0" lvl="0" indent="0">
              <a:buNone/>
            </a:pPr>
            <a:r>
              <a:rPr lang="en-US" b="1"/>
              <a:t>Delivery Workshop – 3 hour workshop</a:t>
            </a:r>
          </a:p>
          <a:p>
            <a:pPr marL="571500" lvl="0" indent="-571500">
              <a:buFont typeface="Arial" panose="020B0604020202020204" pitchFamily="34" charset="0"/>
              <a:buChar char="•"/>
            </a:pPr>
            <a:r>
              <a:rPr lang="en-US"/>
              <a:t>Audience: Architect team(s)</a:t>
            </a:r>
          </a:p>
          <a:p>
            <a:pPr marL="571500" lvl="0" indent="-571500">
              <a:buFont typeface="Arial" panose="020B0604020202020204" pitchFamily="34" charset="0"/>
              <a:buChar char="•"/>
            </a:pPr>
            <a:r>
              <a:rPr lang="en-US"/>
              <a:t>Discussion on the findings / Q &amp; A </a:t>
            </a:r>
          </a:p>
          <a:p>
            <a:pPr marL="571500" lvl="0" indent="-571500">
              <a:buFont typeface="Arial" panose="020B0604020202020204" pitchFamily="34" charset="0"/>
              <a:buChar char="•"/>
            </a:pPr>
            <a:r>
              <a:rPr lang="en-US"/>
              <a:t>Color findings based on customer(s) environment</a:t>
            </a:r>
          </a:p>
          <a:p>
            <a:pPr lvl="0"/>
            <a:r>
              <a:rPr lang="en-US" b="1"/>
              <a:t>Closure</a:t>
            </a:r>
          </a:p>
          <a:p>
            <a:pPr marL="571500" lvl="0" indent="-571500">
              <a:buFont typeface="Arial" panose="020B0604020202020204" pitchFamily="34" charset="0"/>
              <a:buChar char="•"/>
            </a:pPr>
            <a:r>
              <a:rPr lang="en-US"/>
              <a:t>Provide collateral for customer reference</a:t>
            </a:r>
          </a:p>
          <a:p>
            <a:pPr marL="571500" lvl="0" indent="-571500">
              <a:buFont typeface="Arial" panose="020B0604020202020204" pitchFamily="34" charset="0"/>
              <a:buChar char="•"/>
            </a:pPr>
            <a:endParaRPr lang="en-US"/>
          </a:p>
          <a:p>
            <a:pPr marL="571500" lvl="0" indent="-571500">
              <a:buFont typeface="Arial" panose="020B0604020202020204" pitchFamily="34" charset="0"/>
              <a:buChar char="•"/>
            </a:pPr>
            <a:endParaRPr lang="en-US"/>
          </a:p>
          <a:p>
            <a:pPr lvl="0"/>
            <a:endParaRPr lang="en-US"/>
          </a:p>
          <a:p>
            <a:pPr marL="742950" lvl="0" indent="-742950">
              <a:buFont typeface="+mj-lt"/>
              <a:buAutoNum type="arabicPeriod"/>
            </a:pPr>
            <a:endParaRPr lang="en-US"/>
          </a:p>
          <a:p>
            <a:pPr marL="742950" lvl="0" indent="-742950">
              <a:buFont typeface="+mj-lt"/>
              <a:buAutoNum type="arabicPeriod"/>
            </a:pPr>
            <a:endParaRPr lang="en-US"/>
          </a:p>
          <a:p>
            <a:pPr marL="571500" lvl="0" indent="-571500">
              <a:buFont typeface="Arial" panose="020B0604020202020204" pitchFamily="34" charset="0"/>
              <a:buChar char="•"/>
            </a:pPr>
            <a:endParaRPr lang="en-US"/>
          </a:p>
        </p:txBody>
      </p:sp>
    </p:spTree>
    <p:extLst>
      <p:ext uri="{BB962C8B-B14F-4D97-AF65-F5344CB8AC3E}">
        <p14:creationId xmlns:p14="http://schemas.microsoft.com/office/powerpoint/2010/main" val="26746994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30BD2-CB8A-4757-AB68-9C83A15267A4}"/>
              </a:ext>
            </a:extLst>
          </p:cNvPr>
          <p:cNvSpPr>
            <a:spLocks noGrp="1"/>
          </p:cNvSpPr>
          <p:nvPr>
            <p:ph type="title"/>
          </p:nvPr>
        </p:nvSpPr>
        <p:spPr/>
        <p:txBody>
          <a:bodyPr/>
          <a:lstStyle/>
          <a:p>
            <a:r>
              <a:rPr lang="en-US" b="1"/>
              <a:t>How we will present results</a:t>
            </a:r>
          </a:p>
        </p:txBody>
      </p:sp>
      <p:sp>
        <p:nvSpPr>
          <p:cNvPr id="3" name="Text Placeholder 2">
            <a:extLst>
              <a:ext uri="{FF2B5EF4-FFF2-40B4-BE49-F238E27FC236}">
                <a16:creationId xmlns:a16="http://schemas.microsoft.com/office/drawing/2014/main" id="{C5C44091-0DB2-47A8-9E8A-5B7626E46E5B}"/>
              </a:ext>
            </a:extLst>
          </p:cNvPr>
          <p:cNvSpPr>
            <a:spLocks noGrp="1"/>
          </p:cNvSpPr>
          <p:nvPr>
            <p:ph type="body" sz="quarter" idx="10"/>
          </p:nvPr>
        </p:nvSpPr>
        <p:spPr>
          <a:xfrm>
            <a:off x="584200" y="1435497"/>
            <a:ext cx="11018520" cy="3533275"/>
          </a:xfrm>
        </p:spPr>
        <p:txBody>
          <a:bodyPr/>
          <a:lstStyle/>
          <a:p>
            <a:pPr marL="0" lvl="0" indent="0">
              <a:buNone/>
            </a:pPr>
            <a:r>
              <a:rPr lang="en-US" b="1">
                <a:latin typeface="+mn-lt"/>
              </a:rPr>
              <a:t>Assessment Breakdown</a:t>
            </a:r>
            <a:endParaRPr lang="en-US">
              <a:latin typeface="+mn-lt"/>
            </a:endParaRPr>
          </a:p>
          <a:p>
            <a:r>
              <a:rPr lang="en-US">
                <a:latin typeface="+mn-lt"/>
              </a:rPr>
              <a:t>Area</a:t>
            </a:r>
          </a:p>
          <a:p>
            <a:pPr lvl="2"/>
            <a:r>
              <a:rPr lang="en-US" sz="2800">
                <a:latin typeface="+mn-lt"/>
              </a:rPr>
              <a:t>Checks</a:t>
            </a:r>
          </a:p>
          <a:p>
            <a:pPr lvl="3"/>
            <a:r>
              <a:rPr lang="en-US" sz="2800">
                <a:latin typeface="+mn-lt"/>
              </a:rPr>
              <a:t>Summary</a:t>
            </a:r>
          </a:p>
          <a:p>
            <a:pPr lvl="3"/>
            <a:r>
              <a:rPr lang="en-US" sz="2800">
                <a:latin typeface="+mn-lt"/>
              </a:rPr>
              <a:t>Recommendations</a:t>
            </a:r>
          </a:p>
          <a:p>
            <a:pPr marL="0" indent="0">
              <a:buNone/>
            </a:pPr>
            <a:endParaRPr lang="en-US">
              <a:latin typeface="+mn-lt"/>
            </a:endParaRPr>
          </a:p>
          <a:p>
            <a:pPr marL="0" indent="0">
              <a:buNone/>
            </a:pPr>
            <a:endParaRPr lang="en-US">
              <a:latin typeface="+mn-lt"/>
            </a:endParaRPr>
          </a:p>
        </p:txBody>
      </p:sp>
    </p:spTree>
    <p:extLst>
      <p:ext uri="{BB962C8B-B14F-4D97-AF65-F5344CB8AC3E}">
        <p14:creationId xmlns:p14="http://schemas.microsoft.com/office/powerpoint/2010/main" val="95110713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30BD2-CB8A-4757-AB68-9C83A15267A4}"/>
              </a:ext>
            </a:extLst>
          </p:cNvPr>
          <p:cNvSpPr>
            <a:spLocks noGrp="1"/>
          </p:cNvSpPr>
          <p:nvPr>
            <p:ph type="title"/>
          </p:nvPr>
        </p:nvSpPr>
        <p:spPr/>
        <p:txBody>
          <a:bodyPr/>
          <a:lstStyle/>
          <a:p>
            <a:r>
              <a:rPr lang="en-US" b="1"/>
              <a:t>How we will present results</a:t>
            </a:r>
          </a:p>
        </p:txBody>
      </p:sp>
      <p:sp>
        <p:nvSpPr>
          <p:cNvPr id="3" name="Text Placeholder 2">
            <a:extLst>
              <a:ext uri="{FF2B5EF4-FFF2-40B4-BE49-F238E27FC236}">
                <a16:creationId xmlns:a16="http://schemas.microsoft.com/office/drawing/2014/main" id="{C5C44091-0DB2-47A8-9E8A-5B7626E46E5B}"/>
              </a:ext>
            </a:extLst>
          </p:cNvPr>
          <p:cNvSpPr>
            <a:spLocks noGrp="1"/>
          </p:cNvSpPr>
          <p:nvPr>
            <p:ph type="body" sz="quarter" idx="10"/>
          </p:nvPr>
        </p:nvSpPr>
        <p:spPr>
          <a:xfrm>
            <a:off x="584200" y="1435497"/>
            <a:ext cx="11018520" cy="2499146"/>
          </a:xfrm>
        </p:spPr>
        <p:txBody>
          <a:bodyPr/>
          <a:lstStyle/>
          <a:p>
            <a:pPr marL="0" indent="0">
              <a:buNone/>
            </a:pPr>
            <a:r>
              <a:rPr lang="en-US" b="1">
                <a:latin typeface="+mn-lt"/>
              </a:rPr>
              <a:t>Recommendation Nomenclature</a:t>
            </a:r>
          </a:p>
          <a:p>
            <a:r>
              <a:rPr lang="en-US">
                <a:latin typeface="+mn-lt"/>
              </a:rPr>
              <a:t>P0: As soon as possible</a:t>
            </a:r>
          </a:p>
          <a:p>
            <a:r>
              <a:rPr lang="en-US">
                <a:latin typeface="+mn-lt"/>
              </a:rPr>
              <a:t>P1: Next 30 days</a:t>
            </a:r>
          </a:p>
          <a:p>
            <a:r>
              <a:rPr lang="en-US">
                <a:latin typeface="+mn-lt"/>
              </a:rPr>
              <a:t>P2: Next 60 days</a:t>
            </a:r>
          </a:p>
          <a:p>
            <a:r>
              <a:rPr lang="en-US">
                <a:latin typeface="+mn-lt"/>
              </a:rPr>
              <a:t>P3: Later</a:t>
            </a:r>
          </a:p>
        </p:txBody>
      </p:sp>
    </p:spTree>
    <p:extLst>
      <p:ext uri="{BB962C8B-B14F-4D97-AF65-F5344CB8AC3E}">
        <p14:creationId xmlns:p14="http://schemas.microsoft.com/office/powerpoint/2010/main" val="175302380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30BD2-CB8A-4757-AB68-9C83A15267A4}"/>
              </a:ext>
            </a:extLst>
          </p:cNvPr>
          <p:cNvSpPr>
            <a:spLocks noGrp="1"/>
          </p:cNvSpPr>
          <p:nvPr>
            <p:ph type="title"/>
          </p:nvPr>
        </p:nvSpPr>
        <p:spPr/>
        <p:txBody>
          <a:bodyPr/>
          <a:lstStyle/>
          <a:p>
            <a:r>
              <a:rPr lang="en-US" b="1"/>
              <a:t>How we will present results</a:t>
            </a:r>
          </a:p>
        </p:txBody>
      </p:sp>
      <p:sp>
        <p:nvSpPr>
          <p:cNvPr id="3" name="Text Placeholder 2">
            <a:extLst>
              <a:ext uri="{FF2B5EF4-FFF2-40B4-BE49-F238E27FC236}">
                <a16:creationId xmlns:a16="http://schemas.microsoft.com/office/drawing/2014/main" id="{C5C44091-0DB2-47A8-9E8A-5B7626E46E5B}"/>
              </a:ext>
            </a:extLst>
          </p:cNvPr>
          <p:cNvSpPr>
            <a:spLocks noGrp="1"/>
          </p:cNvSpPr>
          <p:nvPr>
            <p:ph type="body" sz="quarter" idx="10"/>
          </p:nvPr>
        </p:nvSpPr>
        <p:spPr>
          <a:xfrm>
            <a:off x="584200" y="1435497"/>
            <a:ext cx="11018520" cy="3016210"/>
          </a:xfrm>
        </p:spPr>
        <p:txBody>
          <a:bodyPr/>
          <a:lstStyle/>
          <a:p>
            <a:pPr marL="0" indent="0">
              <a:buNone/>
            </a:pPr>
            <a:r>
              <a:rPr lang="en-US" b="1">
                <a:latin typeface="+mn-lt"/>
              </a:rPr>
              <a:t>Collateral</a:t>
            </a:r>
          </a:p>
          <a:p>
            <a:r>
              <a:rPr lang="en-US">
                <a:latin typeface="+mn-lt"/>
              </a:rPr>
              <a:t>Slide Deck with Summary and Recommendations</a:t>
            </a:r>
          </a:p>
          <a:p>
            <a:r>
              <a:rPr lang="en-US">
                <a:latin typeface="+mn-lt"/>
              </a:rPr>
              <a:t>Document with detailed reference of Checks performed</a:t>
            </a:r>
          </a:p>
          <a:p>
            <a:r>
              <a:rPr lang="en-US">
                <a:latin typeface="+mn-lt"/>
              </a:rPr>
              <a:t>Power BI Model with Data Insights </a:t>
            </a:r>
          </a:p>
          <a:p>
            <a:r>
              <a:rPr lang="en-US">
                <a:latin typeface="+mn-lt"/>
              </a:rPr>
              <a:t>Detailed AD Sync Configuration Summary</a:t>
            </a:r>
          </a:p>
          <a:p>
            <a:r>
              <a:rPr lang="en-US">
                <a:latin typeface="+mn-lt"/>
              </a:rPr>
              <a:t>Detailed AD FS to Azure AD App Migration Analysis</a:t>
            </a:r>
          </a:p>
        </p:txBody>
      </p:sp>
    </p:spTree>
    <p:extLst>
      <p:ext uri="{BB962C8B-B14F-4D97-AF65-F5344CB8AC3E}">
        <p14:creationId xmlns:p14="http://schemas.microsoft.com/office/powerpoint/2010/main" val="44517526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30BD2-CB8A-4757-AB68-9C83A15267A4}"/>
              </a:ext>
            </a:extLst>
          </p:cNvPr>
          <p:cNvSpPr>
            <a:spLocks noGrp="1"/>
          </p:cNvSpPr>
          <p:nvPr>
            <p:ph type="title"/>
          </p:nvPr>
        </p:nvSpPr>
        <p:spPr/>
        <p:txBody>
          <a:bodyPr/>
          <a:lstStyle/>
          <a:p>
            <a:r>
              <a:rPr lang="en-US" b="1"/>
              <a:t>Phase 3 : Plan Remediation</a:t>
            </a:r>
          </a:p>
        </p:txBody>
      </p:sp>
      <p:sp>
        <p:nvSpPr>
          <p:cNvPr id="3" name="Text Placeholder 2">
            <a:extLst>
              <a:ext uri="{FF2B5EF4-FFF2-40B4-BE49-F238E27FC236}">
                <a16:creationId xmlns:a16="http://schemas.microsoft.com/office/drawing/2014/main" id="{C5C44091-0DB2-47A8-9E8A-5B7626E46E5B}"/>
              </a:ext>
            </a:extLst>
          </p:cNvPr>
          <p:cNvSpPr>
            <a:spLocks noGrp="1"/>
          </p:cNvSpPr>
          <p:nvPr>
            <p:ph type="body" sz="quarter" idx="10"/>
          </p:nvPr>
        </p:nvSpPr>
        <p:spPr>
          <a:xfrm>
            <a:off x="584200" y="1435497"/>
            <a:ext cx="11018520" cy="5601533"/>
          </a:xfrm>
        </p:spPr>
        <p:txBody>
          <a:bodyPr/>
          <a:lstStyle/>
          <a:p>
            <a:pPr marL="0" lvl="0" indent="0">
              <a:buNone/>
            </a:pPr>
            <a:r>
              <a:rPr lang="en-US" b="1"/>
              <a:t>Follow up discussion with GTP PM</a:t>
            </a:r>
            <a:endParaRPr lang="en-US"/>
          </a:p>
          <a:p>
            <a:pPr marL="742950" lvl="0" indent="-742950">
              <a:buFont typeface="+mj-lt"/>
              <a:buAutoNum type="arabicPeriod"/>
            </a:pPr>
            <a:r>
              <a:rPr lang="en-US"/>
              <a:t>Triage and prioritize remediation activities</a:t>
            </a:r>
          </a:p>
          <a:p>
            <a:pPr marL="742950" lvl="0" indent="-742950">
              <a:buFont typeface="+mj-lt"/>
              <a:buAutoNum type="arabicPeriod"/>
            </a:pPr>
            <a:r>
              <a:rPr lang="en-US"/>
              <a:t>Incorporate remediation projects in portfolio </a:t>
            </a:r>
          </a:p>
          <a:p>
            <a:pPr marL="742950" lvl="0" indent="-742950">
              <a:buFont typeface="+mj-lt"/>
              <a:buAutoNum type="arabicPeriod"/>
            </a:pPr>
            <a:r>
              <a:rPr lang="en-US"/>
              <a:t>Recommended: Schedule re-assessment</a:t>
            </a:r>
          </a:p>
          <a:p>
            <a:pPr marL="742950" lvl="0" indent="-742950">
              <a:buFont typeface="+mj-lt"/>
              <a:buAutoNum type="arabicPeriod"/>
            </a:pPr>
            <a:endParaRPr lang="en-US"/>
          </a:p>
          <a:p>
            <a:pPr marL="742950" lvl="0" indent="-742950">
              <a:buFont typeface="+mj-lt"/>
              <a:buAutoNum type="arabicPeriod"/>
            </a:pPr>
            <a:endParaRPr lang="en-US"/>
          </a:p>
          <a:p>
            <a:pPr marL="742950" lvl="0" indent="-742950">
              <a:buFont typeface="+mj-lt"/>
              <a:buAutoNum type="arabicPeriod"/>
            </a:pPr>
            <a:endParaRPr lang="en-US"/>
          </a:p>
          <a:p>
            <a:pPr marL="571500" lvl="0" indent="-571500">
              <a:buFont typeface="Arial" panose="020B0604020202020204" pitchFamily="34" charset="0"/>
              <a:buChar char="•"/>
            </a:pPr>
            <a:endParaRPr lang="en-US"/>
          </a:p>
          <a:p>
            <a:pPr marL="571500" lvl="0" indent="-571500">
              <a:buFont typeface="Arial" panose="020B0604020202020204" pitchFamily="34" charset="0"/>
              <a:buChar char="•"/>
            </a:pPr>
            <a:endParaRPr lang="en-US"/>
          </a:p>
          <a:p>
            <a:pPr marL="742950" lvl="0" indent="-742950">
              <a:buFont typeface="+mj-lt"/>
              <a:buAutoNum type="arabicPeriod"/>
            </a:pPr>
            <a:endParaRPr lang="en-US"/>
          </a:p>
          <a:p>
            <a:pPr marL="571500" lvl="0" indent="-571500">
              <a:buFont typeface="Arial" panose="020B0604020202020204" pitchFamily="34" charset="0"/>
              <a:buChar char="•"/>
            </a:pPr>
            <a:endParaRPr lang="en-US"/>
          </a:p>
        </p:txBody>
      </p:sp>
    </p:spTree>
    <p:extLst>
      <p:ext uri="{BB962C8B-B14F-4D97-AF65-F5344CB8AC3E}">
        <p14:creationId xmlns:p14="http://schemas.microsoft.com/office/powerpoint/2010/main" val="162518580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50538-F2F0-4835-993F-F0CE3C738B24}"/>
              </a:ext>
            </a:extLst>
          </p:cNvPr>
          <p:cNvSpPr>
            <a:spLocks noGrp="1"/>
          </p:cNvSpPr>
          <p:nvPr>
            <p:ph type="title"/>
          </p:nvPr>
        </p:nvSpPr>
        <p:spPr/>
        <p:txBody>
          <a:bodyPr/>
          <a:lstStyle/>
          <a:p>
            <a:r>
              <a:rPr lang="en-US"/>
              <a:t>Appendix</a:t>
            </a:r>
          </a:p>
        </p:txBody>
      </p:sp>
    </p:spTree>
    <p:extLst>
      <p:ext uri="{BB962C8B-B14F-4D97-AF65-F5344CB8AC3E}">
        <p14:creationId xmlns:p14="http://schemas.microsoft.com/office/powerpoint/2010/main" val="47326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30BD2-CB8A-4757-AB68-9C83A15267A4}"/>
              </a:ext>
            </a:extLst>
          </p:cNvPr>
          <p:cNvSpPr>
            <a:spLocks noGrp="1"/>
          </p:cNvSpPr>
          <p:nvPr>
            <p:ph type="title"/>
          </p:nvPr>
        </p:nvSpPr>
        <p:spPr/>
        <p:txBody>
          <a:bodyPr/>
          <a:lstStyle/>
          <a:p>
            <a:r>
              <a:rPr lang="en-US" b="1"/>
              <a:t>Disclaimers</a:t>
            </a:r>
          </a:p>
        </p:txBody>
      </p:sp>
      <p:sp>
        <p:nvSpPr>
          <p:cNvPr id="3" name="Text Placeholder 2">
            <a:extLst>
              <a:ext uri="{FF2B5EF4-FFF2-40B4-BE49-F238E27FC236}">
                <a16:creationId xmlns:a16="http://schemas.microsoft.com/office/drawing/2014/main" id="{C5C44091-0DB2-47A8-9E8A-5B7626E46E5B}"/>
              </a:ext>
            </a:extLst>
          </p:cNvPr>
          <p:cNvSpPr>
            <a:spLocks noGrp="1"/>
          </p:cNvSpPr>
          <p:nvPr>
            <p:ph type="body" sz="quarter" idx="10"/>
          </p:nvPr>
        </p:nvSpPr>
        <p:spPr>
          <a:xfrm>
            <a:off x="435919" y="1423140"/>
            <a:ext cx="11018520" cy="3619452"/>
          </a:xfrm>
        </p:spPr>
        <p:txBody>
          <a:bodyPr/>
          <a:lstStyle/>
          <a:p>
            <a:r>
              <a:rPr lang="en-US">
                <a:latin typeface="+mn-lt"/>
              </a:rPr>
              <a:t>The recommendations provided will be current by the date of the engagement.  Landscape and surface area changes constantly, and customers should be continuously evaluating their IAM practices as Microsoft products and services evolve over time</a:t>
            </a:r>
          </a:p>
          <a:p>
            <a:r>
              <a:rPr lang="en-US">
                <a:latin typeface="+mn-lt"/>
              </a:rPr>
              <a:t>The recommendations will be provided based on the data provided during the interview, and telemetry. </a:t>
            </a:r>
          </a:p>
          <a:p>
            <a:r>
              <a:rPr lang="en-US">
                <a:latin typeface="+mn-lt"/>
              </a:rPr>
              <a:t>The recommendations here covers several IAM areas, but there is no warranty of absolute coverage</a:t>
            </a:r>
          </a:p>
        </p:txBody>
      </p:sp>
    </p:spTree>
    <p:extLst>
      <p:ext uri="{BB962C8B-B14F-4D97-AF65-F5344CB8AC3E}">
        <p14:creationId xmlns:p14="http://schemas.microsoft.com/office/powerpoint/2010/main" val="85851555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927D57-8449-4E2D-AFCD-3F7B506BC7AF}"/>
              </a:ext>
            </a:extLst>
          </p:cNvPr>
          <p:cNvSpPr>
            <a:spLocks noGrp="1"/>
          </p:cNvSpPr>
          <p:nvPr>
            <p:ph type="title"/>
          </p:nvPr>
        </p:nvSpPr>
        <p:spPr/>
        <p:txBody>
          <a:bodyPr/>
          <a:lstStyle/>
          <a:p>
            <a:r>
              <a:rPr lang="en-US"/>
              <a:t>Identity and Access Management Areas</a:t>
            </a:r>
          </a:p>
        </p:txBody>
      </p:sp>
      <p:sp>
        <p:nvSpPr>
          <p:cNvPr id="6" name="Text Placeholder 5">
            <a:extLst>
              <a:ext uri="{FF2B5EF4-FFF2-40B4-BE49-F238E27FC236}">
                <a16:creationId xmlns:a16="http://schemas.microsoft.com/office/drawing/2014/main" id="{DADDC0EB-C8F5-464C-BD3A-9297A1EC21CD}"/>
              </a:ext>
            </a:extLst>
          </p:cNvPr>
          <p:cNvSpPr>
            <a:spLocks noGrp="1"/>
          </p:cNvSpPr>
          <p:nvPr>
            <p:ph type="body" sz="quarter" idx="10"/>
          </p:nvPr>
        </p:nvSpPr>
        <p:spPr>
          <a:xfrm>
            <a:off x="586390" y="1434370"/>
            <a:ext cx="11018520" cy="5084469"/>
          </a:xfrm>
        </p:spPr>
        <p:txBody>
          <a:bodyPr/>
          <a:lstStyle/>
          <a:p>
            <a:r>
              <a:rPr lang="en-US" b="1">
                <a:latin typeface="+mn-lt"/>
              </a:rPr>
              <a:t>Identity Management</a:t>
            </a:r>
          </a:p>
          <a:p>
            <a:pPr marL="457200" indent="-457200">
              <a:buFont typeface="Arial" panose="020B0604020202020204" pitchFamily="34" charset="0"/>
              <a:buChar char="•"/>
            </a:pPr>
            <a:r>
              <a:rPr lang="en-US">
                <a:latin typeface="+mn-lt"/>
              </a:rPr>
              <a:t>Identity Lifecycle (Joiners/Movers/Leavers)</a:t>
            </a:r>
          </a:p>
          <a:p>
            <a:pPr marL="457200" indent="-457200">
              <a:buFont typeface="Arial" panose="020B0604020202020204" pitchFamily="34" charset="0"/>
              <a:buChar char="•"/>
            </a:pPr>
            <a:r>
              <a:rPr lang="en-US">
                <a:latin typeface="+mn-lt"/>
              </a:rPr>
              <a:t>Entitlement Management</a:t>
            </a:r>
          </a:p>
          <a:p>
            <a:r>
              <a:rPr lang="en-US" b="1">
                <a:latin typeface="+mn-lt"/>
              </a:rPr>
              <a:t>Access Management</a:t>
            </a:r>
          </a:p>
          <a:p>
            <a:pPr marL="457200" indent="-457200">
              <a:buFont typeface="Arial" panose="020B0604020202020204" pitchFamily="34" charset="0"/>
              <a:buChar char="•"/>
            </a:pPr>
            <a:r>
              <a:rPr lang="en-US">
                <a:latin typeface="+mn-lt"/>
              </a:rPr>
              <a:t>Credential Management</a:t>
            </a:r>
          </a:p>
          <a:p>
            <a:pPr marL="457200" indent="-457200">
              <a:buFont typeface="Arial" panose="020B0604020202020204" pitchFamily="34" charset="0"/>
              <a:buChar char="•"/>
            </a:pPr>
            <a:r>
              <a:rPr lang="en-US">
                <a:latin typeface="+mn-lt"/>
              </a:rPr>
              <a:t>Authentication </a:t>
            </a:r>
          </a:p>
          <a:p>
            <a:pPr marL="457200" indent="-457200">
              <a:buFont typeface="Arial" panose="020B0604020202020204" pitchFamily="34" charset="0"/>
              <a:buChar char="•"/>
            </a:pPr>
            <a:r>
              <a:rPr lang="en-US">
                <a:latin typeface="+mn-lt"/>
              </a:rPr>
              <a:t>Single Sign On</a:t>
            </a:r>
          </a:p>
          <a:p>
            <a:pPr marL="457200" indent="-457200">
              <a:buFont typeface="Arial" panose="020B0604020202020204" pitchFamily="34" charset="0"/>
              <a:buChar char="•"/>
            </a:pPr>
            <a:r>
              <a:rPr lang="en-US">
                <a:latin typeface="+mn-lt"/>
              </a:rPr>
              <a:t>Application Access Policies</a:t>
            </a:r>
          </a:p>
          <a:p>
            <a:pPr marL="457200" indent="-457200">
              <a:buFont typeface="Arial" panose="020B0604020202020204" pitchFamily="34" charset="0"/>
              <a:buChar char="•"/>
            </a:pPr>
            <a:r>
              <a:rPr lang="en-US">
                <a:latin typeface="+mn-lt"/>
              </a:rPr>
              <a:t>Device Management</a:t>
            </a:r>
          </a:p>
          <a:p>
            <a:pPr marL="457200" indent="-457200">
              <a:buFont typeface="Arial" panose="020B0604020202020204" pitchFamily="34" charset="0"/>
              <a:buChar char="•"/>
            </a:pPr>
            <a:r>
              <a:rPr lang="en-US">
                <a:latin typeface="+mn-lt"/>
              </a:rPr>
              <a:t>Usage Analytics</a:t>
            </a:r>
          </a:p>
        </p:txBody>
      </p:sp>
    </p:spTree>
    <p:extLst>
      <p:ext uri="{BB962C8B-B14F-4D97-AF65-F5344CB8AC3E}">
        <p14:creationId xmlns:p14="http://schemas.microsoft.com/office/powerpoint/2010/main" val="334183832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927D57-8449-4E2D-AFCD-3F7B506BC7AF}"/>
              </a:ext>
            </a:extLst>
          </p:cNvPr>
          <p:cNvSpPr>
            <a:spLocks noGrp="1"/>
          </p:cNvSpPr>
          <p:nvPr>
            <p:ph type="title"/>
          </p:nvPr>
        </p:nvSpPr>
        <p:spPr/>
        <p:txBody>
          <a:bodyPr/>
          <a:lstStyle/>
          <a:p>
            <a:r>
              <a:rPr lang="en-US"/>
              <a:t>Identity and Access Management Areas</a:t>
            </a:r>
          </a:p>
        </p:txBody>
      </p:sp>
      <p:sp>
        <p:nvSpPr>
          <p:cNvPr id="6" name="Text Placeholder 5">
            <a:extLst>
              <a:ext uri="{FF2B5EF4-FFF2-40B4-BE49-F238E27FC236}">
                <a16:creationId xmlns:a16="http://schemas.microsoft.com/office/drawing/2014/main" id="{DADDC0EB-C8F5-464C-BD3A-9297A1EC21CD}"/>
              </a:ext>
            </a:extLst>
          </p:cNvPr>
          <p:cNvSpPr>
            <a:spLocks noGrp="1"/>
          </p:cNvSpPr>
          <p:nvPr>
            <p:ph type="body" sz="quarter" idx="10"/>
          </p:nvPr>
        </p:nvSpPr>
        <p:spPr>
          <a:xfrm>
            <a:off x="586390" y="1434370"/>
            <a:ext cx="11018520" cy="3533275"/>
          </a:xfrm>
        </p:spPr>
        <p:txBody>
          <a:bodyPr/>
          <a:lstStyle/>
          <a:p>
            <a:r>
              <a:rPr lang="en-US" b="1">
                <a:latin typeface="+mn-lt"/>
              </a:rPr>
              <a:t>Governance</a:t>
            </a:r>
          </a:p>
          <a:p>
            <a:pPr marL="457200" indent="-457200">
              <a:buFont typeface="Arial" panose="020B0604020202020204" pitchFamily="34" charset="0"/>
              <a:buChar char="•"/>
            </a:pPr>
            <a:r>
              <a:rPr lang="en-US">
                <a:latin typeface="+mn-lt"/>
              </a:rPr>
              <a:t>Attestation</a:t>
            </a:r>
          </a:p>
          <a:p>
            <a:pPr marL="457200" indent="-457200">
              <a:buFont typeface="Arial" panose="020B0604020202020204" pitchFamily="34" charset="0"/>
              <a:buChar char="•"/>
            </a:pPr>
            <a:r>
              <a:rPr lang="en-US">
                <a:latin typeface="+mn-lt"/>
              </a:rPr>
              <a:t>Auditing</a:t>
            </a:r>
          </a:p>
          <a:p>
            <a:pPr marL="457200" indent="-457200">
              <a:buFont typeface="Arial" panose="020B0604020202020204" pitchFamily="34" charset="0"/>
              <a:buChar char="•"/>
            </a:pPr>
            <a:r>
              <a:rPr lang="en-US">
                <a:latin typeface="+mn-lt"/>
              </a:rPr>
              <a:t>Privileged Accounts </a:t>
            </a:r>
          </a:p>
          <a:p>
            <a:r>
              <a:rPr lang="en-US" b="1">
                <a:latin typeface="+mn-lt"/>
              </a:rPr>
              <a:t>Operations</a:t>
            </a:r>
          </a:p>
          <a:p>
            <a:pPr marL="457200" indent="-457200">
              <a:buFont typeface="Arial" panose="020B0604020202020204" pitchFamily="34" charset="0"/>
              <a:buChar char="•"/>
            </a:pPr>
            <a:r>
              <a:rPr lang="en-US">
                <a:latin typeface="+mn-lt"/>
              </a:rPr>
              <a:t>Service and Infrastructure Health</a:t>
            </a:r>
          </a:p>
          <a:p>
            <a:pPr marL="457200" indent="-457200">
              <a:buFont typeface="Arial" panose="020B0604020202020204" pitchFamily="34" charset="0"/>
              <a:buChar char="•"/>
            </a:pPr>
            <a:r>
              <a:rPr lang="en-US">
                <a:latin typeface="+mn-lt"/>
              </a:rPr>
              <a:t>Supportability</a:t>
            </a:r>
          </a:p>
        </p:txBody>
      </p:sp>
    </p:spTree>
    <p:extLst>
      <p:ext uri="{BB962C8B-B14F-4D97-AF65-F5344CB8AC3E}">
        <p14:creationId xmlns:p14="http://schemas.microsoft.com/office/powerpoint/2010/main" val="165961453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36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30BD2-CB8A-4757-AB68-9C83A15267A4}"/>
              </a:ext>
            </a:extLst>
          </p:cNvPr>
          <p:cNvSpPr>
            <a:spLocks noGrp="1"/>
          </p:cNvSpPr>
          <p:nvPr>
            <p:ph type="title"/>
          </p:nvPr>
        </p:nvSpPr>
        <p:spPr/>
        <p:txBody>
          <a:bodyPr/>
          <a:lstStyle/>
          <a:p>
            <a:r>
              <a:rPr lang="en-US" b="1"/>
              <a:t>Assessment Walk-through</a:t>
            </a:r>
          </a:p>
        </p:txBody>
      </p:sp>
      <p:sp>
        <p:nvSpPr>
          <p:cNvPr id="3" name="Text Placeholder 2">
            <a:extLst>
              <a:ext uri="{FF2B5EF4-FFF2-40B4-BE49-F238E27FC236}">
                <a16:creationId xmlns:a16="http://schemas.microsoft.com/office/drawing/2014/main" id="{C5C44091-0DB2-47A8-9E8A-5B7626E46E5B}"/>
              </a:ext>
            </a:extLst>
          </p:cNvPr>
          <p:cNvSpPr>
            <a:spLocks noGrp="1"/>
          </p:cNvSpPr>
          <p:nvPr>
            <p:ph type="body" sz="quarter" idx="10"/>
          </p:nvPr>
        </p:nvSpPr>
        <p:spPr>
          <a:xfrm>
            <a:off x="590603" y="1678825"/>
            <a:ext cx="11018520" cy="3877985"/>
          </a:xfrm>
        </p:spPr>
        <p:txBody>
          <a:bodyPr/>
          <a:lstStyle/>
          <a:p>
            <a:pPr marL="0" lvl="0" indent="0">
              <a:buNone/>
            </a:pPr>
            <a:r>
              <a:rPr lang="en-US" b="1" dirty="0">
                <a:latin typeface="+mn-lt"/>
              </a:rPr>
              <a:t>Goals of the assessment</a:t>
            </a:r>
          </a:p>
          <a:p>
            <a:pPr marL="571500" lvl="0" indent="-571500">
              <a:buFont typeface="Arial" panose="020B0604020202020204" pitchFamily="34" charset="0"/>
              <a:buChar char="•"/>
            </a:pPr>
            <a:r>
              <a:rPr lang="en-US" dirty="0">
                <a:latin typeface="+mn-lt"/>
              </a:rPr>
              <a:t>Provide Insights from your own data</a:t>
            </a:r>
          </a:p>
          <a:p>
            <a:pPr marL="571500" lvl="0" indent="-571500">
              <a:buFont typeface="Arial" panose="020B0604020202020204" pitchFamily="34" charset="0"/>
              <a:buChar char="•"/>
            </a:pPr>
            <a:r>
              <a:rPr lang="en-US" dirty="0">
                <a:latin typeface="+mn-lt"/>
              </a:rPr>
              <a:t>Improve Identity and Access Management Posture </a:t>
            </a:r>
          </a:p>
          <a:p>
            <a:pPr marL="0" lvl="0" indent="0">
              <a:buNone/>
            </a:pPr>
            <a:r>
              <a:rPr lang="en-US" b="1" dirty="0">
                <a:latin typeface="+mn-lt"/>
              </a:rPr>
              <a:t>Two-way discussion</a:t>
            </a:r>
          </a:p>
          <a:p>
            <a:pPr marL="571500" lvl="0" indent="-571500">
              <a:buFont typeface="Arial" panose="020B0604020202020204" pitchFamily="34" charset="0"/>
              <a:buChar char="•"/>
            </a:pPr>
            <a:r>
              <a:rPr lang="en-US" dirty="0">
                <a:latin typeface="+mn-lt"/>
              </a:rPr>
              <a:t>Findings are based on lessons learned / real world experience across large enterprise customers</a:t>
            </a:r>
          </a:p>
          <a:p>
            <a:pPr marL="571500" lvl="0" indent="-571500">
              <a:buFont typeface="Arial" panose="020B0604020202020204" pitchFamily="34" charset="0"/>
              <a:buChar char="•"/>
            </a:pPr>
            <a:r>
              <a:rPr lang="en-US" dirty="0">
                <a:latin typeface="+mn-lt"/>
              </a:rPr>
              <a:t>We want to learn if/how recommendations fit in your environment and requirements</a:t>
            </a:r>
          </a:p>
        </p:txBody>
      </p:sp>
    </p:spTree>
    <p:extLst>
      <p:ext uri="{BB962C8B-B14F-4D97-AF65-F5344CB8AC3E}">
        <p14:creationId xmlns:p14="http://schemas.microsoft.com/office/powerpoint/2010/main" val="17944214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EC3404-C95D-4B5E-AF71-8DCB56265715}"/>
              </a:ext>
            </a:extLst>
          </p:cNvPr>
          <p:cNvSpPr>
            <a:spLocks noGrp="1"/>
          </p:cNvSpPr>
          <p:nvPr>
            <p:ph type="title"/>
          </p:nvPr>
        </p:nvSpPr>
        <p:spPr>
          <a:xfrm>
            <a:off x="585216" y="3035808"/>
            <a:ext cx="9141397" cy="997196"/>
          </a:xfrm>
        </p:spPr>
        <p:txBody>
          <a:bodyPr/>
          <a:lstStyle/>
          <a:p>
            <a:r>
              <a:rPr lang="en-US" sz="7200"/>
              <a:t>Engagement Model</a:t>
            </a:r>
          </a:p>
        </p:txBody>
      </p:sp>
    </p:spTree>
    <p:extLst>
      <p:ext uri="{BB962C8B-B14F-4D97-AF65-F5344CB8AC3E}">
        <p14:creationId xmlns:p14="http://schemas.microsoft.com/office/powerpoint/2010/main" val="347556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30BD2-CB8A-4757-AB68-9C83A15267A4}"/>
              </a:ext>
            </a:extLst>
          </p:cNvPr>
          <p:cNvSpPr>
            <a:spLocks noGrp="1"/>
          </p:cNvSpPr>
          <p:nvPr>
            <p:ph type="title"/>
          </p:nvPr>
        </p:nvSpPr>
        <p:spPr/>
        <p:txBody>
          <a:bodyPr/>
          <a:lstStyle/>
          <a:p>
            <a:r>
              <a:rPr lang="en-US" b="1"/>
              <a:t>How does it work?</a:t>
            </a:r>
          </a:p>
        </p:txBody>
      </p:sp>
      <p:sp>
        <p:nvSpPr>
          <p:cNvPr id="3" name="Text Placeholder 2">
            <a:extLst>
              <a:ext uri="{FF2B5EF4-FFF2-40B4-BE49-F238E27FC236}">
                <a16:creationId xmlns:a16="http://schemas.microsoft.com/office/drawing/2014/main" id="{C5C44091-0DB2-47A8-9E8A-5B7626E46E5B}"/>
              </a:ext>
            </a:extLst>
          </p:cNvPr>
          <p:cNvSpPr>
            <a:spLocks noGrp="1"/>
          </p:cNvSpPr>
          <p:nvPr>
            <p:ph type="body" sz="quarter" idx="10"/>
          </p:nvPr>
        </p:nvSpPr>
        <p:spPr>
          <a:xfrm>
            <a:off x="584200" y="1435497"/>
            <a:ext cx="11018520" cy="3533275"/>
          </a:xfrm>
        </p:spPr>
        <p:txBody>
          <a:bodyPr/>
          <a:lstStyle/>
          <a:p>
            <a:pPr marL="0" lvl="0" indent="0">
              <a:buNone/>
            </a:pPr>
            <a:r>
              <a:rPr lang="en-US" b="1" dirty="0"/>
              <a:t>Customer Stakeholders</a:t>
            </a:r>
          </a:p>
          <a:p>
            <a:pPr marL="571500" lvl="0" indent="-571500">
              <a:buFont typeface="Arial" panose="020B0604020202020204" pitchFamily="34" charset="0"/>
              <a:buChar char="•"/>
            </a:pPr>
            <a:r>
              <a:rPr lang="en-US" dirty="0"/>
              <a:t>IAM Team: Architect and Operations</a:t>
            </a:r>
          </a:p>
          <a:p>
            <a:pPr marL="571500" lvl="0" indent="-571500">
              <a:buFont typeface="Arial" panose="020B0604020202020204" pitchFamily="34" charset="0"/>
              <a:buChar char="•"/>
            </a:pPr>
            <a:r>
              <a:rPr lang="en-US" dirty="0"/>
              <a:t>InfoSec Team: Architect and Operations</a:t>
            </a:r>
          </a:p>
          <a:p>
            <a:pPr marL="571500" lvl="0" indent="-571500">
              <a:buFont typeface="Arial" panose="020B0604020202020204" pitchFamily="34" charset="0"/>
              <a:buChar char="•"/>
            </a:pPr>
            <a:r>
              <a:rPr lang="en-US" dirty="0"/>
              <a:t>Cloud resources (Azure): Architect and Operations</a:t>
            </a:r>
          </a:p>
          <a:p>
            <a:pPr marL="571500" lvl="0" indent="-571500">
              <a:buFont typeface="Arial" panose="020B0604020202020204" pitchFamily="34" charset="0"/>
              <a:buChar char="•"/>
            </a:pPr>
            <a:endParaRPr lang="en-US" dirty="0"/>
          </a:p>
          <a:p>
            <a:pPr marL="0" lvl="0" indent="0">
              <a:buNone/>
            </a:pPr>
            <a:r>
              <a:rPr lang="en-US" b="1" dirty="0"/>
              <a:t>Microsoft / Microsoft Partner Stakeholders</a:t>
            </a:r>
          </a:p>
          <a:p>
            <a:pPr marL="571500" lvl="0" indent="-571500">
              <a:buFont typeface="Arial" panose="020B0604020202020204" pitchFamily="34" charset="0"/>
              <a:buChar char="•"/>
            </a:pPr>
            <a:r>
              <a:rPr lang="en-US" dirty="0"/>
              <a:t>Assessor: Microsoft/Partner Consultant</a:t>
            </a:r>
          </a:p>
        </p:txBody>
      </p:sp>
    </p:spTree>
    <p:extLst>
      <p:ext uri="{BB962C8B-B14F-4D97-AF65-F5344CB8AC3E}">
        <p14:creationId xmlns:p14="http://schemas.microsoft.com/office/powerpoint/2010/main" val="120371119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30BD2-CB8A-4757-AB68-9C83A15267A4}"/>
              </a:ext>
            </a:extLst>
          </p:cNvPr>
          <p:cNvSpPr>
            <a:spLocks noGrp="1"/>
          </p:cNvSpPr>
          <p:nvPr>
            <p:ph type="title"/>
          </p:nvPr>
        </p:nvSpPr>
        <p:spPr/>
        <p:txBody>
          <a:bodyPr/>
          <a:lstStyle/>
          <a:p>
            <a:r>
              <a:rPr lang="en-US" b="1"/>
              <a:t>How does it work?</a:t>
            </a:r>
          </a:p>
        </p:txBody>
      </p:sp>
      <p:sp>
        <p:nvSpPr>
          <p:cNvPr id="3" name="Text Placeholder 2">
            <a:extLst>
              <a:ext uri="{FF2B5EF4-FFF2-40B4-BE49-F238E27FC236}">
                <a16:creationId xmlns:a16="http://schemas.microsoft.com/office/drawing/2014/main" id="{C5C44091-0DB2-47A8-9E8A-5B7626E46E5B}"/>
              </a:ext>
            </a:extLst>
          </p:cNvPr>
          <p:cNvSpPr>
            <a:spLocks noGrp="1"/>
          </p:cNvSpPr>
          <p:nvPr>
            <p:ph type="body" sz="quarter" idx="10"/>
          </p:nvPr>
        </p:nvSpPr>
        <p:spPr>
          <a:xfrm>
            <a:off x="584200" y="1435497"/>
            <a:ext cx="11018520" cy="1982081"/>
          </a:xfrm>
        </p:spPr>
        <p:txBody>
          <a:bodyPr/>
          <a:lstStyle/>
          <a:p>
            <a:pPr marL="0" lvl="0" indent="0">
              <a:buNone/>
            </a:pPr>
            <a:r>
              <a:rPr lang="en-US" b="1"/>
              <a:t>Delivery Stages</a:t>
            </a:r>
          </a:p>
          <a:p>
            <a:pPr marL="742950" lvl="0" indent="-742950">
              <a:buFont typeface="Arial" panose="020B0604020202020204" pitchFamily="34" charset="0"/>
              <a:buChar char="•"/>
            </a:pPr>
            <a:r>
              <a:rPr lang="en-US"/>
              <a:t>Phase 1: Gather information</a:t>
            </a:r>
          </a:p>
          <a:p>
            <a:pPr marL="742950" lvl="0" indent="-742950">
              <a:buFont typeface="Arial" panose="020B0604020202020204" pitchFamily="34" charset="0"/>
              <a:buChar char="•"/>
            </a:pPr>
            <a:r>
              <a:rPr lang="en-US"/>
              <a:t>Phase 2: Present findings </a:t>
            </a:r>
          </a:p>
          <a:p>
            <a:pPr marL="742950" lvl="0" indent="-742950">
              <a:buFont typeface="Arial" panose="020B0604020202020204" pitchFamily="34" charset="0"/>
              <a:buChar char="•"/>
            </a:pPr>
            <a:r>
              <a:rPr lang="en-US"/>
              <a:t>Phase 3: Plan remediation</a:t>
            </a:r>
          </a:p>
        </p:txBody>
      </p:sp>
    </p:spTree>
    <p:extLst>
      <p:ext uri="{BB962C8B-B14F-4D97-AF65-F5344CB8AC3E}">
        <p14:creationId xmlns:p14="http://schemas.microsoft.com/office/powerpoint/2010/main" val="89085305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30BD2-CB8A-4757-AB68-9C83A15267A4}"/>
              </a:ext>
            </a:extLst>
          </p:cNvPr>
          <p:cNvSpPr>
            <a:spLocks noGrp="1"/>
          </p:cNvSpPr>
          <p:nvPr>
            <p:ph type="title"/>
          </p:nvPr>
        </p:nvSpPr>
        <p:spPr/>
        <p:txBody>
          <a:bodyPr/>
          <a:lstStyle/>
          <a:p>
            <a:r>
              <a:rPr lang="en-US" b="1"/>
              <a:t>Phase 1: Gather Information</a:t>
            </a:r>
          </a:p>
        </p:txBody>
      </p:sp>
      <p:sp>
        <p:nvSpPr>
          <p:cNvPr id="3" name="Text Placeholder 2">
            <a:extLst>
              <a:ext uri="{FF2B5EF4-FFF2-40B4-BE49-F238E27FC236}">
                <a16:creationId xmlns:a16="http://schemas.microsoft.com/office/drawing/2014/main" id="{C5C44091-0DB2-47A8-9E8A-5B7626E46E5B}"/>
              </a:ext>
            </a:extLst>
          </p:cNvPr>
          <p:cNvSpPr>
            <a:spLocks noGrp="1"/>
          </p:cNvSpPr>
          <p:nvPr>
            <p:ph type="body" sz="quarter" idx="10"/>
          </p:nvPr>
        </p:nvSpPr>
        <p:spPr>
          <a:xfrm>
            <a:off x="586740" y="1315856"/>
            <a:ext cx="11018520" cy="4530471"/>
          </a:xfrm>
        </p:spPr>
        <p:txBody>
          <a:bodyPr/>
          <a:lstStyle/>
          <a:p>
            <a:pPr marL="0" indent="0">
              <a:buNone/>
            </a:pPr>
            <a:r>
              <a:rPr lang="en-US" sz="3200" b="1"/>
              <a:t>Customer Interview (Architect Team and Ops Team) – 3 hours</a:t>
            </a:r>
          </a:p>
          <a:p>
            <a:pPr marL="742950" indent="-742950">
              <a:buFont typeface="+mj-lt"/>
              <a:buAutoNum type="arabicPeriod"/>
            </a:pPr>
            <a:r>
              <a:rPr lang="en-US" sz="3200"/>
              <a:t>IAM + Infosec: walks through Azure AD Portal</a:t>
            </a:r>
          </a:p>
          <a:p>
            <a:pPr marL="742950" indent="-742950">
              <a:buFont typeface="+mj-lt"/>
              <a:buAutoNum type="arabicPeriod"/>
            </a:pPr>
            <a:r>
              <a:rPr lang="en-US" sz="3200"/>
              <a:t>Productivity: walks through Office Admin Portal</a:t>
            </a:r>
            <a:endParaRPr lang="en-US" sz="3200" b="1"/>
          </a:p>
          <a:p>
            <a:pPr marL="742950" indent="-742950">
              <a:buFont typeface="+mj-lt"/>
              <a:buAutoNum type="arabicPeriod"/>
            </a:pPr>
            <a:r>
              <a:rPr lang="en-US" sz="3200"/>
              <a:t>Cloud Resources: Walks through Azure EA portal</a:t>
            </a:r>
          </a:p>
          <a:p>
            <a:pPr marL="742950" lvl="0" indent="-742950">
              <a:buFont typeface="+mj-lt"/>
              <a:buAutoNum type="arabicPeriod"/>
            </a:pPr>
            <a:r>
              <a:rPr lang="en-US" sz="3200"/>
              <a:t>IAM: walks through On-prem components (Azure AD Connect, AD FS, Proxy Connectors, etc.)</a:t>
            </a:r>
          </a:p>
          <a:p>
            <a:pPr marL="514350" indent="-514350">
              <a:buFont typeface="+mj-lt"/>
              <a:buAutoNum type="arabicPeriod"/>
            </a:pPr>
            <a:r>
              <a:rPr lang="en-US" sz="3200"/>
              <a:t>Interview  </a:t>
            </a:r>
          </a:p>
          <a:p>
            <a:pPr marL="514350" indent="-514350">
              <a:buFont typeface="+mj-lt"/>
              <a:buAutoNum type="arabicPeriod"/>
            </a:pPr>
            <a:r>
              <a:rPr lang="en-US" sz="3200"/>
              <a:t>IAM: run read-only scripts and tools to extract information</a:t>
            </a:r>
            <a:endParaRPr lang="en-US"/>
          </a:p>
        </p:txBody>
      </p:sp>
    </p:spTree>
    <p:extLst>
      <p:ext uri="{BB962C8B-B14F-4D97-AF65-F5344CB8AC3E}">
        <p14:creationId xmlns:p14="http://schemas.microsoft.com/office/powerpoint/2010/main" val="92408118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30BD2-CB8A-4757-AB68-9C83A15267A4}"/>
              </a:ext>
            </a:extLst>
          </p:cNvPr>
          <p:cNvSpPr>
            <a:spLocks noGrp="1"/>
          </p:cNvSpPr>
          <p:nvPr>
            <p:ph type="title"/>
          </p:nvPr>
        </p:nvSpPr>
        <p:spPr/>
        <p:txBody>
          <a:bodyPr/>
          <a:lstStyle/>
          <a:p>
            <a:r>
              <a:rPr lang="en-US" b="1"/>
              <a:t>Phase 1: Gather Information</a:t>
            </a:r>
          </a:p>
        </p:txBody>
      </p:sp>
      <p:sp>
        <p:nvSpPr>
          <p:cNvPr id="3" name="Text Placeholder 2">
            <a:extLst>
              <a:ext uri="{FF2B5EF4-FFF2-40B4-BE49-F238E27FC236}">
                <a16:creationId xmlns:a16="http://schemas.microsoft.com/office/drawing/2014/main" id="{C5C44091-0DB2-47A8-9E8A-5B7626E46E5B}"/>
              </a:ext>
            </a:extLst>
          </p:cNvPr>
          <p:cNvSpPr>
            <a:spLocks noGrp="1"/>
          </p:cNvSpPr>
          <p:nvPr>
            <p:ph type="body" sz="quarter" idx="10"/>
          </p:nvPr>
        </p:nvSpPr>
        <p:spPr>
          <a:xfrm>
            <a:off x="586740" y="1315856"/>
            <a:ext cx="11018520" cy="5121402"/>
          </a:xfrm>
        </p:spPr>
        <p:txBody>
          <a:bodyPr vert="horz" wrap="square" lIns="0" tIns="0" rIns="0" bIns="0" rtlCol="0" anchor="t">
            <a:spAutoFit/>
          </a:bodyPr>
          <a:lstStyle/>
          <a:p>
            <a:pPr marL="0" indent="0">
              <a:buNone/>
            </a:pPr>
            <a:r>
              <a:rPr lang="en-US" sz="3200" b="1" dirty="0">
                <a:latin typeface="Segoe UI Semilight"/>
                <a:cs typeface="Segoe UI Semilight"/>
              </a:rPr>
              <a:t>What information do we collect with the scripts?</a:t>
            </a:r>
          </a:p>
          <a:p>
            <a:r>
              <a:rPr lang="en-US" sz="3200" dirty="0">
                <a:latin typeface="Segoe UI Semilight"/>
                <a:cs typeface="Segoe UI Semilight"/>
              </a:rPr>
              <a:t>List of UPN, name and email address of users with privileged roles</a:t>
            </a:r>
          </a:p>
          <a:p>
            <a:r>
              <a:rPr lang="en-US" sz="3200" dirty="0">
                <a:latin typeface="Segoe UI Semilight"/>
                <a:cs typeface="Segoe UI Semilight"/>
              </a:rPr>
              <a:t>Application Group and User Assignment </a:t>
            </a:r>
            <a:endParaRPr lang="en-US" sz="3200" dirty="0"/>
          </a:p>
          <a:p>
            <a:r>
              <a:rPr lang="en-US" sz="3200" dirty="0">
                <a:latin typeface="Segoe UI Semilight"/>
                <a:cs typeface="Segoe UI Semilight"/>
              </a:rPr>
              <a:t>List of Application Consent Grants</a:t>
            </a:r>
          </a:p>
          <a:p>
            <a:r>
              <a:rPr lang="en-US" sz="3200" dirty="0">
                <a:latin typeface="Segoe UI Semilight"/>
                <a:cs typeface="Segoe UI Semilight"/>
              </a:rPr>
              <a:t>Metadata of Credentials used by Service Principals</a:t>
            </a:r>
          </a:p>
          <a:p>
            <a:r>
              <a:rPr lang="en-US" sz="3200" dirty="0">
                <a:latin typeface="Segoe UI Semilight"/>
                <a:cs typeface="Segoe UI Semilight"/>
              </a:rPr>
              <a:t>Snapshot of Azure AD Connect configuration</a:t>
            </a:r>
            <a:endParaRPr lang="en-US" sz="3200" dirty="0"/>
          </a:p>
          <a:p>
            <a:r>
              <a:rPr lang="en-US" sz="3200" dirty="0">
                <a:latin typeface="Segoe UI Semilight"/>
                <a:cs typeface="Segoe UI Semilight"/>
              </a:rPr>
              <a:t>Snapshot of Azure AD Conditional Access Policies</a:t>
            </a:r>
            <a:endParaRPr lang="en-US" sz="3200" dirty="0"/>
          </a:p>
          <a:p>
            <a:r>
              <a:rPr lang="en-US" sz="3200" dirty="0">
                <a:latin typeface="Segoe UI Semilight"/>
                <a:cs typeface="Segoe UI Semilight"/>
              </a:rPr>
              <a:t>AD FS Application Configuration (if applicable)</a:t>
            </a:r>
          </a:p>
        </p:txBody>
      </p:sp>
    </p:spTree>
    <p:extLst>
      <p:ext uri="{BB962C8B-B14F-4D97-AF65-F5344CB8AC3E}">
        <p14:creationId xmlns:p14="http://schemas.microsoft.com/office/powerpoint/2010/main" val="169178862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30BD2-CB8A-4757-AB68-9C83A15267A4}"/>
              </a:ext>
            </a:extLst>
          </p:cNvPr>
          <p:cNvSpPr>
            <a:spLocks noGrp="1"/>
          </p:cNvSpPr>
          <p:nvPr>
            <p:ph type="title"/>
          </p:nvPr>
        </p:nvSpPr>
        <p:spPr/>
        <p:txBody>
          <a:bodyPr/>
          <a:lstStyle/>
          <a:p>
            <a:r>
              <a:rPr lang="en-US" b="1"/>
              <a:t>Phase 1: Gather Information</a:t>
            </a:r>
          </a:p>
        </p:txBody>
      </p:sp>
      <p:sp>
        <p:nvSpPr>
          <p:cNvPr id="3" name="Text Placeholder 2">
            <a:extLst>
              <a:ext uri="{FF2B5EF4-FFF2-40B4-BE49-F238E27FC236}">
                <a16:creationId xmlns:a16="http://schemas.microsoft.com/office/drawing/2014/main" id="{C5C44091-0DB2-47A8-9E8A-5B7626E46E5B}"/>
              </a:ext>
            </a:extLst>
          </p:cNvPr>
          <p:cNvSpPr>
            <a:spLocks noGrp="1"/>
          </p:cNvSpPr>
          <p:nvPr>
            <p:ph type="body" sz="quarter" idx="10"/>
          </p:nvPr>
        </p:nvSpPr>
        <p:spPr>
          <a:xfrm>
            <a:off x="586740" y="1315856"/>
            <a:ext cx="11018520" cy="4924425"/>
          </a:xfrm>
        </p:spPr>
        <p:txBody>
          <a:bodyPr/>
          <a:lstStyle/>
          <a:p>
            <a:pPr marL="0" indent="0">
              <a:buNone/>
            </a:pPr>
            <a:r>
              <a:rPr lang="en-US" sz="3200" b="1" dirty="0"/>
              <a:t>How is the data stored and handled?</a:t>
            </a:r>
          </a:p>
          <a:p>
            <a:r>
              <a:rPr lang="en-US" sz="3200" dirty="0"/>
              <a:t>We need to agree upon an information sharing mechanism (MS Teams site hosted by the customer preferable)</a:t>
            </a:r>
            <a:endParaRPr lang="en-US" sz="2000" dirty="0"/>
          </a:p>
          <a:p>
            <a:r>
              <a:rPr lang="en-US" sz="3200" dirty="0"/>
              <a:t>It will be locked down to customer team members and Assessor</a:t>
            </a:r>
          </a:p>
          <a:p>
            <a:r>
              <a:rPr lang="en-US" sz="3200" dirty="0"/>
              <a:t>Assessor downloads the files generated by the scripts to produce the reports</a:t>
            </a:r>
          </a:p>
          <a:p>
            <a:pPr marL="0" indent="0">
              <a:buNone/>
            </a:pPr>
            <a:endParaRPr lang="en-US" sz="3200" dirty="0"/>
          </a:p>
          <a:p>
            <a:pPr marL="0" indent="0">
              <a:buNone/>
            </a:pPr>
            <a:r>
              <a:rPr lang="en-US" sz="3200" b="1" dirty="0"/>
              <a:t> </a:t>
            </a:r>
            <a:endParaRPr lang="en-US" sz="3200" dirty="0"/>
          </a:p>
        </p:txBody>
      </p:sp>
    </p:spTree>
    <p:extLst>
      <p:ext uri="{BB962C8B-B14F-4D97-AF65-F5344CB8AC3E}">
        <p14:creationId xmlns:p14="http://schemas.microsoft.com/office/powerpoint/2010/main" val="169893093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30BD2-CB8A-4757-AB68-9C83A15267A4}"/>
              </a:ext>
            </a:extLst>
          </p:cNvPr>
          <p:cNvSpPr>
            <a:spLocks noGrp="1"/>
          </p:cNvSpPr>
          <p:nvPr>
            <p:ph type="title"/>
          </p:nvPr>
        </p:nvSpPr>
        <p:spPr/>
        <p:txBody>
          <a:bodyPr/>
          <a:lstStyle/>
          <a:p>
            <a:r>
              <a:rPr lang="en-US" b="1"/>
              <a:t>Phase 2: Present Findings</a:t>
            </a:r>
          </a:p>
        </p:txBody>
      </p:sp>
      <p:sp>
        <p:nvSpPr>
          <p:cNvPr id="3" name="Text Placeholder 2">
            <a:extLst>
              <a:ext uri="{FF2B5EF4-FFF2-40B4-BE49-F238E27FC236}">
                <a16:creationId xmlns:a16="http://schemas.microsoft.com/office/drawing/2014/main" id="{C5C44091-0DB2-47A8-9E8A-5B7626E46E5B}"/>
              </a:ext>
            </a:extLst>
          </p:cNvPr>
          <p:cNvSpPr>
            <a:spLocks noGrp="1"/>
          </p:cNvSpPr>
          <p:nvPr>
            <p:ph type="body" sz="quarter" idx="10"/>
          </p:nvPr>
        </p:nvSpPr>
        <p:spPr>
          <a:xfrm>
            <a:off x="586740" y="1170578"/>
            <a:ext cx="11018520" cy="6487930"/>
          </a:xfrm>
        </p:spPr>
        <p:txBody>
          <a:bodyPr/>
          <a:lstStyle/>
          <a:p>
            <a:pPr marL="0" lvl="0" indent="0">
              <a:buNone/>
            </a:pPr>
            <a:r>
              <a:rPr lang="en-US" b="1" dirty="0"/>
              <a:t>Assessor - Microsoft / Partner (offline, no customer time investment)</a:t>
            </a:r>
          </a:p>
          <a:p>
            <a:pPr marL="742950" lvl="0" indent="-742950">
              <a:buFont typeface="+mj-lt"/>
              <a:buAutoNum type="arabicPeriod"/>
            </a:pPr>
            <a:r>
              <a:rPr lang="en-US" dirty="0"/>
              <a:t>Analyze data gathered in phase 1</a:t>
            </a:r>
          </a:p>
          <a:p>
            <a:pPr marL="742950" lvl="0" indent="-742950">
              <a:buFont typeface="+mj-lt"/>
              <a:buAutoNum type="arabicPeriod"/>
            </a:pPr>
            <a:r>
              <a:rPr lang="en-US" dirty="0"/>
              <a:t>Prepare deliverables</a:t>
            </a:r>
          </a:p>
          <a:p>
            <a:pPr marL="0" lvl="0" indent="0">
              <a:buNone/>
            </a:pPr>
            <a:r>
              <a:rPr lang="en-US" b="1" dirty="0"/>
              <a:t>Deliverables  </a:t>
            </a:r>
          </a:p>
          <a:p>
            <a:pPr marL="742950" lvl="0" indent="-742950">
              <a:buFont typeface="+mj-lt"/>
              <a:buAutoNum type="arabicPeriod"/>
            </a:pPr>
            <a:r>
              <a:rPr lang="en-US" dirty="0"/>
              <a:t>Recommendation slide deck</a:t>
            </a:r>
          </a:p>
          <a:p>
            <a:pPr marL="742950" lvl="0" indent="-742950">
              <a:buFont typeface="+mj-lt"/>
              <a:buAutoNum type="arabicPeriod"/>
            </a:pPr>
            <a:r>
              <a:rPr lang="en-US" dirty="0"/>
              <a:t>Reference document with detailed description of checks</a:t>
            </a:r>
          </a:p>
          <a:p>
            <a:pPr marL="742950" lvl="0" indent="-742950">
              <a:buFont typeface="+mj-lt"/>
              <a:buAutoNum type="arabicPeriod"/>
            </a:pPr>
            <a:r>
              <a:rPr lang="en-US" dirty="0"/>
              <a:t>Power BI model</a:t>
            </a:r>
          </a:p>
          <a:p>
            <a:pPr marL="0" lvl="0" indent="0">
              <a:buNone/>
            </a:pPr>
            <a:r>
              <a:rPr lang="en-US" b="1" dirty="0"/>
              <a:t>Categories of Recommendations</a:t>
            </a:r>
          </a:p>
          <a:p>
            <a:pPr marL="571500" lvl="0" indent="-571500">
              <a:buFont typeface="Arial" panose="020B0604020202020204" pitchFamily="34" charset="0"/>
              <a:buChar char="•"/>
            </a:pPr>
            <a:r>
              <a:rPr lang="en-US" dirty="0"/>
              <a:t>Simple config changes</a:t>
            </a:r>
          </a:p>
          <a:p>
            <a:pPr marL="571500" lvl="0" indent="-571500">
              <a:buFont typeface="Arial" panose="020B0604020202020204" pitchFamily="34" charset="0"/>
              <a:buChar char="•"/>
            </a:pPr>
            <a:r>
              <a:rPr lang="en-US" dirty="0"/>
              <a:t>Deployment Projects</a:t>
            </a:r>
          </a:p>
          <a:p>
            <a:pPr marL="571500" lvl="0" indent="-571500">
              <a:buFont typeface="Arial" panose="020B0604020202020204" pitchFamily="34" charset="0"/>
              <a:buChar char="•"/>
            </a:pPr>
            <a:r>
              <a:rPr lang="en-US" dirty="0"/>
              <a:t>IT Process Considerations</a:t>
            </a:r>
            <a:endParaRPr lang="en-US" sz="2400" dirty="0"/>
          </a:p>
          <a:p>
            <a:pPr marL="742950" lvl="0" indent="-742950">
              <a:buFont typeface="+mj-lt"/>
              <a:buAutoNum type="arabicPeriod"/>
            </a:pPr>
            <a:endParaRPr lang="en-US" sz="2400" dirty="0"/>
          </a:p>
          <a:p>
            <a:pPr marL="571500" lvl="0"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2049709693"/>
      </p:ext>
    </p:extLst>
  </p:cSld>
  <p:clrMapOvr>
    <a:masterClrMapping/>
  </p:clrMapOvr>
  <p:transition>
    <p:fade/>
  </p:transition>
</p:sld>
</file>

<file path=ppt/theme/theme1.xml><?xml version="1.0" encoding="utf-8"?>
<a:theme xmlns:a="http://schemas.openxmlformats.org/drawingml/2006/main" name="1_5-50109_Microsoft_Light_Template">
  <a:themeElements>
    <a:clrScheme name="Microsoft_2017_Light">
      <a:dk1>
        <a:srgbClr val="353535"/>
      </a:dk1>
      <a:lt1>
        <a:srgbClr val="FFFFFF"/>
      </a:lt1>
      <a:dk2>
        <a:srgbClr val="D83B01"/>
      </a:dk2>
      <a:lt2>
        <a:srgbClr val="E6E6E6"/>
      </a:lt2>
      <a:accent1>
        <a:srgbClr val="D83B01"/>
      </a:accent1>
      <a:accent2>
        <a:srgbClr val="FF8C00"/>
      </a:accent2>
      <a:accent3>
        <a:srgbClr val="FFB900"/>
      </a:accent3>
      <a:accent4>
        <a:srgbClr val="0078D7"/>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7_16x9_Template.potx" id="{F7CA4DD3-8A26-4BFE-B361-277536E70685}" vid="{DC517985-AF00-427B-A27C-74FF5728D0B0}"/>
    </a:ext>
  </a:extLst>
</a:theme>
</file>

<file path=ppt/theme/theme2.xml><?xml version="1.0" encoding="utf-8"?>
<a:theme xmlns:a="http://schemas.openxmlformats.org/drawingml/2006/main" name="5-50201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Template_CONFIDENTIAL.potx" id="{F1420D30-492E-40F3-986D-43082B8AE099}" vid="{5EC74E89-855D-4AD3-A4B7-DB708AB8706B}"/>
    </a:ext>
  </a:extLst>
</a:theme>
</file>

<file path=ppt/theme/theme3.xml><?xml version="1.0" encoding="utf-8"?>
<a:theme xmlns:a="http://schemas.openxmlformats.org/drawingml/2006/main" name="One Microsoft">
  <a:themeElements>
    <a:clrScheme name="Custom 19">
      <a:dk1>
        <a:srgbClr val="505050"/>
      </a:dk1>
      <a:lt1>
        <a:srgbClr val="FFFFFF"/>
      </a:lt1>
      <a:dk2>
        <a:srgbClr val="0078D7"/>
      </a:dk2>
      <a:lt2>
        <a:srgbClr val="EAEAEA"/>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LIGHT_Oct_2014.potx" id="{01585BF9-DAFB-4D05-AB61-D5E973BF12D0}" vid="{F7B22F6B-F826-443B-8C90-7F7D36D644D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Ajith xmlns="1419df50-6e3e-45c0-80f1-8cc2849e5a11">
      <Url xsi:nil="true"/>
      <Description xsi:nil="true"/>
    </Ajith>
    <_ip_UnifiedCompliancePolicyProperties xmlns="http://schemas.microsoft.com/sharepoint/v3" xsi:nil="true"/>
    <MediaServiceKeyPoints xmlns="1419df50-6e3e-45c0-80f1-8cc2849e5a11" xsi:nil="true"/>
    <SharedWithUsers xmlns="bd8fd788-7949-4fe2-a8e6-ad382da07b8b">
      <UserInfo>
        <DisplayName>Stuart Dankevy</DisplayName>
        <AccountId>3482</AccountId>
        <AccountType/>
      </UserInfo>
      <UserInfo>
        <DisplayName>HMRC &amp; VOA FY20 Members</DisplayName>
        <AccountId>3890</AccountId>
        <AccountType/>
      </UserInfo>
    </SharedWithUsers>
    <_Flow_SignoffStatus xmlns="1419df50-6e3e-45c0-80f1-8cc2849e5a1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486ED508138747B367230FF96B9461" ma:contentTypeVersion="21" ma:contentTypeDescription="Create a new document." ma:contentTypeScope="" ma:versionID="f182427fb6f6291c996c9248d24b48db">
  <xsd:schema xmlns:xsd="http://www.w3.org/2001/XMLSchema" xmlns:xs="http://www.w3.org/2001/XMLSchema" xmlns:p="http://schemas.microsoft.com/office/2006/metadata/properties" xmlns:ns1="http://schemas.microsoft.com/sharepoint/v3" xmlns:ns2="bd8fd788-7949-4fe2-a8e6-ad382da07b8b" xmlns:ns3="1419df50-6e3e-45c0-80f1-8cc2849e5a11" targetNamespace="http://schemas.microsoft.com/office/2006/metadata/properties" ma:root="true" ma:fieldsID="8c7f824018b6dd233bc08cb3cccb58a7" ns1:_="" ns2:_="" ns3:_="">
    <xsd:import namespace="http://schemas.microsoft.com/sharepoint/v3"/>
    <xsd:import namespace="bd8fd788-7949-4fe2-a8e6-ad382da07b8b"/>
    <xsd:import namespace="1419df50-6e3e-45c0-80f1-8cc2849e5a11"/>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AutoTags" minOccurs="0"/>
                <xsd:element ref="ns3:MediaServiceDateTaken" minOccurs="0"/>
                <xsd:element ref="ns3:MediaServiceLocation" minOccurs="0"/>
                <xsd:element ref="ns3:Ajith"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3:_Flow_SignoffStatu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description="" ma:hidden="true" ma:internalName="_ip_UnifiedCompliancePolicyProperties">
      <xsd:simpleType>
        <xsd:restriction base="dms:Note"/>
      </xsd:simpleType>
    </xsd:element>
    <xsd:element name="_ip_UnifiedCompliancePolicyUIAction" ma:index="16"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8fd788-7949-4fe2-a8e6-ad382da07b8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1419df50-6e3e-45c0-80f1-8cc2849e5a11"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Tags" ma:index="17" nillable="true" ma:displayName="MediaServiceAutoTags" ma:description="" ma:internalName="MediaServiceAutoTags" ma:readOnly="true">
      <xsd:simpleType>
        <xsd:restriction base="dms:Text"/>
      </xsd:simpleType>
    </xsd:element>
    <xsd:element name="MediaServiceDateTaken" ma:index="18" nillable="true" ma:displayName="MediaServiceDateTaken" ma:description="" ma:hidden="true" ma:internalName="MediaServiceDateTaken" ma:readOnly="true">
      <xsd:simpleType>
        <xsd:restriction base="dms:Text"/>
      </xsd:simpleType>
    </xsd:element>
    <xsd:element name="MediaServiceLocation" ma:index="19" nillable="true" ma:displayName="MediaServiceLocation" ma:description="" ma:internalName="MediaServiceLocation" ma:readOnly="true">
      <xsd:simpleType>
        <xsd:restriction base="dms:Text"/>
      </xsd:simpleType>
    </xsd:element>
    <xsd:element name="Ajith" ma:index="20" nillable="true" ma:displayName="Ajith" ma:format="Image" ma:internalName="Ajith">
      <xsd:complexType>
        <xsd:complexContent>
          <xsd:extension base="dms:URL">
            <xsd:sequence>
              <xsd:element name="Url" type="dms:ValidUrl" minOccurs="0" nillable="true"/>
              <xsd:element name="Description" type="xsd:string" nillable="true"/>
            </xsd:sequence>
          </xsd:extension>
        </xsd:complexContent>
      </xsd:complexType>
    </xsd:element>
    <xsd:element name="MediaServiceOCR" ma:index="21" nillable="true" ma:displayName="MediaServiceOCR" ma:internalName="MediaServiceOCR" ma:readOnly="true">
      <xsd:simpleType>
        <xsd:restriction base="dms:Note">
          <xsd:maxLength value="255"/>
        </xsd:restriction>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AutoKeyPoints" ma:index="24" nillable="true" ma:displayName="MediaServiceAutoKeyPoints" ma:hidden="true" ma:internalName="MediaServiceAutoKeyPoints" ma:readOnly="true">
      <xsd:simpleType>
        <xsd:restriction base="dms:Note"/>
      </xsd:simpleType>
    </xsd:element>
    <xsd:element name="MediaServiceKeyPoints" ma:index="25" nillable="true" ma:displayName="KeyPoints" ma:internalName="MediaServiceKeyPoints" ma:readOnly="false">
      <xsd:simpleType>
        <xsd:restriction base="dms:Note">
          <xsd:maxLength value="255"/>
        </xsd:restriction>
      </xsd:simpleType>
    </xsd:element>
    <xsd:element name="_Flow_SignoffStatus" ma:index="26" nillable="true" ma:displayName="Sign-off status" ma:internalName="Sign_x002d_off_x0020_status">
      <xsd:simpleType>
        <xsd:restriction base="dms:Text"/>
      </xsd:simpleType>
    </xsd:element>
    <xsd:element name="MediaLengthInSeconds" ma:index="2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BD1BEA-4582-49D7-9A9F-D56CFC5D601F}">
  <ds:schemaRefs>
    <ds:schemaRef ds:uri="http://schemas.microsoft.com/office/2006/metadata/properties"/>
    <ds:schemaRef ds:uri="bd8fd788-7949-4fe2-a8e6-ad382da07b8b"/>
    <ds:schemaRef ds:uri="http://schemas.microsoft.com/office/2006/documentManagement/types"/>
    <ds:schemaRef ds:uri="http://schemas.openxmlformats.org/package/2006/metadata/core-properties"/>
    <ds:schemaRef ds:uri="http://schemas.microsoft.com/office/infopath/2007/PartnerControls"/>
    <ds:schemaRef ds:uri="http://schemas.microsoft.com/sharepoint/v3"/>
    <ds:schemaRef ds:uri="1419df50-6e3e-45c0-80f1-8cc2849e5a11"/>
    <ds:schemaRef ds:uri="http://purl.org/dc/elements/1.1/"/>
    <ds:schemaRef ds:uri="http://www.w3.org/XML/1998/namespace"/>
    <ds:schemaRef ds:uri="http://purl.org/dc/dcmitype/"/>
    <ds:schemaRef ds:uri="http://purl.org/dc/terms/"/>
  </ds:schemaRefs>
</ds:datastoreItem>
</file>

<file path=customXml/itemProps2.xml><?xml version="1.0" encoding="utf-8"?>
<ds:datastoreItem xmlns:ds="http://schemas.openxmlformats.org/officeDocument/2006/customXml" ds:itemID="{E9AAC49E-B585-4909-B031-EB8AA12107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d8fd788-7949-4fe2-a8e6-ad382da07b8b"/>
    <ds:schemaRef ds:uri="1419df50-6e3e-45c0-80f1-8cc2849e5a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78924E8-BC52-4A4E-8385-298565E91E91}">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6</TotalTime>
  <Words>771</Words>
  <Application>Microsoft Macintosh PowerPoint</Application>
  <PresentationFormat>Widescreen</PresentationFormat>
  <Paragraphs>142</Paragraphs>
  <Slides>19</Slides>
  <Notes>16</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19</vt:i4>
      </vt:variant>
    </vt:vector>
  </HeadingPairs>
  <TitlesOfParts>
    <vt:vector size="30" baseType="lpstr">
      <vt:lpstr>Arial</vt:lpstr>
      <vt:lpstr>Calibri</vt:lpstr>
      <vt:lpstr>Consolas</vt:lpstr>
      <vt:lpstr>Segoe UI</vt:lpstr>
      <vt:lpstr>Segoe UI Light</vt:lpstr>
      <vt:lpstr>Segoe UI Semibold</vt:lpstr>
      <vt:lpstr>Segoe UI Semilight</vt:lpstr>
      <vt:lpstr>Wingdings</vt:lpstr>
      <vt:lpstr>1_5-50109_Microsoft_Light_Template</vt:lpstr>
      <vt:lpstr>5-50201_Microsoft_Ready_Template</vt:lpstr>
      <vt:lpstr>One Microsoft</vt:lpstr>
      <vt:lpstr>Azure AD Configuration Assessment</vt:lpstr>
      <vt:lpstr>Assessment Walk-through</vt:lpstr>
      <vt:lpstr>Engagement Model</vt:lpstr>
      <vt:lpstr>How does it work?</vt:lpstr>
      <vt:lpstr>How does it work?</vt:lpstr>
      <vt:lpstr>Phase 1: Gather Information</vt:lpstr>
      <vt:lpstr>Phase 1: Gather Information</vt:lpstr>
      <vt:lpstr>Phase 1: Gather Information</vt:lpstr>
      <vt:lpstr>Phase 2: Present Findings</vt:lpstr>
      <vt:lpstr>Phase 2: Present Findings (cont’d)</vt:lpstr>
      <vt:lpstr>How we will present results</vt:lpstr>
      <vt:lpstr>How we will present results</vt:lpstr>
      <vt:lpstr>How we will present results</vt:lpstr>
      <vt:lpstr>Phase 3 : Plan Remediation</vt:lpstr>
      <vt:lpstr>Appendix</vt:lpstr>
      <vt:lpstr>Disclaimers</vt:lpstr>
      <vt:lpstr>Identity and Access Management Areas</vt:lpstr>
      <vt:lpstr>Identity and Access Management Areas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Arvind Suthar</dc:creator>
  <cp:lastModifiedBy>Merill Fernando (HE/HIM)</cp:lastModifiedBy>
  <cp:revision>16</cp:revision>
  <dcterms:created xsi:type="dcterms:W3CDTF">2017-11-16T06:08:52Z</dcterms:created>
  <dcterms:modified xsi:type="dcterms:W3CDTF">2021-07-21T10:26:40Z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ramical@ntdev.microsoft.com</vt:lpwstr>
  </property>
  <property fmtid="{D5CDD505-2E9C-101B-9397-08002B2CF9AE}" pid="5" name="MSIP_Label_f42aa342-8706-4288-bd11-ebb85995028c_SetDate">
    <vt:lpwstr>2017-12-01T23:30:28.6734905Z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0x0101007F486ED508138747B367230FF96B9461</vt:lpwstr>
  </property>
  <property fmtid="{D5CDD505-2E9C-101B-9397-08002B2CF9AE}" pid="11" name="AuthorIds_UIVersion_4608">
    <vt:lpwstr>43</vt:lpwstr>
  </property>
</Properties>
</file>