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4" r:id="rId1"/>
    <p:sldMasterId id="2147484106" r:id="rId2"/>
  </p:sldMasterIdLst>
  <p:notesMasterIdLst>
    <p:notesMasterId r:id="rId26"/>
  </p:notesMasterIdLst>
  <p:handoutMasterIdLst>
    <p:handoutMasterId r:id="rId27"/>
  </p:handoutMasterIdLst>
  <p:sldIdLst>
    <p:sldId id="278" r:id="rId3"/>
    <p:sldId id="582" r:id="rId4"/>
    <p:sldId id="587" r:id="rId5"/>
    <p:sldId id="575" r:id="rId6"/>
    <p:sldId id="576" r:id="rId7"/>
    <p:sldId id="577" r:id="rId8"/>
    <p:sldId id="578" r:id="rId9"/>
    <p:sldId id="579" r:id="rId10"/>
    <p:sldId id="580" r:id="rId11"/>
    <p:sldId id="581" r:id="rId12"/>
    <p:sldId id="588" r:id="rId13"/>
    <p:sldId id="589" r:id="rId14"/>
    <p:sldId id="590" r:id="rId15"/>
    <p:sldId id="591" r:id="rId16"/>
    <p:sldId id="583" r:id="rId17"/>
    <p:sldId id="584" r:id="rId18"/>
    <p:sldId id="585" r:id="rId19"/>
    <p:sldId id="586" r:id="rId20"/>
    <p:sldId id="592" r:id="rId21"/>
    <p:sldId id="596" r:id="rId22"/>
    <p:sldId id="593" r:id="rId23"/>
    <p:sldId id="594" r:id="rId24"/>
    <p:sldId id="595" r:id="rId25"/>
  </p:sldIdLst>
  <p:sldSz cx="9144000" cy="6858000" type="letter"/>
  <p:notesSz cx="7010400" cy="9296400"/>
  <p:defaultTextStyle>
    <a:defPPr>
      <a:defRPr lang="en-US"/>
    </a:defPPr>
    <a:lvl1pPr algn="l" rtl="0" fontAlgn="base">
      <a:spcBef>
        <a:spcPct val="0"/>
      </a:spcBef>
      <a:spcAft>
        <a:spcPct val="0"/>
      </a:spcAft>
      <a:defRPr sz="2000" kern="1200">
        <a:solidFill>
          <a:srgbClr val="990099"/>
        </a:solidFill>
        <a:latin typeface="Times New Roman" pitchFamily="18" charset="0"/>
        <a:ea typeface="+mn-ea"/>
        <a:cs typeface="+mn-cs"/>
      </a:defRPr>
    </a:lvl1pPr>
    <a:lvl2pPr marL="457200" algn="l" rtl="0" fontAlgn="base">
      <a:spcBef>
        <a:spcPct val="0"/>
      </a:spcBef>
      <a:spcAft>
        <a:spcPct val="0"/>
      </a:spcAft>
      <a:defRPr sz="2000" kern="1200">
        <a:solidFill>
          <a:srgbClr val="990099"/>
        </a:solidFill>
        <a:latin typeface="Times New Roman" pitchFamily="18" charset="0"/>
        <a:ea typeface="+mn-ea"/>
        <a:cs typeface="+mn-cs"/>
      </a:defRPr>
    </a:lvl2pPr>
    <a:lvl3pPr marL="914400" algn="l" rtl="0" fontAlgn="base">
      <a:spcBef>
        <a:spcPct val="0"/>
      </a:spcBef>
      <a:spcAft>
        <a:spcPct val="0"/>
      </a:spcAft>
      <a:defRPr sz="2000" kern="1200">
        <a:solidFill>
          <a:srgbClr val="990099"/>
        </a:solidFill>
        <a:latin typeface="Times New Roman" pitchFamily="18" charset="0"/>
        <a:ea typeface="+mn-ea"/>
        <a:cs typeface="+mn-cs"/>
      </a:defRPr>
    </a:lvl3pPr>
    <a:lvl4pPr marL="1371600" algn="l" rtl="0" fontAlgn="base">
      <a:spcBef>
        <a:spcPct val="0"/>
      </a:spcBef>
      <a:spcAft>
        <a:spcPct val="0"/>
      </a:spcAft>
      <a:defRPr sz="2000" kern="1200">
        <a:solidFill>
          <a:srgbClr val="990099"/>
        </a:solidFill>
        <a:latin typeface="Times New Roman" pitchFamily="18" charset="0"/>
        <a:ea typeface="+mn-ea"/>
        <a:cs typeface="+mn-cs"/>
      </a:defRPr>
    </a:lvl4pPr>
    <a:lvl5pPr marL="1828800" algn="l" rtl="0" fontAlgn="base">
      <a:spcBef>
        <a:spcPct val="0"/>
      </a:spcBef>
      <a:spcAft>
        <a:spcPct val="0"/>
      </a:spcAft>
      <a:defRPr sz="2000" kern="1200">
        <a:solidFill>
          <a:srgbClr val="990099"/>
        </a:solidFill>
        <a:latin typeface="Times New Roman" pitchFamily="18" charset="0"/>
        <a:ea typeface="+mn-ea"/>
        <a:cs typeface="+mn-cs"/>
      </a:defRPr>
    </a:lvl5pPr>
    <a:lvl6pPr marL="2286000" algn="l" defTabSz="914400" rtl="0" eaLnBrk="1" latinLnBrk="0" hangingPunct="1">
      <a:defRPr sz="2000" kern="1200">
        <a:solidFill>
          <a:srgbClr val="990099"/>
        </a:solidFill>
        <a:latin typeface="Times New Roman" pitchFamily="18" charset="0"/>
        <a:ea typeface="+mn-ea"/>
        <a:cs typeface="+mn-cs"/>
      </a:defRPr>
    </a:lvl6pPr>
    <a:lvl7pPr marL="2743200" algn="l" defTabSz="914400" rtl="0" eaLnBrk="1" latinLnBrk="0" hangingPunct="1">
      <a:defRPr sz="2000" kern="1200">
        <a:solidFill>
          <a:srgbClr val="990099"/>
        </a:solidFill>
        <a:latin typeface="Times New Roman" pitchFamily="18" charset="0"/>
        <a:ea typeface="+mn-ea"/>
        <a:cs typeface="+mn-cs"/>
      </a:defRPr>
    </a:lvl7pPr>
    <a:lvl8pPr marL="3200400" algn="l" defTabSz="914400" rtl="0" eaLnBrk="1" latinLnBrk="0" hangingPunct="1">
      <a:defRPr sz="2000" kern="1200">
        <a:solidFill>
          <a:srgbClr val="990099"/>
        </a:solidFill>
        <a:latin typeface="Times New Roman" pitchFamily="18" charset="0"/>
        <a:ea typeface="+mn-ea"/>
        <a:cs typeface="+mn-cs"/>
      </a:defRPr>
    </a:lvl8pPr>
    <a:lvl9pPr marL="3657600" algn="l" defTabSz="914400" rtl="0" eaLnBrk="1" latinLnBrk="0" hangingPunct="1">
      <a:defRPr sz="2000" kern="1200">
        <a:solidFill>
          <a:srgbClr val="990099"/>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009900"/>
    <a:srgbClr val="3333CC"/>
    <a:srgbClr val="00FF00"/>
    <a:srgbClr val="9999FF"/>
    <a:srgbClr val="CCCCFF"/>
    <a:srgbClr val="F8F8F8"/>
    <a:srgbClr val="990099"/>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73" autoAdjust="0"/>
    <p:restoredTop sz="81217" autoAdjust="0"/>
  </p:normalViewPr>
  <p:slideViewPr>
    <p:cSldViewPr snapToGrid="0">
      <p:cViewPr varScale="1">
        <p:scale>
          <a:sx n="165" d="100"/>
          <a:sy n="165" d="100"/>
        </p:scale>
        <p:origin x="996"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8" d="100"/>
          <a:sy n="58" d="100"/>
        </p:scale>
        <p:origin x="-1734"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825" tIns="46413" rIns="92825" bIns="46413" numCol="1" anchor="t" anchorCtr="0" compatLnSpc="1">
            <a:prstTxWarp prst="textNoShape">
              <a:avLst/>
            </a:prstTxWarp>
          </a:bodyPr>
          <a:lstStyle>
            <a:lvl1pPr algn="l" defTabSz="928688">
              <a:defRPr sz="1200">
                <a:solidFill>
                  <a:schemeClr val="tx1"/>
                </a:solidFill>
              </a:defRPr>
            </a:lvl1pPr>
          </a:lstStyle>
          <a:p>
            <a:pPr>
              <a:defRPr/>
            </a:pPr>
            <a:endParaRPr lang="en-US" altLang="en-US"/>
          </a:p>
        </p:txBody>
      </p:sp>
      <p:sp>
        <p:nvSpPr>
          <p:cNvPr id="15363"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2825" tIns="46413" rIns="92825" bIns="46413" numCol="1" anchor="t" anchorCtr="0" compatLnSpc="1">
            <a:prstTxWarp prst="textNoShape">
              <a:avLst/>
            </a:prstTxWarp>
          </a:bodyPr>
          <a:lstStyle>
            <a:lvl1pPr algn="r" defTabSz="928688">
              <a:defRPr sz="1200">
                <a:solidFill>
                  <a:schemeClr val="tx1"/>
                </a:solidFill>
              </a:defRPr>
            </a:lvl1pPr>
          </a:lstStyle>
          <a:p>
            <a:pPr>
              <a:defRPr/>
            </a:pPr>
            <a:endParaRPr lang="en-US" altLang="en-US"/>
          </a:p>
        </p:txBody>
      </p:sp>
      <p:sp>
        <p:nvSpPr>
          <p:cNvPr id="15364"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2825" tIns="46413" rIns="92825" bIns="46413" numCol="1" anchor="b" anchorCtr="0" compatLnSpc="1">
            <a:prstTxWarp prst="textNoShape">
              <a:avLst/>
            </a:prstTxWarp>
          </a:bodyPr>
          <a:lstStyle>
            <a:lvl1pPr algn="l" defTabSz="928688">
              <a:defRPr sz="1200">
                <a:solidFill>
                  <a:schemeClr val="tx1"/>
                </a:solidFill>
              </a:defRPr>
            </a:lvl1pPr>
          </a:lstStyle>
          <a:p>
            <a:pPr>
              <a:defRPr/>
            </a:pPr>
            <a:endParaRPr lang="en-US" altLang="en-US"/>
          </a:p>
        </p:txBody>
      </p:sp>
      <p:sp>
        <p:nvSpPr>
          <p:cNvPr id="15365"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2825" tIns="46413" rIns="92825" bIns="46413" numCol="1" anchor="b" anchorCtr="0" compatLnSpc="1">
            <a:prstTxWarp prst="textNoShape">
              <a:avLst/>
            </a:prstTxWarp>
          </a:bodyPr>
          <a:lstStyle>
            <a:lvl1pPr algn="r" defTabSz="928688">
              <a:defRPr sz="1200">
                <a:solidFill>
                  <a:schemeClr val="tx1"/>
                </a:solidFill>
              </a:defRPr>
            </a:lvl1pPr>
          </a:lstStyle>
          <a:p>
            <a:pPr>
              <a:defRPr/>
            </a:pPr>
            <a:fld id="{907BD810-02CE-4E31-AB7F-E8953BAE6EED}" type="slidenum">
              <a:rPr lang="en-US" altLang="en-US"/>
              <a:pPr>
                <a:defRPr/>
              </a:pPr>
              <a:t>‹#›</a:t>
            </a:fld>
            <a:endParaRPr lang="en-US" altLang="en-US"/>
          </a:p>
        </p:txBody>
      </p:sp>
    </p:spTree>
    <p:extLst>
      <p:ext uri="{BB962C8B-B14F-4D97-AF65-F5344CB8AC3E}">
        <p14:creationId xmlns:p14="http://schemas.microsoft.com/office/powerpoint/2010/main" val="297680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026"/>
          <p:cNvSpPr>
            <a:spLocks noGrp="1" noChangeArrowheads="1"/>
          </p:cNvSpPr>
          <p:nvPr>
            <p:ph type="hdr" sz="quarter"/>
          </p:nvPr>
        </p:nvSpPr>
        <p:spPr bwMode="auto">
          <a:xfrm>
            <a:off x="0" y="0"/>
            <a:ext cx="3046413" cy="457200"/>
          </a:xfrm>
          <a:prstGeom prst="rect">
            <a:avLst/>
          </a:prstGeom>
          <a:noFill/>
          <a:ln w="9525">
            <a:noFill/>
            <a:miter lim="800000"/>
            <a:headEnd/>
            <a:tailEnd/>
          </a:ln>
          <a:effectLst/>
        </p:spPr>
        <p:txBody>
          <a:bodyPr vert="horz" wrap="square" lIns="91096" tIns="45548" rIns="91096" bIns="45548" numCol="1" anchor="t" anchorCtr="0" compatLnSpc="1">
            <a:prstTxWarp prst="textNoShape">
              <a:avLst/>
            </a:prstTxWarp>
          </a:bodyPr>
          <a:lstStyle>
            <a:lvl1pPr algn="l" defTabSz="911225">
              <a:defRPr sz="1200">
                <a:solidFill>
                  <a:schemeClr val="tx1"/>
                </a:solidFill>
              </a:defRPr>
            </a:lvl1pPr>
          </a:lstStyle>
          <a:p>
            <a:pPr>
              <a:defRPr/>
            </a:pPr>
            <a:endParaRPr lang="en-US" altLang="en-US"/>
          </a:p>
        </p:txBody>
      </p:sp>
      <p:sp>
        <p:nvSpPr>
          <p:cNvPr id="97283" name="Rectangle 1027"/>
          <p:cNvSpPr>
            <a:spLocks noGrp="1" noChangeArrowheads="1"/>
          </p:cNvSpPr>
          <p:nvPr>
            <p:ph type="dt" idx="1"/>
          </p:nvPr>
        </p:nvSpPr>
        <p:spPr bwMode="auto">
          <a:xfrm>
            <a:off x="3963988" y="0"/>
            <a:ext cx="3046412" cy="457200"/>
          </a:xfrm>
          <a:prstGeom prst="rect">
            <a:avLst/>
          </a:prstGeom>
          <a:noFill/>
          <a:ln w="9525">
            <a:noFill/>
            <a:miter lim="800000"/>
            <a:headEnd/>
            <a:tailEnd/>
          </a:ln>
          <a:effectLst/>
        </p:spPr>
        <p:txBody>
          <a:bodyPr vert="horz" wrap="square" lIns="91096" tIns="45548" rIns="91096" bIns="45548" numCol="1" anchor="t" anchorCtr="0" compatLnSpc="1">
            <a:prstTxWarp prst="textNoShape">
              <a:avLst/>
            </a:prstTxWarp>
          </a:bodyPr>
          <a:lstStyle>
            <a:lvl1pPr algn="r" defTabSz="911225">
              <a:defRPr sz="1200">
                <a:solidFill>
                  <a:schemeClr val="tx1"/>
                </a:solidFill>
              </a:defRPr>
            </a:lvl1pPr>
          </a:lstStyle>
          <a:p>
            <a:pPr>
              <a:defRPr/>
            </a:pPr>
            <a:endParaRPr lang="en-US" altLang="en-US"/>
          </a:p>
        </p:txBody>
      </p:sp>
      <p:sp>
        <p:nvSpPr>
          <p:cNvPr id="44036" name="Rectangle 1028"/>
          <p:cNvSpPr>
            <a:spLocks noGrp="1" noRot="1" noChangeAspect="1" noChangeArrowheads="1" noTextEdit="1"/>
          </p:cNvSpPr>
          <p:nvPr>
            <p:ph type="sldImg" idx="2"/>
          </p:nvPr>
        </p:nvSpPr>
        <p:spPr bwMode="auto">
          <a:xfrm>
            <a:off x="1169988" y="685800"/>
            <a:ext cx="4673600" cy="3505200"/>
          </a:xfrm>
          <a:prstGeom prst="rect">
            <a:avLst/>
          </a:prstGeom>
          <a:noFill/>
          <a:ln w="9525">
            <a:solidFill>
              <a:srgbClr val="000000"/>
            </a:solidFill>
            <a:miter lim="800000"/>
            <a:headEnd/>
            <a:tailEnd/>
          </a:ln>
        </p:spPr>
      </p:sp>
      <p:sp>
        <p:nvSpPr>
          <p:cNvPr id="97285" name="Rectangle 1029"/>
          <p:cNvSpPr>
            <a:spLocks noGrp="1" noChangeArrowheads="1"/>
          </p:cNvSpPr>
          <p:nvPr>
            <p:ph type="body" sz="quarter" idx="3"/>
          </p:nvPr>
        </p:nvSpPr>
        <p:spPr bwMode="auto">
          <a:xfrm>
            <a:off x="912813" y="4419600"/>
            <a:ext cx="5184775" cy="4191000"/>
          </a:xfrm>
          <a:prstGeom prst="rect">
            <a:avLst/>
          </a:prstGeom>
          <a:noFill/>
          <a:ln w="9525">
            <a:noFill/>
            <a:miter lim="800000"/>
            <a:headEnd/>
            <a:tailEnd/>
          </a:ln>
          <a:effectLst/>
        </p:spPr>
        <p:txBody>
          <a:bodyPr vert="horz" wrap="square" lIns="91096" tIns="45548" rIns="91096" bIns="4554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7286" name="Rectangle 1030"/>
          <p:cNvSpPr>
            <a:spLocks noGrp="1" noChangeArrowheads="1"/>
          </p:cNvSpPr>
          <p:nvPr>
            <p:ph type="ftr" sz="quarter" idx="4"/>
          </p:nvPr>
        </p:nvSpPr>
        <p:spPr bwMode="auto">
          <a:xfrm>
            <a:off x="0" y="8839200"/>
            <a:ext cx="3046413" cy="457200"/>
          </a:xfrm>
          <a:prstGeom prst="rect">
            <a:avLst/>
          </a:prstGeom>
          <a:noFill/>
          <a:ln w="9525">
            <a:noFill/>
            <a:miter lim="800000"/>
            <a:headEnd/>
            <a:tailEnd/>
          </a:ln>
          <a:effectLst/>
        </p:spPr>
        <p:txBody>
          <a:bodyPr vert="horz" wrap="square" lIns="91096" tIns="45548" rIns="91096" bIns="45548" numCol="1" anchor="b" anchorCtr="0" compatLnSpc="1">
            <a:prstTxWarp prst="textNoShape">
              <a:avLst/>
            </a:prstTxWarp>
          </a:bodyPr>
          <a:lstStyle>
            <a:lvl1pPr algn="l" defTabSz="911225">
              <a:defRPr sz="1200">
                <a:solidFill>
                  <a:schemeClr val="tx1"/>
                </a:solidFill>
              </a:defRPr>
            </a:lvl1pPr>
          </a:lstStyle>
          <a:p>
            <a:pPr>
              <a:defRPr/>
            </a:pPr>
            <a:endParaRPr lang="en-US" altLang="en-US"/>
          </a:p>
        </p:txBody>
      </p:sp>
      <p:sp>
        <p:nvSpPr>
          <p:cNvPr id="97287" name="Rectangle 1031"/>
          <p:cNvSpPr>
            <a:spLocks noGrp="1" noChangeArrowheads="1"/>
          </p:cNvSpPr>
          <p:nvPr>
            <p:ph type="sldNum" sz="quarter" idx="5"/>
          </p:nvPr>
        </p:nvSpPr>
        <p:spPr bwMode="auto">
          <a:xfrm>
            <a:off x="3963988" y="8839200"/>
            <a:ext cx="3046412" cy="457200"/>
          </a:xfrm>
          <a:prstGeom prst="rect">
            <a:avLst/>
          </a:prstGeom>
          <a:noFill/>
          <a:ln w="9525">
            <a:noFill/>
            <a:miter lim="800000"/>
            <a:headEnd/>
            <a:tailEnd/>
          </a:ln>
          <a:effectLst/>
        </p:spPr>
        <p:txBody>
          <a:bodyPr vert="horz" wrap="square" lIns="91096" tIns="45548" rIns="91096" bIns="45548" numCol="1" anchor="b" anchorCtr="0" compatLnSpc="1">
            <a:prstTxWarp prst="textNoShape">
              <a:avLst/>
            </a:prstTxWarp>
          </a:bodyPr>
          <a:lstStyle>
            <a:lvl1pPr algn="r" defTabSz="911225">
              <a:defRPr sz="1200">
                <a:solidFill>
                  <a:schemeClr val="tx1"/>
                </a:solidFill>
              </a:defRPr>
            </a:lvl1pPr>
          </a:lstStyle>
          <a:p>
            <a:pPr>
              <a:defRPr/>
            </a:pPr>
            <a:fld id="{9F51CD05-575F-4F30-BE9D-AA4BDE70CC1D}" type="slidenum">
              <a:rPr lang="en-US" altLang="en-US"/>
              <a:pPr>
                <a:defRPr/>
              </a:pPr>
              <a:t>‹#›</a:t>
            </a:fld>
            <a:endParaRPr lang="en-US" altLang="en-US"/>
          </a:p>
        </p:txBody>
      </p:sp>
    </p:spTree>
    <p:extLst>
      <p:ext uri="{BB962C8B-B14F-4D97-AF65-F5344CB8AC3E}">
        <p14:creationId xmlns:p14="http://schemas.microsoft.com/office/powerpoint/2010/main" val="86535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p>
            <a:fld id="{400DBBD2-8DCF-4896-98CF-063D779B8C58}" type="slidenum">
              <a:rPr lang="en-US" altLang="en-US" smtClean="0"/>
              <a:pPr/>
              <a:t>1</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second-pass tests with the scale factor applied fare predictably well—as expected, the results are similar to those of test #1.</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10</a:t>
            </a:fld>
            <a:endParaRPr lang="en-US" altLang="en-US"/>
          </a:p>
        </p:txBody>
      </p:sp>
    </p:spTree>
    <p:extLst>
      <p:ext uri="{BB962C8B-B14F-4D97-AF65-F5344CB8AC3E}">
        <p14:creationId xmlns:p14="http://schemas.microsoft.com/office/powerpoint/2010/main" val="3180251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similar test to #2 but this time with the covariances undersized by a factor of 3.</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11</a:t>
            </a:fld>
            <a:endParaRPr lang="en-US" altLang="en-US"/>
          </a:p>
        </p:txBody>
      </p:sp>
    </p:spTree>
    <p:extLst>
      <p:ext uri="{BB962C8B-B14F-4D97-AF65-F5344CB8AC3E}">
        <p14:creationId xmlns:p14="http://schemas.microsoft.com/office/powerpoint/2010/main" val="568790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first-pass results do show a few lines, but the results are very poor.</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12</a:t>
            </a:fld>
            <a:endParaRPr lang="en-US" altLang="en-US"/>
          </a:p>
        </p:txBody>
      </p:sp>
    </p:spTree>
    <p:extLst>
      <p:ext uri="{BB962C8B-B14F-4D97-AF65-F5344CB8AC3E}">
        <p14:creationId xmlns:p14="http://schemas.microsoft.com/office/powerpoint/2010/main" val="433345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scale factor analysis gives a scale factor of 3, which is expected since the covariances were undersized by a factor of 3.</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13</a:t>
            </a:fld>
            <a:endParaRPr lang="en-US" altLang="en-US"/>
          </a:p>
        </p:txBody>
      </p:sp>
    </p:spTree>
    <p:extLst>
      <p:ext uri="{BB962C8B-B14F-4D97-AF65-F5344CB8AC3E}">
        <p14:creationId xmlns:p14="http://schemas.microsoft.com/office/powerpoint/2010/main" val="3204824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Second-pass results align with those for test #1, as expected.</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14</a:t>
            </a:fld>
            <a:endParaRPr lang="en-US" altLang="en-US"/>
          </a:p>
        </p:txBody>
      </p:sp>
    </p:spTree>
    <p:extLst>
      <p:ext uri="{BB962C8B-B14F-4D97-AF65-F5344CB8AC3E}">
        <p14:creationId xmlns:p14="http://schemas.microsoft.com/office/powerpoint/2010/main" val="1727873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test, a Student’s t-distribution with two degrees of freedom is used, which can look similar to a Gaussian distribution but is leptokurtic (longer tails).  This is a more demanding test of the software</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15</a:t>
            </a:fld>
            <a:endParaRPr lang="en-US" altLang="en-US"/>
          </a:p>
        </p:txBody>
      </p:sp>
    </p:spTree>
    <p:extLst>
      <p:ext uri="{BB962C8B-B14F-4D97-AF65-F5344CB8AC3E}">
        <p14:creationId xmlns:p14="http://schemas.microsoft.com/office/powerpoint/2010/main" val="334662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first-pass examination shows some level of compliance for the individual component distributions, but overall these levels are not high; and there is no compliance for the composite </a:t>
            </a:r>
            <a:r>
              <a:rPr lang="en-US" dirty="0" err="1"/>
              <a:t>Mahalanobis</a:t>
            </a:r>
            <a:r>
              <a:rPr lang="en-US" dirty="0"/>
              <a:t> distance test</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16</a:t>
            </a:fld>
            <a:endParaRPr lang="en-US" altLang="en-US"/>
          </a:p>
        </p:txBody>
      </p:sp>
    </p:spTree>
    <p:extLst>
      <p:ext uri="{BB962C8B-B14F-4D97-AF65-F5344CB8AC3E}">
        <p14:creationId xmlns:p14="http://schemas.microsoft.com/office/powerpoint/2010/main" val="2207907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estimate of a scale factor of 0.53 is produced by the iterative analysis</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17</a:t>
            </a:fld>
            <a:endParaRPr lang="en-US" altLang="en-US"/>
          </a:p>
        </p:txBody>
      </p:sp>
    </p:spTree>
    <p:extLst>
      <p:ext uri="{BB962C8B-B14F-4D97-AF65-F5344CB8AC3E}">
        <p14:creationId xmlns:p14="http://schemas.microsoft.com/office/powerpoint/2010/main" val="4011528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case in which the Cramer – von Mises test of the scaled results produces output that one might find marginally acceptable.  However, the performance level is still low for the </a:t>
            </a:r>
            <a:r>
              <a:rPr lang="en-US" dirty="0" err="1"/>
              <a:t>Mahalanobis</a:t>
            </a:r>
            <a:r>
              <a:rPr lang="en-US" dirty="0"/>
              <a:t> distance test, and the Anderson-Darling results are notably worse.  If we were testing the entire dataset rather than using resampling, we might be tempted to dismiss the Anderson-Darling results, as that test is more easily polluted by outliers; but such a strong difference in performance between the two tests here should give one pause.  The conclusion is that even the scaled results cannot be said to conform to the idealized distributions.</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18</a:t>
            </a:fld>
            <a:endParaRPr lang="en-US" altLang="en-US"/>
          </a:p>
        </p:txBody>
      </p:sp>
    </p:spTree>
    <p:extLst>
      <p:ext uri="{BB962C8B-B14F-4D97-AF65-F5344CB8AC3E}">
        <p14:creationId xmlns:p14="http://schemas.microsoft.com/office/powerpoint/2010/main" val="349264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 distribution is used that is a species of chi-squared (the chi-squared distribution is of the Gamma distribution family, and the exponential distribution is a Gamma distribution with a shape parameter of unity) but that as a one-sided distribution will always have a non-zero mean.  </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19</a:t>
            </a:fld>
            <a:endParaRPr lang="en-US" altLang="en-US"/>
          </a:p>
        </p:txBody>
      </p:sp>
    </p:spTree>
    <p:extLst>
      <p:ext uri="{BB962C8B-B14F-4D97-AF65-F5344CB8AC3E}">
        <p14:creationId xmlns:p14="http://schemas.microsoft.com/office/powerpoint/2010/main" val="375265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test that should perform well:  component errors and sample covariances are both taken from a standard Gaussian distribution</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2</a:t>
            </a:fld>
            <a:endParaRPr lang="en-US" altLang="en-US"/>
          </a:p>
        </p:txBody>
      </p:sp>
    </p:spTree>
    <p:extLst>
      <p:ext uri="{BB962C8B-B14F-4D97-AF65-F5344CB8AC3E}">
        <p14:creationId xmlns:p14="http://schemas.microsoft.com/office/powerpoint/2010/main" val="3259419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“bias” of the residuals here is clear to see, as the PDFs center at 1 rather than 0.</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20</a:t>
            </a:fld>
            <a:endParaRPr lang="en-US" altLang="en-US"/>
          </a:p>
        </p:txBody>
      </p:sp>
    </p:spTree>
    <p:extLst>
      <p:ext uri="{BB962C8B-B14F-4D97-AF65-F5344CB8AC3E}">
        <p14:creationId xmlns:p14="http://schemas.microsoft.com/office/powerpoint/2010/main" val="3235497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bias, the component tests all fail; the </a:t>
            </a:r>
            <a:r>
              <a:rPr lang="en-US" dirty="0" err="1"/>
              <a:t>Mahalanobis</a:t>
            </a:r>
            <a:r>
              <a:rPr lang="en-US" dirty="0"/>
              <a:t> distance test, while poor, does however show some signs of life.</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21</a:t>
            </a:fld>
            <a:endParaRPr lang="en-US" altLang="en-US"/>
          </a:p>
        </p:txBody>
      </p:sp>
    </p:spTree>
    <p:extLst>
      <p:ext uri="{BB962C8B-B14F-4D97-AF65-F5344CB8AC3E}">
        <p14:creationId xmlns:p14="http://schemas.microsoft.com/office/powerpoint/2010/main" val="2167069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iterative solver computed the scale factor above</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22</a:t>
            </a:fld>
            <a:endParaRPr lang="en-US" altLang="en-US"/>
          </a:p>
        </p:txBody>
      </p:sp>
    </p:spTree>
    <p:extLst>
      <p:ext uri="{BB962C8B-B14F-4D97-AF65-F5344CB8AC3E}">
        <p14:creationId xmlns:p14="http://schemas.microsoft.com/office/powerpoint/2010/main" val="4131883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of the scale factor did improve the </a:t>
            </a:r>
            <a:r>
              <a:rPr lang="en-US" dirty="0" err="1"/>
              <a:t>Mahalanobis</a:t>
            </a:r>
            <a:r>
              <a:rPr lang="en-US" dirty="0"/>
              <a:t> distance results, to the degree that if working from the Cramer – von Mises results alone one might be tempted to accept the performance.  However, the relatively poor performance of the Anderson-Darling test and the complete failure to get on the scoreboard with the individual component performance, leads to a straightforward declaration of failure here.</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23</a:t>
            </a:fld>
            <a:endParaRPr lang="en-US" altLang="en-US"/>
          </a:p>
        </p:txBody>
      </p:sp>
    </p:spTree>
    <p:extLst>
      <p:ext uri="{BB962C8B-B14F-4D97-AF65-F5344CB8AC3E}">
        <p14:creationId xmlns:p14="http://schemas.microsoft.com/office/powerpoint/2010/main" val="392779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gives some visual insight into whether the normalized residuals are biased.  The peaks of the PDF estimates here (through kernel density estimation) are close to 0, giving no visual indication of significant bias.		</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3</a:t>
            </a:fld>
            <a:endParaRPr lang="en-US" altLang="en-US"/>
          </a:p>
        </p:txBody>
      </p:sp>
    </p:spTree>
    <p:extLst>
      <p:ext uri="{BB962C8B-B14F-4D97-AF65-F5344CB8AC3E}">
        <p14:creationId xmlns:p14="http://schemas.microsoft.com/office/powerpoint/2010/main" val="3076419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pass results here are very good.  For both goodness-of-fit (GOF) tests, the by-component normality tests fared well (more than 95% of the resampled datasets passed the test at the 5% p-value), and the </a:t>
            </a:r>
            <a:r>
              <a:rPr lang="en-US" dirty="0" err="1"/>
              <a:t>Mahalanobis</a:t>
            </a:r>
            <a:r>
              <a:rPr lang="en-US" dirty="0"/>
              <a:t> distance evaluation performed similarly.</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4</a:t>
            </a:fld>
            <a:endParaRPr lang="en-US" altLang="en-US"/>
          </a:p>
        </p:txBody>
      </p:sp>
    </p:spTree>
    <p:extLst>
      <p:ext uri="{BB962C8B-B14F-4D97-AF65-F5344CB8AC3E}">
        <p14:creationId xmlns:p14="http://schemas.microsoft.com/office/powerpoint/2010/main" val="1252253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optimal scale factor determination confirmed a scale factor very close to unity, indicating that there is no appreciable benefit from scaling the covariances:  because the first-pass tests fared well, there is no reason to do anything more.</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5</a:t>
            </a:fld>
            <a:endParaRPr lang="en-US" altLang="en-US"/>
          </a:p>
        </p:txBody>
      </p:sp>
    </p:spTree>
    <p:extLst>
      <p:ext uri="{BB962C8B-B14F-4D97-AF65-F5344CB8AC3E}">
        <p14:creationId xmlns:p14="http://schemas.microsoft.com/office/powerpoint/2010/main" val="2087417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second-pass repeats of the first pass tests, with a scale factor of 1.0039 applied, are essentially identical to the first-pass results.</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6</a:t>
            </a:fld>
            <a:endParaRPr lang="en-US" altLang="en-US"/>
          </a:p>
        </p:txBody>
      </p:sp>
    </p:spTree>
    <p:extLst>
      <p:ext uri="{BB962C8B-B14F-4D97-AF65-F5344CB8AC3E}">
        <p14:creationId xmlns:p14="http://schemas.microsoft.com/office/powerpoint/2010/main" val="1377542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test designed to produce a less-than-unity scale factor, as the covariances are designed to be intentionally too large by approximately a factor of four.</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7</a:t>
            </a:fld>
            <a:endParaRPr lang="en-US" altLang="en-US"/>
          </a:p>
        </p:txBody>
      </p:sp>
    </p:spTree>
    <p:extLst>
      <p:ext uri="{BB962C8B-B14F-4D97-AF65-F5344CB8AC3E}">
        <p14:creationId xmlns:p14="http://schemas.microsoft.com/office/powerpoint/2010/main" val="1088133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First-pass results show extremely poor performance:  none of the resampled tests pass.</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8</a:t>
            </a:fld>
            <a:endParaRPr lang="en-US" altLang="en-US"/>
          </a:p>
        </p:txBody>
      </p:sp>
    </p:spTree>
    <p:extLst>
      <p:ext uri="{BB962C8B-B14F-4D97-AF65-F5344CB8AC3E}">
        <p14:creationId xmlns:p14="http://schemas.microsoft.com/office/powerpoint/2010/main" val="1507556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Scale-factor analysis calculated a scale factor of about 0.25, which one would expect since the covariance sizes were increased by a factor of 4</a:t>
            </a:r>
          </a:p>
        </p:txBody>
      </p:sp>
      <p:sp>
        <p:nvSpPr>
          <p:cNvPr id="4" name="Slide Number Placeholder 3"/>
          <p:cNvSpPr>
            <a:spLocks noGrp="1"/>
          </p:cNvSpPr>
          <p:nvPr>
            <p:ph type="sldNum" sz="quarter" idx="5"/>
          </p:nvPr>
        </p:nvSpPr>
        <p:spPr/>
        <p:txBody>
          <a:bodyPr/>
          <a:lstStyle/>
          <a:p>
            <a:pPr>
              <a:defRPr/>
            </a:pPr>
            <a:fld id="{9F51CD05-575F-4F30-BE9D-AA4BDE70CC1D}" type="slidenum">
              <a:rPr lang="en-US" altLang="en-US" smtClean="0"/>
              <a:pPr>
                <a:defRPr/>
              </a:pPr>
              <a:t>9</a:t>
            </a:fld>
            <a:endParaRPr lang="en-US" altLang="en-US"/>
          </a:p>
        </p:txBody>
      </p:sp>
    </p:spTree>
    <p:extLst>
      <p:ext uri="{BB962C8B-B14F-4D97-AF65-F5344CB8AC3E}">
        <p14:creationId xmlns:p14="http://schemas.microsoft.com/office/powerpoint/2010/main" val="857352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660400" y="0"/>
            <a:ext cx="8026400" cy="1143000"/>
          </a:xfrm>
          <a:prstGeom prst="rect">
            <a:avLst/>
          </a:prstGeom>
        </p:spPr>
        <p:txBody>
          <a:bodyPr anchor="ctr"/>
          <a:lstStyle/>
          <a:p>
            <a:pPr algn="ctr" eaLnBrk="0" hangingPunct="0">
              <a:defRPr/>
            </a:pPr>
            <a:endParaRPr lang="en-US" sz="3200">
              <a:solidFill>
                <a:schemeClr val="tx1"/>
              </a:solidFill>
              <a:latin typeface="Calibri" pitchFamily="34" charset="0"/>
            </a:endParaRPr>
          </a:p>
        </p:txBody>
      </p:sp>
      <p:sp>
        <p:nvSpPr>
          <p:cNvPr id="3" name="Rectangle 3"/>
          <p:cNvSpPr>
            <a:spLocks noGrp="1" noChangeArrowheads="1"/>
          </p:cNvSpPr>
          <p:nvPr/>
        </p:nvSpPr>
        <p:spPr bwMode="auto">
          <a:xfrm>
            <a:off x="661988" y="1447800"/>
            <a:ext cx="8099425" cy="4978400"/>
          </a:xfrm>
          <a:prstGeom prst="rect">
            <a:avLst/>
          </a:prstGeom>
        </p:spPr>
        <p:txBody>
          <a:bodyPr/>
          <a:lstStyle/>
          <a:p>
            <a:pPr marL="342900" indent="-342900" eaLnBrk="0" hangingPunct="0">
              <a:spcBef>
                <a:spcPct val="20000"/>
              </a:spcBef>
              <a:buFontTx/>
              <a:buChar char="•"/>
              <a:defRPr/>
            </a:pPr>
            <a:endParaRPr lang="en-US" sz="2800">
              <a:solidFill>
                <a:schemeClr val="tx1"/>
              </a:solidFill>
              <a:latin typeface="Cambria"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5763" y="0"/>
            <a:ext cx="2024062" cy="6426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60400" y="0"/>
            <a:ext cx="5922963" cy="6426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60400" y="0"/>
            <a:ext cx="8026400" cy="1143000"/>
          </a:xfrm>
        </p:spPr>
        <p:txBody>
          <a:bodyPr/>
          <a:lstStyle/>
          <a:p>
            <a:r>
              <a:rPr lang="en-US"/>
              <a:t>Click to edit Master title style</a:t>
            </a:r>
          </a:p>
        </p:txBody>
      </p:sp>
      <p:sp>
        <p:nvSpPr>
          <p:cNvPr id="3" name="Content Placeholder 2"/>
          <p:cNvSpPr>
            <a:spLocks noGrp="1"/>
          </p:cNvSpPr>
          <p:nvPr>
            <p:ph sz="half" idx="1"/>
          </p:nvPr>
        </p:nvSpPr>
        <p:spPr>
          <a:xfrm>
            <a:off x="661988" y="1447800"/>
            <a:ext cx="3971925" cy="497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86313" y="1447800"/>
            <a:ext cx="3973512" cy="497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60400" y="0"/>
            <a:ext cx="8026400" cy="1143000"/>
          </a:xfrm>
        </p:spPr>
        <p:txBody>
          <a:bodyPr/>
          <a:lstStyle/>
          <a:p>
            <a:r>
              <a:rPr lang="en-US"/>
              <a:t>Click to edit Master title style</a:t>
            </a:r>
          </a:p>
        </p:txBody>
      </p:sp>
      <p:sp>
        <p:nvSpPr>
          <p:cNvPr id="3" name="Table Placeholder 2"/>
          <p:cNvSpPr>
            <a:spLocks noGrp="1"/>
          </p:cNvSpPr>
          <p:nvPr>
            <p:ph type="tbl" idx="1"/>
          </p:nvPr>
        </p:nvSpPr>
        <p:spPr>
          <a:xfrm>
            <a:off x="661988" y="1447800"/>
            <a:ext cx="8097837" cy="4978400"/>
          </a:xfrm>
        </p:spPr>
        <p:txBody>
          <a:bodyPr/>
          <a:lstStyle/>
          <a:p>
            <a:pPr lvl="0"/>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0"/>
            <a:ext cx="8026400" cy="1143000"/>
          </a:xfrm>
        </p:spPr>
        <p:txBody>
          <a:bodyPr/>
          <a:lstStyle/>
          <a:p>
            <a:r>
              <a:rPr lang="en-US"/>
              <a:t>Click to edit Master title style</a:t>
            </a:r>
          </a:p>
        </p:txBody>
      </p:sp>
      <p:sp>
        <p:nvSpPr>
          <p:cNvPr id="3" name="Text Placeholder 2"/>
          <p:cNvSpPr>
            <a:spLocks noGrp="1"/>
          </p:cNvSpPr>
          <p:nvPr>
            <p:ph type="body" sz="half" idx="1"/>
          </p:nvPr>
        </p:nvSpPr>
        <p:spPr>
          <a:xfrm>
            <a:off x="661988" y="1447800"/>
            <a:ext cx="3971925" cy="497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6313" y="1447800"/>
            <a:ext cx="3973512" cy="497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0"/>
            <a:ext cx="8026400" cy="1143000"/>
          </a:xfrm>
        </p:spPr>
        <p:txBody>
          <a:bodyPr/>
          <a:lstStyle/>
          <a:p>
            <a:r>
              <a:rPr lang="en-US"/>
              <a:t>Click to edit Master title style</a:t>
            </a:r>
          </a:p>
        </p:txBody>
      </p:sp>
      <p:sp>
        <p:nvSpPr>
          <p:cNvPr id="3" name="Content Placeholder 2"/>
          <p:cNvSpPr>
            <a:spLocks noGrp="1"/>
          </p:cNvSpPr>
          <p:nvPr>
            <p:ph sz="half" idx="1"/>
          </p:nvPr>
        </p:nvSpPr>
        <p:spPr>
          <a:xfrm>
            <a:off x="661988" y="1447800"/>
            <a:ext cx="3971925" cy="497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86313" y="1447800"/>
            <a:ext cx="3973512" cy="241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86313" y="4013200"/>
            <a:ext cx="3973512" cy="241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660400" y="0"/>
            <a:ext cx="8026400" cy="1143000"/>
          </a:xfrm>
          <a:prstGeom prst="rect">
            <a:avLst/>
          </a:prstGeom>
        </p:spPr>
        <p:txBody>
          <a:bodyPr anchor="ctr"/>
          <a:lstStyle/>
          <a:p>
            <a:pPr algn="ctr" eaLnBrk="0" hangingPunct="0">
              <a:defRPr/>
            </a:pPr>
            <a:endParaRPr lang="en-US" sz="3200">
              <a:solidFill>
                <a:srgbClr val="000000"/>
              </a:solidFill>
              <a:latin typeface="Calibri" pitchFamily="34" charset="0"/>
            </a:endParaRPr>
          </a:p>
        </p:txBody>
      </p:sp>
      <p:sp>
        <p:nvSpPr>
          <p:cNvPr id="3" name="Rectangle 3"/>
          <p:cNvSpPr>
            <a:spLocks noGrp="1" noChangeArrowheads="1"/>
          </p:cNvSpPr>
          <p:nvPr/>
        </p:nvSpPr>
        <p:spPr bwMode="auto">
          <a:xfrm>
            <a:off x="661988" y="1447800"/>
            <a:ext cx="8099425" cy="4978400"/>
          </a:xfrm>
          <a:prstGeom prst="rect">
            <a:avLst/>
          </a:prstGeom>
        </p:spPr>
        <p:txBody>
          <a:bodyPr/>
          <a:lstStyle/>
          <a:p>
            <a:pPr marL="342900" indent="-342900" eaLnBrk="0" hangingPunct="0">
              <a:spcBef>
                <a:spcPct val="20000"/>
              </a:spcBef>
              <a:buFontTx/>
              <a:buChar char="•"/>
              <a:defRPr/>
            </a:pPr>
            <a:endParaRPr lang="en-US" sz="2800">
              <a:solidFill>
                <a:srgbClr val="000000"/>
              </a:solidFill>
              <a:latin typeface="Cambria" pitchFamily="18" charset="0"/>
            </a:endParaRPr>
          </a:p>
        </p:txBody>
      </p:sp>
    </p:spTree>
    <p:extLst>
      <p:ext uri="{BB962C8B-B14F-4D97-AF65-F5344CB8AC3E}">
        <p14:creationId xmlns:p14="http://schemas.microsoft.com/office/powerpoint/2010/main" val="2890375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094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34577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61988" y="1447800"/>
            <a:ext cx="3971925" cy="497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6313" y="1447800"/>
            <a:ext cx="3973512" cy="497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9708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285750" y="1277318"/>
            <a:ext cx="8610599" cy="497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1087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52148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5919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009224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341008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74400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5763" y="0"/>
            <a:ext cx="2024062" cy="6426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60400" y="0"/>
            <a:ext cx="5922963" cy="6426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24567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60400" y="0"/>
            <a:ext cx="8026400" cy="1143000"/>
          </a:xfrm>
        </p:spPr>
        <p:txBody>
          <a:bodyPr/>
          <a:lstStyle/>
          <a:p>
            <a:r>
              <a:rPr lang="en-US"/>
              <a:t>Click to edit Master title style</a:t>
            </a:r>
          </a:p>
        </p:txBody>
      </p:sp>
      <p:sp>
        <p:nvSpPr>
          <p:cNvPr id="3" name="Content Placeholder 2"/>
          <p:cNvSpPr>
            <a:spLocks noGrp="1"/>
          </p:cNvSpPr>
          <p:nvPr>
            <p:ph sz="half" idx="1"/>
          </p:nvPr>
        </p:nvSpPr>
        <p:spPr>
          <a:xfrm>
            <a:off x="661988" y="1447800"/>
            <a:ext cx="3971925" cy="497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86313" y="1447800"/>
            <a:ext cx="3973512" cy="497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11931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60400" y="0"/>
            <a:ext cx="8026400" cy="1143000"/>
          </a:xfrm>
        </p:spPr>
        <p:txBody>
          <a:bodyPr/>
          <a:lstStyle/>
          <a:p>
            <a:r>
              <a:rPr lang="en-US"/>
              <a:t>Click to edit Master title style</a:t>
            </a:r>
          </a:p>
        </p:txBody>
      </p:sp>
      <p:sp>
        <p:nvSpPr>
          <p:cNvPr id="3" name="Table Placeholder 2"/>
          <p:cNvSpPr>
            <a:spLocks noGrp="1"/>
          </p:cNvSpPr>
          <p:nvPr>
            <p:ph type="tbl" idx="1"/>
          </p:nvPr>
        </p:nvSpPr>
        <p:spPr>
          <a:xfrm>
            <a:off x="661988" y="1447800"/>
            <a:ext cx="8097837" cy="4978400"/>
          </a:xfrm>
        </p:spPr>
        <p:txBody>
          <a:bodyPr/>
          <a:lstStyle/>
          <a:p>
            <a:pPr lvl="0"/>
            <a:endParaRPr lang="en-US" noProof="0"/>
          </a:p>
        </p:txBody>
      </p:sp>
    </p:spTree>
    <p:extLst>
      <p:ext uri="{BB962C8B-B14F-4D97-AF65-F5344CB8AC3E}">
        <p14:creationId xmlns:p14="http://schemas.microsoft.com/office/powerpoint/2010/main" val="35225514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0"/>
            <a:ext cx="8026400" cy="1143000"/>
          </a:xfrm>
        </p:spPr>
        <p:txBody>
          <a:bodyPr/>
          <a:lstStyle/>
          <a:p>
            <a:r>
              <a:rPr lang="en-US"/>
              <a:t>Click to edit Master title style</a:t>
            </a:r>
          </a:p>
        </p:txBody>
      </p:sp>
      <p:sp>
        <p:nvSpPr>
          <p:cNvPr id="3" name="Text Placeholder 2"/>
          <p:cNvSpPr>
            <a:spLocks noGrp="1"/>
          </p:cNvSpPr>
          <p:nvPr>
            <p:ph type="body" sz="half" idx="1"/>
          </p:nvPr>
        </p:nvSpPr>
        <p:spPr>
          <a:xfrm>
            <a:off x="661988" y="1447800"/>
            <a:ext cx="3971925" cy="497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6313" y="1447800"/>
            <a:ext cx="3973512" cy="497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9413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0"/>
            <a:ext cx="8026400" cy="1143000"/>
          </a:xfrm>
        </p:spPr>
        <p:txBody>
          <a:bodyPr/>
          <a:lstStyle/>
          <a:p>
            <a:r>
              <a:rPr lang="en-US"/>
              <a:t>Click to edit Master title style</a:t>
            </a:r>
          </a:p>
        </p:txBody>
      </p:sp>
      <p:sp>
        <p:nvSpPr>
          <p:cNvPr id="3" name="Content Placeholder 2"/>
          <p:cNvSpPr>
            <a:spLocks noGrp="1"/>
          </p:cNvSpPr>
          <p:nvPr>
            <p:ph sz="half" idx="1"/>
          </p:nvPr>
        </p:nvSpPr>
        <p:spPr>
          <a:xfrm>
            <a:off x="661988" y="1447800"/>
            <a:ext cx="3971925" cy="497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86313" y="1447800"/>
            <a:ext cx="3973512" cy="241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86313" y="4013200"/>
            <a:ext cx="3973512" cy="241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39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61988" y="1447800"/>
            <a:ext cx="3971925" cy="497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6313" y="1447800"/>
            <a:ext cx="3973512" cy="497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oleObject" Target="../embeddings/oleObject2.bin"/><Relationship Id="rId3" Type="http://schemas.openxmlformats.org/officeDocument/2006/relationships/slideLayout" Target="../slideLayouts/slideLayout18.xml"/><Relationship Id="rId21" Type="http://schemas.openxmlformats.org/officeDocument/2006/relationships/image" Target="../media/image4.png"/><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vmlDrawing" Target="../drawings/vmlDrawing2.vml"/><Relationship Id="rId2" Type="http://schemas.openxmlformats.org/officeDocument/2006/relationships/slideLayout" Target="../slideLayouts/slideLayout17.xml"/><Relationship Id="rId16" Type="http://schemas.openxmlformats.org/officeDocument/2006/relationships/theme" Target="../theme/theme2.xml"/><Relationship Id="rId20" Type="http://schemas.openxmlformats.org/officeDocument/2006/relationships/image" Target="../media/image3.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image" Target="../media/image1.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1740876" y="0"/>
            <a:ext cx="714814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9" name="Rectangle 3"/>
          <p:cNvSpPr>
            <a:spLocks noGrp="1" noChangeArrowheads="1"/>
          </p:cNvSpPr>
          <p:nvPr>
            <p:ph type="body" idx="1"/>
          </p:nvPr>
        </p:nvSpPr>
        <p:spPr bwMode="auto">
          <a:xfrm>
            <a:off x="522287" y="1277318"/>
            <a:ext cx="8099425"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3044" name="Rectangle 4"/>
          <p:cNvSpPr>
            <a:spLocks noChangeArrowheads="1"/>
          </p:cNvSpPr>
          <p:nvPr/>
        </p:nvSpPr>
        <p:spPr bwMode="auto">
          <a:xfrm>
            <a:off x="1439863" y="239713"/>
            <a:ext cx="6846887" cy="339725"/>
          </a:xfrm>
          <a:prstGeom prst="rect">
            <a:avLst/>
          </a:prstGeom>
          <a:noFill/>
          <a:ln w="12700">
            <a:noFill/>
            <a:miter lim="800000"/>
            <a:headEnd/>
            <a:tailEnd/>
          </a:ln>
          <a:effectLst/>
        </p:spPr>
        <p:txBody>
          <a:bodyPr lIns="90487" tIns="44450" rIns="90487" bIns="44450">
            <a:spAutoFit/>
          </a:bodyPr>
          <a:lstStyle/>
          <a:p>
            <a:pPr algn="ctr" eaLnBrk="0" hangingPunct="0">
              <a:defRPr/>
            </a:pPr>
            <a:endParaRPr lang="en-US" sz="2400" b="1">
              <a:solidFill>
                <a:srgbClr val="000000"/>
              </a:solidFill>
              <a:latin typeface="Arial" charset="0"/>
            </a:endParaRPr>
          </a:p>
        </p:txBody>
      </p:sp>
      <p:sp>
        <p:nvSpPr>
          <p:cNvPr id="343048" name="Text Box 8"/>
          <p:cNvSpPr txBox="1">
            <a:spLocks noChangeArrowheads="1"/>
          </p:cNvSpPr>
          <p:nvPr/>
        </p:nvSpPr>
        <p:spPr bwMode="auto">
          <a:xfrm>
            <a:off x="1790700" y="6413500"/>
            <a:ext cx="7142166" cy="276999"/>
          </a:xfrm>
          <a:prstGeom prst="rect">
            <a:avLst/>
          </a:prstGeom>
          <a:noFill/>
          <a:ln w="9525">
            <a:noFill/>
            <a:miter lim="800000"/>
            <a:headEnd/>
            <a:tailEnd/>
          </a:ln>
          <a:effectLst/>
        </p:spPr>
        <p:txBody>
          <a:bodyPr wrap="square">
            <a:spAutoFit/>
          </a:bodyPr>
          <a:lstStyle/>
          <a:p>
            <a:pPr algn="r">
              <a:spcBef>
                <a:spcPct val="50000"/>
              </a:spcBef>
              <a:defRPr/>
            </a:pPr>
            <a:fld id="{CE85CD8F-0A14-4882-8D17-95C970A51BDF}" type="slidenum">
              <a:rPr lang="en-US" sz="1200" smtClean="0">
                <a:solidFill>
                  <a:schemeClr val="tx1"/>
                </a:solidFill>
                <a:latin typeface="Arial" charset="0"/>
              </a:rPr>
              <a:pPr algn="r">
                <a:spcBef>
                  <a:spcPct val="50000"/>
                </a:spcBef>
                <a:defRPr/>
              </a:pPr>
              <a:t>‹#›</a:t>
            </a:fld>
            <a:endParaRPr lang="en-US" sz="1200" dirty="0">
              <a:solidFill>
                <a:schemeClr val="tx1"/>
              </a:solidFill>
              <a:latin typeface="Arial" charset="0"/>
            </a:endParaRPr>
          </a:p>
        </p:txBody>
      </p:sp>
      <p:sp>
        <p:nvSpPr>
          <p:cNvPr id="343058" name="Rectangle 18"/>
          <p:cNvSpPr>
            <a:spLocks noChangeArrowheads="1"/>
          </p:cNvSpPr>
          <p:nvPr userDrawn="1"/>
        </p:nvSpPr>
        <p:spPr bwMode="auto">
          <a:xfrm>
            <a:off x="0" y="1112838"/>
            <a:ext cx="9144000" cy="42862"/>
          </a:xfrm>
          <a:prstGeom prst="rect">
            <a:avLst/>
          </a:prstGeom>
          <a:solidFill>
            <a:schemeClr val="tx1"/>
          </a:solidFill>
          <a:ln w="9525">
            <a:noFill/>
            <a:miter lim="800000"/>
            <a:headEnd/>
            <a:tailEnd/>
          </a:ln>
          <a:effectLst/>
        </p:spPr>
        <p:txBody>
          <a:bodyPr wrap="none" anchor="ctr"/>
          <a:lstStyle/>
          <a:p>
            <a:pPr algn="ctr">
              <a:defRPr/>
            </a:pPr>
            <a:endParaRPr lang="en-US"/>
          </a:p>
        </p:txBody>
      </p:sp>
      <p:graphicFrame>
        <p:nvGraphicFramePr>
          <p:cNvPr id="1026" name="Object 24"/>
          <p:cNvGraphicFramePr>
            <a:graphicFrameLocks noChangeAspect="1"/>
          </p:cNvGraphicFramePr>
          <p:nvPr/>
        </p:nvGraphicFramePr>
        <p:xfrm>
          <a:off x="-87926" y="87920"/>
          <a:ext cx="1081454" cy="956388"/>
        </p:xfrm>
        <a:graphic>
          <a:graphicData uri="http://schemas.openxmlformats.org/presentationml/2006/ole">
            <mc:AlternateContent xmlns:mc="http://schemas.openxmlformats.org/markup-compatibility/2006">
              <mc:Choice xmlns:v="urn:schemas-microsoft-com:vml" Requires="v">
                <p:oleObj spid="_x0000_s1059" r:id="rId18" imgW="7392432" imgH="6542857" progId="">
                  <p:embed/>
                </p:oleObj>
              </mc:Choice>
              <mc:Fallback>
                <p:oleObj r:id="rId18" imgW="7392432" imgH="6542857" progId="">
                  <p:embed/>
                  <p:pic>
                    <p:nvPicPr>
                      <p:cNvPr id="0" name="Picture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926" y="87920"/>
                        <a:ext cx="1081454" cy="95638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9" name="Picture 8" descr="CARA.png"/>
          <p:cNvPicPr>
            <a:picLocks noChangeAspect="1"/>
          </p:cNvPicPr>
          <p:nvPr userDrawn="1"/>
        </p:nvPicPr>
        <p:blipFill>
          <a:blip r:embed="rId20" cstate="print"/>
          <a:stretch>
            <a:fillRect/>
          </a:stretch>
        </p:blipFill>
        <p:spPr>
          <a:xfrm>
            <a:off x="815340" y="0"/>
            <a:ext cx="1101382" cy="1101382"/>
          </a:xfrm>
          <a:prstGeom prst="rect">
            <a:avLst/>
          </a:prstGeom>
        </p:spPr>
      </p:pic>
    </p:spTree>
  </p:cSld>
  <p:clrMap bg1="lt1" tx1="dk1" bg2="lt2" tx2="dk2" accent1="accent1" accent2="accent2" accent3="accent3" accent4="accent4" accent5="accent5" accent6="accent6" hlink="hlink" folHlink="folHlink"/>
  <p:sldLayoutIdLst>
    <p:sldLayoutId id="2147484105"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 id="2147484102" r:id="rId13"/>
    <p:sldLayoutId id="2147484103" r:id="rId14"/>
    <p:sldLayoutId id="2147484104" r:id="rId15"/>
  </p:sldLayoutIdLst>
  <p:txStyles>
    <p:titleStyle>
      <a:lvl1pPr algn="r" rtl="0" eaLnBrk="0" fontAlgn="base" hangingPunct="0">
        <a:spcBef>
          <a:spcPct val="0"/>
        </a:spcBef>
        <a:spcAft>
          <a:spcPct val="0"/>
        </a:spcAft>
        <a:defRPr sz="2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3200">
          <a:solidFill>
            <a:schemeClr val="tx1"/>
          </a:solidFill>
          <a:latin typeface="Calibri" pitchFamily="34" charset="0"/>
        </a:defRPr>
      </a:lvl2pPr>
      <a:lvl3pPr algn="ctr" rtl="0" eaLnBrk="0" fontAlgn="base" hangingPunct="0">
        <a:spcBef>
          <a:spcPct val="0"/>
        </a:spcBef>
        <a:spcAft>
          <a:spcPct val="0"/>
        </a:spcAft>
        <a:defRPr sz="3200">
          <a:solidFill>
            <a:schemeClr val="tx1"/>
          </a:solidFill>
          <a:latin typeface="Calibri" pitchFamily="34" charset="0"/>
        </a:defRPr>
      </a:lvl3pPr>
      <a:lvl4pPr algn="ctr" rtl="0" eaLnBrk="0" fontAlgn="base" hangingPunct="0">
        <a:spcBef>
          <a:spcPct val="0"/>
        </a:spcBef>
        <a:spcAft>
          <a:spcPct val="0"/>
        </a:spcAft>
        <a:defRPr sz="3200">
          <a:solidFill>
            <a:schemeClr val="tx1"/>
          </a:solidFill>
          <a:latin typeface="Calibri" pitchFamily="34" charset="0"/>
        </a:defRPr>
      </a:lvl4pPr>
      <a:lvl5pPr algn="ctr" rtl="0" eaLnBrk="0" fontAlgn="base" hangingPunct="0">
        <a:spcBef>
          <a:spcPct val="0"/>
        </a:spcBef>
        <a:spcAft>
          <a:spcPct val="0"/>
        </a:spcAft>
        <a:defRPr sz="3200">
          <a:solidFill>
            <a:schemeClr val="tx1"/>
          </a:solidFill>
          <a:latin typeface="Calibri" pitchFamily="34" charset="0"/>
        </a:defRPr>
      </a:lvl5pPr>
      <a:lvl6pPr marL="457200" algn="ctr" rtl="0" fontAlgn="base">
        <a:spcBef>
          <a:spcPct val="0"/>
        </a:spcBef>
        <a:spcAft>
          <a:spcPct val="0"/>
        </a:spcAft>
        <a:defRPr sz="3200" b="1">
          <a:solidFill>
            <a:schemeClr val="accent2"/>
          </a:solidFill>
          <a:latin typeface="Arial" charset="0"/>
        </a:defRPr>
      </a:lvl6pPr>
      <a:lvl7pPr marL="914400" algn="ctr" rtl="0" fontAlgn="base">
        <a:spcBef>
          <a:spcPct val="0"/>
        </a:spcBef>
        <a:spcAft>
          <a:spcPct val="0"/>
        </a:spcAft>
        <a:defRPr sz="3200" b="1">
          <a:solidFill>
            <a:schemeClr val="accent2"/>
          </a:solidFill>
          <a:latin typeface="Arial" charset="0"/>
        </a:defRPr>
      </a:lvl7pPr>
      <a:lvl8pPr marL="1371600" algn="ctr" rtl="0" fontAlgn="base">
        <a:spcBef>
          <a:spcPct val="0"/>
        </a:spcBef>
        <a:spcAft>
          <a:spcPct val="0"/>
        </a:spcAft>
        <a:defRPr sz="3200" b="1">
          <a:solidFill>
            <a:schemeClr val="accent2"/>
          </a:solidFill>
          <a:latin typeface="Arial" charset="0"/>
        </a:defRPr>
      </a:lvl8pPr>
      <a:lvl9pPr marL="1828800" algn="ctr" rtl="0" fontAlgn="base">
        <a:spcBef>
          <a:spcPct val="0"/>
        </a:spcBef>
        <a:spcAft>
          <a:spcPct val="0"/>
        </a:spcAft>
        <a:defRPr sz="3200" b="1">
          <a:solidFill>
            <a:schemeClr val="accent2"/>
          </a:solidFill>
          <a:latin typeface="Arial" charset="0"/>
        </a:defRPr>
      </a:lvl9pPr>
    </p:titleStyle>
    <p:bodyStyle>
      <a:lvl1pPr marL="164592" indent="-164592" algn="l" rtl="0" eaLnBrk="0" fontAlgn="base" hangingPunct="0">
        <a:spcBef>
          <a:spcPct val="20000"/>
        </a:spcBef>
        <a:spcAft>
          <a:spcPct val="0"/>
        </a:spcAft>
        <a:buChar char="•"/>
        <a:defRPr sz="2000" b="1">
          <a:solidFill>
            <a:schemeClr val="tx1"/>
          </a:solidFill>
          <a:latin typeface="Arial" pitchFamily="34" charset="0"/>
          <a:ea typeface="+mn-ea"/>
          <a:cs typeface="Arial" pitchFamily="34" charset="0"/>
        </a:defRPr>
      </a:lvl1pPr>
      <a:lvl2pPr marL="457200" indent="-173736" algn="l" rtl="0" eaLnBrk="0" fontAlgn="base" hangingPunct="0">
        <a:spcBef>
          <a:spcPct val="20000"/>
        </a:spcBef>
        <a:spcAft>
          <a:spcPct val="0"/>
        </a:spcAft>
        <a:buChar char="–"/>
        <a:defRPr sz="1800">
          <a:solidFill>
            <a:schemeClr val="tx1"/>
          </a:solidFill>
          <a:latin typeface="Arial" pitchFamily="34" charset="0"/>
          <a:cs typeface="Arial" pitchFamily="34" charset="0"/>
        </a:defRPr>
      </a:lvl2pPr>
      <a:lvl3pPr marL="749808" indent="-173736" algn="l" rtl="0" eaLnBrk="0" fontAlgn="base" hangingPunct="0">
        <a:spcBef>
          <a:spcPct val="20000"/>
        </a:spcBef>
        <a:spcAft>
          <a:spcPct val="0"/>
        </a:spcAft>
        <a:buChar char="•"/>
        <a:defRPr sz="16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accent2"/>
          </a:solidFill>
          <a:latin typeface="+mn-lt"/>
        </a:defRPr>
      </a:lvl6pPr>
      <a:lvl7pPr marL="2971800" indent="-228600" algn="l" rtl="0" fontAlgn="base">
        <a:spcBef>
          <a:spcPct val="20000"/>
        </a:spcBef>
        <a:spcAft>
          <a:spcPct val="0"/>
        </a:spcAft>
        <a:buChar char="»"/>
        <a:defRPr>
          <a:solidFill>
            <a:schemeClr val="accent2"/>
          </a:solidFill>
          <a:latin typeface="+mn-lt"/>
        </a:defRPr>
      </a:lvl7pPr>
      <a:lvl8pPr marL="3429000" indent="-228600" algn="l" rtl="0" fontAlgn="base">
        <a:spcBef>
          <a:spcPct val="20000"/>
        </a:spcBef>
        <a:spcAft>
          <a:spcPct val="0"/>
        </a:spcAft>
        <a:buChar char="»"/>
        <a:defRPr>
          <a:solidFill>
            <a:schemeClr val="accent2"/>
          </a:solidFill>
          <a:latin typeface="+mn-lt"/>
        </a:defRPr>
      </a:lvl8pPr>
      <a:lvl9pPr marL="3886200" indent="-228600" algn="l" rtl="0" fontAlgn="base">
        <a:spcBef>
          <a:spcPct val="20000"/>
        </a:spcBef>
        <a:spcAft>
          <a:spcPct val="0"/>
        </a:spcAft>
        <a:buChar char="»"/>
        <a:defRPr>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1740876" y="0"/>
            <a:ext cx="714814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9" name="Rectangle 3"/>
          <p:cNvSpPr>
            <a:spLocks noGrp="1" noChangeArrowheads="1"/>
          </p:cNvSpPr>
          <p:nvPr>
            <p:ph type="body" idx="1"/>
          </p:nvPr>
        </p:nvSpPr>
        <p:spPr bwMode="auto">
          <a:xfrm>
            <a:off x="661988" y="1447800"/>
            <a:ext cx="8099425"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3044" name="Rectangle 4"/>
          <p:cNvSpPr>
            <a:spLocks noChangeArrowheads="1"/>
          </p:cNvSpPr>
          <p:nvPr/>
        </p:nvSpPr>
        <p:spPr bwMode="auto">
          <a:xfrm>
            <a:off x="1439863" y="239713"/>
            <a:ext cx="6846887" cy="339725"/>
          </a:xfrm>
          <a:prstGeom prst="rect">
            <a:avLst/>
          </a:prstGeom>
          <a:noFill/>
          <a:ln w="12700">
            <a:noFill/>
            <a:miter lim="800000"/>
            <a:headEnd/>
            <a:tailEnd/>
          </a:ln>
          <a:effectLst/>
        </p:spPr>
        <p:txBody>
          <a:bodyPr lIns="90487" tIns="44450" rIns="90487" bIns="44450">
            <a:spAutoFit/>
          </a:bodyPr>
          <a:lstStyle/>
          <a:p>
            <a:pPr algn="ctr" eaLnBrk="0" hangingPunct="0">
              <a:defRPr/>
            </a:pPr>
            <a:endParaRPr lang="en-US" sz="2400" b="1">
              <a:solidFill>
                <a:srgbClr val="000000"/>
              </a:solidFill>
              <a:latin typeface="Arial" charset="0"/>
            </a:endParaRPr>
          </a:p>
        </p:txBody>
      </p:sp>
      <p:sp>
        <p:nvSpPr>
          <p:cNvPr id="343048" name="Text Box 8"/>
          <p:cNvSpPr txBox="1">
            <a:spLocks noChangeArrowheads="1"/>
          </p:cNvSpPr>
          <p:nvPr/>
        </p:nvSpPr>
        <p:spPr bwMode="auto">
          <a:xfrm>
            <a:off x="5319347" y="6470650"/>
            <a:ext cx="3613518" cy="276999"/>
          </a:xfrm>
          <a:prstGeom prst="rect">
            <a:avLst/>
          </a:prstGeom>
          <a:noFill/>
          <a:ln w="9525">
            <a:noFill/>
            <a:miter lim="800000"/>
            <a:headEnd/>
            <a:tailEnd/>
          </a:ln>
          <a:effectLst/>
        </p:spPr>
        <p:txBody>
          <a:bodyPr wrap="square">
            <a:spAutoFit/>
          </a:bodyPr>
          <a:lstStyle/>
          <a:p>
            <a:pPr algn="ctr">
              <a:spcBef>
                <a:spcPct val="50000"/>
              </a:spcBef>
              <a:defRPr/>
            </a:pPr>
            <a:r>
              <a:rPr lang="en-US" sz="1200" dirty="0">
                <a:solidFill>
                  <a:srgbClr val="000000"/>
                </a:solidFill>
                <a:latin typeface="Arial" charset="0"/>
              </a:rPr>
              <a:t>N. Sabey | ERB | 18 Jun 2013 | </a:t>
            </a:r>
            <a:fld id="{CE85CD8F-0A14-4882-8D17-95C970A51BDF}" type="slidenum">
              <a:rPr lang="en-US" sz="1200" smtClean="0">
                <a:solidFill>
                  <a:srgbClr val="000000"/>
                </a:solidFill>
                <a:latin typeface="Arial" charset="0"/>
              </a:rPr>
              <a:pPr algn="ctr">
                <a:spcBef>
                  <a:spcPct val="50000"/>
                </a:spcBef>
                <a:defRPr/>
              </a:pPr>
              <a:t>‹#›</a:t>
            </a:fld>
            <a:endParaRPr lang="en-US" sz="1200" dirty="0">
              <a:solidFill>
                <a:srgbClr val="000000"/>
              </a:solidFill>
              <a:latin typeface="Arial" charset="0"/>
            </a:endParaRPr>
          </a:p>
        </p:txBody>
      </p:sp>
      <p:sp>
        <p:nvSpPr>
          <p:cNvPr id="343058" name="Rectangle 18"/>
          <p:cNvSpPr>
            <a:spLocks noChangeArrowheads="1"/>
          </p:cNvSpPr>
          <p:nvPr userDrawn="1"/>
        </p:nvSpPr>
        <p:spPr bwMode="auto">
          <a:xfrm>
            <a:off x="0" y="1112838"/>
            <a:ext cx="9144000" cy="42862"/>
          </a:xfrm>
          <a:prstGeom prst="rect">
            <a:avLst/>
          </a:prstGeom>
          <a:solidFill>
            <a:schemeClr val="tx1"/>
          </a:solidFill>
          <a:ln w="9525">
            <a:noFill/>
            <a:miter lim="800000"/>
            <a:headEnd/>
            <a:tailEnd/>
          </a:ln>
          <a:effectLst/>
        </p:spPr>
        <p:txBody>
          <a:bodyPr wrap="none" anchor="ctr"/>
          <a:lstStyle/>
          <a:p>
            <a:pPr algn="ctr">
              <a:defRPr/>
            </a:pPr>
            <a:endParaRPr lang="en-US"/>
          </a:p>
        </p:txBody>
      </p:sp>
      <p:graphicFrame>
        <p:nvGraphicFramePr>
          <p:cNvPr id="1026" name="Object 24"/>
          <p:cNvGraphicFramePr>
            <a:graphicFrameLocks noChangeAspect="1"/>
          </p:cNvGraphicFramePr>
          <p:nvPr/>
        </p:nvGraphicFramePr>
        <p:xfrm>
          <a:off x="-87926" y="87920"/>
          <a:ext cx="1081454" cy="956388"/>
        </p:xfrm>
        <a:graphic>
          <a:graphicData uri="http://schemas.openxmlformats.org/presentationml/2006/ole">
            <mc:AlternateContent xmlns:mc="http://schemas.openxmlformats.org/markup-compatibility/2006">
              <mc:Choice xmlns:v="urn:schemas-microsoft-com:vml" Requires="v">
                <p:oleObj spid="_x0000_s2083" r:id="rId18" imgW="7392432" imgH="6542857" progId="">
                  <p:embed/>
                </p:oleObj>
              </mc:Choice>
              <mc:Fallback>
                <p:oleObj r:id="rId18" imgW="7392432" imgH="6542857" progId="">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926" y="87920"/>
                        <a:ext cx="1081454" cy="95638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10" name="Picture 9" descr="ailogo.bmp"/>
          <p:cNvPicPr>
            <a:picLocks noChangeAspect="1"/>
          </p:cNvPicPr>
          <p:nvPr userDrawn="1"/>
        </p:nvPicPr>
        <p:blipFill>
          <a:blip r:embed="rId20" cstate="print"/>
          <a:stretch>
            <a:fillRect/>
          </a:stretch>
        </p:blipFill>
        <p:spPr>
          <a:xfrm>
            <a:off x="134815" y="6409593"/>
            <a:ext cx="1363980" cy="327660"/>
          </a:xfrm>
          <a:prstGeom prst="rect">
            <a:avLst/>
          </a:prstGeom>
        </p:spPr>
      </p:pic>
      <p:pic>
        <p:nvPicPr>
          <p:cNvPr id="1030" name="Picture 6" descr="C:\Users\Nick Sabey\Documents\Inkscape\CARA_Concept3\CARA_Logo_300.png"/>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858565" y="0"/>
            <a:ext cx="1097280"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361461"/>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 id="2147484121" r:id="rId15"/>
  </p:sldLayoutIdLst>
  <p:txStyles>
    <p:titleStyle>
      <a:lvl1pPr algn="r" rtl="0" eaLnBrk="0" fontAlgn="base" hangingPunct="0">
        <a:spcBef>
          <a:spcPct val="0"/>
        </a:spcBef>
        <a:spcAft>
          <a:spcPct val="0"/>
        </a:spcAft>
        <a:defRPr sz="3200">
          <a:solidFill>
            <a:schemeClr val="tx1"/>
          </a:solidFill>
          <a:latin typeface="+mn-lt"/>
          <a:ea typeface="+mj-ea"/>
          <a:cs typeface="+mj-cs"/>
        </a:defRPr>
      </a:lvl1pPr>
      <a:lvl2pPr algn="ctr" rtl="0" eaLnBrk="0" fontAlgn="base" hangingPunct="0">
        <a:spcBef>
          <a:spcPct val="0"/>
        </a:spcBef>
        <a:spcAft>
          <a:spcPct val="0"/>
        </a:spcAft>
        <a:defRPr sz="3200">
          <a:solidFill>
            <a:schemeClr val="tx1"/>
          </a:solidFill>
          <a:latin typeface="Calibri" pitchFamily="34" charset="0"/>
        </a:defRPr>
      </a:lvl2pPr>
      <a:lvl3pPr algn="ctr" rtl="0" eaLnBrk="0" fontAlgn="base" hangingPunct="0">
        <a:spcBef>
          <a:spcPct val="0"/>
        </a:spcBef>
        <a:spcAft>
          <a:spcPct val="0"/>
        </a:spcAft>
        <a:defRPr sz="3200">
          <a:solidFill>
            <a:schemeClr val="tx1"/>
          </a:solidFill>
          <a:latin typeface="Calibri" pitchFamily="34" charset="0"/>
        </a:defRPr>
      </a:lvl3pPr>
      <a:lvl4pPr algn="ctr" rtl="0" eaLnBrk="0" fontAlgn="base" hangingPunct="0">
        <a:spcBef>
          <a:spcPct val="0"/>
        </a:spcBef>
        <a:spcAft>
          <a:spcPct val="0"/>
        </a:spcAft>
        <a:defRPr sz="3200">
          <a:solidFill>
            <a:schemeClr val="tx1"/>
          </a:solidFill>
          <a:latin typeface="Calibri" pitchFamily="34" charset="0"/>
        </a:defRPr>
      </a:lvl4pPr>
      <a:lvl5pPr algn="ctr" rtl="0" eaLnBrk="0" fontAlgn="base" hangingPunct="0">
        <a:spcBef>
          <a:spcPct val="0"/>
        </a:spcBef>
        <a:spcAft>
          <a:spcPct val="0"/>
        </a:spcAft>
        <a:defRPr sz="3200">
          <a:solidFill>
            <a:schemeClr val="tx1"/>
          </a:solidFill>
          <a:latin typeface="Calibri" pitchFamily="34" charset="0"/>
        </a:defRPr>
      </a:lvl5pPr>
      <a:lvl6pPr marL="457200" algn="ctr" rtl="0" fontAlgn="base">
        <a:spcBef>
          <a:spcPct val="0"/>
        </a:spcBef>
        <a:spcAft>
          <a:spcPct val="0"/>
        </a:spcAft>
        <a:defRPr sz="3200" b="1">
          <a:solidFill>
            <a:schemeClr val="accent2"/>
          </a:solidFill>
          <a:latin typeface="Arial" charset="0"/>
        </a:defRPr>
      </a:lvl6pPr>
      <a:lvl7pPr marL="914400" algn="ctr" rtl="0" fontAlgn="base">
        <a:spcBef>
          <a:spcPct val="0"/>
        </a:spcBef>
        <a:spcAft>
          <a:spcPct val="0"/>
        </a:spcAft>
        <a:defRPr sz="3200" b="1">
          <a:solidFill>
            <a:schemeClr val="accent2"/>
          </a:solidFill>
          <a:latin typeface="Arial" charset="0"/>
        </a:defRPr>
      </a:lvl7pPr>
      <a:lvl8pPr marL="1371600" algn="ctr" rtl="0" fontAlgn="base">
        <a:spcBef>
          <a:spcPct val="0"/>
        </a:spcBef>
        <a:spcAft>
          <a:spcPct val="0"/>
        </a:spcAft>
        <a:defRPr sz="3200" b="1">
          <a:solidFill>
            <a:schemeClr val="accent2"/>
          </a:solidFill>
          <a:latin typeface="Arial" charset="0"/>
        </a:defRPr>
      </a:lvl8pPr>
      <a:lvl9pPr marL="1828800" algn="ctr" rtl="0" fontAlgn="base">
        <a:spcBef>
          <a:spcPct val="0"/>
        </a:spcBef>
        <a:spcAft>
          <a:spcPct val="0"/>
        </a:spcAft>
        <a:defRPr sz="3200" b="1">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accent2"/>
          </a:solidFill>
          <a:latin typeface="+mn-lt"/>
        </a:defRPr>
      </a:lvl6pPr>
      <a:lvl7pPr marL="2971800" indent="-228600" algn="l" rtl="0" fontAlgn="base">
        <a:spcBef>
          <a:spcPct val="20000"/>
        </a:spcBef>
        <a:spcAft>
          <a:spcPct val="0"/>
        </a:spcAft>
        <a:buChar char="»"/>
        <a:defRPr>
          <a:solidFill>
            <a:schemeClr val="accent2"/>
          </a:solidFill>
          <a:latin typeface="+mn-lt"/>
        </a:defRPr>
      </a:lvl7pPr>
      <a:lvl8pPr marL="3429000" indent="-228600" algn="l" rtl="0" fontAlgn="base">
        <a:spcBef>
          <a:spcPct val="20000"/>
        </a:spcBef>
        <a:spcAft>
          <a:spcPct val="0"/>
        </a:spcAft>
        <a:buChar char="»"/>
        <a:defRPr>
          <a:solidFill>
            <a:schemeClr val="accent2"/>
          </a:solidFill>
          <a:latin typeface="+mn-lt"/>
        </a:defRPr>
      </a:lvl8pPr>
      <a:lvl9pPr marL="3886200" indent="-228600" algn="l" rtl="0" fontAlgn="base">
        <a:spcBef>
          <a:spcPct val="20000"/>
        </a:spcBef>
        <a:spcAft>
          <a:spcPct val="0"/>
        </a:spcAft>
        <a:buChar char="»"/>
        <a:defRPr>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7.emf"/></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0.emf"/></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0" y="1"/>
            <a:ext cx="9144000" cy="633045"/>
          </a:xfrm>
          <a:solidFill>
            <a:srgbClr val="FFFFFF"/>
          </a:solidFill>
          <a:ln>
            <a:solidFill>
              <a:schemeClr val="bg1"/>
            </a:solidFill>
          </a:ln>
        </p:spPr>
        <p:txBody>
          <a:bodyPr/>
          <a:lstStyle/>
          <a:p>
            <a:pPr eaLnBrk="1" hangingPunct="1"/>
            <a:r>
              <a:rPr lang="en-US" altLang="en-US" dirty="0"/>
              <a:t>Conjunction Assessment Risk Analysis</a:t>
            </a:r>
          </a:p>
        </p:txBody>
      </p:sp>
      <p:sp>
        <p:nvSpPr>
          <p:cNvPr id="5123" name="Rectangle 20"/>
          <p:cNvSpPr>
            <a:spLocks noChangeArrowheads="1"/>
          </p:cNvSpPr>
          <p:nvPr/>
        </p:nvSpPr>
        <p:spPr bwMode="auto">
          <a:xfrm>
            <a:off x="660400" y="0"/>
            <a:ext cx="8026400" cy="1143000"/>
          </a:xfrm>
          <a:prstGeom prst="rect">
            <a:avLst/>
          </a:prstGeom>
          <a:noFill/>
          <a:ln w="9525">
            <a:noFill/>
            <a:miter lim="800000"/>
            <a:headEnd/>
            <a:tailEnd/>
          </a:ln>
        </p:spPr>
        <p:txBody>
          <a:bodyPr anchor="ctr"/>
          <a:lstStyle/>
          <a:p>
            <a:pPr algn="ctr"/>
            <a:endParaRPr lang="en-US" sz="1600" b="1">
              <a:solidFill>
                <a:schemeClr val="accent2"/>
              </a:solidFill>
              <a:latin typeface="Arial" charset="0"/>
            </a:endParaRPr>
          </a:p>
        </p:txBody>
      </p:sp>
      <p:sp>
        <p:nvSpPr>
          <p:cNvPr id="6" name="Subtitle 4"/>
          <p:cNvSpPr>
            <a:spLocks noGrp="1"/>
          </p:cNvSpPr>
          <p:nvPr>
            <p:ph type="subTitle" idx="4294967295"/>
          </p:nvPr>
        </p:nvSpPr>
        <p:spPr>
          <a:xfrm>
            <a:off x="0" y="5503984"/>
            <a:ext cx="9144000" cy="1159747"/>
          </a:xfrm>
        </p:spPr>
        <p:txBody>
          <a:bodyPr>
            <a:noAutofit/>
          </a:bodyPr>
          <a:lstStyle/>
          <a:p>
            <a:pPr marL="0" indent="0" algn="ctr">
              <a:buFontTx/>
              <a:buNone/>
              <a:defRPr/>
            </a:pPr>
            <a:endParaRPr lang="en-US" sz="2200" dirty="0"/>
          </a:p>
        </p:txBody>
      </p:sp>
      <p:sp>
        <p:nvSpPr>
          <p:cNvPr id="5127" name="TextBox 6"/>
          <p:cNvSpPr txBox="1">
            <a:spLocks noChangeArrowheads="1"/>
          </p:cNvSpPr>
          <p:nvPr/>
        </p:nvSpPr>
        <p:spPr bwMode="auto">
          <a:xfrm>
            <a:off x="0" y="6316663"/>
            <a:ext cx="9144000" cy="701675"/>
          </a:xfrm>
          <a:prstGeom prst="rect">
            <a:avLst/>
          </a:prstGeom>
          <a:noFill/>
          <a:ln w="9525">
            <a:noFill/>
            <a:miter lim="800000"/>
            <a:headEnd/>
            <a:tailEnd/>
          </a:ln>
        </p:spPr>
        <p:txBody>
          <a:bodyPr>
            <a:spAutoFit/>
          </a:bodyPr>
          <a:lstStyle/>
          <a:p>
            <a:pPr algn="ctr"/>
            <a:endParaRPr lang="en-US"/>
          </a:p>
          <a:p>
            <a:pPr algn="ctr"/>
            <a:endParaRPr lang="en-US"/>
          </a:p>
        </p:txBody>
      </p:sp>
      <p:graphicFrame>
        <p:nvGraphicFramePr>
          <p:cNvPr id="7" name="Object 24"/>
          <p:cNvGraphicFramePr>
            <a:graphicFrameLocks noChangeAspect="1"/>
          </p:cNvGraphicFramePr>
          <p:nvPr/>
        </p:nvGraphicFramePr>
        <p:xfrm>
          <a:off x="0" y="703384"/>
          <a:ext cx="3400187" cy="3006969"/>
        </p:xfrm>
        <a:graphic>
          <a:graphicData uri="http://schemas.openxmlformats.org/presentationml/2006/ole">
            <mc:AlternateContent xmlns:mc="http://schemas.openxmlformats.org/markup-compatibility/2006">
              <mc:Choice xmlns:v="urn:schemas-microsoft-com:vml" Requires="v">
                <p:oleObj spid="_x0000_s3107" r:id="rId4" imgW="7392432" imgH="6542857" progId="">
                  <p:embed/>
                </p:oleObj>
              </mc:Choice>
              <mc:Fallback>
                <p:oleObj r:id="rId4" imgW="7392432" imgH="6542857"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03384"/>
                        <a:ext cx="3400187" cy="300696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8" name="Picture 7" descr="CARA.png"/>
          <p:cNvPicPr>
            <a:picLocks noChangeAspect="1"/>
          </p:cNvPicPr>
          <p:nvPr/>
        </p:nvPicPr>
        <p:blipFill>
          <a:blip r:embed="rId6" cstate="print"/>
          <a:stretch>
            <a:fillRect/>
          </a:stretch>
        </p:blipFill>
        <p:spPr>
          <a:xfrm>
            <a:off x="1949546" y="1958339"/>
            <a:ext cx="3167577" cy="3167577"/>
          </a:xfrm>
          <a:prstGeom prst="rect">
            <a:avLst/>
          </a:prstGeom>
        </p:spPr>
      </p:pic>
      <p:sp>
        <p:nvSpPr>
          <p:cNvPr id="9" name="TextBox 8"/>
          <p:cNvSpPr txBox="1"/>
          <p:nvPr/>
        </p:nvSpPr>
        <p:spPr>
          <a:xfrm>
            <a:off x="4950069" y="1055077"/>
            <a:ext cx="3789485" cy="3170099"/>
          </a:xfrm>
          <a:prstGeom prst="rect">
            <a:avLst/>
          </a:prstGeom>
          <a:noFill/>
        </p:spPr>
        <p:txBody>
          <a:bodyPr wrap="square" rtlCol="0">
            <a:spAutoFit/>
          </a:bodyPr>
          <a:lstStyle/>
          <a:p>
            <a:r>
              <a:rPr lang="en-US" sz="4000" b="1" dirty="0">
                <a:solidFill>
                  <a:schemeClr val="tx1"/>
                </a:solidFill>
                <a:latin typeface="Arial" pitchFamily="34" charset="0"/>
                <a:cs typeface="Arial" pitchFamily="34" charset="0"/>
              </a:rPr>
              <a:t>Covariance Realism Evaluation Software Test Case Results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12B4-04ED-42B9-9B47-4941F32BE03F}"/>
              </a:ext>
            </a:extLst>
          </p:cNvPr>
          <p:cNvSpPr>
            <a:spLocks noGrp="1"/>
          </p:cNvSpPr>
          <p:nvPr>
            <p:ph type="title"/>
          </p:nvPr>
        </p:nvSpPr>
        <p:spPr/>
        <p:txBody>
          <a:bodyPr/>
          <a:lstStyle/>
          <a:p>
            <a:r>
              <a:rPr lang="en-US" dirty="0"/>
              <a:t>#2: ~N(0,1) </a:t>
            </a:r>
            <a:r>
              <a:rPr lang="en-US" dirty="0" err="1"/>
              <a:t>Resids</a:t>
            </a:r>
            <a:r>
              <a:rPr lang="en-US" dirty="0"/>
              <a:t>; ~N(0,4) Sample </a:t>
            </a:r>
            <a:r>
              <a:rPr lang="en-US" dirty="0" err="1"/>
              <a:t>Covs</a:t>
            </a:r>
            <a:r>
              <a:rPr lang="en-US" dirty="0"/>
              <a:t>:</a:t>
            </a:r>
            <a:br>
              <a:rPr lang="en-US" dirty="0"/>
            </a:br>
            <a:r>
              <a:rPr lang="en-US" dirty="0"/>
              <a:t>Rerun with Full-Sample Scale Factor Applied</a:t>
            </a:r>
          </a:p>
        </p:txBody>
      </p:sp>
      <p:pic>
        <p:nvPicPr>
          <p:cNvPr id="5" name="Picture 4">
            <a:extLst>
              <a:ext uri="{FF2B5EF4-FFF2-40B4-BE49-F238E27FC236}">
                <a16:creationId xmlns:a16="http://schemas.microsoft.com/office/drawing/2014/main" id="{A3C07963-AEC8-4B41-B890-E5502B58FF98}"/>
              </a:ext>
            </a:extLst>
          </p:cNvPr>
          <p:cNvPicPr>
            <a:picLocks noChangeAspect="1"/>
          </p:cNvPicPr>
          <p:nvPr/>
        </p:nvPicPr>
        <p:blipFill>
          <a:blip r:embed="rId3"/>
          <a:stretch>
            <a:fillRect/>
          </a:stretch>
        </p:blipFill>
        <p:spPr>
          <a:xfrm>
            <a:off x="209388" y="2376664"/>
            <a:ext cx="4129409" cy="2720689"/>
          </a:xfrm>
          <a:prstGeom prst="rect">
            <a:avLst/>
          </a:prstGeom>
        </p:spPr>
      </p:pic>
      <p:pic>
        <p:nvPicPr>
          <p:cNvPr id="6" name="Picture 5">
            <a:extLst>
              <a:ext uri="{FF2B5EF4-FFF2-40B4-BE49-F238E27FC236}">
                <a16:creationId xmlns:a16="http://schemas.microsoft.com/office/drawing/2014/main" id="{60667056-B1DC-408D-A1CC-DDC278E57DC5}"/>
              </a:ext>
            </a:extLst>
          </p:cNvPr>
          <p:cNvPicPr>
            <a:picLocks noChangeAspect="1"/>
          </p:cNvPicPr>
          <p:nvPr/>
        </p:nvPicPr>
        <p:blipFill>
          <a:blip r:embed="rId4"/>
          <a:stretch>
            <a:fillRect/>
          </a:stretch>
        </p:blipFill>
        <p:spPr>
          <a:xfrm>
            <a:off x="4338797" y="2473485"/>
            <a:ext cx="4207950" cy="2623868"/>
          </a:xfrm>
          <a:prstGeom prst="rect">
            <a:avLst/>
          </a:prstGeom>
        </p:spPr>
      </p:pic>
    </p:spTree>
    <p:extLst>
      <p:ext uri="{BB962C8B-B14F-4D97-AF65-F5344CB8AC3E}">
        <p14:creationId xmlns:p14="http://schemas.microsoft.com/office/powerpoint/2010/main" val="710061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FBBB-ABC4-4DCD-8B33-EFCBA97C9B2C}"/>
              </a:ext>
            </a:extLst>
          </p:cNvPr>
          <p:cNvSpPr>
            <a:spLocks noGrp="1"/>
          </p:cNvSpPr>
          <p:nvPr>
            <p:ph type="title"/>
          </p:nvPr>
        </p:nvSpPr>
        <p:spPr/>
        <p:txBody>
          <a:bodyPr/>
          <a:lstStyle/>
          <a:p>
            <a:r>
              <a:rPr lang="en-US" dirty="0"/>
              <a:t>Test input #03</a:t>
            </a:r>
          </a:p>
        </p:txBody>
      </p:sp>
      <p:sp>
        <p:nvSpPr>
          <p:cNvPr id="3" name="Text Placeholder 2">
            <a:extLst>
              <a:ext uri="{FF2B5EF4-FFF2-40B4-BE49-F238E27FC236}">
                <a16:creationId xmlns:a16="http://schemas.microsoft.com/office/drawing/2014/main" id="{32D06828-15AD-4645-BABF-6B97F0FB55A2}"/>
              </a:ext>
            </a:extLst>
          </p:cNvPr>
          <p:cNvSpPr>
            <a:spLocks noGrp="1"/>
          </p:cNvSpPr>
          <p:nvPr>
            <p:ph type="body" idx="1"/>
          </p:nvPr>
        </p:nvSpPr>
        <p:spPr/>
        <p:txBody>
          <a:bodyPr/>
          <a:lstStyle/>
          <a:p>
            <a:r>
              <a:rPr lang="en-US" dirty="0"/>
              <a:t>~N(0,1) </a:t>
            </a:r>
            <a:r>
              <a:rPr lang="en-US" dirty="0" err="1"/>
              <a:t>Resids</a:t>
            </a:r>
            <a:r>
              <a:rPr lang="en-US" dirty="0"/>
              <a:t>; ~N(0,0.333) Sample </a:t>
            </a:r>
            <a:r>
              <a:rPr lang="en-US" dirty="0" err="1"/>
              <a:t>Covs</a:t>
            </a:r>
            <a:endParaRPr lang="en-US" dirty="0"/>
          </a:p>
        </p:txBody>
      </p:sp>
    </p:spTree>
    <p:extLst>
      <p:ext uri="{BB962C8B-B14F-4D97-AF65-F5344CB8AC3E}">
        <p14:creationId xmlns:p14="http://schemas.microsoft.com/office/powerpoint/2010/main" val="182380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97F073-9966-4D26-96AE-F88B1E48C5EC}"/>
              </a:ext>
            </a:extLst>
          </p:cNvPr>
          <p:cNvSpPr>
            <a:spLocks noGrp="1"/>
          </p:cNvSpPr>
          <p:nvPr>
            <p:ph type="title"/>
          </p:nvPr>
        </p:nvSpPr>
        <p:spPr/>
        <p:txBody>
          <a:bodyPr/>
          <a:lstStyle/>
          <a:p>
            <a:r>
              <a:rPr lang="en-US" dirty="0"/>
              <a:t>#3: ~N(0,1) </a:t>
            </a:r>
            <a:r>
              <a:rPr lang="en-US" dirty="0" err="1"/>
              <a:t>Resids</a:t>
            </a:r>
            <a:r>
              <a:rPr lang="en-US" dirty="0"/>
              <a:t>; ~N(0,0.333) Sample </a:t>
            </a:r>
            <a:r>
              <a:rPr lang="en-US" dirty="0" err="1"/>
              <a:t>Covs</a:t>
            </a:r>
            <a:r>
              <a:rPr lang="en-US" dirty="0"/>
              <a:t>:</a:t>
            </a:r>
            <a:br>
              <a:rPr lang="en-US" dirty="0"/>
            </a:br>
            <a:r>
              <a:rPr lang="en-US" dirty="0"/>
              <a:t>Unity Scale Factor</a:t>
            </a:r>
          </a:p>
        </p:txBody>
      </p:sp>
      <p:pic>
        <p:nvPicPr>
          <p:cNvPr id="3" name="Picture 2">
            <a:extLst>
              <a:ext uri="{FF2B5EF4-FFF2-40B4-BE49-F238E27FC236}">
                <a16:creationId xmlns:a16="http://schemas.microsoft.com/office/drawing/2014/main" id="{5D3146E9-66E5-410B-AAFE-5492CA31CADA}"/>
              </a:ext>
            </a:extLst>
          </p:cNvPr>
          <p:cNvPicPr>
            <a:picLocks noChangeAspect="1"/>
          </p:cNvPicPr>
          <p:nvPr/>
        </p:nvPicPr>
        <p:blipFill>
          <a:blip r:embed="rId3"/>
          <a:stretch>
            <a:fillRect/>
          </a:stretch>
        </p:blipFill>
        <p:spPr>
          <a:xfrm>
            <a:off x="4545012" y="2553501"/>
            <a:ext cx="4085786" cy="2530062"/>
          </a:xfrm>
          <a:prstGeom prst="rect">
            <a:avLst/>
          </a:prstGeom>
        </p:spPr>
      </p:pic>
      <p:pic>
        <p:nvPicPr>
          <p:cNvPr id="5" name="Picture 4">
            <a:extLst>
              <a:ext uri="{FF2B5EF4-FFF2-40B4-BE49-F238E27FC236}">
                <a16:creationId xmlns:a16="http://schemas.microsoft.com/office/drawing/2014/main" id="{D36BF394-A1DC-4CA9-93A6-AA98E74E6879}"/>
              </a:ext>
            </a:extLst>
          </p:cNvPr>
          <p:cNvPicPr>
            <a:picLocks noChangeAspect="1"/>
          </p:cNvPicPr>
          <p:nvPr/>
        </p:nvPicPr>
        <p:blipFill>
          <a:blip r:embed="rId4"/>
          <a:stretch>
            <a:fillRect/>
          </a:stretch>
        </p:blipFill>
        <p:spPr>
          <a:xfrm>
            <a:off x="582875" y="2371538"/>
            <a:ext cx="3896528" cy="2712026"/>
          </a:xfrm>
          <a:prstGeom prst="rect">
            <a:avLst/>
          </a:prstGeom>
        </p:spPr>
      </p:pic>
    </p:spTree>
    <p:extLst>
      <p:ext uri="{BB962C8B-B14F-4D97-AF65-F5344CB8AC3E}">
        <p14:creationId xmlns:p14="http://schemas.microsoft.com/office/powerpoint/2010/main" val="413995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F887B-AACD-4BEF-9494-E903D90C8CC5}"/>
              </a:ext>
            </a:extLst>
          </p:cNvPr>
          <p:cNvSpPr>
            <a:spLocks noGrp="1"/>
          </p:cNvSpPr>
          <p:nvPr>
            <p:ph type="title"/>
          </p:nvPr>
        </p:nvSpPr>
        <p:spPr/>
        <p:txBody>
          <a:bodyPr/>
          <a:lstStyle/>
          <a:p>
            <a:r>
              <a:rPr lang="en-US" dirty="0"/>
              <a:t>#3: ~N(0,1) </a:t>
            </a:r>
            <a:r>
              <a:rPr lang="en-US" dirty="0" err="1"/>
              <a:t>Resids</a:t>
            </a:r>
            <a:r>
              <a:rPr lang="en-US" dirty="0"/>
              <a:t>; ~N(0,0.333) Sample </a:t>
            </a:r>
            <a:r>
              <a:rPr lang="en-US" dirty="0" err="1"/>
              <a:t>Covs</a:t>
            </a:r>
            <a:r>
              <a:rPr lang="en-US" dirty="0"/>
              <a:t>:</a:t>
            </a:r>
            <a:br>
              <a:rPr lang="en-US" dirty="0"/>
            </a:br>
            <a:r>
              <a:rPr lang="en-US" dirty="0"/>
              <a:t>Resampled Scale Factors</a:t>
            </a:r>
          </a:p>
        </p:txBody>
      </p:sp>
      <p:pic>
        <p:nvPicPr>
          <p:cNvPr id="3" name="Picture 2">
            <a:extLst>
              <a:ext uri="{FF2B5EF4-FFF2-40B4-BE49-F238E27FC236}">
                <a16:creationId xmlns:a16="http://schemas.microsoft.com/office/drawing/2014/main" id="{7E7F6540-B59A-471A-9C14-808896F7B289}"/>
              </a:ext>
            </a:extLst>
          </p:cNvPr>
          <p:cNvPicPr>
            <a:picLocks noChangeAspect="1"/>
          </p:cNvPicPr>
          <p:nvPr/>
        </p:nvPicPr>
        <p:blipFill>
          <a:blip r:embed="rId3"/>
          <a:stretch>
            <a:fillRect/>
          </a:stretch>
        </p:blipFill>
        <p:spPr>
          <a:xfrm>
            <a:off x="1905000" y="1428750"/>
            <a:ext cx="5334000" cy="4000500"/>
          </a:xfrm>
          <a:prstGeom prst="rect">
            <a:avLst/>
          </a:prstGeom>
        </p:spPr>
      </p:pic>
    </p:spTree>
    <p:extLst>
      <p:ext uri="{BB962C8B-B14F-4D97-AF65-F5344CB8AC3E}">
        <p14:creationId xmlns:p14="http://schemas.microsoft.com/office/powerpoint/2010/main" val="141702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12B4-04ED-42B9-9B47-4941F32BE03F}"/>
              </a:ext>
            </a:extLst>
          </p:cNvPr>
          <p:cNvSpPr>
            <a:spLocks noGrp="1"/>
          </p:cNvSpPr>
          <p:nvPr>
            <p:ph type="title"/>
          </p:nvPr>
        </p:nvSpPr>
        <p:spPr/>
        <p:txBody>
          <a:bodyPr/>
          <a:lstStyle/>
          <a:p>
            <a:r>
              <a:rPr lang="en-US" dirty="0"/>
              <a:t>#3: ~N(0,1) </a:t>
            </a:r>
            <a:r>
              <a:rPr lang="en-US" dirty="0" err="1"/>
              <a:t>Resids</a:t>
            </a:r>
            <a:r>
              <a:rPr lang="en-US" dirty="0"/>
              <a:t>; ~N(0,0.333) Sample </a:t>
            </a:r>
            <a:r>
              <a:rPr lang="en-US" dirty="0" err="1"/>
              <a:t>Covs</a:t>
            </a:r>
            <a:r>
              <a:rPr lang="en-US" dirty="0"/>
              <a:t>:</a:t>
            </a:r>
            <a:br>
              <a:rPr lang="en-US" dirty="0"/>
            </a:br>
            <a:r>
              <a:rPr lang="en-US" dirty="0"/>
              <a:t>Rerun with Full-Sample Scale Factor Applied</a:t>
            </a:r>
          </a:p>
        </p:txBody>
      </p:sp>
      <p:pic>
        <p:nvPicPr>
          <p:cNvPr id="3" name="Picture 2">
            <a:extLst>
              <a:ext uri="{FF2B5EF4-FFF2-40B4-BE49-F238E27FC236}">
                <a16:creationId xmlns:a16="http://schemas.microsoft.com/office/drawing/2014/main" id="{820BB872-537D-4A36-A803-D16154580620}"/>
              </a:ext>
            </a:extLst>
          </p:cNvPr>
          <p:cNvPicPr>
            <a:picLocks noChangeAspect="1"/>
          </p:cNvPicPr>
          <p:nvPr/>
        </p:nvPicPr>
        <p:blipFill>
          <a:blip r:embed="rId3"/>
          <a:stretch>
            <a:fillRect/>
          </a:stretch>
        </p:blipFill>
        <p:spPr>
          <a:xfrm>
            <a:off x="0" y="2353263"/>
            <a:ext cx="4444405" cy="2864312"/>
          </a:xfrm>
          <a:prstGeom prst="rect">
            <a:avLst/>
          </a:prstGeom>
        </p:spPr>
      </p:pic>
      <p:pic>
        <p:nvPicPr>
          <p:cNvPr id="4" name="Picture 3">
            <a:extLst>
              <a:ext uri="{FF2B5EF4-FFF2-40B4-BE49-F238E27FC236}">
                <a16:creationId xmlns:a16="http://schemas.microsoft.com/office/drawing/2014/main" id="{A2D23D98-811E-43E8-ABB2-EADD7FEAEC5D}"/>
              </a:ext>
            </a:extLst>
          </p:cNvPr>
          <p:cNvPicPr>
            <a:picLocks noChangeAspect="1"/>
          </p:cNvPicPr>
          <p:nvPr/>
        </p:nvPicPr>
        <p:blipFill>
          <a:blip r:embed="rId4"/>
          <a:stretch>
            <a:fillRect/>
          </a:stretch>
        </p:blipFill>
        <p:spPr>
          <a:xfrm>
            <a:off x="4699597" y="2596848"/>
            <a:ext cx="3876630" cy="2745720"/>
          </a:xfrm>
          <a:prstGeom prst="rect">
            <a:avLst/>
          </a:prstGeom>
        </p:spPr>
      </p:pic>
    </p:spTree>
    <p:extLst>
      <p:ext uri="{BB962C8B-B14F-4D97-AF65-F5344CB8AC3E}">
        <p14:creationId xmlns:p14="http://schemas.microsoft.com/office/powerpoint/2010/main" val="4293726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FBBB-ABC4-4DCD-8B33-EFCBA97C9B2C}"/>
              </a:ext>
            </a:extLst>
          </p:cNvPr>
          <p:cNvSpPr>
            <a:spLocks noGrp="1"/>
          </p:cNvSpPr>
          <p:nvPr>
            <p:ph type="title"/>
          </p:nvPr>
        </p:nvSpPr>
        <p:spPr/>
        <p:txBody>
          <a:bodyPr/>
          <a:lstStyle/>
          <a:p>
            <a:r>
              <a:rPr lang="en-US" dirty="0"/>
              <a:t>Test input #04</a:t>
            </a:r>
          </a:p>
        </p:txBody>
      </p:sp>
      <p:sp>
        <p:nvSpPr>
          <p:cNvPr id="3" name="Text Placeholder 2">
            <a:extLst>
              <a:ext uri="{FF2B5EF4-FFF2-40B4-BE49-F238E27FC236}">
                <a16:creationId xmlns:a16="http://schemas.microsoft.com/office/drawing/2014/main" id="{32D06828-15AD-4645-BABF-6B97F0FB55A2}"/>
              </a:ext>
            </a:extLst>
          </p:cNvPr>
          <p:cNvSpPr>
            <a:spLocks noGrp="1"/>
          </p:cNvSpPr>
          <p:nvPr>
            <p:ph type="body" idx="1"/>
          </p:nvPr>
        </p:nvSpPr>
        <p:spPr/>
        <p:txBody>
          <a:bodyPr/>
          <a:lstStyle/>
          <a:p>
            <a:r>
              <a:rPr lang="en-US" dirty="0"/>
              <a:t>~</a:t>
            </a:r>
            <a:r>
              <a:rPr lang="en-US" i="1" dirty="0"/>
              <a:t>t</a:t>
            </a:r>
            <a:r>
              <a:rPr lang="en-US" dirty="0"/>
              <a:t>(2) </a:t>
            </a:r>
            <a:r>
              <a:rPr lang="en-US" dirty="0" err="1"/>
              <a:t>Resids</a:t>
            </a:r>
            <a:r>
              <a:rPr lang="en-US" dirty="0"/>
              <a:t>; ~</a:t>
            </a:r>
            <a:r>
              <a:rPr lang="en-US" i="1" dirty="0"/>
              <a:t> t</a:t>
            </a:r>
            <a:r>
              <a:rPr lang="en-US" dirty="0"/>
              <a:t>(2) Sample </a:t>
            </a:r>
            <a:r>
              <a:rPr lang="en-US" dirty="0" err="1"/>
              <a:t>Covs</a:t>
            </a:r>
            <a:endParaRPr lang="en-US" dirty="0"/>
          </a:p>
        </p:txBody>
      </p:sp>
    </p:spTree>
    <p:extLst>
      <p:ext uri="{BB962C8B-B14F-4D97-AF65-F5344CB8AC3E}">
        <p14:creationId xmlns:p14="http://schemas.microsoft.com/office/powerpoint/2010/main" val="2238409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97F073-9966-4D26-96AE-F88B1E48C5EC}"/>
              </a:ext>
            </a:extLst>
          </p:cNvPr>
          <p:cNvSpPr>
            <a:spLocks noGrp="1"/>
          </p:cNvSpPr>
          <p:nvPr>
            <p:ph type="title"/>
          </p:nvPr>
        </p:nvSpPr>
        <p:spPr/>
        <p:txBody>
          <a:bodyPr/>
          <a:lstStyle/>
          <a:p>
            <a:r>
              <a:rPr lang="en-US" dirty="0"/>
              <a:t>#4: ~</a:t>
            </a:r>
            <a:r>
              <a:rPr lang="en-US" i="1" dirty="0"/>
              <a:t>t</a:t>
            </a:r>
            <a:r>
              <a:rPr lang="en-US" dirty="0"/>
              <a:t>(2) </a:t>
            </a:r>
            <a:r>
              <a:rPr lang="en-US" dirty="0" err="1"/>
              <a:t>Resids</a:t>
            </a:r>
            <a:r>
              <a:rPr lang="en-US" dirty="0"/>
              <a:t>; ~</a:t>
            </a:r>
            <a:r>
              <a:rPr lang="en-US" i="1" dirty="0"/>
              <a:t>t</a:t>
            </a:r>
            <a:r>
              <a:rPr lang="en-US" dirty="0"/>
              <a:t>(2) Sample </a:t>
            </a:r>
            <a:r>
              <a:rPr lang="en-US" dirty="0" err="1"/>
              <a:t>Covs</a:t>
            </a:r>
            <a:r>
              <a:rPr lang="en-US" dirty="0"/>
              <a:t>:</a:t>
            </a:r>
            <a:br>
              <a:rPr lang="en-US" dirty="0"/>
            </a:br>
            <a:r>
              <a:rPr lang="en-US" dirty="0"/>
              <a:t>Unity Scale Factor</a:t>
            </a:r>
          </a:p>
        </p:txBody>
      </p:sp>
      <p:pic>
        <p:nvPicPr>
          <p:cNvPr id="5" name="Picture 4">
            <a:extLst>
              <a:ext uri="{FF2B5EF4-FFF2-40B4-BE49-F238E27FC236}">
                <a16:creationId xmlns:a16="http://schemas.microsoft.com/office/drawing/2014/main" id="{E1E1EAAC-DBAA-413A-BB78-124DBC722FCE}"/>
              </a:ext>
            </a:extLst>
          </p:cNvPr>
          <p:cNvPicPr>
            <a:picLocks noChangeAspect="1"/>
          </p:cNvPicPr>
          <p:nvPr/>
        </p:nvPicPr>
        <p:blipFill>
          <a:blip r:embed="rId3"/>
          <a:stretch>
            <a:fillRect/>
          </a:stretch>
        </p:blipFill>
        <p:spPr>
          <a:xfrm>
            <a:off x="164683" y="2742619"/>
            <a:ext cx="4722785" cy="2547399"/>
          </a:xfrm>
          <a:prstGeom prst="rect">
            <a:avLst/>
          </a:prstGeom>
        </p:spPr>
      </p:pic>
      <p:pic>
        <p:nvPicPr>
          <p:cNvPr id="6" name="Picture 5">
            <a:extLst>
              <a:ext uri="{FF2B5EF4-FFF2-40B4-BE49-F238E27FC236}">
                <a16:creationId xmlns:a16="http://schemas.microsoft.com/office/drawing/2014/main" id="{5691053F-AD05-416D-AEDB-2AA1A43582BD}"/>
              </a:ext>
            </a:extLst>
          </p:cNvPr>
          <p:cNvPicPr>
            <a:picLocks noChangeAspect="1"/>
          </p:cNvPicPr>
          <p:nvPr/>
        </p:nvPicPr>
        <p:blipFill>
          <a:blip r:embed="rId4"/>
          <a:stretch>
            <a:fillRect/>
          </a:stretch>
        </p:blipFill>
        <p:spPr>
          <a:xfrm>
            <a:off x="5191829" y="2950870"/>
            <a:ext cx="3614874" cy="2339148"/>
          </a:xfrm>
          <a:prstGeom prst="rect">
            <a:avLst/>
          </a:prstGeom>
        </p:spPr>
      </p:pic>
    </p:spTree>
    <p:extLst>
      <p:ext uri="{BB962C8B-B14F-4D97-AF65-F5344CB8AC3E}">
        <p14:creationId xmlns:p14="http://schemas.microsoft.com/office/powerpoint/2010/main" val="3496093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F887B-AACD-4BEF-9494-E903D90C8CC5}"/>
              </a:ext>
            </a:extLst>
          </p:cNvPr>
          <p:cNvSpPr>
            <a:spLocks noGrp="1"/>
          </p:cNvSpPr>
          <p:nvPr>
            <p:ph type="title"/>
          </p:nvPr>
        </p:nvSpPr>
        <p:spPr/>
        <p:txBody>
          <a:bodyPr/>
          <a:lstStyle/>
          <a:p>
            <a:r>
              <a:rPr lang="en-US" dirty="0"/>
              <a:t>#4: ~</a:t>
            </a:r>
            <a:r>
              <a:rPr lang="en-US" i="1" dirty="0"/>
              <a:t>t</a:t>
            </a:r>
            <a:r>
              <a:rPr lang="en-US" dirty="0"/>
              <a:t>(2) </a:t>
            </a:r>
            <a:r>
              <a:rPr lang="en-US" dirty="0" err="1"/>
              <a:t>Resids</a:t>
            </a:r>
            <a:r>
              <a:rPr lang="en-US" dirty="0"/>
              <a:t>; ~</a:t>
            </a:r>
            <a:r>
              <a:rPr lang="en-US" i="1" dirty="0"/>
              <a:t>t</a:t>
            </a:r>
            <a:r>
              <a:rPr lang="en-US" dirty="0"/>
              <a:t>(2) Sample </a:t>
            </a:r>
            <a:r>
              <a:rPr lang="en-US" dirty="0" err="1"/>
              <a:t>Covs</a:t>
            </a:r>
            <a:r>
              <a:rPr lang="en-US" dirty="0"/>
              <a:t>:</a:t>
            </a:r>
            <a:br>
              <a:rPr lang="en-US" dirty="0"/>
            </a:br>
            <a:r>
              <a:rPr lang="en-US" dirty="0"/>
              <a:t>Resampled Scale Factors</a:t>
            </a:r>
          </a:p>
        </p:txBody>
      </p:sp>
      <p:pic>
        <p:nvPicPr>
          <p:cNvPr id="3" name="Picture 2">
            <a:extLst>
              <a:ext uri="{FF2B5EF4-FFF2-40B4-BE49-F238E27FC236}">
                <a16:creationId xmlns:a16="http://schemas.microsoft.com/office/drawing/2014/main" id="{29649853-BA66-4939-8F98-88A59F6384BF}"/>
              </a:ext>
            </a:extLst>
          </p:cNvPr>
          <p:cNvPicPr>
            <a:picLocks noChangeAspect="1"/>
          </p:cNvPicPr>
          <p:nvPr/>
        </p:nvPicPr>
        <p:blipFill>
          <a:blip r:embed="rId3"/>
          <a:stretch>
            <a:fillRect/>
          </a:stretch>
        </p:blipFill>
        <p:spPr>
          <a:xfrm>
            <a:off x="2674820" y="2483474"/>
            <a:ext cx="3899419" cy="2917007"/>
          </a:xfrm>
          <a:prstGeom prst="rect">
            <a:avLst/>
          </a:prstGeom>
        </p:spPr>
      </p:pic>
    </p:spTree>
    <p:extLst>
      <p:ext uri="{BB962C8B-B14F-4D97-AF65-F5344CB8AC3E}">
        <p14:creationId xmlns:p14="http://schemas.microsoft.com/office/powerpoint/2010/main" val="3175044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12B4-04ED-42B9-9B47-4941F32BE03F}"/>
              </a:ext>
            </a:extLst>
          </p:cNvPr>
          <p:cNvSpPr>
            <a:spLocks noGrp="1"/>
          </p:cNvSpPr>
          <p:nvPr>
            <p:ph type="title"/>
          </p:nvPr>
        </p:nvSpPr>
        <p:spPr/>
        <p:txBody>
          <a:bodyPr/>
          <a:lstStyle/>
          <a:p>
            <a:r>
              <a:rPr lang="en-US" dirty="0"/>
              <a:t>#4: ~</a:t>
            </a:r>
            <a:r>
              <a:rPr lang="en-US" i="1" dirty="0"/>
              <a:t>t</a:t>
            </a:r>
            <a:r>
              <a:rPr lang="en-US" dirty="0"/>
              <a:t>(2) </a:t>
            </a:r>
            <a:r>
              <a:rPr lang="en-US" dirty="0" err="1"/>
              <a:t>Resids</a:t>
            </a:r>
            <a:r>
              <a:rPr lang="en-US" dirty="0"/>
              <a:t>; ~</a:t>
            </a:r>
            <a:r>
              <a:rPr lang="en-US" i="1" dirty="0"/>
              <a:t>t</a:t>
            </a:r>
            <a:r>
              <a:rPr lang="en-US" dirty="0"/>
              <a:t>(2) Sample </a:t>
            </a:r>
            <a:r>
              <a:rPr lang="en-US" dirty="0" err="1"/>
              <a:t>Covs</a:t>
            </a:r>
            <a:r>
              <a:rPr lang="en-US" dirty="0"/>
              <a:t>:</a:t>
            </a:r>
            <a:br>
              <a:rPr lang="en-US" dirty="0"/>
            </a:br>
            <a:r>
              <a:rPr lang="en-US" dirty="0"/>
              <a:t>Rerun with Full-Sample Scale Factor Applied</a:t>
            </a:r>
          </a:p>
        </p:txBody>
      </p:sp>
      <p:pic>
        <p:nvPicPr>
          <p:cNvPr id="3" name="Picture 2">
            <a:extLst>
              <a:ext uri="{FF2B5EF4-FFF2-40B4-BE49-F238E27FC236}">
                <a16:creationId xmlns:a16="http://schemas.microsoft.com/office/drawing/2014/main" id="{00DAF35D-19D5-4E19-A6D7-B6494C0963DA}"/>
              </a:ext>
            </a:extLst>
          </p:cNvPr>
          <p:cNvPicPr>
            <a:picLocks noChangeAspect="1"/>
          </p:cNvPicPr>
          <p:nvPr/>
        </p:nvPicPr>
        <p:blipFill>
          <a:blip r:embed="rId3"/>
          <a:stretch>
            <a:fillRect/>
          </a:stretch>
        </p:blipFill>
        <p:spPr>
          <a:xfrm>
            <a:off x="226083" y="2282056"/>
            <a:ext cx="4106169" cy="2572242"/>
          </a:xfrm>
          <a:prstGeom prst="rect">
            <a:avLst/>
          </a:prstGeom>
        </p:spPr>
      </p:pic>
      <p:pic>
        <p:nvPicPr>
          <p:cNvPr id="4" name="Picture 3">
            <a:extLst>
              <a:ext uri="{FF2B5EF4-FFF2-40B4-BE49-F238E27FC236}">
                <a16:creationId xmlns:a16="http://schemas.microsoft.com/office/drawing/2014/main" id="{E468E130-340E-42B5-BB30-75A2BDB2ADF3}"/>
              </a:ext>
            </a:extLst>
          </p:cNvPr>
          <p:cNvPicPr>
            <a:picLocks noChangeAspect="1"/>
          </p:cNvPicPr>
          <p:nvPr/>
        </p:nvPicPr>
        <p:blipFill>
          <a:blip r:embed="rId4"/>
          <a:stretch>
            <a:fillRect/>
          </a:stretch>
        </p:blipFill>
        <p:spPr>
          <a:xfrm>
            <a:off x="4882878" y="2403696"/>
            <a:ext cx="3879453" cy="2407644"/>
          </a:xfrm>
          <a:prstGeom prst="rect">
            <a:avLst/>
          </a:prstGeom>
        </p:spPr>
      </p:pic>
    </p:spTree>
    <p:extLst>
      <p:ext uri="{BB962C8B-B14F-4D97-AF65-F5344CB8AC3E}">
        <p14:creationId xmlns:p14="http://schemas.microsoft.com/office/powerpoint/2010/main" val="1949765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FBBB-ABC4-4DCD-8B33-EFCBA97C9B2C}"/>
              </a:ext>
            </a:extLst>
          </p:cNvPr>
          <p:cNvSpPr>
            <a:spLocks noGrp="1"/>
          </p:cNvSpPr>
          <p:nvPr>
            <p:ph type="title"/>
          </p:nvPr>
        </p:nvSpPr>
        <p:spPr/>
        <p:txBody>
          <a:bodyPr/>
          <a:lstStyle/>
          <a:p>
            <a:r>
              <a:rPr lang="en-US" dirty="0"/>
              <a:t>Test input #05</a:t>
            </a:r>
          </a:p>
        </p:txBody>
      </p:sp>
      <p:sp>
        <p:nvSpPr>
          <p:cNvPr id="3" name="Text Placeholder 2">
            <a:extLst>
              <a:ext uri="{FF2B5EF4-FFF2-40B4-BE49-F238E27FC236}">
                <a16:creationId xmlns:a16="http://schemas.microsoft.com/office/drawing/2014/main" id="{32D06828-15AD-4645-BABF-6B97F0FB55A2}"/>
              </a:ext>
            </a:extLst>
          </p:cNvPr>
          <p:cNvSpPr>
            <a:spLocks noGrp="1"/>
          </p:cNvSpPr>
          <p:nvPr>
            <p:ph type="body" idx="1"/>
          </p:nvPr>
        </p:nvSpPr>
        <p:spPr/>
        <p:txBody>
          <a:bodyPr/>
          <a:lstStyle/>
          <a:p>
            <a:r>
              <a:rPr lang="en-US" dirty="0"/>
              <a:t>~exp(2) </a:t>
            </a:r>
            <a:r>
              <a:rPr lang="en-US" dirty="0" err="1"/>
              <a:t>Resids</a:t>
            </a:r>
            <a:r>
              <a:rPr lang="en-US" dirty="0"/>
              <a:t>; ~</a:t>
            </a:r>
            <a:r>
              <a:rPr lang="en-US" i="1" dirty="0"/>
              <a:t> </a:t>
            </a:r>
            <a:r>
              <a:rPr lang="en-US" dirty="0"/>
              <a:t>exp(2) Sample </a:t>
            </a:r>
            <a:r>
              <a:rPr lang="en-US" dirty="0" err="1"/>
              <a:t>Covs</a:t>
            </a:r>
            <a:endParaRPr lang="en-US" dirty="0"/>
          </a:p>
        </p:txBody>
      </p:sp>
    </p:spTree>
    <p:extLst>
      <p:ext uri="{BB962C8B-B14F-4D97-AF65-F5344CB8AC3E}">
        <p14:creationId xmlns:p14="http://schemas.microsoft.com/office/powerpoint/2010/main" val="374093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FBBB-ABC4-4DCD-8B33-EFCBA97C9B2C}"/>
              </a:ext>
            </a:extLst>
          </p:cNvPr>
          <p:cNvSpPr>
            <a:spLocks noGrp="1"/>
          </p:cNvSpPr>
          <p:nvPr>
            <p:ph type="title"/>
          </p:nvPr>
        </p:nvSpPr>
        <p:spPr/>
        <p:txBody>
          <a:bodyPr/>
          <a:lstStyle/>
          <a:p>
            <a:r>
              <a:rPr lang="en-US" dirty="0"/>
              <a:t>Test input #01</a:t>
            </a:r>
          </a:p>
        </p:txBody>
      </p:sp>
      <p:sp>
        <p:nvSpPr>
          <p:cNvPr id="3" name="Text Placeholder 2">
            <a:extLst>
              <a:ext uri="{FF2B5EF4-FFF2-40B4-BE49-F238E27FC236}">
                <a16:creationId xmlns:a16="http://schemas.microsoft.com/office/drawing/2014/main" id="{32D06828-15AD-4645-BABF-6B97F0FB55A2}"/>
              </a:ext>
            </a:extLst>
          </p:cNvPr>
          <p:cNvSpPr>
            <a:spLocks noGrp="1"/>
          </p:cNvSpPr>
          <p:nvPr>
            <p:ph type="body" idx="1"/>
          </p:nvPr>
        </p:nvSpPr>
        <p:spPr/>
        <p:txBody>
          <a:bodyPr/>
          <a:lstStyle/>
          <a:p>
            <a:r>
              <a:rPr lang="en-US" dirty="0"/>
              <a:t>~N(0,1) </a:t>
            </a:r>
            <a:r>
              <a:rPr lang="en-US" dirty="0" err="1"/>
              <a:t>Resids</a:t>
            </a:r>
            <a:r>
              <a:rPr lang="en-US" dirty="0"/>
              <a:t>; ~N(0,1) Sample </a:t>
            </a:r>
            <a:r>
              <a:rPr lang="en-US" dirty="0" err="1"/>
              <a:t>Covs</a:t>
            </a:r>
            <a:endParaRPr lang="en-US" dirty="0"/>
          </a:p>
        </p:txBody>
      </p:sp>
    </p:spTree>
    <p:extLst>
      <p:ext uri="{BB962C8B-B14F-4D97-AF65-F5344CB8AC3E}">
        <p14:creationId xmlns:p14="http://schemas.microsoft.com/office/powerpoint/2010/main" val="2421737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D190-9812-4F8D-B685-C59565802252}"/>
              </a:ext>
            </a:extLst>
          </p:cNvPr>
          <p:cNvSpPr>
            <a:spLocks noGrp="1"/>
          </p:cNvSpPr>
          <p:nvPr>
            <p:ph type="title"/>
          </p:nvPr>
        </p:nvSpPr>
        <p:spPr/>
        <p:txBody>
          <a:bodyPr/>
          <a:lstStyle/>
          <a:p>
            <a:r>
              <a:rPr lang="en-US" dirty="0"/>
              <a:t>#5: ~exp(2) </a:t>
            </a:r>
            <a:r>
              <a:rPr lang="en-US" dirty="0" err="1"/>
              <a:t>Resids</a:t>
            </a:r>
            <a:r>
              <a:rPr lang="en-US" dirty="0"/>
              <a:t>; ~</a:t>
            </a:r>
            <a:r>
              <a:rPr lang="en-US" i="1" dirty="0"/>
              <a:t> </a:t>
            </a:r>
            <a:r>
              <a:rPr lang="en-US" dirty="0"/>
              <a:t>exp(2) Sample </a:t>
            </a:r>
            <a:r>
              <a:rPr lang="en-US" dirty="0" err="1"/>
              <a:t>Covs</a:t>
            </a:r>
            <a:r>
              <a:rPr lang="en-US" dirty="0"/>
              <a:t>:</a:t>
            </a:r>
            <a:br>
              <a:rPr lang="en-US" dirty="0"/>
            </a:br>
            <a:r>
              <a:rPr lang="en-US" dirty="0"/>
              <a:t>Residual Bias</a:t>
            </a:r>
          </a:p>
        </p:txBody>
      </p:sp>
      <p:pic>
        <p:nvPicPr>
          <p:cNvPr id="3" name="Picture 2">
            <a:extLst>
              <a:ext uri="{FF2B5EF4-FFF2-40B4-BE49-F238E27FC236}">
                <a16:creationId xmlns:a16="http://schemas.microsoft.com/office/drawing/2014/main" id="{C4638A01-F13E-4344-95D5-C80148A0AF2D}"/>
              </a:ext>
            </a:extLst>
          </p:cNvPr>
          <p:cNvPicPr>
            <a:picLocks noChangeAspect="1"/>
          </p:cNvPicPr>
          <p:nvPr/>
        </p:nvPicPr>
        <p:blipFill>
          <a:blip r:embed="rId3"/>
          <a:stretch>
            <a:fillRect/>
          </a:stretch>
        </p:blipFill>
        <p:spPr>
          <a:xfrm>
            <a:off x="1837722" y="1816146"/>
            <a:ext cx="5743696" cy="3892765"/>
          </a:xfrm>
          <a:prstGeom prst="rect">
            <a:avLst/>
          </a:prstGeom>
        </p:spPr>
      </p:pic>
    </p:spTree>
    <p:extLst>
      <p:ext uri="{BB962C8B-B14F-4D97-AF65-F5344CB8AC3E}">
        <p14:creationId xmlns:p14="http://schemas.microsoft.com/office/powerpoint/2010/main" val="1218185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97F073-9966-4D26-96AE-F88B1E48C5EC}"/>
              </a:ext>
            </a:extLst>
          </p:cNvPr>
          <p:cNvSpPr>
            <a:spLocks noGrp="1"/>
          </p:cNvSpPr>
          <p:nvPr>
            <p:ph type="title"/>
          </p:nvPr>
        </p:nvSpPr>
        <p:spPr/>
        <p:txBody>
          <a:bodyPr/>
          <a:lstStyle/>
          <a:p>
            <a:r>
              <a:rPr lang="en-US" dirty="0"/>
              <a:t>#5: ~exp(2) </a:t>
            </a:r>
            <a:r>
              <a:rPr lang="en-US" dirty="0" err="1"/>
              <a:t>Resids</a:t>
            </a:r>
            <a:r>
              <a:rPr lang="en-US" dirty="0"/>
              <a:t>; ~</a:t>
            </a:r>
            <a:r>
              <a:rPr lang="en-US" i="1" dirty="0"/>
              <a:t> </a:t>
            </a:r>
            <a:r>
              <a:rPr lang="en-US" dirty="0"/>
              <a:t>exp(2) Sample </a:t>
            </a:r>
            <a:r>
              <a:rPr lang="en-US" dirty="0" err="1"/>
              <a:t>Covs</a:t>
            </a:r>
            <a:r>
              <a:rPr lang="en-US" dirty="0"/>
              <a:t>:</a:t>
            </a:r>
            <a:br>
              <a:rPr lang="en-US" dirty="0"/>
            </a:br>
            <a:r>
              <a:rPr lang="en-US" dirty="0"/>
              <a:t>Unity Scale Factor</a:t>
            </a:r>
          </a:p>
        </p:txBody>
      </p:sp>
      <p:pic>
        <p:nvPicPr>
          <p:cNvPr id="3" name="Picture 2">
            <a:extLst>
              <a:ext uri="{FF2B5EF4-FFF2-40B4-BE49-F238E27FC236}">
                <a16:creationId xmlns:a16="http://schemas.microsoft.com/office/drawing/2014/main" id="{0F2A0BB9-7900-44DD-96AF-94090D0A20CB}"/>
              </a:ext>
            </a:extLst>
          </p:cNvPr>
          <p:cNvPicPr>
            <a:picLocks noChangeAspect="1"/>
          </p:cNvPicPr>
          <p:nvPr/>
        </p:nvPicPr>
        <p:blipFill>
          <a:blip r:embed="rId3"/>
          <a:stretch>
            <a:fillRect/>
          </a:stretch>
        </p:blipFill>
        <p:spPr>
          <a:xfrm>
            <a:off x="243310" y="2567143"/>
            <a:ext cx="4473373" cy="2786791"/>
          </a:xfrm>
          <a:prstGeom prst="rect">
            <a:avLst/>
          </a:prstGeom>
        </p:spPr>
      </p:pic>
      <p:pic>
        <p:nvPicPr>
          <p:cNvPr id="7" name="Picture 6">
            <a:extLst>
              <a:ext uri="{FF2B5EF4-FFF2-40B4-BE49-F238E27FC236}">
                <a16:creationId xmlns:a16="http://schemas.microsoft.com/office/drawing/2014/main" id="{803FD487-104C-441D-8B56-393E096084D9}"/>
              </a:ext>
            </a:extLst>
          </p:cNvPr>
          <p:cNvPicPr>
            <a:picLocks noChangeAspect="1"/>
          </p:cNvPicPr>
          <p:nvPr/>
        </p:nvPicPr>
        <p:blipFill>
          <a:blip r:embed="rId4"/>
          <a:stretch>
            <a:fillRect/>
          </a:stretch>
        </p:blipFill>
        <p:spPr>
          <a:xfrm>
            <a:off x="4872942" y="2748616"/>
            <a:ext cx="4027747" cy="2700166"/>
          </a:xfrm>
          <a:prstGeom prst="rect">
            <a:avLst/>
          </a:prstGeom>
        </p:spPr>
      </p:pic>
    </p:spTree>
    <p:extLst>
      <p:ext uri="{BB962C8B-B14F-4D97-AF65-F5344CB8AC3E}">
        <p14:creationId xmlns:p14="http://schemas.microsoft.com/office/powerpoint/2010/main" val="3432096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F887B-AACD-4BEF-9494-E903D90C8CC5}"/>
              </a:ext>
            </a:extLst>
          </p:cNvPr>
          <p:cNvSpPr>
            <a:spLocks noGrp="1"/>
          </p:cNvSpPr>
          <p:nvPr>
            <p:ph type="title"/>
          </p:nvPr>
        </p:nvSpPr>
        <p:spPr/>
        <p:txBody>
          <a:bodyPr/>
          <a:lstStyle/>
          <a:p>
            <a:r>
              <a:rPr lang="en-US" dirty="0"/>
              <a:t>#5: ~exp(2) </a:t>
            </a:r>
            <a:r>
              <a:rPr lang="en-US" dirty="0" err="1"/>
              <a:t>Resids</a:t>
            </a:r>
            <a:r>
              <a:rPr lang="en-US" dirty="0"/>
              <a:t>; ~</a:t>
            </a:r>
            <a:r>
              <a:rPr lang="en-US" i="1" dirty="0"/>
              <a:t> </a:t>
            </a:r>
            <a:r>
              <a:rPr lang="en-US" dirty="0"/>
              <a:t>exp(2) Sample </a:t>
            </a:r>
            <a:r>
              <a:rPr lang="en-US" dirty="0" err="1"/>
              <a:t>Covs</a:t>
            </a:r>
            <a:r>
              <a:rPr lang="en-US" dirty="0"/>
              <a:t>:</a:t>
            </a:r>
            <a:br>
              <a:rPr lang="en-US" dirty="0"/>
            </a:br>
            <a:r>
              <a:rPr lang="en-US" dirty="0"/>
              <a:t>Resampled Scale Factors</a:t>
            </a:r>
          </a:p>
        </p:txBody>
      </p:sp>
      <p:pic>
        <p:nvPicPr>
          <p:cNvPr id="4" name="Picture 3">
            <a:extLst>
              <a:ext uri="{FF2B5EF4-FFF2-40B4-BE49-F238E27FC236}">
                <a16:creationId xmlns:a16="http://schemas.microsoft.com/office/drawing/2014/main" id="{5BBF804D-8183-4400-B56D-E74D9FC50867}"/>
              </a:ext>
            </a:extLst>
          </p:cNvPr>
          <p:cNvPicPr>
            <a:picLocks noChangeAspect="1"/>
          </p:cNvPicPr>
          <p:nvPr/>
        </p:nvPicPr>
        <p:blipFill>
          <a:blip r:embed="rId3"/>
          <a:stretch>
            <a:fillRect/>
          </a:stretch>
        </p:blipFill>
        <p:spPr>
          <a:xfrm>
            <a:off x="1869854" y="1985057"/>
            <a:ext cx="5071371" cy="3717403"/>
          </a:xfrm>
          <a:prstGeom prst="rect">
            <a:avLst/>
          </a:prstGeom>
        </p:spPr>
      </p:pic>
    </p:spTree>
    <p:extLst>
      <p:ext uri="{BB962C8B-B14F-4D97-AF65-F5344CB8AC3E}">
        <p14:creationId xmlns:p14="http://schemas.microsoft.com/office/powerpoint/2010/main" val="571640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12B4-04ED-42B9-9B47-4941F32BE03F}"/>
              </a:ext>
            </a:extLst>
          </p:cNvPr>
          <p:cNvSpPr>
            <a:spLocks noGrp="1"/>
          </p:cNvSpPr>
          <p:nvPr>
            <p:ph type="title"/>
          </p:nvPr>
        </p:nvSpPr>
        <p:spPr/>
        <p:txBody>
          <a:bodyPr/>
          <a:lstStyle/>
          <a:p>
            <a:r>
              <a:rPr lang="en-US" dirty="0"/>
              <a:t>#5: ~exp(2) </a:t>
            </a:r>
            <a:r>
              <a:rPr lang="en-US" dirty="0" err="1"/>
              <a:t>Resids</a:t>
            </a:r>
            <a:r>
              <a:rPr lang="en-US" dirty="0"/>
              <a:t>; ~</a:t>
            </a:r>
            <a:r>
              <a:rPr lang="en-US" i="1" dirty="0"/>
              <a:t> </a:t>
            </a:r>
            <a:r>
              <a:rPr lang="en-US" dirty="0"/>
              <a:t>exp(2) Sample </a:t>
            </a:r>
            <a:r>
              <a:rPr lang="en-US" dirty="0" err="1"/>
              <a:t>Covs</a:t>
            </a:r>
            <a:r>
              <a:rPr lang="en-US" dirty="0"/>
              <a:t>:</a:t>
            </a:r>
            <a:br>
              <a:rPr lang="en-US" dirty="0"/>
            </a:br>
            <a:r>
              <a:rPr lang="en-US" dirty="0"/>
              <a:t>Rerun with Full-Sample Scale Factor Applied</a:t>
            </a:r>
          </a:p>
        </p:txBody>
      </p:sp>
      <p:pic>
        <p:nvPicPr>
          <p:cNvPr id="5" name="Picture 4">
            <a:extLst>
              <a:ext uri="{FF2B5EF4-FFF2-40B4-BE49-F238E27FC236}">
                <a16:creationId xmlns:a16="http://schemas.microsoft.com/office/drawing/2014/main" id="{83EE15AF-0B76-44EC-8D61-6CC7B349C271}"/>
              </a:ext>
            </a:extLst>
          </p:cNvPr>
          <p:cNvPicPr>
            <a:picLocks noChangeAspect="1"/>
          </p:cNvPicPr>
          <p:nvPr/>
        </p:nvPicPr>
        <p:blipFill>
          <a:blip r:embed="rId3"/>
          <a:stretch>
            <a:fillRect/>
          </a:stretch>
        </p:blipFill>
        <p:spPr>
          <a:xfrm>
            <a:off x="384476" y="2251275"/>
            <a:ext cx="4739521" cy="2968907"/>
          </a:xfrm>
          <a:prstGeom prst="rect">
            <a:avLst/>
          </a:prstGeom>
        </p:spPr>
      </p:pic>
      <p:pic>
        <p:nvPicPr>
          <p:cNvPr id="6" name="Picture 5">
            <a:extLst>
              <a:ext uri="{FF2B5EF4-FFF2-40B4-BE49-F238E27FC236}">
                <a16:creationId xmlns:a16="http://schemas.microsoft.com/office/drawing/2014/main" id="{28646F6A-035F-49EC-8B67-51BC134AF168}"/>
              </a:ext>
            </a:extLst>
          </p:cNvPr>
          <p:cNvPicPr>
            <a:picLocks noChangeAspect="1"/>
          </p:cNvPicPr>
          <p:nvPr/>
        </p:nvPicPr>
        <p:blipFill>
          <a:blip r:embed="rId4"/>
          <a:stretch>
            <a:fillRect/>
          </a:stretch>
        </p:blipFill>
        <p:spPr>
          <a:xfrm>
            <a:off x="4899368" y="2434503"/>
            <a:ext cx="3860156" cy="2785679"/>
          </a:xfrm>
          <a:prstGeom prst="rect">
            <a:avLst/>
          </a:prstGeom>
        </p:spPr>
      </p:pic>
    </p:spTree>
    <p:extLst>
      <p:ext uri="{BB962C8B-B14F-4D97-AF65-F5344CB8AC3E}">
        <p14:creationId xmlns:p14="http://schemas.microsoft.com/office/powerpoint/2010/main" val="328634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7E629-85FF-4A78-989B-D9CFB048109D}"/>
              </a:ext>
            </a:extLst>
          </p:cNvPr>
          <p:cNvSpPr>
            <a:spLocks noGrp="1"/>
          </p:cNvSpPr>
          <p:nvPr>
            <p:ph type="title"/>
          </p:nvPr>
        </p:nvSpPr>
        <p:spPr/>
        <p:txBody>
          <a:bodyPr/>
          <a:lstStyle/>
          <a:p>
            <a:r>
              <a:rPr lang="en-US" dirty="0"/>
              <a:t>#1: ~N(0,1) </a:t>
            </a:r>
            <a:r>
              <a:rPr lang="en-US" dirty="0" err="1"/>
              <a:t>Resids</a:t>
            </a:r>
            <a:r>
              <a:rPr lang="en-US" dirty="0"/>
              <a:t>; ~N(0,1) Sample </a:t>
            </a:r>
            <a:r>
              <a:rPr lang="en-US" dirty="0" err="1"/>
              <a:t>Covs</a:t>
            </a:r>
            <a:r>
              <a:rPr lang="en-US" dirty="0"/>
              <a:t>:</a:t>
            </a:r>
            <a:br>
              <a:rPr lang="en-US" dirty="0"/>
            </a:br>
            <a:r>
              <a:rPr lang="en-US" dirty="0"/>
              <a:t>Unity Scale Factor</a:t>
            </a:r>
          </a:p>
        </p:txBody>
      </p:sp>
      <p:pic>
        <p:nvPicPr>
          <p:cNvPr id="6" name="Picture 5">
            <a:extLst>
              <a:ext uri="{FF2B5EF4-FFF2-40B4-BE49-F238E27FC236}">
                <a16:creationId xmlns:a16="http://schemas.microsoft.com/office/drawing/2014/main" id="{0CA4E548-F0E5-4FB7-A04F-973C44BFB80E}"/>
              </a:ext>
            </a:extLst>
          </p:cNvPr>
          <p:cNvPicPr>
            <a:picLocks noChangeAspect="1"/>
          </p:cNvPicPr>
          <p:nvPr/>
        </p:nvPicPr>
        <p:blipFill>
          <a:blip r:embed="rId3"/>
          <a:stretch>
            <a:fillRect/>
          </a:stretch>
        </p:blipFill>
        <p:spPr>
          <a:xfrm>
            <a:off x="780567" y="1833232"/>
            <a:ext cx="7327498" cy="4112056"/>
          </a:xfrm>
          <a:prstGeom prst="rect">
            <a:avLst/>
          </a:prstGeom>
        </p:spPr>
      </p:pic>
    </p:spTree>
    <p:extLst>
      <p:ext uri="{BB962C8B-B14F-4D97-AF65-F5344CB8AC3E}">
        <p14:creationId xmlns:p14="http://schemas.microsoft.com/office/powerpoint/2010/main" val="123035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97F073-9966-4D26-96AE-F88B1E48C5EC}"/>
              </a:ext>
            </a:extLst>
          </p:cNvPr>
          <p:cNvSpPr>
            <a:spLocks noGrp="1"/>
          </p:cNvSpPr>
          <p:nvPr>
            <p:ph type="title"/>
          </p:nvPr>
        </p:nvSpPr>
        <p:spPr/>
        <p:txBody>
          <a:bodyPr/>
          <a:lstStyle/>
          <a:p>
            <a:r>
              <a:rPr lang="en-US" dirty="0"/>
              <a:t>#1: ~N(0,1) </a:t>
            </a:r>
            <a:r>
              <a:rPr lang="en-US" dirty="0" err="1"/>
              <a:t>Resids</a:t>
            </a:r>
            <a:r>
              <a:rPr lang="en-US" dirty="0"/>
              <a:t>; ~N(0,1) Sample </a:t>
            </a:r>
            <a:r>
              <a:rPr lang="en-US" dirty="0" err="1"/>
              <a:t>Covs</a:t>
            </a:r>
            <a:r>
              <a:rPr lang="en-US" dirty="0"/>
              <a:t>:</a:t>
            </a:r>
            <a:br>
              <a:rPr lang="en-US" dirty="0"/>
            </a:br>
            <a:r>
              <a:rPr lang="en-US" dirty="0"/>
              <a:t>Unity Scale Factor</a:t>
            </a:r>
          </a:p>
        </p:txBody>
      </p:sp>
      <p:pic>
        <p:nvPicPr>
          <p:cNvPr id="6" name="Picture 5">
            <a:extLst>
              <a:ext uri="{FF2B5EF4-FFF2-40B4-BE49-F238E27FC236}">
                <a16:creationId xmlns:a16="http://schemas.microsoft.com/office/drawing/2014/main" id="{C504738C-10BB-4092-8C1B-E1E631D01206}"/>
              </a:ext>
            </a:extLst>
          </p:cNvPr>
          <p:cNvPicPr>
            <a:picLocks noChangeAspect="1"/>
          </p:cNvPicPr>
          <p:nvPr/>
        </p:nvPicPr>
        <p:blipFill>
          <a:blip r:embed="rId3"/>
          <a:stretch>
            <a:fillRect/>
          </a:stretch>
        </p:blipFill>
        <p:spPr>
          <a:xfrm>
            <a:off x="287560" y="2287094"/>
            <a:ext cx="3924032" cy="2935419"/>
          </a:xfrm>
          <a:prstGeom prst="rect">
            <a:avLst/>
          </a:prstGeom>
        </p:spPr>
      </p:pic>
      <p:pic>
        <p:nvPicPr>
          <p:cNvPr id="7" name="Picture 6">
            <a:extLst>
              <a:ext uri="{FF2B5EF4-FFF2-40B4-BE49-F238E27FC236}">
                <a16:creationId xmlns:a16="http://schemas.microsoft.com/office/drawing/2014/main" id="{0FE2D4B2-1024-4122-95CA-48604D5B179E}"/>
              </a:ext>
            </a:extLst>
          </p:cNvPr>
          <p:cNvPicPr>
            <a:picLocks noChangeAspect="1"/>
          </p:cNvPicPr>
          <p:nvPr/>
        </p:nvPicPr>
        <p:blipFill>
          <a:blip r:embed="rId4"/>
          <a:stretch>
            <a:fillRect/>
          </a:stretch>
        </p:blipFill>
        <p:spPr>
          <a:xfrm>
            <a:off x="4400934" y="2597264"/>
            <a:ext cx="4073129" cy="2608554"/>
          </a:xfrm>
          <a:prstGeom prst="rect">
            <a:avLst/>
          </a:prstGeom>
        </p:spPr>
      </p:pic>
    </p:spTree>
    <p:extLst>
      <p:ext uri="{BB962C8B-B14F-4D97-AF65-F5344CB8AC3E}">
        <p14:creationId xmlns:p14="http://schemas.microsoft.com/office/powerpoint/2010/main" val="102725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F887B-AACD-4BEF-9494-E903D90C8CC5}"/>
              </a:ext>
            </a:extLst>
          </p:cNvPr>
          <p:cNvSpPr>
            <a:spLocks noGrp="1"/>
          </p:cNvSpPr>
          <p:nvPr>
            <p:ph type="title"/>
          </p:nvPr>
        </p:nvSpPr>
        <p:spPr/>
        <p:txBody>
          <a:bodyPr/>
          <a:lstStyle/>
          <a:p>
            <a:r>
              <a:rPr lang="en-US" dirty="0"/>
              <a:t>#1: ~N(0,1) </a:t>
            </a:r>
            <a:r>
              <a:rPr lang="en-US" dirty="0" err="1"/>
              <a:t>Resids</a:t>
            </a:r>
            <a:r>
              <a:rPr lang="en-US" dirty="0"/>
              <a:t>; ~N(0,1) Sample </a:t>
            </a:r>
            <a:r>
              <a:rPr lang="en-US" dirty="0" err="1"/>
              <a:t>Covs</a:t>
            </a:r>
            <a:r>
              <a:rPr lang="en-US" dirty="0"/>
              <a:t>:</a:t>
            </a:r>
            <a:br>
              <a:rPr lang="en-US" dirty="0"/>
            </a:br>
            <a:r>
              <a:rPr lang="en-US" dirty="0"/>
              <a:t>Resampled Scale Factors</a:t>
            </a:r>
          </a:p>
        </p:txBody>
      </p:sp>
      <p:pic>
        <p:nvPicPr>
          <p:cNvPr id="3" name="Picture 2">
            <a:extLst>
              <a:ext uri="{FF2B5EF4-FFF2-40B4-BE49-F238E27FC236}">
                <a16:creationId xmlns:a16="http://schemas.microsoft.com/office/drawing/2014/main" id="{509D0212-2979-4E43-A41C-D5B4228AA02D}"/>
              </a:ext>
            </a:extLst>
          </p:cNvPr>
          <p:cNvPicPr>
            <a:picLocks noChangeAspect="1"/>
          </p:cNvPicPr>
          <p:nvPr/>
        </p:nvPicPr>
        <p:blipFill>
          <a:blip r:embed="rId3"/>
          <a:stretch>
            <a:fillRect/>
          </a:stretch>
        </p:blipFill>
        <p:spPr>
          <a:xfrm>
            <a:off x="2223367" y="2111098"/>
            <a:ext cx="4697266" cy="3513846"/>
          </a:xfrm>
          <a:prstGeom prst="rect">
            <a:avLst/>
          </a:prstGeom>
        </p:spPr>
      </p:pic>
    </p:spTree>
    <p:extLst>
      <p:ext uri="{BB962C8B-B14F-4D97-AF65-F5344CB8AC3E}">
        <p14:creationId xmlns:p14="http://schemas.microsoft.com/office/powerpoint/2010/main" val="280195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12B4-04ED-42B9-9B47-4941F32BE03F}"/>
              </a:ext>
            </a:extLst>
          </p:cNvPr>
          <p:cNvSpPr>
            <a:spLocks noGrp="1"/>
          </p:cNvSpPr>
          <p:nvPr>
            <p:ph type="title"/>
          </p:nvPr>
        </p:nvSpPr>
        <p:spPr/>
        <p:txBody>
          <a:bodyPr/>
          <a:lstStyle/>
          <a:p>
            <a:r>
              <a:rPr lang="en-US" dirty="0"/>
              <a:t>#1: ~N(0,1) </a:t>
            </a:r>
            <a:r>
              <a:rPr lang="en-US" dirty="0" err="1"/>
              <a:t>Resids</a:t>
            </a:r>
            <a:r>
              <a:rPr lang="en-US" dirty="0"/>
              <a:t>; ~N(0,1) Sample </a:t>
            </a:r>
            <a:r>
              <a:rPr lang="en-US" dirty="0" err="1"/>
              <a:t>Covs</a:t>
            </a:r>
            <a:r>
              <a:rPr lang="en-US" dirty="0"/>
              <a:t>:</a:t>
            </a:r>
            <a:br>
              <a:rPr lang="en-US" dirty="0"/>
            </a:br>
            <a:r>
              <a:rPr lang="en-US" dirty="0"/>
              <a:t>Rerun with Full-Sample Scale Factor Applied</a:t>
            </a:r>
          </a:p>
        </p:txBody>
      </p:sp>
      <p:pic>
        <p:nvPicPr>
          <p:cNvPr id="3" name="Picture 2">
            <a:extLst>
              <a:ext uri="{FF2B5EF4-FFF2-40B4-BE49-F238E27FC236}">
                <a16:creationId xmlns:a16="http://schemas.microsoft.com/office/drawing/2014/main" id="{D3006643-470E-4F44-AB29-F23E35239BC9}"/>
              </a:ext>
            </a:extLst>
          </p:cNvPr>
          <p:cNvPicPr>
            <a:picLocks noChangeAspect="1"/>
          </p:cNvPicPr>
          <p:nvPr/>
        </p:nvPicPr>
        <p:blipFill>
          <a:blip r:embed="rId3"/>
          <a:stretch>
            <a:fillRect/>
          </a:stretch>
        </p:blipFill>
        <p:spPr>
          <a:xfrm>
            <a:off x="347286" y="2116061"/>
            <a:ext cx="3797270" cy="2744373"/>
          </a:xfrm>
          <a:prstGeom prst="rect">
            <a:avLst/>
          </a:prstGeom>
        </p:spPr>
      </p:pic>
      <p:pic>
        <p:nvPicPr>
          <p:cNvPr id="4" name="Picture 3">
            <a:extLst>
              <a:ext uri="{FF2B5EF4-FFF2-40B4-BE49-F238E27FC236}">
                <a16:creationId xmlns:a16="http://schemas.microsoft.com/office/drawing/2014/main" id="{9C21A8A5-0A35-494A-9162-E918E3844194}"/>
              </a:ext>
            </a:extLst>
          </p:cNvPr>
          <p:cNvPicPr>
            <a:picLocks noChangeAspect="1"/>
          </p:cNvPicPr>
          <p:nvPr/>
        </p:nvPicPr>
        <p:blipFill>
          <a:blip r:embed="rId4"/>
          <a:stretch>
            <a:fillRect/>
          </a:stretch>
        </p:blipFill>
        <p:spPr>
          <a:xfrm>
            <a:off x="4344934" y="2257209"/>
            <a:ext cx="4007404" cy="2706136"/>
          </a:xfrm>
          <a:prstGeom prst="rect">
            <a:avLst/>
          </a:prstGeom>
        </p:spPr>
      </p:pic>
    </p:spTree>
    <p:extLst>
      <p:ext uri="{BB962C8B-B14F-4D97-AF65-F5344CB8AC3E}">
        <p14:creationId xmlns:p14="http://schemas.microsoft.com/office/powerpoint/2010/main" val="3677238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FBBB-ABC4-4DCD-8B33-EFCBA97C9B2C}"/>
              </a:ext>
            </a:extLst>
          </p:cNvPr>
          <p:cNvSpPr>
            <a:spLocks noGrp="1"/>
          </p:cNvSpPr>
          <p:nvPr>
            <p:ph type="title"/>
          </p:nvPr>
        </p:nvSpPr>
        <p:spPr/>
        <p:txBody>
          <a:bodyPr/>
          <a:lstStyle/>
          <a:p>
            <a:r>
              <a:rPr lang="en-US" dirty="0"/>
              <a:t>Test input #02</a:t>
            </a:r>
          </a:p>
        </p:txBody>
      </p:sp>
      <p:sp>
        <p:nvSpPr>
          <p:cNvPr id="3" name="Text Placeholder 2">
            <a:extLst>
              <a:ext uri="{FF2B5EF4-FFF2-40B4-BE49-F238E27FC236}">
                <a16:creationId xmlns:a16="http://schemas.microsoft.com/office/drawing/2014/main" id="{32D06828-15AD-4645-BABF-6B97F0FB55A2}"/>
              </a:ext>
            </a:extLst>
          </p:cNvPr>
          <p:cNvSpPr>
            <a:spLocks noGrp="1"/>
          </p:cNvSpPr>
          <p:nvPr>
            <p:ph type="body" idx="1"/>
          </p:nvPr>
        </p:nvSpPr>
        <p:spPr/>
        <p:txBody>
          <a:bodyPr/>
          <a:lstStyle/>
          <a:p>
            <a:r>
              <a:rPr lang="en-US" dirty="0"/>
              <a:t>~N(0,1) </a:t>
            </a:r>
            <a:r>
              <a:rPr lang="en-US" dirty="0" err="1"/>
              <a:t>Resids</a:t>
            </a:r>
            <a:r>
              <a:rPr lang="en-US" dirty="0"/>
              <a:t>; ~N(0,4) Sample </a:t>
            </a:r>
            <a:r>
              <a:rPr lang="en-US" dirty="0" err="1"/>
              <a:t>Covs</a:t>
            </a:r>
            <a:endParaRPr lang="en-US" dirty="0"/>
          </a:p>
        </p:txBody>
      </p:sp>
    </p:spTree>
    <p:extLst>
      <p:ext uri="{BB962C8B-B14F-4D97-AF65-F5344CB8AC3E}">
        <p14:creationId xmlns:p14="http://schemas.microsoft.com/office/powerpoint/2010/main" val="180788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97F073-9966-4D26-96AE-F88B1E48C5EC}"/>
              </a:ext>
            </a:extLst>
          </p:cNvPr>
          <p:cNvSpPr>
            <a:spLocks noGrp="1"/>
          </p:cNvSpPr>
          <p:nvPr>
            <p:ph type="title"/>
          </p:nvPr>
        </p:nvSpPr>
        <p:spPr/>
        <p:txBody>
          <a:bodyPr/>
          <a:lstStyle/>
          <a:p>
            <a:r>
              <a:rPr lang="en-US" dirty="0"/>
              <a:t>#2: ~N(0,1) </a:t>
            </a:r>
            <a:r>
              <a:rPr lang="en-US" dirty="0" err="1"/>
              <a:t>Resids</a:t>
            </a:r>
            <a:r>
              <a:rPr lang="en-US" dirty="0"/>
              <a:t>; ~N(0,4) Sample </a:t>
            </a:r>
            <a:r>
              <a:rPr lang="en-US" dirty="0" err="1"/>
              <a:t>Covs</a:t>
            </a:r>
            <a:r>
              <a:rPr lang="en-US" dirty="0"/>
              <a:t>:</a:t>
            </a:r>
            <a:br>
              <a:rPr lang="en-US" dirty="0"/>
            </a:br>
            <a:r>
              <a:rPr lang="en-US" dirty="0"/>
              <a:t>Unity Scale Factor</a:t>
            </a:r>
          </a:p>
        </p:txBody>
      </p:sp>
      <p:pic>
        <p:nvPicPr>
          <p:cNvPr id="2" name="Picture 1">
            <a:extLst>
              <a:ext uri="{FF2B5EF4-FFF2-40B4-BE49-F238E27FC236}">
                <a16:creationId xmlns:a16="http://schemas.microsoft.com/office/drawing/2014/main" id="{BFB3CFF5-B493-41CE-80D2-72309054D1F3}"/>
              </a:ext>
            </a:extLst>
          </p:cNvPr>
          <p:cNvPicPr>
            <a:picLocks noChangeAspect="1"/>
          </p:cNvPicPr>
          <p:nvPr/>
        </p:nvPicPr>
        <p:blipFill>
          <a:blip r:embed="rId3"/>
          <a:stretch>
            <a:fillRect/>
          </a:stretch>
        </p:blipFill>
        <p:spPr>
          <a:xfrm>
            <a:off x="513202" y="2466876"/>
            <a:ext cx="3689098" cy="2530062"/>
          </a:xfrm>
          <a:prstGeom prst="rect">
            <a:avLst/>
          </a:prstGeom>
        </p:spPr>
      </p:pic>
      <p:pic>
        <p:nvPicPr>
          <p:cNvPr id="3" name="Picture 2">
            <a:extLst>
              <a:ext uri="{FF2B5EF4-FFF2-40B4-BE49-F238E27FC236}">
                <a16:creationId xmlns:a16="http://schemas.microsoft.com/office/drawing/2014/main" id="{5D3146E9-66E5-410B-AAFE-5492CA31CADA}"/>
              </a:ext>
            </a:extLst>
          </p:cNvPr>
          <p:cNvPicPr>
            <a:picLocks noChangeAspect="1"/>
          </p:cNvPicPr>
          <p:nvPr/>
        </p:nvPicPr>
        <p:blipFill>
          <a:blip r:embed="rId4"/>
          <a:stretch>
            <a:fillRect/>
          </a:stretch>
        </p:blipFill>
        <p:spPr>
          <a:xfrm>
            <a:off x="4545012" y="2553501"/>
            <a:ext cx="4085786" cy="2530062"/>
          </a:xfrm>
          <a:prstGeom prst="rect">
            <a:avLst/>
          </a:prstGeom>
        </p:spPr>
      </p:pic>
    </p:spTree>
    <p:extLst>
      <p:ext uri="{BB962C8B-B14F-4D97-AF65-F5344CB8AC3E}">
        <p14:creationId xmlns:p14="http://schemas.microsoft.com/office/powerpoint/2010/main" val="375338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F887B-AACD-4BEF-9494-E903D90C8CC5}"/>
              </a:ext>
            </a:extLst>
          </p:cNvPr>
          <p:cNvSpPr>
            <a:spLocks noGrp="1"/>
          </p:cNvSpPr>
          <p:nvPr>
            <p:ph type="title"/>
          </p:nvPr>
        </p:nvSpPr>
        <p:spPr/>
        <p:txBody>
          <a:bodyPr/>
          <a:lstStyle/>
          <a:p>
            <a:r>
              <a:rPr lang="en-US" dirty="0"/>
              <a:t>#2: ~N(0,1) </a:t>
            </a:r>
            <a:r>
              <a:rPr lang="en-US" dirty="0" err="1"/>
              <a:t>Resids</a:t>
            </a:r>
            <a:r>
              <a:rPr lang="en-US" dirty="0"/>
              <a:t>; ~N(0,4) Sample </a:t>
            </a:r>
            <a:r>
              <a:rPr lang="en-US" dirty="0" err="1"/>
              <a:t>Covs</a:t>
            </a:r>
            <a:r>
              <a:rPr lang="en-US" dirty="0"/>
              <a:t>:</a:t>
            </a:r>
            <a:br>
              <a:rPr lang="en-US" dirty="0"/>
            </a:br>
            <a:r>
              <a:rPr lang="en-US" dirty="0"/>
              <a:t>Resampled Scale Factors</a:t>
            </a:r>
          </a:p>
        </p:txBody>
      </p:sp>
      <p:pic>
        <p:nvPicPr>
          <p:cNvPr id="4" name="Picture 3">
            <a:extLst>
              <a:ext uri="{FF2B5EF4-FFF2-40B4-BE49-F238E27FC236}">
                <a16:creationId xmlns:a16="http://schemas.microsoft.com/office/drawing/2014/main" id="{F084E952-AC10-4E31-9329-B5C09875BD3C}"/>
              </a:ext>
            </a:extLst>
          </p:cNvPr>
          <p:cNvPicPr>
            <a:picLocks noChangeAspect="1"/>
          </p:cNvPicPr>
          <p:nvPr/>
        </p:nvPicPr>
        <p:blipFill>
          <a:blip r:embed="rId3"/>
          <a:stretch>
            <a:fillRect/>
          </a:stretch>
        </p:blipFill>
        <p:spPr>
          <a:xfrm>
            <a:off x="2129508" y="1871018"/>
            <a:ext cx="4576342" cy="3547875"/>
          </a:xfrm>
          <a:prstGeom prst="rect">
            <a:avLst/>
          </a:prstGeom>
        </p:spPr>
      </p:pic>
    </p:spTree>
    <p:extLst>
      <p:ext uri="{BB962C8B-B14F-4D97-AF65-F5344CB8AC3E}">
        <p14:creationId xmlns:p14="http://schemas.microsoft.com/office/powerpoint/2010/main" val="3086897137"/>
      </p:ext>
    </p:extLst>
  </p:cSld>
  <p:clrMapOvr>
    <a:masterClrMapping/>
  </p:clrMapOvr>
</p:sld>
</file>

<file path=ppt/theme/theme1.xml><?xml version="1.0" encoding="utf-8"?>
<a:theme xmlns:a="http://schemas.openxmlformats.org/drawingml/2006/main" name="1_presentationtemplate (3)">
  <a:themeElements>
    <a:clrScheme name="presentationtemplate (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990099"/>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990099"/>
            </a:solidFill>
            <a:effectLst/>
            <a:latin typeface="Times New Roman" pitchFamily="18" charset="0"/>
          </a:defRPr>
        </a:defPPr>
      </a:lstStyle>
    </a:lnDef>
  </a:objectDefaults>
  <a:extraClrSchemeLst>
    <a:extraClrScheme>
      <a:clrScheme name="presentationtemplate (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template (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template (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template (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template (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template (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template (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presentationtemplate (3)">
  <a:themeElements>
    <a:clrScheme name="presentationtemplate (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990099"/>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990099"/>
            </a:solidFill>
            <a:effectLst/>
            <a:latin typeface="Times New Roman" pitchFamily="18" charset="0"/>
          </a:defRPr>
        </a:defPPr>
      </a:lstStyle>
    </a:lnDef>
  </a:objectDefaults>
  <a:extraClrSchemeLst>
    <a:extraClrScheme>
      <a:clrScheme name="presentationtemplate (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template (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template (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template (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template (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template (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template (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50007</TotalTime>
  <Words>1237</Words>
  <Application>Microsoft Office PowerPoint</Application>
  <PresentationFormat>Letter Paper (8.5x11 in)</PresentationFormat>
  <Paragraphs>74</Paragraphs>
  <Slides>23</Slides>
  <Notes>23</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0</vt:i4>
      </vt:variant>
      <vt:variant>
        <vt:lpstr>Slide Titles</vt:lpstr>
      </vt:variant>
      <vt:variant>
        <vt:i4>23</vt:i4>
      </vt:variant>
    </vt:vector>
  </HeadingPairs>
  <TitlesOfParts>
    <vt:vector size="29" baseType="lpstr">
      <vt:lpstr>Arial</vt:lpstr>
      <vt:lpstr>Calibri</vt:lpstr>
      <vt:lpstr>Cambria</vt:lpstr>
      <vt:lpstr>Times New Roman</vt:lpstr>
      <vt:lpstr>1_presentationtemplate (3)</vt:lpstr>
      <vt:lpstr>2_presentationtemplate (3)</vt:lpstr>
      <vt:lpstr>Conjunction Assessment Risk Analysis</vt:lpstr>
      <vt:lpstr>Test input #01</vt:lpstr>
      <vt:lpstr>#1: ~N(0,1) Resids; ~N(0,1) Sample Covs: Unity Scale Factor</vt:lpstr>
      <vt:lpstr>#1: ~N(0,1) Resids; ~N(0,1) Sample Covs: Unity Scale Factor</vt:lpstr>
      <vt:lpstr>#1: ~N(0,1) Resids; ~N(0,1) Sample Covs: Resampled Scale Factors</vt:lpstr>
      <vt:lpstr>#1: ~N(0,1) Resids; ~N(0,1) Sample Covs: Rerun with Full-Sample Scale Factor Applied</vt:lpstr>
      <vt:lpstr>Test input #02</vt:lpstr>
      <vt:lpstr>#2: ~N(0,1) Resids; ~N(0,4) Sample Covs: Unity Scale Factor</vt:lpstr>
      <vt:lpstr>#2: ~N(0,1) Resids; ~N(0,4) Sample Covs: Resampled Scale Factors</vt:lpstr>
      <vt:lpstr>#2: ~N(0,1) Resids; ~N(0,4) Sample Covs: Rerun with Full-Sample Scale Factor Applied</vt:lpstr>
      <vt:lpstr>Test input #03</vt:lpstr>
      <vt:lpstr>#3: ~N(0,1) Resids; ~N(0,0.333) Sample Covs: Unity Scale Factor</vt:lpstr>
      <vt:lpstr>#3: ~N(0,1) Resids; ~N(0,0.333) Sample Covs: Resampled Scale Factors</vt:lpstr>
      <vt:lpstr>#3: ~N(0,1) Resids; ~N(0,0.333) Sample Covs: Rerun with Full-Sample Scale Factor Applied</vt:lpstr>
      <vt:lpstr>Test input #04</vt:lpstr>
      <vt:lpstr>#4: ~t(2) Resids; ~t(2) Sample Covs: Unity Scale Factor</vt:lpstr>
      <vt:lpstr>#4: ~t(2) Resids; ~t(2) Sample Covs: Resampled Scale Factors</vt:lpstr>
      <vt:lpstr>#4: ~t(2) Resids; ~t(2) Sample Covs: Rerun with Full-Sample Scale Factor Applied</vt:lpstr>
      <vt:lpstr>Test input #05</vt:lpstr>
      <vt:lpstr>#5: ~exp(2) Resids; ~ exp(2) Sample Covs: Residual Bias</vt:lpstr>
      <vt:lpstr>#5: ~exp(2) Resids; ~ exp(2) Sample Covs: Unity Scale Factor</vt:lpstr>
      <vt:lpstr>#5: ~exp(2) Resids; ~ exp(2) Sample Covs: Resampled Scale Factors</vt:lpstr>
      <vt:lpstr>#5: ~exp(2) Resids; ~ exp(2) Sample Covs: Rerun with Full-Sample Scale Factor Applied</vt:lpstr>
    </vt:vector>
  </TitlesOfParts>
  <Company>NASA/GSFC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lnewman</dc:creator>
  <cp:lastModifiedBy>Matthew D Hejduk</cp:lastModifiedBy>
  <cp:revision>1519</cp:revision>
  <cp:lastPrinted>2002-12-04T14:41:35Z</cp:lastPrinted>
  <dcterms:created xsi:type="dcterms:W3CDTF">2002-09-16T19:02:30Z</dcterms:created>
  <dcterms:modified xsi:type="dcterms:W3CDTF">2021-04-05T18:56:15Z</dcterms:modified>
</cp:coreProperties>
</file>