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3" r:id="rId11"/>
    <p:sldId id="302" r:id="rId12"/>
    <p:sldId id="301" r:id="rId13"/>
    <p:sldId id="304" r:id="rId14"/>
    <p:sldId id="292" r:id="rId15"/>
  </p:sldIdLst>
  <p:sldSz cx="1219200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13">
          <p15:clr>
            <a:srgbClr val="A4A3A4"/>
          </p15:clr>
        </p15:guide>
        <p15:guide id="2" orient="horz" pos="889">
          <p15:clr>
            <a:srgbClr val="A4A3A4"/>
          </p15:clr>
        </p15:guide>
        <p15:guide id="3" orient="horz" pos="4138">
          <p15:clr>
            <a:srgbClr val="A4A3A4"/>
          </p15:clr>
        </p15:guide>
        <p15:guide id="4" pos="4561">
          <p15:clr>
            <a:srgbClr val="A4A3A4"/>
          </p15:clr>
        </p15:guide>
        <p15:guide id="5" pos="7445">
          <p15:clr>
            <a:srgbClr val="A4A3A4"/>
          </p15:clr>
        </p15:guide>
        <p15:guide id="6" pos="233">
          <p15:clr>
            <a:srgbClr val="A4A3A4"/>
          </p15:clr>
        </p15:guide>
        <p15:guide id="7" pos="1677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9" userDrawn="1">
          <p15:clr>
            <a:srgbClr val="A4A3A4"/>
          </p15:clr>
        </p15:guide>
        <p15:guide id="2" pos="2156" userDrawn="1">
          <p15:clr>
            <a:srgbClr val="A4A3A4"/>
          </p15:clr>
        </p15:guide>
        <p15:guide id="3" orient="horz" pos="3120" userDrawn="1">
          <p15:clr>
            <a:srgbClr val="A4A3A4"/>
          </p15:clr>
        </p15:guide>
        <p15:guide id="4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mqvist Michael" initials="MA" lastIdx="21" clrIdx="0">
    <p:extLst>
      <p:ext uri="{19B8F6BF-5375-455C-9EA6-DF929625EA0E}">
        <p15:presenceInfo xmlns:p15="http://schemas.microsoft.com/office/powerpoint/2012/main" userId="Almqvist Mich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CECA"/>
    <a:srgbClr val="45607F"/>
    <a:srgbClr val="FFFFFF"/>
    <a:srgbClr val="92D050"/>
    <a:srgbClr val="336600"/>
    <a:srgbClr val="526D8C"/>
    <a:srgbClr val="646464"/>
    <a:srgbClr val="00487B"/>
    <a:srgbClr val="001D5A"/>
    <a:srgbClr val="188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434" autoAdjust="0"/>
  </p:normalViewPr>
  <p:slideViewPr>
    <p:cSldViewPr snapToGrid="0" showGuides="1">
      <p:cViewPr varScale="1">
        <p:scale>
          <a:sx n="105" d="100"/>
          <a:sy n="105" d="100"/>
        </p:scale>
        <p:origin x="120" y="174"/>
      </p:cViewPr>
      <p:guideLst>
        <p:guide orient="horz" pos="2513"/>
        <p:guide orient="horz" pos="889"/>
        <p:guide orient="horz" pos="4138"/>
        <p:guide pos="4561"/>
        <p:guide pos="7445"/>
        <p:guide pos="233"/>
        <p:guide pos="1677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-3318" y="-84"/>
      </p:cViewPr>
      <p:guideLst>
        <p:guide orient="horz" pos="2869"/>
        <p:guide pos="2156"/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5300"/>
          </a:xfrm>
          <a:prstGeom prst="rect">
            <a:avLst/>
          </a:prstGeom>
        </p:spPr>
        <p:txBody>
          <a:bodyPr vert="horz" lIns="91166" tIns="45583" rIns="91166" bIns="4558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166" tIns="45583" rIns="91166" bIns="45583" rtlCol="0"/>
          <a:lstStyle>
            <a:lvl1pPr algn="r">
              <a:defRPr sz="1200"/>
            </a:lvl1pPr>
          </a:lstStyle>
          <a:p>
            <a:fld id="{A1936DF5-8C83-46C7-B4CE-7755EBF09CC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08981"/>
            <a:ext cx="2944283" cy="495300"/>
          </a:xfrm>
          <a:prstGeom prst="rect">
            <a:avLst/>
          </a:prstGeom>
        </p:spPr>
        <p:txBody>
          <a:bodyPr vert="horz" lIns="91166" tIns="45583" rIns="91166" bIns="4558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166" tIns="45583" rIns="91166" bIns="45583" rtlCol="0" anchor="b"/>
          <a:lstStyle>
            <a:lvl1pPr algn="r">
              <a:defRPr sz="1200"/>
            </a:lvl1pPr>
          </a:lstStyle>
          <a:p>
            <a:fld id="{0ADDF35B-F336-472A-A963-2AF090057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266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7020"/>
          </a:xfrm>
          <a:prstGeom prst="rect">
            <a:avLst/>
          </a:prstGeom>
        </p:spPr>
        <p:txBody>
          <a:bodyPr vert="horz" lIns="91166" tIns="45583" rIns="91166" bIns="4558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166" tIns="45583" rIns="91166" bIns="45583" rtlCol="0"/>
          <a:lstStyle>
            <a:lvl1pPr algn="r">
              <a:defRPr sz="1200"/>
            </a:lvl1pPr>
          </a:lstStyle>
          <a:p>
            <a:fld id="{65316BF1-A640-401D-9D90-F8D7D6E6B6B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66" tIns="45583" rIns="91166" bIns="4558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3"/>
            <a:ext cx="5435600" cy="3900487"/>
          </a:xfrm>
          <a:prstGeom prst="rect">
            <a:avLst/>
          </a:prstGeom>
        </p:spPr>
        <p:txBody>
          <a:bodyPr vert="horz" lIns="91166" tIns="45583" rIns="91166" bIns="4558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08982"/>
            <a:ext cx="2944283" cy="497019"/>
          </a:xfrm>
          <a:prstGeom prst="rect">
            <a:avLst/>
          </a:prstGeom>
        </p:spPr>
        <p:txBody>
          <a:bodyPr vert="horz" lIns="91166" tIns="45583" rIns="91166" bIns="4558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2"/>
            <a:ext cx="2944283" cy="497019"/>
          </a:xfrm>
          <a:prstGeom prst="rect">
            <a:avLst/>
          </a:prstGeom>
        </p:spPr>
        <p:txBody>
          <a:bodyPr vert="horz" lIns="91166" tIns="45583" rIns="91166" bIns="45583" rtlCol="0" anchor="b"/>
          <a:lstStyle>
            <a:lvl1pPr algn="r">
              <a:defRPr sz="1200"/>
            </a:lvl1pPr>
          </a:lstStyle>
          <a:p>
            <a:fld id="{17F8E2DC-A3F0-4FE5-9453-63663203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6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8E2DC-A3F0-4FE5-9453-636632032AB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38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88" y="3208530"/>
            <a:ext cx="6870700" cy="1588938"/>
          </a:xfrm>
        </p:spPr>
        <p:txBody>
          <a:bodyPr tIns="25200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>
                <a:solidFill>
                  <a:srgbClr val="4B4B4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343070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878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5724525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094412" y="1404000"/>
            <a:ext cx="5724525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38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22"/>
          </p:nvPr>
        </p:nvSpPr>
        <p:spPr>
          <a:xfrm>
            <a:off x="7236000" y="1411288"/>
            <a:ext cx="4572000" cy="5140711"/>
          </a:xfrm>
          <a:solidFill>
            <a:schemeClr val="bg2"/>
          </a:solidFill>
        </p:spPr>
        <p:txBody>
          <a:bodyPr lIns="396000" tIns="396000" rIns="396000" bIns="396000" anchor="t" anchorCtr="0"/>
          <a:lstStyle>
            <a:lvl1pPr marL="0" indent="0">
              <a:lnSpc>
                <a:spcPct val="80000"/>
              </a:lnSpc>
              <a:spcBef>
                <a:spcPts val="90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414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127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4pPr>
            <a:lvl5pPr marL="163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95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3989388"/>
            <a:ext cx="4572000" cy="2562612"/>
          </a:xfrm>
          <a:solidFill>
            <a:srgbClr val="4B4B4B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236000" y="1411287"/>
            <a:ext cx="4572000" cy="257810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672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3989388"/>
            <a:ext cx="4572000" cy="2562612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Media Placeholder 4"/>
          <p:cNvSpPr>
            <a:spLocks noGrp="1"/>
          </p:cNvSpPr>
          <p:nvPr>
            <p:ph type="media" sz="quarter" idx="23"/>
          </p:nvPr>
        </p:nvSpPr>
        <p:spPr>
          <a:xfrm>
            <a:off x="7236000" y="1411288"/>
            <a:ext cx="4572000" cy="2578099"/>
          </a:xfrm>
          <a:solidFill>
            <a:srgbClr val="CDCDCD"/>
          </a:solidFill>
          <a:ln>
            <a:noFill/>
          </a:ln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media</a:t>
            </a:r>
            <a:endParaRPr lang="en-GB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84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4" y="4184440"/>
            <a:ext cx="6672136" cy="2180734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73063" y="1411288"/>
            <a:ext cx="2289175" cy="2578100"/>
          </a:xfrm>
          <a:solidFill>
            <a:srgbClr val="4B4B4B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662239" y="1411288"/>
            <a:ext cx="4579936" cy="2578099"/>
          </a:xfrm>
          <a:solidFill>
            <a:srgbClr val="CDCDCD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42175" y="1411288"/>
            <a:ext cx="4578349" cy="2578099"/>
          </a:xfrm>
          <a:noFill/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21"/>
          </p:nvPr>
        </p:nvSpPr>
        <p:spPr>
          <a:xfrm>
            <a:off x="7242176" y="3989389"/>
            <a:ext cx="4578349" cy="2579686"/>
          </a:xfrm>
          <a:solidFill>
            <a:schemeClr val="bg2"/>
          </a:solidFill>
        </p:spPr>
        <p:txBody>
          <a:bodyPr lIns="270000" tIns="270000" rIns="270000" bIns="270000" anchor="ctr" anchorCtr="0"/>
          <a:lstStyle>
            <a:lvl1pPr marL="360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41400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278000" indent="0">
              <a:buFontTx/>
              <a:buNone/>
              <a:defRPr sz="1200">
                <a:solidFill>
                  <a:schemeClr val="bg1"/>
                </a:solidFill>
              </a:defRPr>
            </a:lvl4pPr>
            <a:lvl5pPr marL="1638000" indent="0"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769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73064" y="1411288"/>
            <a:ext cx="2289174" cy="2578099"/>
          </a:xfrm>
          <a:solidFill>
            <a:srgbClr val="CDCDCD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662239" y="1411288"/>
            <a:ext cx="4579936" cy="2578100"/>
          </a:xfrm>
          <a:solidFill>
            <a:srgbClr val="4B4B4B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42175" y="1411288"/>
            <a:ext cx="4573588" cy="2578100"/>
          </a:xfrm>
          <a:noFill/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7240588" y="3989389"/>
            <a:ext cx="4579937" cy="2579686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662238" y="3989389"/>
            <a:ext cx="4579936" cy="2579686"/>
          </a:xfrm>
          <a:solidFill>
            <a:srgbClr val="CDCDCD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373063" y="3989388"/>
            <a:ext cx="2289175" cy="2579686"/>
          </a:xfrm>
          <a:noFill/>
        </p:spPr>
        <p:txBody>
          <a:bodyPr anchor="ctr" anchorCtr="0"/>
          <a:lstStyle>
            <a:lvl1pPr marL="360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314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Full 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dia Placeholder 4"/>
          <p:cNvSpPr>
            <a:spLocks noGrp="1"/>
          </p:cNvSpPr>
          <p:nvPr>
            <p:ph type="media" sz="quarter" idx="22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/>
            </a:lvl1pPr>
          </a:lstStyle>
          <a:p>
            <a:r>
              <a:rPr lang="en-US" noProof="0"/>
              <a:t>Click icon to add media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5138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916286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pic>
        <p:nvPicPr>
          <p:cNvPr id="6" name="Picture 5" descr="Saab_rgb_2270x72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3" y="351088"/>
            <a:ext cx="1248494" cy="39599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3171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88" y="3208530"/>
            <a:ext cx="6870700" cy="1588938"/>
          </a:xfrm>
        </p:spPr>
        <p:txBody>
          <a:bodyPr tIns="25200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>
                <a:solidFill>
                  <a:srgbClr val="4B4B4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343070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633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916286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pic>
        <p:nvPicPr>
          <p:cNvPr id="6" name="Picture 5" descr="Saab_rgb_2270x72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3" y="351088"/>
            <a:ext cx="1248494" cy="39599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53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67DC7756-F8EA-479C-AD35-9DD52850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3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88" y="3208530"/>
            <a:ext cx="6870700" cy="1588938"/>
          </a:xfrm>
        </p:spPr>
        <p:txBody>
          <a:bodyPr tIns="25200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>
                <a:solidFill>
                  <a:srgbClr val="4B4B4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343070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738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916286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pic>
        <p:nvPicPr>
          <p:cNvPr id="6" name="Picture 5" descr="Saab_rgb_2270x72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3" y="351088"/>
            <a:ext cx="1248494" cy="39599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562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67DC7756-F8EA-479C-AD35-9DD52850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1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53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88"/>
            <a:ext cx="11438112" cy="5140712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4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1411288"/>
            <a:ext cx="4582938" cy="514071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28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236000" y="1411288"/>
            <a:ext cx="4582938" cy="2578100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2"/>
          </p:nvPr>
        </p:nvSpPr>
        <p:spPr>
          <a:xfrm>
            <a:off x="7236000" y="3989388"/>
            <a:ext cx="4582938" cy="2562612"/>
          </a:xfrm>
          <a:solidFill>
            <a:srgbClr val="4B4B4B"/>
          </a:solidFill>
        </p:spPr>
        <p:txBody>
          <a:bodyPr lIns="396000" tIns="396000" rIns="396000" bIns="396000" anchor="t" anchorCtr="0"/>
          <a:lstStyle>
            <a:lvl1pPr marL="0" indent="0">
              <a:lnSpc>
                <a:spcPct val="80000"/>
              </a:lnSpc>
              <a:spcBef>
                <a:spcPts val="90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414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127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4pPr>
            <a:lvl5pPr marL="163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77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236000" y="1411288"/>
            <a:ext cx="4572000" cy="5140712"/>
          </a:xfrm>
          <a:solidFill>
            <a:srgbClr val="CDCDCD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22" hasCustomPrompt="1"/>
          </p:nvPr>
        </p:nvSpPr>
        <p:spPr>
          <a:xfrm>
            <a:off x="369888" y="1411288"/>
            <a:ext cx="6866112" cy="5140712"/>
          </a:xfrm>
          <a:solidFill>
            <a:schemeClr val="bg2"/>
          </a:solidFill>
        </p:spPr>
        <p:txBody>
          <a:bodyPr lIns="396000" tIns="396000" rIns="396000" bIns="396000" anchor="ctr" anchorCtr="0"/>
          <a:lstStyle>
            <a:lvl1pPr marL="0" indent="0">
              <a:buFontTx/>
              <a:buNone/>
              <a:defRPr sz="3200" cap="all" spc="-100" baseline="0">
                <a:solidFill>
                  <a:schemeClr val="bg1"/>
                </a:solidFill>
              </a:defRPr>
            </a:lvl1pPr>
            <a:lvl2pPr marL="41400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278000" indent="0">
              <a:buFontTx/>
              <a:buNone/>
              <a:defRPr sz="1200">
                <a:solidFill>
                  <a:schemeClr val="bg1"/>
                </a:solidFill>
              </a:defRPr>
            </a:lvl4pPr>
            <a:lvl5pPr marL="1638000" indent="0"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54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88"/>
            <a:ext cx="2292350" cy="514071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2664000" y="1404000"/>
            <a:ext cx="4572000" cy="5148000"/>
          </a:xfrm>
        </p:spPr>
        <p:txBody>
          <a:bodyPr lIns="396000"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88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00"/>
            <a:ext cx="2294112" cy="5140800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2664000" y="1404000"/>
            <a:ext cx="4572000" cy="5148000"/>
          </a:xfrm>
        </p:spPr>
        <p:txBody>
          <a:bodyPr lIns="396000"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7236000" y="1404000"/>
            <a:ext cx="4572000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82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4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xxHeader5"/>
          <p:cNvSpPr/>
          <p:nvPr>
            <p:custDataLst>
              <p:tags r:id="rId24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xxHeader4"/>
          <p:cNvSpPr/>
          <p:nvPr>
            <p:custDataLst>
              <p:tags r:id="rId25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xxHeader3"/>
          <p:cNvSpPr/>
          <p:nvPr>
            <p:custDataLst>
              <p:tags r:id="rId26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xxHeader2"/>
          <p:cNvSpPr/>
          <p:nvPr>
            <p:custDataLst>
              <p:tags r:id="rId27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xxHeader1"/>
          <p:cNvSpPr/>
          <p:nvPr>
            <p:custDataLst>
              <p:tags r:id="rId28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9098112" cy="1008000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88" y="1403999"/>
            <a:ext cx="11438112" cy="5148000"/>
          </a:xfrm>
          <a:prstGeom prst="rect">
            <a:avLst/>
          </a:prstGeom>
        </p:spPr>
        <p:txBody>
          <a:bodyPr vert="horz" wrap="square" lIns="0" tIns="396000" rIns="0" bIns="39600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xxLanguageTextBox"/>
          <p:cNvSpPr/>
          <p:nvPr>
            <p:custDataLst>
              <p:tags r:id="rId29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1802265" y="0"/>
            <a:ext cx="0" cy="301537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xxHeader"/>
          <p:cNvSpPr txBox="1"/>
          <p:nvPr/>
        </p:nvSpPr>
        <p:spPr>
          <a:xfrm>
            <a:off x="7265488" y="8514"/>
            <a:ext cx="3600001" cy="347853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aseline="0" noProof="0" dirty="0">
                <a:solidFill>
                  <a:srgbClr val="4B4B4B"/>
                </a:solidFill>
                <a:latin typeface="+mn-lt"/>
              </a:rPr>
              <a:t> </a:t>
            </a:r>
            <a:r>
              <a:rPr lang="en-GB" sz="800" kern="1200" dirty="0">
                <a:solidFill>
                  <a:srgbClr val="4B4B4B"/>
                </a:solidFill>
                <a:effectLst/>
                <a:latin typeface="+mn-lt"/>
                <a:ea typeface="+mn-ea"/>
                <a:cs typeface="+mn-cs"/>
              </a:rPr>
              <a:t>NOT EXPORT CONTROLLED</a:t>
            </a:r>
            <a:r>
              <a:rPr lang="en-GB" sz="800" kern="1200" baseline="0" dirty="0">
                <a:solidFill>
                  <a:srgbClr val="4B4B4B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800" noProof="0" dirty="0">
                <a:solidFill>
                  <a:srgbClr val="4B4B4B"/>
                </a:solidFill>
                <a:latin typeface="+mn-lt"/>
              </a:rPr>
              <a:t>|</a:t>
            </a:r>
            <a:r>
              <a:rPr lang="en-GB" sz="800" baseline="0" noProof="0" dirty="0">
                <a:solidFill>
                  <a:srgbClr val="4B4B4B"/>
                </a:solidFill>
                <a:latin typeface="+mn-lt"/>
              </a:rPr>
              <a:t> </a:t>
            </a:r>
            <a:r>
              <a:rPr lang="en-GB" sz="800" kern="1200" dirty="0">
                <a:solidFill>
                  <a:srgbClr val="4B4B4B"/>
                </a:solidFill>
                <a:effectLst/>
                <a:latin typeface="+mn-lt"/>
                <a:ea typeface="+mn-ea"/>
                <a:cs typeface="+mn-cs"/>
              </a:rPr>
              <a:t>NOT CLASSIFIED</a:t>
            </a:r>
          </a:p>
          <a:p>
            <a:pPr algn="r"/>
            <a:r>
              <a:rPr lang="en-GB" sz="800" noProof="0" dirty="0">
                <a:solidFill>
                  <a:srgbClr val="4B4B4B"/>
                </a:solidFill>
                <a:latin typeface="+mn-lt"/>
              </a:rPr>
              <a:t>Anders Modén| Issue </a:t>
            </a:r>
            <a:r>
              <a:rPr lang="en-GB" sz="800" baseline="0" noProof="0" dirty="0">
                <a:solidFill>
                  <a:srgbClr val="4B4B4B"/>
                </a:solidFill>
                <a:latin typeface="+mn-lt"/>
              </a:rPr>
              <a:t> A</a:t>
            </a:r>
            <a:endParaRPr lang="en-GB" sz="800" noProof="0" dirty="0">
              <a:solidFill>
                <a:srgbClr val="4B4B4B"/>
              </a:solidFill>
              <a:latin typeface="Arial"/>
            </a:endParaRPr>
          </a:p>
        </p:txBody>
      </p:sp>
      <p:pic>
        <p:nvPicPr>
          <p:cNvPr id="17" name="InsertedImage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464" y="59056"/>
            <a:ext cx="766371" cy="2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9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50" r:id="rId2"/>
    <p:sldLayoutId id="2147483654" r:id="rId3"/>
    <p:sldLayoutId id="2147483744" r:id="rId4"/>
    <p:sldLayoutId id="2147483703" r:id="rId5"/>
    <p:sldLayoutId id="2147483734" r:id="rId6"/>
    <p:sldLayoutId id="2147483736" r:id="rId7"/>
    <p:sldLayoutId id="2147483737" r:id="rId8"/>
    <p:sldLayoutId id="2147483702" r:id="rId9"/>
    <p:sldLayoutId id="2147483749" r:id="rId10"/>
    <p:sldLayoutId id="2147483738" r:id="rId11"/>
    <p:sldLayoutId id="2147483704" r:id="rId12"/>
    <p:sldLayoutId id="2147483735" r:id="rId13"/>
    <p:sldLayoutId id="2147483747" r:id="rId14"/>
    <p:sldLayoutId id="2147483746" r:id="rId15"/>
    <p:sldLayoutId id="2147483731" r:id="rId16"/>
    <p:sldLayoutId id="2147483748" r:id="rId17"/>
    <p:sldLayoutId id="2147483762" r:id="rId18"/>
    <p:sldLayoutId id="2147483763" r:id="rId19"/>
    <p:sldLayoutId id="2147483776" r:id="rId20"/>
    <p:sldLayoutId id="2147483777" r:id="rId21"/>
    <p:sldLayoutId id="2147483778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cap="all" spc="-100" baseline="0">
          <a:solidFill>
            <a:srgbClr val="4B4B4B"/>
          </a:solidFill>
          <a:latin typeface="+mj-lt"/>
          <a:ea typeface="+mj-ea"/>
          <a:cs typeface="+mj-cs"/>
        </a:defRPr>
      </a:lvl1pPr>
    </p:titleStyle>
    <p:bodyStyle>
      <a:lvl1pPr marL="234000" indent="-2304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rgbClr val="4B4B4B"/>
          </a:solidFill>
          <a:latin typeface="+mn-lt"/>
          <a:ea typeface="+mn-ea"/>
          <a:cs typeface="+mn-cs"/>
        </a:defRPr>
      </a:lvl1pPr>
      <a:lvl2pPr marL="648000" indent="-234000" algn="l" defTabSz="914400" rtl="0" eaLnBrk="1" latinLnBrk="0" hangingPunct="1">
        <a:lnSpc>
          <a:spcPct val="80000"/>
        </a:lnSpc>
        <a:spcBef>
          <a:spcPts val="900"/>
        </a:spcBef>
        <a:buFont typeface="Arial" panose="020B0604020202020204" pitchFamily="34" charset="0"/>
        <a:buChar char="‒"/>
        <a:defRPr sz="1600" kern="1200">
          <a:solidFill>
            <a:srgbClr val="4B4B4B"/>
          </a:solidFill>
          <a:latin typeface="+mn-lt"/>
          <a:ea typeface="+mn-ea"/>
          <a:cs typeface="+mn-cs"/>
        </a:defRPr>
      </a:lvl2pPr>
      <a:lvl3pPr marL="1080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rgbClr val="4B4B4B"/>
          </a:solidFill>
          <a:latin typeface="+mn-lt"/>
          <a:ea typeface="+mn-ea"/>
          <a:cs typeface="+mn-cs"/>
        </a:defRPr>
      </a:lvl3pPr>
      <a:lvl4pPr marL="1512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rgbClr val="4B4B4B"/>
          </a:solidFill>
          <a:latin typeface="+mn-lt"/>
          <a:ea typeface="+mn-ea"/>
          <a:cs typeface="+mn-cs"/>
        </a:defRPr>
      </a:lvl4pPr>
      <a:lvl5pPr marL="1872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rgbClr val="4B4B4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369888" y="2414061"/>
            <a:ext cx="6870700" cy="15889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Learn Basic principles in Gizmo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Build distributed SW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C# interfaces </a:t>
            </a: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8728392" cy="126644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Distribution Tutorial</a:t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Anders Modén</a:t>
            </a:r>
            <a:br>
              <a:rPr lang="en-GB" dirty="0"/>
            </a:br>
            <a:r>
              <a:rPr lang="en-GB" dirty="0"/>
              <a:t>Saab AB, Training &amp; Simulation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 rot="10800000" flipV="1">
            <a:off x="284161" y="6298198"/>
            <a:ext cx="38782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This document and the information contained herein is the property of Saab AB and must not be used, disclosed or altered without Saab AB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45899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attribute is a named value</a:t>
            </a:r>
          </a:p>
          <a:p>
            <a:r>
              <a:rPr lang="en-US" dirty="0"/>
              <a:t>Attributes are located in objects and events</a:t>
            </a:r>
          </a:p>
          <a:p>
            <a:r>
              <a:rPr lang="en-US" dirty="0"/>
              <a:t>Attributes have unique names in an object instance or event instance</a:t>
            </a:r>
          </a:p>
          <a:p>
            <a:r>
              <a:rPr lang="en-US" dirty="0"/>
              <a:t>The value of an attribute can be any type of data that can be serialized by </a:t>
            </a:r>
            <a:r>
              <a:rPr lang="en-US" dirty="0" err="1"/>
              <a:t>DynamicType</a:t>
            </a:r>
            <a:r>
              <a:rPr lang="en-US" dirty="0"/>
              <a:t> (number, string, </a:t>
            </a:r>
            <a:r>
              <a:rPr lang="en-US" dirty="0" err="1"/>
              <a:t>guid</a:t>
            </a:r>
            <a:r>
              <a:rPr lang="en-US" dirty="0"/>
              <a:t> etc..)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A1B0C1B-979E-4CBB-9A92-38A12167C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647" y="1782508"/>
            <a:ext cx="3387388" cy="10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Events are located in sessions</a:t>
            </a:r>
          </a:p>
          <a:p>
            <a:r>
              <a:rPr lang="en-US" dirty="0"/>
              <a:t>An event can be sent and received in a session</a:t>
            </a:r>
          </a:p>
          <a:p>
            <a:r>
              <a:rPr lang="en-US" dirty="0"/>
              <a:t>An event is like shouting out a message in a conference room</a:t>
            </a:r>
          </a:p>
          <a:p>
            <a:r>
              <a:rPr lang="en-US" dirty="0"/>
              <a:t>An event can deliver attributes that describes the event</a:t>
            </a:r>
            <a:br>
              <a:rPr lang="en-US" dirty="0"/>
            </a:br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events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7168BBDA-B2C1-4086-8DD9-9F88539B6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088" y="1764753"/>
            <a:ext cx="2797200" cy="26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are located in sessions</a:t>
            </a:r>
          </a:p>
          <a:p>
            <a:r>
              <a:rPr lang="en-US" dirty="0"/>
              <a:t>An object can be created and destroyed in a session</a:t>
            </a:r>
          </a:p>
          <a:p>
            <a:r>
              <a:rPr lang="en-US" dirty="0"/>
              <a:t>An object is like a cup of coffee standing on the table in the conference room</a:t>
            </a:r>
          </a:p>
          <a:p>
            <a:r>
              <a:rPr lang="en-US" dirty="0"/>
              <a:t>The object can be described by its attributes like a cup with “color”=“blue”</a:t>
            </a:r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objects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7168BBDA-B2C1-4086-8DD9-9F88539B6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822" y="1862407"/>
            <a:ext cx="2797200" cy="26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7" y="1404000"/>
            <a:ext cx="10842609" cy="5148000"/>
          </a:xfrm>
        </p:spPr>
        <p:txBody>
          <a:bodyPr>
            <a:normAutofit/>
          </a:bodyPr>
          <a:lstStyle/>
          <a:p>
            <a:r>
              <a:rPr lang="en-US" dirty="0"/>
              <a:t>Distribution uses subscriptions to define the required notifications for the client</a:t>
            </a:r>
          </a:p>
          <a:p>
            <a:r>
              <a:rPr lang="en-US" dirty="0"/>
              <a:t>A client can subscribe events for a certain session</a:t>
            </a:r>
          </a:p>
          <a:p>
            <a:r>
              <a:rPr lang="en-US" dirty="0"/>
              <a:t>A client can subscribe new and existing objects for a certain session</a:t>
            </a:r>
          </a:p>
          <a:p>
            <a:r>
              <a:rPr lang="en-US" dirty="0"/>
              <a:t>A client can subscribe new and existing attributes for a certain object</a:t>
            </a:r>
          </a:p>
          <a:p>
            <a:r>
              <a:rPr lang="en-US" dirty="0"/>
              <a:t>A client can subscribe attribute updates for a certain attribute</a:t>
            </a:r>
          </a:p>
          <a:p>
            <a:r>
              <a:rPr lang="en-US" dirty="0"/>
              <a:t>A client can subscribe removal of all object related information above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Subscriptions</a:t>
            </a:r>
          </a:p>
        </p:txBody>
      </p:sp>
    </p:spTree>
    <p:extLst>
      <p:ext uri="{BB962C8B-B14F-4D97-AF65-F5344CB8AC3E}">
        <p14:creationId xmlns:p14="http://schemas.microsoft.com/office/powerpoint/2010/main" val="250649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35DC8D7F-1DFF-4787-A8FA-D07FE6B6F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anders.moden@saabgroup.com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A6D496AF-3BEE-4BF1-9300-2BCA720DE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89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1404000"/>
            <a:ext cx="9322752" cy="5148000"/>
          </a:xfrm>
        </p:spPr>
        <p:txBody>
          <a:bodyPr/>
          <a:lstStyle/>
          <a:p>
            <a:r>
              <a:rPr lang="en-US" dirty="0"/>
              <a:t>A platform independent C++/C# library for distributed objects and events</a:t>
            </a:r>
          </a:p>
          <a:p>
            <a:r>
              <a:rPr lang="en-US" dirty="0"/>
              <a:t>High performance data throughput</a:t>
            </a:r>
          </a:p>
          <a:p>
            <a:r>
              <a:rPr lang="en-US" dirty="0"/>
              <a:t>Easy to use API</a:t>
            </a:r>
          </a:p>
          <a:p>
            <a:r>
              <a:rPr lang="en-US" dirty="0"/>
              <a:t>Subscription model</a:t>
            </a:r>
          </a:p>
          <a:p>
            <a:r>
              <a:rPr lang="en-US" dirty="0"/>
              <a:t>Ownership model</a:t>
            </a:r>
          </a:p>
          <a:p>
            <a:r>
              <a:rPr lang="en-US" dirty="0"/>
              <a:t>Management model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Saab Distribution C# library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A3108597-1492-43B9-8772-5DC78E48E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226" y="2267675"/>
            <a:ext cx="3700463" cy="378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1404000"/>
            <a:ext cx="7914576" cy="5148000"/>
          </a:xfrm>
        </p:spPr>
        <p:txBody>
          <a:bodyPr/>
          <a:lstStyle/>
          <a:p>
            <a:r>
              <a:rPr lang="en-US" dirty="0"/>
              <a:t>A session represents an interest in a topic</a:t>
            </a:r>
          </a:p>
          <a:p>
            <a:r>
              <a:rPr lang="en-US" dirty="0"/>
              <a:t>Just like a conference room where you meet and discuss a topic</a:t>
            </a:r>
          </a:p>
          <a:p>
            <a:r>
              <a:rPr lang="en-US" dirty="0"/>
              <a:t>Any number of sessions</a:t>
            </a:r>
          </a:p>
          <a:p>
            <a:r>
              <a:rPr lang="en-US" dirty="0"/>
              <a:t>A session can be local or global</a:t>
            </a:r>
          </a:p>
          <a:p>
            <a:r>
              <a:rPr lang="en-US" dirty="0"/>
              <a:t>You can join and resign interest in a session topic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AB66C9D5-EF49-41E8-9922-58AC1F364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643" y="1759574"/>
            <a:ext cx="2216714" cy="221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a manager to start working with distribution</a:t>
            </a:r>
          </a:p>
          <a:p>
            <a:r>
              <a:rPr lang="en-US" dirty="0"/>
              <a:t>A manager will provide you resources</a:t>
            </a:r>
          </a:p>
          <a:p>
            <a:r>
              <a:rPr lang="en-US" dirty="0"/>
              <a:t>Can be many managers but you typically work with the default manager</a:t>
            </a:r>
          </a:p>
          <a:p>
            <a:r>
              <a:rPr lang="en-US" dirty="0"/>
              <a:t>A manager is like the booking system for conference rooms</a:t>
            </a:r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FAEEA82-FD65-4495-8619-581D8C0D4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196" y="1578321"/>
            <a:ext cx="2377608" cy="185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4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identify yourself as a client when working with distribution</a:t>
            </a:r>
          </a:p>
          <a:p>
            <a:r>
              <a:rPr lang="en-US" dirty="0"/>
              <a:t>You identify a client with a name</a:t>
            </a:r>
          </a:p>
          <a:p>
            <a:r>
              <a:rPr lang="en-US" dirty="0"/>
              <a:t>Convenient to interact with system through your client</a:t>
            </a:r>
          </a:p>
          <a:p>
            <a:r>
              <a:rPr lang="en-US" dirty="0"/>
              <a:t>When client goes out of scope, the </a:t>
            </a:r>
            <a:r>
              <a:rPr lang="en-US" dirty="0" err="1"/>
              <a:t>sw</a:t>
            </a:r>
            <a:r>
              <a:rPr lang="en-US" dirty="0"/>
              <a:t> shuts down</a:t>
            </a:r>
          </a:p>
          <a:p>
            <a:r>
              <a:rPr lang="en-US" dirty="0"/>
              <a:t>A client gets information from manager and other components via delegate notifications</a:t>
            </a:r>
          </a:p>
          <a:p>
            <a:r>
              <a:rPr lang="en-US" dirty="0"/>
              <a:t>A client has an async handling of notifications</a:t>
            </a:r>
          </a:p>
          <a:p>
            <a:r>
              <a:rPr lang="en-US" dirty="0"/>
              <a:t>A client is like you in a </a:t>
            </a:r>
            <a:r>
              <a:rPr lang="en-US"/>
              <a:t>conference room</a:t>
            </a:r>
            <a:endParaRPr lang="en-US" dirty="0"/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B95C4899-ECBE-419F-A753-DAB73F474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948" y="1584461"/>
            <a:ext cx="2478104" cy="174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2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local session is a topic just in your process</a:t>
            </a:r>
          </a:p>
          <a:p>
            <a:r>
              <a:rPr lang="en-US" dirty="0"/>
              <a:t>Only clients in your process (your code) can access this topic</a:t>
            </a:r>
          </a:p>
          <a:p>
            <a:r>
              <a:rPr lang="en-US" dirty="0"/>
              <a:t>There can be many processes on the same machine that has the same topic but they are not visible to each other</a:t>
            </a:r>
          </a:p>
          <a:p>
            <a:r>
              <a:rPr lang="en-US" dirty="0"/>
              <a:t>Local sessions are very fast as they don’t communicate outside process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Session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AB66C9D5-EF49-41E8-9922-58AC1F364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783" y="1703234"/>
            <a:ext cx="1724434" cy="17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9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1404000"/>
            <a:ext cx="10383456" cy="5148000"/>
          </a:xfrm>
        </p:spPr>
        <p:txBody>
          <a:bodyPr>
            <a:normAutofit/>
          </a:bodyPr>
          <a:lstStyle/>
          <a:p>
            <a:r>
              <a:rPr lang="en-US" dirty="0"/>
              <a:t>A global session is a topic that can extend beyond your process</a:t>
            </a:r>
          </a:p>
          <a:p>
            <a:r>
              <a:rPr lang="en-US" dirty="0"/>
              <a:t>A global session is visible in a </a:t>
            </a:r>
            <a:r>
              <a:rPr lang="en-US" dirty="0" err="1"/>
              <a:t>tcp</a:t>
            </a:r>
            <a:r>
              <a:rPr lang="en-US" dirty="0"/>
              <a:t>/</a:t>
            </a:r>
            <a:r>
              <a:rPr lang="en-US" dirty="0" err="1"/>
              <a:t>udp</a:t>
            </a:r>
            <a:r>
              <a:rPr lang="en-US" dirty="0"/>
              <a:t> network (or using other transport protocols)</a:t>
            </a:r>
          </a:p>
          <a:p>
            <a:r>
              <a:rPr lang="en-US" dirty="0"/>
              <a:t>The network used can be a network between processes on many computers or a network between processes on your machine only</a:t>
            </a:r>
          </a:p>
          <a:p>
            <a:r>
              <a:rPr lang="en-US" dirty="0"/>
              <a:t>A global process has a unique name between processes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Session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AB66C9D5-EF49-41E8-9922-58AC1F364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678" y="1538642"/>
            <a:ext cx="1724434" cy="17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6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event is a temporal occurrence </a:t>
            </a:r>
          </a:p>
          <a:p>
            <a:r>
              <a:rPr lang="en-US" dirty="0"/>
              <a:t>It can contain attributes and values</a:t>
            </a:r>
          </a:p>
          <a:p>
            <a:r>
              <a:rPr lang="en-US" dirty="0"/>
              <a:t>It can be of a certain type</a:t>
            </a:r>
          </a:p>
          <a:p>
            <a:r>
              <a:rPr lang="en-US" dirty="0"/>
              <a:t>Once sent it is no longer valid</a:t>
            </a:r>
          </a:p>
          <a:p>
            <a:r>
              <a:rPr lang="en-US" dirty="0"/>
              <a:t>Once received you can only look at it</a:t>
            </a:r>
          </a:p>
          <a:p>
            <a:r>
              <a:rPr lang="en-US" dirty="0"/>
              <a:t>An event is sent/received on a session</a:t>
            </a:r>
          </a:p>
          <a:p>
            <a:r>
              <a:rPr lang="en-US" dirty="0"/>
              <a:t>Only subscribed event types are received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3142042C-DD61-483D-AEEB-DB78E56CA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359" y="1723870"/>
            <a:ext cx="1664475" cy="1295591"/>
          </a:xfrm>
          <a:prstGeom prst="rect">
            <a:avLst/>
          </a:prstGeom>
        </p:spPr>
      </p:pic>
      <p:pic>
        <p:nvPicPr>
          <p:cNvPr id="4" name="Bildobjekt 3">
            <a:extLst>
              <a:ext uri="{FF2B5EF4-FFF2-40B4-BE49-F238E27FC236}">
                <a16:creationId xmlns:a16="http://schemas.microsoft.com/office/drawing/2014/main" id="{AA1B0C1B-979E-4CBB-9A92-38A12167C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102" y="3410540"/>
            <a:ext cx="2398988" cy="73872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F75C1610-2CA8-4FE9-B0B4-2B7EA0B81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102" y="4149260"/>
            <a:ext cx="2398988" cy="7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0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object is a durable instance </a:t>
            </a:r>
          </a:p>
          <a:p>
            <a:r>
              <a:rPr lang="en-US" dirty="0"/>
              <a:t>It can contain attributes and values</a:t>
            </a:r>
          </a:p>
          <a:p>
            <a:r>
              <a:rPr lang="en-US" dirty="0"/>
              <a:t>It can be of a certain type</a:t>
            </a:r>
          </a:p>
          <a:p>
            <a:r>
              <a:rPr lang="en-US" dirty="0"/>
              <a:t>An object has a life span from creation until destruction</a:t>
            </a:r>
          </a:p>
          <a:p>
            <a:r>
              <a:rPr lang="en-US" dirty="0"/>
              <a:t>Only subscribed object types are notified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A1B0C1B-979E-4CBB-9A92-38A12167C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879" y="3410540"/>
            <a:ext cx="2398988" cy="73872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F75C1610-2CA8-4FE9-B0B4-2B7EA0B81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879" y="4149260"/>
            <a:ext cx="2398988" cy="738720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DCDEC1DE-B740-469C-B11B-1126BA9A9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1135" y="1745589"/>
            <a:ext cx="1664475" cy="129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4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5" val="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4" val="XXXX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3" val="Nam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2" val="Export controll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1" val="Company unclassifi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"/>
</p:tagLst>
</file>

<file path=ppt/theme/theme1.xml><?xml version="1.0" encoding="utf-8"?>
<a:theme xmlns:a="http://schemas.openxmlformats.org/drawingml/2006/main" name="Saab PowerPoint template 151215">
  <a:themeElements>
    <a:clrScheme name="Saab">
      <a:dk1>
        <a:sysClr val="windowText" lastClr="000000"/>
      </a:dk1>
      <a:lt1>
        <a:sysClr val="window" lastClr="FFFFFF"/>
      </a:lt1>
      <a:dk2>
        <a:srgbClr val="CCCCCC"/>
      </a:dk2>
      <a:lt2>
        <a:srgbClr val="002459"/>
      </a:lt2>
      <a:accent1>
        <a:srgbClr val="646464"/>
      </a:accent1>
      <a:accent2>
        <a:srgbClr val="969696"/>
      </a:accent2>
      <a:accent3>
        <a:srgbClr val="CDCDCD"/>
      </a:accent3>
      <a:accent4>
        <a:srgbClr val="EBEBEB"/>
      </a:accent4>
      <a:accent5>
        <a:srgbClr val="002459"/>
      </a:accent5>
      <a:accent6>
        <a:srgbClr val="CC0000"/>
      </a:accent6>
      <a:hlink>
        <a:srgbClr val="4997C0"/>
      </a:hlink>
      <a:folHlink>
        <a:srgbClr val="4997C0"/>
      </a:folHlink>
    </a:clrScheme>
    <a:fontScheme name="SAA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ab_150422" id="{F9974022-7249-4391-BA28-C0CC6F1F9828}" vid="{1DE8A1AF-29F2-40FE-AF6C-0D3899CB83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655</Words>
  <Application>Microsoft Office PowerPoint</Application>
  <PresentationFormat>Bredbild</PresentationFormat>
  <Paragraphs>95</Paragraphs>
  <Slides>14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Calibri</vt:lpstr>
      <vt:lpstr>Saab PowerPoint template 151215</vt:lpstr>
      <vt:lpstr>Distribution Tutorial </vt:lpstr>
      <vt:lpstr>Saab Distribution C# library</vt:lpstr>
      <vt:lpstr>Session</vt:lpstr>
      <vt:lpstr>Manager</vt:lpstr>
      <vt:lpstr>Client</vt:lpstr>
      <vt:lpstr>Local Session</vt:lpstr>
      <vt:lpstr>Global Session</vt:lpstr>
      <vt:lpstr>Events</vt:lpstr>
      <vt:lpstr>Objects</vt:lpstr>
      <vt:lpstr>Attributes</vt:lpstr>
      <vt:lpstr>Session events</vt:lpstr>
      <vt:lpstr>Session objects</vt:lpstr>
      <vt:lpstr>Subscriptions</vt:lpstr>
      <vt:lpstr>PowerPoint-presentation</vt:lpstr>
    </vt:vector>
  </TitlesOfParts>
  <Company>Saab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Architecture</dc:title>
  <dc:creator>anders.moden@saabgroup.com</dc:creator>
  <cp:lastModifiedBy>Anders Modén</cp:lastModifiedBy>
  <cp:revision>231</cp:revision>
  <cp:lastPrinted>2019-09-16T07:48:02Z</cp:lastPrinted>
  <dcterms:created xsi:type="dcterms:W3CDTF">2018-02-22T15:13:16Z</dcterms:created>
  <dcterms:modified xsi:type="dcterms:W3CDTF">2019-09-23T19:48:47Z</dcterms:modified>
</cp:coreProperties>
</file>