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5"/>
  </p:notesMasterIdLst>
  <p:handoutMasterIdLst>
    <p:handoutMasterId r:id="rId26"/>
  </p:handoutMasterIdLst>
  <p:sldIdLst>
    <p:sldId id="267" r:id="rId5"/>
    <p:sldId id="278" r:id="rId6"/>
    <p:sldId id="283" r:id="rId7"/>
    <p:sldId id="284" r:id="rId8"/>
    <p:sldId id="285" r:id="rId9"/>
    <p:sldId id="29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81" r:id="rId18"/>
    <p:sldId id="293" r:id="rId19"/>
    <p:sldId id="294" r:id="rId20"/>
    <p:sldId id="296" r:id="rId21"/>
    <p:sldId id="297" r:id="rId22"/>
    <p:sldId id="298" r:id="rId23"/>
    <p:sldId id="299" r:id="rId24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" dirty="0"/>
            <a:t>22 reti binarie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" dirty="0"/>
            <a:t>Rete segmentatrice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0791135C-9DAB-47F6-BE9C-A3E56A2DDA50}">
      <dgm:prSet phldrT="[Text]"/>
      <dgm:spPr/>
      <dgm:t>
        <a:bodyPr rtlCol="0"/>
        <a:lstStyle/>
        <a:p>
          <a:pPr rtl="0"/>
          <a:r>
            <a:rPr lang="it" dirty="0"/>
            <a:t>Rete OCR</a:t>
          </a:r>
        </a:p>
      </dgm:t>
    </dgm:pt>
    <dgm:pt modelId="{D6057E63-9793-4991-97C1-30FC405E95A5}" type="par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B670C2A7-83CB-4F4C-BC19-A3A7C066A822}" type="sib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22 reti binarie (solo per segmentare)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7546B606-AE19-4DA1-836A-6DC3B1656F3B}">
      <dgm:prSet phldrT="[Text]"/>
      <dgm:spPr/>
      <dgm:t>
        <a:bodyPr rtlCol="0"/>
        <a:lstStyle/>
        <a:p>
          <a:pPr rtl="0"/>
          <a:r>
            <a:rPr lang="it" dirty="0"/>
            <a:t>Rete OCR</a:t>
          </a:r>
        </a:p>
      </dgm:t>
    </dgm:pt>
    <dgm:pt modelId="{2B344FFA-B952-4470-BB79-994EACF91B19}" type="parTrans" cxnId="{FE866214-6E53-4F61-A3B3-3359C0859B89}">
      <dgm:prSet/>
      <dgm:spPr/>
      <dgm:t>
        <a:bodyPr/>
        <a:lstStyle/>
        <a:p>
          <a:endParaRPr lang="it-IT"/>
        </a:p>
      </dgm:t>
    </dgm:pt>
    <dgm:pt modelId="{B629EC96-B0EC-4783-9EA2-7ACAEF35DFEF}" type="sibTrans" cxnId="{FE866214-6E53-4F61-A3B3-3359C0859B8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" dirty="0"/>
            <a:t>Rete segmentatrice</a:t>
          </a:r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4ECFD363-85F6-4806-9CE7-A1A1FCEFBEC8}">
      <dgm:prSet phldrT="[Text]"/>
      <dgm:spPr/>
      <dgm:t>
        <a:bodyPr rtlCol="0"/>
        <a:lstStyle/>
        <a:p>
          <a:pPr rtl="0"/>
          <a:r>
            <a:rPr lang="it" dirty="0"/>
            <a:t>22 reti binarie</a:t>
          </a:r>
        </a:p>
      </dgm:t>
    </dgm:pt>
    <dgm:pt modelId="{1EA1C62E-7087-486E-8BB4-15B04AB1553D}" type="parTrans" cxnId="{88737A90-08F9-41C4-84D7-F5D26E840A5F}">
      <dgm:prSet/>
      <dgm:spPr/>
      <dgm:t>
        <a:bodyPr/>
        <a:lstStyle/>
        <a:p>
          <a:endParaRPr lang="it-IT"/>
        </a:p>
      </dgm:t>
    </dgm:pt>
    <dgm:pt modelId="{963EB80F-78DD-485D-93DF-672EF4A6C93E}" type="sibTrans" cxnId="{88737A90-08F9-41C4-84D7-F5D26E840A5F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F41141F-3FE3-4E69-BA1B-B1022C76134F}" type="presOf" srcId="{0791135C-9DAB-47F6-BE9C-A3E56A2DDA50}" destId="{5282638F-EFF2-4770-BB1A-21455422E45D}" srcOrd="0" destOrd="1" presId="urn:microsoft.com/office/officeart/2005/8/layout/lis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1E2AF7A7-4249-461B-83BB-16ACFF1DA743}" type="presOf" srcId="{7546B606-AE19-4DA1-836A-6DC3B1656F3B}" destId="{964E6811-5072-4466-B721-689C35A65029}" srcOrd="0" destOrd="1" presId="urn:microsoft.com/office/officeart/2005/8/layout/list1"/>
    <dgm:cxn modelId="{FE866214-6E53-4F61-A3B3-3359C0859B89}" srcId="{60CDF8D0-D4FC-4467-A51E-79C5A58B0B2C}" destId="{7546B606-AE19-4DA1-836A-6DC3B1656F3B}" srcOrd="1" destOrd="0" parTransId="{2B344FFA-B952-4470-BB79-994EACF91B19}" sibTransId="{B629EC96-B0EC-4783-9EA2-7ACAEF35DFEF}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88737A90-08F9-41C4-84D7-F5D26E840A5F}" srcId="{811C00EC-AF2A-41BC-B4D9-02AB7BF66167}" destId="{4ECFD363-85F6-4806-9CE7-A1A1FCEFBEC8}" srcOrd="1" destOrd="0" parTransId="{1EA1C62E-7087-486E-8BB4-15B04AB1553D}" sibTransId="{963EB80F-78DD-485D-93DF-672EF4A6C93E}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E5CEC4D5-8628-455D-AB22-455033237B52}" type="presOf" srcId="{4ECFD363-85F6-4806-9CE7-A1A1FCEFBEC8}" destId="{432FD8AD-628D-4FE4-9A5D-06069E9A39D1}" srcOrd="0" destOrd="1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-IT" dirty="0"/>
            <a:t>«s_</a:t>
          </a:r>
          <a:r>
            <a:rPr lang="it" dirty="0"/>
            <a:t>mediana» 93%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-IT" dirty="0"/>
            <a:t>B</a:t>
          </a:r>
          <a:r>
            <a:rPr lang="it" dirty="0"/>
            <a:t>ad cut 100%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Good cut 93% + «b» 50%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-IT" dirty="0"/>
            <a:t>B</a:t>
          </a:r>
          <a:r>
            <a:rPr lang="it" dirty="0"/>
            <a:t>ad cut 100%</a:t>
          </a:r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-IT" dirty="0"/>
            <a:t>«h</a:t>
          </a:r>
          <a:r>
            <a:rPr lang="it" dirty="0"/>
            <a:t>» 98%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-IT" dirty="0"/>
            <a:t>«h» 99</a:t>
          </a:r>
          <a:r>
            <a:rPr lang="it" dirty="0"/>
            <a:t>%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Good cut 98% + «h» 99%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" dirty="0"/>
            <a:t>«h» 98%</a:t>
          </a:r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11680"/>
          <a:ext cx="4534058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22 reti binarie</a:t>
          </a:r>
        </a:p>
      </dsp:txBody>
      <dsp:txXfrm>
        <a:off x="0" y="311680"/>
        <a:ext cx="4534058" cy="637875"/>
      </dsp:txXfrm>
    </dsp:sp>
    <dsp:sp modelId="{674922F1-7266-4681-AD4F-1C618A5FFF23}">
      <dsp:nvSpPr>
        <dsp:cNvPr id="0" name=""/>
        <dsp:cNvSpPr/>
      </dsp:nvSpPr>
      <dsp:spPr>
        <a:xfrm>
          <a:off x="226702" y="90280"/>
          <a:ext cx="3173840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1</a:t>
          </a:r>
          <a:endParaRPr lang="en-US" sz="1500" kern="1200" dirty="0"/>
        </a:p>
      </dsp:txBody>
      <dsp:txXfrm>
        <a:off x="248318" y="111896"/>
        <a:ext cx="3130608" cy="399568"/>
      </dsp:txXfrm>
    </dsp:sp>
    <dsp:sp modelId="{5282638F-EFF2-4770-BB1A-21455422E45D}">
      <dsp:nvSpPr>
        <dsp:cNvPr id="0" name=""/>
        <dsp:cNvSpPr/>
      </dsp:nvSpPr>
      <dsp:spPr>
        <a:xfrm>
          <a:off x="0" y="1251955"/>
          <a:ext cx="453405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segmentatrice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OCR</a:t>
          </a:r>
        </a:p>
      </dsp:txBody>
      <dsp:txXfrm>
        <a:off x="0" y="1251955"/>
        <a:ext cx="4534058" cy="874125"/>
      </dsp:txXfrm>
    </dsp:sp>
    <dsp:sp modelId="{21EEBBE2-729F-4D85-8CAE-C2B30FF126D2}">
      <dsp:nvSpPr>
        <dsp:cNvPr id="0" name=""/>
        <dsp:cNvSpPr/>
      </dsp:nvSpPr>
      <dsp:spPr>
        <a:xfrm>
          <a:off x="226702" y="1030555"/>
          <a:ext cx="3173840" cy="44280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2</a:t>
          </a:r>
        </a:p>
      </dsp:txBody>
      <dsp:txXfrm>
        <a:off x="248318" y="1052171"/>
        <a:ext cx="3130608" cy="399568"/>
      </dsp:txXfrm>
    </dsp:sp>
    <dsp:sp modelId="{964E6811-5072-4466-B721-689C35A65029}">
      <dsp:nvSpPr>
        <dsp:cNvPr id="0" name=""/>
        <dsp:cNvSpPr/>
      </dsp:nvSpPr>
      <dsp:spPr>
        <a:xfrm>
          <a:off x="0" y="2428480"/>
          <a:ext cx="453405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22 reti binarie (solo per segmentare)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OCR</a:t>
          </a:r>
        </a:p>
      </dsp:txBody>
      <dsp:txXfrm>
        <a:off x="0" y="2428480"/>
        <a:ext cx="4534058" cy="874125"/>
      </dsp:txXfrm>
    </dsp:sp>
    <dsp:sp modelId="{5B203A22-00AF-46E7-9415-C6DAFD7E01CC}">
      <dsp:nvSpPr>
        <dsp:cNvPr id="0" name=""/>
        <dsp:cNvSpPr/>
      </dsp:nvSpPr>
      <dsp:spPr>
        <a:xfrm>
          <a:off x="226702" y="2207080"/>
          <a:ext cx="3173840" cy="44280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3</a:t>
          </a:r>
        </a:p>
      </dsp:txBody>
      <dsp:txXfrm>
        <a:off x="248318" y="2228696"/>
        <a:ext cx="3130608" cy="399568"/>
      </dsp:txXfrm>
    </dsp:sp>
    <dsp:sp modelId="{432FD8AD-628D-4FE4-9A5D-06069E9A39D1}">
      <dsp:nvSpPr>
        <dsp:cNvPr id="0" name=""/>
        <dsp:cNvSpPr/>
      </dsp:nvSpPr>
      <dsp:spPr>
        <a:xfrm>
          <a:off x="0" y="3605005"/>
          <a:ext cx="453405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segmentatrice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22 reti binarie</a:t>
          </a:r>
        </a:p>
      </dsp:txBody>
      <dsp:txXfrm>
        <a:off x="0" y="3605005"/>
        <a:ext cx="4534058" cy="874125"/>
      </dsp:txXfrm>
    </dsp:sp>
    <dsp:sp modelId="{017C7AB9-C6C8-4BAC-ADBB-9FD707BE0F60}">
      <dsp:nvSpPr>
        <dsp:cNvPr id="0" name=""/>
        <dsp:cNvSpPr/>
      </dsp:nvSpPr>
      <dsp:spPr>
        <a:xfrm>
          <a:off x="226702" y="3383605"/>
          <a:ext cx="3173840" cy="44280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4</a:t>
          </a:r>
        </a:p>
      </dsp:txBody>
      <dsp:txXfrm>
        <a:off x="248318" y="3405221"/>
        <a:ext cx="313060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4232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«s_</a:t>
          </a:r>
          <a:r>
            <a:rPr lang="it" sz="1800" kern="1200" dirty="0"/>
            <a:t>mediana» 93%</a:t>
          </a:r>
        </a:p>
      </dsp:txBody>
      <dsp:txXfrm>
        <a:off x="0" y="342325"/>
        <a:ext cx="5904655" cy="765450"/>
      </dsp:txXfrm>
    </dsp:sp>
    <dsp:sp modelId="{674922F1-7266-4681-AD4F-1C618A5FFF23}">
      <dsp:nvSpPr>
        <dsp:cNvPr id="0" name=""/>
        <dsp:cNvSpPr/>
      </dsp:nvSpPr>
      <dsp:spPr>
        <a:xfrm>
          <a:off x="295232" y="76645"/>
          <a:ext cx="413325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1</a:t>
          </a:r>
          <a:endParaRPr lang="en-US" sz="1800" kern="1200" dirty="0"/>
        </a:p>
      </dsp:txBody>
      <dsp:txXfrm>
        <a:off x="321171" y="102584"/>
        <a:ext cx="4081380" cy="479482"/>
      </dsp:txXfrm>
    </dsp:sp>
    <dsp:sp modelId="{5282638F-EFF2-4770-BB1A-21455422E45D}">
      <dsp:nvSpPr>
        <dsp:cNvPr id="0" name=""/>
        <dsp:cNvSpPr/>
      </dsp:nvSpPr>
      <dsp:spPr>
        <a:xfrm>
          <a:off x="0" y="147065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B</a:t>
          </a:r>
          <a:r>
            <a:rPr lang="it" sz="1800" kern="1200" dirty="0"/>
            <a:t>ad cut 100%</a:t>
          </a:r>
        </a:p>
      </dsp:txBody>
      <dsp:txXfrm>
        <a:off x="0" y="1470655"/>
        <a:ext cx="5904655" cy="765450"/>
      </dsp:txXfrm>
    </dsp:sp>
    <dsp:sp modelId="{21EEBBE2-729F-4D85-8CAE-C2B30FF126D2}">
      <dsp:nvSpPr>
        <dsp:cNvPr id="0" name=""/>
        <dsp:cNvSpPr/>
      </dsp:nvSpPr>
      <dsp:spPr>
        <a:xfrm>
          <a:off x="295232" y="1204975"/>
          <a:ext cx="4133258" cy="53136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2</a:t>
          </a:r>
        </a:p>
      </dsp:txBody>
      <dsp:txXfrm>
        <a:off x="321171" y="1230914"/>
        <a:ext cx="4081380" cy="479482"/>
      </dsp:txXfrm>
    </dsp:sp>
    <dsp:sp modelId="{964E6811-5072-4466-B721-689C35A65029}">
      <dsp:nvSpPr>
        <dsp:cNvPr id="0" name=""/>
        <dsp:cNvSpPr/>
      </dsp:nvSpPr>
      <dsp:spPr>
        <a:xfrm>
          <a:off x="0" y="259898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Good cut 93% + «b» 50%</a:t>
          </a:r>
        </a:p>
      </dsp:txBody>
      <dsp:txXfrm>
        <a:off x="0" y="2598985"/>
        <a:ext cx="5904655" cy="765450"/>
      </dsp:txXfrm>
    </dsp:sp>
    <dsp:sp modelId="{5B203A22-00AF-46E7-9415-C6DAFD7E01CC}">
      <dsp:nvSpPr>
        <dsp:cNvPr id="0" name=""/>
        <dsp:cNvSpPr/>
      </dsp:nvSpPr>
      <dsp:spPr>
        <a:xfrm>
          <a:off x="295232" y="2333305"/>
          <a:ext cx="4133258" cy="53136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3</a:t>
          </a:r>
        </a:p>
      </dsp:txBody>
      <dsp:txXfrm>
        <a:off x="321171" y="2359244"/>
        <a:ext cx="4081380" cy="479482"/>
      </dsp:txXfrm>
    </dsp:sp>
    <dsp:sp modelId="{432FD8AD-628D-4FE4-9A5D-06069E9A39D1}">
      <dsp:nvSpPr>
        <dsp:cNvPr id="0" name=""/>
        <dsp:cNvSpPr/>
      </dsp:nvSpPr>
      <dsp:spPr>
        <a:xfrm>
          <a:off x="0" y="372731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B</a:t>
          </a:r>
          <a:r>
            <a:rPr lang="it" sz="1800" kern="1200" dirty="0"/>
            <a:t>ad cut 100%</a:t>
          </a:r>
        </a:p>
      </dsp:txBody>
      <dsp:txXfrm>
        <a:off x="0" y="3727315"/>
        <a:ext cx="5904655" cy="765450"/>
      </dsp:txXfrm>
    </dsp:sp>
    <dsp:sp modelId="{017C7AB9-C6C8-4BAC-ADBB-9FD707BE0F60}">
      <dsp:nvSpPr>
        <dsp:cNvPr id="0" name=""/>
        <dsp:cNvSpPr/>
      </dsp:nvSpPr>
      <dsp:spPr>
        <a:xfrm>
          <a:off x="295232" y="3461635"/>
          <a:ext cx="4133258" cy="53136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4</a:t>
          </a:r>
        </a:p>
      </dsp:txBody>
      <dsp:txXfrm>
        <a:off x="321171" y="3487574"/>
        <a:ext cx="4081380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4232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«h</a:t>
          </a:r>
          <a:r>
            <a:rPr lang="it" sz="1800" kern="1200" dirty="0"/>
            <a:t>» 98%</a:t>
          </a:r>
        </a:p>
      </dsp:txBody>
      <dsp:txXfrm>
        <a:off x="0" y="342325"/>
        <a:ext cx="5904655" cy="765450"/>
      </dsp:txXfrm>
    </dsp:sp>
    <dsp:sp modelId="{674922F1-7266-4681-AD4F-1C618A5FFF23}">
      <dsp:nvSpPr>
        <dsp:cNvPr id="0" name=""/>
        <dsp:cNvSpPr/>
      </dsp:nvSpPr>
      <dsp:spPr>
        <a:xfrm>
          <a:off x="295232" y="76645"/>
          <a:ext cx="413325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1</a:t>
          </a:r>
          <a:endParaRPr lang="en-US" sz="1800" kern="1200" dirty="0"/>
        </a:p>
      </dsp:txBody>
      <dsp:txXfrm>
        <a:off x="321171" y="102584"/>
        <a:ext cx="4081380" cy="479482"/>
      </dsp:txXfrm>
    </dsp:sp>
    <dsp:sp modelId="{5282638F-EFF2-4770-BB1A-21455422E45D}">
      <dsp:nvSpPr>
        <dsp:cNvPr id="0" name=""/>
        <dsp:cNvSpPr/>
      </dsp:nvSpPr>
      <dsp:spPr>
        <a:xfrm>
          <a:off x="0" y="147065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«h» 99</a:t>
          </a:r>
          <a:r>
            <a:rPr lang="it" sz="1800" kern="1200" dirty="0"/>
            <a:t>%</a:t>
          </a:r>
        </a:p>
      </dsp:txBody>
      <dsp:txXfrm>
        <a:off x="0" y="1470655"/>
        <a:ext cx="5904655" cy="765450"/>
      </dsp:txXfrm>
    </dsp:sp>
    <dsp:sp modelId="{21EEBBE2-729F-4D85-8CAE-C2B30FF126D2}">
      <dsp:nvSpPr>
        <dsp:cNvPr id="0" name=""/>
        <dsp:cNvSpPr/>
      </dsp:nvSpPr>
      <dsp:spPr>
        <a:xfrm>
          <a:off x="295232" y="1204975"/>
          <a:ext cx="4133258" cy="53136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2</a:t>
          </a:r>
        </a:p>
      </dsp:txBody>
      <dsp:txXfrm>
        <a:off x="321171" y="1230914"/>
        <a:ext cx="4081380" cy="479482"/>
      </dsp:txXfrm>
    </dsp:sp>
    <dsp:sp modelId="{964E6811-5072-4466-B721-689C35A65029}">
      <dsp:nvSpPr>
        <dsp:cNvPr id="0" name=""/>
        <dsp:cNvSpPr/>
      </dsp:nvSpPr>
      <dsp:spPr>
        <a:xfrm>
          <a:off x="0" y="259898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Good cut 98% + «h» 99%</a:t>
          </a:r>
        </a:p>
      </dsp:txBody>
      <dsp:txXfrm>
        <a:off x="0" y="2598985"/>
        <a:ext cx="5904655" cy="765450"/>
      </dsp:txXfrm>
    </dsp:sp>
    <dsp:sp modelId="{5B203A22-00AF-46E7-9415-C6DAFD7E01CC}">
      <dsp:nvSpPr>
        <dsp:cNvPr id="0" name=""/>
        <dsp:cNvSpPr/>
      </dsp:nvSpPr>
      <dsp:spPr>
        <a:xfrm>
          <a:off x="295232" y="2333305"/>
          <a:ext cx="4133258" cy="53136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3</a:t>
          </a:r>
        </a:p>
      </dsp:txBody>
      <dsp:txXfrm>
        <a:off x="321171" y="2359244"/>
        <a:ext cx="4081380" cy="479482"/>
      </dsp:txXfrm>
    </dsp:sp>
    <dsp:sp modelId="{432FD8AD-628D-4FE4-9A5D-06069E9A39D1}">
      <dsp:nvSpPr>
        <dsp:cNvPr id="0" name=""/>
        <dsp:cNvSpPr/>
      </dsp:nvSpPr>
      <dsp:spPr>
        <a:xfrm>
          <a:off x="0" y="372731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«h» 98%</a:t>
          </a:r>
        </a:p>
      </dsp:txBody>
      <dsp:txXfrm>
        <a:off x="0" y="3727315"/>
        <a:ext cx="5904655" cy="765450"/>
      </dsp:txXfrm>
    </dsp:sp>
    <dsp:sp modelId="{017C7AB9-C6C8-4BAC-ADBB-9FD707BE0F60}">
      <dsp:nvSpPr>
        <dsp:cNvPr id="0" name=""/>
        <dsp:cNvSpPr/>
      </dsp:nvSpPr>
      <dsp:spPr>
        <a:xfrm>
          <a:off x="295232" y="3461635"/>
          <a:ext cx="4133258" cy="53136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4</a:t>
          </a:r>
        </a:p>
      </dsp:txBody>
      <dsp:txXfrm>
        <a:off x="321171" y="3487574"/>
        <a:ext cx="408138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435D5CA-217C-4614-9A3C-EEC5D594B056}" type="datetime1">
              <a:rPr lang="it-IT" smtClean="0"/>
              <a:t>22/02/2017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33F77F8-8E21-427A-8345-023BF3B42495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6074690-7256-4BB9-AC0F-97AEAE8CDEC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889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069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8666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48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20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954F1948-006C-4AF2-9BB8-5590DE340B4E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e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9" name="Ovale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0" name="Gruppo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Connettore diritto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diritto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uppo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e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5" name="Ovale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Connettore diritto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F27A4B-BCBB-40DF-973A-4AE100165E4F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CBB97D-C66D-4A88-B7A2-EC7A53906B2B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3EC95F-BA1B-4C18-9366-021280E8FCDD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100" b="0" cap="none" baseline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B66685-9917-4FA9-97FA-F7CBD01B573E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e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e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Connettore diritto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Connettore diritto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AD8BBD-71CC-409E-BFB2-246F17C5C82E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C9B8B0-4BE3-42F0-A6AA-86DCD761CF6F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968A3D-76C6-4711-9926-51A6FD430964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11C083B-9FB4-4496-A1AA-CFC98E67E418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4DDAF3-125A-477E-8366-A2A105615D0C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AED65B-ABDB-4384-BED8-4E778B05E186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2400" dirty="0"/>
          </a:p>
        </p:txBody>
      </p:sp>
      <p:sp>
        <p:nvSpPr>
          <p:cNvPr id="8" name="Rettangolo arrotondato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9A476C03-45BF-421B-88D9-2B5ED35BE8EE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del/In-Codice-Ratio-OCR-with-CN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/>
          <p:cNvSpPr/>
          <p:nvPr/>
        </p:nvSpPr>
        <p:spPr>
          <a:xfrm>
            <a:off x="671675" y="1196752"/>
            <a:ext cx="10823337" cy="4608512"/>
          </a:xfrm>
          <a:prstGeom prst="roundRect">
            <a:avLst/>
          </a:prstGeom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80391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Codice Ratio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82103" y="2636913"/>
            <a:ext cx="9429931" cy="432047"/>
          </a:xfrm>
        </p:spPr>
        <p:txBody>
          <a:bodyPr rtlCol="0">
            <a:normAutofit/>
          </a:bodyPr>
          <a:lstStyle/>
          <a:p>
            <a:pPr rtl="0"/>
            <a:r>
              <a:rPr lang="it-IT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OCR with </a:t>
            </a:r>
            <a:r>
              <a:rPr lang="it-IT" sz="2400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Convolutional</a:t>
            </a:r>
            <a:r>
              <a:rPr lang="it-IT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2400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Neural</a:t>
            </a:r>
            <a:r>
              <a:rPr lang="it-IT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Network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2947025"/>
            <a:ext cx="6796487" cy="2404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ttangolo 5"/>
          <p:cNvSpPr/>
          <p:nvPr/>
        </p:nvSpPr>
        <p:spPr>
          <a:xfrm>
            <a:off x="2133972" y="5949280"/>
            <a:ext cx="813690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Gaetano Bonofiglio, Veronica Iovinella, Andrea Salvoni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realizzate per ICR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22 reti binarie, una per ogni lettera attualmente etichettata.</a:t>
            </a:r>
          </a:p>
          <a:p>
            <a:pPr lvl="1"/>
            <a:r>
              <a:rPr lang="it-IT" dirty="0"/>
              <a:t>Output (per la «a»): «a», «altra lettera o non una lettera»</a:t>
            </a:r>
          </a:p>
          <a:p>
            <a:pPr lvl="1"/>
            <a:r>
              <a:rPr lang="it-IT" dirty="0" err="1"/>
              <a:t>Legacy</a:t>
            </a:r>
            <a:r>
              <a:rPr lang="it-IT" dirty="0"/>
              <a:t> dalla prima progettazione di ICR</a:t>
            </a:r>
          </a:p>
          <a:p>
            <a:pPr lvl="1"/>
            <a:endParaRPr lang="it-IT" dirty="0"/>
          </a:p>
          <a:p>
            <a:r>
              <a:rPr lang="it-IT" dirty="0"/>
              <a:t>Rete OCR a 22 classi</a:t>
            </a:r>
          </a:p>
          <a:p>
            <a:pPr lvl="1"/>
            <a:r>
              <a:rPr lang="it-IT" dirty="0"/>
              <a:t>Output: «a», «b», «c», …</a:t>
            </a:r>
          </a:p>
          <a:p>
            <a:pPr lvl="1"/>
            <a:endParaRPr lang="it-IT" dirty="0"/>
          </a:p>
          <a:p>
            <a:r>
              <a:rPr lang="it-IT" dirty="0"/>
              <a:t>Rete </a:t>
            </a:r>
            <a:r>
              <a:rPr lang="it-IT" dirty="0" err="1"/>
              <a:t>segmentatrice</a:t>
            </a:r>
            <a:r>
              <a:rPr lang="it-IT" dirty="0"/>
              <a:t> binaria</a:t>
            </a:r>
          </a:p>
          <a:p>
            <a:pPr lvl="1"/>
            <a:r>
              <a:rPr lang="it-IT" dirty="0"/>
              <a:t>Output: «lettera», «non una lettera»</a:t>
            </a:r>
          </a:p>
        </p:txBody>
      </p:sp>
    </p:spTree>
    <p:extLst>
      <p:ext uri="{BB962C8B-B14F-4D97-AF65-F5344CB8AC3E}">
        <p14:creationId xmlns:p14="http://schemas.microsoft.com/office/powerpoint/2010/main" val="290134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dell’addestramento: 22 reti binarie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Quasi ogni lettera ha raggiunto un errore tollerabile inferiore al 5% eccetto:</a:t>
            </a:r>
          </a:p>
          <a:p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90694"/>
              </p:ext>
            </p:extLst>
          </p:nvPr>
        </p:nvGraphicFramePr>
        <p:xfrm>
          <a:off x="2133972" y="2708920"/>
          <a:ext cx="7829500" cy="3283956"/>
        </p:xfrm>
        <a:graphic>
          <a:graphicData uri="http://schemas.openxmlformats.org/drawingml/2006/table">
            <a:tbl>
              <a:tblPr/>
              <a:tblGrid>
                <a:gridCol w="1957375">
                  <a:extLst>
                    <a:ext uri="{9D8B030D-6E8A-4147-A177-3AD203B41FA5}">
                      <a16:colId xmlns:a16="http://schemas.microsoft.com/office/drawing/2014/main" val="850772440"/>
                    </a:ext>
                  </a:extLst>
                </a:gridCol>
                <a:gridCol w="1957375">
                  <a:extLst>
                    <a:ext uri="{9D8B030D-6E8A-4147-A177-3AD203B41FA5}">
                      <a16:colId xmlns:a16="http://schemas.microsoft.com/office/drawing/2014/main" val="2545726800"/>
                    </a:ext>
                  </a:extLst>
                </a:gridCol>
                <a:gridCol w="1957375">
                  <a:extLst>
                    <a:ext uri="{9D8B030D-6E8A-4147-A177-3AD203B41FA5}">
                      <a16:colId xmlns:a16="http://schemas.microsoft.com/office/drawing/2014/main" val="3050344836"/>
                    </a:ext>
                  </a:extLst>
                </a:gridCol>
                <a:gridCol w="1957375">
                  <a:extLst>
                    <a:ext uri="{9D8B030D-6E8A-4147-A177-3AD203B41FA5}">
                      <a16:colId xmlns:a16="http://schemas.microsoft.com/office/drawing/2014/main" val="39075000"/>
                    </a:ext>
                  </a:extLst>
                </a:gridCol>
              </a:tblGrid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Carattere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Ratio pos:neg 1:1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Ratio pos:neg 1:2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Esito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80928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i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17,9%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17,5%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-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171262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m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9,4%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10.3%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49510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n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11,2%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12.9%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955875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u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15.5%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15.8%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14848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 dirty="0" err="1">
                          <a:effectLst/>
                        </a:rPr>
                        <a:t>s_mediana</a:t>
                      </a:r>
                      <a:endParaRPr lang="it-IT" sz="1700" dirty="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3.3%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6.6%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01979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h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19,4%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13.8%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-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19700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f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7.5%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3824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media</a:t>
                      </a:r>
                      <a:endParaRPr lang="it-IT" sz="170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 dirty="0">
                          <a:effectLst/>
                        </a:rPr>
                        <a:t>7.2%</a:t>
                      </a:r>
                      <a:endParaRPr lang="it-IT" sz="1700" dirty="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7.1%</a:t>
                      </a:r>
                      <a:endParaRPr lang="it-IT" sz="170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-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57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38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dell’addestramento: OCR a 22 classi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generale la rete OCR si è comportata meglio, dal momento che ha un solo task e può utilizzare le feature estratte dalle altre lettere per distinguere quella in esame «per esclusione». L’errore sul test set è un tollerabile </a:t>
            </a:r>
            <a:r>
              <a:rPr lang="it-IT" b="1" dirty="0"/>
              <a:t>4,6%</a:t>
            </a:r>
            <a:r>
              <a:rPr lang="it-IT" dirty="0"/>
              <a:t>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16" y="2924944"/>
            <a:ext cx="4104456" cy="366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dell’addestramento: rete </a:t>
            </a:r>
            <a:r>
              <a:rPr lang="it-IT" dirty="0" err="1"/>
              <a:t>segmentatrice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Anche la rete </a:t>
            </a:r>
            <a:r>
              <a:rPr lang="it-IT" dirty="0" err="1"/>
              <a:t>segmentatrice</a:t>
            </a:r>
            <a:r>
              <a:rPr lang="it-IT" dirty="0"/>
              <a:t> si è dimostrata buona per il task in esame, con un errore sul test set del 6,2% equamente diviso tra falsi positivi e falsi negativi.</a:t>
            </a:r>
          </a:p>
          <a:p>
            <a:r>
              <a:rPr lang="it-IT" dirty="0"/>
              <a:t>Gli errori principali sono dovuti a similitudine di tagli sbagliati di «m», «n», «u» ed «r» con tagli corretti della «i», oltre che con tagli errati della «m» con tagli corretti della «n». </a:t>
            </a:r>
          </a:p>
          <a:p>
            <a:r>
              <a:rPr lang="it-IT" dirty="0"/>
              <a:t>Ciò comporta che alcune «i» ed «n» potrebbero dare dei falsi negativi per via dell’</a:t>
            </a:r>
            <a:r>
              <a:rPr lang="it-IT" dirty="0" err="1"/>
              <a:t>overfitting</a:t>
            </a:r>
            <a:r>
              <a:rPr lang="it-IT" dirty="0"/>
              <a:t>, soprattutto per le «i» risultanti da tagli legature. </a:t>
            </a:r>
          </a:p>
        </p:txBody>
      </p:sp>
    </p:spTree>
    <p:extLst>
      <p:ext uri="{BB962C8B-B14F-4D97-AF65-F5344CB8AC3E}">
        <p14:creationId xmlns:p14="http://schemas.microsoft.com/office/powerpoint/2010/main" val="89550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Pipeline per classificazione </a:t>
            </a:r>
          </a:p>
        </p:txBody>
      </p:sp>
      <p:sp>
        <p:nvSpPr>
          <p:cNvPr id="10" name="Segnaposto contenuto 9"/>
          <p:cNvSpPr>
            <a:spLocks noGrp="1"/>
          </p:cNvSpPr>
          <p:nvPr>
            <p:ph sz="half" idx="1"/>
          </p:nvPr>
        </p:nvSpPr>
        <p:spPr>
          <a:xfrm>
            <a:off x="6526460" y="2492896"/>
            <a:ext cx="4803523" cy="2088232"/>
          </a:xfrm>
        </p:spPr>
        <p:txBody>
          <a:bodyPr rtlCol="0"/>
          <a:lstStyle/>
          <a:p>
            <a:pPr marL="0" indent="0" rtl="0">
              <a:buNone/>
            </a:pPr>
            <a:r>
              <a:rPr lang="it-IT" dirty="0"/>
              <a:t>Abbiamo studiato il comportamento di 4 pipeline sulle parole di una pagina, tagliate in tutti i modi possibili (nei minimi locali). </a:t>
            </a:r>
          </a:p>
        </p:txBody>
      </p:sp>
      <p:graphicFrame>
        <p:nvGraphicFramePr>
          <p:cNvPr id="9" name="Segnaposto contenuto 8" descr="Elenco caselle verticale che mostra 3 gruppi disposti uno sotto l'altro, con punti elenco al di sotto di ogni elenco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8658513"/>
              </p:ext>
            </p:extLst>
          </p:nvPr>
        </p:nvGraphicFramePr>
        <p:xfrm>
          <a:off x="1344330" y="1739908"/>
          <a:ext cx="4534058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pipeline (pipeline 1)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1772816"/>
            <a:ext cx="4425705" cy="1307595"/>
          </a:xfrm>
        </p:spPr>
      </p:pic>
      <p:grpSp>
        <p:nvGrpSpPr>
          <p:cNvPr id="27" name="Gruppo 26"/>
          <p:cNvGrpSpPr/>
          <p:nvPr/>
        </p:nvGrpSpPr>
        <p:grpSpPr>
          <a:xfrm>
            <a:off x="4726260" y="3080412"/>
            <a:ext cx="592898" cy="1445884"/>
            <a:chOff x="3862164" y="3080412"/>
            <a:chExt cx="592898" cy="1445884"/>
          </a:xfrm>
        </p:grpSpPr>
        <p:sp>
          <p:nvSpPr>
            <p:cNvPr id="8" name="Freccia a destra 7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9" name="Rettangolo 8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11" name="Rettangolo 10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2" name="Rettangolo 11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3" name="Rettangolo 12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4" name="Rettangolo 13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5" name="Rettangolo 14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17" name="Rettangolo 16"/>
          <p:cNvSpPr/>
          <p:nvPr/>
        </p:nvSpPr>
        <p:spPr>
          <a:xfrm>
            <a:off x="2082979" y="3662200"/>
            <a:ext cx="2160240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22 reti binarie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1773932" y="1994565"/>
            <a:ext cx="2621687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Input (tagli errati)</a:t>
            </a:r>
          </a:p>
        </p:txBody>
      </p:sp>
      <p:grpSp>
        <p:nvGrpSpPr>
          <p:cNvPr id="28" name="Gruppo 27"/>
          <p:cNvGrpSpPr/>
          <p:nvPr/>
        </p:nvGrpSpPr>
        <p:grpSpPr>
          <a:xfrm>
            <a:off x="5662364" y="3080412"/>
            <a:ext cx="592898" cy="1445884"/>
            <a:chOff x="3862164" y="3080412"/>
            <a:chExt cx="592898" cy="1445884"/>
          </a:xfrm>
        </p:grpSpPr>
        <p:sp>
          <p:nvSpPr>
            <p:cNvPr id="29" name="Freccia a destra 28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0" name="Gruppo 29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31" name="Rettangolo 30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32" name="Rettangolo 31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37" name="Gruppo 36"/>
          <p:cNvGrpSpPr/>
          <p:nvPr/>
        </p:nvGrpSpPr>
        <p:grpSpPr>
          <a:xfrm>
            <a:off x="6496551" y="3083274"/>
            <a:ext cx="592898" cy="1445884"/>
            <a:chOff x="3862164" y="3080412"/>
            <a:chExt cx="592898" cy="1445884"/>
          </a:xfrm>
        </p:grpSpPr>
        <p:sp>
          <p:nvSpPr>
            <p:cNvPr id="38" name="Freccia a destra 37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9" name="Gruppo 38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40" name="Rettangolo 39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41" name="Rettangolo 40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2" name="Rettangolo 41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3" name="Rettangolo 42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4" name="Rettangolo 43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5" name="Rettangolo 44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46" name="Gruppo 45"/>
          <p:cNvGrpSpPr/>
          <p:nvPr/>
        </p:nvGrpSpPr>
        <p:grpSpPr>
          <a:xfrm>
            <a:off x="7432655" y="3083274"/>
            <a:ext cx="592898" cy="1445884"/>
            <a:chOff x="3862164" y="3080412"/>
            <a:chExt cx="592898" cy="1445884"/>
          </a:xfrm>
        </p:grpSpPr>
        <p:sp>
          <p:nvSpPr>
            <p:cNvPr id="47" name="Freccia a destra 46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8" name="Gruppo 47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49" name="Rettangolo 48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50" name="Rettangolo 49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1" name="Rettangolo 50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2" name="Rettangolo 51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3" name="Rettangolo 52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4" name="Rettangolo 53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55" name="Gruppo 54"/>
          <p:cNvGrpSpPr/>
          <p:nvPr/>
        </p:nvGrpSpPr>
        <p:grpSpPr>
          <a:xfrm>
            <a:off x="8308528" y="3083274"/>
            <a:ext cx="592898" cy="1445884"/>
            <a:chOff x="3862164" y="3080412"/>
            <a:chExt cx="592898" cy="1445884"/>
          </a:xfrm>
        </p:grpSpPr>
        <p:sp>
          <p:nvSpPr>
            <p:cNvPr id="56" name="Freccia a destra 55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7" name="Gruppo 56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58" name="Rettangolo 57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59" name="Rettangolo 58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0" name="Rettangolo 59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1" name="Rettangolo 60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2" name="Rettangolo 61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3" name="Rettangolo 62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64" name="Freccia a destra 63"/>
          <p:cNvSpPr/>
          <p:nvPr/>
        </p:nvSpPr>
        <p:spPr>
          <a:xfrm rot="5400000">
            <a:off x="4695981" y="4789775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5" name="Freccia a destra 64"/>
          <p:cNvSpPr/>
          <p:nvPr/>
        </p:nvSpPr>
        <p:spPr>
          <a:xfrm rot="5400000">
            <a:off x="5632084" y="4789775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Freccia a destra 65"/>
          <p:cNvSpPr/>
          <p:nvPr/>
        </p:nvSpPr>
        <p:spPr>
          <a:xfrm rot="5400000">
            <a:off x="6467521" y="4789776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7" name="Freccia a destra 66"/>
          <p:cNvSpPr/>
          <p:nvPr/>
        </p:nvSpPr>
        <p:spPr>
          <a:xfrm rot="5400000">
            <a:off x="7402375" y="4789775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8" name="Freccia a destra 67"/>
          <p:cNvSpPr/>
          <p:nvPr/>
        </p:nvSpPr>
        <p:spPr>
          <a:xfrm rot="5400000">
            <a:off x="8278248" y="4789776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9" name="Rettangolo 68"/>
          <p:cNvSpPr/>
          <p:nvPr/>
        </p:nvSpPr>
        <p:spPr>
          <a:xfrm>
            <a:off x="2025910" y="5252102"/>
            <a:ext cx="2160240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output</a:t>
            </a:r>
          </a:p>
        </p:txBody>
      </p:sp>
      <p:sp>
        <p:nvSpPr>
          <p:cNvPr id="70" name="Rettangolo 69"/>
          <p:cNvSpPr/>
          <p:nvPr/>
        </p:nvSpPr>
        <p:spPr>
          <a:xfrm>
            <a:off x="4294212" y="5373216"/>
            <a:ext cx="4968552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/>
              <a:t>S      L      S      -      S</a:t>
            </a:r>
          </a:p>
        </p:txBody>
      </p:sp>
      <p:sp>
        <p:nvSpPr>
          <p:cNvPr id="71" name="Simbolo &quot;Non consentito&quot; 70"/>
          <p:cNvSpPr/>
          <p:nvPr/>
        </p:nvSpPr>
        <p:spPr>
          <a:xfrm>
            <a:off x="7496913" y="4664587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pipeline (pipeline 2)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19" y="1812864"/>
            <a:ext cx="4425705" cy="1307595"/>
          </a:xfrm>
        </p:spPr>
      </p:pic>
      <p:sp>
        <p:nvSpPr>
          <p:cNvPr id="18" name="Rettangolo 17"/>
          <p:cNvSpPr/>
          <p:nvPr/>
        </p:nvSpPr>
        <p:spPr>
          <a:xfrm>
            <a:off x="1414307" y="2034613"/>
            <a:ext cx="2621687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Input (tagli errati)</a:t>
            </a:r>
          </a:p>
        </p:txBody>
      </p:sp>
      <p:sp>
        <p:nvSpPr>
          <p:cNvPr id="68" name="Freccia a destra 67"/>
          <p:cNvSpPr/>
          <p:nvPr/>
        </p:nvSpPr>
        <p:spPr>
          <a:xfrm rot="5400000">
            <a:off x="8009460" y="4920661"/>
            <a:ext cx="4549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9" name="Rettangolo 68"/>
          <p:cNvSpPr/>
          <p:nvPr/>
        </p:nvSpPr>
        <p:spPr>
          <a:xfrm>
            <a:off x="1666285" y="5292150"/>
            <a:ext cx="2160240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output</a:t>
            </a:r>
          </a:p>
        </p:txBody>
      </p:sp>
      <p:sp>
        <p:nvSpPr>
          <p:cNvPr id="70" name="Rettangolo 69"/>
          <p:cNvSpPr/>
          <p:nvPr/>
        </p:nvSpPr>
        <p:spPr>
          <a:xfrm>
            <a:off x="3934587" y="5413264"/>
            <a:ext cx="4968552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/>
              <a:t>-      -      -      -      S</a:t>
            </a:r>
          </a:p>
        </p:txBody>
      </p:sp>
      <p:sp>
        <p:nvSpPr>
          <p:cNvPr id="71" name="Freccia a destra 70"/>
          <p:cNvSpPr/>
          <p:nvPr/>
        </p:nvSpPr>
        <p:spPr>
          <a:xfrm rot="5400000">
            <a:off x="4419401" y="3233786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Freccia a destra 71"/>
          <p:cNvSpPr/>
          <p:nvPr/>
        </p:nvSpPr>
        <p:spPr>
          <a:xfrm rot="5400000">
            <a:off x="5355504" y="3233786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Freccia a destra 72"/>
          <p:cNvSpPr/>
          <p:nvPr/>
        </p:nvSpPr>
        <p:spPr>
          <a:xfrm rot="5400000">
            <a:off x="6190941" y="3233786"/>
            <a:ext cx="47052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Freccia a destra 73"/>
          <p:cNvSpPr/>
          <p:nvPr/>
        </p:nvSpPr>
        <p:spPr>
          <a:xfrm rot="5400000">
            <a:off x="7125795" y="3233786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5" name="Freccia a destra 74"/>
          <p:cNvSpPr/>
          <p:nvPr/>
        </p:nvSpPr>
        <p:spPr>
          <a:xfrm rot="5400000">
            <a:off x="8001668" y="3233787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6" name="Freccia a destra 75"/>
          <p:cNvSpPr/>
          <p:nvPr/>
        </p:nvSpPr>
        <p:spPr>
          <a:xfrm rot="5400000">
            <a:off x="4007418" y="4500887"/>
            <a:ext cx="129449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7" name="Freccia a destra 76"/>
          <p:cNvSpPr/>
          <p:nvPr/>
        </p:nvSpPr>
        <p:spPr>
          <a:xfrm rot="5400000">
            <a:off x="4943521" y="4500887"/>
            <a:ext cx="129449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8" name="Freccia a destra 77"/>
          <p:cNvSpPr/>
          <p:nvPr/>
        </p:nvSpPr>
        <p:spPr>
          <a:xfrm rot="5400000">
            <a:off x="5778957" y="4500889"/>
            <a:ext cx="129449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9" name="Freccia a destra 78"/>
          <p:cNvSpPr/>
          <p:nvPr/>
        </p:nvSpPr>
        <p:spPr>
          <a:xfrm rot="5400000">
            <a:off x="6713811" y="4500886"/>
            <a:ext cx="12944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0" name="Freccia a destra 79"/>
          <p:cNvSpPr/>
          <p:nvPr/>
        </p:nvSpPr>
        <p:spPr>
          <a:xfrm rot="5400000">
            <a:off x="8009458" y="4081115"/>
            <a:ext cx="4549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4078601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80"/>
          <p:cNvSpPr/>
          <p:nvPr/>
        </p:nvSpPr>
        <p:spPr>
          <a:xfrm>
            <a:off x="5014292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/>
          <p:cNvSpPr/>
          <p:nvPr/>
        </p:nvSpPr>
        <p:spPr>
          <a:xfrm>
            <a:off x="5949983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6885674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7821365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7821365" y="4488617"/>
            <a:ext cx="864096" cy="288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/>
          <p:cNvSpPr/>
          <p:nvPr/>
        </p:nvSpPr>
        <p:spPr>
          <a:xfrm>
            <a:off x="982259" y="3356990"/>
            <a:ext cx="2844266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rete </a:t>
            </a:r>
            <a:r>
              <a:rPr lang="it-IT" sz="2400" dirty="0" err="1"/>
              <a:t>segmentatrice</a:t>
            </a:r>
            <a:endParaRPr lang="it-IT" sz="2400" dirty="0"/>
          </a:p>
        </p:txBody>
      </p:sp>
      <p:sp>
        <p:nvSpPr>
          <p:cNvPr id="87" name="Rettangolo 86"/>
          <p:cNvSpPr/>
          <p:nvPr/>
        </p:nvSpPr>
        <p:spPr>
          <a:xfrm>
            <a:off x="8786025" y="4154803"/>
            <a:ext cx="2277354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rete OCR</a:t>
            </a:r>
          </a:p>
        </p:txBody>
      </p:sp>
      <p:sp>
        <p:nvSpPr>
          <p:cNvPr id="88" name="Simbolo &quot;Non consentito&quot; 87"/>
          <p:cNvSpPr/>
          <p:nvPr/>
        </p:nvSpPr>
        <p:spPr>
          <a:xfrm>
            <a:off x="7158061" y="4416607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9" name="Simbolo &quot;Non consentito&quot; 88"/>
          <p:cNvSpPr/>
          <p:nvPr/>
        </p:nvSpPr>
        <p:spPr>
          <a:xfrm>
            <a:off x="6217803" y="4416607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0" name="Simbolo &quot;Non consentito&quot; 89"/>
          <p:cNvSpPr/>
          <p:nvPr/>
        </p:nvSpPr>
        <p:spPr>
          <a:xfrm>
            <a:off x="5378486" y="4405155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1" name="Simbolo &quot;Non consentito&quot; 90"/>
          <p:cNvSpPr/>
          <p:nvPr/>
        </p:nvSpPr>
        <p:spPr>
          <a:xfrm>
            <a:off x="4438228" y="4405155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output delle 4 pipeline (taglio errato)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916832"/>
            <a:ext cx="3024336" cy="4154048"/>
          </a:xfrm>
        </p:spPr>
      </p:pic>
      <p:graphicFrame>
        <p:nvGraphicFramePr>
          <p:cNvPr id="11" name="Segnaposto contenuto 8" descr="Elenco caselle verticale che mostra 3 gruppi disposti uno sotto l'altro, con punti elenco al di sotto di ogni elenco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712955"/>
              </p:ext>
            </p:extLst>
          </p:nvPr>
        </p:nvGraphicFramePr>
        <p:xfrm>
          <a:off x="5065288" y="1709150"/>
          <a:ext cx="5904655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760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output delle 4 pipeline (taglio corretto)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55" y="1916832"/>
            <a:ext cx="2737625" cy="4154048"/>
          </a:xfrm>
        </p:spPr>
      </p:pic>
      <p:graphicFrame>
        <p:nvGraphicFramePr>
          <p:cNvPr id="11" name="Segnaposto contenuto 8" descr="Elenco caselle verticale che mostra 3 gruppi disposti uno sotto l'altro, con punti elenco al di sotto di ogni elenco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152742"/>
              </p:ext>
            </p:extLst>
          </p:nvPr>
        </p:nvGraphicFramePr>
        <p:xfrm>
          <a:off x="5065288" y="1709150"/>
          <a:ext cx="5904655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86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Abbiamo testato le 4 pipeline su un foglio con 13500 tagli di lettere.</a:t>
            </a:r>
          </a:p>
          <a:p>
            <a:r>
              <a:rPr lang="it-IT" dirty="0"/>
              <a:t>In generale le pipeline 1 e 3 classificano allo stesso modo i tagli con molti falsi positivi, con la pipeline 3 ad avere il miglior ranking. La pipeline .</a:t>
            </a:r>
          </a:p>
          <a:p>
            <a:r>
              <a:rPr lang="it-IT" dirty="0"/>
              <a:t>Le pipeline 2 e 4 hanno pochissimi falsi positivi ma sporadici falsi negativi, e fra loro la pipeline 2 ha il miglior ranking. </a:t>
            </a:r>
          </a:p>
          <a:p>
            <a:r>
              <a:rPr lang="it-IT" dirty="0"/>
              <a:t>In generale la pipeline 2 si è rivelata essere la più efficace e la più efficiente, da 10 a 50 volte più veloce a classificare delle pipeline 1 e 3.</a:t>
            </a:r>
          </a:p>
          <a:p>
            <a:r>
              <a:rPr lang="it-IT" dirty="0"/>
              <a:t>In caso di rari falsi negativi può intervenire il </a:t>
            </a:r>
            <a:r>
              <a:rPr lang="it-IT" dirty="0" err="1"/>
              <a:t>language</a:t>
            </a:r>
            <a:r>
              <a:rPr lang="it-IT" dirty="0"/>
              <a:t> model o si può utilizzare la pipeline 3 qualora la 2 non desse risultati per avere più tolleranza.</a:t>
            </a:r>
          </a:p>
        </p:txBody>
      </p:sp>
    </p:spTree>
    <p:extLst>
      <p:ext uri="{BB962C8B-B14F-4D97-AF65-F5344CB8AC3E}">
        <p14:creationId xmlns:p14="http://schemas.microsoft.com/office/powerpoint/2010/main" val="259227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Il problema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it-IT" b="1" dirty="0"/>
              <a:t>In Codice Ratio</a:t>
            </a:r>
            <a:r>
              <a:rPr lang="it-IT" dirty="0"/>
              <a:t> (ICR) è un progetto curato dall'</a:t>
            </a:r>
            <a:r>
              <a:rPr lang="it-IT" i="1" dirty="0"/>
              <a:t>Università degli Studi di Roma Tre</a:t>
            </a:r>
            <a:r>
              <a:rPr lang="it-IT" dirty="0"/>
              <a:t> in collaborazione con l'</a:t>
            </a:r>
            <a:r>
              <a:rPr lang="it-IT" i="1" dirty="0"/>
              <a:t>Archivio Segreto dello Stato del Vaticano</a:t>
            </a:r>
            <a:r>
              <a:rPr lang="it-IT" dirty="0"/>
              <a:t>. Tale progetto ha lo scopo di digitalizzare i documenti e i testi antichi contenuti nell'Archivio.</a:t>
            </a:r>
          </a:p>
          <a:p>
            <a:r>
              <a:rPr lang="it-IT" dirty="0"/>
              <a:t>Il problema che abbiamo affrontato è solo una parte di ICR, ed è quello di classificare le in scrittura carolina al fine di riconoscerle. 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1" y="5309444"/>
            <a:ext cx="4425705" cy="97841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23" y="4221089"/>
            <a:ext cx="3339787" cy="986756"/>
          </a:xfrm>
          <a:prstGeom prst="rect">
            <a:avLst/>
          </a:prstGeom>
        </p:spPr>
      </p:pic>
      <p:sp>
        <p:nvSpPr>
          <p:cNvPr id="4" name="Freccia a destra 3"/>
          <p:cNvSpPr/>
          <p:nvPr/>
        </p:nvSpPr>
        <p:spPr>
          <a:xfrm>
            <a:off x="5224750" y="4581128"/>
            <a:ext cx="201622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6232862" y="5639167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6580" y="4339777"/>
            <a:ext cx="3096344" cy="84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Niente</a:t>
            </a:r>
          </a:p>
        </p:txBody>
      </p:sp>
      <p:sp>
        <p:nvSpPr>
          <p:cNvPr id="9" name="Rettangolo 8"/>
          <p:cNvSpPr/>
          <p:nvPr/>
        </p:nvSpPr>
        <p:spPr>
          <a:xfrm>
            <a:off x="7606580" y="5377278"/>
            <a:ext cx="3096344" cy="84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«</a:t>
            </a:r>
            <a:r>
              <a:rPr lang="it-IT" sz="3200" dirty="0" err="1"/>
              <a:t>asseras</a:t>
            </a:r>
            <a:r>
              <a:rPr lang="it-IT" sz="32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7828" y="2276872"/>
            <a:ext cx="10441160" cy="201622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400" dirty="0"/>
              <a:t>Grazie per l’attenzione</a:t>
            </a:r>
            <a:br>
              <a:rPr lang="it-IT" dirty="0"/>
            </a:br>
            <a:br>
              <a:rPr lang="it-IT" dirty="0"/>
            </a:br>
            <a:r>
              <a:rPr lang="it-IT" dirty="0">
                <a:hlinkClick r:id="rId2"/>
              </a:rPr>
              <a:t>https://github.com/Kidel/In-Codice-Ratio-OCR-with-CNN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247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L’ambiente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670806"/>
            <a:ext cx="7586133" cy="4267200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4208022"/>
            <a:ext cx="2376264" cy="127614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1250772"/>
            <a:ext cx="3240360" cy="2837038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4208022"/>
            <a:ext cx="1412912" cy="1412912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68" y="1626046"/>
            <a:ext cx="2178360" cy="2178360"/>
          </a:xfrm>
          <a:prstGeom prst="rect">
            <a:avLst/>
          </a:prstGeom>
        </p:spPr>
      </p:pic>
      <p:sp>
        <p:nvSpPr>
          <p:cNvPr id="15" name="Rettangolo 14"/>
          <p:cNvSpPr/>
          <p:nvPr/>
        </p:nvSpPr>
        <p:spPr>
          <a:xfrm>
            <a:off x="4990934" y="5712494"/>
            <a:ext cx="2016224" cy="54054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>
                <a:latin typeface="Berlin Sans FB" panose="020E0602020502020306" pitchFamily="34" charset="0"/>
              </a:rPr>
              <a:t>0.12</a:t>
            </a:r>
            <a:endParaRPr lang="it-IT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8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«</a:t>
            </a:r>
            <a:r>
              <a:rPr lang="it-IT" dirty="0" err="1"/>
              <a:t>convolutional</a:t>
            </a:r>
            <a:r>
              <a:rPr lang="it-IT" dirty="0"/>
              <a:t>»?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Linear model (senza convoluzione)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Input                   pesi appresi dalla NN per la classe ‘zero’              output</a:t>
            </a:r>
          </a:p>
          <a:p>
            <a:endParaRPr lang="it-IT" dirty="0"/>
          </a:p>
        </p:txBody>
      </p:sp>
      <p:pic>
        <p:nvPicPr>
          <p:cNvPr id="8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25" y="4468215"/>
            <a:ext cx="905001" cy="90500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25" y="3520280"/>
            <a:ext cx="904762" cy="90476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3437053"/>
            <a:ext cx="1800199" cy="1858270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9766820" y="3520280"/>
            <a:ext cx="792088" cy="781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zero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9766820" y="4525074"/>
            <a:ext cx="792088" cy="781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non zero</a:t>
            </a:r>
          </a:p>
        </p:txBody>
      </p:sp>
      <p:sp>
        <p:nvSpPr>
          <p:cNvPr id="14" name="Freccia a destra 13"/>
          <p:cNvSpPr/>
          <p:nvPr/>
        </p:nvSpPr>
        <p:spPr>
          <a:xfrm>
            <a:off x="2494012" y="3797979"/>
            <a:ext cx="25491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/>
          <p:cNvSpPr/>
          <p:nvPr/>
        </p:nvSpPr>
        <p:spPr>
          <a:xfrm>
            <a:off x="2494012" y="4735931"/>
            <a:ext cx="254942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/>
          <p:cNvSpPr/>
          <p:nvPr/>
        </p:nvSpPr>
        <p:spPr>
          <a:xfrm>
            <a:off x="7057622" y="3794538"/>
            <a:ext cx="25491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/>
          <p:cNvSpPr/>
          <p:nvPr/>
        </p:nvSpPr>
        <p:spPr>
          <a:xfrm>
            <a:off x="7057622" y="4732490"/>
            <a:ext cx="254942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7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«</a:t>
            </a:r>
            <a:r>
              <a:rPr lang="it-IT" dirty="0" err="1"/>
              <a:t>convolutional</a:t>
            </a:r>
            <a:r>
              <a:rPr lang="it-IT" dirty="0"/>
              <a:t>»?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Convoluzione: la rete neurale allena sempre dei pesi, ma stavolta la loro finalità è l’estrazione delle «feature» dell’immagine mediante convoluzione. Una volta estratte le feature servono a capire il contenuto dell’immagine.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3" y="3284984"/>
            <a:ext cx="10594913" cy="28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1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/>
          <a:lstStyle/>
          <a:p>
            <a:r>
              <a:rPr lang="it-IT" dirty="0" err="1"/>
              <a:t>Convolutional</a:t>
            </a:r>
            <a:r>
              <a:rPr lang="it-IT" dirty="0"/>
              <a:t> vs Linear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81" y="2046548"/>
            <a:ext cx="2429214" cy="3391373"/>
          </a:xfrm>
        </p:spPr>
      </p:pic>
      <p:sp>
        <p:nvSpPr>
          <p:cNvPr id="5" name="Freccia a destra 4"/>
          <p:cNvSpPr/>
          <p:nvPr/>
        </p:nvSpPr>
        <p:spPr>
          <a:xfrm>
            <a:off x="3417930" y="2478596"/>
            <a:ext cx="2088232" cy="720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/>
          <p:cNvSpPr/>
          <p:nvPr/>
        </p:nvSpPr>
        <p:spPr>
          <a:xfrm>
            <a:off x="3417930" y="4077072"/>
            <a:ext cx="208823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5707829" y="2252861"/>
            <a:ext cx="1697084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Linear</a:t>
            </a:r>
          </a:p>
        </p:txBody>
      </p:sp>
      <p:sp>
        <p:nvSpPr>
          <p:cNvPr id="8" name="Rettangolo 7"/>
          <p:cNvSpPr/>
          <p:nvPr/>
        </p:nvSpPr>
        <p:spPr>
          <a:xfrm>
            <a:off x="5711176" y="3777494"/>
            <a:ext cx="1693737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Convolutional</a:t>
            </a:r>
            <a:endParaRPr lang="it-IT" dirty="0"/>
          </a:p>
        </p:txBody>
      </p:sp>
      <p:sp>
        <p:nvSpPr>
          <p:cNvPr id="9" name="Freccia a destra 8"/>
          <p:cNvSpPr/>
          <p:nvPr/>
        </p:nvSpPr>
        <p:spPr>
          <a:xfrm>
            <a:off x="7606580" y="2478596"/>
            <a:ext cx="2088232" cy="720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>
            <a:off x="7606580" y="4077072"/>
            <a:ext cx="208823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/>
          <p:cNvSpPr/>
          <p:nvPr/>
        </p:nvSpPr>
        <p:spPr>
          <a:xfrm>
            <a:off x="9982844" y="2132856"/>
            <a:ext cx="1224136" cy="13441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?</a:t>
            </a:r>
          </a:p>
        </p:txBody>
      </p:sp>
      <p:sp>
        <p:nvSpPr>
          <p:cNvPr id="12" name="Rettangolo con angoli arrotondati 11"/>
          <p:cNvSpPr/>
          <p:nvPr/>
        </p:nvSpPr>
        <p:spPr>
          <a:xfrm>
            <a:off x="9987283" y="3742234"/>
            <a:ext cx="1224136" cy="13441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25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L’architettura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progettare l’architettura abbiamo utilizzato un noto dataset di test: MNIST. </a:t>
            </a:r>
          </a:p>
          <a:p>
            <a:r>
              <a:rPr lang="it-IT" dirty="0"/>
              <a:t>Su questo dataset l’errore umano è dello 0.2%, mentre il record del computer è un errore dello 0.21% raggiunto nel 2013 con una rete a 35 colonne. </a:t>
            </a:r>
          </a:p>
          <a:p>
            <a:r>
              <a:rPr lang="it-IT" dirty="0"/>
              <a:t>Abbiamo applicato in scala ridotta le stesse tecniche, integrandole ad altre tecniche moderne, migliorando il risultato su 5 colonne ottenuto nel 2013, con un errore complessivo dello 0.4%.</a:t>
            </a:r>
          </a:p>
        </p:txBody>
      </p:sp>
    </p:spTree>
    <p:extLst>
      <p:ext uri="{BB962C8B-B14F-4D97-AF65-F5344CB8AC3E}">
        <p14:creationId xmlns:p14="http://schemas.microsoft.com/office/powerpoint/2010/main" val="24842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L’architettura usata per MNIST: singola colonna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51742"/>
            <a:ext cx="9750425" cy="4170516"/>
          </a:xfrm>
        </p:spPr>
      </p:pic>
    </p:spTree>
    <p:extLst>
      <p:ext uri="{BB962C8B-B14F-4D97-AF65-F5344CB8AC3E}">
        <p14:creationId xmlns:p14="http://schemas.microsoft.com/office/powerpoint/2010/main" val="12029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L’architettura: multi colonna (ensemble)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826" y="1864846"/>
            <a:ext cx="4676842" cy="4205753"/>
          </a:xfrm>
        </p:spPr>
      </p:pic>
    </p:spTree>
    <p:extLst>
      <p:ext uri="{BB962C8B-B14F-4D97-AF65-F5344CB8AC3E}">
        <p14:creationId xmlns:p14="http://schemas.microsoft.com/office/powerpoint/2010/main" val="34386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bri tema classico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88_TF02801059.potx" id="{540F1666-DC9C-413A-9205-7FBCEA3FE16F}" vid="{E3FED3CA-31E4-4F5B-A503-AC7C72027518}"/>
    </a:ext>
  </a:extLst>
</a:theme>
</file>

<file path=ppt/theme/theme2.xml><?xml version="1.0" encoding="utf-8"?>
<a:theme xmlns:a="http://schemas.openxmlformats.org/drawingml/2006/main" name="Tema di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didattica con tema libro classico (widescreen)</Template>
  <TotalTime>91</TotalTime>
  <Words>839</Words>
  <Application>Microsoft Office PowerPoint</Application>
  <PresentationFormat>Personalizzato</PresentationFormat>
  <Paragraphs>141</Paragraphs>
  <Slides>20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Berlin Sans FB</vt:lpstr>
      <vt:lpstr>Constantia</vt:lpstr>
      <vt:lpstr>Libri tema classico 16x9</vt:lpstr>
      <vt:lpstr>In Codice Ratio</vt:lpstr>
      <vt:lpstr>Il problema</vt:lpstr>
      <vt:lpstr>L’ambiente</vt:lpstr>
      <vt:lpstr>Perché «convolutional»?</vt:lpstr>
      <vt:lpstr>Perché «convolutional»?</vt:lpstr>
      <vt:lpstr>Convolutional vs Linear</vt:lpstr>
      <vt:lpstr>L’architettura</vt:lpstr>
      <vt:lpstr>L’architettura usata per MNIST: singola colonna</vt:lpstr>
      <vt:lpstr>L’architettura: multi colonna (ensemble)</vt:lpstr>
      <vt:lpstr>Reti realizzate per ICR</vt:lpstr>
      <vt:lpstr>Risultati dell’addestramento: 22 reti binarie</vt:lpstr>
      <vt:lpstr>Risultati dell’addestramento: OCR a 22 classi</vt:lpstr>
      <vt:lpstr>Risultati dell’addestramento: rete segmentatrice</vt:lpstr>
      <vt:lpstr>Pipeline per classificazione </vt:lpstr>
      <vt:lpstr>Esempio di pipeline (pipeline 1)</vt:lpstr>
      <vt:lpstr>Esempio di pipeline (pipeline 2)</vt:lpstr>
      <vt:lpstr>Esempio di output delle 4 pipeline (taglio errato)</vt:lpstr>
      <vt:lpstr>Esempio di output delle 4 pipeline (taglio corretto)</vt:lpstr>
      <vt:lpstr>Risultati</vt:lpstr>
      <vt:lpstr>Grazie per l’attenzione  https://github.com/Kidel/In-Codice-Ratio-OCR-with-CNN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Codice Ratio</dc:title>
  <dc:creator>Gaetano Bonofiglio</dc:creator>
  <cp:lastModifiedBy>Gaetano Bonofiglio</cp:lastModifiedBy>
  <cp:revision>17</cp:revision>
  <dcterms:created xsi:type="dcterms:W3CDTF">2017-02-22T16:14:29Z</dcterms:created>
  <dcterms:modified xsi:type="dcterms:W3CDTF">2017-02-22T18:01:24Z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