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"/>
          <p:cNvPicPr/>
          <p:nvPr/>
        </p:nvPicPr>
        <p:blipFill>
          <a:blip r:embed="rId2"/>
          <a:srcRect l="0" t="0" r="0" b="45511"/>
          <a:stretch/>
        </p:blipFill>
        <p:spPr>
          <a:xfrm>
            <a:off x="0" y="0"/>
            <a:ext cx="9142920" cy="106560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2"/>
          <a:srcRect l="0" t="0" r="0" b="45511"/>
          <a:stretch/>
        </p:blipFill>
        <p:spPr>
          <a:xfrm>
            <a:off x="0" y="0"/>
            <a:ext cx="9142920" cy="1065600"/>
          </a:xfrm>
          <a:prstGeom prst="rect">
            <a:avLst/>
          </a:prstGeom>
          <a:ln w="936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B9DE6A-35A7-44EF-B00A-291E07BA51DC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49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057400" y="1143000"/>
            <a:ext cx="5866200" cy="5180400"/>
          </a:xfrm>
          <a:prstGeom prst="ellipse">
            <a:avLst/>
          </a:prstGeom>
          <a:solidFill>
            <a:srgbClr val="99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6000" strike="noStrike">
                <a:solidFill>
                  <a:srgbClr val="ffcc66"/>
                </a:solidFill>
                <a:latin typeface="Palatino Linotype"/>
                <a:ea typeface="DejaVu Sans"/>
              </a:rPr>
              <a:t>Questions?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1065600"/>
          </a:xfrm>
          <a:prstGeom prst="rect">
            <a:avLst/>
          </a:prstGeom>
          <a:ln w="936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D0AEE434-A656-4B19-873F-306E51662AE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325880" y="1188720"/>
            <a:ext cx="777132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MTF XML REFACTOR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NIEM MilOps CCB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2971800" y="3809880"/>
            <a:ext cx="5561640" cy="28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Major James Neushul,USMC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MCTSSA IOB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trike="noStrike" u="sng">
                <a:solidFill>
                  <a:srgbClr val="0000ff"/>
                </a:solidFill>
                <a:latin typeface="Calibri"/>
                <a:ea typeface="DejaVu Sans"/>
              </a:rPr>
              <a:t>James.neushul@usmc.mil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3D923A-B1FE-4A16-A705-C720CC546C99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NATO XML GoE Re-factor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DC73EF-A889-478D-ADEA-4BDDECF5F76F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1AD833-F827-4F61-B2D8-7F7FA40F7491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83" name="CustomShape 4"/>
          <p:cNvSpPr/>
          <p:nvPr/>
        </p:nvSpPr>
        <p:spPr>
          <a:xfrm>
            <a:off x="548640" y="1600200"/>
            <a:ext cx="8228880" cy="21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Use XSLT to convert NATO MTF from 367 Messages provided as 1468 files of size 900MB to 3 files of 43 MB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Implemented HTML 5 / Javascript web application which stores compressed std in files at 7 MB.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CWIC 2015 will demonstrate efficacy of NIEM Methodology.</a:t>
            </a:r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640080" y="1188720"/>
            <a:ext cx="33681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ACCOMPLISHMENTS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548640" y="4298040"/>
            <a:ext cx="8228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Reliance on expensive proprietary database for CM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NIEM is US Centric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Lack of awareness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XML on the Wire......</a:t>
            </a:r>
            <a:endParaRPr/>
          </a:p>
        </p:txBody>
      </p:sp>
      <p:sp>
        <p:nvSpPr>
          <p:cNvPr id="286" name="CustomShape 7"/>
          <p:cNvSpPr/>
          <p:nvPr/>
        </p:nvSpPr>
        <p:spPr>
          <a:xfrm>
            <a:off x="547560" y="3772800"/>
            <a:ext cx="13719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ISSUES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57600" y="3139560"/>
            <a:ext cx="556164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CWIX 2015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BB9656-66AA-46DE-8EA8-57C84DC2AB3D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560" y="-453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</a:rPr>
              <a:t>CWIX 2015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3"/>
          <p:cNvSpPr/>
          <p:nvPr/>
        </p:nvSpPr>
        <p:spPr>
          <a:xfrm flipH="1" flipV="1">
            <a:off x="1913040" y="1555200"/>
            <a:ext cx="995400" cy="398160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</p:sp>
      <p:sp>
        <p:nvSpPr>
          <p:cNvPr id="292" name="Line 4"/>
          <p:cNvSpPr/>
          <p:nvPr/>
        </p:nvSpPr>
        <p:spPr>
          <a:xfrm flipH="1" flipV="1">
            <a:off x="1913040" y="1804320"/>
            <a:ext cx="5888880" cy="22395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</p:sp>
      <p:sp>
        <p:nvSpPr>
          <p:cNvPr id="293" name="CustomShape 5"/>
          <p:cNvSpPr/>
          <p:nvPr/>
        </p:nvSpPr>
        <p:spPr>
          <a:xfrm rot="21513000">
            <a:off x="4052880" y="2168640"/>
            <a:ext cx="19141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NATO STANAG 4677</a:t>
            </a:r>
            <a:endParaRPr/>
          </a:p>
        </p:txBody>
      </p:sp>
      <p:sp>
        <p:nvSpPr>
          <p:cNvPr id="294" name="CustomShape 6"/>
          <p:cNvSpPr/>
          <p:nvPr/>
        </p:nvSpPr>
        <p:spPr>
          <a:xfrm rot="5235000">
            <a:off x="2057760" y="4095720"/>
            <a:ext cx="1914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NATO STANAG 4677</a:t>
            </a:r>
            <a:endParaRPr/>
          </a:p>
        </p:txBody>
      </p:sp>
      <p:sp>
        <p:nvSpPr>
          <p:cNvPr id="295" name="CustomShape 7"/>
          <p:cNvSpPr/>
          <p:nvPr/>
        </p:nvSpPr>
        <p:spPr>
          <a:xfrm rot="1251600">
            <a:off x="4200120" y="3951000"/>
            <a:ext cx="2982240" cy="16891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8"/>
          <p:cNvSpPr/>
          <p:nvPr/>
        </p:nvSpPr>
        <p:spPr>
          <a:xfrm rot="21553800">
            <a:off x="6321600" y="1321200"/>
            <a:ext cx="2803320" cy="1964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6622560" y="2575440"/>
            <a:ext cx="74484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NED COC</a:t>
            </a:r>
            <a:endParaRPr/>
          </a:p>
        </p:txBody>
      </p:sp>
      <p:sp>
        <p:nvSpPr>
          <p:cNvPr id="298" name="CustomShape 10"/>
          <p:cNvSpPr/>
          <p:nvPr/>
        </p:nvSpPr>
        <p:spPr>
          <a:xfrm>
            <a:off x="2327760" y="2512080"/>
            <a:ext cx="1002960" cy="2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NATO COC</a:t>
            </a:r>
            <a:endParaRPr/>
          </a:p>
        </p:txBody>
      </p:sp>
      <p:sp>
        <p:nvSpPr>
          <p:cNvPr id="299" name="CustomShape 11"/>
          <p:cNvSpPr/>
          <p:nvPr/>
        </p:nvSpPr>
        <p:spPr>
          <a:xfrm>
            <a:off x="7387560" y="4278600"/>
            <a:ext cx="124236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ff0000"/>
                </a:solidFill>
                <a:latin typeface="Arial"/>
              </a:rPr>
              <a:t>DOWNED US PILOT</a:t>
            </a:r>
            <a:endParaRPr/>
          </a:p>
        </p:txBody>
      </p:sp>
      <p:sp>
        <p:nvSpPr>
          <p:cNvPr id="300" name="CustomShape 12"/>
          <p:cNvSpPr/>
          <p:nvPr/>
        </p:nvSpPr>
        <p:spPr>
          <a:xfrm>
            <a:off x="5765040" y="5537160"/>
            <a:ext cx="6372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CAN Squad Ldr</a:t>
            </a:r>
            <a:endParaRPr/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60" y="4790520"/>
            <a:ext cx="9141480" cy="1593360"/>
          </a:xfrm>
          <a:prstGeom prst="rect">
            <a:avLst/>
          </a:prstGeom>
          <a:ln>
            <a:noFill/>
          </a:ln>
        </p:spPr>
      </p:pic>
      <p:sp>
        <p:nvSpPr>
          <p:cNvPr id="302" name="CustomShape 13"/>
          <p:cNvSpPr/>
          <p:nvPr/>
        </p:nvSpPr>
        <p:spPr>
          <a:xfrm>
            <a:off x="6797520" y="6262560"/>
            <a:ext cx="100296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200" strike="noStrike">
                <a:solidFill>
                  <a:srgbClr val="000000"/>
                </a:solidFill>
                <a:latin typeface="Arial"/>
              </a:rPr>
              <a:t>Horizon</a:t>
            </a:r>
            <a:endParaRPr/>
          </a:p>
        </p:txBody>
      </p:sp>
      <p:sp>
        <p:nvSpPr>
          <p:cNvPr id="303" name="CustomShape 14"/>
          <p:cNvSpPr/>
          <p:nvPr/>
        </p:nvSpPr>
        <p:spPr>
          <a:xfrm>
            <a:off x="2816280" y="5538960"/>
            <a:ext cx="175320" cy="1231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5"/>
          <p:cNvSpPr/>
          <p:nvPr/>
        </p:nvSpPr>
        <p:spPr>
          <a:xfrm>
            <a:off x="2816640" y="553896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5" name="Line 16"/>
          <p:cNvSpPr/>
          <p:nvPr/>
        </p:nvSpPr>
        <p:spPr>
          <a:xfrm flipV="1">
            <a:off x="2816640" y="553716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6" name="CustomShape 17"/>
          <p:cNvSpPr/>
          <p:nvPr/>
        </p:nvSpPr>
        <p:spPr>
          <a:xfrm>
            <a:off x="2536200" y="5643720"/>
            <a:ext cx="7808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LFOC</a:t>
            </a:r>
            <a:endParaRPr/>
          </a:p>
        </p:txBody>
      </p:sp>
      <p:sp>
        <p:nvSpPr>
          <p:cNvPr id="307" name="CustomShape 18"/>
          <p:cNvSpPr/>
          <p:nvPr/>
        </p:nvSpPr>
        <p:spPr>
          <a:xfrm rot="19174800">
            <a:off x="8283600" y="266004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9"/>
          <p:cNvSpPr/>
          <p:nvPr/>
        </p:nvSpPr>
        <p:spPr>
          <a:xfrm>
            <a:off x="8268480" y="269460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09" name="Line 20"/>
          <p:cNvSpPr/>
          <p:nvPr/>
        </p:nvSpPr>
        <p:spPr>
          <a:xfrm flipV="1">
            <a:off x="8323560" y="2644200"/>
            <a:ext cx="180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0" name="CustomShape 21"/>
          <p:cNvSpPr/>
          <p:nvPr/>
        </p:nvSpPr>
        <p:spPr>
          <a:xfrm rot="19174800">
            <a:off x="8406360" y="258372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22"/>
          <p:cNvSpPr/>
          <p:nvPr/>
        </p:nvSpPr>
        <p:spPr>
          <a:xfrm>
            <a:off x="8390880" y="26186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2" name="Line 23"/>
          <p:cNvSpPr/>
          <p:nvPr/>
        </p:nvSpPr>
        <p:spPr>
          <a:xfrm flipV="1">
            <a:off x="8446320" y="256824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3" name="CustomShape 24"/>
          <p:cNvSpPr/>
          <p:nvPr/>
        </p:nvSpPr>
        <p:spPr>
          <a:xfrm rot="19174800">
            <a:off x="8285760" y="251604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5"/>
          <p:cNvSpPr/>
          <p:nvPr/>
        </p:nvSpPr>
        <p:spPr>
          <a:xfrm>
            <a:off x="8270640" y="2550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5" name="Line 26"/>
          <p:cNvSpPr/>
          <p:nvPr/>
        </p:nvSpPr>
        <p:spPr>
          <a:xfrm flipV="1">
            <a:off x="8326080" y="25002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6" name="CustomShape 27"/>
          <p:cNvSpPr/>
          <p:nvPr/>
        </p:nvSpPr>
        <p:spPr>
          <a:xfrm rot="19174800">
            <a:off x="6375240" y="524304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8"/>
          <p:cNvSpPr/>
          <p:nvPr/>
        </p:nvSpPr>
        <p:spPr>
          <a:xfrm>
            <a:off x="6360480" y="52776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8" name="Line 29"/>
          <p:cNvSpPr/>
          <p:nvPr/>
        </p:nvSpPr>
        <p:spPr>
          <a:xfrm flipV="1">
            <a:off x="6415560" y="52268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19" name="CustomShape 30"/>
          <p:cNvSpPr/>
          <p:nvPr/>
        </p:nvSpPr>
        <p:spPr>
          <a:xfrm rot="19174800">
            <a:off x="8632440" y="290916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31"/>
          <p:cNvSpPr/>
          <p:nvPr/>
        </p:nvSpPr>
        <p:spPr>
          <a:xfrm>
            <a:off x="8617680" y="29437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1" name="Line 32"/>
          <p:cNvSpPr/>
          <p:nvPr/>
        </p:nvSpPr>
        <p:spPr>
          <a:xfrm flipV="1">
            <a:off x="8672760" y="289332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2" name="CustomShape 33"/>
          <p:cNvSpPr/>
          <p:nvPr/>
        </p:nvSpPr>
        <p:spPr>
          <a:xfrm rot="19174800">
            <a:off x="8700480" y="278208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4"/>
          <p:cNvSpPr/>
          <p:nvPr/>
        </p:nvSpPr>
        <p:spPr>
          <a:xfrm>
            <a:off x="8685360" y="28170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4" name="Line 35"/>
          <p:cNvSpPr/>
          <p:nvPr/>
        </p:nvSpPr>
        <p:spPr>
          <a:xfrm flipV="1">
            <a:off x="8740800" y="27666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5" name="CustomShape 36"/>
          <p:cNvSpPr/>
          <p:nvPr/>
        </p:nvSpPr>
        <p:spPr>
          <a:xfrm rot="19174800">
            <a:off x="8504280" y="278748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37"/>
          <p:cNvSpPr/>
          <p:nvPr/>
        </p:nvSpPr>
        <p:spPr>
          <a:xfrm>
            <a:off x="8489160" y="282240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7" name="Line 38"/>
          <p:cNvSpPr/>
          <p:nvPr/>
        </p:nvSpPr>
        <p:spPr>
          <a:xfrm flipV="1">
            <a:off x="8544960" y="277200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28" name="CustomShape 39"/>
          <p:cNvSpPr/>
          <p:nvPr/>
        </p:nvSpPr>
        <p:spPr>
          <a:xfrm rot="19174800">
            <a:off x="8459280" y="295488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40"/>
          <p:cNvSpPr/>
          <p:nvPr/>
        </p:nvSpPr>
        <p:spPr>
          <a:xfrm>
            <a:off x="8443800" y="298944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0" name="Line 41"/>
          <p:cNvSpPr/>
          <p:nvPr/>
        </p:nvSpPr>
        <p:spPr>
          <a:xfrm flipV="1">
            <a:off x="8499240" y="293904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1" name="CustomShape 42"/>
          <p:cNvSpPr/>
          <p:nvPr/>
        </p:nvSpPr>
        <p:spPr>
          <a:xfrm rot="19174800">
            <a:off x="6460920" y="503352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43"/>
          <p:cNvSpPr/>
          <p:nvPr/>
        </p:nvSpPr>
        <p:spPr>
          <a:xfrm>
            <a:off x="6446160" y="506772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3" name="Line 44"/>
          <p:cNvSpPr/>
          <p:nvPr/>
        </p:nvSpPr>
        <p:spPr>
          <a:xfrm flipV="1">
            <a:off x="6501240" y="50176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4" name="CustomShape 45"/>
          <p:cNvSpPr/>
          <p:nvPr/>
        </p:nvSpPr>
        <p:spPr>
          <a:xfrm rot="19174800">
            <a:off x="6260760" y="486432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46"/>
          <p:cNvSpPr/>
          <p:nvPr/>
        </p:nvSpPr>
        <p:spPr>
          <a:xfrm>
            <a:off x="6245640" y="48985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6" name="Line 47"/>
          <p:cNvSpPr/>
          <p:nvPr/>
        </p:nvSpPr>
        <p:spPr>
          <a:xfrm flipV="1">
            <a:off x="6301080" y="4848480"/>
            <a:ext cx="180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7" name="CustomShape 48"/>
          <p:cNvSpPr/>
          <p:nvPr/>
        </p:nvSpPr>
        <p:spPr>
          <a:xfrm rot="19174800">
            <a:off x="6411240" y="490032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49"/>
          <p:cNvSpPr/>
          <p:nvPr/>
        </p:nvSpPr>
        <p:spPr>
          <a:xfrm>
            <a:off x="6395760" y="4935240"/>
            <a:ext cx="11196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39" name="Line 50"/>
          <p:cNvSpPr/>
          <p:nvPr/>
        </p:nvSpPr>
        <p:spPr>
          <a:xfrm flipV="1">
            <a:off x="6451200" y="4884480"/>
            <a:ext cx="1080" cy="1155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0" name="CustomShape 51"/>
          <p:cNvSpPr/>
          <p:nvPr/>
        </p:nvSpPr>
        <p:spPr>
          <a:xfrm rot="19174800">
            <a:off x="6249240" y="536904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52"/>
          <p:cNvSpPr/>
          <p:nvPr/>
        </p:nvSpPr>
        <p:spPr>
          <a:xfrm>
            <a:off x="6234120" y="540396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2" name="Line 53"/>
          <p:cNvSpPr/>
          <p:nvPr/>
        </p:nvSpPr>
        <p:spPr>
          <a:xfrm flipV="1">
            <a:off x="6289560" y="5353560"/>
            <a:ext cx="1080" cy="115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43" name="CustomShape 54"/>
          <p:cNvSpPr/>
          <p:nvPr/>
        </p:nvSpPr>
        <p:spPr>
          <a:xfrm>
            <a:off x="8685360" y="4749480"/>
            <a:ext cx="143640" cy="10224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55"/>
          <p:cNvSpPr/>
          <p:nvPr/>
        </p:nvSpPr>
        <p:spPr>
          <a:xfrm>
            <a:off x="8685720" y="47491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5" name="Line 56"/>
          <p:cNvSpPr/>
          <p:nvPr/>
        </p:nvSpPr>
        <p:spPr>
          <a:xfrm flipV="1">
            <a:off x="8685720" y="474696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6" name="CustomShape 57"/>
          <p:cNvSpPr/>
          <p:nvPr/>
        </p:nvSpPr>
        <p:spPr>
          <a:xfrm>
            <a:off x="8467200" y="4616280"/>
            <a:ext cx="143640" cy="10224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58"/>
          <p:cNvSpPr/>
          <p:nvPr/>
        </p:nvSpPr>
        <p:spPr>
          <a:xfrm>
            <a:off x="8467560" y="4616280"/>
            <a:ext cx="147240" cy="10620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8" name="Line 59"/>
          <p:cNvSpPr/>
          <p:nvPr/>
        </p:nvSpPr>
        <p:spPr>
          <a:xfrm flipV="1">
            <a:off x="8467560" y="461448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349" name="CustomShape 60"/>
          <p:cNvSpPr/>
          <p:nvPr/>
        </p:nvSpPr>
        <p:spPr>
          <a:xfrm>
            <a:off x="5549760" y="4772880"/>
            <a:ext cx="5382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CAN Plt Cdr</a:t>
            </a:r>
            <a:endParaRPr/>
          </a:p>
        </p:txBody>
      </p:sp>
      <p:sp>
        <p:nvSpPr>
          <p:cNvPr id="350" name="CustomShape 61"/>
          <p:cNvSpPr/>
          <p:nvPr/>
        </p:nvSpPr>
        <p:spPr>
          <a:xfrm>
            <a:off x="5187600" y="4200480"/>
            <a:ext cx="266760" cy="1717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62"/>
          <p:cNvSpPr/>
          <p:nvPr/>
        </p:nvSpPr>
        <p:spPr>
          <a:xfrm>
            <a:off x="5187600" y="419976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2" name="Line 63"/>
          <p:cNvSpPr/>
          <p:nvPr/>
        </p:nvSpPr>
        <p:spPr>
          <a:xfrm flipV="1">
            <a:off x="5187600" y="420048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3" name="CustomShape 64"/>
          <p:cNvSpPr/>
          <p:nvPr/>
        </p:nvSpPr>
        <p:spPr>
          <a:xfrm>
            <a:off x="5065200" y="4356720"/>
            <a:ext cx="53784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CAN Co Cdr</a:t>
            </a:r>
            <a:endParaRPr/>
          </a:p>
        </p:txBody>
      </p:sp>
      <p:sp>
        <p:nvSpPr>
          <p:cNvPr id="354" name="CustomShape 65"/>
          <p:cNvSpPr/>
          <p:nvPr/>
        </p:nvSpPr>
        <p:spPr>
          <a:xfrm>
            <a:off x="5702760" y="4639320"/>
            <a:ext cx="270000" cy="164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66"/>
          <p:cNvSpPr/>
          <p:nvPr/>
        </p:nvSpPr>
        <p:spPr>
          <a:xfrm>
            <a:off x="5703120" y="46386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6" name="Line 67"/>
          <p:cNvSpPr/>
          <p:nvPr/>
        </p:nvSpPr>
        <p:spPr>
          <a:xfrm flipV="1">
            <a:off x="5703120" y="46393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7" name="CustomShape 68"/>
          <p:cNvSpPr/>
          <p:nvPr/>
        </p:nvSpPr>
        <p:spPr>
          <a:xfrm>
            <a:off x="5948280" y="5427000"/>
            <a:ext cx="178560" cy="164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69"/>
          <p:cNvSpPr/>
          <p:nvPr/>
        </p:nvSpPr>
        <p:spPr>
          <a:xfrm>
            <a:off x="5948280" y="542628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59" name="Line 70"/>
          <p:cNvSpPr/>
          <p:nvPr/>
        </p:nvSpPr>
        <p:spPr>
          <a:xfrm flipV="1">
            <a:off x="5948280" y="5427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60" name="CustomShape 71"/>
          <p:cNvSpPr/>
          <p:nvPr/>
        </p:nvSpPr>
        <p:spPr>
          <a:xfrm>
            <a:off x="7849080" y="3996000"/>
            <a:ext cx="178560" cy="164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72"/>
          <p:cNvSpPr/>
          <p:nvPr/>
        </p:nvSpPr>
        <p:spPr>
          <a:xfrm>
            <a:off x="7849080" y="399564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62" name="Line 73"/>
          <p:cNvSpPr/>
          <p:nvPr/>
        </p:nvSpPr>
        <p:spPr>
          <a:xfrm flipV="1">
            <a:off x="7849080" y="399600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63" name="CustomShape 74"/>
          <p:cNvSpPr/>
          <p:nvPr/>
        </p:nvSpPr>
        <p:spPr>
          <a:xfrm>
            <a:off x="0" y="245160"/>
            <a:ext cx="91400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75"/>
          <p:cNvSpPr/>
          <p:nvPr/>
        </p:nvSpPr>
        <p:spPr>
          <a:xfrm>
            <a:off x="2880" y="734400"/>
            <a:ext cx="9140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i="1" lang="en-US" sz="1990" strike="noStrike">
                <a:solidFill>
                  <a:srgbClr val="000000"/>
                </a:solidFill>
                <a:latin typeface="Arial"/>
              </a:rPr>
              <a:t>Tactical Recovery of Aircraft And Personnel (TRAP)”</a:t>
            </a:r>
            <a:endParaRPr/>
          </a:p>
        </p:txBody>
      </p:sp>
      <p:pic>
        <p:nvPicPr>
          <p:cNvPr id="365" name="Picture 22" descr=""/>
          <p:cNvPicPr/>
          <p:nvPr/>
        </p:nvPicPr>
        <p:blipFill>
          <a:blip r:embed="rId2"/>
          <a:stretch/>
        </p:blipFill>
        <p:spPr>
          <a:xfrm>
            <a:off x="5668200" y="3960720"/>
            <a:ext cx="390960" cy="363240"/>
          </a:xfrm>
          <a:prstGeom prst="rect">
            <a:avLst/>
          </a:prstGeom>
          <a:ln>
            <a:noFill/>
          </a:ln>
        </p:spPr>
      </p:pic>
      <p:pic>
        <p:nvPicPr>
          <p:cNvPr id="366" name="Picture 284" descr=""/>
          <p:cNvPicPr/>
          <p:nvPr/>
        </p:nvPicPr>
        <p:blipFill>
          <a:blip r:embed="rId3"/>
          <a:stretch/>
        </p:blipFill>
        <p:spPr>
          <a:xfrm>
            <a:off x="6068520" y="5077800"/>
            <a:ext cx="172080" cy="35352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4"/>
          <a:stretch/>
        </p:blipFill>
        <p:spPr>
          <a:xfrm>
            <a:off x="7993800" y="3964320"/>
            <a:ext cx="324360" cy="33984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5"/>
          <a:stretch/>
        </p:blipFill>
        <p:spPr>
          <a:xfrm>
            <a:off x="4545720" y="4541760"/>
            <a:ext cx="433800" cy="347400"/>
          </a:xfrm>
          <a:prstGeom prst="rect">
            <a:avLst/>
          </a:prstGeom>
          <a:ln>
            <a:noFill/>
          </a:ln>
        </p:spPr>
      </p:pic>
      <p:pic>
        <p:nvPicPr>
          <p:cNvPr id="369" name="Picture 284" descr=""/>
          <p:cNvPicPr/>
          <p:nvPr/>
        </p:nvPicPr>
        <p:blipFill>
          <a:blip r:embed="rId6"/>
          <a:stretch/>
        </p:blipFill>
        <p:spPr>
          <a:xfrm>
            <a:off x="6009840" y="4390200"/>
            <a:ext cx="214920" cy="36288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7"/>
          <a:stretch/>
        </p:blipFill>
        <p:spPr>
          <a:xfrm>
            <a:off x="2463840" y="2778480"/>
            <a:ext cx="637200" cy="163080"/>
          </a:xfrm>
          <a:prstGeom prst="rect">
            <a:avLst/>
          </a:prstGeom>
          <a:ln>
            <a:noFill/>
          </a:ln>
        </p:spPr>
      </p:pic>
      <p:pic>
        <p:nvPicPr>
          <p:cNvPr id="371" name="" descr=""/>
          <p:cNvPicPr/>
          <p:nvPr/>
        </p:nvPicPr>
        <p:blipFill>
          <a:blip r:embed="rId8"/>
          <a:stretch/>
        </p:blipFill>
        <p:spPr>
          <a:xfrm>
            <a:off x="2659680" y="6416640"/>
            <a:ext cx="1090080" cy="283680"/>
          </a:xfrm>
          <a:prstGeom prst="rect">
            <a:avLst/>
          </a:prstGeom>
          <a:ln>
            <a:noFill/>
          </a:ln>
        </p:spPr>
      </p:pic>
      <p:sp>
        <p:nvSpPr>
          <p:cNvPr id="372" name="CustomShape 76"/>
          <p:cNvSpPr/>
          <p:nvPr/>
        </p:nvSpPr>
        <p:spPr>
          <a:xfrm>
            <a:off x="2673360" y="6701400"/>
            <a:ext cx="81396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LPD-17</a:t>
            </a:r>
            <a:endParaRPr/>
          </a:p>
        </p:txBody>
      </p:sp>
      <p:pic>
        <p:nvPicPr>
          <p:cNvPr id="373" name="" descr=""/>
          <p:cNvPicPr/>
          <p:nvPr/>
        </p:nvPicPr>
        <p:blipFill>
          <a:blip r:embed="rId9"/>
          <a:stretch/>
        </p:blipFill>
        <p:spPr>
          <a:xfrm>
            <a:off x="3006360" y="5918760"/>
            <a:ext cx="1074960" cy="577440"/>
          </a:xfrm>
          <a:prstGeom prst="rect">
            <a:avLst/>
          </a:prstGeom>
          <a:ln>
            <a:noFill/>
          </a:ln>
        </p:spPr>
      </p:pic>
      <p:pic>
        <p:nvPicPr>
          <p:cNvPr id="374" name="" descr=""/>
          <p:cNvPicPr/>
          <p:nvPr/>
        </p:nvPicPr>
        <p:blipFill>
          <a:blip r:embed="rId10"/>
          <a:stretch/>
        </p:blipFill>
        <p:spPr>
          <a:xfrm>
            <a:off x="1581480" y="5918760"/>
            <a:ext cx="1321920" cy="306720"/>
          </a:xfrm>
          <a:prstGeom prst="rect">
            <a:avLst/>
          </a:prstGeom>
          <a:ln>
            <a:noFill/>
          </a:ln>
        </p:spPr>
      </p:pic>
      <p:sp>
        <p:nvSpPr>
          <p:cNvPr id="375" name="CustomShape 77"/>
          <p:cNvSpPr/>
          <p:nvPr/>
        </p:nvSpPr>
        <p:spPr>
          <a:xfrm>
            <a:off x="1864080" y="6226920"/>
            <a:ext cx="58032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95000"/>
              </a:lnSpc>
              <a:buFont typeface="Arial"/>
              <a:buChar char="•"/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LHD-8</a:t>
            </a:r>
            <a:endParaRPr/>
          </a:p>
        </p:txBody>
      </p:sp>
      <p:sp>
        <p:nvSpPr>
          <p:cNvPr id="376" name="CustomShape 78"/>
          <p:cNvSpPr/>
          <p:nvPr/>
        </p:nvSpPr>
        <p:spPr>
          <a:xfrm>
            <a:off x="2668680" y="2350800"/>
            <a:ext cx="257400" cy="15948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79"/>
          <p:cNvSpPr/>
          <p:nvPr/>
        </p:nvSpPr>
        <p:spPr>
          <a:xfrm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8" name="Line 80"/>
          <p:cNvSpPr/>
          <p:nvPr/>
        </p:nvSpPr>
        <p:spPr>
          <a:xfrm flipV="1">
            <a:off x="2668680" y="2350800"/>
            <a:ext cx="259200" cy="161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79" name="Line 81"/>
          <p:cNvSpPr/>
          <p:nvPr/>
        </p:nvSpPr>
        <p:spPr>
          <a:xfrm flipV="1">
            <a:off x="2927880" y="2135880"/>
            <a:ext cx="0" cy="2149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0" name="CustomShape 82"/>
          <p:cNvSpPr/>
          <p:nvPr/>
        </p:nvSpPr>
        <p:spPr>
          <a:xfrm>
            <a:off x="2928240" y="2135880"/>
            <a:ext cx="153720" cy="1058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3"/>
          <p:cNvSpPr/>
          <p:nvPr/>
        </p:nvSpPr>
        <p:spPr>
          <a:xfrm>
            <a:off x="7495200" y="2378520"/>
            <a:ext cx="6372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NED Squad Ldr</a:t>
            </a:r>
            <a:endParaRPr/>
          </a:p>
        </p:txBody>
      </p:sp>
      <p:sp>
        <p:nvSpPr>
          <p:cNvPr id="382" name="CustomShape 84"/>
          <p:cNvSpPr/>
          <p:nvPr/>
        </p:nvSpPr>
        <p:spPr>
          <a:xfrm rot="19174800">
            <a:off x="7979040" y="2210400"/>
            <a:ext cx="72720" cy="799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85"/>
          <p:cNvSpPr/>
          <p:nvPr/>
        </p:nvSpPr>
        <p:spPr>
          <a:xfrm>
            <a:off x="7964280" y="2245320"/>
            <a:ext cx="112320" cy="144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84" name="CustomShape 86"/>
          <p:cNvSpPr/>
          <p:nvPr/>
        </p:nvSpPr>
        <p:spPr>
          <a:xfrm>
            <a:off x="7304400" y="3048480"/>
            <a:ext cx="5382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NED Plt Cdr</a:t>
            </a:r>
            <a:endParaRPr/>
          </a:p>
        </p:txBody>
      </p:sp>
      <p:sp>
        <p:nvSpPr>
          <p:cNvPr id="385" name="CustomShape 87"/>
          <p:cNvSpPr/>
          <p:nvPr/>
        </p:nvSpPr>
        <p:spPr>
          <a:xfrm>
            <a:off x="7233840" y="1629000"/>
            <a:ext cx="266760" cy="1717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88"/>
          <p:cNvSpPr/>
          <p:nvPr/>
        </p:nvSpPr>
        <p:spPr>
          <a:xfrm>
            <a:off x="7233840" y="1628280"/>
            <a:ext cx="271080" cy="17604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87" name="Line 89"/>
          <p:cNvSpPr/>
          <p:nvPr/>
        </p:nvSpPr>
        <p:spPr>
          <a:xfrm flipV="1">
            <a:off x="7233840" y="1629000"/>
            <a:ext cx="271080" cy="18252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88" name="CustomShape 90"/>
          <p:cNvSpPr/>
          <p:nvPr/>
        </p:nvSpPr>
        <p:spPr>
          <a:xfrm>
            <a:off x="7111440" y="1785240"/>
            <a:ext cx="53784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4000" bIns="45000"/>
          <a:p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NED Co Cdr</a:t>
            </a:r>
            <a:endParaRPr/>
          </a:p>
        </p:txBody>
      </p:sp>
      <p:sp>
        <p:nvSpPr>
          <p:cNvPr id="389" name="CustomShape 91"/>
          <p:cNvSpPr/>
          <p:nvPr/>
        </p:nvSpPr>
        <p:spPr>
          <a:xfrm>
            <a:off x="7457760" y="2914920"/>
            <a:ext cx="270000" cy="164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92"/>
          <p:cNvSpPr/>
          <p:nvPr/>
        </p:nvSpPr>
        <p:spPr>
          <a:xfrm>
            <a:off x="7458120" y="2914200"/>
            <a:ext cx="27432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1" name="Line 93"/>
          <p:cNvSpPr/>
          <p:nvPr/>
        </p:nvSpPr>
        <p:spPr>
          <a:xfrm flipV="1">
            <a:off x="7458120" y="2914920"/>
            <a:ext cx="27432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2" name="CustomShape 94"/>
          <p:cNvSpPr/>
          <p:nvPr/>
        </p:nvSpPr>
        <p:spPr>
          <a:xfrm>
            <a:off x="7678440" y="2268720"/>
            <a:ext cx="178560" cy="164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95"/>
          <p:cNvSpPr/>
          <p:nvPr/>
        </p:nvSpPr>
        <p:spPr>
          <a:xfrm>
            <a:off x="7678440" y="2268000"/>
            <a:ext cx="182880" cy="16920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394" name="Line 96"/>
          <p:cNvSpPr/>
          <p:nvPr/>
        </p:nvSpPr>
        <p:spPr>
          <a:xfrm flipV="1">
            <a:off x="7678440" y="2268720"/>
            <a:ext cx="182880" cy="1749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pic>
        <p:nvPicPr>
          <p:cNvPr id="395" name="Picture 22" descr=""/>
          <p:cNvPicPr/>
          <p:nvPr/>
        </p:nvPicPr>
        <p:blipFill>
          <a:blip r:embed="rId11"/>
          <a:stretch/>
        </p:blipFill>
        <p:spPr>
          <a:xfrm>
            <a:off x="7575840" y="1472400"/>
            <a:ext cx="390960" cy="363240"/>
          </a:xfrm>
          <a:prstGeom prst="rect">
            <a:avLst/>
          </a:prstGeom>
          <a:ln>
            <a:noFill/>
          </a:ln>
        </p:spPr>
      </p:pic>
      <p:pic>
        <p:nvPicPr>
          <p:cNvPr id="396" name="Picture 284" descr=""/>
          <p:cNvPicPr/>
          <p:nvPr/>
        </p:nvPicPr>
        <p:blipFill>
          <a:blip r:embed="rId12"/>
          <a:stretch/>
        </p:blipFill>
        <p:spPr>
          <a:xfrm>
            <a:off x="7798320" y="1919520"/>
            <a:ext cx="172080" cy="353520"/>
          </a:xfrm>
          <a:prstGeom prst="rect">
            <a:avLst/>
          </a:prstGeom>
          <a:ln>
            <a:noFill/>
          </a:ln>
        </p:spPr>
      </p:pic>
      <p:pic>
        <p:nvPicPr>
          <p:cNvPr id="397" name="Picture 284" descr=""/>
          <p:cNvPicPr/>
          <p:nvPr/>
        </p:nvPicPr>
        <p:blipFill>
          <a:blip r:embed="rId13"/>
          <a:stretch/>
        </p:blipFill>
        <p:spPr>
          <a:xfrm>
            <a:off x="7764840" y="2665800"/>
            <a:ext cx="214920" cy="362880"/>
          </a:xfrm>
          <a:prstGeom prst="rect">
            <a:avLst/>
          </a:prstGeom>
          <a:ln>
            <a:noFill/>
          </a:ln>
        </p:spPr>
      </p:pic>
      <p:sp>
        <p:nvSpPr>
          <p:cNvPr id="398" name="CustomShape 97"/>
          <p:cNvSpPr/>
          <p:nvPr/>
        </p:nvSpPr>
        <p:spPr>
          <a:xfrm>
            <a:off x="8497080" y="3308760"/>
            <a:ext cx="143640" cy="10224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98"/>
          <p:cNvSpPr/>
          <p:nvPr/>
        </p:nvSpPr>
        <p:spPr>
          <a:xfrm>
            <a:off x="8497440" y="330840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400" name="Line 99"/>
          <p:cNvSpPr/>
          <p:nvPr/>
        </p:nvSpPr>
        <p:spPr>
          <a:xfrm flipV="1">
            <a:off x="8497440" y="3306600"/>
            <a:ext cx="147240" cy="1101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401" name="CustomShape 100"/>
          <p:cNvSpPr/>
          <p:nvPr/>
        </p:nvSpPr>
        <p:spPr>
          <a:xfrm>
            <a:off x="7967880" y="5435280"/>
            <a:ext cx="143640" cy="10224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01"/>
          <p:cNvSpPr/>
          <p:nvPr/>
        </p:nvSpPr>
        <p:spPr>
          <a:xfrm>
            <a:off x="7968240" y="5434920"/>
            <a:ext cx="147240" cy="10656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403" name="Line 102"/>
          <p:cNvSpPr/>
          <p:nvPr/>
        </p:nvSpPr>
        <p:spPr>
          <a:xfrm flipV="1">
            <a:off x="7968240" y="5397840"/>
            <a:ext cx="142920" cy="145440"/>
          </a:xfrm>
          <a:prstGeom prst="line">
            <a:avLst/>
          </a:prstGeom>
          <a:ln w="18360">
            <a:solidFill>
              <a:srgbClr val="ff3333"/>
            </a:solidFill>
            <a:round/>
          </a:ln>
        </p:spPr>
      </p:sp>
      <p:sp>
        <p:nvSpPr>
          <p:cNvPr id="404" name="CustomShape 103"/>
          <p:cNvSpPr/>
          <p:nvPr/>
        </p:nvSpPr>
        <p:spPr>
          <a:xfrm>
            <a:off x="4649760" y="4281120"/>
            <a:ext cx="257400" cy="1760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04"/>
          <p:cNvSpPr/>
          <p:nvPr/>
        </p:nvSpPr>
        <p:spPr>
          <a:xfrm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6" name="Line 105"/>
          <p:cNvSpPr/>
          <p:nvPr/>
        </p:nvSpPr>
        <p:spPr>
          <a:xfrm flipV="1">
            <a:off x="4649760" y="428112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7" name="Line 106"/>
          <p:cNvSpPr/>
          <p:nvPr/>
        </p:nvSpPr>
        <p:spPr>
          <a:xfrm flipV="1">
            <a:off x="4908960" y="404388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08" name="CustomShape 107"/>
          <p:cNvSpPr/>
          <p:nvPr/>
        </p:nvSpPr>
        <p:spPr>
          <a:xfrm>
            <a:off x="4908960" y="4043880"/>
            <a:ext cx="153720" cy="1166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8"/>
          <p:cNvSpPr/>
          <p:nvPr/>
        </p:nvSpPr>
        <p:spPr>
          <a:xfrm>
            <a:off x="6871320" y="2397600"/>
            <a:ext cx="257400" cy="1760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09"/>
          <p:cNvSpPr/>
          <p:nvPr/>
        </p:nvSpPr>
        <p:spPr>
          <a:xfrm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1" name="Line 110"/>
          <p:cNvSpPr/>
          <p:nvPr/>
        </p:nvSpPr>
        <p:spPr>
          <a:xfrm flipV="1">
            <a:off x="6871320" y="2397600"/>
            <a:ext cx="259200" cy="1774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2" name="Line 111"/>
          <p:cNvSpPr/>
          <p:nvPr/>
        </p:nvSpPr>
        <p:spPr>
          <a:xfrm flipV="1">
            <a:off x="7130880" y="2160360"/>
            <a:ext cx="0" cy="237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3" name="CustomShape 112"/>
          <p:cNvSpPr/>
          <p:nvPr/>
        </p:nvSpPr>
        <p:spPr>
          <a:xfrm>
            <a:off x="7130880" y="2160360"/>
            <a:ext cx="153720" cy="11664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4" name="" descr=""/>
          <p:cNvPicPr/>
          <p:nvPr/>
        </p:nvPicPr>
        <p:blipFill>
          <a:blip r:embed="rId14"/>
          <a:stretch/>
        </p:blipFill>
        <p:spPr>
          <a:xfrm>
            <a:off x="6767640" y="2723760"/>
            <a:ext cx="433800" cy="347400"/>
          </a:xfrm>
          <a:prstGeom prst="rect">
            <a:avLst/>
          </a:prstGeom>
          <a:ln>
            <a:noFill/>
          </a:ln>
        </p:spPr>
      </p:pic>
      <p:sp>
        <p:nvSpPr>
          <p:cNvPr id="415" name="CustomShape 113"/>
          <p:cNvSpPr/>
          <p:nvPr/>
        </p:nvSpPr>
        <p:spPr>
          <a:xfrm>
            <a:off x="4318560" y="4410000"/>
            <a:ext cx="8607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45000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CAN COC</a:t>
            </a:r>
            <a:endParaRPr/>
          </a:p>
        </p:txBody>
      </p:sp>
      <p:pic>
        <p:nvPicPr>
          <p:cNvPr id="416" name="" descr=""/>
          <p:cNvPicPr/>
          <p:nvPr/>
        </p:nvPicPr>
        <p:blipFill>
          <a:blip r:embed="rId15"/>
          <a:stretch/>
        </p:blipFill>
        <p:spPr>
          <a:xfrm rot="2058000">
            <a:off x="1725120" y="1357920"/>
            <a:ext cx="367920" cy="643680"/>
          </a:xfrm>
          <a:prstGeom prst="rect">
            <a:avLst/>
          </a:prstGeom>
          <a:ln>
            <a:noFill/>
          </a:ln>
        </p:spPr>
      </p:pic>
      <p:sp>
        <p:nvSpPr>
          <p:cNvPr id="417" name="CustomShape 114"/>
          <p:cNvSpPr/>
          <p:nvPr/>
        </p:nvSpPr>
        <p:spPr>
          <a:xfrm rot="1074000">
            <a:off x="5083200" y="2882160"/>
            <a:ext cx="8575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US VMF</a:t>
            </a:r>
            <a:endParaRPr/>
          </a:p>
        </p:txBody>
      </p:sp>
      <p:sp>
        <p:nvSpPr>
          <p:cNvPr id="418" name="Line 115"/>
          <p:cNvSpPr/>
          <p:nvPr/>
        </p:nvSpPr>
        <p:spPr>
          <a:xfrm flipH="1">
            <a:off x="2927880" y="2467800"/>
            <a:ext cx="38786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19" name="Line 116"/>
          <p:cNvSpPr/>
          <p:nvPr/>
        </p:nvSpPr>
        <p:spPr>
          <a:xfrm flipH="1" flipV="1">
            <a:off x="2825640" y="2550600"/>
            <a:ext cx="82800" cy="2986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0" name="Line 117"/>
          <p:cNvSpPr/>
          <p:nvPr/>
        </p:nvSpPr>
        <p:spPr>
          <a:xfrm flipH="1" flipV="1">
            <a:off x="2908440" y="2467800"/>
            <a:ext cx="1740960" cy="1813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1" name="CustomShape 118"/>
          <p:cNvSpPr/>
          <p:nvPr/>
        </p:nvSpPr>
        <p:spPr>
          <a:xfrm rot="4676400">
            <a:off x="1876320" y="3435480"/>
            <a:ext cx="8575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US VMF</a:t>
            </a:r>
            <a:endParaRPr/>
          </a:p>
        </p:txBody>
      </p:sp>
      <p:sp>
        <p:nvSpPr>
          <p:cNvPr id="422" name="CustomShape 119"/>
          <p:cNvSpPr/>
          <p:nvPr/>
        </p:nvSpPr>
        <p:spPr>
          <a:xfrm rot="2572200">
            <a:off x="3310200" y="3297960"/>
            <a:ext cx="14508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NATO MTF FFI</a:t>
            </a:r>
            <a:endParaRPr/>
          </a:p>
        </p:txBody>
      </p:sp>
      <p:sp>
        <p:nvSpPr>
          <p:cNvPr id="423" name="CustomShape 120"/>
          <p:cNvSpPr/>
          <p:nvPr/>
        </p:nvSpPr>
        <p:spPr>
          <a:xfrm>
            <a:off x="5009040" y="1804320"/>
            <a:ext cx="113256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Combat Air Patrol</a:t>
            </a:r>
            <a:endParaRPr/>
          </a:p>
        </p:txBody>
      </p:sp>
      <p:sp>
        <p:nvSpPr>
          <p:cNvPr id="424" name="CustomShape 121"/>
          <p:cNvSpPr/>
          <p:nvPr/>
        </p:nvSpPr>
        <p:spPr>
          <a:xfrm>
            <a:off x="6440040" y="3749040"/>
            <a:ext cx="119484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US Rescue Aircraft</a:t>
            </a:r>
            <a:endParaRPr/>
          </a:p>
        </p:txBody>
      </p:sp>
      <p:pic>
        <p:nvPicPr>
          <p:cNvPr id="425" name="" descr=""/>
          <p:cNvPicPr/>
          <p:nvPr/>
        </p:nvPicPr>
        <p:blipFill>
          <a:blip r:embed="rId16"/>
          <a:stretch/>
        </p:blipFill>
        <p:spPr>
          <a:xfrm>
            <a:off x="6626880" y="3334680"/>
            <a:ext cx="744840" cy="454680"/>
          </a:xfrm>
          <a:prstGeom prst="rect">
            <a:avLst/>
          </a:prstGeom>
          <a:ln>
            <a:noFill/>
          </a:ln>
        </p:spPr>
      </p:pic>
      <p:pic>
        <p:nvPicPr>
          <p:cNvPr id="426" name="" descr=""/>
          <p:cNvPicPr/>
          <p:nvPr/>
        </p:nvPicPr>
        <p:blipFill>
          <a:blip r:embed="rId17"/>
          <a:stretch/>
        </p:blipFill>
        <p:spPr>
          <a:xfrm>
            <a:off x="4982040" y="1389240"/>
            <a:ext cx="905760" cy="428400"/>
          </a:xfrm>
          <a:prstGeom prst="rect">
            <a:avLst/>
          </a:prstGeom>
          <a:ln>
            <a:noFill/>
          </a:ln>
        </p:spPr>
      </p:pic>
      <p:sp>
        <p:nvSpPr>
          <p:cNvPr id="427" name="Line 122"/>
          <p:cNvSpPr/>
          <p:nvPr/>
        </p:nvSpPr>
        <p:spPr>
          <a:xfrm flipV="1">
            <a:off x="2927880" y="1638360"/>
            <a:ext cx="2385720" cy="712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8" name="CustomShape 123"/>
          <p:cNvSpPr/>
          <p:nvPr/>
        </p:nvSpPr>
        <p:spPr>
          <a:xfrm rot="20659200">
            <a:off x="3719520" y="1634760"/>
            <a:ext cx="9900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LINK-16</a:t>
            </a:r>
            <a:endParaRPr/>
          </a:p>
        </p:txBody>
      </p:sp>
      <p:sp>
        <p:nvSpPr>
          <p:cNvPr id="429" name="CustomShape 124"/>
          <p:cNvSpPr/>
          <p:nvPr/>
        </p:nvSpPr>
        <p:spPr>
          <a:xfrm>
            <a:off x="791640" y="4739040"/>
            <a:ext cx="175320" cy="1231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25"/>
          <p:cNvSpPr/>
          <p:nvPr/>
        </p:nvSpPr>
        <p:spPr>
          <a:xfrm>
            <a:off x="792000" y="473904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431" name="Line 126"/>
          <p:cNvSpPr/>
          <p:nvPr/>
        </p:nvSpPr>
        <p:spPr>
          <a:xfrm flipV="1">
            <a:off x="792000" y="47368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432" name="CustomShape 127"/>
          <p:cNvSpPr/>
          <p:nvPr/>
        </p:nvSpPr>
        <p:spPr>
          <a:xfrm>
            <a:off x="331920" y="4910400"/>
            <a:ext cx="99180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NFCC - MCTSA</a:t>
            </a:r>
            <a:endParaRPr/>
          </a:p>
        </p:txBody>
      </p:sp>
      <p:sp>
        <p:nvSpPr>
          <p:cNvPr id="433" name="CustomShape 128"/>
          <p:cNvSpPr/>
          <p:nvPr/>
        </p:nvSpPr>
        <p:spPr>
          <a:xfrm>
            <a:off x="690120" y="2665080"/>
            <a:ext cx="175320" cy="1231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29"/>
          <p:cNvSpPr/>
          <p:nvPr/>
        </p:nvSpPr>
        <p:spPr>
          <a:xfrm>
            <a:off x="690480" y="2665080"/>
            <a:ext cx="178920" cy="12636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435" name="Line 130"/>
          <p:cNvSpPr/>
          <p:nvPr/>
        </p:nvSpPr>
        <p:spPr>
          <a:xfrm flipV="1">
            <a:off x="690480" y="2663280"/>
            <a:ext cx="178920" cy="130680"/>
          </a:xfrm>
          <a:prstGeom prst="line">
            <a:avLst/>
          </a:prstGeom>
          <a:ln w="18360">
            <a:solidFill>
              <a:srgbClr val="000080"/>
            </a:solidFill>
            <a:round/>
          </a:ln>
        </p:spPr>
      </p:sp>
      <p:sp>
        <p:nvSpPr>
          <p:cNvPr id="436" name="CustomShape 131"/>
          <p:cNvSpPr/>
          <p:nvPr/>
        </p:nvSpPr>
        <p:spPr>
          <a:xfrm>
            <a:off x="230400" y="2836800"/>
            <a:ext cx="109548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5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Arial"/>
              </a:rPr>
              <a:t>LFCC - Aberdeen</a:t>
            </a:r>
            <a:endParaRPr/>
          </a:p>
        </p:txBody>
      </p:sp>
      <p:sp>
        <p:nvSpPr>
          <p:cNvPr id="437" name="Line 132"/>
          <p:cNvSpPr/>
          <p:nvPr/>
        </p:nvSpPr>
        <p:spPr>
          <a:xfrm>
            <a:off x="869040" y="2716560"/>
            <a:ext cx="2039400" cy="2820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8" name="Line 133"/>
          <p:cNvSpPr/>
          <p:nvPr/>
        </p:nvSpPr>
        <p:spPr>
          <a:xfrm flipH="1" flipV="1">
            <a:off x="968040" y="4790520"/>
            <a:ext cx="1940400" cy="7466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9" name="CustomShape 134"/>
          <p:cNvSpPr/>
          <p:nvPr/>
        </p:nvSpPr>
        <p:spPr>
          <a:xfrm rot="3296400">
            <a:off x="1234080" y="3938760"/>
            <a:ext cx="915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US VMF</a:t>
            </a:r>
            <a:endParaRPr/>
          </a:p>
        </p:txBody>
      </p:sp>
      <p:sp>
        <p:nvSpPr>
          <p:cNvPr id="440" name="CustomShape 135"/>
          <p:cNvSpPr/>
          <p:nvPr/>
        </p:nvSpPr>
        <p:spPr>
          <a:xfrm rot="1369800">
            <a:off x="1397520" y="5095440"/>
            <a:ext cx="9057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trike="noStrike">
                <a:latin typeface="Arial"/>
              </a:rPr>
              <a:t>US VMF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57560" y="-453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CWIX 2015</a:t>
            </a:r>
            <a:endParaRPr/>
          </a:p>
        </p:txBody>
      </p:sp>
      <p:sp>
        <p:nvSpPr>
          <p:cNvPr id="442" name="CustomShape 2"/>
          <p:cNvSpPr/>
          <p:nvPr/>
        </p:nvSpPr>
        <p:spPr>
          <a:xfrm>
            <a:off x="0" y="245160"/>
            <a:ext cx="91400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"/>
          <p:cNvSpPr/>
          <p:nvPr/>
        </p:nvSpPr>
        <p:spPr>
          <a:xfrm>
            <a:off x="1371600" y="777240"/>
            <a:ext cx="658332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 strike="noStrike">
                <a:solidFill>
                  <a:srgbClr val="000000"/>
                </a:solidFill>
                <a:latin typeface="Arial"/>
                <a:ea typeface="DejaVu Sans"/>
              </a:rPr>
              <a:t>ENDURING RESULTS</a:t>
            </a:r>
            <a:endParaRPr/>
          </a:p>
        </p:txBody>
      </p:sp>
      <p:sp>
        <p:nvSpPr>
          <p:cNvPr id="444" name="CustomShape 4"/>
          <p:cNvSpPr/>
          <p:nvPr/>
        </p:nvSpPr>
        <p:spPr>
          <a:xfrm>
            <a:off x="411480" y="1181520"/>
            <a:ext cx="8595000" cy="53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Developed a protoype mapping method to automate an MTF Message implementation using XSLT and acheve conversion between MTF, JDSSDM and VMF.</a:t>
            </a:r>
            <a:endParaRPr/>
          </a:p>
          <a:p>
            <a:endParaRPr/>
          </a:p>
          <a:p>
            <a:r>
              <a:rPr lang="en-US" strike="noStrike">
                <a:latin typeface="Arial"/>
              </a:rPr>
              <a:t>Generated and consumed MTF FFI messages using the SOAP based NATO Standard Information Protocol and determined that navive XML information exchanges are not feasible for Tactical Reporting of ground personnel.</a:t>
            </a:r>
            <a:endParaRPr/>
          </a:p>
          <a:p>
            <a:endParaRPr/>
          </a:p>
          <a:p>
            <a:r>
              <a:rPr lang="en-US" strike="noStrike">
                <a:latin typeface="Arial"/>
              </a:rPr>
              <a:t>Created a browser based track generation and reporting tool.</a:t>
            </a:r>
            <a:endParaRPr/>
          </a:p>
          <a:p>
            <a:endParaRPr/>
          </a:p>
          <a:p>
            <a:r>
              <a:rPr lang="en-US" strike="noStrike">
                <a:latin typeface="Arial"/>
              </a:rPr>
              <a:t>New Technologies Tested and Demonstrated: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1. Node.js native Javascript Server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2. SocketIO network communication service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3. AngularJS JavaScript development framework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4. HTML5 Indexed Database for local persistent Cache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5. SAXON CE XML Stylesheet Language for Transformation (XSLT) Engine for browser based transforms.</a:t>
            </a:r>
            <a:endParaRPr/>
          </a:p>
          <a:p>
            <a:endParaRPr/>
          </a:p>
          <a:p>
            <a:r>
              <a:rPr lang="en-US" sz="1600" strike="noStrike">
                <a:latin typeface="Arial"/>
              </a:rPr>
              <a:t>New Technologies Prototyped: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1. Javasxcript compression using LZ algorithm</a:t>
            </a:r>
            <a:endParaRPr/>
          </a:p>
          <a:p>
            <a:r>
              <a:rPr lang="en-US" sz="1600" strike="noStrike">
                <a:latin typeface="Arial"/>
              </a:rPr>
              <a:t>	</a:t>
            </a:r>
            <a:r>
              <a:rPr lang="en-US" sz="1600" strike="noStrike">
                <a:latin typeface="Arial"/>
              </a:rPr>
              <a:t>2. Javascript encryption using AES, MD5 or SHA3.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3657600" y="3139560"/>
            <a:ext cx="556164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Conclusions</a:t>
            </a:r>
            <a:endParaRPr/>
          </a:p>
        </p:txBody>
      </p:sp>
      <p:sp>
        <p:nvSpPr>
          <p:cNvPr id="44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C6713A7-482F-4640-9A85-2F1764E98503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27468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MTF XML Refactor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DADF07-FFE6-4AA7-85F2-7C35C0FF42E9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44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B411120-2627-4616-8F15-E7D975576A65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450" name="CustomShape 4"/>
          <p:cNvSpPr/>
          <p:nvPr/>
        </p:nvSpPr>
        <p:spPr>
          <a:xfrm>
            <a:off x="548640" y="1280160"/>
            <a:ext cx="8228880" cy="48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NO Advocacy for sending XML in place of current standards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XML is useful to automate MIL STD Compliance, Data Tagging, and Mediation at Processing Nodes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Responsible Implementation of XML for XML Schema Characterization is required to mitigate complexity and increase utility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XML Validation and Tagging support emergent security requirements for IdAM</a:t>
            </a:r>
            <a:endParaRPr/>
          </a:p>
        </p:txBody>
      </p:sp>
      <p:sp>
        <p:nvSpPr>
          <p:cNvPr id="451" name="CustomShape 5"/>
          <p:cNvSpPr/>
          <p:nvPr/>
        </p:nvSpPr>
        <p:spPr>
          <a:xfrm>
            <a:off x="3383280" y="846720"/>
            <a:ext cx="20073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E2463A-ADA2-4085-9DE8-43742403EE01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XML Requirement Drivers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NIEM </a:t>
            </a: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Methodology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USMTF XML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NATO MTF GoE Re-factor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CWIX 2015 Exemplar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73E966-29CB-4BAA-9EE2-4337D068A36C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XML Requirement Drivers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XML Schema Aware Implementations for version control and inter-standard conversion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Security Tagging for JIE Identify and Access Management (IdAM)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Configuration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D9D879-CDBE-4038-A749-C1CF51F7FFBD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581280" y="2590920"/>
            <a:ext cx="556164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NIEM Methodology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5CED6D-B88D-4D11-862A-AF4C7F215D52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NIEM Methodology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DCEB00-CB13-4B29-9364-BD1FE5970B72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457560" y="16005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Repository for commonly used elements categorized in specific domains using a uniform XML Namespace  methodology.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Uniform Naming and Design Rules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Garden of Eden” XML Schema design pattern which makes all XML Elements Global for re-use and extension.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Represents an extensible and scalable “best practices” approach to using XML Schemas to define Information Exchanges.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Alignment within DoD XML Standards will facilitate 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NIEM Methodology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6370200" y="640188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AA5381-0EBF-44C8-8A1A-6FA3CC56A36C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457200" y="260568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Schema V1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457200" y="381240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Schema V2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457200" y="500112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Schema V3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1833840" y="367560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Extension Schema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NS:V1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NS:V2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NS:V3</a:t>
            </a: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2208960" y="1280160"/>
            <a:ext cx="483120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FOR MILITARY MESSAGING ..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491040" y="1965600"/>
            <a:ext cx="2154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Version Conversion</a:t>
            </a:r>
            <a:endParaRPr/>
          </a:p>
        </p:txBody>
      </p:sp>
      <p:sp>
        <p:nvSpPr>
          <p:cNvPr id="249" name="CustomShape 9"/>
          <p:cNvSpPr/>
          <p:nvPr/>
        </p:nvSpPr>
        <p:spPr>
          <a:xfrm>
            <a:off x="3308040" y="2677680"/>
            <a:ext cx="9086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MTF XML</a:t>
            </a:r>
            <a:endParaRPr/>
          </a:p>
        </p:txBody>
      </p:sp>
      <p:sp>
        <p:nvSpPr>
          <p:cNvPr id="250" name="CustomShape 10"/>
          <p:cNvSpPr/>
          <p:nvPr/>
        </p:nvSpPr>
        <p:spPr>
          <a:xfrm>
            <a:off x="3308040" y="3756600"/>
            <a:ext cx="90864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VMF XML</a:t>
            </a:r>
            <a:endParaRPr/>
          </a:p>
        </p:txBody>
      </p:sp>
      <p:sp>
        <p:nvSpPr>
          <p:cNvPr id="251" name="CustomShape 11"/>
          <p:cNvSpPr/>
          <p:nvPr/>
        </p:nvSpPr>
        <p:spPr>
          <a:xfrm>
            <a:off x="3308040" y="5073120"/>
            <a:ext cx="90864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TDL XML</a:t>
            </a:r>
            <a:endParaRPr/>
          </a:p>
        </p:txBody>
      </p:sp>
      <p:sp>
        <p:nvSpPr>
          <p:cNvPr id="252" name="CustomShape 12"/>
          <p:cNvSpPr/>
          <p:nvPr/>
        </p:nvSpPr>
        <p:spPr>
          <a:xfrm>
            <a:off x="4663440" y="367560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Extension Schema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NS:MTF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NS:VMF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NS:TDL</a:t>
            </a:r>
            <a:endParaRPr/>
          </a:p>
        </p:txBody>
      </p:sp>
      <p:sp>
        <p:nvSpPr>
          <p:cNvPr id="253" name="CustomShape 13"/>
          <p:cNvSpPr/>
          <p:nvPr/>
        </p:nvSpPr>
        <p:spPr>
          <a:xfrm>
            <a:off x="3548520" y="1985040"/>
            <a:ext cx="2120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Format Conversion</a:t>
            </a:r>
            <a:endParaRPr/>
          </a:p>
        </p:txBody>
      </p:sp>
      <p:sp>
        <p:nvSpPr>
          <p:cNvPr id="254" name="CustomShape 14"/>
          <p:cNvSpPr/>
          <p:nvPr/>
        </p:nvSpPr>
        <p:spPr>
          <a:xfrm>
            <a:off x="6383160" y="1985040"/>
            <a:ext cx="2232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External Conversion</a:t>
            </a:r>
            <a:endParaRPr/>
          </a:p>
        </p:txBody>
      </p:sp>
      <p:sp>
        <p:nvSpPr>
          <p:cNvPr id="255" name="CustomShape 15"/>
          <p:cNvSpPr/>
          <p:nvPr/>
        </p:nvSpPr>
        <p:spPr>
          <a:xfrm>
            <a:off x="6497280" y="301752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MIL STD XML</a:t>
            </a:r>
            <a:endParaRPr/>
          </a:p>
        </p:txBody>
      </p:sp>
      <p:sp>
        <p:nvSpPr>
          <p:cNvPr id="256" name="CustomShape 16"/>
          <p:cNvSpPr/>
          <p:nvPr/>
        </p:nvSpPr>
        <p:spPr>
          <a:xfrm>
            <a:off x="6497280" y="422424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NIEM XML</a:t>
            </a:r>
            <a:endParaRPr/>
          </a:p>
        </p:txBody>
      </p:sp>
      <p:sp>
        <p:nvSpPr>
          <p:cNvPr id="257" name="CustomShape 17"/>
          <p:cNvSpPr/>
          <p:nvPr/>
        </p:nvSpPr>
        <p:spPr>
          <a:xfrm>
            <a:off x="7863840" y="3538080"/>
            <a:ext cx="9086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Extension Schema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NS:MIL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NS:NIEM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Line 18"/>
          <p:cNvSpPr/>
          <p:nvPr/>
        </p:nvSpPr>
        <p:spPr>
          <a:xfrm>
            <a:off x="7406280" y="3383280"/>
            <a:ext cx="4575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9" name="Line 19"/>
          <p:cNvSpPr/>
          <p:nvPr/>
        </p:nvSpPr>
        <p:spPr>
          <a:xfrm flipV="1">
            <a:off x="7406280" y="3749040"/>
            <a:ext cx="457560" cy="47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0" name="Line 20"/>
          <p:cNvSpPr/>
          <p:nvPr/>
        </p:nvSpPr>
        <p:spPr>
          <a:xfrm flipV="1">
            <a:off x="4069080" y="4434840"/>
            <a:ext cx="45720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1" name="Line 21"/>
          <p:cNvSpPr/>
          <p:nvPr/>
        </p:nvSpPr>
        <p:spPr>
          <a:xfrm flipV="1">
            <a:off x="4069080" y="4435200"/>
            <a:ext cx="45720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2" name="Line 22"/>
          <p:cNvSpPr/>
          <p:nvPr/>
        </p:nvSpPr>
        <p:spPr>
          <a:xfrm>
            <a:off x="4114440" y="2926080"/>
            <a:ext cx="45756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3" name="Line 23"/>
          <p:cNvSpPr/>
          <p:nvPr/>
        </p:nvSpPr>
        <p:spPr>
          <a:xfrm>
            <a:off x="4114440" y="3886200"/>
            <a:ext cx="411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4" name="Line 24"/>
          <p:cNvSpPr/>
          <p:nvPr/>
        </p:nvSpPr>
        <p:spPr>
          <a:xfrm flipV="1">
            <a:off x="1234440" y="4389120"/>
            <a:ext cx="45720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5" name="Line 25"/>
          <p:cNvSpPr/>
          <p:nvPr/>
        </p:nvSpPr>
        <p:spPr>
          <a:xfrm flipV="1">
            <a:off x="1234440" y="4389480"/>
            <a:ext cx="45720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6" name="Line 26"/>
          <p:cNvSpPr/>
          <p:nvPr/>
        </p:nvSpPr>
        <p:spPr>
          <a:xfrm>
            <a:off x="1279800" y="2880360"/>
            <a:ext cx="457560" cy="685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7" name="Line 27"/>
          <p:cNvSpPr/>
          <p:nvPr/>
        </p:nvSpPr>
        <p:spPr>
          <a:xfrm>
            <a:off x="1279800" y="3840480"/>
            <a:ext cx="411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NIEM Methodology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370200" y="640188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1A5A1B-AAE0-48A0-91DB-F52D581219A3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2208960" y="1188720"/>
            <a:ext cx="483120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FOR MILITARY MESSAGING ..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274320" y="1648440"/>
            <a:ext cx="868608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NIEM Information Exchanges follow standard documentation recommendations called Information Exchange Product Documentation (IEPD)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Since XML is in fact not MAGIC – what actually has to occur for information exchange has to be documented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For Military use the IEPD format will likely need to be Standardized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 of NIEM for MIL STD Messages applies the concept of XML Information Exchange for version and standard conversion /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NIEM may be leveraged to encourage “XML Schema Aware” implementation  of MIL STD Messaging to increase agility and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Given the regrettable LACK of effective use of XML in MIL STDs – NIEM represents and opportunity to use XML to achieve DoD requirements for “Data Tagging”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581280" y="2590920"/>
            <a:ext cx="556164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MTF XML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5C5434-312E-458F-9D1B-AAF2E7BB9DC9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USMTF XML GoE Re-factor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41477FD-EFC8-433D-B8B7-803249B3EAF5}" type="slidenum">
              <a:rPr lang="en-US" sz="1200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548640" y="1600200"/>
            <a:ext cx="8228880" cy="24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Use XSLT to convert Existing XML Schemas to Garden of Eden Schema design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No impact on XML Instance / Message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Achieves alignment with NIEM Methodology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May be used to populate some or all of the MIL OPS Domain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Re-factor approved by USMTF CCB</a:t>
            </a:r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640080" y="1188720"/>
            <a:ext cx="33681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ACCOMPLISHMENTS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457200" y="4572000"/>
            <a:ext cx="82288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Database Compatibility / Configuration Management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XML Schemas Not Releasable for use in NIEM (Dist C)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Lack of ”XML Schema Aware” Implementations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XML on the Wire......</a:t>
            </a:r>
            <a:endParaRPr/>
          </a:p>
        </p:txBody>
      </p:sp>
      <p:sp>
        <p:nvSpPr>
          <p:cNvPr id="279" name="CustomShape 6"/>
          <p:cNvSpPr/>
          <p:nvPr/>
        </p:nvSpPr>
        <p:spPr>
          <a:xfrm>
            <a:off x="548640" y="4138560"/>
            <a:ext cx="137196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ISSUES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2015-06-23T13:26:15Z</dcterms:modified>
  <cp:revision>4</cp:revision>
</cp:coreProperties>
</file>