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png" ContentType="image/png"/>
  <Override PartName="/ppt/media/image32.png" ContentType="image/png"/>
  <Override PartName="/ppt/media/image30.jpeg" ContentType="image/jpeg"/>
  <Override PartName="/ppt/media/image38.png" ContentType="image/png"/>
  <Override PartName="/ppt/media/image33.png" ContentType="image/png"/>
  <Override PartName="/ppt/media/image28.png" ContentType="image/png"/>
  <Override PartName="/ppt/media/image25.jpeg" ContentType="image/jpeg"/>
  <Override PartName="/ppt/media/image37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29.jpeg" ContentType="image/jpe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35.png" ContentType="image/png"/>
  <Override PartName="/ppt/media/image12.png" ContentType="image/png"/>
  <Override PartName="/ppt/media/image31.jpeg" ContentType="image/jpeg"/>
  <Override PartName="/ppt/media/image23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6.jpeg" ContentType="image/jpeg"/>
  <Override PartName="/ppt/media/image34.png" ContentType="image/png"/>
  <Override PartName="/ppt/media/image6.png" ContentType="image/png"/>
  <Override PartName="/ppt/media/image5.png" ContentType="image/png"/>
  <Override PartName="/ppt/media/image27.jpeg" ContentType="image/jpe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BD8A02F-70E4-4011-88BC-D50EEA95136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Arial"/>
              </a:rPr>
              <a:t>There are3 Ways to exchange FFI:</a:t>
            </a:r>
            <a:endParaRPr/>
          </a:p>
          <a:p>
            <a:r>
              <a:rPr lang="en-US" sz="1400">
                <a:latin typeface="Arial"/>
              </a:rPr>
              <a:t>1. Interchange Protocol(IP)-1: Messaging over TCP/IP with header</a:t>
            </a:r>
            <a:endParaRPr/>
          </a:p>
          <a:p>
            <a:r>
              <a:rPr lang="en-US" sz="1400">
                <a:latin typeface="Arial"/>
              </a:rPr>
              <a:t>2. IP2: Same using UDP</a:t>
            </a:r>
            <a:endParaRPr/>
          </a:p>
          <a:p>
            <a:r>
              <a:rPr lang="en-US" sz="1400">
                <a:latin typeface="Arial"/>
              </a:rPr>
              <a:t>3. Service Interchange Profile (SIP3): SOAP Web Service Publish/Subscribe Request Response.</a:t>
            </a:r>
            <a:endParaRPr/>
          </a:p>
          <a:p>
            <a:r>
              <a:rPr lang="en-US" sz="1400">
                <a:latin typeface="Arial"/>
              </a:rPr>
              <a:t>4. Recommend X-509 Certificate Exchange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Arial"/>
              </a:rPr>
              <a:t>There are3 Ways to exchange FFI:</a:t>
            </a:r>
            <a:endParaRPr/>
          </a:p>
          <a:p>
            <a:r>
              <a:rPr lang="en-US" sz="1400">
                <a:latin typeface="Arial"/>
              </a:rPr>
              <a:t>1. Interchange Protocol(IP)-1: Messaging over TCP/IP with header</a:t>
            </a:r>
            <a:endParaRPr/>
          </a:p>
          <a:p>
            <a:r>
              <a:rPr lang="en-US" sz="1400">
                <a:latin typeface="Arial"/>
              </a:rPr>
              <a:t>2. IP2: Same using UDP</a:t>
            </a:r>
            <a:endParaRPr/>
          </a:p>
          <a:p>
            <a:r>
              <a:rPr lang="en-US" sz="1400">
                <a:latin typeface="Arial"/>
              </a:rPr>
              <a:t>3. Service Interchange Profile (SIP3): SOAP Web Service Publish/Subscribe Request Response.</a:t>
            </a:r>
            <a:endParaRPr/>
          </a:p>
          <a:p>
            <a:r>
              <a:rPr lang="en-US" sz="1400">
                <a:latin typeface="Arial"/>
              </a:rPr>
              <a:t>4. Recommend X-509 Certificate Exchange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6" Type="http://schemas.openxmlformats.org/officeDocument/2006/relationships/image" Target="../media/image27.jpeg"/><Relationship Id="rId7" Type="http://schemas.openxmlformats.org/officeDocument/2006/relationships/image" Target="../media/image28.png"/><Relationship Id="rId8" Type="http://schemas.openxmlformats.org/officeDocument/2006/relationships/image" Target="../media/image29.jpeg"/><Relationship Id="rId9" Type="http://schemas.openxmlformats.org/officeDocument/2006/relationships/image" Target="../media/image30.jpeg"/><Relationship Id="rId10" Type="http://schemas.openxmlformats.org/officeDocument/2006/relationships/image" Target="../media/image31.jpe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ine 1"/>
          <p:cNvSpPr/>
          <p:nvPr/>
        </p:nvSpPr>
        <p:spPr>
          <a:xfrm flipH="1" flipV="1">
            <a:off x="2108880" y="1645920"/>
            <a:ext cx="1097280" cy="4389120"/>
          </a:xfrm>
          <a:prstGeom prst="line">
            <a:avLst/>
          </a:prstGeom>
          <a:ln cap="rnd">
            <a:solidFill>
              <a:srgbClr val="000000"/>
            </a:solidFill>
            <a:custDash>
              <a:ds d="-74672960000" sp="-74672960000"/>
            </a:custDash>
          </a:ln>
        </p:spPr>
      </p:sp>
      <p:sp>
        <p:nvSpPr>
          <p:cNvPr id="78" name="Line 2"/>
          <p:cNvSpPr/>
          <p:nvPr/>
        </p:nvSpPr>
        <p:spPr>
          <a:xfrm flipH="1" flipV="1">
            <a:off x="2108880" y="1920240"/>
            <a:ext cx="6492240" cy="2468880"/>
          </a:xfrm>
          <a:prstGeom prst="line">
            <a:avLst/>
          </a:prstGeom>
          <a:ln cap="rnd">
            <a:solidFill>
              <a:srgbClr val="000000"/>
            </a:solidFill>
            <a:custDash>
              <a:ds d="-74672960000" sp="-74672960000"/>
            </a:custDash>
          </a:ln>
        </p:spPr>
      </p:sp>
      <p:sp>
        <p:nvSpPr>
          <p:cNvPr id="79" name="CustomShape 3"/>
          <p:cNvSpPr/>
          <p:nvPr/>
        </p:nvSpPr>
        <p:spPr>
          <a:xfrm rot="21513000">
            <a:off x="4467960" y="2322360"/>
            <a:ext cx="2110680" cy="31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STANAG 4677</a:t>
            </a:r>
            <a:endParaRPr/>
          </a:p>
        </p:txBody>
      </p:sp>
      <p:sp>
        <p:nvSpPr>
          <p:cNvPr id="80" name="CustomShape 4"/>
          <p:cNvSpPr/>
          <p:nvPr/>
        </p:nvSpPr>
        <p:spPr>
          <a:xfrm rot="5235000">
            <a:off x="2268360" y="4447080"/>
            <a:ext cx="2110680" cy="31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STANAG 4677</a:t>
            </a:r>
            <a:endParaRPr/>
          </a:p>
        </p:txBody>
      </p:sp>
      <p:sp>
        <p:nvSpPr>
          <p:cNvPr id="81" name="CustomShape 5"/>
          <p:cNvSpPr/>
          <p:nvPr/>
        </p:nvSpPr>
        <p:spPr>
          <a:xfrm rot="1251600">
            <a:off x="4630680" y="4286160"/>
            <a:ext cx="3288240" cy="186228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82" name="CustomShape 6"/>
          <p:cNvSpPr/>
          <p:nvPr/>
        </p:nvSpPr>
        <p:spPr>
          <a:xfrm rot="21554400">
            <a:off x="6968160" y="1387440"/>
            <a:ext cx="3090960" cy="21661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83" name="CustomShape 7"/>
          <p:cNvSpPr/>
          <p:nvPr/>
        </p:nvSpPr>
        <p:spPr>
          <a:xfrm>
            <a:off x="7300800" y="2770200"/>
            <a:ext cx="82152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NED COC</a:t>
            </a:r>
            <a:endParaRPr/>
          </a:p>
        </p:txBody>
      </p:sp>
      <p:sp>
        <p:nvSpPr>
          <p:cNvPr id="84" name="CustomShape 8"/>
          <p:cNvSpPr/>
          <p:nvPr/>
        </p:nvSpPr>
        <p:spPr>
          <a:xfrm>
            <a:off x="2566080" y="2700720"/>
            <a:ext cx="1105920" cy="29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NATO COC</a:t>
            </a:r>
            <a:endParaRPr/>
          </a:p>
        </p:txBody>
      </p:sp>
      <p:sp>
        <p:nvSpPr>
          <p:cNvPr id="85" name="CustomShape 9"/>
          <p:cNvSpPr/>
          <p:nvPr/>
        </p:nvSpPr>
        <p:spPr>
          <a:xfrm>
            <a:off x="8143920" y="4647600"/>
            <a:ext cx="1370160" cy="288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ff0000"/>
                </a:solidFill>
                <a:latin typeface="Arial"/>
              </a:rPr>
              <a:t>DOWNED US PILOT</a:t>
            </a:r>
            <a:endParaRPr/>
          </a:p>
        </p:txBody>
      </p:sp>
      <p:sp>
        <p:nvSpPr>
          <p:cNvPr id="86" name="CustomShape 10"/>
          <p:cNvSpPr/>
          <p:nvPr/>
        </p:nvSpPr>
        <p:spPr>
          <a:xfrm>
            <a:off x="6355440" y="6035040"/>
            <a:ext cx="702720" cy="27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000000"/>
                </a:solidFill>
                <a:latin typeface="Arial"/>
              </a:rPr>
              <a:t>CAN Squad Ldr</a:t>
            </a:r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212080"/>
            <a:ext cx="10078560" cy="1756800"/>
          </a:xfrm>
          <a:prstGeom prst="rect">
            <a:avLst/>
          </a:prstGeom>
          <a:ln>
            <a:noFill/>
          </a:ln>
        </p:spPr>
      </p:pic>
      <p:sp>
        <p:nvSpPr>
          <p:cNvPr id="88" name="CustomShape 11"/>
          <p:cNvSpPr/>
          <p:nvPr/>
        </p:nvSpPr>
        <p:spPr>
          <a:xfrm>
            <a:off x="7493400" y="6834960"/>
            <a:ext cx="1106280" cy="18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95000"/>
              </a:lnSpc>
              <a:buFont typeface="Arial"/>
              <a:buChar char="•"/>
            </a:pPr>
            <a:r>
              <a:rPr b="1" lang="en-US" sz="1200">
                <a:solidFill>
                  <a:srgbClr val="000000"/>
                </a:solidFill>
                <a:latin typeface="Arial"/>
              </a:rPr>
              <a:t>Horizon</a:t>
            </a:r>
            <a:endParaRPr/>
          </a:p>
        </p:txBody>
      </p:sp>
      <p:sp>
        <p:nvSpPr>
          <p:cNvPr id="89" name="CustomShape 12"/>
          <p:cNvSpPr/>
          <p:nvPr/>
        </p:nvSpPr>
        <p:spPr>
          <a:xfrm>
            <a:off x="3104640" y="6037560"/>
            <a:ext cx="193680" cy="13608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90" name="Line 13"/>
          <p:cNvSpPr/>
          <p:nvPr/>
        </p:nvSpPr>
        <p:spPr>
          <a:xfrm>
            <a:off x="3104640" y="6037200"/>
            <a:ext cx="197280" cy="13932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91" name="Line 14"/>
          <p:cNvSpPr/>
          <p:nvPr/>
        </p:nvSpPr>
        <p:spPr>
          <a:xfrm flipV="1">
            <a:off x="3104640" y="6035040"/>
            <a:ext cx="197280" cy="1443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92" name="CustomShape 15"/>
          <p:cNvSpPr/>
          <p:nvPr/>
        </p:nvSpPr>
        <p:spPr>
          <a:xfrm>
            <a:off x="2795760" y="6152760"/>
            <a:ext cx="86112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LFOC</a:t>
            </a:r>
            <a:endParaRPr/>
          </a:p>
        </p:txBody>
      </p:sp>
      <p:sp>
        <p:nvSpPr>
          <p:cNvPr id="93" name="CustomShape 16"/>
          <p:cNvSpPr/>
          <p:nvPr/>
        </p:nvSpPr>
        <p:spPr>
          <a:xfrm rot="19171200">
            <a:off x="9132480" y="2863440"/>
            <a:ext cx="80280" cy="88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94" name="Line 17"/>
          <p:cNvSpPr/>
          <p:nvPr/>
        </p:nvSpPr>
        <p:spPr>
          <a:xfrm>
            <a:off x="9115200" y="2901600"/>
            <a:ext cx="123480" cy="158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95" name="Line 18"/>
          <p:cNvSpPr/>
          <p:nvPr/>
        </p:nvSpPr>
        <p:spPr>
          <a:xfrm flipV="1">
            <a:off x="9176040" y="2846160"/>
            <a:ext cx="2160" cy="1274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96" name="CustomShape 19"/>
          <p:cNvSpPr/>
          <p:nvPr/>
        </p:nvSpPr>
        <p:spPr>
          <a:xfrm rot="19171200">
            <a:off x="9267840" y="2779560"/>
            <a:ext cx="80280" cy="88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97" name="Line 20"/>
          <p:cNvSpPr/>
          <p:nvPr/>
        </p:nvSpPr>
        <p:spPr>
          <a:xfrm>
            <a:off x="9250200" y="2818080"/>
            <a:ext cx="123840" cy="158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98" name="Line 21"/>
          <p:cNvSpPr/>
          <p:nvPr/>
        </p:nvSpPr>
        <p:spPr>
          <a:xfrm flipV="1">
            <a:off x="9311400" y="2762280"/>
            <a:ext cx="1440" cy="1270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99" name="CustomShape 22"/>
          <p:cNvSpPr/>
          <p:nvPr/>
        </p:nvSpPr>
        <p:spPr>
          <a:xfrm rot="19171200">
            <a:off x="9135000" y="2704680"/>
            <a:ext cx="80280" cy="88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100" name="Line 23"/>
          <p:cNvSpPr/>
          <p:nvPr/>
        </p:nvSpPr>
        <p:spPr>
          <a:xfrm>
            <a:off x="9117360" y="2742840"/>
            <a:ext cx="123840" cy="158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01" name="Line 24"/>
          <p:cNvSpPr/>
          <p:nvPr/>
        </p:nvSpPr>
        <p:spPr>
          <a:xfrm flipV="1">
            <a:off x="9178560" y="2687400"/>
            <a:ext cx="1440" cy="1270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02" name="CustomShape 25"/>
          <p:cNvSpPr/>
          <p:nvPr/>
        </p:nvSpPr>
        <p:spPr>
          <a:xfrm rot="19171200">
            <a:off x="7028640" y="5710680"/>
            <a:ext cx="80280" cy="88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103" name="Line 26"/>
          <p:cNvSpPr/>
          <p:nvPr/>
        </p:nvSpPr>
        <p:spPr>
          <a:xfrm>
            <a:off x="7011720" y="5748840"/>
            <a:ext cx="123840" cy="158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04" name="Line 27"/>
          <p:cNvSpPr/>
          <p:nvPr/>
        </p:nvSpPr>
        <p:spPr>
          <a:xfrm flipV="1">
            <a:off x="7072560" y="5693040"/>
            <a:ext cx="1440" cy="1274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05" name="CustomShape 28"/>
          <p:cNvSpPr/>
          <p:nvPr/>
        </p:nvSpPr>
        <p:spPr>
          <a:xfrm rot="19171200">
            <a:off x="9517320" y="3138120"/>
            <a:ext cx="80280" cy="88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106" name="Line 29"/>
          <p:cNvSpPr/>
          <p:nvPr/>
        </p:nvSpPr>
        <p:spPr>
          <a:xfrm>
            <a:off x="9500040" y="3176280"/>
            <a:ext cx="123840" cy="158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07" name="Line 30"/>
          <p:cNvSpPr/>
          <p:nvPr/>
        </p:nvSpPr>
        <p:spPr>
          <a:xfrm flipV="1">
            <a:off x="9560880" y="3120840"/>
            <a:ext cx="1440" cy="1270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08" name="CustomShape 31"/>
          <p:cNvSpPr/>
          <p:nvPr/>
        </p:nvSpPr>
        <p:spPr>
          <a:xfrm rot="19171200">
            <a:off x="9592200" y="2998080"/>
            <a:ext cx="80280" cy="88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109" name="Line 32"/>
          <p:cNvSpPr/>
          <p:nvPr/>
        </p:nvSpPr>
        <p:spPr>
          <a:xfrm>
            <a:off x="9574560" y="3036600"/>
            <a:ext cx="123840" cy="158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10" name="Line 33"/>
          <p:cNvSpPr/>
          <p:nvPr/>
        </p:nvSpPr>
        <p:spPr>
          <a:xfrm flipV="1">
            <a:off x="9635760" y="2981160"/>
            <a:ext cx="1440" cy="1270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11" name="CustomShape 34"/>
          <p:cNvSpPr/>
          <p:nvPr/>
        </p:nvSpPr>
        <p:spPr>
          <a:xfrm rot="19171200">
            <a:off x="9375840" y="3004200"/>
            <a:ext cx="80280" cy="88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112" name="Line 35"/>
          <p:cNvSpPr/>
          <p:nvPr/>
        </p:nvSpPr>
        <p:spPr>
          <a:xfrm>
            <a:off x="9358560" y="3042720"/>
            <a:ext cx="123840" cy="158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13" name="Line 36"/>
          <p:cNvSpPr/>
          <p:nvPr/>
        </p:nvSpPr>
        <p:spPr>
          <a:xfrm flipV="1">
            <a:off x="9419760" y="2986920"/>
            <a:ext cx="1440" cy="1270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14" name="CustomShape 37"/>
          <p:cNvSpPr/>
          <p:nvPr/>
        </p:nvSpPr>
        <p:spPr>
          <a:xfrm rot="19171200">
            <a:off x="9326160" y="3188520"/>
            <a:ext cx="80280" cy="88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115" name="Line 38"/>
          <p:cNvSpPr/>
          <p:nvPr/>
        </p:nvSpPr>
        <p:spPr>
          <a:xfrm>
            <a:off x="9308520" y="3226680"/>
            <a:ext cx="123840" cy="158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16" name="Line 39"/>
          <p:cNvSpPr/>
          <p:nvPr/>
        </p:nvSpPr>
        <p:spPr>
          <a:xfrm flipV="1">
            <a:off x="9369720" y="3171240"/>
            <a:ext cx="1440" cy="1274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17" name="CustomShape 40"/>
          <p:cNvSpPr/>
          <p:nvPr/>
        </p:nvSpPr>
        <p:spPr>
          <a:xfrm rot="19171200">
            <a:off x="7123320" y="5479920"/>
            <a:ext cx="80280" cy="88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118" name="Line 41"/>
          <p:cNvSpPr/>
          <p:nvPr/>
        </p:nvSpPr>
        <p:spPr>
          <a:xfrm>
            <a:off x="7106040" y="5517720"/>
            <a:ext cx="123480" cy="158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19" name="Line 42"/>
          <p:cNvSpPr/>
          <p:nvPr/>
        </p:nvSpPr>
        <p:spPr>
          <a:xfrm flipV="1">
            <a:off x="7166880" y="5462280"/>
            <a:ext cx="2160" cy="1270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20" name="CustomShape 43"/>
          <p:cNvSpPr/>
          <p:nvPr/>
        </p:nvSpPr>
        <p:spPr>
          <a:xfrm rot="19171200">
            <a:off x="6902640" y="5293440"/>
            <a:ext cx="80280" cy="88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121" name="Line 44"/>
          <p:cNvSpPr/>
          <p:nvPr/>
        </p:nvSpPr>
        <p:spPr>
          <a:xfrm>
            <a:off x="6885000" y="5331240"/>
            <a:ext cx="123840" cy="158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22" name="Line 45"/>
          <p:cNvSpPr/>
          <p:nvPr/>
        </p:nvSpPr>
        <p:spPr>
          <a:xfrm flipV="1">
            <a:off x="6946200" y="5275800"/>
            <a:ext cx="2160" cy="1270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23" name="CustomShape 46"/>
          <p:cNvSpPr/>
          <p:nvPr/>
        </p:nvSpPr>
        <p:spPr>
          <a:xfrm rot="19171200">
            <a:off x="7068240" y="5333040"/>
            <a:ext cx="80280" cy="88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124" name="Line 47"/>
          <p:cNvSpPr/>
          <p:nvPr/>
        </p:nvSpPr>
        <p:spPr>
          <a:xfrm>
            <a:off x="7050600" y="5371560"/>
            <a:ext cx="123480" cy="158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25" name="Line 48"/>
          <p:cNvSpPr/>
          <p:nvPr/>
        </p:nvSpPr>
        <p:spPr>
          <a:xfrm flipV="1">
            <a:off x="7111800" y="5315760"/>
            <a:ext cx="1440" cy="1274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26" name="CustomShape 49"/>
          <p:cNvSpPr/>
          <p:nvPr/>
        </p:nvSpPr>
        <p:spPr>
          <a:xfrm rot="19171200">
            <a:off x="6889680" y="5849640"/>
            <a:ext cx="80280" cy="88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127" name="Line 50"/>
          <p:cNvSpPr/>
          <p:nvPr/>
        </p:nvSpPr>
        <p:spPr>
          <a:xfrm>
            <a:off x="6872400" y="5888160"/>
            <a:ext cx="123840" cy="158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28" name="Line 51"/>
          <p:cNvSpPr/>
          <p:nvPr/>
        </p:nvSpPr>
        <p:spPr>
          <a:xfrm flipV="1">
            <a:off x="6933600" y="5832720"/>
            <a:ext cx="1440" cy="1270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29" name="CustomShape 52"/>
          <p:cNvSpPr/>
          <p:nvPr/>
        </p:nvSpPr>
        <p:spPr>
          <a:xfrm>
            <a:off x="9575280" y="5166720"/>
            <a:ext cx="158400" cy="113400"/>
          </a:xfrm>
          <a:prstGeom prst="rect">
            <a:avLst/>
          </a:prstGeom>
          <a:noFill/>
          <a:ln w="18360">
            <a:solidFill>
              <a:srgbClr val="ff3333"/>
            </a:solidFill>
            <a:round/>
          </a:ln>
        </p:spPr>
      </p:sp>
      <p:sp>
        <p:nvSpPr>
          <p:cNvPr id="130" name="Line 53"/>
          <p:cNvSpPr/>
          <p:nvPr/>
        </p:nvSpPr>
        <p:spPr>
          <a:xfrm>
            <a:off x="9575280" y="5166360"/>
            <a:ext cx="162360" cy="11772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131" name="Line 54"/>
          <p:cNvSpPr/>
          <p:nvPr/>
        </p:nvSpPr>
        <p:spPr>
          <a:xfrm flipV="1">
            <a:off x="9575280" y="5164200"/>
            <a:ext cx="162360" cy="12168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132" name="CustomShape 55"/>
          <p:cNvSpPr/>
          <p:nvPr/>
        </p:nvSpPr>
        <p:spPr>
          <a:xfrm>
            <a:off x="9334440" y="5020200"/>
            <a:ext cx="158400" cy="113040"/>
          </a:xfrm>
          <a:prstGeom prst="rect">
            <a:avLst/>
          </a:prstGeom>
          <a:noFill/>
          <a:ln w="18360">
            <a:solidFill>
              <a:srgbClr val="ff3333"/>
            </a:solidFill>
            <a:round/>
          </a:ln>
        </p:spPr>
      </p:sp>
      <p:sp>
        <p:nvSpPr>
          <p:cNvPr id="133" name="Line 56"/>
          <p:cNvSpPr/>
          <p:nvPr/>
        </p:nvSpPr>
        <p:spPr>
          <a:xfrm>
            <a:off x="9334440" y="5019840"/>
            <a:ext cx="162360" cy="1173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134" name="Line 57"/>
          <p:cNvSpPr/>
          <p:nvPr/>
        </p:nvSpPr>
        <p:spPr>
          <a:xfrm flipV="1">
            <a:off x="9334440" y="5018040"/>
            <a:ext cx="162360" cy="12168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135" name="CustomShape 58"/>
          <p:cNvSpPr/>
          <p:nvPr/>
        </p:nvSpPr>
        <p:spPr>
          <a:xfrm>
            <a:off x="6117840" y="5192640"/>
            <a:ext cx="594000" cy="27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000000"/>
                </a:solidFill>
                <a:latin typeface="Arial"/>
              </a:rPr>
              <a:t>CAN Plt Cdr</a:t>
            </a:r>
            <a:endParaRPr/>
          </a:p>
        </p:txBody>
      </p:sp>
      <p:sp>
        <p:nvSpPr>
          <p:cNvPr id="136" name="CustomShape 59"/>
          <p:cNvSpPr/>
          <p:nvPr/>
        </p:nvSpPr>
        <p:spPr>
          <a:xfrm>
            <a:off x="5718600" y="4561560"/>
            <a:ext cx="294840" cy="1897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137" name="Line 60"/>
          <p:cNvSpPr/>
          <p:nvPr/>
        </p:nvSpPr>
        <p:spPr>
          <a:xfrm>
            <a:off x="5718600" y="4560840"/>
            <a:ext cx="299160" cy="19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38" name="Line 61"/>
          <p:cNvSpPr/>
          <p:nvPr/>
        </p:nvSpPr>
        <p:spPr>
          <a:xfrm flipV="1">
            <a:off x="5718600" y="4561560"/>
            <a:ext cx="299160" cy="2012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39" name="CustomShape 62"/>
          <p:cNvSpPr/>
          <p:nvPr/>
        </p:nvSpPr>
        <p:spPr>
          <a:xfrm>
            <a:off x="5583960" y="4734000"/>
            <a:ext cx="593640" cy="27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000000"/>
                </a:solidFill>
                <a:latin typeface="Arial"/>
              </a:rPr>
              <a:t>CAN Co Cdr</a:t>
            </a:r>
            <a:endParaRPr/>
          </a:p>
        </p:txBody>
      </p:sp>
      <p:sp>
        <p:nvSpPr>
          <p:cNvPr id="140" name="CustomShape 63"/>
          <p:cNvSpPr/>
          <p:nvPr/>
        </p:nvSpPr>
        <p:spPr>
          <a:xfrm>
            <a:off x="6287040" y="5045400"/>
            <a:ext cx="298080" cy="1818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141" name="Line 64"/>
          <p:cNvSpPr/>
          <p:nvPr/>
        </p:nvSpPr>
        <p:spPr>
          <a:xfrm>
            <a:off x="6287040" y="5044680"/>
            <a:ext cx="302400" cy="1864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42" name="Line 65"/>
          <p:cNvSpPr/>
          <p:nvPr/>
        </p:nvSpPr>
        <p:spPr>
          <a:xfrm flipV="1">
            <a:off x="6287040" y="5045400"/>
            <a:ext cx="302400" cy="192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43" name="CustomShape 66"/>
          <p:cNvSpPr/>
          <p:nvPr/>
        </p:nvSpPr>
        <p:spPr>
          <a:xfrm>
            <a:off x="6557400" y="5913720"/>
            <a:ext cx="197640" cy="1818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144" name="Line 67"/>
          <p:cNvSpPr/>
          <p:nvPr/>
        </p:nvSpPr>
        <p:spPr>
          <a:xfrm>
            <a:off x="6557400" y="5913000"/>
            <a:ext cx="201600" cy="1864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45" name="Line 68"/>
          <p:cNvSpPr/>
          <p:nvPr/>
        </p:nvSpPr>
        <p:spPr>
          <a:xfrm flipV="1">
            <a:off x="6557400" y="5913720"/>
            <a:ext cx="201600" cy="192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46" name="CustomShape 69"/>
          <p:cNvSpPr/>
          <p:nvPr/>
        </p:nvSpPr>
        <p:spPr>
          <a:xfrm>
            <a:off x="8652960" y="4336200"/>
            <a:ext cx="197640" cy="1818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147" name="Line 70"/>
          <p:cNvSpPr/>
          <p:nvPr/>
        </p:nvSpPr>
        <p:spPr>
          <a:xfrm>
            <a:off x="8652960" y="4335840"/>
            <a:ext cx="201600" cy="1864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48" name="Line 71"/>
          <p:cNvSpPr/>
          <p:nvPr/>
        </p:nvSpPr>
        <p:spPr>
          <a:xfrm flipV="1">
            <a:off x="8652960" y="4336200"/>
            <a:ext cx="201600" cy="192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49" name="CustomShape 72"/>
          <p:cNvSpPr/>
          <p:nvPr/>
        </p:nvSpPr>
        <p:spPr>
          <a:xfrm>
            <a:off x="0" y="201600"/>
            <a:ext cx="10076760" cy="50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Operational View (OV-1)</a:t>
            </a:r>
            <a:endParaRPr/>
          </a:p>
        </p:txBody>
      </p:sp>
      <p:sp>
        <p:nvSpPr>
          <p:cNvPr id="150" name="CustomShape 73"/>
          <p:cNvSpPr/>
          <p:nvPr/>
        </p:nvSpPr>
        <p:spPr>
          <a:xfrm>
            <a:off x="-360" y="705600"/>
            <a:ext cx="10077120" cy="50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990">
                <a:solidFill>
                  <a:srgbClr val="000000"/>
                </a:solidFill>
                <a:latin typeface="Arial"/>
              </a:rPr>
              <a:t>“</a:t>
            </a:r>
            <a:r>
              <a:rPr i="1" lang="en-US" sz="1990">
                <a:solidFill>
                  <a:srgbClr val="000000"/>
                </a:solidFill>
                <a:latin typeface="Arial"/>
              </a:rPr>
              <a:t>Tactical Recovery of Aircraft And Personnel (TRAP)”</a:t>
            </a:r>
            <a:endParaRPr/>
          </a:p>
        </p:txBody>
      </p:sp>
      <p:pic>
        <p:nvPicPr>
          <p:cNvPr id="151" name="Picture 2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48520" y="4297680"/>
            <a:ext cx="431280" cy="400680"/>
          </a:xfrm>
          <a:prstGeom prst="rect">
            <a:avLst/>
          </a:prstGeom>
          <a:ln>
            <a:noFill/>
          </a:ln>
        </p:spPr>
      </p:pic>
      <p:pic>
        <p:nvPicPr>
          <p:cNvPr id="152" name="Picture 28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689880" y="5528880"/>
            <a:ext cx="190080" cy="39024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812440" y="4301280"/>
            <a:ext cx="358200" cy="37512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011200" y="4938120"/>
            <a:ext cx="478800" cy="383400"/>
          </a:xfrm>
          <a:prstGeom prst="rect">
            <a:avLst/>
          </a:prstGeom>
          <a:ln>
            <a:noFill/>
          </a:ln>
        </p:spPr>
      </p:pic>
      <p:pic>
        <p:nvPicPr>
          <p:cNvPr id="155" name="Picture 284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625440" y="4771080"/>
            <a:ext cx="237240" cy="40032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716200" y="2994480"/>
            <a:ext cx="702720" cy="18000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2931840" y="7004520"/>
            <a:ext cx="1202040" cy="313200"/>
          </a:xfrm>
          <a:prstGeom prst="rect">
            <a:avLst/>
          </a:prstGeom>
          <a:ln>
            <a:noFill/>
          </a:ln>
        </p:spPr>
      </p:pic>
      <p:sp>
        <p:nvSpPr>
          <p:cNvPr id="158" name="CustomShape 74"/>
          <p:cNvSpPr/>
          <p:nvPr/>
        </p:nvSpPr>
        <p:spPr>
          <a:xfrm>
            <a:off x="2947320" y="7318800"/>
            <a:ext cx="897480" cy="14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95000"/>
              </a:lnSpc>
              <a:buFont typeface="Arial"/>
              <a:buChar char="•"/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LPD-17</a:t>
            </a:r>
            <a:endParaRPr/>
          </a:p>
        </p:txBody>
      </p:sp>
      <p:pic>
        <p:nvPicPr>
          <p:cNvPr id="159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3314160" y="6455880"/>
            <a:ext cx="1185480" cy="63684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1743120" y="6455880"/>
            <a:ext cx="1457640" cy="338400"/>
          </a:xfrm>
          <a:prstGeom prst="rect">
            <a:avLst/>
          </a:prstGeom>
          <a:ln>
            <a:noFill/>
          </a:ln>
        </p:spPr>
      </p:pic>
      <p:sp>
        <p:nvSpPr>
          <p:cNvPr id="161" name="CustomShape 75"/>
          <p:cNvSpPr/>
          <p:nvPr/>
        </p:nvSpPr>
        <p:spPr>
          <a:xfrm>
            <a:off x="2054880" y="6795720"/>
            <a:ext cx="640080" cy="14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95000"/>
              </a:lnSpc>
              <a:buFont typeface="Arial"/>
              <a:buChar char="•"/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LHD-8</a:t>
            </a:r>
            <a:endParaRPr/>
          </a:p>
        </p:txBody>
      </p:sp>
      <p:sp>
        <p:nvSpPr>
          <p:cNvPr id="162" name="CustomShape 76"/>
          <p:cNvSpPr/>
          <p:nvPr/>
        </p:nvSpPr>
        <p:spPr>
          <a:xfrm>
            <a:off x="2941920" y="2522880"/>
            <a:ext cx="284400" cy="17640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sp>
        <p:nvSpPr>
          <p:cNvPr id="163" name="Line 77"/>
          <p:cNvSpPr/>
          <p:nvPr/>
        </p:nvSpPr>
        <p:spPr>
          <a:xfrm>
            <a:off x="2941920" y="2522880"/>
            <a:ext cx="285840" cy="1778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64" name="Line 78"/>
          <p:cNvSpPr/>
          <p:nvPr/>
        </p:nvSpPr>
        <p:spPr>
          <a:xfrm flipV="1">
            <a:off x="2941920" y="2522880"/>
            <a:ext cx="285840" cy="1778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65" name="Line 79"/>
          <p:cNvSpPr/>
          <p:nvPr/>
        </p:nvSpPr>
        <p:spPr>
          <a:xfrm flipV="1">
            <a:off x="3227760" y="2286000"/>
            <a:ext cx="0" cy="2368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66" name="CustomShape 80"/>
          <p:cNvSpPr/>
          <p:nvPr/>
        </p:nvSpPr>
        <p:spPr>
          <a:xfrm>
            <a:off x="3227760" y="2286000"/>
            <a:ext cx="169920" cy="11700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sp>
        <p:nvSpPr>
          <p:cNvPr id="167" name="CustomShape 81"/>
          <p:cNvSpPr/>
          <p:nvPr/>
        </p:nvSpPr>
        <p:spPr>
          <a:xfrm>
            <a:off x="8262720" y="2553480"/>
            <a:ext cx="702720" cy="27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000000"/>
                </a:solidFill>
                <a:latin typeface="Arial"/>
              </a:rPr>
              <a:t>NED Squad Ldr</a:t>
            </a:r>
            <a:endParaRPr/>
          </a:p>
        </p:txBody>
      </p:sp>
      <p:sp>
        <p:nvSpPr>
          <p:cNvPr id="168" name="CustomShape 82"/>
          <p:cNvSpPr/>
          <p:nvPr/>
        </p:nvSpPr>
        <p:spPr>
          <a:xfrm rot="19171200">
            <a:off x="8796960" y="2368080"/>
            <a:ext cx="80280" cy="885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169" name="Line 83"/>
          <p:cNvSpPr/>
          <p:nvPr/>
        </p:nvSpPr>
        <p:spPr>
          <a:xfrm>
            <a:off x="8779680" y="2406600"/>
            <a:ext cx="123840" cy="158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70" name="CustomShape 84"/>
          <p:cNvSpPr/>
          <p:nvPr/>
        </p:nvSpPr>
        <p:spPr>
          <a:xfrm>
            <a:off x="8052480" y="3291840"/>
            <a:ext cx="594000" cy="27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000000"/>
                </a:solidFill>
                <a:latin typeface="Arial"/>
              </a:rPr>
              <a:t>NED Plt Cdr</a:t>
            </a:r>
            <a:endParaRPr/>
          </a:p>
        </p:txBody>
      </p:sp>
      <p:sp>
        <p:nvSpPr>
          <p:cNvPr id="171" name="CustomShape 85"/>
          <p:cNvSpPr/>
          <p:nvPr/>
        </p:nvSpPr>
        <p:spPr>
          <a:xfrm>
            <a:off x="7974360" y="1726920"/>
            <a:ext cx="294840" cy="1897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172" name="Line 86"/>
          <p:cNvSpPr/>
          <p:nvPr/>
        </p:nvSpPr>
        <p:spPr>
          <a:xfrm>
            <a:off x="7974360" y="1726200"/>
            <a:ext cx="299160" cy="19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73" name="Line 87"/>
          <p:cNvSpPr/>
          <p:nvPr/>
        </p:nvSpPr>
        <p:spPr>
          <a:xfrm flipV="1">
            <a:off x="7974360" y="1726920"/>
            <a:ext cx="299160" cy="2012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74" name="CustomShape 88"/>
          <p:cNvSpPr/>
          <p:nvPr/>
        </p:nvSpPr>
        <p:spPr>
          <a:xfrm>
            <a:off x="7839720" y="1899360"/>
            <a:ext cx="593640" cy="27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r>
              <a:rPr b="1" lang="en-US" sz="1000">
                <a:solidFill>
                  <a:srgbClr val="000000"/>
                </a:solidFill>
                <a:latin typeface="Arial"/>
              </a:rPr>
              <a:t>NED Co Cdr</a:t>
            </a:r>
            <a:endParaRPr/>
          </a:p>
        </p:txBody>
      </p:sp>
      <p:sp>
        <p:nvSpPr>
          <p:cNvPr id="175" name="CustomShape 89"/>
          <p:cNvSpPr/>
          <p:nvPr/>
        </p:nvSpPr>
        <p:spPr>
          <a:xfrm>
            <a:off x="8221680" y="3144600"/>
            <a:ext cx="298080" cy="1818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176" name="Line 90"/>
          <p:cNvSpPr/>
          <p:nvPr/>
        </p:nvSpPr>
        <p:spPr>
          <a:xfrm>
            <a:off x="8221680" y="3143880"/>
            <a:ext cx="302400" cy="1864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77" name="Line 91"/>
          <p:cNvSpPr/>
          <p:nvPr/>
        </p:nvSpPr>
        <p:spPr>
          <a:xfrm flipV="1">
            <a:off x="8221680" y="3144600"/>
            <a:ext cx="302400" cy="192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78" name="CustomShape 92"/>
          <p:cNvSpPr/>
          <p:nvPr/>
        </p:nvSpPr>
        <p:spPr>
          <a:xfrm>
            <a:off x="8464680" y="2432160"/>
            <a:ext cx="197640" cy="18180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179" name="Line 93"/>
          <p:cNvSpPr/>
          <p:nvPr/>
        </p:nvSpPr>
        <p:spPr>
          <a:xfrm>
            <a:off x="8464680" y="2431440"/>
            <a:ext cx="201600" cy="1864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180" name="Line 94"/>
          <p:cNvSpPr/>
          <p:nvPr/>
        </p:nvSpPr>
        <p:spPr>
          <a:xfrm flipV="1">
            <a:off x="8464680" y="2432160"/>
            <a:ext cx="201600" cy="192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pic>
        <p:nvPicPr>
          <p:cNvPr id="181" name="Picture 22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8351640" y="1554480"/>
            <a:ext cx="431280" cy="400680"/>
          </a:xfrm>
          <a:prstGeom prst="rect">
            <a:avLst/>
          </a:prstGeom>
          <a:ln>
            <a:noFill/>
          </a:ln>
        </p:spPr>
      </p:pic>
      <p:pic>
        <p:nvPicPr>
          <p:cNvPr id="182" name="Picture 284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8597160" y="2047320"/>
            <a:ext cx="190080" cy="390240"/>
          </a:xfrm>
          <a:prstGeom prst="rect">
            <a:avLst/>
          </a:prstGeom>
          <a:ln>
            <a:noFill/>
          </a:ln>
        </p:spPr>
      </p:pic>
      <p:pic>
        <p:nvPicPr>
          <p:cNvPr id="183" name="Picture 284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8560080" y="2870280"/>
            <a:ext cx="237240" cy="400320"/>
          </a:xfrm>
          <a:prstGeom prst="rect">
            <a:avLst/>
          </a:prstGeom>
          <a:ln>
            <a:noFill/>
          </a:ln>
        </p:spPr>
      </p:pic>
      <p:sp>
        <p:nvSpPr>
          <p:cNvPr id="184" name="CustomShape 95"/>
          <p:cNvSpPr/>
          <p:nvPr/>
        </p:nvSpPr>
        <p:spPr>
          <a:xfrm>
            <a:off x="9367560" y="3578760"/>
            <a:ext cx="158400" cy="113400"/>
          </a:xfrm>
          <a:prstGeom prst="rect">
            <a:avLst/>
          </a:prstGeom>
          <a:noFill/>
          <a:ln w="18360">
            <a:solidFill>
              <a:srgbClr val="ff3333"/>
            </a:solidFill>
            <a:round/>
          </a:ln>
        </p:spPr>
      </p:sp>
      <p:sp>
        <p:nvSpPr>
          <p:cNvPr id="185" name="Line 96"/>
          <p:cNvSpPr/>
          <p:nvPr/>
        </p:nvSpPr>
        <p:spPr>
          <a:xfrm>
            <a:off x="9367560" y="3578400"/>
            <a:ext cx="162360" cy="11772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186" name="Line 97"/>
          <p:cNvSpPr/>
          <p:nvPr/>
        </p:nvSpPr>
        <p:spPr>
          <a:xfrm flipV="1">
            <a:off x="9367560" y="3576240"/>
            <a:ext cx="162360" cy="12168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187" name="CustomShape 98"/>
          <p:cNvSpPr/>
          <p:nvPr/>
        </p:nvSpPr>
        <p:spPr>
          <a:xfrm>
            <a:off x="8784000" y="5922720"/>
            <a:ext cx="158400" cy="113400"/>
          </a:xfrm>
          <a:prstGeom prst="rect">
            <a:avLst/>
          </a:prstGeom>
          <a:noFill/>
          <a:ln w="18360">
            <a:solidFill>
              <a:srgbClr val="ff3333"/>
            </a:solidFill>
            <a:round/>
          </a:ln>
        </p:spPr>
      </p:sp>
      <p:sp>
        <p:nvSpPr>
          <p:cNvPr id="188" name="Line 99"/>
          <p:cNvSpPr/>
          <p:nvPr/>
        </p:nvSpPr>
        <p:spPr>
          <a:xfrm>
            <a:off x="8784000" y="5922360"/>
            <a:ext cx="162360" cy="11772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189" name="Line 100"/>
          <p:cNvSpPr/>
          <p:nvPr/>
        </p:nvSpPr>
        <p:spPr>
          <a:xfrm flipV="1">
            <a:off x="8784000" y="5881320"/>
            <a:ext cx="157680" cy="1605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190" name="CustomShape 101"/>
          <p:cNvSpPr/>
          <p:nvPr/>
        </p:nvSpPr>
        <p:spPr>
          <a:xfrm>
            <a:off x="5125680" y="4650480"/>
            <a:ext cx="284400" cy="19440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sp>
        <p:nvSpPr>
          <p:cNvPr id="191" name="Line 102"/>
          <p:cNvSpPr/>
          <p:nvPr/>
        </p:nvSpPr>
        <p:spPr>
          <a:xfrm>
            <a:off x="5125680" y="4650480"/>
            <a:ext cx="285840" cy="1958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92" name="Line 103"/>
          <p:cNvSpPr/>
          <p:nvPr/>
        </p:nvSpPr>
        <p:spPr>
          <a:xfrm flipV="1">
            <a:off x="5125680" y="4650480"/>
            <a:ext cx="285840" cy="1958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93" name="Line 104"/>
          <p:cNvSpPr/>
          <p:nvPr/>
        </p:nvSpPr>
        <p:spPr>
          <a:xfrm flipV="1">
            <a:off x="5411520" y="4389120"/>
            <a:ext cx="0" cy="2613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94" name="CustomShape 105"/>
          <p:cNvSpPr/>
          <p:nvPr/>
        </p:nvSpPr>
        <p:spPr>
          <a:xfrm>
            <a:off x="5411520" y="4389120"/>
            <a:ext cx="169920" cy="12924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sp>
        <p:nvSpPr>
          <p:cNvPr id="195" name="CustomShape 106"/>
          <p:cNvSpPr/>
          <p:nvPr/>
        </p:nvSpPr>
        <p:spPr>
          <a:xfrm>
            <a:off x="7575120" y="2574360"/>
            <a:ext cx="284400" cy="19440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sp>
        <p:nvSpPr>
          <p:cNvPr id="196" name="Line 107"/>
          <p:cNvSpPr/>
          <p:nvPr/>
        </p:nvSpPr>
        <p:spPr>
          <a:xfrm>
            <a:off x="7575120" y="2574360"/>
            <a:ext cx="285840" cy="1958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97" name="Line 108"/>
          <p:cNvSpPr/>
          <p:nvPr/>
        </p:nvSpPr>
        <p:spPr>
          <a:xfrm flipV="1">
            <a:off x="7575120" y="2574360"/>
            <a:ext cx="285840" cy="1958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98" name="Line 109"/>
          <p:cNvSpPr/>
          <p:nvPr/>
        </p:nvSpPr>
        <p:spPr>
          <a:xfrm flipV="1">
            <a:off x="7860960" y="2313000"/>
            <a:ext cx="0" cy="2613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99" name="CustomShape 110"/>
          <p:cNvSpPr/>
          <p:nvPr/>
        </p:nvSpPr>
        <p:spPr>
          <a:xfrm>
            <a:off x="7860960" y="2313000"/>
            <a:ext cx="169920" cy="12924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pic>
        <p:nvPicPr>
          <p:cNvPr id="200" name="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7460640" y="2934000"/>
            <a:ext cx="478800" cy="383400"/>
          </a:xfrm>
          <a:prstGeom prst="rect">
            <a:avLst/>
          </a:prstGeom>
          <a:ln>
            <a:noFill/>
          </a:ln>
        </p:spPr>
      </p:pic>
      <p:sp>
        <p:nvSpPr>
          <p:cNvPr id="201" name="CustomShape 111"/>
          <p:cNvSpPr/>
          <p:nvPr/>
        </p:nvSpPr>
        <p:spPr>
          <a:xfrm>
            <a:off x="4760640" y="4792680"/>
            <a:ext cx="949320" cy="23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CAN COC</a:t>
            </a:r>
            <a:endParaRPr/>
          </a:p>
        </p:txBody>
      </p:sp>
      <p:pic>
        <p:nvPicPr>
          <p:cNvPr id="202" name="" descr=""/>
          <p:cNvPicPr/>
          <p:nvPr/>
        </p:nvPicPr>
        <p:blipFill>
          <a:blip r:embed="rId15"/>
          <a:stretch>
            <a:fillRect/>
          </a:stretch>
        </p:blipFill>
        <p:spPr>
          <a:xfrm rot="2059800">
            <a:off x="1902240" y="1428840"/>
            <a:ext cx="405720" cy="710280"/>
          </a:xfrm>
          <a:prstGeom prst="rect">
            <a:avLst/>
          </a:prstGeom>
          <a:ln>
            <a:noFill/>
          </a:ln>
        </p:spPr>
      </p:pic>
      <p:sp>
        <p:nvSpPr>
          <p:cNvPr id="203" name="CustomShape 112"/>
          <p:cNvSpPr/>
          <p:nvPr/>
        </p:nvSpPr>
        <p:spPr>
          <a:xfrm rot="1074600">
            <a:off x="5603400" y="3108960"/>
            <a:ext cx="945720" cy="31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sp>
        <p:nvSpPr>
          <p:cNvPr id="204" name="Line 113"/>
          <p:cNvSpPr/>
          <p:nvPr/>
        </p:nvSpPr>
        <p:spPr>
          <a:xfrm flipH="1">
            <a:off x="3227760" y="2651760"/>
            <a:ext cx="427608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05" name="Line 114"/>
          <p:cNvSpPr/>
          <p:nvPr/>
        </p:nvSpPr>
        <p:spPr>
          <a:xfrm flipH="1" flipV="1">
            <a:off x="3114720" y="2743200"/>
            <a:ext cx="91440" cy="32918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06" name="Line 115"/>
          <p:cNvSpPr/>
          <p:nvPr/>
        </p:nvSpPr>
        <p:spPr>
          <a:xfrm flipH="1" flipV="1">
            <a:off x="3206160" y="2651760"/>
            <a:ext cx="1919520" cy="19987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07" name="CustomShape 116"/>
          <p:cNvSpPr/>
          <p:nvPr/>
        </p:nvSpPr>
        <p:spPr>
          <a:xfrm rot="4675200">
            <a:off x="2067840" y="3719160"/>
            <a:ext cx="945720" cy="31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sp>
        <p:nvSpPr>
          <p:cNvPr id="208" name="CustomShape 117"/>
          <p:cNvSpPr/>
          <p:nvPr/>
        </p:nvSpPr>
        <p:spPr>
          <a:xfrm rot="2571600">
            <a:off x="3649320" y="3566880"/>
            <a:ext cx="1599840" cy="31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MTF FFI</a:t>
            </a:r>
            <a:endParaRPr/>
          </a:p>
        </p:txBody>
      </p:sp>
      <p:sp>
        <p:nvSpPr>
          <p:cNvPr id="209" name="CustomShape 118"/>
          <p:cNvSpPr/>
          <p:nvPr/>
        </p:nvSpPr>
        <p:spPr>
          <a:xfrm>
            <a:off x="5521680" y="1920240"/>
            <a:ext cx="12492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Combat Air Patrol</a:t>
            </a:r>
            <a:endParaRPr/>
          </a:p>
        </p:txBody>
      </p:sp>
      <p:sp>
        <p:nvSpPr>
          <p:cNvPr id="210" name="CustomShape 119"/>
          <p:cNvSpPr/>
          <p:nvPr/>
        </p:nvSpPr>
        <p:spPr>
          <a:xfrm>
            <a:off x="4259880" y="5943600"/>
            <a:ext cx="13176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US Rescue Aircraft</a:t>
            </a:r>
            <a:endParaRPr/>
          </a:p>
        </p:txBody>
      </p:sp>
      <p:pic>
        <p:nvPicPr>
          <p:cNvPr id="211" name="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4297680" y="5394960"/>
            <a:ext cx="821520" cy="50148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17"/>
          <a:stretch>
            <a:fillRect/>
          </a:stretch>
        </p:blipFill>
        <p:spPr>
          <a:xfrm>
            <a:off x="5492160" y="1447200"/>
            <a:ext cx="999000" cy="472680"/>
          </a:xfrm>
          <a:prstGeom prst="rect">
            <a:avLst/>
          </a:prstGeom>
          <a:ln>
            <a:noFill/>
          </a:ln>
        </p:spPr>
      </p:pic>
      <p:sp>
        <p:nvSpPr>
          <p:cNvPr id="213" name="Line 120"/>
          <p:cNvSpPr/>
          <p:nvPr/>
        </p:nvSpPr>
        <p:spPr>
          <a:xfrm flipV="1">
            <a:off x="3227760" y="1737360"/>
            <a:ext cx="2630160" cy="7855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14" name="CustomShape 121"/>
          <p:cNvSpPr/>
          <p:nvPr/>
        </p:nvSpPr>
        <p:spPr>
          <a:xfrm rot="20659200">
            <a:off x="4100400" y="1733400"/>
            <a:ext cx="1092240" cy="31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LINK-16</a:t>
            </a:r>
            <a:endParaRPr/>
          </a:p>
        </p:txBody>
      </p:sp>
      <p:sp>
        <p:nvSpPr>
          <p:cNvPr id="215" name="CustomShape 122"/>
          <p:cNvSpPr/>
          <p:nvPr/>
        </p:nvSpPr>
        <p:spPr>
          <a:xfrm>
            <a:off x="872640" y="5155560"/>
            <a:ext cx="193680" cy="13608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16" name="Line 123"/>
          <p:cNvSpPr/>
          <p:nvPr/>
        </p:nvSpPr>
        <p:spPr>
          <a:xfrm>
            <a:off x="872640" y="5155200"/>
            <a:ext cx="197280" cy="13932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17" name="Line 124"/>
          <p:cNvSpPr/>
          <p:nvPr/>
        </p:nvSpPr>
        <p:spPr>
          <a:xfrm flipV="1">
            <a:off x="872640" y="5153040"/>
            <a:ext cx="197280" cy="1443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18" name="CustomShape 125"/>
          <p:cNvSpPr/>
          <p:nvPr/>
        </p:nvSpPr>
        <p:spPr>
          <a:xfrm>
            <a:off x="365760" y="5344560"/>
            <a:ext cx="109368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NFCC - MCTSA</a:t>
            </a:r>
            <a:endParaRPr/>
          </a:p>
        </p:txBody>
      </p:sp>
      <p:sp>
        <p:nvSpPr>
          <p:cNvPr id="219" name="CustomShape 126"/>
          <p:cNvSpPr/>
          <p:nvPr/>
        </p:nvSpPr>
        <p:spPr>
          <a:xfrm>
            <a:off x="760680" y="2869560"/>
            <a:ext cx="193680" cy="13608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</p:sp>
      <p:sp>
        <p:nvSpPr>
          <p:cNvPr id="220" name="Line 127"/>
          <p:cNvSpPr/>
          <p:nvPr/>
        </p:nvSpPr>
        <p:spPr>
          <a:xfrm>
            <a:off x="760680" y="2869200"/>
            <a:ext cx="197280" cy="13932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21" name="Line 128"/>
          <p:cNvSpPr/>
          <p:nvPr/>
        </p:nvSpPr>
        <p:spPr>
          <a:xfrm flipV="1">
            <a:off x="760680" y="2867040"/>
            <a:ext cx="197280" cy="1443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222" name="CustomShape 129"/>
          <p:cNvSpPr/>
          <p:nvPr/>
        </p:nvSpPr>
        <p:spPr>
          <a:xfrm>
            <a:off x="253800" y="3058560"/>
            <a:ext cx="12081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LFCC - Aberdeen</a:t>
            </a:r>
            <a:endParaRPr/>
          </a:p>
        </p:txBody>
      </p:sp>
      <p:sp>
        <p:nvSpPr>
          <p:cNvPr id="223" name="Line 130"/>
          <p:cNvSpPr/>
          <p:nvPr/>
        </p:nvSpPr>
        <p:spPr>
          <a:xfrm>
            <a:off x="957960" y="2926080"/>
            <a:ext cx="2248200" cy="31089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24" name="Line 131"/>
          <p:cNvSpPr/>
          <p:nvPr/>
        </p:nvSpPr>
        <p:spPr>
          <a:xfrm flipH="1" flipV="1">
            <a:off x="1067040" y="5212080"/>
            <a:ext cx="2139120" cy="8229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25" name="CustomShape 132"/>
          <p:cNvSpPr/>
          <p:nvPr/>
        </p:nvSpPr>
        <p:spPr>
          <a:xfrm rot="3295800">
            <a:off x="1360440" y="4273560"/>
            <a:ext cx="1009440" cy="31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sp>
        <p:nvSpPr>
          <p:cNvPr id="226" name="CustomShape 133"/>
          <p:cNvSpPr/>
          <p:nvPr/>
        </p:nvSpPr>
        <p:spPr>
          <a:xfrm rot="1369800">
            <a:off x="1540440" y="5548680"/>
            <a:ext cx="999000" cy="30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sp>
        <p:nvSpPr>
          <p:cNvPr id="227" name="Line 134"/>
          <p:cNvSpPr/>
          <p:nvPr/>
        </p:nvSpPr>
        <p:spPr>
          <a:xfrm flipV="1">
            <a:off x="3206160" y="5760720"/>
            <a:ext cx="1457280" cy="274320"/>
          </a:xfrm>
          <a:prstGeom prst="line">
            <a:avLst/>
          </a:prstGeom>
          <a:ln cap="rnd">
            <a:solidFill>
              <a:srgbClr val="000000"/>
            </a:solidFill>
            <a:custDash>
              <a:ds d="-74672960000" sp="-74672960000"/>
            </a:custDash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Line 1"/>
          <p:cNvSpPr/>
          <p:nvPr/>
        </p:nvSpPr>
        <p:spPr>
          <a:xfrm flipH="1" flipV="1">
            <a:off x="1280160" y="1280160"/>
            <a:ext cx="1737360" cy="4114800"/>
          </a:xfrm>
          <a:prstGeom prst="line">
            <a:avLst/>
          </a:prstGeom>
          <a:ln cap="rnd">
            <a:solidFill>
              <a:srgbClr val="000000"/>
            </a:solidFill>
            <a:custDash>
              <a:ds d="-74672960000" sp="-74672960000"/>
            </a:custDash>
          </a:ln>
        </p:spPr>
      </p:sp>
      <p:sp>
        <p:nvSpPr>
          <p:cNvPr id="229" name="CustomShape 2"/>
          <p:cNvSpPr/>
          <p:nvPr/>
        </p:nvSpPr>
        <p:spPr>
          <a:xfrm rot="21513000">
            <a:off x="4467960" y="2322360"/>
            <a:ext cx="2110680" cy="31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STANAG 4677</a:t>
            </a:r>
            <a:endParaRPr/>
          </a:p>
        </p:txBody>
      </p:sp>
      <p:sp>
        <p:nvSpPr>
          <p:cNvPr id="230" name="CustomShape 3"/>
          <p:cNvSpPr/>
          <p:nvPr/>
        </p:nvSpPr>
        <p:spPr>
          <a:xfrm rot="4523400">
            <a:off x="1943640" y="3920760"/>
            <a:ext cx="2112480" cy="31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STANAG 4677</a:t>
            </a:r>
            <a:endParaRPr/>
          </a:p>
        </p:txBody>
      </p:sp>
      <p:sp>
        <p:nvSpPr>
          <p:cNvPr id="231" name="CustomShape 4"/>
          <p:cNvSpPr/>
          <p:nvPr/>
        </p:nvSpPr>
        <p:spPr>
          <a:xfrm>
            <a:off x="6752160" y="2770200"/>
            <a:ext cx="821520" cy="61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NED SA DISPLAY SYSTEM</a:t>
            </a:r>
            <a:endParaRPr/>
          </a:p>
        </p:txBody>
      </p:sp>
      <p:sp>
        <p:nvSpPr>
          <p:cNvPr id="232" name="CustomShape 5"/>
          <p:cNvSpPr/>
          <p:nvPr/>
        </p:nvSpPr>
        <p:spPr>
          <a:xfrm>
            <a:off x="8138880" y="4663440"/>
            <a:ext cx="730080" cy="547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US BFT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TRANSPONDER</a:t>
            </a:r>
            <a:endParaRPr/>
          </a:p>
        </p:txBody>
      </p:sp>
      <p:sp>
        <p:nvSpPr>
          <p:cNvPr id="233" name="CustomShape 6"/>
          <p:cNvSpPr/>
          <p:nvPr/>
        </p:nvSpPr>
        <p:spPr>
          <a:xfrm>
            <a:off x="0" y="201600"/>
            <a:ext cx="10076760" cy="50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Systems View (SV-1)</a:t>
            </a:r>
            <a:endParaRPr/>
          </a:p>
        </p:txBody>
      </p:sp>
      <p:sp>
        <p:nvSpPr>
          <p:cNvPr id="234" name="CustomShape 7"/>
          <p:cNvSpPr/>
          <p:nvPr/>
        </p:nvSpPr>
        <p:spPr>
          <a:xfrm>
            <a:off x="-360" y="705600"/>
            <a:ext cx="10077120" cy="50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990">
                <a:solidFill>
                  <a:srgbClr val="000000"/>
                </a:solidFill>
                <a:latin typeface="Arial"/>
              </a:rPr>
              <a:t>“</a:t>
            </a:r>
            <a:r>
              <a:rPr i="1" lang="en-US" sz="1990">
                <a:solidFill>
                  <a:srgbClr val="000000"/>
                </a:solidFill>
                <a:latin typeface="Arial"/>
              </a:rPr>
              <a:t>Tactical Recovery of Aircraft And Personnel (TRAP)”</a:t>
            </a:r>
            <a:endParaRPr/>
          </a:p>
        </p:txBody>
      </p:sp>
      <p:sp>
        <p:nvSpPr>
          <p:cNvPr id="235" name="CustomShape 8"/>
          <p:cNvSpPr/>
          <p:nvPr/>
        </p:nvSpPr>
        <p:spPr>
          <a:xfrm rot="1386000">
            <a:off x="5406840" y="3313800"/>
            <a:ext cx="110376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sp>
        <p:nvSpPr>
          <p:cNvPr id="236" name="Line 9"/>
          <p:cNvSpPr/>
          <p:nvPr/>
        </p:nvSpPr>
        <p:spPr>
          <a:xfrm flipH="1">
            <a:off x="3200400" y="2651760"/>
            <a:ext cx="3746520" cy="91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37" name="Line 10"/>
          <p:cNvSpPr/>
          <p:nvPr/>
        </p:nvSpPr>
        <p:spPr>
          <a:xfrm flipH="1" flipV="1">
            <a:off x="2468880" y="2816280"/>
            <a:ext cx="737280" cy="25786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38" name="Line 11"/>
          <p:cNvSpPr/>
          <p:nvPr/>
        </p:nvSpPr>
        <p:spPr>
          <a:xfrm flipH="1" flipV="1">
            <a:off x="3200400" y="2743200"/>
            <a:ext cx="1925280" cy="19072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39" name="CustomShape 12"/>
          <p:cNvSpPr/>
          <p:nvPr/>
        </p:nvSpPr>
        <p:spPr>
          <a:xfrm rot="4140000">
            <a:off x="2066760" y="3719520"/>
            <a:ext cx="945720" cy="31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sp>
        <p:nvSpPr>
          <p:cNvPr id="240" name="CustomShape 13"/>
          <p:cNvSpPr/>
          <p:nvPr/>
        </p:nvSpPr>
        <p:spPr>
          <a:xfrm rot="2571600">
            <a:off x="3649320" y="3566880"/>
            <a:ext cx="1599840" cy="31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MTF FFI</a:t>
            </a:r>
            <a:endParaRPr/>
          </a:p>
        </p:txBody>
      </p:sp>
      <p:sp>
        <p:nvSpPr>
          <p:cNvPr id="241" name="CustomShape 14"/>
          <p:cNvSpPr/>
          <p:nvPr/>
        </p:nvSpPr>
        <p:spPr>
          <a:xfrm>
            <a:off x="7099560" y="4064400"/>
            <a:ext cx="1317600" cy="2322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Line 15"/>
          <p:cNvSpPr/>
          <p:nvPr/>
        </p:nvSpPr>
        <p:spPr>
          <a:xfrm flipV="1">
            <a:off x="3291840" y="1737360"/>
            <a:ext cx="2566080" cy="9144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43" name="CustomShape 16"/>
          <p:cNvSpPr/>
          <p:nvPr/>
        </p:nvSpPr>
        <p:spPr>
          <a:xfrm rot="20659200">
            <a:off x="3953880" y="1826280"/>
            <a:ext cx="1092240" cy="31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LINK-16</a:t>
            </a:r>
            <a:endParaRPr/>
          </a:p>
        </p:txBody>
      </p:sp>
      <p:sp>
        <p:nvSpPr>
          <p:cNvPr id="244" name="CustomShape 17"/>
          <p:cNvSpPr/>
          <p:nvPr/>
        </p:nvSpPr>
        <p:spPr>
          <a:xfrm>
            <a:off x="460440" y="6442560"/>
            <a:ext cx="109368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NFCC - MCTSA</a:t>
            </a:r>
            <a:endParaRPr/>
          </a:p>
        </p:txBody>
      </p:sp>
      <p:sp>
        <p:nvSpPr>
          <p:cNvPr id="245" name="CustomShape 18"/>
          <p:cNvSpPr/>
          <p:nvPr/>
        </p:nvSpPr>
        <p:spPr>
          <a:xfrm>
            <a:off x="253800" y="3058560"/>
            <a:ext cx="12081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LFCC - Aberdeen</a:t>
            </a:r>
            <a:endParaRPr/>
          </a:p>
        </p:txBody>
      </p:sp>
      <p:sp>
        <p:nvSpPr>
          <p:cNvPr id="246" name="Line 19"/>
          <p:cNvSpPr/>
          <p:nvPr/>
        </p:nvSpPr>
        <p:spPr>
          <a:xfrm>
            <a:off x="955080" y="2926080"/>
            <a:ext cx="1876680" cy="24688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47" name="Line 20"/>
          <p:cNvSpPr/>
          <p:nvPr/>
        </p:nvSpPr>
        <p:spPr>
          <a:xfrm flipH="1" flipV="1">
            <a:off x="1067040" y="6035040"/>
            <a:ext cx="2054520" cy="91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48" name="CustomShape 21"/>
          <p:cNvSpPr/>
          <p:nvPr/>
        </p:nvSpPr>
        <p:spPr>
          <a:xfrm rot="3295800">
            <a:off x="1378440" y="4182120"/>
            <a:ext cx="1009440" cy="31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sp>
        <p:nvSpPr>
          <p:cNvPr id="249" name="CustomShape 22"/>
          <p:cNvSpPr/>
          <p:nvPr/>
        </p:nvSpPr>
        <p:spPr>
          <a:xfrm rot="124200">
            <a:off x="1564200" y="6073560"/>
            <a:ext cx="999000" cy="30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US VMF</a:t>
            </a:r>
            <a:endParaRPr/>
          </a:p>
        </p:txBody>
      </p:sp>
      <p:pic>
        <p:nvPicPr>
          <p:cNvPr id="2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46920" y="2395080"/>
            <a:ext cx="367560" cy="438840"/>
          </a:xfrm>
          <a:prstGeom prst="rect">
            <a:avLst/>
          </a:prstGeom>
          <a:ln>
            <a:noFill/>
          </a:ln>
        </p:spPr>
      </p:pic>
      <p:sp>
        <p:nvSpPr>
          <p:cNvPr id="251" name="CustomShape 23"/>
          <p:cNvSpPr/>
          <p:nvPr/>
        </p:nvSpPr>
        <p:spPr>
          <a:xfrm>
            <a:off x="2926800" y="6310080"/>
            <a:ext cx="82152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GCSS(J)</a:t>
            </a:r>
            <a:endParaRPr/>
          </a:p>
        </p:txBody>
      </p:sp>
      <p:pic>
        <p:nvPicPr>
          <p:cNvPr id="25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21560" y="5934960"/>
            <a:ext cx="367560" cy="438840"/>
          </a:xfrm>
          <a:prstGeom prst="rect">
            <a:avLst/>
          </a:prstGeom>
          <a:ln>
            <a:noFill/>
          </a:ln>
        </p:spPr>
      </p:pic>
      <p:pic>
        <p:nvPicPr>
          <p:cNvPr id="25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412480" y="4206240"/>
            <a:ext cx="273600" cy="456480"/>
          </a:xfrm>
          <a:prstGeom prst="rect">
            <a:avLst/>
          </a:prstGeom>
          <a:ln>
            <a:noFill/>
          </a:ln>
        </p:spPr>
      </p:pic>
      <p:pic>
        <p:nvPicPr>
          <p:cNvPr id="254" name="Picture 28" descr=""/>
          <p:cNvPicPr/>
          <p:nvPr/>
        </p:nvPicPr>
        <p:blipFill>
          <a:blip r:embed="rId4"/>
          <a:stretch>
            <a:fillRect/>
          </a:stretch>
        </p:blipFill>
        <p:spPr>
          <a:xfrm rot="20951400">
            <a:off x="7889040" y="2112480"/>
            <a:ext cx="128160" cy="288000"/>
          </a:xfrm>
          <a:prstGeom prst="rect">
            <a:avLst/>
          </a:prstGeom>
          <a:ln w="9360">
            <a:noFill/>
          </a:ln>
        </p:spPr>
      </p:pic>
      <p:pic>
        <p:nvPicPr>
          <p:cNvPr id="255" name="Picture 28" descr=""/>
          <p:cNvPicPr/>
          <p:nvPr/>
        </p:nvPicPr>
        <p:blipFill>
          <a:blip r:embed="rId5"/>
          <a:stretch>
            <a:fillRect/>
          </a:stretch>
        </p:blipFill>
        <p:spPr>
          <a:xfrm rot="20951400">
            <a:off x="7978320" y="2627640"/>
            <a:ext cx="128160" cy="288000"/>
          </a:xfrm>
          <a:prstGeom prst="rect">
            <a:avLst/>
          </a:prstGeom>
          <a:ln w="9360">
            <a:noFill/>
          </a:ln>
        </p:spPr>
      </p:pic>
      <p:sp>
        <p:nvSpPr>
          <p:cNvPr id="256" name="Line 24"/>
          <p:cNvSpPr/>
          <p:nvPr/>
        </p:nvSpPr>
        <p:spPr>
          <a:xfrm flipV="1">
            <a:off x="7315200" y="2377440"/>
            <a:ext cx="54864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pic>
        <p:nvPicPr>
          <p:cNvPr id="257" name="Picture 28" descr=""/>
          <p:cNvPicPr/>
          <p:nvPr/>
        </p:nvPicPr>
        <p:blipFill>
          <a:blip r:embed="rId6"/>
          <a:stretch>
            <a:fillRect/>
          </a:stretch>
        </p:blipFill>
        <p:spPr>
          <a:xfrm rot="20951400">
            <a:off x="7896960" y="3026880"/>
            <a:ext cx="128160" cy="288000"/>
          </a:xfrm>
          <a:prstGeom prst="rect">
            <a:avLst/>
          </a:prstGeom>
          <a:ln w="9360">
            <a:noFill/>
          </a:ln>
        </p:spPr>
      </p:pic>
      <p:sp>
        <p:nvSpPr>
          <p:cNvPr id="258" name="Line 25"/>
          <p:cNvSpPr/>
          <p:nvPr/>
        </p:nvSpPr>
        <p:spPr>
          <a:xfrm>
            <a:off x="7315200" y="2651760"/>
            <a:ext cx="637920" cy="91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59" name="Line 26"/>
          <p:cNvSpPr/>
          <p:nvPr/>
        </p:nvSpPr>
        <p:spPr>
          <a:xfrm>
            <a:off x="7315200" y="2651760"/>
            <a:ext cx="548640" cy="4572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60" name="CustomShape 27"/>
          <p:cNvSpPr/>
          <p:nvPr/>
        </p:nvSpPr>
        <p:spPr>
          <a:xfrm>
            <a:off x="8146080" y="2502360"/>
            <a:ext cx="814320" cy="60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NED TACTICAL SA DEVICES</a:t>
            </a:r>
            <a:endParaRPr/>
          </a:p>
        </p:txBody>
      </p:sp>
      <p:sp>
        <p:nvSpPr>
          <p:cNvPr id="261" name="CustomShape 28"/>
          <p:cNvSpPr/>
          <p:nvPr/>
        </p:nvSpPr>
        <p:spPr>
          <a:xfrm>
            <a:off x="4923360" y="4873320"/>
            <a:ext cx="82152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CAN SA DISPLAY SYSTEM</a:t>
            </a:r>
            <a:endParaRPr/>
          </a:p>
        </p:txBody>
      </p:sp>
      <p:pic>
        <p:nvPicPr>
          <p:cNvPr id="262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118120" y="4498200"/>
            <a:ext cx="367560" cy="438840"/>
          </a:xfrm>
          <a:prstGeom prst="rect">
            <a:avLst/>
          </a:prstGeom>
          <a:ln>
            <a:noFill/>
          </a:ln>
        </p:spPr>
      </p:pic>
      <p:pic>
        <p:nvPicPr>
          <p:cNvPr id="263" name="Picture 28" descr=""/>
          <p:cNvPicPr/>
          <p:nvPr/>
        </p:nvPicPr>
        <p:blipFill>
          <a:blip r:embed="rId8"/>
          <a:stretch>
            <a:fillRect/>
          </a:stretch>
        </p:blipFill>
        <p:spPr>
          <a:xfrm rot="20951400">
            <a:off x="6060240" y="4215600"/>
            <a:ext cx="128160" cy="288000"/>
          </a:xfrm>
          <a:prstGeom prst="rect">
            <a:avLst/>
          </a:prstGeom>
          <a:ln w="9360">
            <a:noFill/>
          </a:ln>
        </p:spPr>
      </p:pic>
      <p:pic>
        <p:nvPicPr>
          <p:cNvPr id="264" name="Picture 28" descr=""/>
          <p:cNvPicPr/>
          <p:nvPr/>
        </p:nvPicPr>
        <p:blipFill>
          <a:blip r:embed="rId9"/>
          <a:stretch>
            <a:fillRect/>
          </a:stretch>
        </p:blipFill>
        <p:spPr>
          <a:xfrm rot="20951400">
            <a:off x="6149520" y="4730760"/>
            <a:ext cx="128160" cy="288000"/>
          </a:xfrm>
          <a:prstGeom prst="rect">
            <a:avLst/>
          </a:prstGeom>
          <a:ln w="9360">
            <a:noFill/>
          </a:ln>
        </p:spPr>
      </p:pic>
      <p:sp>
        <p:nvSpPr>
          <p:cNvPr id="265" name="Line 29"/>
          <p:cNvSpPr/>
          <p:nvPr/>
        </p:nvSpPr>
        <p:spPr>
          <a:xfrm flipV="1">
            <a:off x="5486400" y="4480560"/>
            <a:ext cx="54864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pic>
        <p:nvPicPr>
          <p:cNvPr id="266" name="Picture 28" descr=""/>
          <p:cNvPicPr/>
          <p:nvPr/>
        </p:nvPicPr>
        <p:blipFill>
          <a:blip r:embed="rId10"/>
          <a:stretch>
            <a:fillRect/>
          </a:stretch>
        </p:blipFill>
        <p:spPr>
          <a:xfrm rot="20951400">
            <a:off x="6068160" y="5130000"/>
            <a:ext cx="128160" cy="288000"/>
          </a:xfrm>
          <a:prstGeom prst="rect">
            <a:avLst/>
          </a:prstGeom>
          <a:ln w="9360">
            <a:noFill/>
          </a:ln>
        </p:spPr>
      </p:pic>
      <p:sp>
        <p:nvSpPr>
          <p:cNvPr id="267" name="Line 30"/>
          <p:cNvSpPr/>
          <p:nvPr/>
        </p:nvSpPr>
        <p:spPr>
          <a:xfrm>
            <a:off x="5486400" y="4754880"/>
            <a:ext cx="637920" cy="91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68" name="Line 31"/>
          <p:cNvSpPr/>
          <p:nvPr/>
        </p:nvSpPr>
        <p:spPr>
          <a:xfrm>
            <a:off x="5486400" y="4754880"/>
            <a:ext cx="548640" cy="4572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69" name="CustomShape 32"/>
          <p:cNvSpPr/>
          <p:nvPr/>
        </p:nvSpPr>
        <p:spPr>
          <a:xfrm>
            <a:off x="6317280" y="4605480"/>
            <a:ext cx="814320" cy="60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CAN TACTICAL SA DEVICES</a:t>
            </a:r>
            <a:endParaRPr/>
          </a:p>
        </p:txBody>
      </p:sp>
      <p:sp>
        <p:nvSpPr>
          <p:cNvPr id="270" name="CustomShape 33"/>
          <p:cNvSpPr/>
          <p:nvPr/>
        </p:nvSpPr>
        <p:spPr>
          <a:xfrm>
            <a:off x="2743200" y="5394960"/>
            <a:ext cx="822240" cy="273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TACDS</a:t>
            </a:r>
            <a:endParaRPr/>
          </a:p>
        </p:txBody>
      </p:sp>
      <p:pic>
        <p:nvPicPr>
          <p:cNvPr id="271" name="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2192400" y="2377080"/>
            <a:ext cx="367560" cy="438840"/>
          </a:xfrm>
          <a:prstGeom prst="rect">
            <a:avLst/>
          </a:prstGeom>
          <a:ln>
            <a:noFill/>
          </a:ln>
        </p:spPr>
      </p:pic>
      <p:sp>
        <p:nvSpPr>
          <p:cNvPr id="272" name="CustomShape 34"/>
          <p:cNvSpPr/>
          <p:nvPr/>
        </p:nvSpPr>
        <p:spPr>
          <a:xfrm>
            <a:off x="1921320" y="1856160"/>
            <a:ext cx="821520" cy="61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NIEM DATA BROKER</a:t>
            </a:r>
            <a:endParaRPr/>
          </a:p>
        </p:txBody>
      </p:sp>
      <p:sp>
        <p:nvSpPr>
          <p:cNvPr id="273" name="Line 35"/>
          <p:cNvSpPr/>
          <p:nvPr/>
        </p:nvSpPr>
        <p:spPr>
          <a:xfrm>
            <a:off x="3108960" y="5669280"/>
            <a:ext cx="182880" cy="3657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74" name="CustomShape 36"/>
          <p:cNvSpPr/>
          <p:nvPr/>
        </p:nvSpPr>
        <p:spPr>
          <a:xfrm>
            <a:off x="3169080" y="5669280"/>
            <a:ext cx="853560" cy="28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US VMF</a:t>
            </a:r>
            <a:endParaRPr/>
          </a:p>
        </p:txBody>
      </p:sp>
      <p:pic>
        <p:nvPicPr>
          <p:cNvPr id="275" name="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2923560" y="2395080"/>
            <a:ext cx="367560" cy="438840"/>
          </a:xfrm>
          <a:prstGeom prst="rect">
            <a:avLst/>
          </a:prstGeom>
          <a:ln>
            <a:noFill/>
          </a:ln>
        </p:spPr>
      </p:pic>
      <p:sp>
        <p:nvSpPr>
          <p:cNvPr id="276" name="Line 37"/>
          <p:cNvSpPr/>
          <p:nvPr/>
        </p:nvSpPr>
        <p:spPr>
          <a:xfrm flipH="1" flipV="1">
            <a:off x="1280160" y="1280160"/>
            <a:ext cx="7321320" cy="3109320"/>
          </a:xfrm>
          <a:prstGeom prst="line">
            <a:avLst/>
          </a:prstGeom>
          <a:ln cap="rnd">
            <a:solidFill>
              <a:srgbClr val="000000"/>
            </a:solidFill>
            <a:custDash>
              <a:ds d="-74672960000" sp="-74672960000"/>
            </a:custDash>
          </a:ln>
        </p:spPr>
      </p:sp>
      <p:pic>
        <p:nvPicPr>
          <p:cNvPr id="277" name="" descr=""/>
          <p:cNvPicPr/>
          <p:nvPr/>
        </p:nvPicPr>
        <p:blipFill>
          <a:blip r:embed="rId13"/>
          <a:stretch>
            <a:fillRect/>
          </a:stretch>
        </p:blipFill>
        <p:spPr>
          <a:xfrm rot="2059800">
            <a:off x="1074240" y="790200"/>
            <a:ext cx="405720" cy="710280"/>
          </a:xfrm>
          <a:prstGeom prst="rect">
            <a:avLst/>
          </a:prstGeom>
          <a:ln>
            <a:noFill/>
          </a:ln>
        </p:spPr>
      </p:pic>
      <p:sp>
        <p:nvSpPr>
          <p:cNvPr id="278" name="CustomShape 38"/>
          <p:cNvSpPr/>
          <p:nvPr/>
        </p:nvSpPr>
        <p:spPr>
          <a:xfrm>
            <a:off x="2743200" y="1856160"/>
            <a:ext cx="821520" cy="61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NATO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DATA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BROKER</a:t>
            </a:r>
            <a:endParaRPr/>
          </a:p>
        </p:txBody>
      </p:sp>
      <p:pic>
        <p:nvPicPr>
          <p:cNvPr id="279" name="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640080" y="2377440"/>
            <a:ext cx="367560" cy="438840"/>
          </a:xfrm>
          <a:prstGeom prst="rect">
            <a:avLst/>
          </a:prstGeom>
          <a:ln>
            <a:noFill/>
          </a:ln>
        </p:spPr>
      </p:pic>
      <p:sp>
        <p:nvSpPr>
          <p:cNvPr id="280" name="CustomShape 39"/>
          <p:cNvSpPr/>
          <p:nvPr/>
        </p:nvSpPr>
        <p:spPr>
          <a:xfrm>
            <a:off x="366480" y="2743920"/>
            <a:ext cx="82152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GCSS(J)</a:t>
            </a:r>
            <a:endParaRPr/>
          </a:p>
        </p:txBody>
      </p:sp>
      <p:pic>
        <p:nvPicPr>
          <p:cNvPr id="281" name="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822600" y="5852160"/>
            <a:ext cx="367560" cy="438840"/>
          </a:xfrm>
          <a:prstGeom prst="rect">
            <a:avLst/>
          </a:prstGeom>
          <a:ln>
            <a:noFill/>
          </a:ln>
        </p:spPr>
      </p:pic>
      <p:sp>
        <p:nvSpPr>
          <p:cNvPr id="282" name="CustomShape 40"/>
          <p:cNvSpPr/>
          <p:nvPr/>
        </p:nvSpPr>
        <p:spPr>
          <a:xfrm>
            <a:off x="549720" y="6218640"/>
            <a:ext cx="82152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GCSS(J)</a:t>
            </a:r>
            <a:endParaRPr/>
          </a:p>
        </p:txBody>
      </p:sp>
      <p:sp>
        <p:nvSpPr>
          <p:cNvPr id="283" name="CustomShape 41"/>
          <p:cNvSpPr/>
          <p:nvPr/>
        </p:nvSpPr>
        <p:spPr>
          <a:xfrm>
            <a:off x="3494880" y="6318720"/>
            <a:ext cx="82152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JCTW</a:t>
            </a:r>
            <a:endParaRPr/>
          </a:p>
        </p:txBody>
      </p:sp>
      <p:pic>
        <p:nvPicPr>
          <p:cNvPr id="284" name="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3761640" y="5943600"/>
            <a:ext cx="367560" cy="438840"/>
          </a:xfrm>
          <a:prstGeom prst="rect">
            <a:avLst/>
          </a:prstGeom>
          <a:ln>
            <a:noFill/>
          </a:ln>
        </p:spPr>
      </p:pic>
      <p:pic>
        <p:nvPicPr>
          <p:cNvPr id="285" name="" descr=""/>
          <p:cNvPicPr/>
          <p:nvPr/>
        </p:nvPicPr>
        <p:blipFill>
          <a:blip r:embed="rId17"/>
          <a:stretch>
            <a:fillRect/>
          </a:stretch>
        </p:blipFill>
        <p:spPr>
          <a:xfrm>
            <a:off x="5943600" y="1371600"/>
            <a:ext cx="367560" cy="438840"/>
          </a:xfrm>
          <a:prstGeom prst="rect">
            <a:avLst/>
          </a:prstGeom>
          <a:ln>
            <a:noFill/>
          </a:ln>
        </p:spPr>
      </p:pic>
      <p:sp>
        <p:nvSpPr>
          <p:cNvPr id="286" name="CustomShape 42"/>
          <p:cNvSpPr/>
          <p:nvPr/>
        </p:nvSpPr>
        <p:spPr>
          <a:xfrm>
            <a:off x="5577840" y="1778760"/>
            <a:ext cx="109368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</a:rPr>
              <a:t>LINK-16 Display</a:t>
            </a:r>
            <a:endParaRPr/>
          </a:p>
        </p:txBody>
      </p:sp>
      <p:sp>
        <p:nvSpPr>
          <p:cNvPr id="287" name="Line 43"/>
          <p:cNvSpPr/>
          <p:nvPr/>
        </p:nvSpPr>
        <p:spPr>
          <a:xfrm flipH="1">
            <a:off x="2468880" y="2651760"/>
            <a:ext cx="54864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88" name="CustomShape 44"/>
          <p:cNvSpPr/>
          <p:nvPr/>
        </p:nvSpPr>
        <p:spPr>
          <a:xfrm>
            <a:off x="274320" y="5668920"/>
            <a:ext cx="5211720" cy="1371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289" name="CustomShape 45"/>
          <p:cNvSpPr/>
          <p:nvPr/>
        </p:nvSpPr>
        <p:spPr>
          <a:xfrm>
            <a:off x="274320" y="1463040"/>
            <a:ext cx="9052200" cy="4205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21960" y="741240"/>
            <a:ext cx="10077120" cy="50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990">
                <a:solidFill>
                  <a:srgbClr val="000000"/>
                </a:solidFill>
                <a:latin typeface="Arial"/>
              </a:rPr>
              <a:t>“</a:t>
            </a:r>
            <a:r>
              <a:rPr i="1" lang="en-US" sz="1990">
                <a:solidFill>
                  <a:srgbClr val="000000"/>
                </a:solidFill>
                <a:latin typeface="Arial"/>
              </a:rPr>
              <a:t>Tactical Recovery of Aircraft And Personnel (TRAP)”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2880" y="244800"/>
            <a:ext cx="10076760" cy="50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INFORMATION EXCHANGE</a:t>
            </a:r>
            <a:endParaRPr/>
          </a:p>
        </p:txBody>
      </p:sp>
      <p:graphicFrame>
        <p:nvGraphicFramePr>
          <p:cNvPr id="292" name="Table 3"/>
          <p:cNvGraphicFramePr/>
          <p:nvPr/>
        </p:nvGraphicFramePr>
        <p:xfrm>
          <a:off x="556920" y="1332360"/>
          <a:ext cx="9064080" cy="5650560"/>
        </p:xfrm>
        <a:graphic>
          <a:graphicData uri="http://schemas.openxmlformats.org/drawingml/2006/table">
            <a:tbl>
              <a:tblPr/>
              <a:tblGrid>
                <a:gridCol w="1323720"/>
                <a:gridCol w="1257840"/>
                <a:gridCol w="1648440"/>
                <a:gridCol w="1318680"/>
                <a:gridCol w="1294560"/>
                <a:gridCol w="2221200"/>
              </a:tblGrid>
              <a:tr h="435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latin typeface="Arial"/>
                        </a:rPr>
                        <a:t>ENTITY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latin typeface="Arial"/>
                        </a:rPr>
                        <a:t>REPORT FORMAT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latin typeface="Arial"/>
                        </a:rPr>
                        <a:t>XML EXCHANGE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latin typeface="Arial"/>
                        </a:rPr>
                        <a:t>REPORT FORMAT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latin typeface="Arial"/>
                        </a:rPr>
                        <a:t>ENTITY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latin typeface="Arial"/>
                        </a:rPr>
                        <a:t>PURPOSE</a:t>
                      </a:r>
                      <a:endParaRPr/>
                    </a:p>
                  </a:txBody>
                  <a:tcPr/>
                </a:tc>
              </a:tr>
              <a:tr h="43596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Downed Pilot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VMF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US VMF to 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Pilot Position displayed on NATO C2 System</a:t>
                      </a:r>
                      <a:endParaRPr/>
                    </a:p>
                  </a:txBody>
                  <a:tcPr/>
                </a:tc>
              </a:tr>
              <a:tr h="43596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MTF FFI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NATO MTF FFI to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NED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Pilot Position displayed on NED C2 System</a:t>
                      </a:r>
                      <a:endParaRPr/>
                    </a:p>
                  </a:txBody>
                  <a:tcPr/>
                </a:tc>
              </a:tr>
              <a:tr h="47196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MTF FFI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--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MTF FFI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CAN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Pilot Position displayed on CAN C2 System</a:t>
                      </a:r>
                      <a:endParaRPr/>
                    </a:p>
                  </a:txBody>
                  <a:tcPr/>
                </a:tc>
              </a:tr>
              <a:tr h="60804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CAN THROUGH 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MTF FFI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NATO MTF FFI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to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NATO LINK 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LINK 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COMBAT AIR PATROL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CAN Ground Tracks visible on NATO Air Platform System</a:t>
                      </a:r>
                      <a:endParaRPr/>
                    </a:p>
                  </a:txBody>
                  <a:tcPr/>
                </a:tc>
              </a:tr>
              <a:tr h="64908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NED THORUGH 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STANAG 4677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to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NATO LINK 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LINK 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COMBAT AIR PATROL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NED Ground Tracks visible on NATO Air Platform System</a:t>
                      </a:r>
                      <a:endParaRPr/>
                    </a:p>
                  </a:txBody>
                  <a:tcPr/>
                </a:tc>
              </a:tr>
              <a:tr h="64944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LFOC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STANAG 4677 to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US LINK 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LINK 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RESCUE AIRCRAFT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All NATO Ground tracks visible on US Air Platform System</a:t>
                      </a:r>
                      <a:endParaRPr/>
                    </a:p>
                  </a:txBody>
                  <a:tcPr/>
                </a:tc>
              </a:tr>
              <a:tr h="45684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STANAG 4677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STANAG 4677 to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US VMF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VMF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LFOC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NED Ground Tracks visible on US C2 System</a:t>
                      </a:r>
                      <a:endParaRPr/>
                    </a:p>
                  </a:txBody>
                  <a:tcPr/>
                </a:tc>
              </a:tr>
              <a:tr h="608040"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FWD HQ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NATO MTF FFI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NATO MTF FFI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to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Arial"/>
                        </a:rPr>
                        <a:t>US VMF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VMF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US LFOC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Arial"/>
                        </a:rPr>
                        <a:t>CAN Ground Tracks visible on US C2 System</a:t>
                      </a:r>
                      <a:endParaRPr/>
                    </a:p>
                  </a:txBody>
                  <a:tcPr/>
                </a:tc>
              </a:tr>
              <a:tr h="46908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2240" y="257400"/>
            <a:ext cx="10076760" cy="50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XML INFORMATION EXCHANGE PRODUCT DOCUMENTATION</a:t>
            </a: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44280" y="776880"/>
            <a:ext cx="10077120" cy="50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990">
                <a:solidFill>
                  <a:srgbClr val="000000"/>
                </a:solidFill>
                <a:latin typeface="Arial"/>
              </a:rPr>
              <a:t>“</a:t>
            </a:r>
            <a:r>
              <a:rPr i="1" lang="en-US" sz="1990">
                <a:solidFill>
                  <a:srgbClr val="000000"/>
                </a:solidFill>
                <a:latin typeface="Arial"/>
              </a:rPr>
              <a:t>AIR GROUND SITIUATIONAL AWARENESS DATA EXCHANGE”</a:t>
            </a:r>
            <a:endParaRPr/>
          </a:p>
        </p:txBody>
      </p:sp>
      <p:sp>
        <p:nvSpPr>
          <p:cNvPr id="295" name="CustomShape 3"/>
          <p:cNvSpPr/>
          <p:nvPr/>
        </p:nvSpPr>
        <p:spPr>
          <a:xfrm>
            <a:off x="515880" y="1737360"/>
            <a:ext cx="342684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MTF XML SCHEMA - FFI</a:t>
            </a:r>
            <a:endParaRPr/>
          </a:p>
        </p:txBody>
      </p:sp>
      <p:sp>
        <p:nvSpPr>
          <p:cNvPr id="296" name="CustomShape 4"/>
          <p:cNvSpPr/>
          <p:nvPr/>
        </p:nvSpPr>
        <p:spPr>
          <a:xfrm>
            <a:off x="524160" y="2083680"/>
            <a:ext cx="437940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STANAG 4677 XML SCHEMA - POSREP</a:t>
            </a:r>
            <a:endParaRPr/>
          </a:p>
        </p:txBody>
      </p:sp>
      <p:sp>
        <p:nvSpPr>
          <p:cNvPr id="297" name="CustomShape 5"/>
          <p:cNvSpPr/>
          <p:nvPr/>
        </p:nvSpPr>
        <p:spPr>
          <a:xfrm>
            <a:off x="515880" y="2468880"/>
            <a:ext cx="504864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NATO LINK 16 XML SCHEMA – GROUND POS</a:t>
            </a:r>
            <a:endParaRPr/>
          </a:p>
        </p:txBody>
      </p:sp>
      <p:sp>
        <p:nvSpPr>
          <p:cNvPr id="298" name="CustomShape 6"/>
          <p:cNvSpPr/>
          <p:nvPr/>
        </p:nvSpPr>
        <p:spPr>
          <a:xfrm>
            <a:off x="6578280" y="2011680"/>
            <a:ext cx="283860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NATO GOE MTF EXTENSION SCHEMA</a:t>
            </a:r>
            <a:endParaRPr/>
          </a:p>
        </p:txBody>
      </p:sp>
      <p:sp>
        <p:nvSpPr>
          <p:cNvPr id="299" name="Line 7"/>
          <p:cNvSpPr/>
          <p:nvPr/>
        </p:nvSpPr>
        <p:spPr>
          <a:xfrm>
            <a:off x="4023360" y="1920240"/>
            <a:ext cx="246888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00" name="Line 8"/>
          <p:cNvSpPr/>
          <p:nvPr/>
        </p:nvSpPr>
        <p:spPr>
          <a:xfrm>
            <a:off x="4389120" y="2194560"/>
            <a:ext cx="210312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01" name="Line 9"/>
          <p:cNvSpPr/>
          <p:nvPr/>
        </p:nvSpPr>
        <p:spPr>
          <a:xfrm flipV="1">
            <a:off x="4937760" y="2377440"/>
            <a:ext cx="155448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02" name="CustomShape 10"/>
          <p:cNvSpPr/>
          <p:nvPr/>
        </p:nvSpPr>
        <p:spPr>
          <a:xfrm>
            <a:off x="5303520" y="2743200"/>
            <a:ext cx="4571280" cy="182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u="sng">
                <a:latin typeface="Arial"/>
              </a:rPr>
              <a:t>Information Exchange Product Documentation(IEPD)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Arial"/>
              </a:rPr>
              <a:t>- XML Field Re-Use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Arial"/>
              </a:rPr>
              <a:t>- Business Rules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Arial"/>
              </a:rPr>
              <a:t>- XML Transformations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Arial"/>
              </a:rPr>
              <a:t>- Web Service Discovery / Syndication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3" name="CustomShape 11"/>
          <p:cNvSpPr/>
          <p:nvPr/>
        </p:nvSpPr>
        <p:spPr>
          <a:xfrm>
            <a:off x="1463040" y="3474720"/>
            <a:ext cx="1473120" cy="18835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NATO MTF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FFI INSTANCE</a:t>
            </a:r>
            <a:endParaRPr/>
          </a:p>
        </p:txBody>
      </p:sp>
      <p:sp>
        <p:nvSpPr>
          <p:cNvPr id="304" name="CustomShape 12"/>
          <p:cNvSpPr/>
          <p:nvPr/>
        </p:nvSpPr>
        <p:spPr>
          <a:xfrm>
            <a:off x="2194560" y="4058640"/>
            <a:ext cx="1473120" cy="18835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STANAG 4677 POSREP INSTANCE</a:t>
            </a:r>
            <a:endParaRPr/>
          </a:p>
        </p:txBody>
      </p:sp>
      <p:sp>
        <p:nvSpPr>
          <p:cNvPr id="305" name="CustomShape 13"/>
          <p:cNvSpPr/>
          <p:nvPr/>
        </p:nvSpPr>
        <p:spPr>
          <a:xfrm>
            <a:off x="3120480" y="4790160"/>
            <a:ext cx="1473120" cy="18835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NATO LINK 16 GROUND POS INSTANCE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21960" y="741240"/>
            <a:ext cx="10077120" cy="50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990">
                <a:solidFill>
                  <a:srgbClr val="000000"/>
                </a:solidFill>
                <a:latin typeface="Arial"/>
              </a:rPr>
              <a:t>“</a:t>
            </a:r>
            <a:r>
              <a:rPr i="1" lang="en-US" sz="1990">
                <a:solidFill>
                  <a:srgbClr val="000000"/>
                </a:solidFill>
                <a:latin typeface="Arial"/>
              </a:rPr>
              <a:t>Tactical Recovery of Aircraft And Personnel (TRAP)”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2880" y="244800"/>
            <a:ext cx="10076760" cy="50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INFORMATION EXCHANGE</a:t>
            </a:r>
            <a:endParaRPr/>
          </a:p>
        </p:txBody>
      </p:sp>
      <p:sp>
        <p:nvSpPr>
          <p:cNvPr id="308" name="CustomShape 3"/>
          <p:cNvSpPr/>
          <p:nvPr/>
        </p:nvSpPr>
        <p:spPr>
          <a:xfrm>
            <a:off x="3185640" y="1208160"/>
            <a:ext cx="39459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Information Exchange Requirements:</a:t>
            </a:r>
            <a:endParaRPr/>
          </a:p>
        </p:txBody>
      </p:sp>
      <p:sp>
        <p:nvSpPr>
          <p:cNvPr id="309" name="CustomShape 4"/>
          <p:cNvSpPr/>
          <p:nvPr/>
        </p:nvSpPr>
        <p:spPr>
          <a:xfrm>
            <a:off x="457200" y="1645920"/>
            <a:ext cx="4585680" cy="23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>
                <a:latin typeface="Arial"/>
              </a:rPr>
              <a:t>Selected Shared Situational Awareness For:</a:t>
            </a:r>
            <a:endParaRPr/>
          </a:p>
          <a:p>
            <a:r>
              <a:rPr lang="en-US" sz="1600">
                <a:latin typeface="Arial"/>
              </a:rPr>
              <a:t>NATO FWD HQ (</a:t>
            </a:r>
            <a:r>
              <a:rPr b="1" lang="en-US" sz="1600">
                <a:latin typeface="Arial"/>
              </a:rPr>
              <a:t>NATO HQ</a:t>
            </a:r>
            <a:r>
              <a:rPr lang="en-US" sz="1600">
                <a:latin typeface="Arial"/>
              </a:rPr>
              <a:t>)</a:t>
            </a:r>
            <a:endParaRPr/>
          </a:p>
          <a:p>
            <a:r>
              <a:rPr lang="en-US" sz="1600">
                <a:latin typeface="Arial"/>
              </a:rPr>
              <a:t>NED Ground Forces Attached to NATO (</a:t>
            </a:r>
            <a:r>
              <a:rPr b="1" lang="en-US" sz="1600">
                <a:latin typeface="Arial"/>
              </a:rPr>
              <a:t>NED</a:t>
            </a:r>
            <a:r>
              <a:rPr lang="en-US" sz="1600">
                <a:latin typeface="Arial"/>
              </a:rPr>
              <a:t>)</a:t>
            </a:r>
            <a:endParaRPr/>
          </a:p>
          <a:p>
            <a:r>
              <a:rPr lang="en-US" sz="1600">
                <a:latin typeface="Arial"/>
              </a:rPr>
              <a:t>CAN Ground Forces Attached to NATO (</a:t>
            </a:r>
            <a:r>
              <a:rPr b="1" lang="en-US" sz="1600">
                <a:latin typeface="Arial"/>
              </a:rPr>
              <a:t>CAN</a:t>
            </a:r>
            <a:r>
              <a:rPr lang="en-US" sz="1600">
                <a:latin typeface="Arial"/>
              </a:rPr>
              <a:t>)</a:t>
            </a:r>
            <a:endParaRPr/>
          </a:p>
          <a:p>
            <a:r>
              <a:rPr lang="en-US" sz="1600">
                <a:latin typeface="Arial"/>
              </a:rPr>
              <a:t>NATO Combat Air Patrol (</a:t>
            </a:r>
            <a:r>
              <a:rPr b="1" lang="en-US" sz="1600">
                <a:latin typeface="Arial"/>
              </a:rPr>
              <a:t>NATO-AIR</a:t>
            </a:r>
            <a:r>
              <a:rPr lang="en-US" sz="1600">
                <a:latin typeface="Arial"/>
              </a:rPr>
              <a:t>)</a:t>
            </a:r>
            <a:endParaRPr/>
          </a:p>
          <a:p>
            <a:r>
              <a:rPr lang="en-US" sz="1600">
                <a:latin typeface="Arial"/>
              </a:rPr>
              <a:t>US Landing Force Operation Center (</a:t>
            </a:r>
            <a:r>
              <a:rPr b="1" lang="en-US" sz="1600">
                <a:latin typeface="Arial"/>
              </a:rPr>
              <a:t>LFOC</a:t>
            </a:r>
            <a:r>
              <a:rPr lang="en-US" sz="1600">
                <a:latin typeface="Arial"/>
              </a:rPr>
              <a:t>)</a:t>
            </a:r>
            <a:endParaRPr/>
          </a:p>
          <a:p>
            <a:r>
              <a:rPr lang="en-US" sz="1600">
                <a:latin typeface="Arial"/>
              </a:rPr>
              <a:t>US Naval Force Combatant Commander (</a:t>
            </a:r>
            <a:r>
              <a:rPr b="1" lang="en-US" sz="1600">
                <a:latin typeface="Arial"/>
              </a:rPr>
              <a:t>NFCC</a:t>
            </a:r>
            <a:r>
              <a:rPr lang="en-US" sz="1600">
                <a:latin typeface="Arial"/>
              </a:rPr>
              <a:t>)</a:t>
            </a:r>
            <a:endParaRPr/>
          </a:p>
          <a:p>
            <a:r>
              <a:rPr lang="en-US" sz="1600">
                <a:latin typeface="Arial"/>
              </a:rPr>
              <a:t>US Land Force Combatant Commander (</a:t>
            </a:r>
            <a:r>
              <a:rPr b="1" lang="en-US" sz="1600">
                <a:latin typeface="Arial"/>
              </a:rPr>
              <a:t>LFCC</a:t>
            </a:r>
            <a:r>
              <a:rPr lang="en-US" sz="1600">
                <a:latin typeface="Arial"/>
              </a:rPr>
              <a:t>)</a:t>
            </a:r>
            <a:endParaRPr/>
          </a:p>
          <a:p>
            <a:r>
              <a:rPr lang="en-US" sz="1600">
                <a:latin typeface="Arial"/>
              </a:rPr>
              <a:t>US Rescue Aircraft (</a:t>
            </a:r>
            <a:r>
              <a:rPr b="1" lang="en-US" sz="1600">
                <a:latin typeface="Arial"/>
              </a:rPr>
              <a:t>US-TRAP</a:t>
            </a:r>
            <a:r>
              <a:rPr lang="en-US" sz="1600">
                <a:latin typeface="Arial"/>
              </a:rPr>
              <a:t>)</a:t>
            </a:r>
            <a:endParaRPr/>
          </a:p>
          <a:p>
            <a:r>
              <a:rPr lang="en-US" sz="1600">
                <a:latin typeface="Arial"/>
              </a:rPr>
              <a:t>US Downed Pilot (</a:t>
            </a:r>
            <a:r>
              <a:rPr b="1" lang="en-US" sz="1600">
                <a:latin typeface="Arial"/>
              </a:rPr>
              <a:t>US-Pilot</a:t>
            </a:r>
            <a:r>
              <a:rPr lang="en-US" sz="1600">
                <a:latin typeface="Arial"/>
              </a:rPr>
              <a:t>)</a:t>
            </a:r>
            <a:endParaRPr/>
          </a:p>
        </p:txBody>
      </p:sp>
      <p:sp>
        <p:nvSpPr>
          <p:cNvPr id="310" name="CustomShape 5"/>
          <p:cNvSpPr/>
          <p:nvPr/>
        </p:nvSpPr>
        <p:spPr>
          <a:xfrm>
            <a:off x="5095440" y="1645920"/>
            <a:ext cx="4687920" cy="237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>
                <a:latin typeface="Arial"/>
              </a:rPr>
              <a:t>Policy Roles:</a:t>
            </a:r>
            <a:endParaRPr/>
          </a:p>
          <a:p>
            <a:r>
              <a:rPr lang="en-US" sz="1600">
                <a:latin typeface="Arial"/>
              </a:rPr>
              <a:t>NATO HQ sees ALL entities in AO.</a:t>
            </a:r>
            <a:endParaRPr/>
          </a:p>
          <a:p>
            <a:r>
              <a:rPr lang="en-US" sz="1600">
                <a:latin typeface="Arial"/>
              </a:rPr>
              <a:t>NED sees US-Pilot and CAN</a:t>
            </a:r>
            <a:endParaRPr/>
          </a:p>
          <a:p>
            <a:r>
              <a:rPr lang="en-US" sz="1600">
                <a:latin typeface="Arial"/>
              </a:rPr>
              <a:t>CAN sees US-Pilot and NED</a:t>
            </a:r>
            <a:endParaRPr/>
          </a:p>
          <a:p>
            <a:r>
              <a:rPr lang="en-US" sz="1600">
                <a:latin typeface="Arial"/>
              </a:rPr>
              <a:t>NATO-Air sees NED, CAN,US-TRAP and US-Pilot</a:t>
            </a:r>
            <a:endParaRPr/>
          </a:p>
          <a:p>
            <a:r>
              <a:rPr lang="en-US" sz="1600">
                <a:latin typeface="Arial"/>
              </a:rPr>
              <a:t>LFOC sees NED, CAN,US-TRAP and US-Pilot</a:t>
            </a:r>
            <a:endParaRPr/>
          </a:p>
          <a:p>
            <a:r>
              <a:rPr lang="en-US" sz="1600">
                <a:latin typeface="Arial"/>
              </a:rPr>
              <a:t>NFCC sees US-TRAP and US-Pilot</a:t>
            </a:r>
            <a:endParaRPr/>
          </a:p>
          <a:p>
            <a:r>
              <a:rPr lang="en-US" sz="1600">
                <a:latin typeface="Arial"/>
              </a:rPr>
              <a:t>LFCC sees NED, CAN, US-TRAP and US-Pilot</a:t>
            </a:r>
            <a:endParaRPr/>
          </a:p>
          <a:p>
            <a:r>
              <a:rPr lang="en-US" sz="1600">
                <a:latin typeface="Arial"/>
              </a:rPr>
              <a:t>US-TRAP sees NED, CAN and US-Pilot</a:t>
            </a:r>
            <a:endParaRPr/>
          </a:p>
        </p:txBody>
      </p:sp>
      <p:sp>
        <p:nvSpPr>
          <p:cNvPr id="311" name="CustomShape 6"/>
          <p:cNvSpPr/>
          <p:nvPr/>
        </p:nvSpPr>
        <p:spPr>
          <a:xfrm>
            <a:off x="457200" y="4114800"/>
            <a:ext cx="9326160" cy="237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>
                <a:latin typeface="Arial"/>
              </a:rPr>
              <a:t>Operational Rationale:</a:t>
            </a:r>
            <a:endParaRPr/>
          </a:p>
          <a:p>
            <a:r>
              <a:rPr lang="en-US" sz="1600">
                <a:latin typeface="Arial"/>
              </a:rPr>
              <a:t>1. </a:t>
            </a:r>
            <a:r>
              <a:rPr b="1" lang="en-US" sz="1600">
                <a:latin typeface="Arial"/>
              </a:rPr>
              <a:t>LFOC</a:t>
            </a:r>
            <a:r>
              <a:rPr lang="en-US" sz="1600">
                <a:latin typeface="Arial"/>
              </a:rPr>
              <a:t> will execute TRAP mission and must have </a:t>
            </a:r>
            <a:r>
              <a:rPr b="1" lang="en-US" sz="1600">
                <a:latin typeface="Arial"/>
              </a:rPr>
              <a:t>NED</a:t>
            </a:r>
            <a:r>
              <a:rPr lang="en-US" sz="1600">
                <a:latin typeface="Arial"/>
              </a:rPr>
              <a:t> and </a:t>
            </a:r>
            <a:r>
              <a:rPr b="1" lang="en-US" sz="1600">
                <a:latin typeface="Arial"/>
              </a:rPr>
              <a:t>CAN</a:t>
            </a:r>
            <a:r>
              <a:rPr lang="en-US" sz="1600">
                <a:latin typeface="Arial"/>
              </a:rPr>
              <a:t> SA to prevent offensive actions by </a:t>
            </a:r>
            <a:r>
              <a:rPr b="1" lang="en-US" sz="1600">
                <a:latin typeface="Arial"/>
              </a:rPr>
              <a:t>US-TRAP</a:t>
            </a:r>
            <a:r>
              <a:rPr lang="en-US" sz="1600">
                <a:latin typeface="Arial"/>
              </a:rPr>
              <a:t> against NATO forces in the vicinity.  </a:t>
            </a:r>
            <a:endParaRPr/>
          </a:p>
          <a:p>
            <a:r>
              <a:rPr lang="en-US" sz="1600">
                <a:latin typeface="Arial"/>
              </a:rPr>
              <a:t>2. </a:t>
            </a:r>
            <a:r>
              <a:rPr b="1" lang="en-US" sz="1600">
                <a:latin typeface="Arial"/>
              </a:rPr>
              <a:t>NATO HQ</a:t>
            </a:r>
            <a:r>
              <a:rPr lang="en-US" sz="1600">
                <a:latin typeface="Arial"/>
              </a:rPr>
              <a:t> will provide SA to </a:t>
            </a:r>
            <a:r>
              <a:rPr b="1" lang="en-US" sz="1600">
                <a:latin typeface="Arial"/>
              </a:rPr>
              <a:t>NED</a:t>
            </a:r>
            <a:r>
              <a:rPr lang="en-US" sz="1600">
                <a:latin typeface="Arial"/>
              </a:rPr>
              <a:t> and </a:t>
            </a:r>
            <a:r>
              <a:rPr b="1" lang="en-US" sz="1600">
                <a:latin typeface="Arial"/>
              </a:rPr>
              <a:t>CAN</a:t>
            </a:r>
            <a:r>
              <a:rPr lang="en-US" sz="1600">
                <a:latin typeface="Arial"/>
              </a:rPr>
              <a:t> to prevent offensive actions against </a:t>
            </a:r>
            <a:r>
              <a:rPr b="1" lang="en-US" sz="1600">
                <a:latin typeface="Arial"/>
              </a:rPr>
              <a:t>US-Pilot</a:t>
            </a:r>
            <a:r>
              <a:rPr lang="en-US" sz="1600">
                <a:latin typeface="Arial"/>
              </a:rPr>
              <a:t> and </a:t>
            </a:r>
            <a:r>
              <a:rPr b="1" lang="en-US" sz="1600">
                <a:latin typeface="Arial"/>
              </a:rPr>
              <a:t>US-TRAP</a:t>
            </a:r>
            <a:r>
              <a:rPr lang="en-US" sz="1600">
                <a:latin typeface="Arial"/>
              </a:rPr>
              <a:t>, and to defend </a:t>
            </a:r>
            <a:r>
              <a:rPr b="1" lang="en-US" sz="1600">
                <a:latin typeface="Arial"/>
              </a:rPr>
              <a:t>US-Pilot</a:t>
            </a:r>
            <a:r>
              <a:rPr lang="en-US" sz="1600">
                <a:latin typeface="Arial"/>
              </a:rPr>
              <a:t> against enemy attack.</a:t>
            </a:r>
            <a:endParaRPr/>
          </a:p>
          <a:p>
            <a:r>
              <a:rPr lang="en-US" sz="1600">
                <a:latin typeface="Arial"/>
              </a:rPr>
              <a:t>3. NFCC requires Command SA for </a:t>
            </a:r>
            <a:r>
              <a:rPr b="1" lang="en-US" sz="1600">
                <a:latin typeface="Arial"/>
              </a:rPr>
              <a:t>US-TRAP</a:t>
            </a:r>
            <a:r>
              <a:rPr lang="en-US" sz="1600">
                <a:latin typeface="Arial"/>
              </a:rPr>
              <a:t> and </a:t>
            </a:r>
            <a:r>
              <a:rPr b="1" lang="en-US" sz="1600">
                <a:latin typeface="Arial"/>
              </a:rPr>
              <a:t>US-Pilot</a:t>
            </a:r>
            <a:r>
              <a:rPr lang="en-US" sz="1600">
                <a:latin typeface="Arial"/>
              </a:rPr>
              <a:t> but does not require </a:t>
            </a:r>
            <a:r>
              <a:rPr b="1" lang="en-US" sz="1600">
                <a:latin typeface="Arial"/>
              </a:rPr>
              <a:t>NED</a:t>
            </a:r>
            <a:r>
              <a:rPr lang="en-US" sz="1600">
                <a:latin typeface="Arial"/>
              </a:rPr>
              <a:t> and </a:t>
            </a:r>
            <a:r>
              <a:rPr b="1" lang="en-US" sz="1600">
                <a:latin typeface="Arial"/>
              </a:rPr>
              <a:t>CAN</a:t>
            </a:r>
            <a:r>
              <a:rPr lang="en-US" sz="1600">
                <a:latin typeface="Arial"/>
              </a:rPr>
              <a:t> SA.</a:t>
            </a:r>
            <a:endParaRPr/>
          </a:p>
          <a:p>
            <a:r>
              <a:rPr lang="en-US" sz="1600">
                <a:latin typeface="Arial"/>
              </a:rPr>
              <a:t>4. LFCC requires Command SA for </a:t>
            </a:r>
            <a:r>
              <a:rPr b="1" lang="en-US" sz="1600">
                <a:latin typeface="Arial"/>
              </a:rPr>
              <a:t>US-TRAP, US-Pilot, NED</a:t>
            </a:r>
            <a:r>
              <a:rPr lang="en-US" sz="1600">
                <a:latin typeface="Arial"/>
              </a:rPr>
              <a:t> and </a:t>
            </a:r>
            <a:r>
              <a:rPr b="1" lang="en-US" sz="1600">
                <a:latin typeface="Arial"/>
              </a:rPr>
              <a:t>CAN</a:t>
            </a:r>
            <a:r>
              <a:rPr lang="en-US" sz="1600">
                <a:latin typeface="Arial"/>
              </a:rPr>
              <a:t> due to attached US Army Personnel.</a:t>
            </a:r>
            <a:endParaRPr/>
          </a:p>
          <a:p>
            <a:r>
              <a:rPr lang="en-US" sz="1600">
                <a:latin typeface="Arial"/>
              </a:rPr>
              <a:t>5. </a:t>
            </a:r>
            <a:r>
              <a:rPr b="1" lang="en-US" sz="1600">
                <a:latin typeface="Arial"/>
              </a:rPr>
              <a:t>NATO-AIR</a:t>
            </a:r>
            <a:r>
              <a:rPr lang="en-US" sz="1600">
                <a:latin typeface="Arial"/>
              </a:rPr>
              <a:t> requires SA for </a:t>
            </a:r>
            <a:r>
              <a:rPr b="1" lang="en-US" sz="1600">
                <a:latin typeface="Arial"/>
              </a:rPr>
              <a:t>NED</a:t>
            </a:r>
            <a:r>
              <a:rPr lang="en-US" sz="1600">
                <a:latin typeface="Arial"/>
              </a:rPr>
              <a:t>, </a:t>
            </a:r>
            <a:r>
              <a:rPr b="1" lang="en-US" sz="1600">
                <a:latin typeface="Arial"/>
              </a:rPr>
              <a:t>CAN</a:t>
            </a:r>
            <a:r>
              <a:rPr lang="en-US" sz="1600">
                <a:latin typeface="Arial"/>
              </a:rPr>
              <a:t>, </a:t>
            </a:r>
            <a:r>
              <a:rPr b="1" lang="en-US" sz="1600">
                <a:latin typeface="Arial"/>
              </a:rPr>
              <a:t>US-Pilot</a:t>
            </a:r>
            <a:r>
              <a:rPr lang="en-US" sz="1600">
                <a:latin typeface="Arial"/>
              </a:rPr>
              <a:t> and </a:t>
            </a:r>
            <a:r>
              <a:rPr b="1" lang="en-US" sz="1600">
                <a:latin typeface="Arial"/>
              </a:rPr>
              <a:t>US-TRAP</a:t>
            </a:r>
            <a:r>
              <a:rPr lang="en-US" sz="1600">
                <a:latin typeface="Arial"/>
              </a:rPr>
              <a:t> to prevent offensive actions against NATO and US personnel.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