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9.png" ContentType="image/png"/>
  <Override PartName="/ppt/media/image46.png" ContentType="image/png"/>
  <Override PartName="/ppt/media/image43.png" ContentType="image/png"/>
  <Override PartName="/ppt/media/image42.jpeg" ContentType="image/jpeg"/>
  <Override PartName="/ppt/media/image38.jpeg" ContentType="image/jpeg"/>
  <Override PartName="/ppt/media/image36.jpeg" ContentType="image/jpeg"/>
  <Override PartName="/ppt/media/image35.jpeg" ContentType="image/jpeg"/>
  <Override PartName="/ppt/media/image32.png" ContentType="image/png"/>
  <Override PartName="/ppt/media/image45.png" ContentType="image/png"/>
  <Override PartName="/ppt/media/image44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22.png" ContentType="image/png"/>
  <Override PartName="/ppt/media/image3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3.jpeg" ContentType="image/jpeg"/>
  <Override PartName="/ppt/media/image23.png" ContentType="image/png"/>
  <Override PartName="/ppt/media/image39.png" ContentType="image/png"/>
  <Override PartName="/ppt/media/image12.png" ContentType="image/png"/>
  <Override PartName="/ppt/media/image11.png" ContentType="image/png"/>
  <Override PartName="/ppt/media/image48.png" ContentType="image/png"/>
  <Override PartName="/ppt/media/image40.jpeg" ContentType="image/jpeg"/>
  <Override PartName="/ppt/media/image37.jpeg" ContentType="image/jpeg"/>
  <Override PartName="/ppt/media/image15.png" ContentType="image/png"/>
  <Override PartName="/ppt/media/image9.png" ContentType="image/png"/>
  <Override PartName="/ppt/media/image8.png" ContentType="image/png"/>
  <Override PartName="/ppt/media/image29.png" ContentType="image/png"/>
  <Override PartName="/ppt/media/image41.jpeg" ContentType="image/jpeg"/>
  <Override PartName="/ppt/media/image7.jpeg" ContentType="image/jpeg"/>
  <Override PartName="/ppt/media/image24.png" ContentType="image/png"/>
  <Override PartName="/ppt/media/image21.png" ContentType="image/png"/>
  <Override PartName="/ppt/media/image34.png" ContentType="image/png"/>
  <Override PartName="/ppt/media/image6.png" ContentType="image/png"/>
  <Override PartName="/ppt/media/image10.jpeg" ContentType="image/jpeg"/>
  <Override PartName="/ppt/media/image5.png" ContentType="image/png"/>
  <Override PartName="/ppt/media/image16.png" ContentType="image/png"/>
  <Override PartName="/ppt/media/image4.jpeg" ContentType="image/jpeg"/>
  <Override PartName="/ppt/media/image17.png" ContentType="image/png"/>
  <Override PartName="/ppt/media/image14.png" ContentType="image/png"/>
  <Override PartName="/ppt/media/image3.png" ContentType="image/png"/>
  <Override PartName="/ppt/media/image47.png" ContentType="image/png"/>
  <Override PartName="/ppt/media/image2.png" ContentType="image/png"/>
  <Override PartName="/ppt/media/image1.jpeg" ContentType="image/jpeg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200" cy="6856200"/>
          </a:xfrm>
          <a:prstGeom prst="rect">
            <a:avLst/>
          </a:prstGeom>
          <a:ln w="936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200" cy="1064880"/>
          </a:xfrm>
          <a:prstGeom prst="rect">
            <a:avLst/>
          </a:prstGeom>
          <a:ln w="9360"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200" cy="6856200"/>
          </a:xfrm>
          <a:prstGeom prst="rect">
            <a:avLst/>
          </a:prstGeom>
          <a:ln w="9360"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200" cy="1064880"/>
          </a:xfrm>
          <a:prstGeom prst="rect">
            <a:avLst/>
          </a:prstGeom>
          <a:ln w="9360">
            <a:noFill/>
          </a:ln>
        </p:spPr>
      </p:pic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</p:sp>
      <p:pic>
        <p:nvPicPr>
          <p:cNvPr id="149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200" cy="6856200"/>
          </a:xfrm>
          <a:prstGeom prst="rect">
            <a:avLst/>
          </a:prstGeom>
          <a:ln w="9360">
            <a:noFill/>
          </a:ln>
        </p:spPr>
      </p:pic>
      <p:sp>
        <p:nvSpPr>
          <p:cNvPr id="150" name="CustomShape 2"/>
          <p:cNvSpPr/>
          <p:nvPr/>
        </p:nvSpPr>
        <p:spPr>
          <a:xfrm>
            <a:off x="2057400" y="1143000"/>
            <a:ext cx="5865480" cy="5179680"/>
          </a:xfrm>
          <a:prstGeom prst="ellipse">
            <a:avLst/>
          </a:prstGeom>
          <a:solidFill>
            <a:srgbClr val="990000"/>
          </a:solidFill>
          <a:ln w="12600"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6000">
                <a:solidFill>
                  <a:srgbClr val="ffcc66"/>
                </a:solidFill>
                <a:latin typeface="Palatino Linotype"/>
              </a:rPr>
              <a:t>Questions?</a:t>
            </a:r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jpeg"/><Relationship Id="rId4" Type="http://schemas.openxmlformats.org/officeDocument/2006/relationships/image" Target="../media/image36.jpeg"/><Relationship Id="rId5" Type="http://schemas.openxmlformats.org/officeDocument/2006/relationships/image" Target="../media/image37.jpeg"/><Relationship Id="rId6" Type="http://schemas.openxmlformats.org/officeDocument/2006/relationships/image" Target="../media/image38.jpeg"/><Relationship Id="rId7" Type="http://schemas.openxmlformats.org/officeDocument/2006/relationships/image" Target="../media/image39.png"/><Relationship Id="rId8" Type="http://schemas.openxmlformats.org/officeDocument/2006/relationships/image" Target="../media/image40.jpeg"/><Relationship Id="rId9" Type="http://schemas.openxmlformats.org/officeDocument/2006/relationships/image" Target="../media/image41.jpeg"/><Relationship Id="rId10" Type="http://schemas.openxmlformats.org/officeDocument/2006/relationships/image" Target="../media/image42.jpeg"/><Relationship Id="rId11" Type="http://schemas.openxmlformats.org/officeDocument/2006/relationships/image" Target="../media/image43.png"/><Relationship Id="rId12" Type="http://schemas.openxmlformats.org/officeDocument/2006/relationships/image" Target="../media/image44.png"/><Relationship Id="rId13" Type="http://schemas.openxmlformats.org/officeDocument/2006/relationships/image" Target="../media/image45.png"/><Relationship Id="rId14" Type="http://schemas.openxmlformats.org/officeDocument/2006/relationships/image" Target="../media/image46.png"/><Relationship Id="rId15" Type="http://schemas.openxmlformats.org/officeDocument/2006/relationships/image" Target="../media/image47.png"/><Relationship Id="rId16" Type="http://schemas.openxmlformats.org/officeDocument/2006/relationships/image" Target="../media/image48.png"/><Relationship Id="rId17" Type="http://schemas.openxmlformats.org/officeDocument/2006/relationships/image" Target="../media/image49.png"/><Relationship Id="rId18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1097280" y="1280160"/>
            <a:ext cx="7770600" cy="146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US" sz="3600">
                <a:solidFill>
                  <a:srgbClr val="000000"/>
                </a:solidFill>
                <a:latin typeface="Calibri"/>
              </a:rPr>
              <a:t>XML Information Exchange</a:t>
            </a:r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CWIX 2015</a:t>
            </a:r>
            <a:endParaRPr/>
          </a:p>
        </p:txBody>
      </p:sp>
      <p:sp>
        <p:nvSpPr>
          <p:cNvPr id="188" name="CustomShape 2"/>
          <p:cNvSpPr/>
          <p:nvPr/>
        </p:nvSpPr>
        <p:spPr>
          <a:xfrm>
            <a:off x="2971800" y="3809880"/>
            <a:ext cx="5560920" cy="281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Major James Neushul,USMC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MCTSSA IOB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400" u="sng">
                <a:solidFill>
                  <a:srgbClr val="0000ff"/>
                </a:solidFill>
                <a:latin typeface="Calibri"/>
              </a:rPr>
              <a:t>James.neushul@usmc.mil</a:t>
            </a:r>
            <a:endParaRPr/>
          </a:p>
        </p:txBody>
      </p:sp>
      <p:sp>
        <p:nvSpPr>
          <p:cNvPr id="189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731520" y="370800"/>
            <a:ext cx="7496640" cy="54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CWIX 2015</a:t>
            </a:r>
            <a:endParaRPr/>
          </a:p>
        </p:txBody>
      </p:sp>
      <p:sp>
        <p:nvSpPr>
          <p:cNvPr id="441" name="CustomShape 2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</p:sp>
      <p:sp>
        <p:nvSpPr>
          <p:cNvPr id="442" name="CustomShape 3"/>
          <p:cNvSpPr/>
          <p:nvPr/>
        </p:nvSpPr>
        <p:spPr>
          <a:xfrm>
            <a:off x="46080" y="744840"/>
            <a:ext cx="9139680" cy="45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990">
                <a:solidFill>
                  <a:srgbClr val="000000"/>
                </a:solidFill>
                <a:latin typeface="Arial"/>
              </a:rPr>
              <a:t>“</a:t>
            </a:r>
            <a:r>
              <a:rPr i="1" lang="en-US" sz="1990">
                <a:solidFill>
                  <a:srgbClr val="000000"/>
                </a:solidFill>
                <a:latin typeface="Arial"/>
              </a:rPr>
              <a:t>Tactical Recovery of Aircraft And Personnel (TRAP)”</a:t>
            </a:r>
            <a:endParaRPr/>
          </a:p>
        </p:txBody>
      </p:sp>
      <p:graphicFrame>
        <p:nvGraphicFramePr>
          <p:cNvPr id="443" name="Table 4"/>
          <p:cNvGraphicFramePr/>
          <p:nvPr/>
        </p:nvGraphicFramePr>
        <p:xfrm>
          <a:off x="531360" y="1281240"/>
          <a:ext cx="8220240" cy="5386680"/>
        </p:xfrm>
        <a:graphic>
          <a:graphicData uri="http://schemas.openxmlformats.org/drawingml/2006/table">
            <a:tbl>
              <a:tblPr/>
              <a:tblGrid>
                <a:gridCol w="1200960"/>
                <a:gridCol w="1141200"/>
                <a:gridCol w="1495440"/>
                <a:gridCol w="1196280"/>
                <a:gridCol w="1174320"/>
                <a:gridCol w="2012400"/>
              </a:tblGrid>
              <a:tr h="4359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latin typeface="Arial"/>
                        </a:rPr>
                        <a:t>ENTITY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latin typeface="Arial"/>
                        </a:rPr>
                        <a:t>REPORT FORMAT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latin typeface="Arial"/>
                        </a:rPr>
                        <a:t>XML EXCHANGE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latin typeface="Arial"/>
                        </a:rPr>
                        <a:t>REPORT FORMAT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latin typeface="Arial"/>
                        </a:rPr>
                        <a:t>ENTITY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latin typeface="Arial"/>
                        </a:rPr>
                        <a:t>PURPOSE</a:t>
                      </a:r>
                      <a:endParaRPr/>
                    </a:p>
                  </a:txBody>
                  <a:tcPr/>
                </a:tc>
              </a:tr>
              <a:tr h="435960"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Downed Pilot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US VMF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US VMF to STANAG 4677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STANAG 4677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NATO FWD HQ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Pilot Position displayed on NATO C2 System</a:t>
                      </a:r>
                      <a:endParaRPr/>
                    </a:p>
                  </a:txBody>
                  <a:tcPr/>
                </a:tc>
              </a:tr>
              <a:tr h="435960"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NATO FWD HQ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NATO MTF FFI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NATO MTF FFI to 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STANAG 4677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STANAG 4677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NED HQ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Pilot Position displayed on NED C2 System</a:t>
                      </a:r>
                      <a:endParaRPr/>
                    </a:p>
                  </a:txBody>
                  <a:tcPr/>
                </a:tc>
              </a:tr>
              <a:tr h="435960"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NATO FWD HQ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NATO MTF FFI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--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NATO MTF FFI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CAN HQ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Pilot Position displayed on CAN C2 System</a:t>
                      </a:r>
                      <a:endParaRPr/>
                    </a:p>
                  </a:txBody>
                  <a:tcPr/>
                </a:tc>
              </a:tr>
              <a:tr h="780120"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CAN THROUGH NATO FWD HQ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NATO MTF FFI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NATO MTF FFI 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to 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NATO LINK 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NATO LINK 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NATO COMBAT AIR PATROL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CAN Ground Tracks visible on NATO Air Platform System</a:t>
                      </a:r>
                      <a:endParaRPr/>
                    </a:p>
                  </a:txBody>
                  <a:tcPr/>
                </a:tc>
              </a:tr>
              <a:tr h="780120"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NED THORUGH NATO FWD HQ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STANAG 4677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STANAG 4677 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to 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NATO LINK 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NATO LINK 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NATO COMBAT AIR PATROL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NED Ground Tracks visible on NATO Air Platform System</a:t>
                      </a:r>
                      <a:endParaRPr/>
                    </a:p>
                  </a:txBody>
                  <a:tcPr/>
                </a:tc>
              </a:tr>
              <a:tr h="608040"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US LFOC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STANAG 4677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STANAG 4677 to 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US LINK 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US LINK 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RESCUE AIRCRAFT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All NATO Ground tracks visible on US Air Platform System</a:t>
                      </a:r>
                      <a:endParaRPr/>
                    </a:p>
                  </a:txBody>
                  <a:tcPr/>
                </a:tc>
              </a:tr>
              <a:tr h="435960"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NATO FWD HQ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STANAG 4677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STANAG 4677 to 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US VMF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US VMF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US LFOC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NED Ground Tracks visible on US C2 System</a:t>
                      </a:r>
                      <a:endParaRPr/>
                    </a:p>
                  </a:txBody>
                  <a:tcPr/>
                </a:tc>
              </a:tr>
              <a:tr h="608040"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NATO FWD HQ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NATO MTF FFI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NATO MTF FFI 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to 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US VMF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US VMF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US LFOC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CAN Ground Tracks visible on US C2 System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731520" y="370800"/>
            <a:ext cx="7496640" cy="54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CWIX 2015</a:t>
            </a:r>
            <a:endParaRPr/>
          </a:p>
        </p:txBody>
      </p:sp>
      <p:sp>
        <p:nvSpPr>
          <p:cNvPr id="445" name="CustomShape 2"/>
          <p:cNvSpPr/>
          <p:nvPr/>
        </p:nvSpPr>
        <p:spPr>
          <a:xfrm>
            <a:off x="46080" y="744840"/>
            <a:ext cx="9139680" cy="45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990">
                <a:solidFill>
                  <a:srgbClr val="000000"/>
                </a:solidFill>
                <a:latin typeface="Arial"/>
              </a:rPr>
              <a:t>“</a:t>
            </a:r>
            <a:r>
              <a:rPr i="1" lang="en-US" sz="1990">
                <a:solidFill>
                  <a:srgbClr val="000000"/>
                </a:solidFill>
                <a:latin typeface="Arial"/>
              </a:rPr>
              <a:t>Tactical Recovery of Aircraft And Personnel (TRAP)”</a:t>
            </a:r>
            <a:endParaRPr/>
          </a:p>
        </p:txBody>
      </p:sp>
      <p:sp>
        <p:nvSpPr>
          <p:cNvPr id="446" name="CustomShape 3"/>
          <p:cNvSpPr/>
          <p:nvPr/>
        </p:nvSpPr>
        <p:spPr>
          <a:xfrm>
            <a:off x="239400" y="1626480"/>
            <a:ext cx="3107160" cy="31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NATO MTF XML SCHEMA - FFI</a:t>
            </a:r>
            <a:endParaRPr/>
          </a:p>
        </p:txBody>
      </p:sp>
      <p:sp>
        <p:nvSpPr>
          <p:cNvPr id="447" name="CustomShape 4"/>
          <p:cNvSpPr/>
          <p:nvPr/>
        </p:nvSpPr>
        <p:spPr>
          <a:xfrm>
            <a:off x="246960" y="1940760"/>
            <a:ext cx="3971520" cy="31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STANAG 4677 XML SCHEMA - POSREP</a:t>
            </a:r>
            <a:endParaRPr/>
          </a:p>
        </p:txBody>
      </p:sp>
      <p:sp>
        <p:nvSpPr>
          <p:cNvPr id="448" name="CustomShape 5"/>
          <p:cNvSpPr/>
          <p:nvPr/>
        </p:nvSpPr>
        <p:spPr>
          <a:xfrm>
            <a:off x="239400" y="2289960"/>
            <a:ext cx="4578480" cy="31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NATO LINK 16 XML SCHEMA – GROUND POS</a:t>
            </a:r>
            <a:endParaRPr/>
          </a:p>
        </p:txBody>
      </p:sp>
      <p:sp>
        <p:nvSpPr>
          <p:cNvPr id="449" name="CustomShape 6"/>
          <p:cNvSpPr/>
          <p:nvPr/>
        </p:nvSpPr>
        <p:spPr>
          <a:xfrm>
            <a:off x="5738760" y="1874880"/>
            <a:ext cx="2573640" cy="57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40">
                <a:latin typeface="Arial"/>
              </a:rPr>
              <a:t>NATO GOE MTF EXTENSION SCHEMA</a:t>
            </a:r>
            <a:endParaRPr/>
          </a:p>
        </p:txBody>
      </p:sp>
      <p:sp>
        <p:nvSpPr>
          <p:cNvPr id="450" name="Line 7"/>
          <p:cNvSpPr/>
          <p:nvPr/>
        </p:nvSpPr>
        <p:spPr>
          <a:xfrm>
            <a:off x="3421080" y="1792440"/>
            <a:ext cx="2239560" cy="248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51" name="Line 8"/>
          <p:cNvSpPr/>
          <p:nvPr/>
        </p:nvSpPr>
        <p:spPr>
          <a:xfrm>
            <a:off x="4069440" y="2124000"/>
            <a:ext cx="1554480" cy="29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52" name="Line 9"/>
          <p:cNvSpPr/>
          <p:nvPr/>
        </p:nvSpPr>
        <p:spPr>
          <a:xfrm flipV="1">
            <a:off x="4709520" y="2244960"/>
            <a:ext cx="951120" cy="210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53" name="CustomShape 10"/>
          <p:cNvSpPr/>
          <p:nvPr/>
        </p:nvSpPr>
        <p:spPr>
          <a:xfrm>
            <a:off x="4572000" y="3370320"/>
            <a:ext cx="414540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40" u="sng">
                <a:latin typeface="Arial"/>
              </a:rPr>
              <a:t>Information Exchange Product Documentation(IEPD)</a:t>
            </a:r>
            <a:endParaRPr/>
          </a:p>
          <a:p>
            <a:pPr>
              <a:lnSpc>
                <a:spcPct val="100000"/>
              </a:lnSpc>
            </a:pPr>
            <a:r>
              <a:rPr lang="en-US" sz="1640">
                <a:latin typeface="Arial"/>
              </a:rPr>
              <a:t>- XML Field Re-Use</a:t>
            </a:r>
            <a:endParaRPr/>
          </a:p>
          <a:p>
            <a:pPr>
              <a:lnSpc>
                <a:spcPct val="100000"/>
              </a:lnSpc>
            </a:pPr>
            <a:r>
              <a:rPr lang="en-US" sz="1640">
                <a:latin typeface="Arial"/>
              </a:rPr>
              <a:t>- Business Rules</a:t>
            </a:r>
            <a:endParaRPr/>
          </a:p>
          <a:p>
            <a:pPr>
              <a:lnSpc>
                <a:spcPct val="100000"/>
              </a:lnSpc>
            </a:pPr>
            <a:r>
              <a:rPr lang="en-US" sz="1640">
                <a:latin typeface="Arial"/>
              </a:rPr>
              <a:t>- XML Transformations</a:t>
            </a:r>
            <a:endParaRPr/>
          </a:p>
          <a:p>
            <a:pPr>
              <a:lnSpc>
                <a:spcPct val="100000"/>
              </a:lnSpc>
            </a:pPr>
            <a:r>
              <a:rPr lang="en-US" sz="1640">
                <a:latin typeface="Arial"/>
              </a:rPr>
              <a:t>- Web Service Discovery / Syndication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54" name="CustomShape 11"/>
          <p:cNvSpPr/>
          <p:nvPr/>
        </p:nvSpPr>
        <p:spPr>
          <a:xfrm>
            <a:off x="1098720" y="3202560"/>
            <a:ext cx="1334880" cy="17074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NATO MTF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FFI INSTANCE</a:t>
            </a:r>
            <a:endParaRPr/>
          </a:p>
        </p:txBody>
      </p:sp>
      <p:sp>
        <p:nvSpPr>
          <p:cNvPr id="455" name="CustomShape 12"/>
          <p:cNvSpPr/>
          <p:nvPr/>
        </p:nvSpPr>
        <p:spPr>
          <a:xfrm>
            <a:off x="1762200" y="3732120"/>
            <a:ext cx="1334880" cy="17074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STANAG 4677 POSREP INSTANCE</a:t>
            </a:r>
            <a:endParaRPr/>
          </a:p>
        </p:txBody>
      </p:sp>
      <p:sp>
        <p:nvSpPr>
          <p:cNvPr id="456" name="CustomShape 13"/>
          <p:cNvSpPr/>
          <p:nvPr/>
        </p:nvSpPr>
        <p:spPr>
          <a:xfrm>
            <a:off x="2602080" y="4395960"/>
            <a:ext cx="1334880" cy="17074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NATO LINK 16 GROUND POS INSTANCE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731520" y="370800"/>
            <a:ext cx="7496640" cy="54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CWIX 2015</a:t>
            </a:r>
            <a:endParaRPr/>
          </a:p>
        </p:txBody>
      </p:sp>
      <p:sp>
        <p:nvSpPr>
          <p:cNvPr id="458" name="CustomShape 2"/>
          <p:cNvSpPr/>
          <p:nvPr/>
        </p:nvSpPr>
        <p:spPr>
          <a:xfrm>
            <a:off x="0" y="914400"/>
            <a:ext cx="9139680" cy="45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990">
                <a:solidFill>
                  <a:srgbClr val="000000"/>
                </a:solidFill>
                <a:latin typeface="Arial"/>
              </a:rPr>
              <a:t>“</a:t>
            </a:r>
            <a:r>
              <a:rPr i="1" lang="en-US" sz="1990">
                <a:solidFill>
                  <a:srgbClr val="000000"/>
                </a:solidFill>
                <a:latin typeface="Arial"/>
              </a:rPr>
              <a:t>Tactical Recovery of Aircraft And Personnel (TRAP)”</a:t>
            </a:r>
            <a:endParaRPr/>
          </a:p>
        </p:txBody>
      </p:sp>
      <p:sp>
        <p:nvSpPr>
          <p:cNvPr id="459" name="CustomShape 3"/>
          <p:cNvSpPr/>
          <p:nvPr/>
        </p:nvSpPr>
        <p:spPr>
          <a:xfrm>
            <a:off x="2468880" y="1423440"/>
            <a:ext cx="4570560" cy="31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>
                <a:latin typeface="Arial"/>
              </a:rPr>
              <a:t>Information Exchange Requirements:</a:t>
            </a:r>
            <a:endParaRPr/>
          </a:p>
        </p:txBody>
      </p:sp>
      <p:sp>
        <p:nvSpPr>
          <p:cNvPr id="460" name="CustomShape 4"/>
          <p:cNvSpPr/>
          <p:nvPr/>
        </p:nvSpPr>
        <p:spPr>
          <a:xfrm>
            <a:off x="457200" y="1828800"/>
            <a:ext cx="4158360" cy="215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200">
                <a:latin typeface="Arial"/>
              </a:rPr>
              <a:t>S</a:t>
            </a:r>
            <a:r>
              <a:rPr b="1" lang="en-US" sz="1400">
                <a:latin typeface="Arial"/>
              </a:rPr>
              <a:t>elected Shared Situational Awareness For:</a:t>
            </a:r>
            <a:endParaRPr/>
          </a:p>
          <a:p>
            <a:r>
              <a:rPr lang="en-US" sz="1400">
                <a:latin typeface="Arial"/>
              </a:rPr>
              <a:t>NATO FWD HQ (</a:t>
            </a:r>
            <a:r>
              <a:rPr b="1" lang="en-US" sz="1400">
                <a:latin typeface="Arial"/>
              </a:rPr>
              <a:t>NATO HQ</a:t>
            </a:r>
            <a:r>
              <a:rPr lang="en-US" sz="1400">
                <a:latin typeface="Arial"/>
              </a:rPr>
              <a:t>)</a:t>
            </a:r>
            <a:endParaRPr/>
          </a:p>
          <a:p>
            <a:r>
              <a:rPr lang="en-US" sz="1400">
                <a:latin typeface="Arial"/>
              </a:rPr>
              <a:t>NED Ground Forces Attached to NATO (</a:t>
            </a:r>
            <a:r>
              <a:rPr b="1" lang="en-US" sz="1400">
                <a:latin typeface="Arial"/>
              </a:rPr>
              <a:t>NED</a:t>
            </a:r>
            <a:r>
              <a:rPr lang="en-US" sz="1400">
                <a:latin typeface="Arial"/>
              </a:rPr>
              <a:t>)</a:t>
            </a:r>
            <a:endParaRPr/>
          </a:p>
          <a:p>
            <a:r>
              <a:rPr lang="en-US" sz="1400">
                <a:latin typeface="Arial"/>
              </a:rPr>
              <a:t>CAN Ground Forces Attached to NATO (</a:t>
            </a:r>
            <a:r>
              <a:rPr b="1" lang="en-US" sz="1400">
                <a:latin typeface="Arial"/>
              </a:rPr>
              <a:t>CAN</a:t>
            </a:r>
            <a:r>
              <a:rPr lang="en-US" sz="1400">
                <a:latin typeface="Arial"/>
              </a:rPr>
              <a:t>)</a:t>
            </a:r>
            <a:endParaRPr/>
          </a:p>
          <a:p>
            <a:r>
              <a:rPr lang="en-US" sz="1400">
                <a:latin typeface="Arial"/>
              </a:rPr>
              <a:t>NATO Combat Air Patrol (</a:t>
            </a:r>
            <a:r>
              <a:rPr b="1" lang="en-US" sz="1400">
                <a:latin typeface="Arial"/>
              </a:rPr>
              <a:t>NATO-AIR</a:t>
            </a:r>
            <a:r>
              <a:rPr lang="en-US" sz="1400">
                <a:latin typeface="Arial"/>
              </a:rPr>
              <a:t>)</a:t>
            </a:r>
            <a:endParaRPr/>
          </a:p>
          <a:p>
            <a:r>
              <a:rPr lang="en-US" sz="1400">
                <a:latin typeface="Arial"/>
              </a:rPr>
              <a:t>US Landing Force Operation Center (</a:t>
            </a:r>
            <a:r>
              <a:rPr b="1" lang="en-US" sz="1400">
                <a:latin typeface="Arial"/>
              </a:rPr>
              <a:t>LFOC</a:t>
            </a:r>
            <a:r>
              <a:rPr lang="en-US" sz="1400">
                <a:latin typeface="Arial"/>
              </a:rPr>
              <a:t>)</a:t>
            </a:r>
            <a:endParaRPr/>
          </a:p>
          <a:p>
            <a:r>
              <a:rPr lang="en-US" sz="1400">
                <a:latin typeface="Arial"/>
              </a:rPr>
              <a:t>US Naval Force Combatant Commander (</a:t>
            </a:r>
            <a:r>
              <a:rPr b="1" lang="en-US" sz="1400">
                <a:latin typeface="Arial"/>
              </a:rPr>
              <a:t>NFCC</a:t>
            </a:r>
            <a:r>
              <a:rPr lang="en-US" sz="1400">
                <a:latin typeface="Arial"/>
              </a:rPr>
              <a:t>)</a:t>
            </a:r>
            <a:endParaRPr/>
          </a:p>
          <a:p>
            <a:r>
              <a:rPr lang="en-US" sz="1400">
                <a:latin typeface="Arial"/>
              </a:rPr>
              <a:t>US Land Force Combatant Commander (</a:t>
            </a:r>
            <a:r>
              <a:rPr b="1" lang="en-US" sz="1400">
                <a:latin typeface="Arial"/>
              </a:rPr>
              <a:t>LFCC</a:t>
            </a:r>
            <a:r>
              <a:rPr lang="en-US" sz="1400">
                <a:latin typeface="Arial"/>
              </a:rPr>
              <a:t>)</a:t>
            </a:r>
            <a:endParaRPr/>
          </a:p>
          <a:p>
            <a:r>
              <a:rPr lang="en-US" sz="1400">
                <a:latin typeface="Arial"/>
              </a:rPr>
              <a:t>US Rescue Aircraft (</a:t>
            </a:r>
            <a:r>
              <a:rPr b="1" lang="en-US" sz="1400">
                <a:latin typeface="Arial"/>
              </a:rPr>
              <a:t>US-TRAP</a:t>
            </a:r>
            <a:r>
              <a:rPr lang="en-US" sz="1400">
                <a:latin typeface="Arial"/>
              </a:rPr>
              <a:t>)</a:t>
            </a:r>
            <a:endParaRPr/>
          </a:p>
          <a:p>
            <a:r>
              <a:rPr lang="en-US" sz="1400">
                <a:latin typeface="Arial"/>
              </a:rPr>
              <a:t>US Downed Pilot (</a:t>
            </a:r>
            <a:r>
              <a:rPr b="1" lang="en-US" sz="1400">
                <a:latin typeface="Arial"/>
              </a:rPr>
              <a:t>US-Pilot</a:t>
            </a:r>
            <a:r>
              <a:rPr lang="en-US" sz="1400">
                <a:latin typeface="Arial"/>
              </a:rPr>
              <a:t>)</a:t>
            </a:r>
            <a:endParaRPr/>
          </a:p>
        </p:txBody>
      </p:sp>
      <p:sp>
        <p:nvSpPr>
          <p:cNvPr id="461" name="CustomShape 5"/>
          <p:cNvSpPr/>
          <p:nvPr/>
        </p:nvSpPr>
        <p:spPr>
          <a:xfrm>
            <a:off x="4664520" y="1828800"/>
            <a:ext cx="4251240" cy="215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400">
                <a:latin typeface="Arial"/>
              </a:rPr>
              <a:t>Policy Roles:</a:t>
            </a:r>
            <a:endParaRPr/>
          </a:p>
          <a:p>
            <a:r>
              <a:rPr lang="en-US" sz="1400">
                <a:latin typeface="Arial"/>
              </a:rPr>
              <a:t>NATO HQ sees ALL entities in AO.</a:t>
            </a:r>
            <a:endParaRPr/>
          </a:p>
          <a:p>
            <a:r>
              <a:rPr lang="en-US" sz="1400">
                <a:latin typeface="Arial"/>
              </a:rPr>
              <a:t>NED sees US-Pilot and CAN</a:t>
            </a:r>
            <a:endParaRPr/>
          </a:p>
          <a:p>
            <a:r>
              <a:rPr lang="en-US" sz="1400">
                <a:latin typeface="Arial"/>
              </a:rPr>
              <a:t>CAN sees US-Pilot and NED</a:t>
            </a:r>
            <a:endParaRPr/>
          </a:p>
          <a:p>
            <a:r>
              <a:rPr lang="en-US" sz="1400">
                <a:latin typeface="Arial"/>
              </a:rPr>
              <a:t>NATO-Air sees NED, CAN,US-TRAP and US-Pilot</a:t>
            </a:r>
            <a:endParaRPr/>
          </a:p>
          <a:p>
            <a:r>
              <a:rPr lang="en-US" sz="1400">
                <a:latin typeface="Arial"/>
              </a:rPr>
              <a:t>LFOC sees NED, CAN,US-TRAP and US-Pilot</a:t>
            </a:r>
            <a:endParaRPr/>
          </a:p>
          <a:p>
            <a:r>
              <a:rPr lang="en-US" sz="1400">
                <a:latin typeface="Arial"/>
              </a:rPr>
              <a:t>NFCC sees US-TRAP and US-Pilot</a:t>
            </a:r>
            <a:endParaRPr/>
          </a:p>
          <a:p>
            <a:r>
              <a:rPr lang="en-US" sz="1400">
                <a:latin typeface="Arial"/>
              </a:rPr>
              <a:t>LFCC sees NED, CAN, US-TRAP and US-Pilot</a:t>
            </a:r>
            <a:endParaRPr/>
          </a:p>
          <a:p>
            <a:r>
              <a:rPr lang="en-US" sz="1400">
                <a:latin typeface="Arial"/>
              </a:rPr>
              <a:t>US-TRAP sees NED, CAN and US-Pilot</a:t>
            </a:r>
            <a:endParaRPr/>
          </a:p>
        </p:txBody>
      </p:sp>
      <p:sp>
        <p:nvSpPr>
          <p:cNvPr id="462" name="CustomShape 6"/>
          <p:cNvSpPr/>
          <p:nvPr/>
        </p:nvSpPr>
        <p:spPr>
          <a:xfrm>
            <a:off x="409680" y="4214880"/>
            <a:ext cx="8458200" cy="228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400">
                <a:latin typeface="Arial"/>
              </a:rPr>
              <a:t>Operational Rationale:</a:t>
            </a:r>
            <a:endParaRPr/>
          </a:p>
          <a:p>
            <a:r>
              <a:rPr lang="en-US" sz="1400">
                <a:latin typeface="Arial"/>
              </a:rPr>
              <a:t>1. </a:t>
            </a:r>
            <a:r>
              <a:rPr b="1" lang="en-US" sz="1400">
                <a:latin typeface="Arial"/>
              </a:rPr>
              <a:t>LFOC</a:t>
            </a:r>
            <a:r>
              <a:rPr lang="en-US" sz="1400">
                <a:latin typeface="Arial"/>
              </a:rPr>
              <a:t> will execute TRAP mission and must have </a:t>
            </a:r>
            <a:r>
              <a:rPr b="1" lang="en-US" sz="1400">
                <a:latin typeface="Arial"/>
              </a:rPr>
              <a:t>NED</a:t>
            </a:r>
            <a:r>
              <a:rPr lang="en-US" sz="1400">
                <a:latin typeface="Arial"/>
              </a:rPr>
              <a:t> and </a:t>
            </a:r>
            <a:r>
              <a:rPr b="1" lang="en-US" sz="1400">
                <a:latin typeface="Arial"/>
              </a:rPr>
              <a:t>CAN</a:t>
            </a:r>
            <a:r>
              <a:rPr lang="en-US" sz="1400">
                <a:latin typeface="Arial"/>
              </a:rPr>
              <a:t> SA to prevent offensive actions by </a:t>
            </a:r>
            <a:r>
              <a:rPr b="1" lang="en-US" sz="1400">
                <a:latin typeface="Arial"/>
              </a:rPr>
              <a:t>US-TRAP</a:t>
            </a:r>
            <a:r>
              <a:rPr lang="en-US" sz="1400">
                <a:latin typeface="Arial"/>
              </a:rPr>
              <a:t> against NATO forces in the vicinity.  </a:t>
            </a:r>
            <a:endParaRPr/>
          </a:p>
          <a:p>
            <a:r>
              <a:rPr lang="en-US" sz="1400">
                <a:latin typeface="Arial"/>
              </a:rPr>
              <a:t>2. </a:t>
            </a:r>
            <a:r>
              <a:rPr b="1" lang="en-US" sz="1400">
                <a:latin typeface="Arial"/>
              </a:rPr>
              <a:t>NATO HQ</a:t>
            </a:r>
            <a:r>
              <a:rPr lang="en-US" sz="1400">
                <a:latin typeface="Arial"/>
              </a:rPr>
              <a:t> will provide SA to </a:t>
            </a:r>
            <a:r>
              <a:rPr b="1" lang="en-US" sz="1400">
                <a:latin typeface="Arial"/>
              </a:rPr>
              <a:t>NED</a:t>
            </a:r>
            <a:r>
              <a:rPr lang="en-US" sz="1400">
                <a:latin typeface="Arial"/>
              </a:rPr>
              <a:t> and </a:t>
            </a:r>
            <a:r>
              <a:rPr b="1" lang="en-US" sz="1400">
                <a:latin typeface="Arial"/>
              </a:rPr>
              <a:t>CAN</a:t>
            </a:r>
            <a:r>
              <a:rPr lang="en-US" sz="1400">
                <a:latin typeface="Arial"/>
              </a:rPr>
              <a:t> to prevent offensive actions against </a:t>
            </a:r>
            <a:r>
              <a:rPr b="1" lang="en-US" sz="1400">
                <a:latin typeface="Arial"/>
              </a:rPr>
              <a:t>US-Pilot</a:t>
            </a:r>
            <a:r>
              <a:rPr lang="en-US" sz="1400">
                <a:latin typeface="Arial"/>
              </a:rPr>
              <a:t> and </a:t>
            </a:r>
            <a:r>
              <a:rPr b="1" lang="en-US" sz="1400">
                <a:latin typeface="Arial"/>
              </a:rPr>
              <a:t>US-TRAP</a:t>
            </a:r>
            <a:r>
              <a:rPr lang="en-US" sz="1400">
                <a:latin typeface="Arial"/>
              </a:rPr>
              <a:t>, and to defend </a:t>
            </a:r>
            <a:r>
              <a:rPr b="1" lang="en-US" sz="1400">
                <a:latin typeface="Arial"/>
              </a:rPr>
              <a:t>US-Pilot</a:t>
            </a:r>
            <a:r>
              <a:rPr lang="en-US" sz="1400">
                <a:latin typeface="Arial"/>
              </a:rPr>
              <a:t> against enemy attack.</a:t>
            </a:r>
            <a:endParaRPr/>
          </a:p>
          <a:p>
            <a:r>
              <a:rPr lang="en-US" sz="1400">
                <a:latin typeface="Arial"/>
              </a:rPr>
              <a:t>3. NFCC requires Command SA for </a:t>
            </a:r>
            <a:r>
              <a:rPr b="1" lang="en-US" sz="1400">
                <a:latin typeface="Arial"/>
              </a:rPr>
              <a:t>US-TRAP</a:t>
            </a:r>
            <a:r>
              <a:rPr lang="en-US" sz="1400">
                <a:latin typeface="Arial"/>
              </a:rPr>
              <a:t> and </a:t>
            </a:r>
            <a:r>
              <a:rPr b="1" lang="en-US" sz="1400">
                <a:latin typeface="Arial"/>
              </a:rPr>
              <a:t>US-Pilot</a:t>
            </a:r>
            <a:r>
              <a:rPr lang="en-US" sz="1400">
                <a:latin typeface="Arial"/>
              </a:rPr>
              <a:t> but does not require </a:t>
            </a:r>
            <a:r>
              <a:rPr b="1" lang="en-US" sz="1400">
                <a:latin typeface="Arial"/>
              </a:rPr>
              <a:t>NED</a:t>
            </a:r>
            <a:r>
              <a:rPr lang="en-US" sz="1400">
                <a:latin typeface="Arial"/>
              </a:rPr>
              <a:t> and </a:t>
            </a:r>
            <a:r>
              <a:rPr b="1" lang="en-US" sz="1400">
                <a:latin typeface="Arial"/>
              </a:rPr>
              <a:t>CAN</a:t>
            </a:r>
            <a:r>
              <a:rPr lang="en-US" sz="1400">
                <a:latin typeface="Arial"/>
              </a:rPr>
              <a:t> SA.</a:t>
            </a:r>
            <a:endParaRPr/>
          </a:p>
          <a:p>
            <a:r>
              <a:rPr lang="en-US" sz="1400">
                <a:latin typeface="Arial"/>
              </a:rPr>
              <a:t>4. LFCC requires Command SA for </a:t>
            </a:r>
            <a:r>
              <a:rPr b="1" lang="en-US" sz="1400">
                <a:latin typeface="Arial"/>
              </a:rPr>
              <a:t>US-TRAP, US-Pilot, NED</a:t>
            </a:r>
            <a:r>
              <a:rPr lang="en-US" sz="1400">
                <a:latin typeface="Arial"/>
              </a:rPr>
              <a:t> and </a:t>
            </a:r>
            <a:r>
              <a:rPr b="1" lang="en-US" sz="1400">
                <a:latin typeface="Arial"/>
              </a:rPr>
              <a:t>CAN</a:t>
            </a:r>
            <a:r>
              <a:rPr lang="en-US" sz="1400">
                <a:latin typeface="Arial"/>
              </a:rPr>
              <a:t> due to attached US Army Personnel.</a:t>
            </a:r>
            <a:endParaRPr/>
          </a:p>
          <a:p>
            <a:r>
              <a:rPr lang="en-US" sz="1400">
                <a:latin typeface="Arial"/>
              </a:rPr>
              <a:t>5. </a:t>
            </a:r>
            <a:r>
              <a:rPr b="1" lang="en-US" sz="1400">
                <a:latin typeface="Arial"/>
              </a:rPr>
              <a:t>NATO-AIR</a:t>
            </a:r>
            <a:r>
              <a:rPr lang="en-US" sz="1400">
                <a:latin typeface="Arial"/>
              </a:rPr>
              <a:t> requires SA for </a:t>
            </a:r>
            <a:r>
              <a:rPr b="1" lang="en-US" sz="1400">
                <a:latin typeface="Arial"/>
              </a:rPr>
              <a:t>NED</a:t>
            </a:r>
            <a:r>
              <a:rPr lang="en-US" sz="1400">
                <a:latin typeface="Arial"/>
              </a:rPr>
              <a:t>, </a:t>
            </a:r>
            <a:r>
              <a:rPr b="1" lang="en-US" sz="1400">
                <a:latin typeface="Arial"/>
              </a:rPr>
              <a:t>CAN</a:t>
            </a:r>
            <a:r>
              <a:rPr lang="en-US" sz="1400">
                <a:latin typeface="Arial"/>
              </a:rPr>
              <a:t>, </a:t>
            </a:r>
            <a:r>
              <a:rPr b="1" lang="en-US" sz="1400">
                <a:latin typeface="Arial"/>
              </a:rPr>
              <a:t>US-Pilot</a:t>
            </a:r>
            <a:r>
              <a:rPr lang="en-US" sz="1400">
                <a:latin typeface="Arial"/>
              </a:rPr>
              <a:t> and </a:t>
            </a:r>
            <a:r>
              <a:rPr b="1" lang="en-US" sz="1400">
                <a:latin typeface="Arial"/>
              </a:rPr>
              <a:t>US-TRAP</a:t>
            </a:r>
            <a:r>
              <a:rPr lang="en-US" sz="1400">
                <a:latin typeface="Arial"/>
              </a:rPr>
              <a:t> to prevent offensive actions against NATO and US personnel.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CustomShape 1"/>
          <p:cNvSpPr/>
          <p:nvPr/>
        </p:nvSpPr>
        <p:spPr>
          <a:xfrm>
            <a:off x="3657600" y="3139560"/>
            <a:ext cx="5560920" cy="152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4400">
                <a:solidFill>
                  <a:srgbClr val="000000"/>
                </a:solidFill>
                <a:latin typeface="Calibri"/>
              </a:rPr>
              <a:t>Conclusions</a:t>
            </a:r>
            <a:endParaRPr/>
          </a:p>
        </p:txBody>
      </p:sp>
      <p:sp>
        <p:nvSpPr>
          <p:cNvPr id="464" name="CustomShape 2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457200" y="274680"/>
            <a:ext cx="8227800" cy="54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MTF XML Refactor</a:t>
            </a:r>
            <a:endParaRPr/>
          </a:p>
        </p:txBody>
      </p:sp>
      <p:sp>
        <p:nvSpPr>
          <p:cNvPr id="466" name="CustomShape 2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</p:sp>
      <p:sp>
        <p:nvSpPr>
          <p:cNvPr id="467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</p:sp>
      <p:sp>
        <p:nvSpPr>
          <p:cNvPr id="468" name="CustomShape 4"/>
          <p:cNvSpPr/>
          <p:nvPr/>
        </p:nvSpPr>
        <p:spPr>
          <a:xfrm>
            <a:off x="548640" y="1280160"/>
            <a:ext cx="8228160" cy="489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NO Advocacy for sending XML in place of current standards (“NO XML ON THE WIRE”)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XML is useful to automate MIL STD Compliance, Data Tagging, and Mediation at Processing Nodes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Responsible Implementation of XML for XML Schema Characterization is required to mitigate complexity and increase utility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XML Validation and Tagging support emergent security requirements for IdAM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NIEM is a good idea if used to achieve RESULTS</a:t>
            </a:r>
            <a:endParaRPr/>
          </a:p>
        </p:txBody>
      </p:sp>
      <p:sp>
        <p:nvSpPr>
          <p:cNvPr id="469" name="CustomShape 5"/>
          <p:cNvSpPr/>
          <p:nvPr/>
        </p:nvSpPr>
        <p:spPr>
          <a:xfrm>
            <a:off x="3383280" y="846720"/>
            <a:ext cx="200664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400">
                <a:latin typeface="Arial"/>
              </a:rPr>
              <a:t>Conclusions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Calibri"/>
              </a:rPr>
              <a:t>Topics</a:t>
            </a:r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XML Requirement Drivers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NIEM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Methodology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USMTF XML GoE Re-factor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NATO MTF GoE Re-factor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CWIX 2015 Exemplar</a:t>
            </a:r>
            <a:endParaRPr/>
          </a:p>
        </p:txBody>
      </p:sp>
      <p:sp>
        <p:nvSpPr>
          <p:cNvPr id="192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XML Requirement Drivers</a:t>
            </a:r>
            <a:endParaRPr/>
          </a:p>
        </p:txBody>
      </p:sp>
      <p:sp>
        <p:nvSpPr>
          <p:cNvPr id="194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XML Schema Aware Implementations for version control and inter-standard conversion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Security Tagging for JIE Identify and Access Management (IdAM)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Configuration Management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Information Exchange with other Entities using the National Information Exchange Model (NIEM)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5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581280" y="2590920"/>
            <a:ext cx="5560920" cy="2589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4400">
                <a:solidFill>
                  <a:srgbClr val="000000"/>
                </a:solidFill>
                <a:latin typeface="Calibri"/>
              </a:rPr>
              <a:t>NIEM Methodology</a:t>
            </a:r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NIEM Methodology</a:t>
            </a:r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CustomShape 3"/>
          <p:cNvSpPr/>
          <p:nvPr/>
        </p:nvSpPr>
        <p:spPr>
          <a:xfrm>
            <a:off x="457560" y="160056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Repository for commonly used elements categorized in specific domains using a uniform XML Namespace  methodology.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Uniform Naming and Design Rules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“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Garden of Eden” XML Schema design pattern which makes all XML Elements Global for re-use and extension.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Represents an extensible and scalable “best practices” approach to using XML Schemas to define Information Exchanges.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Alignment within DoD XML Standards will facilitate Information Exchange with non-DoD Entities using the National Information Exchange Model (NIEM)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NIEM Methodology</a:t>
            </a: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6370200" y="6401880"/>
            <a:ext cx="2131920" cy="36324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CustomShape 3"/>
          <p:cNvSpPr/>
          <p:nvPr/>
        </p:nvSpPr>
        <p:spPr>
          <a:xfrm>
            <a:off x="457200" y="2605680"/>
            <a:ext cx="907920" cy="1077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81000" rIns="81000" tIns="36000" bIns="36000"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Schema V1</a:t>
            </a:r>
            <a:endParaRPr/>
          </a:p>
        </p:txBody>
      </p:sp>
      <p:sp>
        <p:nvSpPr>
          <p:cNvPr id="204" name="CustomShape 4"/>
          <p:cNvSpPr/>
          <p:nvPr/>
        </p:nvSpPr>
        <p:spPr>
          <a:xfrm>
            <a:off x="457200" y="3812400"/>
            <a:ext cx="907920" cy="1077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81000" rIns="81000" tIns="36000" bIns="36000"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Schema V2</a:t>
            </a:r>
            <a:endParaRPr/>
          </a:p>
        </p:txBody>
      </p:sp>
      <p:sp>
        <p:nvSpPr>
          <p:cNvPr id="205" name="CustomShape 5"/>
          <p:cNvSpPr/>
          <p:nvPr/>
        </p:nvSpPr>
        <p:spPr>
          <a:xfrm>
            <a:off x="457200" y="5001120"/>
            <a:ext cx="907920" cy="1077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81000" rIns="81000" tIns="36000" bIns="36000"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Schema V3</a:t>
            </a:r>
            <a:endParaRPr/>
          </a:p>
        </p:txBody>
      </p:sp>
      <p:sp>
        <p:nvSpPr>
          <p:cNvPr id="206" name="CustomShape 6"/>
          <p:cNvSpPr/>
          <p:nvPr/>
        </p:nvSpPr>
        <p:spPr>
          <a:xfrm>
            <a:off x="1833840" y="3675600"/>
            <a:ext cx="907920" cy="1077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81000" rIns="81000" tIns="36000" bIns="36000"/>
          <a:p>
            <a:pPr algn="ctr">
              <a:lnSpc>
                <a:spcPct val="100000"/>
              </a:lnSpc>
            </a:pPr>
            <a:r>
              <a:rPr b="1" lang="en-US" sz="1200">
                <a:latin typeface="Arial"/>
              </a:rPr>
              <a:t>Extension Schema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NS:V1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NS:V2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NS:V3</a:t>
            </a:r>
            <a:endParaRPr/>
          </a:p>
        </p:txBody>
      </p:sp>
      <p:sp>
        <p:nvSpPr>
          <p:cNvPr id="207" name="CustomShape 7"/>
          <p:cNvSpPr/>
          <p:nvPr/>
        </p:nvSpPr>
        <p:spPr>
          <a:xfrm flipV="1">
            <a:off x="1366560" y="4212360"/>
            <a:ext cx="466200" cy="1324440"/>
          </a:xfrm>
          <a:prstGeom prst="straightConnector1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208" name="CustomShape 8"/>
          <p:cNvSpPr/>
          <p:nvPr/>
        </p:nvSpPr>
        <p:spPr>
          <a:xfrm>
            <a:off x="1366560" y="3145320"/>
            <a:ext cx="466200" cy="1068840"/>
          </a:xfrm>
          <a:prstGeom prst="straightConnector1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209" name="CustomShape 9"/>
          <p:cNvSpPr/>
          <p:nvPr/>
        </p:nvSpPr>
        <p:spPr>
          <a:xfrm flipV="1">
            <a:off x="1366560" y="4212360"/>
            <a:ext cx="466200" cy="135720"/>
          </a:xfrm>
          <a:prstGeom prst="straightConnector1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210" name="CustomShape 10"/>
          <p:cNvSpPr/>
          <p:nvPr/>
        </p:nvSpPr>
        <p:spPr>
          <a:xfrm>
            <a:off x="2208960" y="1280160"/>
            <a:ext cx="5379480" cy="45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600">
                <a:latin typeface="Arial"/>
              </a:rPr>
              <a:t>FOR MILITARY MESSAGING ..</a:t>
            </a:r>
            <a:endParaRPr/>
          </a:p>
        </p:txBody>
      </p:sp>
      <p:sp>
        <p:nvSpPr>
          <p:cNvPr id="211" name="CustomShape 11"/>
          <p:cNvSpPr/>
          <p:nvPr/>
        </p:nvSpPr>
        <p:spPr>
          <a:xfrm>
            <a:off x="491040" y="1965600"/>
            <a:ext cx="2154240" cy="344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Version Conversion</a:t>
            </a:r>
            <a:endParaRPr/>
          </a:p>
        </p:txBody>
      </p:sp>
      <p:sp>
        <p:nvSpPr>
          <p:cNvPr id="212" name="CustomShape 12"/>
          <p:cNvSpPr/>
          <p:nvPr/>
        </p:nvSpPr>
        <p:spPr>
          <a:xfrm>
            <a:off x="3308040" y="2677680"/>
            <a:ext cx="907920" cy="1077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81000" rIns="81000" tIns="36000" bIns="36000"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MTF XML</a:t>
            </a:r>
            <a:endParaRPr/>
          </a:p>
        </p:txBody>
      </p:sp>
      <p:sp>
        <p:nvSpPr>
          <p:cNvPr id="213" name="CustomShape 13"/>
          <p:cNvSpPr/>
          <p:nvPr/>
        </p:nvSpPr>
        <p:spPr>
          <a:xfrm>
            <a:off x="3308040" y="3884400"/>
            <a:ext cx="907920" cy="1077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81000" rIns="81000" tIns="36000" bIns="36000"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VMF XML</a:t>
            </a:r>
            <a:endParaRPr/>
          </a:p>
        </p:txBody>
      </p:sp>
      <p:sp>
        <p:nvSpPr>
          <p:cNvPr id="214" name="CustomShape 14"/>
          <p:cNvSpPr/>
          <p:nvPr/>
        </p:nvSpPr>
        <p:spPr>
          <a:xfrm>
            <a:off x="3308040" y="5073120"/>
            <a:ext cx="907920" cy="1077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81000" rIns="81000" tIns="36000" bIns="36000"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TDL XML</a:t>
            </a:r>
            <a:endParaRPr/>
          </a:p>
        </p:txBody>
      </p:sp>
      <p:sp>
        <p:nvSpPr>
          <p:cNvPr id="215" name="CustomShape 15"/>
          <p:cNvSpPr/>
          <p:nvPr/>
        </p:nvSpPr>
        <p:spPr>
          <a:xfrm>
            <a:off x="4663440" y="3675600"/>
            <a:ext cx="907920" cy="1077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81000" rIns="81000" tIns="36000" bIns="36000"/>
          <a:p>
            <a:pPr algn="ctr">
              <a:lnSpc>
                <a:spcPct val="100000"/>
              </a:lnSpc>
            </a:pPr>
            <a:r>
              <a:rPr b="1" lang="en-US" sz="1200">
                <a:latin typeface="Arial"/>
              </a:rPr>
              <a:t>Extension Schema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NS:MTF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NS:VMF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NS:TDL</a:t>
            </a:r>
            <a:endParaRPr/>
          </a:p>
        </p:txBody>
      </p:sp>
      <p:sp>
        <p:nvSpPr>
          <p:cNvPr id="216" name="CustomShape 16"/>
          <p:cNvSpPr/>
          <p:nvPr/>
        </p:nvSpPr>
        <p:spPr>
          <a:xfrm flipV="1">
            <a:off x="4217400" y="4212360"/>
            <a:ext cx="444960" cy="1396440"/>
          </a:xfrm>
          <a:prstGeom prst="straightConnector1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217" name="CustomShape 17"/>
          <p:cNvSpPr/>
          <p:nvPr/>
        </p:nvSpPr>
        <p:spPr>
          <a:xfrm>
            <a:off x="4217400" y="3217320"/>
            <a:ext cx="444960" cy="996840"/>
          </a:xfrm>
          <a:prstGeom prst="straightConnector1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218" name="CustomShape 18"/>
          <p:cNvSpPr/>
          <p:nvPr/>
        </p:nvSpPr>
        <p:spPr>
          <a:xfrm flipV="1">
            <a:off x="4217400" y="4212360"/>
            <a:ext cx="444960" cy="207720"/>
          </a:xfrm>
          <a:prstGeom prst="straightConnector1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219" name="CustomShape 19"/>
          <p:cNvSpPr/>
          <p:nvPr/>
        </p:nvSpPr>
        <p:spPr>
          <a:xfrm>
            <a:off x="3548520" y="1985040"/>
            <a:ext cx="2119320" cy="344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Format Conversion</a:t>
            </a:r>
            <a:endParaRPr/>
          </a:p>
        </p:txBody>
      </p:sp>
      <p:sp>
        <p:nvSpPr>
          <p:cNvPr id="220" name="CustomShape 20"/>
          <p:cNvSpPr/>
          <p:nvPr/>
        </p:nvSpPr>
        <p:spPr>
          <a:xfrm>
            <a:off x="6383160" y="1985040"/>
            <a:ext cx="2232000" cy="344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External Conversion</a:t>
            </a:r>
            <a:endParaRPr/>
          </a:p>
        </p:txBody>
      </p:sp>
      <p:sp>
        <p:nvSpPr>
          <p:cNvPr id="221" name="CustomShape 21"/>
          <p:cNvSpPr/>
          <p:nvPr/>
        </p:nvSpPr>
        <p:spPr>
          <a:xfrm>
            <a:off x="6497280" y="3017520"/>
            <a:ext cx="907920" cy="1077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81000" rIns="81000" tIns="36000" bIns="36000"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MIL STD XML</a:t>
            </a:r>
            <a:endParaRPr/>
          </a:p>
        </p:txBody>
      </p:sp>
      <p:sp>
        <p:nvSpPr>
          <p:cNvPr id="222" name="CustomShape 22"/>
          <p:cNvSpPr/>
          <p:nvPr/>
        </p:nvSpPr>
        <p:spPr>
          <a:xfrm>
            <a:off x="6497280" y="4224240"/>
            <a:ext cx="907920" cy="1077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81000" rIns="81000" tIns="36000" bIns="36000"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NIEM XML</a:t>
            </a:r>
            <a:endParaRPr/>
          </a:p>
        </p:txBody>
      </p:sp>
      <p:sp>
        <p:nvSpPr>
          <p:cNvPr id="223" name="CustomShape 23"/>
          <p:cNvSpPr/>
          <p:nvPr/>
        </p:nvSpPr>
        <p:spPr>
          <a:xfrm>
            <a:off x="7863840" y="3538080"/>
            <a:ext cx="907920" cy="1077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81000" rIns="81000" tIns="36000" bIns="36000"/>
          <a:p>
            <a:pPr algn="ctr">
              <a:lnSpc>
                <a:spcPct val="100000"/>
              </a:lnSpc>
            </a:pPr>
            <a:r>
              <a:rPr b="1" lang="en-US" sz="1200">
                <a:latin typeface="Arial"/>
              </a:rPr>
              <a:t>Extension Schema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NS:MIL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NS:NIEM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24" name="CustomShape 24"/>
          <p:cNvSpPr/>
          <p:nvPr/>
        </p:nvSpPr>
        <p:spPr>
          <a:xfrm>
            <a:off x="7406640" y="3557160"/>
            <a:ext cx="456120" cy="519480"/>
          </a:xfrm>
          <a:prstGeom prst="straightConnector1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225" name="CustomShape 25"/>
          <p:cNvSpPr/>
          <p:nvPr/>
        </p:nvSpPr>
        <p:spPr>
          <a:xfrm flipV="1">
            <a:off x="7406640" y="4074840"/>
            <a:ext cx="456120" cy="685080"/>
          </a:xfrm>
          <a:prstGeom prst="straightConnector1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NIEM Methodology</a:t>
            </a:r>
            <a:endParaRPr/>
          </a:p>
        </p:txBody>
      </p:sp>
      <p:sp>
        <p:nvSpPr>
          <p:cNvPr id="227" name="CustomShape 2"/>
          <p:cNvSpPr/>
          <p:nvPr/>
        </p:nvSpPr>
        <p:spPr>
          <a:xfrm>
            <a:off x="6370200" y="6401880"/>
            <a:ext cx="2131920" cy="36324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CustomShape 3"/>
          <p:cNvSpPr/>
          <p:nvPr/>
        </p:nvSpPr>
        <p:spPr>
          <a:xfrm>
            <a:off x="2208960" y="1188720"/>
            <a:ext cx="5928120" cy="45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600">
                <a:latin typeface="Arial"/>
              </a:rPr>
              <a:t>FOR MILITARY MESSAGING ..</a:t>
            </a:r>
            <a:endParaRPr/>
          </a:p>
        </p:txBody>
      </p:sp>
      <p:sp>
        <p:nvSpPr>
          <p:cNvPr id="229" name="CustomShape 4"/>
          <p:cNvSpPr/>
          <p:nvPr/>
        </p:nvSpPr>
        <p:spPr>
          <a:xfrm>
            <a:off x="274320" y="1648440"/>
            <a:ext cx="8685360" cy="465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Arial"/>
              </a:rPr>
              <a:t>NIEM Information Exchanges follow standard documentation recommendations called Information Exchange Product Documentation (IEPD)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Arial"/>
              </a:rPr>
              <a:t>Since XML is in fact not MAGIC – what actually has to occur for information exchange has to be documented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Arial"/>
              </a:rPr>
              <a:t>For Military use the IEPD format will likely need to be Standardized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Arial"/>
              </a:rPr>
              <a:t>Use of NIEM for MIL STD Messages applies the concept of XML Information Exchange for version and standard conversion / interoperability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Arial"/>
              </a:rPr>
              <a:t>NIEM may be leveraged to encourage “XML Schema Aware” implementation  of MIL STD Messaging to increase agility and interoperability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Arial"/>
              </a:rPr>
              <a:t>Given the regrettable LACK of effective use of XML in MIL STDs – NIEM represents and opportunity to use XML to achieve Military requirements for “Data Tagging”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560" y="-4536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CWIX 2015</a:t>
            </a:r>
            <a:endParaRPr/>
          </a:p>
        </p:txBody>
      </p:sp>
      <p:sp>
        <p:nvSpPr>
          <p:cNvPr id="231" name="CustomShape 2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</p:sp>
      <p:sp>
        <p:nvSpPr>
          <p:cNvPr id="232" name="Line 3"/>
          <p:cNvSpPr/>
          <p:nvPr/>
        </p:nvSpPr>
        <p:spPr>
          <a:xfrm flipH="1" flipV="1">
            <a:off x="1913040" y="1555200"/>
            <a:ext cx="995400" cy="3981600"/>
          </a:xfrm>
          <a:prstGeom prst="line">
            <a:avLst/>
          </a:prstGeom>
          <a:ln cap="rnd">
            <a:solidFill>
              <a:srgbClr val="000000"/>
            </a:solidFill>
            <a:custDash>
              <a:ds d="-74672960000" sp="-74672960000"/>
            </a:custDash>
          </a:ln>
        </p:spPr>
      </p:sp>
      <p:sp>
        <p:nvSpPr>
          <p:cNvPr id="233" name="Line 4"/>
          <p:cNvSpPr/>
          <p:nvPr/>
        </p:nvSpPr>
        <p:spPr>
          <a:xfrm flipH="1" flipV="1">
            <a:off x="1913040" y="1804320"/>
            <a:ext cx="5888880" cy="2239560"/>
          </a:xfrm>
          <a:prstGeom prst="line">
            <a:avLst/>
          </a:prstGeom>
          <a:ln cap="rnd">
            <a:solidFill>
              <a:srgbClr val="000000"/>
            </a:solidFill>
            <a:custDash>
              <a:ds d="-74672960000" sp="-74672960000"/>
            </a:custDash>
          </a:ln>
        </p:spPr>
      </p:sp>
      <p:sp>
        <p:nvSpPr>
          <p:cNvPr id="234" name="CustomShape 5"/>
          <p:cNvSpPr/>
          <p:nvPr/>
        </p:nvSpPr>
        <p:spPr>
          <a:xfrm rot="21513000">
            <a:off x="4052880" y="2167920"/>
            <a:ext cx="1913400" cy="28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NATO STANAG 4677</a:t>
            </a:r>
            <a:endParaRPr/>
          </a:p>
        </p:txBody>
      </p:sp>
      <p:sp>
        <p:nvSpPr>
          <p:cNvPr id="235" name="CustomShape 6"/>
          <p:cNvSpPr/>
          <p:nvPr/>
        </p:nvSpPr>
        <p:spPr>
          <a:xfrm rot="5235000">
            <a:off x="2057760" y="4095000"/>
            <a:ext cx="1913760" cy="28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NATO STANAG 4677</a:t>
            </a:r>
            <a:endParaRPr/>
          </a:p>
        </p:txBody>
      </p:sp>
      <p:sp>
        <p:nvSpPr>
          <p:cNvPr id="236" name="CustomShape 7"/>
          <p:cNvSpPr/>
          <p:nvPr/>
        </p:nvSpPr>
        <p:spPr>
          <a:xfrm rot="1251600">
            <a:off x="4200120" y="3950280"/>
            <a:ext cx="2981520" cy="16884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</p:sp>
      <p:sp>
        <p:nvSpPr>
          <p:cNvPr id="237" name="CustomShape 8"/>
          <p:cNvSpPr/>
          <p:nvPr/>
        </p:nvSpPr>
        <p:spPr>
          <a:xfrm rot="21553800">
            <a:off x="6321600" y="1321200"/>
            <a:ext cx="2802600" cy="196344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</p:sp>
      <p:sp>
        <p:nvSpPr>
          <p:cNvPr id="238" name="CustomShape 9"/>
          <p:cNvSpPr/>
          <p:nvPr/>
        </p:nvSpPr>
        <p:spPr>
          <a:xfrm>
            <a:off x="6622560" y="2575440"/>
            <a:ext cx="744120" cy="246240"/>
          </a:xfrm>
          <a:prstGeom prst="rect">
            <a:avLst/>
          </a:prstGeom>
          <a:noFill/>
          <a:ln>
            <a:noFill/>
          </a:ln>
        </p:spPr>
        <p:txBody>
          <a:bodyPr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NED COC</a:t>
            </a:r>
            <a:endParaRPr/>
          </a:p>
        </p:txBody>
      </p:sp>
      <p:sp>
        <p:nvSpPr>
          <p:cNvPr id="239" name="CustomShape 10"/>
          <p:cNvSpPr/>
          <p:nvPr/>
        </p:nvSpPr>
        <p:spPr>
          <a:xfrm>
            <a:off x="2327760" y="2512080"/>
            <a:ext cx="1002240" cy="26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NATO COC</a:t>
            </a:r>
            <a:endParaRPr/>
          </a:p>
        </p:txBody>
      </p:sp>
      <p:sp>
        <p:nvSpPr>
          <p:cNvPr id="240" name="CustomShape 11"/>
          <p:cNvSpPr/>
          <p:nvPr/>
        </p:nvSpPr>
        <p:spPr>
          <a:xfrm>
            <a:off x="7387560" y="4278600"/>
            <a:ext cx="1241640" cy="260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54000" bIns="45000"/>
          <a:p>
            <a:r>
              <a:rPr b="1" lang="en-US" sz="1000">
                <a:solidFill>
                  <a:srgbClr val="ff0000"/>
                </a:solidFill>
                <a:latin typeface="Arial"/>
              </a:rPr>
              <a:t>DOWNED US PILOT</a:t>
            </a:r>
            <a:endParaRPr/>
          </a:p>
        </p:txBody>
      </p:sp>
      <p:sp>
        <p:nvSpPr>
          <p:cNvPr id="241" name="CustomShape 12"/>
          <p:cNvSpPr/>
          <p:nvPr/>
        </p:nvSpPr>
        <p:spPr>
          <a:xfrm>
            <a:off x="5765040" y="5537160"/>
            <a:ext cx="636480" cy="24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54000" bIns="45000"/>
          <a:p>
            <a:r>
              <a:rPr b="1" lang="en-US" sz="1000">
                <a:solidFill>
                  <a:srgbClr val="000000"/>
                </a:solidFill>
                <a:latin typeface="Arial"/>
              </a:rPr>
              <a:t>CAN Squad Ldr</a:t>
            </a:r>
            <a:endParaRPr/>
          </a:p>
        </p:txBody>
      </p:sp>
      <p:pic>
        <p:nvPicPr>
          <p:cNvPr id="2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4790520"/>
            <a:ext cx="9140760" cy="1592640"/>
          </a:xfrm>
          <a:prstGeom prst="rect">
            <a:avLst/>
          </a:prstGeom>
          <a:ln>
            <a:noFill/>
          </a:ln>
        </p:spPr>
      </p:pic>
      <p:sp>
        <p:nvSpPr>
          <p:cNvPr id="243" name="CustomShape 13"/>
          <p:cNvSpPr/>
          <p:nvPr/>
        </p:nvSpPr>
        <p:spPr>
          <a:xfrm>
            <a:off x="6797520" y="6262560"/>
            <a:ext cx="1002240" cy="16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95000"/>
              </a:lnSpc>
              <a:buFont typeface="Arial"/>
              <a:buChar char="•"/>
            </a:pPr>
            <a:r>
              <a:rPr b="1" lang="en-US" sz="1200">
                <a:solidFill>
                  <a:srgbClr val="000000"/>
                </a:solidFill>
                <a:latin typeface="Arial"/>
              </a:rPr>
              <a:t>Horizon</a:t>
            </a:r>
            <a:endParaRPr/>
          </a:p>
        </p:txBody>
      </p:sp>
      <p:sp>
        <p:nvSpPr>
          <p:cNvPr id="244" name="CustomShape 14"/>
          <p:cNvSpPr/>
          <p:nvPr/>
        </p:nvSpPr>
        <p:spPr>
          <a:xfrm>
            <a:off x="2816280" y="5538960"/>
            <a:ext cx="174600" cy="12240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245" name="Line 15"/>
          <p:cNvSpPr/>
          <p:nvPr/>
        </p:nvSpPr>
        <p:spPr>
          <a:xfrm>
            <a:off x="2816640" y="5538960"/>
            <a:ext cx="178920" cy="12636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46" name="Line 16"/>
          <p:cNvSpPr/>
          <p:nvPr/>
        </p:nvSpPr>
        <p:spPr>
          <a:xfrm flipV="1">
            <a:off x="2816640" y="5537160"/>
            <a:ext cx="178920" cy="13068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47" name="CustomShape 17"/>
          <p:cNvSpPr/>
          <p:nvPr/>
        </p:nvSpPr>
        <p:spPr>
          <a:xfrm>
            <a:off x="2536200" y="5643720"/>
            <a:ext cx="780120" cy="27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LFOC</a:t>
            </a:r>
            <a:endParaRPr/>
          </a:p>
        </p:txBody>
      </p:sp>
      <p:sp>
        <p:nvSpPr>
          <p:cNvPr id="248" name="CustomShape 18"/>
          <p:cNvSpPr/>
          <p:nvPr/>
        </p:nvSpPr>
        <p:spPr>
          <a:xfrm rot="19174800">
            <a:off x="8282880" y="2660040"/>
            <a:ext cx="72000" cy="7920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249" name="Line 19"/>
          <p:cNvSpPr/>
          <p:nvPr/>
        </p:nvSpPr>
        <p:spPr>
          <a:xfrm>
            <a:off x="8268480" y="2694600"/>
            <a:ext cx="111960" cy="144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50" name="Line 20"/>
          <p:cNvSpPr/>
          <p:nvPr/>
        </p:nvSpPr>
        <p:spPr>
          <a:xfrm flipV="1">
            <a:off x="8323560" y="2644200"/>
            <a:ext cx="1800" cy="11556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51" name="CustomShape 21"/>
          <p:cNvSpPr/>
          <p:nvPr/>
        </p:nvSpPr>
        <p:spPr>
          <a:xfrm rot="19174800">
            <a:off x="8405640" y="2583720"/>
            <a:ext cx="72000" cy="7920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252" name="Line 22"/>
          <p:cNvSpPr/>
          <p:nvPr/>
        </p:nvSpPr>
        <p:spPr>
          <a:xfrm>
            <a:off x="8390880" y="2618640"/>
            <a:ext cx="112320" cy="144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53" name="Line 23"/>
          <p:cNvSpPr/>
          <p:nvPr/>
        </p:nvSpPr>
        <p:spPr>
          <a:xfrm flipV="1">
            <a:off x="8446320" y="2568240"/>
            <a:ext cx="1080" cy="1152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54" name="CustomShape 24"/>
          <p:cNvSpPr/>
          <p:nvPr/>
        </p:nvSpPr>
        <p:spPr>
          <a:xfrm rot="19174800">
            <a:off x="8285040" y="2516040"/>
            <a:ext cx="72000" cy="7920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255" name="Line 25"/>
          <p:cNvSpPr/>
          <p:nvPr/>
        </p:nvSpPr>
        <p:spPr>
          <a:xfrm>
            <a:off x="8270640" y="2550600"/>
            <a:ext cx="112320" cy="144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56" name="Line 26"/>
          <p:cNvSpPr/>
          <p:nvPr/>
        </p:nvSpPr>
        <p:spPr>
          <a:xfrm flipV="1">
            <a:off x="8326080" y="2500200"/>
            <a:ext cx="1080" cy="1152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57" name="CustomShape 27"/>
          <p:cNvSpPr/>
          <p:nvPr/>
        </p:nvSpPr>
        <p:spPr>
          <a:xfrm rot="19174800">
            <a:off x="6374520" y="5243040"/>
            <a:ext cx="72000" cy="7920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258" name="Line 28"/>
          <p:cNvSpPr/>
          <p:nvPr/>
        </p:nvSpPr>
        <p:spPr>
          <a:xfrm>
            <a:off x="6360480" y="5277600"/>
            <a:ext cx="112320" cy="144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59" name="Line 29"/>
          <p:cNvSpPr/>
          <p:nvPr/>
        </p:nvSpPr>
        <p:spPr>
          <a:xfrm flipV="1">
            <a:off x="6415560" y="5226840"/>
            <a:ext cx="1080" cy="11556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60" name="CustomShape 30"/>
          <p:cNvSpPr/>
          <p:nvPr/>
        </p:nvSpPr>
        <p:spPr>
          <a:xfrm rot="19174800">
            <a:off x="8631720" y="2909160"/>
            <a:ext cx="72000" cy="7920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261" name="Line 31"/>
          <p:cNvSpPr/>
          <p:nvPr/>
        </p:nvSpPr>
        <p:spPr>
          <a:xfrm>
            <a:off x="8617680" y="2943720"/>
            <a:ext cx="112320" cy="144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62" name="Line 32"/>
          <p:cNvSpPr/>
          <p:nvPr/>
        </p:nvSpPr>
        <p:spPr>
          <a:xfrm flipV="1">
            <a:off x="8672760" y="2893320"/>
            <a:ext cx="1080" cy="1152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63" name="CustomShape 33"/>
          <p:cNvSpPr/>
          <p:nvPr/>
        </p:nvSpPr>
        <p:spPr>
          <a:xfrm rot="19174800">
            <a:off x="8699760" y="2782080"/>
            <a:ext cx="72000" cy="7920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264" name="Line 34"/>
          <p:cNvSpPr/>
          <p:nvPr/>
        </p:nvSpPr>
        <p:spPr>
          <a:xfrm>
            <a:off x="8685360" y="2817000"/>
            <a:ext cx="112320" cy="144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65" name="Line 35"/>
          <p:cNvSpPr/>
          <p:nvPr/>
        </p:nvSpPr>
        <p:spPr>
          <a:xfrm flipV="1">
            <a:off x="8740800" y="2766600"/>
            <a:ext cx="1080" cy="1152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66" name="CustomShape 36"/>
          <p:cNvSpPr/>
          <p:nvPr/>
        </p:nvSpPr>
        <p:spPr>
          <a:xfrm rot="19174800">
            <a:off x="8503560" y="2787480"/>
            <a:ext cx="72000" cy="7920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267" name="Line 37"/>
          <p:cNvSpPr/>
          <p:nvPr/>
        </p:nvSpPr>
        <p:spPr>
          <a:xfrm>
            <a:off x="8489160" y="2822400"/>
            <a:ext cx="112320" cy="144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68" name="Line 38"/>
          <p:cNvSpPr/>
          <p:nvPr/>
        </p:nvSpPr>
        <p:spPr>
          <a:xfrm flipV="1">
            <a:off x="8544960" y="2772000"/>
            <a:ext cx="1080" cy="1152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69" name="CustomShape 39"/>
          <p:cNvSpPr/>
          <p:nvPr/>
        </p:nvSpPr>
        <p:spPr>
          <a:xfrm rot="19174800">
            <a:off x="8458560" y="2954880"/>
            <a:ext cx="72000" cy="7920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270" name="Line 40"/>
          <p:cNvSpPr/>
          <p:nvPr/>
        </p:nvSpPr>
        <p:spPr>
          <a:xfrm>
            <a:off x="8443800" y="2989440"/>
            <a:ext cx="112320" cy="144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71" name="Line 41"/>
          <p:cNvSpPr/>
          <p:nvPr/>
        </p:nvSpPr>
        <p:spPr>
          <a:xfrm flipV="1">
            <a:off x="8499240" y="2939040"/>
            <a:ext cx="1080" cy="11556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72" name="CustomShape 42"/>
          <p:cNvSpPr/>
          <p:nvPr/>
        </p:nvSpPr>
        <p:spPr>
          <a:xfrm rot="19174800">
            <a:off x="6460200" y="5033520"/>
            <a:ext cx="72000" cy="7920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273" name="Line 43"/>
          <p:cNvSpPr/>
          <p:nvPr/>
        </p:nvSpPr>
        <p:spPr>
          <a:xfrm>
            <a:off x="6446160" y="5067720"/>
            <a:ext cx="111960" cy="144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74" name="Line 44"/>
          <p:cNvSpPr/>
          <p:nvPr/>
        </p:nvSpPr>
        <p:spPr>
          <a:xfrm flipV="1">
            <a:off x="6501240" y="5017680"/>
            <a:ext cx="1800" cy="1152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75" name="CustomShape 45"/>
          <p:cNvSpPr/>
          <p:nvPr/>
        </p:nvSpPr>
        <p:spPr>
          <a:xfrm rot="19174800">
            <a:off x="6260040" y="4864320"/>
            <a:ext cx="72000" cy="7920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276" name="Line 46"/>
          <p:cNvSpPr/>
          <p:nvPr/>
        </p:nvSpPr>
        <p:spPr>
          <a:xfrm>
            <a:off x="6245640" y="4898520"/>
            <a:ext cx="112320" cy="144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77" name="Line 47"/>
          <p:cNvSpPr/>
          <p:nvPr/>
        </p:nvSpPr>
        <p:spPr>
          <a:xfrm flipV="1">
            <a:off x="6301080" y="4848480"/>
            <a:ext cx="1800" cy="1152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78" name="CustomShape 48"/>
          <p:cNvSpPr/>
          <p:nvPr/>
        </p:nvSpPr>
        <p:spPr>
          <a:xfrm rot="19174800">
            <a:off x="6410520" y="4900320"/>
            <a:ext cx="72000" cy="7920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279" name="Line 49"/>
          <p:cNvSpPr/>
          <p:nvPr/>
        </p:nvSpPr>
        <p:spPr>
          <a:xfrm>
            <a:off x="6395760" y="4935240"/>
            <a:ext cx="111960" cy="144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80" name="Line 50"/>
          <p:cNvSpPr/>
          <p:nvPr/>
        </p:nvSpPr>
        <p:spPr>
          <a:xfrm flipV="1">
            <a:off x="6451200" y="4884480"/>
            <a:ext cx="1080" cy="11556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81" name="CustomShape 51"/>
          <p:cNvSpPr/>
          <p:nvPr/>
        </p:nvSpPr>
        <p:spPr>
          <a:xfrm rot="19174800">
            <a:off x="6248520" y="5369040"/>
            <a:ext cx="72000" cy="7920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282" name="Line 52"/>
          <p:cNvSpPr/>
          <p:nvPr/>
        </p:nvSpPr>
        <p:spPr>
          <a:xfrm>
            <a:off x="6234120" y="5403960"/>
            <a:ext cx="112320" cy="144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83" name="Line 53"/>
          <p:cNvSpPr/>
          <p:nvPr/>
        </p:nvSpPr>
        <p:spPr>
          <a:xfrm flipV="1">
            <a:off x="6289560" y="5353560"/>
            <a:ext cx="1080" cy="1152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84" name="CustomShape 54"/>
          <p:cNvSpPr/>
          <p:nvPr/>
        </p:nvSpPr>
        <p:spPr>
          <a:xfrm>
            <a:off x="8685360" y="4749480"/>
            <a:ext cx="142920" cy="101520"/>
          </a:xfrm>
          <a:prstGeom prst="rect">
            <a:avLst/>
          </a:prstGeom>
          <a:noFill/>
          <a:ln w="18360">
            <a:solidFill>
              <a:srgbClr val="ff3333"/>
            </a:solidFill>
            <a:round/>
          </a:ln>
        </p:spPr>
      </p:sp>
      <p:sp>
        <p:nvSpPr>
          <p:cNvPr id="285" name="Line 55"/>
          <p:cNvSpPr/>
          <p:nvPr/>
        </p:nvSpPr>
        <p:spPr>
          <a:xfrm>
            <a:off x="8685720" y="4749120"/>
            <a:ext cx="147240" cy="106560"/>
          </a:xfrm>
          <a:prstGeom prst="line">
            <a:avLst/>
          </a:prstGeom>
          <a:ln w="18360">
            <a:solidFill>
              <a:srgbClr val="ff3333"/>
            </a:solidFill>
            <a:round/>
          </a:ln>
        </p:spPr>
      </p:sp>
      <p:sp>
        <p:nvSpPr>
          <p:cNvPr id="286" name="Line 56"/>
          <p:cNvSpPr/>
          <p:nvPr/>
        </p:nvSpPr>
        <p:spPr>
          <a:xfrm flipV="1">
            <a:off x="8685720" y="4746960"/>
            <a:ext cx="147240" cy="110160"/>
          </a:xfrm>
          <a:prstGeom prst="line">
            <a:avLst/>
          </a:prstGeom>
          <a:ln w="18360">
            <a:solidFill>
              <a:srgbClr val="ff3333"/>
            </a:solidFill>
            <a:round/>
          </a:ln>
        </p:spPr>
      </p:sp>
      <p:sp>
        <p:nvSpPr>
          <p:cNvPr id="287" name="CustomShape 57"/>
          <p:cNvSpPr/>
          <p:nvPr/>
        </p:nvSpPr>
        <p:spPr>
          <a:xfrm>
            <a:off x="8467200" y="4616280"/>
            <a:ext cx="142920" cy="101520"/>
          </a:xfrm>
          <a:prstGeom prst="rect">
            <a:avLst/>
          </a:prstGeom>
          <a:noFill/>
          <a:ln w="18360">
            <a:solidFill>
              <a:srgbClr val="ff3333"/>
            </a:solidFill>
            <a:round/>
          </a:ln>
        </p:spPr>
      </p:sp>
      <p:sp>
        <p:nvSpPr>
          <p:cNvPr id="288" name="Line 58"/>
          <p:cNvSpPr/>
          <p:nvPr/>
        </p:nvSpPr>
        <p:spPr>
          <a:xfrm>
            <a:off x="8467560" y="4616280"/>
            <a:ext cx="147240" cy="106200"/>
          </a:xfrm>
          <a:prstGeom prst="line">
            <a:avLst/>
          </a:prstGeom>
          <a:ln w="18360">
            <a:solidFill>
              <a:srgbClr val="ff3333"/>
            </a:solidFill>
            <a:round/>
          </a:ln>
        </p:spPr>
      </p:sp>
      <p:sp>
        <p:nvSpPr>
          <p:cNvPr id="289" name="Line 59"/>
          <p:cNvSpPr/>
          <p:nvPr/>
        </p:nvSpPr>
        <p:spPr>
          <a:xfrm flipV="1">
            <a:off x="8467560" y="4614480"/>
            <a:ext cx="147240" cy="110160"/>
          </a:xfrm>
          <a:prstGeom prst="line">
            <a:avLst/>
          </a:prstGeom>
          <a:ln w="18360">
            <a:solidFill>
              <a:srgbClr val="ff3333"/>
            </a:solidFill>
            <a:round/>
          </a:ln>
        </p:spPr>
      </p:sp>
      <p:sp>
        <p:nvSpPr>
          <p:cNvPr id="290" name="CustomShape 60"/>
          <p:cNvSpPr/>
          <p:nvPr/>
        </p:nvSpPr>
        <p:spPr>
          <a:xfrm>
            <a:off x="5549760" y="4772880"/>
            <a:ext cx="537480" cy="24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54000" bIns="45000"/>
          <a:p>
            <a:r>
              <a:rPr b="1" lang="en-US" sz="1000">
                <a:solidFill>
                  <a:srgbClr val="000000"/>
                </a:solidFill>
                <a:latin typeface="Arial"/>
              </a:rPr>
              <a:t>CAN Plt Cdr</a:t>
            </a:r>
            <a:endParaRPr/>
          </a:p>
        </p:txBody>
      </p:sp>
      <p:sp>
        <p:nvSpPr>
          <p:cNvPr id="291" name="CustomShape 61"/>
          <p:cNvSpPr/>
          <p:nvPr/>
        </p:nvSpPr>
        <p:spPr>
          <a:xfrm>
            <a:off x="5187600" y="4200480"/>
            <a:ext cx="266040" cy="17100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292" name="Line 62"/>
          <p:cNvSpPr/>
          <p:nvPr/>
        </p:nvSpPr>
        <p:spPr>
          <a:xfrm>
            <a:off x="5187600" y="4199760"/>
            <a:ext cx="271080" cy="17604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93" name="Line 63"/>
          <p:cNvSpPr/>
          <p:nvPr/>
        </p:nvSpPr>
        <p:spPr>
          <a:xfrm flipV="1">
            <a:off x="5187600" y="4200480"/>
            <a:ext cx="271080" cy="18252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94" name="CustomShape 64"/>
          <p:cNvSpPr/>
          <p:nvPr/>
        </p:nvSpPr>
        <p:spPr>
          <a:xfrm>
            <a:off x="5065200" y="4356720"/>
            <a:ext cx="537120" cy="24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54000" bIns="45000"/>
          <a:p>
            <a:r>
              <a:rPr b="1" lang="en-US" sz="1000">
                <a:solidFill>
                  <a:srgbClr val="000000"/>
                </a:solidFill>
                <a:latin typeface="Arial"/>
              </a:rPr>
              <a:t>CAN Co Cdr</a:t>
            </a:r>
            <a:endParaRPr/>
          </a:p>
        </p:txBody>
      </p:sp>
      <p:sp>
        <p:nvSpPr>
          <p:cNvPr id="295" name="CustomShape 65"/>
          <p:cNvSpPr/>
          <p:nvPr/>
        </p:nvSpPr>
        <p:spPr>
          <a:xfrm>
            <a:off x="5702760" y="4639320"/>
            <a:ext cx="269280" cy="16380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296" name="Line 66"/>
          <p:cNvSpPr/>
          <p:nvPr/>
        </p:nvSpPr>
        <p:spPr>
          <a:xfrm>
            <a:off x="5703120" y="4638600"/>
            <a:ext cx="274320" cy="1692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97" name="Line 67"/>
          <p:cNvSpPr/>
          <p:nvPr/>
        </p:nvSpPr>
        <p:spPr>
          <a:xfrm flipV="1">
            <a:off x="5703120" y="4639320"/>
            <a:ext cx="274320" cy="17496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98" name="CustomShape 68"/>
          <p:cNvSpPr/>
          <p:nvPr/>
        </p:nvSpPr>
        <p:spPr>
          <a:xfrm>
            <a:off x="5948280" y="5427000"/>
            <a:ext cx="177840" cy="16380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299" name="Line 69"/>
          <p:cNvSpPr/>
          <p:nvPr/>
        </p:nvSpPr>
        <p:spPr>
          <a:xfrm>
            <a:off x="5948280" y="5426280"/>
            <a:ext cx="182880" cy="1692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00" name="Line 70"/>
          <p:cNvSpPr/>
          <p:nvPr/>
        </p:nvSpPr>
        <p:spPr>
          <a:xfrm flipV="1">
            <a:off x="5948280" y="5427000"/>
            <a:ext cx="182880" cy="17496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01" name="CustomShape 71"/>
          <p:cNvSpPr/>
          <p:nvPr/>
        </p:nvSpPr>
        <p:spPr>
          <a:xfrm>
            <a:off x="7849080" y="3996000"/>
            <a:ext cx="177840" cy="16380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302" name="Line 72"/>
          <p:cNvSpPr/>
          <p:nvPr/>
        </p:nvSpPr>
        <p:spPr>
          <a:xfrm>
            <a:off x="7849080" y="3995640"/>
            <a:ext cx="182880" cy="1692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03" name="Line 73"/>
          <p:cNvSpPr/>
          <p:nvPr/>
        </p:nvSpPr>
        <p:spPr>
          <a:xfrm flipV="1">
            <a:off x="7849080" y="3996000"/>
            <a:ext cx="182880" cy="17496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04" name="CustomShape 74"/>
          <p:cNvSpPr/>
          <p:nvPr/>
        </p:nvSpPr>
        <p:spPr>
          <a:xfrm>
            <a:off x="0" y="245160"/>
            <a:ext cx="9139320" cy="452880"/>
          </a:xfrm>
          <a:prstGeom prst="rect">
            <a:avLst/>
          </a:prstGeom>
          <a:noFill/>
          <a:ln>
            <a:noFill/>
          </a:ln>
        </p:spPr>
      </p:sp>
      <p:sp>
        <p:nvSpPr>
          <p:cNvPr id="305" name="CustomShape 75"/>
          <p:cNvSpPr/>
          <p:nvPr/>
        </p:nvSpPr>
        <p:spPr>
          <a:xfrm>
            <a:off x="2880" y="734400"/>
            <a:ext cx="9139680" cy="45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990">
                <a:solidFill>
                  <a:srgbClr val="000000"/>
                </a:solidFill>
                <a:latin typeface="Arial"/>
              </a:rPr>
              <a:t>“</a:t>
            </a:r>
            <a:r>
              <a:rPr i="1" lang="en-US" sz="1990">
                <a:solidFill>
                  <a:srgbClr val="000000"/>
                </a:solidFill>
                <a:latin typeface="Arial"/>
              </a:rPr>
              <a:t>Tactical Recovery of Aircraft And Personnel (TRAP)”</a:t>
            </a:r>
            <a:endParaRPr/>
          </a:p>
        </p:txBody>
      </p:sp>
      <p:pic>
        <p:nvPicPr>
          <p:cNvPr id="306" name="Picture 2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668200" y="3960720"/>
            <a:ext cx="390240" cy="362520"/>
          </a:xfrm>
          <a:prstGeom prst="rect">
            <a:avLst/>
          </a:prstGeom>
          <a:ln>
            <a:noFill/>
          </a:ln>
        </p:spPr>
      </p:pic>
      <p:pic>
        <p:nvPicPr>
          <p:cNvPr id="307" name="Picture 28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068520" y="5077800"/>
            <a:ext cx="171360" cy="352800"/>
          </a:xfrm>
          <a:prstGeom prst="rect">
            <a:avLst/>
          </a:prstGeom>
          <a:ln>
            <a:noFill/>
          </a:ln>
        </p:spPr>
      </p:pic>
      <p:pic>
        <p:nvPicPr>
          <p:cNvPr id="308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993800" y="3964320"/>
            <a:ext cx="323640" cy="339120"/>
          </a:xfrm>
          <a:prstGeom prst="rect">
            <a:avLst/>
          </a:prstGeom>
          <a:ln>
            <a:noFill/>
          </a:ln>
        </p:spPr>
      </p:pic>
      <p:pic>
        <p:nvPicPr>
          <p:cNvPr id="309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545720" y="4541760"/>
            <a:ext cx="433080" cy="346680"/>
          </a:xfrm>
          <a:prstGeom prst="rect">
            <a:avLst/>
          </a:prstGeom>
          <a:ln>
            <a:noFill/>
          </a:ln>
        </p:spPr>
      </p:pic>
      <p:pic>
        <p:nvPicPr>
          <p:cNvPr id="310" name="Picture 284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6009840" y="4390200"/>
            <a:ext cx="214200" cy="362160"/>
          </a:xfrm>
          <a:prstGeom prst="rect">
            <a:avLst/>
          </a:prstGeom>
          <a:ln>
            <a:noFill/>
          </a:ln>
        </p:spPr>
      </p:pic>
      <p:pic>
        <p:nvPicPr>
          <p:cNvPr id="311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2463840" y="2778480"/>
            <a:ext cx="636480" cy="162360"/>
          </a:xfrm>
          <a:prstGeom prst="rect">
            <a:avLst/>
          </a:prstGeom>
          <a:ln>
            <a:noFill/>
          </a:ln>
        </p:spPr>
      </p:pic>
      <p:pic>
        <p:nvPicPr>
          <p:cNvPr id="312" name="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2659680" y="6416640"/>
            <a:ext cx="1089360" cy="282960"/>
          </a:xfrm>
          <a:prstGeom prst="rect">
            <a:avLst/>
          </a:prstGeom>
          <a:ln>
            <a:noFill/>
          </a:ln>
        </p:spPr>
      </p:pic>
      <p:sp>
        <p:nvSpPr>
          <p:cNvPr id="313" name="CustomShape 76"/>
          <p:cNvSpPr/>
          <p:nvPr/>
        </p:nvSpPr>
        <p:spPr>
          <a:xfrm>
            <a:off x="2673360" y="6701400"/>
            <a:ext cx="813240" cy="127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95000"/>
              </a:lnSpc>
              <a:buFont typeface="Arial"/>
              <a:buChar char="•"/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LPD-17</a:t>
            </a:r>
            <a:endParaRPr/>
          </a:p>
        </p:txBody>
      </p:sp>
      <p:pic>
        <p:nvPicPr>
          <p:cNvPr id="314" name="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3006360" y="5918760"/>
            <a:ext cx="1074240" cy="576720"/>
          </a:xfrm>
          <a:prstGeom prst="rect">
            <a:avLst/>
          </a:prstGeom>
          <a:ln>
            <a:noFill/>
          </a:ln>
        </p:spPr>
      </p:pic>
      <p:pic>
        <p:nvPicPr>
          <p:cNvPr id="315" name="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1581480" y="5918760"/>
            <a:ext cx="1321200" cy="306000"/>
          </a:xfrm>
          <a:prstGeom prst="rect">
            <a:avLst/>
          </a:prstGeom>
          <a:ln>
            <a:noFill/>
          </a:ln>
        </p:spPr>
      </p:pic>
      <p:sp>
        <p:nvSpPr>
          <p:cNvPr id="316" name="CustomShape 77"/>
          <p:cNvSpPr/>
          <p:nvPr/>
        </p:nvSpPr>
        <p:spPr>
          <a:xfrm>
            <a:off x="1864080" y="6226920"/>
            <a:ext cx="579600" cy="127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95000"/>
              </a:lnSpc>
              <a:buFont typeface="Arial"/>
              <a:buChar char="•"/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LHD-8</a:t>
            </a:r>
            <a:endParaRPr/>
          </a:p>
        </p:txBody>
      </p:sp>
      <p:sp>
        <p:nvSpPr>
          <p:cNvPr id="317" name="CustomShape 78"/>
          <p:cNvSpPr/>
          <p:nvPr/>
        </p:nvSpPr>
        <p:spPr>
          <a:xfrm>
            <a:off x="2668680" y="2350800"/>
            <a:ext cx="256680" cy="158760"/>
          </a:xfrm>
          <a:prstGeom prst="rect">
            <a:avLst/>
          </a:prstGeom>
          <a:solidFill>
            <a:srgbClr val="9999ff"/>
          </a:solidFill>
          <a:ln>
            <a:solidFill>
              <a:srgbClr val="3465a4"/>
            </a:solidFill>
          </a:ln>
        </p:spPr>
      </p:sp>
      <p:sp>
        <p:nvSpPr>
          <p:cNvPr id="318" name="Line 79"/>
          <p:cNvSpPr/>
          <p:nvPr/>
        </p:nvSpPr>
        <p:spPr>
          <a:xfrm>
            <a:off x="2668680" y="2350800"/>
            <a:ext cx="259200" cy="16128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19" name="Line 80"/>
          <p:cNvSpPr/>
          <p:nvPr/>
        </p:nvSpPr>
        <p:spPr>
          <a:xfrm flipV="1">
            <a:off x="2668680" y="2350800"/>
            <a:ext cx="259200" cy="16128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20" name="Line 81"/>
          <p:cNvSpPr/>
          <p:nvPr/>
        </p:nvSpPr>
        <p:spPr>
          <a:xfrm flipV="1">
            <a:off x="2927880" y="2135880"/>
            <a:ext cx="0" cy="2149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21" name="CustomShape 82"/>
          <p:cNvSpPr/>
          <p:nvPr/>
        </p:nvSpPr>
        <p:spPr>
          <a:xfrm>
            <a:off x="2928240" y="2135880"/>
            <a:ext cx="153000" cy="105120"/>
          </a:xfrm>
          <a:prstGeom prst="rect">
            <a:avLst/>
          </a:prstGeom>
          <a:solidFill>
            <a:srgbClr val="9999ff"/>
          </a:solidFill>
          <a:ln>
            <a:solidFill>
              <a:srgbClr val="3465a4"/>
            </a:solidFill>
          </a:ln>
        </p:spPr>
      </p:sp>
      <p:sp>
        <p:nvSpPr>
          <p:cNvPr id="322" name="CustomShape 83"/>
          <p:cNvSpPr/>
          <p:nvPr/>
        </p:nvSpPr>
        <p:spPr>
          <a:xfrm>
            <a:off x="7495200" y="2378520"/>
            <a:ext cx="636480" cy="24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54000" bIns="45000"/>
          <a:p>
            <a:r>
              <a:rPr b="1" lang="en-US" sz="1000">
                <a:solidFill>
                  <a:srgbClr val="000000"/>
                </a:solidFill>
                <a:latin typeface="Arial"/>
              </a:rPr>
              <a:t>NED Squad Ldr</a:t>
            </a:r>
            <a:endParaRPr/>
          </a:p>
        </p:txBody>
      </p:sp>
      <p:sp>
        <p:nvSpPr>
          <p:cNvPr id="323" name="CustomShape 84"/>
          <p:cNvSpPr/>
          <p:nvPr/>
        </p:nvSpPr>
        <p:spPr>
          <a:xfrm rot="19174800">
            <a:off x="7978320" y="2210400"/>
            <a:ext cx="72000" cy="7920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324" name="Line 85"/>
          <p:cNvSpPr/>
          <p:nvPr/>
        </p:nvSpPr>
        <p:spPr>
          <a:xfrm>
            <a:off x="7964280" y="2245320"/>
            <a:ext cx="112320" cy="144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25" name="CustomShape 86"/>
          <p:cNvSpPr/>
          <p:nvPr/>
        </p:nvSpPr>
        <p:spPr>
          <a:xfrm>
            <a:off x="7304400" y="3048480"/>
            <a:ext cx="537480" cy="24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54000" bIns="45000"/>
          <a:p>
            <a:r>
              <a:rPr b="1" lang="en-US" sz="1000">
                <a:solidFill>
                  <a:srgbClr val="000000"/>
                </a:solidFill>
                <a:latin typeface="Arial"/>
              </a:rPr>
              <a:t>NED Plt Cdr</a:t>
            </a:r>
            <a:endParaRPr/>
          </a:p>
        </p:txBody>
      </p:sp>
      <p:sp>
        <p:nvSpPr>
          <p:cNvPr id="326" name="CustomShape 87"/>
          <p:cNvSpPr/>
          <p:nvPr/>
        </p:nvSpPr>
        <p:spPr>
          <a:xfrm>
            <a:off x="7233840" y="1629000"/>
            <a:ext cx="266040" cy="17100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327" name="Line 88"/>
          <p:cNvSpPr/>
          <p:nvPr/>
        </p:nvSpPr>
        <p:spPr>
          <a:xfrm>
            <a:off x="7233840" y="1628280"/>
            <a:ext cx="271080" cy="17604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28" name="Line 89"/>
          <p:cNvSpPr/>
          <p:nvPr/>
        </p:nvSpPr>
        <p:spPr>
          <a:xfrm flipV="1">
            <a:off x="7233840" y="1629000"/>
            <a:ext cx="271080" cy="18252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29" name="CustomShape 90"/>
          <p:cNvSpPr/>
          <p:nvPr/>
        </p:nvSpPr>
        <p:spPr>
          <a:xfrm>
            <a:off x="7111440" y="1785240"/>
            <a:ext cx="537120" cy="24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54000" bIns="45000"/>
          <a:p>
            <a:r>
              <a:rPr b="1" lang="en-US" sz="1000">
                <a:solidFill>
                  <a:srgbClr val="000000"/>
                </a:solidFill>
                <a:latin typeface="Arial"/>
              </a:rPr>
              <a:t>NED Co Cdr</a:t>
            </a:r>
            <a:endParaRPr/>
          </a:p>
        </p:txBody>
      </p:sp>
      <p:sp>
        <p:nvSpPr>
          <p:cNvPr id="330" name="CustomShape 91"/>
          <p:cNvSpPr/>
          <p:nvPr/>
        </p:nvSpPr>
        <p:spPr>
          <a:xfrm>
            <a:off x="7457760" y="2914920"/>
            <a:ext cx="269280" cy="16380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331" name="Line 92"/>
          <p:cNvSpPr/>
          <p:nvPr/>
        </p:nvSpPr>
        <p:spPr>
          <a:xfrm>
            <a:off x="7458120" y="2914200"/>
            <a:ext cx="274320" cy="1692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32" name="Line 93"/>
          <p:cNvSpPr/>
          <p:nvPr/>
        </p:nvSpPr>
        <p:spPr>
          <a:xfrm flipV="1">
            <a:off x="7458120" y="2914920"/>
            <a:ext cx="274320" cy="17496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33" name="CustomShape 94"/>
          <p:cNvSpPr/>
          <p:nvPr/>
        </p:nvSpPr>
        <p:spPr>
          <a:xfrm>
            <a:off x="7678440" y="2268720"/>
            <a:ext cx="177840" cy="16380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334" name="Line 95"/>
          <p:cNvSpPr/>
          <p:nvPr/>
        </p:nvSpPr>
        <p:spPr>
          <a:xfrm>
            <a:off x="7678440" y="2268000"/>
            <a:ext cx="182880" cy="1692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35" name="Line 96"/>
          <p:cNvSpPr/>
          <p:nvPr/>
        </p:nvSpPr>
        <p:spPr>
          <a:xfrm flipV="1">
            <a:off x="7678440" y="2268720"/>
            <a:ext cx="182880" cy="17496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pic>
        <p:nvPicPr>
          <p:cNvPr id="336" name="Picture 22" descr=""/>
          <p:cNvPicPr/>
          <p:nvPr/>
        </p:nvPicPr>
        <p:blipFill>
          <a:blip r:embed="rId11"/>
          <a:stretch>
            <a:fillRect/>
          </a:stretch>
        </p:blipFill>
        <p:spPr>
          <a:xfrm>
            <a:off x="7575840" y="1472400"/>
            <a:ext cx="390240" cy="362520"/>
          </a:xfrm>
          <a:prstGeom prst="rect">
            <a:avLst/>
          </a:prstGeom>
          <a:ln>
            <a:noFill/>
          </a:ln>
        </p:spPr>
      </p:pic>
      <p:pic>
        <p:nvPicPr>
          <p:cNvPr id="337" name="Picture 284" descr=""/>
          <p:cNvPicPr/>
          <p:nvPr/>
        </p:nvPicPr>
        <p:blipFill>
          <a:blip r:embed="rId12"/>
          <a:stretch>
            <a:fillRect/>
          </a:stretch>
        </p:blipFill>
        <p:spPr>
          <a:xfrm>
            <a:off x="7798320" y="1919520"/>
            <a:ext cx="171360" cy="352800"/>
          </a:xfrm>
          <a:prstGeom prst="rect">
            <a:avLst/>
          </a:prstGeom>
          <a:ln>
            <a:noFill/>
          </a:ln>
        </p:spPr>
      </p:pic>
      <p:pic>
        <p:nvPicPr>
          <p:cNvPr id="338" name="Picture 284" descr=""/>
          <p:cNvPicPr/>
          <p:nvPr/>
        </p:nvPicPr>
        <p:blipFill>
          <a:blip r:embed="rId13"/>
          <a:stretch>
            <a:fillRect/>
          </a:stretch>
        </p:blipFill>
        <p:spPr>
          <a:xfrm>
            <a:off x="7764840" y="2665800"/>
            <a:ext cx="214200" cy="362160"/>
          </a:xfrm>
          <a:prstGeom prst="rect">
            <a:avLst/>
          </a:prstGeom>
          <a:ln>
            <a:noFill/>
          </a:ln>
        </p:spPr>
      </p:pic>
      <p:sp>
        <p:nvSpPr>
          <p:cNvPr id="339" name="CustomShape 97"/>
          <p:cNvSpPr/>
          <p:nvPr/>
        </p:nvSpPr>
        <p:spPr>
          <a:xfrm>
            <a:off x="8497080" y="3308760"/>
            <a:ext cx="142920" cy="101520"/>
          </a:xfrm>
          <a:prstGeom prst="rect">
            <a:avLst/>
          </a:prstGeom>
          <a:noFill/>
          <a:ln w="18360">
            <a:solidFill>
              <a:srgbClr val="ff3333"/>
            </a:solidFill>
            <a:round/>
          </a:ln>
        </p:spPr>
      </p:sp>
      <p:sp>
        <p:nvSpPr>
          <p:cNvPr id="340" name="Line 98"/>
          <p:cNvSpPr/>
          <p:nvPr/>
        </p:nvSpPr>
        <p:spPr>
          <a:xfrm>
            <a:off x="8497440" y="3308400"/>
            <a:ext cx="147240" cy="106560"/>
          </a:xfrm>
          <a:prstGeom prst="line">
            <a:avLst/>
          </a:prstGeom>
          <a:ln w="18360">
            <a:solidFill>
              <a:srgbClr val="ff3333"/>
            </a:solidFill>
            <a:round/>
          </a:ln>
        </p:spPr>
      </p:sp>
      <p:sp>
        <p:nvSpPr>
          <p:cNvPr id="341" name="Line 99"/>
          <p:cNvSpPr/>
          <p:nvPr/>
        </p:nvSpPr>
        <p:spPr>
          <a:xfrm flipV="1">
            <a:off x="8497440" y="3306600"/>
            <a:ext cx="147240" cy="110160"/>
          </a:xfrm>
          <a:prstGeom prst="line">
            <a:avLst/>
          </a:prstGeom>
          <a:ln w="18360">
            <a:solidFill>
              <a:srgbClr val="ff3333"/>
            </a:solidFill>
            <a:round/>
          </a:ln>
        </p:spPr>
      </p:sp>
      <p:sp>
        <p:nvSpPr>
          <p:cNvPr id="342" name="CustomShape 100"/>
          <p:cNvSpPr/>
          <p:nvPr/>
        </p:nvSpPr>
        <p:spPr>
          <a:xfrm>
            <a:off x="7967880" y="5435280"/>
            <a:ext cx="142920" cy="101520"/>
          </a:xfrm>
          <a:prstGeom prst="rect">
            <a:avLst/>
          </a:prstGeom>
          <a:noFill/>
          <a:ln w="18360">
            <a:solidFill>
              <a:srgbClr val="ff3333"/>
            </a:solidFill>
            <a:round/>
          </a:ln>
        </p:spPr>
      </p:sp>
      <p:sp>
        <p:nvSpPr>
          <p:cNvPr id="343" name="Line 101"/>
          <p:cNvSpPr/>
          <p:nvPr/>
        </p:nvSpPr>
        <p:spPr>
          <a:xfrm>
            <a:off x="7968240" y="5434920"/>
            <a:ext cx="147240" cy="106560"/>
          </a:xfrm>
          <a:prstGeom prst="line">
            <a:avLst/>
          </a:prstGeom>
          <a:ln w="18360">
            <a:solidFill>
              <a:srgbClr val="ff3333"/>
            </a:solidFill>
            <a:round/>
          </a:ln>
        </p:spPr>
      </p:sp>
      <p:sp>
        <p:nvSpPr>
          <p:cNvPr id="344" name="Line 102"/>
          <p:cNvSpPr/>
          <p:nvPr/>
        </p:nvSpPr>
        <p:spPr>
          <a:xfrm flipV="1">
            <a:off x="7968240" y="5397840"/>
            <a:ext cx="142920" cy="145440"/>
          </a:xfrm>
          <a:prstGeom prst="line">
            <a:avLst/>
          </a:prstGeom>
          <a:ln w="18360">
            <a:solidFill>
              <a:srgbClr val="ff3333"/>
            </a:solidFill>
            <a:round/>
          </a:ln>
        </p:spPr>
      </p:sp>
      <p:sp>
        <p:nvSpPr>
          <p:cNvPr id="345" name="CustomShape 103"/>
          <p:cNvSpPr/>
          <p:nvPr/>
        </p:nvSpPr>
        <p:spPr>
          <a:xfrm>
            <a:off x="4649760" y="4281120"/>
            <a:ext cx="256680" cy="175320"/>
          </a:xfrm>
          <a:prstGeom prst="rect">
            <a:avLst/>
          </a:prstGeom>
          <a:solidFill>
            <a:srgbClr val="9999ff"/>
          </a:solidFill>
          <a:ln>
            <a:solidFill>
              <a:srgbClr val="3465a4"/>
            </a:solidFill>
          </a:ln>
        </p:spPr>
      </p:sp>
      <p:sp>
        <p:nvSpPr>
          <p:cNvPr id="346" name="Line 104"/>
          <p:cNvSpPr/>
          <p:nvPr/>
        </p:nvSpPr>
        <p:spPr>
          <a:xfrm>
            <a:off x="4649760" y="4281120"/>
            <a:ext cx="259200" cy="17748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47" name="Line 105"/>
          <p:cNvSpPr/>
          <p:nvPr/>
        </p:nvSpPr>
        <p:spPr>
          <a:xfrm flipV="1">
            <a:off x="4649760" y="4281120"/>
            <a:ext cx="259200" cy="17748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48" name="Line 106"/>
          <p:cNvSpPr/>
          <p:nvPr/>
        </p:nvSpPr>
        <p:spPr>
          <a:xfrm flipV="1">
            <a:off x="4908960" y="4043880"/>
            <a:ext cx="0" cy="2372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49" name="CustomShape 107"/>
          <p:cNvSpPr/>
          <p:nvPr/>
        </p:nvSpPr>
        <p:spPr>
          <a:xfrm>
            <a:off x="4908960" y="4043880"/>
            <a:ext cx="153000" cy="115920"/>
          </a:xfrm>
          <a:prstGeom prst="rect">
            <a:avLst/>
          </a:prstGeom>
          <a:solidFill>
            <a:srgbClr val="9999ff"/>
          </a:solidFill>
          <a:ln>
            <a:solidFill>
              <a:srgbClr val="3465a4"/>
            </a:solidFill>
          </a:ln>
        </p:spPr>
      </p:sp>
      <p:sp>
        <p:nvSpPr>
          <p:cNvPr id="350" name="CustomShape 108"/>
          <p:cNvSpPr/>
          <p:nvPr/>
        </p:nvSpPr>
        <p:spPr>
          <a:xfrm>
            <a:off x="6871320" y="2397600"/>
            <a:ext cx="256680" cy="175320"/>
          </a:xfrm>
          <a:prstGeom prst="rect">
            <a:avLst/>
          </a:prstGeom>
          <a:solidFill>
            <a:srgbClr val="9999ff"/>
          </a:solidFill>
          <a:ln>
            <a:solidFill>
              <a:srgbClr val="3465a4"/>
            </a:solidFill>
          </a:ln>
        </p:spPr>
      </p:sp>
      <p:sp>
        <p:nvSpPr>
          <p:cNvPr id="351" name="Line 109"/>
          <p:cNvSpPr/>
          <p:nvPr/>
        </p:nvSpPr>
        <p:spPr>
          <a:xfrm>
            <a:off x="6871320" y="2397600"/>
            <a:ext cx="259200" cy="17748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52" name="Line 110"/>
          <p:cNvSpPr/>
          <p:nvPr/>
        </p:nvSpPr>
        <p:spPr>
          <a:xfrm flipV="1">
            <a:off x="6871320" y="2397600"/>
            <a:ext cx="259200" cy="17748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53" name="Line 111"/>
          <p:cNvSpPr/>
          <p:nvPr/>
        </p:nvSpPr>
        <p:spPr>
          <a:xfrm flipV="1">
            <a:off x="7130880" y="2160360"/>
            <a:ext cx="0" cy="2372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54" name="CustomShape 112"/>
          <p:cNvSpPr/>
          <p:nvPr/>
        </p:nvSpPr>
        <p:spPr>
          <a:xfrm>
            <a:off x="7130880" y="2160360"/>
            <a:ext cx="153000" cy="115920"/>
          </a:xfrm>
          <a:prstGeom prst="rect">
            <a:avLst/>
          </a:prstGeom>
          <a:solidFill>
            <a:srgbClr val="9999ff"/>
          </a:solidFill>
          <a:ln>
            <a:solidFill>
              <a:srgbClr val="3465a4"/>
            </a:solidFill>
          </a:ln>
        </p:spPr>
      </p:sp>
      <p:pic>
        <p:nvPicPr>
          <p:cNvPr id="355" name="" descr=""/>
          <p:cNvPicPr/>
          <p:nvPr/>
        </p:nvPicPr>
        <p:blipFill>
          <a:blip r:embed="rId14"/>
          <a:stretch>
            <a:fillRect/>
          </a:stretch>
        </p:blipFill>
        <p:spPr>
          <a:xfrm>
            <a:off x="6767640" y="2723760"/>
            <a:ext cx="433080" cy="346680"/>
          </a:xfrm>
          <a:prstGeom prst="rect">
            <a:avLst/>
          </a:prstGeom>
          <a:ln>
            <a:noFill/>
          </a:ln>
        </p:spPr>
      </p:pic>
      <p:sp>
        <p:nvSpPr>
          <p:cNvPr id="356" name="CustomShape 113"/>
          <p:cNvSpPr/>
          <p:nvPr/>
        </p:nvSpPr>
        <p:spPr>
          <a:xfrm>
            <a:off x="4318560" y="4410000"/>
            <a:ext cx="860040" cy="21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CAN COC</a:t>
            </a:r>
            <a:endParaRPr/>
          </a:p>
        </p:txBody>
      </p:sp>
      <p:pic>
        <p:nvPicPr>
          <p:cNvPr id="357" name="" descr=""/>
          <p:cNvPicPr/>
          <p:nvPr/>
        </p:nvPicPr>
        <p:blipFill>
          <a:blip r:embed="rId15"/>
          <a:stretch>
            <a:fillRect/>
          </a:stretch>
        </p:blipFill>
        <p:spPr>
          <a:xfrm rot="2058000">
            <a:off x="1725120" y="1357920"/>
            <a:ext cx="367200" cy="642960"/>
          </a:xfrm>
          <a:prstGeom prst="rect">
            <a:avLst/>
          </a:prstGeom>
          <a:ln>
            <a:noFill/>
          </a:ln>
        </p:spPr>
      </p:pic>
      <p:sp>
        <p:nvSpPr>
          <p:cNvPr id="358" name="CustomShape 114"/>
          <p:cNvSpPr/>
          <p:nvPr/>
        </p:nvSpPr>
        <p:spPr>
          <a:xfrm rot="1074000">
            <a:off x="5082480" y="2881440"/>
            <a:ext cx="856800" cy="28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US VMF</a:t>
            </a:r>
            <a:endParaRPr/>
          </a:p>
        </p:txBody>
      </p:sp>
      <p:sp>
        <p:nvSpPr>
          <p:cNvPr id="359" name="Line 115"/>
          <p:cNvSpPr/>
          <p:nvPr/>
        </p:nvSpPr>
        <p:spPr>
          <a:xfrm flipH="1">
            <a:off x="2927880" y="2467800"/>
            <a:ext cx="387864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60" name="Line 116"/>
          <p:cNvSpPr/>
          <p:nvPr/>
        </p:nvSpPr>
        <p:spPr>
          <a:xfrm flipH="1" flipV="1">
            <a:off x="2825640" y="2550600"/>
            <a:ext cx="82800" cy="29862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61" name="Line 117"/>
          <p:cNvSpPr/>
          <p:nvPr/>
        </p:nvSpPr>
        <p:spPr>
          <a:xfrm flipH="1" flipV="1">
            <a:off x="2908440" y="2467800"/>
            <a:ext cx="1740960" cy="18133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62" name="CustomShape 118"/>
          <p:cNvSpPr/>
          <p:nvPr/>
        </p:nvSpPr>
        <p:spPr>
          <a:xfrm rot="4676400">
            <a:off x="1876680" y="3434760"/>
            <a:ext cx="856800" cy="28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US VMF</a:t>
            </a:r>
            <a:endParaRPr/>
          </a:p>
        </p:txBody>
      </p:sp>
      <p:sp>
        <p:nvSpPr>
          <p:cNvPr id="363" name="CustomShape 119"/>
          <p:cNvSpPr/>
          <p:nvPr/>
        </p:nvSpPr>
        <p:spPr>
          <a:xfrm rot="2572200">
            <a:off x="3310200" y="3297240"/>
            <a:ext cx="1450080" cy="28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NATO MTF FFI</a:t>
            </a:r>
            <a:endParaRPr/>
          </a:p>
        </p:txBody>
      </p:sp>
      <p:sp>
        <p:nvSpPr>
          <p:cNvPr id="364" name="CustomShape 120"/>
          <p:cNvSpPr/>
          <p:nvPr/>
        </p:nvSpPr>
        <p:spPr>
          <a:xfrm>
            <a:off x="5009040" y="1804320"/>
            <a:ext cx="1131840" cy="20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95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Combat Air Patrol</a:t>
            </a:r>
            <a:endParaRPr/>
          </a:p>
        </p:txBody>
      </p:sp>
      <p:sp>
        <p:nvSpPr>
          <p:cNvPr id="365" name="CustomShape 121"/>
          <p:cNvSpPr/>
          <p:nvPr/>
        </p:nvSpPr>
        <p:spPr>
          <a:xfrm>
            <a:off x="6440040" y="3749040"/>
            <a:ext cx="1194120" cy="20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95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US Rescue Aircraft</a:t>
            </a:r>
            <a:endParaRPr/>
          </a:p>
        </p:txBody>
      </p:sp>
      <p:pic>
        <p:nvPicPr>
          <p:cNvPr id="366" name="" descr=""/>
          <p:cNvPicPr/>
          <p:nvPr/>
        </p:nvPicPr>
        <p:blipFill>
          <a:blip r:embed="rId16"/>
          <a:stretch>
            <a:fillRect/>
          </a:stretch>
        </p:blipFill>
        <p:spPr>
          <a:xfrm>
            <a:off x="6626880" y="3334680"/>
            <a:ext cx="744120" cy="453960"/>
          </a:xfrm>
          <a:prstGeom prst="rect">
            <a:avLst/>
          </a:prstGeom>
          <a:ln>
            <a:noFill/>
          </a:ln>
        </p:spPr>
      </p:pic>
      <p:pic>
        <p:nvPicPr>
          <p:cNvPr id="367" name="" descr=""/>
          <p:cNvPicPr/>
          <p:nvPr/>
        </p:nvPicPr>
        <p:blipFill>
          <a:blip r:embed="rId17"/>
          <a:stretch>
            <a:fillRect/>
          </a:stretch>
        </p:blipFill>
        <p:spPr>
          <a:xfrm>
            <a:off x="4982040" y="1389240"/>
            <a:ext cx="905040" cy="427680"/>
          </a:xfrm>
          <a:prstGeom prst="rect">
            <a:avLst/>
          </a:prstGeom>
          <a:ln>
            <a:noFill/>
          </a:ln>
        </p:spPr>
      </p:pic>
      <p:sp>
        <p:nvSpPr>
          <p:cNvPr id="368" name="Line 122"/>
          <p:cNvSpPr/>
          <p:nvPr/>
        </p:nvSpPr>
        <p:spPr>
          <a:xfrm flipV="1">
            <a:off x="2927880" y="1638360"/>
            <a:ext cx="2385720" cy="7124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69" name="CustomShape 123"/>
          <p:cNvSpPr/>
          <p:nvPr/>
        </p:nvSpPr>
        <p:spPr>
          <a:xfrm rot="20659200">
            <a:off x="3718800" y="1634040"/>
            <a:ext cx="989280" cy="28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LINK-16</a:t>
            </a:r>
            <a:endParaRPr/>
          </a:p>
        </p:txBody>
      </p:sp>
      <p:sp>
        <p:nvSpPr>
          <p:cNvPr id="370" name="CustomShape 124"/>
          <p:cNvSpPr/>
          <p:nvPr/>
        </p:nvSpPr>
        <p:spPr>
          <a:xfrm>
            <a:off x="791640" y="4739040"/>
            <a:ext cx="174600" cy="12240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371" name="Line 125"/>
          <p:cNvSpPr/>
          <p:nvPr/>
        </p:nvSpPr>
        <p:spPr>
          <a:xfrm>
            <a:off x="792000" y="4739040"/>
            <a:ext cx="178920" cy="12636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72" name="Line 126"/>
          <p:cNvSpPr/>
          <p:nvPr/>
        </p:nvSpPr>
        <p:spPr>
          <a:xfrm flipV="1">
            <a:off x="792000" y="4736880"/>
            <a:ext cx="178920" cy="13068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73" name="CustomShape 127"/>
          <p:cNvSpPr/>
          <p:nvPr/>
        </p:nvSpPr>
        <p:spPr>
          <a:xfrm>
            <a:off x="331920" y="4910400"/>
            <a:ext cx="991080" cy="20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95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NFCC - MCTSSA</a:t>
            </a:r>
            <a:endParaRPr/>
          </a:p>
        </p:txBody>
      </p:sp>
      <p:sp>
        <p:nvSpPr>
          <p:cNvPr id="374" name="CustomShape 128"/>
          <p:cNvSpPr/>
          <p:nvPr/>
        </p:nvSpPr>
        <p:spPr>
          <a:xfrm>
            <a:off x="690120" y="2665080"/>
            <a:ext cx="174600" cy="12240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375" name="Line 129"/>
          <p:cNvSpPr/>
          <p:nvPr/>
        </p:nvSpPr>
        <p:spPr>
          <a:xfrm>
            <a:off x="690480" y="2665080"/>
            <a:ext cx="178920" cy="12636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76" name="Line 130"/>
          <p:cNvSpPr/>
          <p:nvPr/>
        </p:nvSpPr>
        <p:spPr>
          <a:xfrm flipV="1">
            <a:off x="690480" y="2663280"/>
            <a:ext cx="178920" cy="13068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77" name="CustomShape 131"/>
          <p:cNvSpPr/>
          <p:nvPr/>
        </p:nvSpPr>
        <p:spPr>
          <a:xfrm>
            <a:off x="230400" y="2836800"/>
            <a:ext cx="1094760" cy="20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95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LFCC - Aberdeen</a:t>
            </a:r>
            <a:endParaRPr/>
          </a:p>
        </p:txBody>
      </p:sp>
      <p:sp>
        <p:nvSpPr>
          <p:cNvPr id="378" name="Line 132"/>
          <p:cNvSpPr/>
          <p:nvPr/>
        </p:nvSpPr>
        <p:spPr>
          <a:xfrm>
            <a:off x="869040" y="2716560"/>
            <a:ext cx="2039400" cy="28202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79" name="Line 133"/>
          <p:cNvSpPr/>
          <p:nvPr/>
        </p:nvSpPr>
        <p:spPr>
          <a:xfrm flipH="1" flipV="1">
            <a:off x="968040" y="4790520"/>
            <a:ext cx="1940400" cy="7466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80" name="CustomShape 134"/>
          <p:cNvSpPr/>
          <p:nvPr/>
        </p:nvSpPr>
        <p:spPr>
          <a:xfrm rot="3296400">
            <a:off x="1234080" y="3938040"/>
            <a:ext cx="914760" cy="28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US VMF</a:t>
            </a:r>
            <a:endParaRPr/>
          </a:p>
        </p:txBody>
      </p:sp>
      <p:sp>
        <p:nvSpPr>
          <p:cNvPr id="381" name="CustomShape 135"/>
          <p:cNvSpPr/>
          <p:nvPr/>
        </p:nvSpPr>
        <p:spPr>
          <a:xfrm rot="1369800">
            <a:off x="1397160" y="5095080"/>
            <a:ext cx="905040" cy="27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US VMF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457560" y="-4536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CWIX 2015</a:t>
            </a:r>
            <a:endParaRPr/>
          </a:p>
        </p:txBody>
      </p:sp>
      <p:sp>
        <p:nvSpPr>
          <p:cNvPr id="383" name="CustomShape 2"/>
          <p:cNvSpPr/>
          <p:nvPr/>
        </p:nvSpPr>
        <p:spPr>
          <a:xfrm>
            <a:off x="0" y="245160"/>
            <a:ext cx="9139320" cy="45288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CustomShape 3"/>
          <p:cNvSpPr/>
          <p:nvPr/>
        </p:nvSpPr>
        <p:spPr>
          <a:xfrm>
            <a:off x="2880" y="734400"/>
            <a:ext cx="9139680" cy="45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990">
                <a:solidFill>
                  <a:srgbClr val="000000"/>
                </a:solidFill>
                <a:latin typeface="Arial"/>
              </a:rPr>
              <a:t>“</a:t>
            </a:r>
            <a:r>
              <a:rPr i="1" lang="en-US" sz="1990">
                <a:solidFill>
                  <a:srgbClr val="000000"/>
                </a:solidFill>
                <a:latin typeface="Arial"/>
              </a:rPr>
              <a:t>Tactical Recovery of Aircraft And Personnel (TRAP)”</a:t>
            </a:r>
            <a:endParaRPr/>
          </a:p>
        </p:txBody>
      </p:sp>
      <p:sp>
        <p:nvSpPr>
          <p:cNvPr id="385" name="Line 4"/>
          <p:cNvSpPr/>
          <p:nvPr/>
        </p:nvSpPr>
        <p:spPr>
          <a:xfrm flipH="1" flipV="1">
            <a:off x="1393920" y="1588680"/>
            <a:ext cx="1575720" cy="3732840"/>
          </a:xfrm>
          <a:prstGeom prst="line">
            <a:avLst/>
          </a:prstGeom>
          <a:ln cap="rnd">
            <a:solidFill>
              <a:srgbClr val="000000"/>
            </a:solidFill>
            <a:custDash>
              <a:ds d="-74672960000" sp="-74672960000"/>
            </a:custDash>
          </a:ln>
        </p:spPr>
      </p:sp>
      <p:sp>
        <p:nvSpPr>
          <p:cNvPr id="386" name="CustomShape 5"/>
          <p:cNvSpPr/>
          <p:nvPr/>
        </p:nvSpPr>
        <p:spPr>
          <a:xfrm rot="21513000">
            <a:off x="4285440" y="2528640"/>
            <a:ext cx="2248560" cy="28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NATO STANAG 4677</a:t>
            </a:r>
            <a:endParaRPr/>
          </a:p>
        </p:txBody>
      </p:sp>
      <p:sp>
        <p:nvSpPr>
          <p:cNvPr id="387" name="CustomShape 6"/>
          <p:cNvSpPr/>
          <p:nvPr/>
        </p:nvSpPr>
        <p:spPr>
          <a:xfrm rot="5433000">
            <a:off x="2319840" y="4211640"/>
            <a:ext cx="1913760" cy="28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NATO STANAG 4677</a:t>
            </a:r>
            <a:endParaRPr/>
          </a:p>
        </p:txBody>
      </p:sp>
      <p:sp>
        <p:nvSpPr>
          <p:cNvPr id="388" name="CustomShape 7"/>
          <p:cNvSpPr/>
          <p:nvPr/>
        </p:nvSpPr>
        <p:spPr>
          <a:xfrm>
            <a:off x="6357240" y="2940480"/>
            <a:ext cx="744120" cy="55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NED SA DISPLAY SYSTEM</a:t>
            </a:r>
            <a:endParaRPr/>
          </a:p>
        </p:txBody>
      </p:sp>
      <p:sp>
        <p:nvSpPr>
          <p:cNvPr id="389" name="CustomShape 8"/>
          <p:cNvSpPr/>
          <p:nvPr/>
        </p:nvSpPr>
        <p:spPr>
          <a:xfrm>
            <a:off x="7615440" y="4658040"/>
            <a:ext cx="660960" cy="495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US BFT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TRANSPONDER</a:t>
            </a:r>
            <a:endParaRPr/>
          </a:p>
        </p:txBody>
      </p:sp>
      <p:sp>
        <p:nvSpPr>
          <p:cNvPr id="390" name="CustomShape 9"/>
          <p:cNvSpPr/>
          <p:nvPr/>
        </p:nvSpPr>
        <p:spPr>
          <a:xfrm rot="1387200">
            <a:off x="5137200" y="3432600"/>
            <a:ext cx="999720" cy="26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US VMF</a:t>
            </a:r>
            <a:endParaRPr/>
          </a:p>
        </p:txBody>
      </p:sp>
      <p:sp>
        <p:nvSpPr>
          <p:cNvPr id="391" name="Line 10"/>
          <p:cNvSpPr/>
          <p:nvPr/>
        </p:nvSpPr>
        <p:spPr>
          <a:xfrm flipH="1">
            <a:off x="3135960" y="2832840"/>
            <a:ext cx="3398400" cy="828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92" name="Line 11"/>
          <p:cNvSpPr/>
          <p:nvPr/>
        </p:nvSpPr>
        <p:spPr>
          <a:xfrm flipH="1" flipV="1">
            <a:off x="3135960" y="2998800"/>
            <a:ext cx="5040" cy="23227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93" name="Line 12"/>
          <p:cNvSpPr/>
          <p:nvPr/>
        </p:nvSpPr>
        <p:spPr>
          <a:xfrm flipH="1" flipV="1">
            <a:off x="3135960" y="2915640"/>
            <a:ext cx="1746360" cy="173016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94" name="CustomShape 13"/>
          <p:cNvSpPr/>
          <p:nvPr/>
        </p:nvSpPr>
        <p:spPr>
          <a:xfrm rot="4138800">
            <a:off x="2107800" y="3800520"/>
            <a:ext cx="856800" cy="28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US VMF</a:t>
            </a:r>
            <a:endParaRPr/>
          </a:p>
        </p:txBody>
      </p:sp>
      <p:sp>
        <p:nvSpPr>
          <p:cNvPr id="395" name="CustomShape 14"/>
          <p:cNvSpPr/>
          <p:nvPr/>
        </p:nvSpPr>
        <p:spPr>
          <a:xfrm rot="2572200">
            <a:off x="3542760" y="3662280"/>
            <a:ext cx="1450080" cy="28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NATO MTF FFI</a:t>
            </a:r>
            <a:endParaRPr/>
          </a:p>
        </p:txBody>
      </p:sp>
      <p:sp>
        <p:nvSpPr>
          <p:cNvPr id="396" name="Line 15"/>
          <p:cNvSpPr/>
          <p:nvPr/>
        </p:nvSpPr>
        <p:spPr>
          <a:xfrm flipV="1">
            <a:off x="3218760" y="2003400"/>
            <a:ext cx="2327760" cy="8294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97" name="CustomShape 16"/>
          <p:cNvSpPr/>
          <p:nvPr/>
        </p:nvSpPr>
        <p:spPr>
          <a:xfrm rot="20659200">
            <a:off x="3951360" y="1999080"/>
            <a:ext cx="989280" cy="28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LINK-16</a:t>
            </a:r>
            <a:endParaRPr/>
          </a:p>
        </p:txBody>
      </p:sp>
      <p:sp>
        <p:nvSpPr>
          <p:cNvPr id="398" name="CustomShape 17"/>
          <p:cNvSpPr/>
          <p:nvPr/>
        </p:nvSpPr>
        <p:spPr>
          <a:xfrm>
            <a:off x="564480" y="5275440"/>
            <a:ext cx="991080" cy="20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95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NFCC - MCTSSA</a:t>
            </a:r>
            <a:endParaRPr/>
          </a:p>
        </p:txBody>
      </p:sp>
      <p:sp>
        <p:nvSpPr>
          <p:cNvPr id="399" name="CustomShape 18"/>
          <p:cNvSpPr/>
          <p:nvPr/>
        </p:nvSpPr>
        <p:spPr>
          <a:xfrm>
            <a:off x="462960" y="3201840"/>
            <a:ext cx="1094760" cy="20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95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LFCC - Aberdeen</a:t>
            </a:r>
            <a:endParaRPr/>
          </a:p>
        </p:txBody>
      </p:sp>
      <p:sp>
        <p:nvSpPr>
          <p:cNvPr id="400" name="Line 19"/>
          <p:cNvSpPr/>
          <p:nvPr/>
        </p:nvSpPr>
        <p:spPr>
          <a:xfrm>
            <a:off x="1099080" y="3081600"/>
            <a:ext cx="1702440" cy="223956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01" name="Line 20"/>
          <p:cNvSpPr/>
          <p:nvPr/>
        </p:nvSpPr>
        <p:spPr>
          <a:xfrm flipH="1" flipV="1">
            <a:off x="1200600" y="5155560"/>
            <a:ext cx="1863720" cy="8294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02" name="CustomShape 21"/>
          <p:cNvSpPr/>
          <p:nvPr/>
        </p:nvSpPr>
        <p:spPr>
          <a:xfrm rot="3296400">
            <a:off x="1483200" y="4219920"/>
            <a:ext cx="914760" cy="28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US VMF</a:t>
            </a:r>
            <a:endParaRPr/>
          </a:p>
        </p:txBody>
      </p:sp>
      <p:sp>
        <p:nvSpPr>
          <p:cNvPr id="403" name="CustomShape 22"/>
          <p:cNvSpPr/>
          <p:nvPr/>
        </p:nvSpPr>
        <p:spPr>
          <a:xfrm rot="1369800">
            <a:off x="1581120" y="5528160"/>
            <a:ext cx="905040" cy="27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US VMF</a:t>
            </a:r>
            <a:endParaRPr/>
          </a:p>
        </p:txBody>
      </p:sp>
      <p:pic>
        <p:nvPicPr>
          <p:cNvPr id="40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534000" y="2599920"/>
            <a:ext cx="332280" cy="397080"/>
          </a:xfrm>
          <a:prstGeom prst="rect">
            <a:avLst/>
          </a:prstGeom>
          <a:ln>
            <a:noFill/>
          </a:ln>
        </p:spPr>
      </p:pic>
      <p:sp>
        <p:nvSpPr>
          <p:cNvPr id="405" name="CustomShape 23"/>
          <p:cNvSpPr/>
          <p:nvPr/>
        </p:nvSpPr>
        <p:spPr>
          <a:xfrm>
            <a:off x="2887560" y="6151680"/>
            <a:ext cx="744120" cy="246240"/>
          </a:xfrm>
          <a:prstGeom prst="rect">
            <a:avLst/>
          </a:prstGeom>
          <a:noFill/>
          <a:ln>
            <a:noFill/>
          </a:ln>
        </p:spPr>
        <p:txBody>
          <a:bodyPr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GCSS(J)</a:t>
            </a:r>
            <a:endParaRPr/>
          </a:p>
        </p:txBody>
      </p:sp>
      <p:pic>
        <p:nvPicPr>
          <p:cNvPr id="4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64320" y="5811120"/>
            <a:ext cx="332280" cy="397080"/>
          </a:xfrm>
          <a:prstGeom prst="rect">
            <a:avLst/>
          </a:prstGeom>
          <a:ln>
            <a:noFill/>
          </a:ln>
        </p:spPr>
      </p:pic>
      <p:pic>
        <p:nvPicPr>
          <p:cNvPr id="4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863480" y="4242960"/>
            <a:ext cx="246960" cy="412920"/>
          </a:xfrm>
          <a:prstGeom prst="rect">
            <a:avLst/>
          </a:prstGeom>
          <a:ln>
            <a:noFill/>
          </a:ln>
        </p:spPr>
      </p:pic>
      <p:pic>
        <p:nvPicPr>
          <p:cNvPr id="408" name="Picture 28" descr=""/>
          <p:cNvPicPr/>
          <p:nvPr/>
        </p:nvPicPr>
        <p:blipFill>
          <a:blip r:embed="rId4"/>
          <a:stretch>
            <a:fillRect/>
          </a:stretch>
        </p:blipFill>
        <p:spPr>
          <a:xfrm rot="20948400">
            <a:off x="7388640" y="2343240"/>
            <a:ext cx="115200" cy="260280"/>
          </a:xfrm>
          <a:prstGeom prst="rect">
            <a:avLst/>
          </a:prstGeom>
          <a:ln w="9360">
            <a:noFill/>
          </a:ln>
        </p:spPr>
      </p:pic>
      <p:pic>
        <p:nvPicPr>
          <p:cNvPr id="409" name="Picture 28" descr=""/>
          <p:cNvPicPr/>
          <p:nvPr/>
        </p:nvPicPr>
        <p:blipFill>
          <a:blip r:embed="rId5"/>
          <a:stretch>
            <a:fillRect/>
          </a:stretch>
        </p:blipFill>
        <p:spPr>
          <a:xfrm rot="20948400">
            <a:off x="7469640" y="2810520"/>
            <a:ext cx="115200" cy="260280"/>
          </a:xfrm>
          <a:prstGeom prst="rect">
            <a:avLst/>
          </a:prstGeom>
          <a:ln w="9360">
            <a:noFill/>
          </a:ln>
        </p:spPr>
      </p:pic>
      <p:sp>
        <p:nvSpPr>
          <p:cNvPr id="410" name="Line 24"/>
          <p:cNvSpPr/>
          <p:nvPr/>
        </p:nvSpPr>
        <p:spPr>
          <a:xfrm flipV="1">
            <a:off x="6868080" y="2584080"/>
            <a:ext cx="497520" cy="248760"/>
          </a:xfrm>
          <a:prstGeom prst="line">
            <a:avLst/>
          </a:prstGeom>
          <a:ln>
            <a:solidFill>
              <a:srgbClr val="000000"/>
            </a:solidFill>
          </a:ln>
        </p:spPr>
      </p:sp>
      <p:pic>
        <p:nvPicPr>
          <p:cNvPr id="411" name="Picture 28" descr=""/>
          <p:cNvPicPr/>
          <p:nvPr/>
        </p:nvPicPr>
        <p:blipFill>
          <a:blip r:embed="rId6"/>
          <a:stretch>
            <a:fillRect/>
          </a:stretch>
        </p:blipFill>
        <p:spPr>
          <a:xfrm rot="20948400">
            <a:off x="7395840" y="3173040"/>
            <a:ext cx="115200" cy="260280"/>
          </a:xfrm>
          <a:prstGeom prst="rect">
            <a:avLst/>
          </a:prstGeom>
          <a:ln w="9360">
            <a:noFill/>
          </a:ln>
        </p:spPr>
      </p:pic>
      <p:sp>
        <p:nvSpPr>
          <p:cNvPr id="412" name="Line 25"/>
          <p:cNvSpPr/>
          <p:nvPr/>
        </p:nvSpPr>
        <p:spPr>
          <a:xfrm>
            <a:off x="6868080" y="2832840"/>
            <a:ext cx="578520" cy="828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13" name="Line 26"/>
          <p:cNvSpPr/>
          <p:nvPr/>
        </p:nvSpPr>
        <p:spPr>
          <a:xfrm>
            <a:off x="6868080" y="2832840"/>
            <a:ext cx="497520" cy="4147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14" name="CustomShape 27"/>
          <p:cNvSpPr/>
          <p:nvPr/>
        </p:nvSpPr>
        <p:spPr>
          <a:xfrm>
            <a:off x="7621920" y="2697120"/>
            <a:ext cx="737640" cy="54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NED TACTICAL SA DEVICES</a:t>
            </a:r>
            <a:endParaRPr/>
          </a:p>
        </p:txBody>
      </p:sp>
      <p:sp>
        <p:nvSpPr>
          <p:cNvPr id="415" name="CustomShape 28"/>
          <p:cNvSpPr/>
          <p:nvPr/>
        </p:nvSpPr>
        <p:spPr>
          <a:xfrm>
            <a:off x="4698360" y="4848120"/>
            <a:ext cx="744120" cy="246240"/>
          </a:xfrm>
          <a:prstGeom prst="rect">
            <a:avLst/>
          </a:prstGeom>
          <a:noFill/>
          <a:ln>
            <a:noFill/>
          </a:ln>
        </p:spPr>
        <p:txBody>
          <a:bodyPr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CAN SA DISPLAY SYSTEM</a:t>
            </a:r>
            <a:endParaRPr/>
          </a:p>
        </p:txBody>
      </p:sp>
      <p:pic>
        <p:nvPicPr>
          <p:cNvPr id="416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4875120" y="4507920"/>
            <a:ext cx="332280" cy="397080"/>
          </a:xfrm>
          <a:prstGeom prst="rect">
            <a:avLst/>
          </a:prstGeom>
          <a:ln>
            <a:noFill/>
          </a:ln>
        </p:spPr>
      </p:pic>
      <p:pic>
        <p:nvPicPr>
          <p:cNvPr id="417" name="Picture 28" descr=""/>
          <p:cNvPicPr/>
          <p:nvPr/>
        </p:nvPicPr>
        <p:blipFill>
          <a:blip r:embed="rId8"/>
          <a:stretch>
            <a:fillRect/>
          </a:stretch>
        </p:blipFill>
        <p:spPr>
          <a:xfrm rot="20948400">
            <a:off x="5729760" y="4251240"/>
            <a:ext cx="115200" cy="260280"/>
          </a:xfrm>
          <a:prstGeom prst="rect">
            <a:avLst/>
          </a:prstGeom>
          <a:ln w="9360">
            <a:noFill/>
          </a:ln>
        </p:spPr>
      </p:pic>
      <p:pic>
        <p:nvPicPr>
          <p:cNvPr id="418" name="Picture 28" descr=""/>
          <p:cNvPicPr/>
          <p:nvPr/>
        </p:nvPicPr>
        <p:blipFill>
          <a:blip r:embed="rId9"/>
          <a:stretch>
            <a:fillRect/>
          </a:stretch>
        </p:blipFill>
        <p:spPr>
          <a:xfrm rot="20948400">
            <a:off x="5810760" y="4718520"/>
            <a:ext cx="115200" cy="260280"/>
          </a:xfrm>
          <a:prstGeom prst="rect">
            <a:avLst/>
          </a:prstGeom>
          <a:ln w="9360">
            <a:noFill/>
          </a:ln>
        </p:spPr>
      </p:pic>
      <p:sp>
        <p:nvSpPr>
          <p:cNvPr id="419" name="Line 29"/>
          <p:cNvSpPr/>
          <p:nvPr/>
        </p:nvSpPr>
        <p:spPr>
          <a:xfrm flipV="1">
            <a:off x="5209200" y="4491720"/>
            <a:ext cx="497520" cy="248760"/>
          </a:xfrm>
          <a:prstGeom prst="line">
            <a:avLst/>
          </a:prstGeom>
          <a:ln>
            <a:solidFill>
              <a:srgbClr val="000000"/>
            </a:solidFill>
          </a:ln>
        </p:spPr>
      </p:sp>
      <p:pic>
        <p:nvPicPr>
          <p:cNvPr id="420" name="Picture 28" descr=""/>
          <p:cNvPicPr/>
          <p:nvPr/>
        </p:nvPicPr>
        <p:blipFill>
          <a:blip r:embed="rId10"/>
          <a:stretch>
            <a:fillRect/>
          </a:stretch>
        </p:blipFill>
        <p:spPr>
          <a:xfrm rot="20948400">
            <a:off x="5736960" y="5080680"/>
            <a:ext cx="115200" cy="260280"/>
          </a:xfrm>
          <a:prstGeom prst="rect">
            <a:avLst/>
          </a:prstGeom>
          <a:ln w="9360">
            <a:noFill/>
          </a:ln>
        </p:spPr>
      </p:pic>
      <p:sp>
        <p:nvSpPr>
          <p:cNvPr id="421" name="Line 30"/>
          <p:cNvSpPr/>
          <p:nvPr/>
        </p:nvSpPr>
        <p:spPr>
          <a:xfrm>
            <a:off x="5209200" y="4740840"/>
            <a:ext cx="578520" cy="828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22" name="Line 31"/>
          <p:cNvSpPr/>
          <p:nvPr/>
        </p:nvSpPr>
        <p:spPr>
          <a:xfrm>
            <a:off x="5209200" y="4740840"/>
            <a:ext cx="497520" cy="4147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23" name="CustomShape 32"/>
          <p:cNvSpPr/>
          <p:nvPr/>
        </p:nvSpPr>
        <p:spPr>
          <a:xfrm>
            <a:off x="5963040" y="4605120"/>
            <a:ext cx="737640" cy="54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CAN TACTICAL SA DEVICES</a:t>
            </a:r>
            <a:endParaRPr/>
          </a:p>
        </p:txBody>
      </p:sp>
      <p:sp>
        <p:nvSpPr>
          <p:cNvPr id="424" name="CustomShape 33"/>
          <p:cNvSpPr/>
          <p:nvPr/>
        </p:nvSpPr>
        <p:spPr>
          <a:xfrm>
            <a:off x="2721240" y="5321520"/>
            <a:ext cx="744480" cy="246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latin typeface="Arial"/>
              </a:rPr>
              <a:t>TACDS</a:t>
            </a:r>
            <a:endParaRPr/>
          </a:p>
        </p:txBody>
      </p:sp>
      <p:pic>
        <p:nvPicPr>
          <p:cNvPr id="425" name="" descr=""/>
          <p:cNvPicPr/>
          <p:nvPr/>
        </p:nvPicPr>
        <p:blipFill>
          <a:blip r:embed="rId11"/>
          <a:stretch>
            <a:fillRect/>
          </a:stretch>
        </p:blipFill>
        <p:spPr>
          <a:xfrm>
            <a:off x="2469960" y="2185200"/>
            <a:ext cx="332280" cy="397080"/>
          </a:xfrm>
          <a:prstGeom prst="rect">
            <a:avLst/>
          </a:prstGeom>
          <a:ln>
            <a:noFill/>
          </a:ln>
        </p:spPr>
      </p:pic>
      <p:sp>
        <p:nvSpPr>
          <p:cNvPr id="426" name="CustomShape 34"/>
          <p:cNvSpPr/>
          <p:nvPr/>
        </p:nvSpPr>
        <p:spPr>
          <a:xfrm>
            <a:off x="2721240" y="1944720"/>
            <a:ext cx="744120" cy="55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NATO SA DISPLAY SYSTEM</a:t>
            </a:r>
            <a:endParaRPr/>
          </a:p>
        </p:txBody>
      </p:sp>
      <p:sp>
        <p:nvSpPr>
          <p:cNvPr id="427" name="Line 35"/>
          <p:cNvSpPr/>
          <p:nvPr/>
        </p:nvSpPr>
        <p:spPr>
          <a:xfrm>
            <a:off x="3052800" y="5570280"/>
            <a:ext cx="147600" cy="2628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28" name="CustomShape 36"/>
          <p:cNvSpPr/>
          <p:nvPr/>
        </p:nvSpPr>
        <p:spPr>
          <a:xfrm>
            <a:off x="3107520" y="5570280"/>
            <a:ext cx="772920" cy="26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US VMF</a:t>
            </a:r>
            <a:endParaRPr/>
          </a:p>
        </p:txBody>
      </p:sp>
      <p:pic>
        <p:nvPicPr>
          <p:cNvPr id="429" name="" descr=""/>
          <p:cNvPicPr/>
          <p:nvPr/>
        </p:nvPicPr>
        <p:blipFill>
          <a:blip r:embed="rId12"/>
          <a:stretch>
            <a:fillRect/>
          </a:stretch>
        </p:blipFill>
        <p:spPr>
          <a:xfrm>
            <a:off x="2884680" y="2599920"/>
            <a:ext cx="332280" cy="397080"/>
          </a:xfrm>
          <a:prstGeom prst="rect">
            <a:avLst/>
          </a:prstGeom>
          <a:ln>
            <a:noFill/>
          </a:ln>
        </p:spPr>
      </p:pic>
      <p:sp>
        <p:nvSpPr>
          <p:cNvPr id="430" name="Line 37"/>
          <p:cNvSpPr/>
          <p:nvPr/>
        </p:nvSpPr>
        <p:spPr>
          <a:xfrm flipH="1" flipV="1">
            <a:off x="1393920" y="1588680"/>
            <a:ext cx="6640920" cy="2820600"/>
          </a:xfrm>
          <a:prstGeom prst="line">
            <a:avLst/>
          </a:prstGeom>
          <a:ln cap="rnd">
            <a:solidFill>
              <a:srgbClr val="000000"/>
            </a:solidFill>
            <a:custDash>
              <a:ds d="-74672960000" sp="-74672960000"/>
            </a:custDash>
          </a:ln>
        </p:spPr>
      </p:sp>
      <p:sp>
        <p:nvSpPr>
          <p:cNvPr id="431" name="CustomShape 38"/>
          <p:cNvSpPr/>
          <p:nvPr/>
        </p:nvSpPr>
        <p:spPr>
          <a:xfrm>
            <a:off x="2306160" y="2691360"/>
            <a:ext cx="744120" cy="55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NIRIS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DATA BROKER</a:t>
            </a:r>
            <a:endParaRPr/>
          </a:p>
        </p:txBody>
      </p:sp>
      <p:pic>
        <p:nvPicPr>
          <p:cNvPr id="432" name="" descr=""/>
          <p:cNvPicPr/>
          <p:nvPr/>
        </p:nvPicPr>
        <p:blipFill>
          <a:blip r:embed="rId13"/>
          <a:stretch>
            <a:fillRect/>
          </a:stretch>
        </p:blipFill>
        <p:spPr>
          <a:xfrm>
            <a:off x="813240" y="2584080"/>
            <a:ext cx="332280" cy="397080"/>
          </a:xfrm>
          <a:prstGeom prst="rect">
            <a:avLst/>
          </a:prstGeom>
          <a:ln>
            <a:noFill/>
          </a:ln>
        </p:spPr>
      </p:pic>
      <p:pic>
        <p:nvPicPr>
          <p:cNvPr id="433" name="" descr=""/>
          <p:cNvPicPr/>
          <p:nvPr/>
        </p:nvPicPr>
        <p:blipFill>
          <a:blip r:embed="rId14"/>
          <a:stretch>
            <a:fillRect/>
          </a:stretch>
        </p:blipFill>
        <p:spPr>
          <a:xfrm>
            <a:off x="895680" y="4740840"/>
            <a:ext cx="332280" cy="397080"/>
          </a:xfrm>
          <a:prstGeom prst="rect">
            <a:avLst/>
          </a:prstGeom>
          <a:ln>
            <a:noFill/>
          </a:ln>
        </p:spPr>
      </p:pic>
      <p:sp>
        <p:nvSpPr>
          <p:cNvPr id="434" name="CustomShape 39"/>
          <p:cNvSpPr/>
          <p:nvPr/>
        </p:nvSpPr>
        <p:spPr>
          <a:xfrm>
            <a:off x="648000" y="5073120"/>
            <a:ext cx="744120" cy="246240"/>
          </a:xfrm>
          <a:prstGeom prst="rect">
            <a:avLst/>
          </a:prstGeom>
          <a:noFill/>
          <a:ln>
            <a:noFill/>
          </a:ln>
        </p:spPr>
        <p:txBody>
          <a:bodyPr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GCSS(J)</a:t>
            </a:r>
            <a:endParaRPr/>
          </a:p>
        </p:txBody>
      </p:sp>
      <p:sp>
        <p:nvSpPr>
          <p:cNvPr id="435" name="CustomShape 40"/>
          <p:cNvSpPr/>
          <p:nvPr/>
        </p:nvSpPr>
        <p:spPr>
          <a:xfrm>
            <a:off x="3402720" y="6159600"/>
            <a:ext cx="744120" cy="246240"/>
          </a:xfrm>
          <a:prstGeom prst="rect">
            <a:avLst/>
          </a:prstGeom>
          <a:noFill/>
          <a:ln>
            <a:noFill/>
          </a:ln>
        </p:spPr>
        <p:txBody>
          <a:bodyPr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JCTW</a:t>
            </a:r>
            <a:endParaRPr/>
          </a:p>
        </p:txBody>
      </p:sp>
      <p:pic>
        <p:nvPicPr>
          <p:cNvPr id="436" name="" descr=""/>
          <p:cNvPicPr/>
          <p:nvPr/>
        </p:nvPicPr>
        <p:blipFill>
          <a:blip r:embed="rId15"/>
          <a:stretch>
            <a:fillRect/>
          </a:stretch>
        </p:blipFill>
        <p:spPr>
          <a:xfrm>
            <a:off x="3645000" y="5819040"/>
            <a:ext cx="332280" cy="397080"/>
          </a:xfrm>
          <a:prstGeom prst="rect">
            <a:avLst/>
          </a:prstGeom>
          <a:ln>
            <a:noFill/>
          </a:ln>
        </p:spPr>
      </p:pic>
      <p:pic>
        <p:nvPicPr>
          <p:cNvPr id="437" name="" descr=""/>
          <p:cNvPicPr/>
          <p:nvPr/>
        </p:nvPicPr>
        <p:blipFill>
          <a:blip r:embed="rId16"/>
          <a:stretch>
            <a:fillRect/>
          </a:stretch>
        </p:blipFill>
        <p:spPr>
          <a:xfrm>
            <a:off x="5623920" y="1671480"/>
            <a:ext cx="332280" cy="397080"/>
          </a:xfrm>
          <a:prstGeom prst="rect">
            <a:avLst/>
          </a:prstGeom>
          <a:ln>
            <a:noFill/>
          </a:ln>
        </p:spPr>
      </p:pic>
      <p:sp>
        <p:nvSpPr>
          <p:cNvPr id="438" name="CustomShape 41"/>
          <p:cNvSpPr/>
          <p:nvPr/>
        </p:nvSpPr>
        <p:spPr>
          <a:xfrm>
            <a:off x="5292360" y="2040840"/>
            <a:ext cx="990720" cy="20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95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LINK-16 Display</a:t>
            </a:r>
            <a:endParaRPr/>
          </a:p>
        </p:txBody>
      </p:sp>
      <p:pic>
        <p:nvPicPr>
          <p:cNvPr id="439" name="" descr=""/>
          <p:cNvPicPr/>
          <p:nvPr/>
        </p:nvPicPr>
        <p:blipFill>
          <a:blip r:embed="rId17"/>
          <a:stretch>
            <a:fillRect/>
          </a:stretch>
        </p:blipFill>
        <p:spPr>
          <a:xfrm rot="2058000">
            <a:off x="1127160" y="1235520"/>
            <a:ext cx="367200" cy="64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