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9.png" ContentType="image/png"/>
  <Override PartName="/ppt/media/image46.png" ContentType="image/png"/>
  <Override PartName="/ppt/media/image43.png" ContentType="image/png"/>
  <Override PartName="/ppt/media/image42.jpeg" ContentType="image/jpeg"/>
  <Override PartName="/ppt/media/image38.jpeg" ContentType="image/jpeg"/>
  <Override PartName="/ppt/media/image36.jpeg" ContentType="image/jpeg"/>
  <Override PartName="/ppt/media/image35.jpeg" ContentType="image/jpe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3.jpeg" ContentType="image/jpeg"/>
  <Override PartName="/ppt/media/image23.png" ContentType="image/png"/>
  <Override PartName="/ppt/media/image39.png" ContentType="image/png"/>
  <Override PartName="/ppt/media/image12.png" ContentType="image/png"/>
  <Override PartName="/ppt/media/image11.png" ContentType="image/png"/>
  <Override PartName="/ppt/media/image48.png" ContentType="image/png"/>
  <Override PartName="/ppt/media/image40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41.jpeg" ContentType="image/jpe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106524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 w="936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1065240"/>
          </a:xfrm>
          <a:prstGeom prst="rect">
            <a:avLst/>
          </a:prstGeom>
          <a:ln w="936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057400" y="1143000"/>
            <a:ext cx="5865840" cy="5180040"/>
          </a:xfrm>
          <a:prstGeom prst="ellipse">
            <a:avLst/>
          </a:prstGeom>
          <a:solidFill>
            <a:srgbClr val="990000"/>
          </a:solidFill>
          <a:ln w="1260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6000">
                <a:solidFill>
                  <a:srgbClr val="ffcc66"/>
                </a:solidFill>
                <a:latin typeface="Palatino Linotype"/>
              </a:rPr>
              <a:t>Questions?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8.jpeg"/><Relationship Id="rId7" Type="http://schemas.openxmlformats.org/officeDocument/2006/relationships/image" Target="../media/image39.png"/><Relationship Id="rId8" Type="http://schemas.openxmlformats.org/officeDocument/2006/relationships/image" Target="../media/image40.jpeg"/><Relationship Id="rId9" Type="http://schemas.openxmlformats.org/officeDocument/2006/relationships/image" Target="../media/image41.jpeg"/><Relationship Id="rId10" Type="http://schemas.openxmlformats.org/officeDocument/2006/relationships/image" Target="../media/image42.jpe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99072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MTF XML REFACTOR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TISWG 15-01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971800" y="3809880"/>
            <a:ext cx="5561280" cy="28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Major James Neushul,USMC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MCTSSA IOB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</a:rPr>
              <a:t>James.neushul@usmc.mil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NATO XML GoE Re-factor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CustomShape 4"/>
          <p:cNvSpPr/>
          <p:nvPr/>
        </p:nvSpPr>
        <p:spPr>
          <a:xfrm>
            <a:off x="548640" y="1600200"/>
            <a:ext cx="8228520" cy="214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Use XSLT to convert NATO MTF from 367 Messages provided as 1468 files of size 900MB to 3 files of 43 MB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Implemented HTML 5 / Javascript web application which stores compressed std in files at 7 MB.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CWIC 2015 will demonstrate efficacy of NIEM Methodology.</a:t>
            </a:r>
            <a:endParaRPr/>
          </a:p>
        </p:txBody>
      </p:sp>
      <p:sp>
        <p:nvSpPr>
          <p:cNvPr id="242" name="CustomShape 5"/>
          <p:cNvSpPr/>
          <p:nvPr/>
        </p:nvSpPr>
        <p:spPr>
          <a:xfrm>
            <a:off x="640080" y="1188720"/>
            <a:ext cx="336780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ACCOMPLISHMENTS:</a:t>
            </a:r>
            <a:endParaRPr/>
          </a:p>
        </p:txBody>
      </p:sp>
      <p:sp>
        <p:nvSpPr>
          <p:cNvPr id="243" name="CustomShape 6"/>
          <p:cNvSpPr/>
          <p:nvPr/>
        </p:nvSpPr>
        <p:spPr>
          <a:xfrm>
            <a:off x="548640" y="4298040"/>
            <a:ext cx="822852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Reliance on expensive proprietary database for CM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NIEM is US Centric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Lack of awareness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on the Wire......</a:t>
            </a:r>
            <a:endParaRPr/>
          </a:p>
        </p:txBody>
      </p:sp>
      <p:sp>
        <p:nvSpPr>
          <p:cNvPr id="244" name="CustomShape 7"/>
          <p:cNvSpPr/>
          <p:nvPr/>
        </p:nvSpPr>
        <p:spPr>
          <a:xfrm>
            <a:off x="547560" y="3772800"/>
            <a:ext cx="137160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ISSUES: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57600" y="3139560"/>
            <a:ext cx="5561280" cy="15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560" y="-453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Line 3"/>
          <p:cNvSpPr/>
          <p:nvPr/>
        </p:nvSpPr>
        <p:spPr>
          <a:xfrm flipH="1" flipV="1">
            <a:off x="1913040" y="1555200"/>
            <a:ext cx="995400" cy="398160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</a:ln>
        </p:spPr>
      </p:sp>
      <p:sp>
        <p:nvSpPr>
          <p:cNvPr id="250" name="Line 4"/>
          <p:cNvSpPr/>
          <p:nvPr/>
        </p:nvSpPr>
        <p:spPr>
          <a:xfrm flipH="1" flipV="1">
            <a:off x="1913040" y="1804320"/>
            <a:ext cx="5888880" cy="223956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</a:ln>
        </p:spPr>
      </p:sp>
      <p:sp>
        <p:nvSpPr>
          <p:cNvPr id="251" name="CustomShape 5"/>
          <p:cNvSpPr/>
          <p:nvPr/>
        </p:nvSpPr>
        <p:spPr>
          <a:xfrm rot="21513000">
            <a:off x="4052880" y="2168280"/>
            <a:ext cx="191376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 rot="5235000">
            <a:off x="2057760" y="4095360"/>
            <a:ext cx="19141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53" name="CustomShape 7"/>
          <p:cNvSpPr/>
          <p:nvPr/>
        </p:nvSpPr>
        <p:spPr>
          <a:xfrm rot="1251600">
            <a:off x="4200120" y="3950640"/>
            <a:ext cx="2981880" cy="16887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254" name="CustomShape 8"/>
          <p:cNvSpPr/>
          <p:nvPr/>
        </p:nvSpPr>
        <p:spPr>
          <a:xfrm rot="21553800">
            <a:off x="6321600" y="1321200"/>
            <a:ext cx="2802960" cy="19638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255" name="CustomShape 9"/>
          <p:cNvSpPr/>
          <p:nvPr/>
        </p:nvSpPr>
        <p:spPr>
          <a:xfrm>
            <a:off x="6622560" y="2575440"/>
            <a:ext cx="74448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COC</a:t>
            </a:r>
            <a:endParaRPr/>
          </a:p>
        </p:txBody>
      </p:sp>
      <p:sp>
        <p:nvSpPr>
          <p:cNvPr id="256" name="CustomShape 10"/>
          <p:cNvSpPr/>
          <p:nvPr/>
        </p:nvSpPr>
        <p:spPr>
          <a:xfrm>
            <a:off x="2327760" y="2512080"/>
            <a:ext cx="1002600" cy="26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 COC</a:t>
            </a:r>
            <a:endParaRPr/>
          </a:p>
        </p:txBody>
      </p:sp>
      <p:sp>
        <p:nvSpPr>
          <p:cNvPr id="257" name="CustomShape 11"/>
          <p:cNvSpPr/>
          <p:nvPr/>
        </p:nvSpPr>
        <p:spPr>
          <a:xfrm>
            <a:off x="7387560" y="4278600"/>
            <a:ext cx="1242000" cy="261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ff0000"/>
                </a:solidFill>
                <a:latin typeface="Arial"/>
              </a:rPr>
              <a:t>DOWNED US PILOT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5765040" y="5537160"/>
            <a:ext cx="63684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Squad Ldr</a:t>
            </a:r>
            <a:endParaRPr/>
          </a:p>
        </p:txBody>
      </p:sp>
      <p:pic>
        <p:nvPicPr>
          <p:cNvPr id="2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4790520"/>
            <a:ext cx="9141120" cy="1593000"/>
          </a:xfrm>
          <a:prstGeom prst="rect">
            <a:avLst/>
          </a:prstGeom>
          <a:ln>
            <a:noFill/>
          </a:ln>
        </p:spPr>
      </p:pic>
      <p:sp>
        <p:nvSpPr>
          <p:cNvPr id="260" name="CustomShape 13"/>
          <p:cNvSpPr/>
          <p:nvPr/>
        </p:nvSpPr>
        <p:spPr>
          <a:xfrm>
            <a:off x="6797520" y="6262560"/>
            <a:ext cx="1002600" cy="16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Horizon</a:t>
            </a:r>
            <a:endParaRPr/>
          </a:p>
        </p:txBody>
      </p:sp>
      <p:sp>
        <p:nvSpPr>
          <p:cNvPr id="261" name="CustomShape 14"/>
          <p:cNvSpPr/>
          <p:nvPr/>
        </p:nvSpPr>
        <p:spPr>
          <a:xfrm>
            <a:off x="2816280" y="5538960"/>
            <a:ext cx="174960" cy="1227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2" name="Line 15"/>
          <p:cNvSpPr/>
          <p:nvPr/>
        </p:nvSpPr>
        <p:spPr>
          <a:xfrm>
            <a:off x="2816640" y="553896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3" name="Line 16"/>
          <p:cNvSpPr/>
          <p:nvPr/>
        </p:nvSpPr>
        <p:spPr>
          <a:xfrm flipV="1">
            <a:off x="2816640" y="553716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4" name="CustomShape 17"/>
          <p:cNvSpPr/>
          <p:nvPr/>
        </p:nvSpPr>
        <p:spPr>
          <a:xfrm>
            <a:off x="2536200" y="5643720"/>
            <a:ext cx="78048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LFOC</a:t>
            </a:r>
            <a:endParaRPr/>
          </a:p>
        </p:txBody>
      </p:sp>
      <p:sp>
        <p:nvSpPr>
          <p:cNvPr id="265" name="CustomShape 18"/>
          <p:cNvSpPr/>
          <p:nvPr/>
        </p:nvSpPr>
        <p:spPr>
          <a:xfrm rot="19174800">
            <a:off x="8283240" y="266004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6" name="Line 19"/>
          <p:cNvSpPr/>
          <p:nvPr/>
        </p:nvSpPr>
        <p:spPr>
          <a:xfrm>
            <a:off x="8268480" y="269460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7" name="Line 20"/>
          <p:cNvSpPr/>
          <p:nvPr/>
        </p:nvSpPr>
        <p:spPr>
          <a:xfrm flipV="1">
            <a:off x="8323560" y="2644200"/>
            <a:ext cx="180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8" name="CustomShape 21"/>
          <p:cNvSpPr/>
          <p:nvPr/>
        </p:nvSpPr>
        <p:spPr>
          <a:xfrm rot="19174800">
            <a:off x="8406000" y="258372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9" name="Line 22"/>
          <p:cNvSpPr/>
          <p:nvPr/>
        </p:nvSpPr>
        <p:spPr>
          <a:xfrm>
            <a:off x="8390880" y="26186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0" name="Line 23"/>
          <p:cNvSpPr/>
          <p:nvPr/>
        </p:nvSpPr>
        <p:spPr>
          <a:xfrm flipV="1">
            <a:off x="8446320" y="256824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1" name="CustomShape 24"/>
          <p:cNvSpPr/>
          <p:nvPr/>
        </p:nvSpPr>
        <p:spPr>
          <a:xfrm rot="19174800">
            <a:off x="8285400" y="251604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2" name="Line 25"/>
          <p:cNvSpPr/>
          <p:nvPr/>
        </p:nvSpPr>
        <p:spPr>
          <a:xfrm>
            <a:off x="8270640" y="2550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3" name="Line 26"/>
          <p:cNvSpPr/>
          <p:nvPr/>
        </p:nvSpPr>
        <p:spPr>
          <a:xfrm flipV="1">
            <a:off x="8326080" y="25002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4" name="CustomShape 27"/>
          <p:cNvSpPr/>
          <p:nvPr/>
        </p:nvSpPr>
        <p:spPr>
          <a:xfrm rot="19174800">
            <a:off x="6374880" y="524304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5" name="Line 28"/>
          <p:cNvSpPr/>
          <p:nvPr/>
        </p:nvSpPr>
        <p:spPr>
          <a:xfrm>
            <a:off x="6360480" y="5277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6" name="Line 29"/>
          <p:cNvSpPr/>
          <p:nvPr/>
        </p:nvSpPr>
        <p:spPr>
          <a:xfrm flipV="1">
            <a:off x="6415560" y="52268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7" name="CustomShape 30"/>
          <p:cNvSpPr/>
          <p:nvPr/>
        </p:nvSpPr>
        <p:spPr>
          <a:xfrm rot="19174800">
            <a:off x="8632080" y="290916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8" name="Line 31"/>
          <p:cNvSpPr/>
          <p:nvPr/>
        </p:nvSpPr>
        <p:spPr>
          <a:xfrm>
            <a:off x="8617680" y="29437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9" name="Line 32"/>
          <p:cNvSpPr/>
          <p:nvPr/>
        </p:nvSpPr>
        <p:spPr>
          <a:xfrm flipV="1">
            <a:off x="8672760" y="289332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0" name="CustomShape 33"/>
          <p:cNvSpPr/>
          <p:nvPr/>
        </p:nvSpPr>
        <p:spPr>
          <a:xfrm rot="19174800">
            <a:off x="8700120" y="278208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81" name="Line 34"/>
          <p:cNvSpPr/>
          <p:nvPr/>
        </p:nvSpPr>
        <p:spPr>
          <a:xfrm>
            <a:off x="8685360" y="28170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2" name="Line 35"/>
          <p:cNvSpPr/>
          <p:nvPr/>
        </p:nvSpPr>
        <p:spPr>
          <a:xfrm flipV="1">
            <a:off x="8740800" y="27666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3" name="CustomShape 36"/>
          <p:cNvSpPr/>
          <p:nvPr/>
        </p:nvSpPr>
        <p:spPr>
          <a:xfrm rot="19174800">
            <a:off x="8503920" y="278748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84" name="Line 37"/>
          <p:cNvSpPr/>
          <p:nvPr/>
        </p:nvSpPr>
        <p:spPr>
          <a:xfrm>
            <a:off x="8489160" y="28224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5" name="Line 38"/>
          <p:cNvSpPr/>
          <p:nvPr/>
        </p:nvSpPr>
        <p:spPr>
          <a:xfrm flipV="1">
            <a:off x="8544960" y="27720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6" name="CustomShape 39"/>
          <p:cNvSpPr/>
          <p:nvPr/>
        </p:nvSpPr>
        <p:spPr>
          <a:xfrm rot="19174800">
            <a:off x="8458920" y="295488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87" name="Line 40"/>
          <p:cNvSpPr/>
          <p:nvPr/>
        </p:nvSpPr>
        <p:spPr>
          <a:xfrm>
            <a:off x="8443800" y="29894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8" name="Line 41"/>
          <p:cNvSpPr/>
          <p:nvPr/>
        </p:nvSpPr>
        <p:spPr>
          <a:xfrm flipV="1">
            <a:off x="8499240" y="29390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9" name="CustomShape 42"/>
          <p:cNvSpPr/>
          <p:nvPr/>
        </p:nvSpPr>
        <p:spPr>
          <a:xfrm rot="19174800">
            <a:off x="6460560" y="503352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0" name="Line 43"/>
          <p:cNvSpPr/>
          <p:nvPr/>
        </p:nvSpPr>
        <p:spPr>
          <a:xfrm>
            <a:off x="6446160" y="506772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1" name="Line 44"/>
          <p:cNvSpPr/>
          <p:nvPr/>
        </p:nvSpPr>
        <p:spPr>
          <a:xfrm flipV="1">
            <a:off x="6501240" y="50176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2" name="CustomShape 45"/>
          <p:cNvSpPr/>
          <p:nvPr/>
        </p:nvSpPr>
        <p:spPr>
          <a:xfrm rot="19174800">
            <a:off x="6260400" y="486432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3" name="Line 46"/>
          <p:cNvSpPr/>
          <p:nvPr/>
        </p:nvSpPr>
        <p:spPr>
          <a:xfrm>
            <a:off x="6245640" y="48985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4" name="Line 47"/>
          <p:cNvSpPr/>
          <p:nvPr/>
        </p:nvSpPr>
        <p:spPr>
          <a:xfrm flipV="1">
            <a:off x="6301080" y="48484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5" name="CustomShape 48"/>
          <p:cNvSpPr/>
          <p:nvPr/>
        </p:nvSpPr>
        <p:spPr>
          <a:xfrm rot="19174800">
            <a:off x="6410880" y="490032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6" name="Line 49"/>
          <p:cNvSpPr/>
          <p:nvPr/>
        </p:nvSpPr>
        <p:spPr>
          <a:xfrm>
            <a:off x="6395760" y="493524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7" name="Line 50"/>
          <p:cNvSpPr/>
          <p:nvPr/>
        </p:nvSpPr>
        <p:spPr>
          <a:xfrm flipV="1">
            <a:off x="6451200" y="488448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8" name="CustomShape 51"/>
          <p:cNvSpPr/>
          <p:nvPr/>
        </p:nvSpPr>
        <p:spPr>
          <a:xfrm rot="19174800">
            <a:off x="6248880" y="536904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9" name="Line 52"/>
          <p:cNvSpPr/>
          <p:nvPr/>
        </p:nvSpPr>
        <p:spPr>
          <a:xfrm>
            <a:off x="6234120" y="540396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0" name="Line 53"/>
          <p:cNvSpPr/>
          <p:nvPr/>
        </p:nvSpPr>
        <p:spPr>
          <a:xfrm flipV="1">
            <a:off x="6289560" y="535356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1" name="CustomShape 54"/>
          <p:cNvSpPr/>
          <p:nvPr/>
        </p:nvSpPr>
        <p:spPr>
          <a:xfrm>
            <a:off x="8685360" y="4749480"/>
            <a:ext cx="143280" cy="10188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02" name="Line 55"/>
          <p:cNvSpPr/>
          <p:nvPr/>
        </p:nvSpPr>
        <p:spPr>
          <a:xfrm>
            <a:off x="8685720" y="47491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03" name="Line 56"/>
          <p:cNvSpPr/>
          <p:nvPr/>
        </p:nvSpPr>
        <p:spPr>
          <a:xfrm flipV="1">
            <a:off x="8685720" y="474696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04" name="CustomShape 57"/>
          <p:cNvSpPr/>
          <p:nvPr/>
        </p:nvSpPr>
        <p:spPr>
          <a:xfrm>
            <a:off x="8467200" y="4616280"/>
            <a:ext cx="143280" cy="10188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05" name="Line 58"/>
          <p:cNvSpPr/>
          <p:nvPr/>
        </p:nvSpPr>
        <p:spPr>
          <a:xfrm>
            <a:off x="8467560" y="4616280"/>
            <a:ext cx="147240" cy="10620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06" name="Line 59"/>
          <p:cNvSpPr/>
          <p:nvPr/>
        </p:nvSpPr>
        <p:spPr>
          <a:xfrm flipV="1">
            <a:off x="8467560" y="461448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07" name="CustomShape 60"/>
          <p:cNvSpPr/>
          <p:nvPr/>
        </p:nvSpPr>
        <p:spPr>
          <a:xfrm>
            <a:off x="5549760" y="4772880"/>
            <a:ext cx="53784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Plt Cdr</a:t>
            </a:r>
            <a:endParaRPr/>
          </a:p>
        </p:txBody>
      </p:sp>
      <p:sp>
        <p:nvSpPr>
          <p:cNvPr id="308" name="CustomShape 61"/>
          <p:cNvSpPr/>
          <p:nvPr/>
        </p:nvSpPr>
        <p:spPr>
          <a:xfrm>
            <a:off x="5187600" y="4200480"/>
            <a:ext cx="266400" cy="1713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09" name="Line 62"/>
          <p:cNvSpPr/>
          <p:nvPr/>
        </p:nvSpPr>
        <p:spPr>
          <a:xfrm>
            <a:off x="5187600" y="419976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0" name="Line 63"/>
          <p:cNvSpPr/>
          <p:nvPr/>
        </p:nvSpPr>
        <p:spPr>
          <a:xfrm flipV="1">
            <a:off x="5187600" y="420048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1" name="CustomShape 64"/>
          <p:cNvSpPr/>
          <p:nvPr/>
        </p:nvSpPr>
        <p:spPr>
          <a:xfrm>
            <a:off x="5065200" y="4356720"/>
            <a:ext cx="53748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Co Cdr</a:t>
            </a:r>
            <a:endParaRPr/>
          </a:p>
        </p:txBody>
      </p:sp>
      <p:sp>
        <p:nvSpPr>
          <p:cNvPr id="312" name="CustomShape 65"/>
          <p:cNvSpPr/>
          <p:nvPr/>
        </p:nvSpPr>
        <p:spPr>
          <a:xfrm>
            <a:off x="5702760" y="4639320"/>
            <a:ext cx="269640" cy="1641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13" name="Line 66"/>
          <p:cNvSpPr/>
          <p:nvPr/>
        </p:nvSpPr>
        <p:spPr>
          <a:xfrm>
            <a:off x="5703120" y="46386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4" name="Line 67"/>
          <p:cNvSpPr/>
          <p:nvPr/>
        </p:nvSpPr>
        <p:spPr>
          <a:xfrm flipV="1">
            <a:off x="5703120" y="46393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5" name="CustomShape 68"/>
          <p:cNvSpPr/>
          <p:nvPr/>
        </p:nvSpPr>
        <p:spPr>
          <a:xfrm>
            <a:off x="5948280" y="5427000"/>
            <a:ext cx="178200" cy="1641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16" name="Line 69"/>
          <p:cNvSpPr/>
          <p:nvPr/>
        </p:nvSpPr>
        <p:spPr>
          <a:xfrm>
            <a:off x="5948280" y="542628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7" name="Line 70"/>
          <p:cNvSpPr/>
          <p:nvPr/>
        </p:nvSpPr>
        <p:spPr>
          <a:xfrm flipV="1">
            <a:off x="5948280" y="5427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8" name="CustomShape 71"/>
          <p:cNvSpPr/>
          <p:nvPr/>
        </p:nvSpPr>
        <p:spPr>
          <a:xfrm>
            <a:off x="7849080" y="3996000"/>
            <a:ext cx="178200" cy="1641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19" name="Line 72"/>
          <p:cNvSpPr/>
          <p:nvPr/>
        </p:nvSpPr>
        <p:spPr>
          <a:xfrm>
            <a:off x="7849080" y="399564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0" name="Line 73"/>
          <p:cNvSpPr/>
          <p:nvPr/>
        </p:nvSpPr>
        <p:spPr>
          <a:xfrm flipV="1">
            <a:off x="7849080" y="3996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1" name="CustomShape 74"/>
          <p:cNvSpPr/>
          <p:nvPr/>
        </p:nvSpPr>
        <p:spPr>
          <a:xfrm>
            <a:off x="0" y="245160"/>
            <a:ext cx="9139680" cy="45324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CustomShape 75"/>
          <p:cNvSpPr/>
          <p:nvPr/>
        </p:nvSpPr>
        <p:spPr>
          <a:xfrm>
            <a:off x="2880" y="734400"/>
            <a:ext cx="914004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pic>
        <p:nvPicPr>
          <p:cNvPr id="323" name="Pictur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68200" y="3960720"/>
            <a:ext cx="390600" cy="362880"/>
          </a:xfrm>
          <a:prstGeom prst="rect">
            <a:avLst/>
          </a:prstGeom>
          <a:ln>
            <a:noFill/>
          </a:ln>
        </p:spPr>
      </p:pic>
      <p:pic>
        <p:nvPicPr>
          <p:cNvPr id="324" name="Picture 28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68520" y="5077800"/>
            <a:ext cx="171720" cy="35316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93800" y="3964320"/>
            <a:ext cx="324000" cy="33948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45720" y="4541760"/>
            <a:ext cx="433440" cy="347040"/>
          </a:xfrm>
          <a:prstGeom prst="rect">
            <a:avLst/>
          </a:prstGeom>
          <a:ln>
            <a:noFill/>
          </a:ln>
        </p:spPr>
      </p:pic>
      <p:pic>
        <p:nvPicPr>
          <p:cNvPr id="327" name="Picture 28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009840" y="4390200"/>
            <a:ext cx="214560" cy="36252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63840" y="2778480"/>
            <a:ext cx="636840" cy="16272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659680" y="6416640"/>
            <a:ext cx="1089720" cy="283320"/>
          </a:xfrm>
          <a:prstGeom prst="rect">
            <a:avLst/>
          </a:prstGeom>
          <a:ln>
            <a:noFill/>
          </a:ln>
        </p:spPr>
      </p:pic>
      <p:sp>
        <p:nvSpPr>
          <p:cNvPr id="330" name="CustomShape 76"/>
          <p:cNvSpPr/>
          <p:nvPr/>
        </p:nvSpPr>
        <p:spPr>
          <a:xfrm>
            <a:off x="2673360" y="6701400"/>
            <a:ext cx="813600" cy="12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LPD-17</a:t>
            </a:r>
            <a:endParaRPr/>
          </a:p>
        </p:txBody>
      </p:sp>
      <p:pic>
        <p:nvPicPr>
          <p:cNvPr id="331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006360" y="5918760"/>
            <a:ext cx="1074600" cy="5770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581480" y="5918760"/>
            <a:ext cx="1321560" cy="306360"/>
          </a:xfrm>
          <a:prstGeom prst="rect">
            <a:avLst/>
          </a:prstGeom>
          <a:ln>
            <a:noFill/>
          </a:ln>
        </p:spPr>
      </p:pic>
      <p:sp>
        <p:nvSpPr>
          <p:cNvPr id="333" name="CustomShape 77"/>
          <p:cNvSpPr/>
          <p:nvPr/>
        </p:nvSpPr>
        <p:spPr>
          <a:xfrm>
            <a:off x="1864080" y="6226920"/>
            <a:ext cx="579960" cy="12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LHD-8</a:t>
            </a:r>
            <a:endParaRPr/>
          </a:p>
        </p:txBody>
      </p:sp>
      <p:sp>
        <p:nvSpPr>
          <p:cNvPr id="334" name="CustomShape 78"/>
          <p:cNvSpPr/>
          <p:nvPr/>
        </p:nvSpPr>
        <p:spPr>
          <a:xfrm>
            <a:off x="2668680" y="2350800"/>
            <a:ext cx="257040" cy="1591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35" name="Line 79"/>
          <p:cNvSpPr/>
          <p:nvPr/>
        </p:nvSpPr>
        <p:spPr>
          <a:xfrm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6" name="Line 80"/>
          <p:cNvSpPr/>
          <p:nvPr/>
        </p:nvSpPr>
        <p:spPr>
          <a:xfrm flipV="1"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7" name="Line 81"/>
          <p:cNvSpPr/>
          <p:nvPr/>
        </p:nvSpPr>
        <p:spPr>
          <a:xfrm flipV="1">
            <a:off x="2927880" y="2135880"/>
            <a:ext cx="0" cy="2149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8" name="CustomShape 82"/>
          <p:cNvSpPr/>
          <p:nvPr/>
        </p:nvSpPr>
        <p:spPr>
          <a:xfrm>
            <a:off x="2928240" y="2135880"/>
            <a:ext cx="153360" cy="1054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39" name="CustomShape 83"/>
          <p:cNvSpPr/>
          <p:nvPr/>
        </p:nvSpPr>
        <p:spPr>
          <a:xfrm>
            <a:off x="7495200" y="2378520"/>
            <a:ext cx="63684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Squad Ldr</a:t>
            </a:r>
            <a:endParaRPr/>
          </a:p>
        </p:txBody>
      </p:sp>
      <p:sp>
        <p:nvSpPr>
          <p:cNvPr id="340" name="CustomShape 84"/>
          <p:cNvSpPr/>
          <p:nvPr/>
        </p:nvSpPr>
        <p:spPr>
          <a:xfrm rot="19174800">
            <a:off x="7978680" y="2210400"/>
            <a:ext cx="72360" cy="79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41" name="Line 85"/>
          <p:cNvSpPr/>
          <p:nvPr/>
        </p:nvSpPr>
        <p:spPr>
          <a:xfrm>
            <a:off x="7964280" y="22453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2" name="CustomShape 86"/>
          <p:cNvSpPr/>
          <p:nvPr/>
        </p:nvSpPr>
        <p:spPr>
          <a:xfrm>
            <a:off x="7304400" y="3048480"/>
            <a:ext cx="53784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Plt Cdr</a:t>
            </a:r>
            <a:endParaRPr/>
          </a:p>
        </p:txBody>
      </p:sp>
      <p:sp>
        <p:nvSpPr>
          <p:cNvPr id="343" name="CustomShape 87"/>
          <p:cNvSpPr/>
          <p:nvPr/>
        </p:nvSpPr>
        <p:spPr>
          <a:xfrm>
            <a:off x="7233840" y="1629000"/>
            <a:ext cx="266400" cy="1713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44" name="Line 88"/>
          <p:cNvSpPr/>
          <p:nvPr/>
        </p:nvSpPr>
        <p:spPr>
          <a:xfrm>
            <a:off x="7233840" y="162828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5" name="Line 89"/>
          <p:cNvSpPr/>
          <p:nvPr/>
        </p:nvSpPr>
        <p:spPr>
          <a:xfrm flipV="1">
            <a:off x="7233840" y="162900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6" name="CustomShape 90"/>
          <p:cNvSpPr/>
          <p:nvPr/>
        </p:nvSpPr>
        <p:spPr>
          <a:xfrm>
            <a:off x="7111440" y="1785240"/>
            <a:ext cx="537480" cy="24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Co Cdr</a:t>
            </a:r>
            <a:endParaRPr/>
          </a:p>
        </p:txBody>
      </p:sp>
      <p:sp>
        <p:nvSpPr>
          <p:cNvPr id="347" name="CustomShape 91"/>
          <p:cNvSpPr/>
          <p:nvPr/>
        </p:nvSpPr>
        <p:spPr>
          <a:xfrm>
            <a:off x="7457760" y="2914920"/>
            <a:ext cx="269640" cy="1641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48" name="Line 92"/>
          <p:cNvSpPr/>
          <p:nvPr/>
        </p:nvSpPr>
        <p:spPr>
          <a:xfrm>
            <a:off x="7458120" y="29142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9" name="Line 93"/>
          <p:cNvSpPr/>
          <p:nvPr/>
        </p:nvSpPr>
        <p:spPr>
          <a:xfrm flipV="1">
            <a:off x="7458120" y="29149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0" name="CustomShape 94"/>
          <p:cNvSpPr/>
          <p:nvPr/>
        </p:nvSpPr>
        <p:spPr>
          <a:xfrm>
            <a:off x="7678440" y="2268720"/>
            <a:ext cx="178200" cy="1641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51" name="Line 95"/>
          <p:cNvSpPr/>
          <p:nvPr/>
        </p:nvSpPr>
        <p:spPr>
          <a:xfrm>
            <a:off x="7678440" y="226800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2" name="Line 96"/>
          <p:cNvSpPr/>
          <p:nvPr/>
        </p:nvSpPr>
        <p:spPr>
          <a:xfrm flipV="1">
            <a:off x="7678440" y="226872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pic>
        <p:nvPicPr>
          <p:cNvPr id="353" name="Picture 2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575840" y="1472400"/>
            <a:ext cx="390600" cy="362880"/>
          </a:xfrm>
          <a:prstGeom prst="rect">
            <a:avLst/>
          </a:prstGeom>
          <a:ln>
            <a:noFill/>
          </a:ln>
        </p:spPr>
      </p:pic>
      <p:pic>
        <p:nvPicPr>
          <p:cNvPr id="354" name="Picture 284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798320" y="1919520"/>
            <a:ext cx="171720" cy="353160"/>
          </a:xfrm>
          <a:prstGeom prst="rect">
            <a:avLst/>
          </a:prstGeom>
          <a:ln>
            <a:noFill/>
          </a:ln>
        </p:spPr>
      </p:pic>
      <p:pic>
        <p:nvPicPr>
          <p:cNvPr id="355" name="Picture 284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7764840" y="2665800"/>
            <a:ext cx="214560" cy="362520"/>
          </a:xfrm>
          <a:prstGeom prst="rect">
            <a:avLst/>
          </a:prstGeom>
          <a:ln>
            <a:noFill/>
          </a:ln>
        </p:spPr>
      </p:pic>
      <p:sp>
        <p:nvSpPr>
          <p:cNvPr id="356" name="CustomShape 97"/>
          <p:cNvSpPr/>
          <p:nvPr/>
        </p:nvSpPr>
        <p:spPr>
          <a:xfrm>
            <a:off x="8497080" y="3308760"/>
            <a:ext cx="143280" cy="10188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57" name="Line 98"/>
          <p:cNvSpPr/>
          <p:nvPr/>
        </p:nvSpPr>
        <p:spPr>
          <a:xfrm>
            <a:off x="8497440" y="330840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58" name="Line 99"/>
          <p:cNvSpPr/>
          <p:nvPr/>
        </p:nvSpPr>
        <p:spPr>
          <a:xfrm flipV="1">
            <a:off x="8497440" y="330660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59" name="CustomShape 100"/>
          <p:cNvSpPr/>
          <p:nvPr/>
        </p:nvSpPr>
        <p:spPr>
          <a:xfrm>
            <a:off x="7967880" y="5435280"/>
            <a:ext cx="143280" cy="10188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60" name="Line 101"/>
          <p:cNvSpPr/>
          <p:nvPr/>
        </p:nvSpPr>
        <p:spPr>
          <a:xfrm>
            <a:off x="7968240" y="54349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61" name="Line 102"/>
          <p:cNvSpPr/>
          <p:nvPr/>
        </p:nvSpPr>
        <p:spPr>
          <a:xfrm flipV="1">
            <a:off x="7968240" y="5397840"/>
            <a:ext cx="142920" cy="14544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62" name="CustomShape 103"/>
          <p:cNvSpPr/>
          <p:nvPr/>
        </p:nvSpPr>
        <p:spPr>
          <a:xfrm>
            <a:off x="4649760" y="4281120"/>
            <a:ext cx="257040" cy="1756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63" name="Line 104"/>
          <p:cNvSpPr/>
          <p:nvPr/>
        </p:nvSpPr>
        <p:spPr>
          <a:xfrm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4" name="Line 105"/>
          <p:cNvSpPr/>
          <p:nvPr/>
        </p:nvSpPr>
        <p:spPr>
          <a:xfrm flipV="1"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5" name="Line 106"/>
          <p:cNvSpPr/>
          <p:nvPr/>
        </p:nvSpPr>
        <p:spPr>
          <a:xfrm flipV="1">
            <a:off x="4908960" y="404388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6" name="CustomShape 107"/>
          <p:cNvSpPr/>
          <p:nvPr/>
        </p:nvSpPr>
        <p:spPr>
          <a:xfrm>
            <a:off x="4908960" y="4043880"/>
            <a:ext cx="153360" cy="1162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67" name="CustomShape 108"/>
          <p:cNvSpPr/>
          <p:nvPr/>
        </p:nvSpPr>
        <p:spPr>
          <a:xfrm>
            <a:off x="6871320" y="2397600"/>
            <a:ext cx="257040" cy="1756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68" name="Line 109"/>
          <p:cNvSpPr/>
          <p:nvPr/>
        </p:nvSpPr>
        <p:spPr>
          <a:xfrm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9" name="Line 110"/>
          <p:cNvSpPr/>
          <p:nvPr/>
        </p:nvSpPr>
        <p:spPr>
          <a:xfrm flipV="1"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0" name="Line 111"/>
          <p:cNvSpPr/>
          <p:nvPr/>
        </p:nvSpPr>
        <p:spPr>
          <a:xfrm flipV="1">
            <a:off x="7130880" y="216036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1" name="CustomShape 112"/>
          <p:cNvSpPr/>
          <p:nvPr/>
        </p:nvSpPr>
        <p:spPr>
          <a:xfrm>
            <a:off x="7130880" y="2160360"/>
            <a:ext cx="153360" cy="1162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pic>
        <p:nvPicPr>
          <p:cNvPr id="372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7640" y="2723760"/>
            <a:ext cx="433440" cy="347040"/>
          </a:xfrm>
          <a:prstGeom prst="rect">
            <a:avLst/>
          </a:prstGeom>
          <a:ln>
            <a:noFill/>
          </a:ln>
        </p:spPr>
      </p:pic>
      <p:sp>
        <p:nvSpPr>
          <p:cNvPr id="373" name="CustomShape 113"/>
          <p:cNvSpPr/>
          <p:nvPr/>
        </p:nvSpPr>
        <p:spPr>
          <a:xfrm>
            <a:off x="4318560" y="4410000"/>
            <a:ext cx="860400" cy="21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COC</a:t>
            </a:r>
            <a:endParaRPr/>
          </a:p>
        </p:txBody>
      </p:sp>
      <p:pic>
        <p:nvPicPr>
          <p:cNvPr id="374" name="" descr=""/>
          <p:cNvPicPr/>
          <p:nvPr/>
        </p:nvPicPr>
        <p:blipFill>
          <a:blip r:embed="rId15"/>
          <a:stretch>
            <a:fillRect/>
          </a:stretch>
        </p:blipFill>
        <p:spPr>
          <a:xfrm rot="2058000">
            <a:off x="1725120" y="1357920"/>
            <a:ext cx="367560" cy="643320"/>
          </a:xfrm>
          <a:prstGeom prst="rect">
            <a:avLst/>
          </a:prstGeom>
          <a:ln>
            <a:noFill/>
          </a:ln>
        </p:spPr>
      </p:pic>
      <p:sp>
        <p:nvSpPr>
          <p:cNvPr id="375" name="CustomShape 114"/>
          <p:cNvSpPr/>
          <p:nvPr/>
        </p:nvSpPr>
        <p:spPr>
          <a:xfrm rot="1074000">
            <a:off x="5082840" y="2881800"/>
            <a:ext cx="85716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76" name="Line 115"/>
          <p:cNvSpPr/>
          <p:nvPr/>
        </p:nvSpPr>
        <p:spPr>
          <a:xfrm flipH="1">
            <a:off x="2927880" y="2467800"/>
            <a:ext cx="38786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7" name="Line 116"/>
          <p:cNvSpPr/>
          <p:nvPr/>
        </p:nvSpPr>
        <p:spPr>
          <a:xfrm flipH="1" flipV="1">
            <a:off x="2825640" y="2550600"/>
            <a:ext cx="82800" cy="2986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8" name="Line 117"/>
          <p:cNvSpPr/>
          <p:nvPr/>
        </p:nvSpPr>
        <p:spPr>
          <a:xfrm flipH="1" flipV="1">
            <a:off x="2908440" y="2467800"/>
            <a:ext cx="1740960" cy="1813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9" name="CustomShape 118"/>
          <p:cNvSpPr/>
          <p:nvPr/>
        </p:nvSpPr>
        <p:spPr>
          <a:xfrm rot="4676400">
            <a:off x="1876680" y="3435120"/>
            <a:ext cx="85716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80" name="CustomShape 119"/>
          <p:cNvSpPr/>
          <p:nvPr/>
        </p:nvSpPr>
        <p:spPr>
          <a:xfrm rot="2572200">
            <a:off x="3310200" y="3297600"/>
            <a:ext cx="14504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381" name="CustomShape 120"/>
          <p:cNvSpPr/>
          <p:nvPr/>
        </p:nvSpPr>
        <p:spPr>
          <a:xfrm>
            <a:off x="5009040" y="1804320"/>
            <a:ext cx="113220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Combat Air Patrol</a:t>
            </a:r>
            <a:endParaRPr/>
          </a:p>
        </p:txBody>
      </p:sp>
      <p:sp>
        <p:nvSpPr>
          <p:cNvPr id="382" name="CustomShape 121"/>
          <p:cNvSpPr/>
          <p:nvPr/>
        </p:nvSpPr>
        <p:spPr>
          <a:xfrm>
            <a:off x="6440040" y="3749040"/>
            <a:ext cx="119448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Rescue Aircraft</a:t>
            </a:r>
            <a:endParaRPr/>
          </a:p>
        </p:txBody>
      </p:sp>
      <p:pic>
        <p:nvPicPr>
          <p:cNvPr id="383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6626880" y="3334680"/>
            <a:ext cx="744480" cy="45432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982040" y="1389240"/>
            <a:ext cx="905400" cy="428040"/>
          </a:xfrm>
          <a:prstGeom prst="rect">
            <a:avLst/>
          </a:prstGeom>
          <a:ln>
            <a:noFill/>
          </a:ln>
        </p:spPr>
      </p:pic>
      <p:sp>
        <p:nvSpPr>
          <p:cNvPr id="385" name="Line 122"/>
          <p:cNvSpPr/>
          <p:nvPr/>
        </p:nvSpPr>
        <p:spPr>
          <a:xfrm flipV="1">
            <a:off x="2927880" y="1638360"/>
            <a:ext cx="2385720" cy="712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6" name="CustomShape 123"/>
          <p:cNvSpPr/>
          <p:nvPr/>
        </p:nvSpPr>
        <p:spPr>
          <a:xfrm rot="20659200">
            <a:off x="3719160" y="1634400"/>
            <a:ext cx="989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387" name="CustomShape 124"/>
          <p:cNvSpPr/>
          <p:nvPr/>
        </p:nvSpPr>
        <p:spPr>
          <a:xfrm>
            <a:off x="791640" y="4739040"/>
            <a:ext cx="174960" cy="1227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88" name="Line 125"/>
          <p:cNvSpPr/>
          <p:nvPr/>
        </p:nvSpPr>
        <p:spPr>
          <a:xfrm>
            <a:off x="792000" y="473904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89" name="Line 126"/>
          <p:cNvSpPr/>
          <p:nvPr/>
        </p:nvSpPr>
        <p:spPr>
          <a:xfrm flipV="1">
            <a:off x="792000" y="47368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0" name="CustomShape 127"/>
          <p:cNvSpPr/>
          <p:nvPr/>
        </p:nvSpPr>
        <p:spPr>
          <a:xfrm>
            <a:off x="331920" y="4910400"/>
            <a:ext cx="99144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</a:t>
            </a:r>
            <a:r>
              <a:rPr b="1" lang="en-US" sz="1000">
                <a:solidFill>
                  <a:srgbClr val="000000"/>
                </a:solidFill>
                <a:latin typeface="Arial"/>
              </a:rPr>
              <a:t>MCTSSA</a:t>
            </a:r>
            <a:endParaRPr/>
          </a:p>
        </p:txBody>
      </p:sp>
      <p:sp>
        <p:nvSpPr>
          <p:cNvPr id="391" name="CustomShape 128"/>
          <p:cNvSpPr/>
          <p:nvPr/>
        </p:nvSpPr>
        <p:spPr>
          <a:xfrm>
            <a:off x="690120" y="2665080"/>
            <a:ext cx="174960" cy="1227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92" name="Line 129"/>
          <p:cNvSpPr/>
          <p:nvPr/>
        </p:nvSpPr>
        <p:spPr>
          <a:xfrm>
            <a:off x="690480" y="266508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3" name="Line 130"/>
          <p:cNvSpPr/>
          <p:nvPr/>
        </p:nvSpPr>
        <p:spPr>
          <a:xfrm flipV="1">
            <a:off x="690480" y="26632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4" name="CustomShape 131"/>
          <p:cNvSpPr/>
          <p:nvPr/>
        </p:nvSpPr>
        <p:spPr>
          <a:xfrm>
            <a:off x="230400" y="2836800"/>
            <a:ext cx="109512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395" name="Line 132"/>
          <p:cNvSpPr/>
          <p:nvPr/>
        </p:nvSpPr>
        <p:spPr>
          <a:xfrm>
            <a:off x="869040" y="2716560"/>
            <a:ext cx="2039400" cy="2820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6" name="Line 133"/>
          <p:cNvSpPr/>
          <p:nvPr/>
        </p:nvSpPr>
        <p:spPr>
          <a:xfrm flipH="1" flipV="1">
            <a:off x="968040" y="4790520"/>
            <a:ext cx="1940400" cy="7466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7" name="CustomShape 134"/>
          <p:cNvSpPr/>
          <p:nvPr/>
        </p:nvSpPr>
        <p:spPr>
          <a:xfrm rot="3296400">
            <a:off x="1234080" y="3938400"/>
            <a:ext cx="9151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98" name="CustomShape 135"/>
          <p:cNvSpPr/>
          <p:nvPr/>
        </p:nvSpPr>
        <p:spPr>
          <a:xfrm rot="1369800">
            <a:off x="1397160" y="5095440"/>
            <a:ext cx="9054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560" y="-453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0" y="245160"/>
            <a:ext cx="9139680" cy="45324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2880" y="734400"/>
            <a:ext cx="914004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402" name="Line 4"/>
          <p:cNvSpPr/>
          <p:nvPr/>
        </p:nvSpPr>
        <p:spPr>
          <a:xfrm flipH="1" flipV="1">
            <a:off x="1393920" y="1588680"/>
            <a:ext cx="1575720" cy="373284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</a:ln>
        </p:spPr>
      </p:sp>
      <p:sp>
        <p:nvSpPr>
          <p:cNvPr id="403" name="CustomShape 5"/>
          <p:cNvSpPr/>
          <p:nvPr/>
        </p:nvSpPr>
        <p:spPr>
          <a:xfrm rot="21513000">
            <a:off x="4285440" y="2529000"/>
            <a:ext cx="22489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404" name="CustomShape 6"/>
          <p:cNvSpPr/>
          <p:nvPr/>
        </p:nvSpPr>
        <p:spPr>
          <a:xfrm rot="5433000">
            <a:off x="2319480" y="4212000"/>
            <a:ext cx="19141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405" name="CustomShape 7"/>
          <p:cNvSpPr/>
          <p:nvPr/>
        </p:nvSpPr>
        <p:spPr>
          <a:xfrm>
            <a:off x="6357240" y="2940480"/>
            <a:ext cx="744480" cy="55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SA DISPLAY SYSTEM</a:t>
            </a:r>
            <a:endParaRPr/>
          </a:p>
        </p:txBody>
      </p:sp>
      <p:sp>
        <p:nvSpPr>
          <p:cNvPr id="406" name="CustomShape 8"/>
          <p:cNvSpPr/>
          <p:nvPr/>
        </p:nvSpPr>
        <p:spPr>
          <a:xfrm>
            <a:off x="7615440" y="4658040"/>
            <a:ext cx="661320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BFT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TRANSPONDER</a:t>
            </a:r>
            <a:endParaRPr/>
          </a:p>
        </p:txBody>
      </p:sp>
      <p:sp>
        <p:nvSpPr>
          <p:cNvPr id="407" name="CustomShape 9"/>
          <p:cNvSpPr/>
          <p:nvPr/>
        </p:nvSpPr>
        <p:spPr>
          <a:xfrm rot="1387200">
            <a:off x="5137200" y="3432960"/>
            <a:ext cx="10000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408" name="Line 10"/>
          <p:cNvSpPr/>
          <p:nvPr/>
        </p:nvSpPr>
        <p:spPr>
          <a:xfrm flipH="1">
            <a:off x="3135960" y="2832840"/>
            <a:ext cx="339840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9" name="Line 11"/>
          <p:cNvSpPr/>
          <p:nvPr/>
        </p:nvSpPr>
        <p:spPr>
          <a:xfrm flipH="1" flipV="1">
            <a:off x="3135960" y="2998800"/>
            <a:ext cx="5040" cy="2322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0" name="Line 12"/>
          <p:cNvSpPr/>
          <p:nvPr/>
        </p:nvSpPr>
        <p:spPr>
          <a:xfrm flipH="1" flipV="1">
            <a:off x="3135960" y="2915640"/>
            <a:ext cx="1746360" cy="173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1" name="CustomShape 13"/>
          <p:cNvSpPr/>
          <p:nvPr/>
        </p:nvSpPr>
        <p:spPr>
          <a:xfrm rot="4138800">
            <a:off x="2107800" y="3800880"/>
            <a:ext cx="8571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412" name="CustomShape 14"/>
          <p:cNvSpPr/>
          <p:nvPr/>
        </p:nvSpPr>
        <p:spPr>
          <a:xfrm rot="2572200">
            <a:off x="3542760" y="3662640"/>
            <a:ext cx="14504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413" name="Line 15"/>
          <p:cNvSpPr/>
          <p:nvPr/>
        </p:nvSpPr>
        <p:spPr>
          <a:xfrm flipV="1">
            <a:off x="3218760" y="2003400"/>
            <a:ext cx="2327760" cy="82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4" name="CustomShape 16"/>
          <p:cNvSpPr/>
          <p:nvPr/>
        </p:nvSpPr>
        <p:spPr>
          <a:xfrm rot="20659200">
            <a:off x="3951720" y="1999440"/>
            <a:ext cx="989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415" name="CustomShape 17"/>
          <p:cNvSpPr/>
          <p:nvPr/>
        </p:nvSpPr>
        <p:spPr>
          <a:xfrm>
            <a:off x="564480" y="5275440"/>
            <a:ext cx="99144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MCTSSA</a:t>
            </a:r>
            <a:endParaRPr/>
          </a:p>
        </p:txBody>
      </p:sp>
      <p:sp>
        <p:nvSpPr>
          <p:cNvPr id="416" name="CustomShape 18"/>
          <p:cNvSpPr/>
          <p:nvPr/>
        </p:nvSpPr>
        <p:spPr>
          <a:xfrm>
            <a:off x="462960" y="3201840"/>
            <a:ext cx="109512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417" name="Line 19"/>
          <p:cNvSpPr/>
          <p:nvPr/>
        </p:nvSpPr>
        <p:spPr>
          <a:xfrm>
            <a:off x="1099080" y="3081600"/>
            <a:ext cx="1702440" cy="22395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8" name="Line 20"/>
          <p:cNvSpPr/>
          <p:nvPr/>
        </p:nvSpPr>
        <p:spPr>
          <a:xfrm flipH="1" flipV="1">
            <a:off x="1200600" y="5155560"/>
            <a:ext cx="1863720" cy="82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9" name="CustomShape 21"/>
          <p:cNvSpPr/>
          <p:nvPr/>
        </p:nvSpPr>
        <p:spPr>
          <a:xfrm rot="3296400">
            <a:off x="1483200" y="4220280"/>
            <a:ext cx="9151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420" name="CustomShape 22"/>
          <p:cNvSpPr/>
          <p:nvPr/>
        </p:nvSpPr>
        <p:spPr>
          <a:xfrm rot="1369800">
            <a:off x="1581120" y="5528520"/>
            <a:ext cx="9054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34000" y="2599920"/>
            <a:ext cx="332640" cy="397440"/>
          </a:xfrm>
          <a:prstGeom prst="rect">
            <a:avLst/>
          </a:prstGeom>
          <a:ln>
            <a:noFill/>
          </a:ln>
        </p:spPr>
      </p:pic>
      <p:sp>
        <p:nvSpPr>
          <p:cNvPr id="422" name="CustomShape 23"/>
          <p:cNvSpPr/>
          <p:nvPr/>
        </p:nvSpPr>
        <p:spPr>
          <a:xfrm>
            <a:off x="2887560" y="6151680"/>
            <a:ext cx="74448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pic>
        <p:nvPicPr>
          <p:cNvPr id="4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4320" y="5811120"/>
            <a:ext cx="332640" cy="397440"/>
          </a:xfrm>
          <a:prstGeom prst="rect">
            <a:avLst/>
          </a:prstGeom>
          <a:ln>
            <a:noFill/>
          </a:ln>
        </p:spPr>
      </p:pic>
      <p:pic>
        <p:nvPicPr>
          <p:cNvPr id="4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863480" y="4242960"/>
            <a:ext cx="247320" cy="413280"/>
          </a:xfrm>
          <a:prstGeom prst="rect">
            <a:avLst/>
          </a:prstGeom>
          <a:ln>
            <a:noFill/>
          </a:ln>
        </p:spPr>
      </p:pic>
      <p:pic>
        <p:nvPicPr>
          <p:cNvPr id="425" name="Picture 28" descr=""/>
          <p:cNvPicPr/>
          <p:nvPr/>
        </p:nvPicPr>
        <p:blipFill>
          <a:blip r:embed="rId4"/>
          <a:stretch>
            <a:fillRect/>
          </a:stretch>
        </p:blipFill>
        <p:spPr>
          <a:xfrm rot="20948400">
            <a:off x="7388640" y="2343240"/>
            <a:ext cx="115560" cy="260640"/>
          </a:xfrm>
          <a:prstGeom prst="rect">
            <a:avLst/>
          </a:prstGeom>
          <a:ln w="9360">
            <a:noFill/>
          </a:ln>
        </p:spPr>
      </p:pic>
      <p:pic>
        <p:nvPicPr>
          <p:cNvPr id="426" name="Picture 28" descr=""/>
          <p:cNvPicPr/>
          <p:nvPr/>
        </p:nvPicPr>
        <p:blipFill>
          <a:blip r:embed="rId5"/>
          <a:stretch>
            <a:fillRect/>
          </a:stretch>
        </p:blipFill>
        <p:spPr>
          <a:xfrm rot="20948400">
            <a:off x="7469640" y="2810520"/>
            <a:ext cx="115560" cy="260640"/>
          </a:xfrm>
          <a:prstGeom prst="rect">
            <a:avLst/>
          </a:prstGeom>
          <a:ln w="9360">
            <a:noFill/>
          </a:ln>
        </p:spPr>
      </p:pic>
      <p:sp>
        <p:nvSpPr>
          <p:cNvPr id="427" name="Line 24"/>
          <p:cNvSpPr/>
          <p:nvPr/>
        </p:nvSpPr>
        <p:spPr>
          <a:xfrm flipV="1">
            <a:off x="6868080" y="2584080"/>
            <a:ext cx="497520" cy="24876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428" name="Picture 28" descr=""/>
          <p:cNvPicPr/>
          <p:nvPr/>
        </p:nvPicPr>
        <p:blipFill>
          <a:blip r:embed="rId6"/>
          <a:stretch>
            <a:fillRect/>
          </a:stretch>
        </p:blipFill>
        <p:spPr>
          <a:xfrm rot="20948400">
            <a:off x="7395840" y="3173040"/>
            <a:ext cx="115560" cy="260640"/>
          </a:xfrm>
          <a:prstGeom prst="rect">
            <a:avLst/>
          </a:prstGeom>
          <a:ln w="9360">
            <a:noFill/>
          </a:ln>
        </p:spPr>
      </p:pic>
      <p:sp>
        <p:nvSpPr>
          <p:cNvPr id="429" name="Line 25"/>
          <p:cNvSpPr/>
          <p:nvPr/>
        </p:nvSpPr>
        <p:spPr>
          <a:xfrm>
            <a:off x="6868080" y="2832840"/>
            <a:ext cx="57852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0" name="Line 26"/>
          <p:cNvSpPr/>
          <p:nvPr/>
        </p:nvSpPr>
        <p:spPr>
          <a:xfrm>
            <a:off x="6868080" y="2832840"/>
            <a:ext cx="497520" cy="414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1" name="CustomShape 27"/>
          <p:cNvSpPr/>
          <p:nvPr/>
        </p:nvSpPr>
        <p:spPr>
          <a:xfrm>
            <a:off x="7621920" y="2697120"/>
            <a:ext cx="73800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TACTICAL SA DEVICES</a:t>
            </a:r>
            <a:endParaRPr/>
          </a:p>
        </p:txBody>
      </p:sp>
      <p:sp>
        <p:nvSpPr>
          <p:cNvPr id="432" name="CustomShape 28"/>
          <p:cNvSpPr/>
          <p:nvPr/>
        </p:nvSpPr>
        <p:spPr>
          <a:xfrm>
            <a:off x="4698360" y="4848120"/>
            <a:ext cx="74448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SA DISPLAY SYSTEM</a:t>
            </a:r>
            <a:endParaRPr/>
          </a:p>
        </p:txBody>
      </p:sp>
      <p:pic>
        <p:nvPicPr>
          <p:cNvPr id="433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875120" y="4507920"/>
            <a:ext cx="332640" cy="397440"/>
          </a:xfrm>
          <a:prstGeom prst="rect">
            <a:avLst/>
          </a:prstGeom>
          <a:ln>
            <a:noFill/>
          </a:ln>
        </p:spPr>
      </p:pic>
      <p:pic>
        <p:nvPicPr>
          <p:cNvPr id="434" name="Picture 28" descr=""/>
          <p:cNvPicPr/>
          <p:nvPr/>
        </p:nvPicPr>
        <p:blipFill>
          <a:blip r:embed="rId8"/>
          <a:stretch>
            <a:fillRect/>
          </a:stretch>
        </p:blipFill>
        <p:spPr>
          <a:xfrm rot="20948400">
            <a:off x="5729760" y="4251240"/>
            <a:ext cx="115560" cy="260640"/>
          </a:xfrm>
          <a:prstGeom prst="rect">
            <a:avLst/>
          </a:prstGeom>
          <a:ln w="9360">
            <a:noFill/>
          </a:ln>
        </p:spPr>
      </p:pic>
      <p:pic>
        <p:nvPicPr>
          <p:cNvPr id="435" name="Picture 28" descr=""/>
          <p:cNvPicPr/>
          <p:nvPr/>
        </p:nvPicPr>
        <p:blipFill>
          <a:blip r:embed="rId9"/>
          <a:stretch>
            <a:fillRect/>
          </a:stretch>
        </p:blipFill>
        <p:spPr>
          <a:xfrm rot="20948400">
            <a:off x="5810760" y="4718520"/>
            <a:ext cx="115560" cy="260640"/>
          </a:xfrm>
          <a:prstGeom prst="rect">
            <a:avLst/>
          </a:prstGeom>
          <a:ln w="9360">
            <a:noFill/>
          </a:ln>
        </p:spPr>
      </p:pic>
      <p:sp>
        <p:nvSpPr>
          <p:cNvPr id="436" name="Line 29"/>
          <p:cNvSpPr/>
          <p:nvPr/>
        </p:nvSpPr>
        <p:spPr>
          <a:xfrm flipV="1">
            <a:off x="5209200" y="4491720"/>
            <a:ext cx="497520" cy="24876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437" name="Picture 28" descr=""/>
          <p:cNvPicPr/>
          <p:nvPr/>
        </p:nvPicPr>
        <p:blipFill>
          <a:blip r:embed="rId10"/>
          <a:stretch>
            <a:fillRect/>
          </a:stretch>
        </p:blipFill>
        <p:spPr>
          <a:xfrm rot="20948400">
            <a:off x="5736960" y="5080680"/>
            <a:ext cx="115560" cy="260640"/>
          </a:xfrm>
          <a:prstGeom prst="rect">
            <a:avLst/>
          </a:prstGeom>
          <a:ln w="9360">
            <a:noFill/>
          </a:ln>
        </p:spPr>
      </p:pic>
      <p:sp>
        <p:nvSpPr>
          <p:cNvPr id="438" name="Line 30"/>
          <p:cNvSpPr/>
          <p:nvPr/>
        </p:nvSpPr>
        <p:spPr>
          <a:xfrm>
            <a:off x="5209200" y="4740840"/>
            <a:ext cx="57852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9" name="Line 31"/>
          <p:cNvSpPr/>
          <p:nvPr/>
        </p:nvSpPr>
        <p:spPr>
          <a:xfrm>
            <a:off x="5209200" y="4740840"/>
            <a:ext cx="497520" cy="414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0" name="CustomShape 32"/>
          <p:cNvSpPr/>
          <p:nvPr/>
        </p:nvSpPr>
        <p:spPr>
          <a:xfrm>
            <a:off x="5963040" y="4605120"/>
            <a:ext cx="73800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TACTICAL SA DEVICES</a:t>
            </a:r>
            <a:endParaRPr/>
          </a:p>
        </p:txBody>
      </p:sp>
      <p:sp>
        <p:nvSpPr>
          <p:cNvPr id="441" name="CustomShape 33"/>
          <p:cNvSpPr/>
          <p:nvPr/>
        </p:nvSpPr>
        <p:spPr>
          <a:xfrm>
            <a:off x="2721240" y="5321520"/>
            <a:ext cx="744840" cy="247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TACDS</a:t>
            </a:r>
            <a:endParaRPr/>
          </a:p>
        </p:txBody>
      </p:sp>
      <p:pic>
        <p:nvPicPr>
          <p:cNvPr id="442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469960" y="2185200"/>
            <a:ext cx="332640" cy="397440"/>
          </a:xfrm>
          <a:prstGeom prst="rect">
            <a:avLst/>
          </a:prstGeom>
          <a:ln>
            <a:noFill/>
          </a:ln>
        </p:spPr>
      </p:pic>
      <p:sp>
        <p:nvSpPr>
          <p:cNvPr id="443" name="CustomShape 34"/>
          <p:cNvSpPr/>
          <p:nvPr/>
        </p:nvSpPr>
        <p:spPr>
          <a:xfrm>
            <a:off x="2721240" y="1944720"/>
            <a:ext cx="744480" cy="5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 SA DISPLAY SYSTEM</a:t>
            </a:r>
            <a:endParaRPr/>
          </a:p>
        </p:txBody>
      </p:sp>
      <p:sp>
        <p:nvSpPr>
          <p:cNvPr id="444" name="Line 35"/>
          <p:cNvSpPr/>
          <p:nvPr/>
        </p:nvSpPr>
        <p:spPr>
          <a:xfrm>
            <a:off x="3052800" y="5570280"/>
            <a:ext cx="147600" cy="26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5" name="CustomShape 36"/>
          <p:cNvSpPr/>
          <p:nvPr/>
        </p:nvSpPr>
        <p:spPr>
          <a:xfrm>
            <a:off x="3107520" y="5570280"/>
            <a:ext cx="773280" cy="26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US VMF</a:t>
            </a:r>
            <a:endParaRPr/>
          </a:p>
        </p:txBody>
      </p:sp>
      <p:pic>
        <p:nvPicPr>
          <p:cNvPr id="446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884680" y="2599920"/>
            <a:ext cx="332640" cy="397440"/>
          </a:xfrm>
          <a:prstGeom prst="rect">
            <a:avLst/>
          </a:prstGeom>
          <a:ln>
            <a:noFill/>
          </a:ln>
        </p:spPr>
      </p:pic>
      <p:sp>
        <p:nvSpPr>
          <p:cNvPr id="447" name="Line 37"/>
          <p:cNvSpPr/>
          <p:nvPr/>
        </p:nvSpPr>
        <p:spPr>
          <a:xfrm flipH="1" flipV="1">
            <a:off x="1393920" y="1588680"/>
            <a:ext cx="6640920" cy="282060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</a:ln>
        </p:spPr>
      </p:sp>
      <p:sp>
        <p:nvSpPr>
          <p:cNvPr id="448" name="CustomShape 38"/>
          <p:cNvSpPr/>
          <p:nvPr/>
        </p:nvSpPr>
        <p:spPr>
          <a:xfrm>
            <a:off x="2306160" y="2691360"/>
            <a:ext cx="744480" cy="55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NIRIS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DATA BROKER</a:t>
            </a:r>
            <a:endParaRPr/>
          </a:p>
        </p:txBody>
      </p:sp>
      <p:pic>
        <p:nvPicPr>
          <p:cNvPr id="449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13240" y="2584080"/>
            <a:ext cx="332640" cy="397440"/>
          </a:xfrm>
          <a:prstGeom prst="rect">
            <a:avLst/>
          </a:prstGeom>
          <a:ln>
            <a:noFill/>
          </a:ln>
        </p:spPr>
      </p:pic>
      <p:pic>
        <p:nvPicPr>
          <p:cNvPr id="450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95680" y="4740840"/>
            <a:ext cx="332640" cy="397440"/>
          </a:xfrm>
          <a:prstGeom prst="rect">
            <a:avLst/>
          </a:prstGeom>
          <a:ln>
            <a:noFill/>
          </a:ln>
        </p:spPr>
      </p:pic>
      <p:sp>
        <p:nvSpPr>
          <p:cNvPr id="451" name="CustomShape 39"/>
          <p:cNvSpPr/>
          <p:nvPr/>
        </p:nvSpPr>
        <p:spPr>
          <a:xfrm>
            <a:off x="648000" y="5073120"/>
            <a:ext cx="74448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sp>
        <p:nvSpPr>
          <p:cNvPr id="452" name="CustomShape 40"/>
          <p:cNvSpPr/>
          <p:nvPr/>
        </p:nvSpPr>
        <p:spPr>
          <a:xfrm>
            <a:off x="3402720" y="6159600"/>
            <a:ext cx="74448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JCTW</a:t>
            </a:r>
            <a:endParaRPr/>
          </a:p>
        </p:txBody>
      </p:sp>
      <p:pic>
        <p:nvPicPr>
          <p:cNvPr id="453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645000" y="5819040"/>
            <a:ext cx="332640" cy="397440"/>
          </a:xfrm>
          <a:prstGeom prst="rect">
            <a:avLst/>
          </a:prstGeom>
          <a:ln>
            <a:noFill/>
          </a:ln>
        </p:spPr>
      </p:pic>
      <p:pic>
        <p:nvPicPr>
          <p:cNvPr id="454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5623920" y="1671480"/>
            <a:ext cx="332640" cy="397440"/>
          </a:xfrm>
          <a:prstGeom prst="rect">
            <a:avLst/>
          </a:prstGeom>
          <a:ln>
            <a:noFill/>
          </a:ln>
        </p:spPr>
      </p:pic>
      <p:sp>
        <p:nvSpPr>
          <p:cNvPr id="455" name="CustomShape 41"/>
          <p:cNvSpPr/>
          <p:nvPr/>
        </p:nvSpPr>
        <p:spPr>
          <a:xfrm>
            <a:off x="5292360" y="2040840"/>
            <a:ext cx="991080" cy="2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LINK-16 Display</a:t>
            </a:r>
            <a:endParaRPr/>
          </a:p>
        </p:txBody>
      </p:sp>
      <p:pic>
        <p:nvPicPr>
          <p:cNvPr id="456" name="" descr=""/>
          <p:cNvPicPr/>
          <p:nvPr/>
        </p:nvPicPr>
        <p:blipFill>
          <a:blip r:embed="rId17"/>
          <a:stretch>
            <a:fillRect/>
          </a:stretch>
        </p:blipFill>
        <p:spPr>
          <a:xfrm rot="2058000">
            <a:off x="1127160" y="1235520"/>
            <a:ext cx="367560" cy="6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31520" y="370800"/>
            <a:ext cx="7497000" cy="5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CustomShape 3"/>
          <p:cNvSpPr/>
          <p:nvPr/>
        </p:nvSpPr>
        <p:spPr>
          <a:xfrm>
            <a:off x="46080" y="744840"/>
            <a:ext cx="914004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graphicFrame>
        <p:nvGraphicFramePr>
          <p:cNvPr id="460" name="Table 4"/>
          <p:cNvGraphicFramePr/>
          <p:nvPr/>
        </p:nvGraphicFramePr>
        <p:xfrm>
          <a:off x="531360" y="1281240"/>
          <a:ext cx="8220600" cy="5387040"/>
        </p:xfrm>
        <a:graphic>
          <a:graphicData uri="http://schemas.openxmlformats.org/drawingml/2006/table">
            <a:tbl>
              <a:tblPr/>
              <a:tblGrid>
                <a:gridCol w="1200960"/>
                <a:gridCol w="1141200"/>
                <a:gridCol w="1495440"/>
                <a:gridCol w="1196280"/>
                <a:gridCol w="1174320"/>
                <a:gridCol w="2012400"/>
              </a:tblGrid>
              <a:tr h="435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XML EXCHANGE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PURPOSE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Downed Pilot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 to 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NATO C2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NED C2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CAN C2 System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THROUGH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NATO Air Platform System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THORUGH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NATO Air Platform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RESCUE AIRCRAFT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All NATO Ground tracks visible on US Air Platform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US C2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US C2 System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731520" y="370800"/>
            <a:ext cx="7497000" cy="5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46080" y="744840"/>
            <a:ext cx="914004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463" name="CustomShape 3"/>
          <p:cNvSpPr/>
          <p:nvPr/>
        </p:nvSpPr>
        <p:spPr>
          <a:xfrm>
            <a:off x="239400" y="1626480"/>
            <a:ext cx="3107520" cy="3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XML SCHEMA - FFI</a:t>
            </a:r>
            <a:endParaRPr/>
          </a:p>
        </p:txBody>
      </p:sp>
      <p:sp>
        <p:nvSpPr>
          <p:cNvPr id="464" name="CustomShape 4"/>
          <p:cNvSpPr/>
          <p:nvPr/>
        </p:nvSpPr>
        <p:spPr>
          <a:xfrm>
            <a:off x="246960" y="1940760"/>
            <a:ext cx="3971880" cy="3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STANAG 4677 XML SCHEMA - POSREP</a:t>
            </a:r>
            <a:endParaRPr/>
          </a:p>
        </p:txBody>
      </p:sp>
      <p:sp>
        <p:nvSpPr>
          <p:cNvPr id="465" name="CustomShape 5"/>
          <p:cNvSpPr/>
          <p:nvPr/>
        </p:nvSpPr>
        <p:spPr>
          <a:xfrm>
            <a:off x="239400" y="2289960"/>
            <a:ext cx="4578840" cy="3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LINK 16 XML SCHEMA – GROUND POS</a:t>
            </a:r>
            <a:endParaRPr/>
          </a:p>
        </p:txBody>
      </p:sp>
      <p:sp>
        <p:nvSpPr>
          <p:cNvPr id="466" name="CustomShape 6"/>
          <p:cNvSpPr/>
          <p:nvPr/>
        </p:nvSpPr>
        <p:spPr>
          <a:xfrm>
            <a:off x="5738760" y="1874880"/>
            <a:ext cx="2574000" cy="5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40">
                <a:latin typeface="Arial"/>
              </a:rPr>
              <a:t>NATO GOE MTF EXTENSION SCHEMA</a:t>
            </a:r>
            <a:endParaRPr/>
          </a:p>
        </p:txBody>
      </p:sp>
      <p:sp>
        <p:nvSpPr>
          <p:cNvPr id="467" name="Line 7"/>
          <p:cNvSpPr/>
          <p:nvPr/>
        </p:nvSpPr>
        <p:spPr>
          <a:xfrm>
            <a:off x="3421080" y="1792440"/>
            <a:ext cx="2239560" cy="248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8" name="Line 8"/>
          <p:cNvSpPr/>
          <p:nvPr/>
        </p:nvSpPr>
        <p:spPr>
          <a:xfrm>
            <a:off x="4069440" y="2124000"/>
            <a:ext cx="1554480" cy="2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9" name="Line 9"/>
          <p:cNvSpPr/>
          <p:nvPr/>
        </p:nvSpPr>
        <p:spPr>
          <a:xfrm flipV="1">
            <a:off x="4709520" y="2244960"/>
            <a:ext cx="951120" cy="21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70" name="CustomShape 10"/>
          <p:cNvSpPr/>
          <p:nvPr/>
        </p:nvSpPr>
        <p:spPr>
          <a:xfrm>
            <a:off x="4572000" y="3370320"/>
            <a:ext cx="4145760" cy="16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40" u="sng">
                <a:latin typeface="Arial"/>
              </a:rPr>
              <a:t>Information Exchange Product Documentation(IEPD)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XML Field Re-Use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Business Rules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XML Transformations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Web Service Discovery / Syndication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1" name="CustomShape 11"/>
          <p:cNvSpPr/>
          <p:nvPr/>
        </p:nvSpPr>
        <p:spPr>
          <a:xfrm>
            <a:off x="1098720" y="3202560"/>
            <a:ext cx="1335240" cy="1707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MTF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FFI INSTANCE</a:t>
            </a:r>
            <a:endParaRPr/>
          </a:p>
        </p:txBody>
      </p:sp>
      <p:sp>
        <p:nvSpPr>
          <p:cNvPr id="472" name="CustomShape 12"/>
          <p:cNvSpPr/>
          <p:nvPr/>
        </p:nvSpPr>
        <p:spPr>
          <a:xfrm>
            <a:off x="1762200" y="3732120"/>
            <a:ext cx="1335240" cy="1707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STANAG 4677 POSREP INSTANCE</a:t>
            </a:r>
            <a:endParaRPr/>
          </a:p>
        </p:txBody>
      </p:sp>
      <p:sp>
        <p:nvSpPr>
          <p:cNvPr id="473" name="CustomShape 13"/>
          <p:cNvSpPr/>
          <p:nvPr/>
        </p:nvSpPr>
        <p:spPr>
          <a:xfrm>
            <a:off x="2602080" y="4395960"/>
            <a:ext cx="1335240" cy="1707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LINK 16 GROUND POS INSTANCE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731520" y="370800"/>
            <a:ext cx="7497000" cy="5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75" name="CustomShape 2"/>
          <p:cNvSpPr/>
          <p:nvPr/>
        </p:nvSpPr>
        <p:spPr>
          <a:xfrm>
            <a:off x="0" y="914400"/>
            <a:ext cx="914004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476" name="CustomShape 3"/>
          <p:cNvSpPr/>
          <p:nvPr/>
        </p:nvSpPr>
        <p:spPr>
          <a:xfrm>
            <a:off x="2468880" y="1423440"/>
            <a:ext cx="4570920" cy="31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Information Exchange Requirements:</a:t>
            </a:r>
            <a:endParaRPr/>
          </a:p>
        </p:txBody>
      </p:sp>
      <p:sp>
        <p:nvSpPr>
          <p:cNvPr id="477" name="CustomShape 4"/>
          <p:cNvSpPr/>
          <p:nvPr/>
        </p:nvSpPr>
        <p:spPr>
          <a:xfrm>
            <a:off x="457200" y="1828800"/>
            <a:ext cx="4158720" cy="215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S</a:t>
            </a:r>
            <a:r>
              <a:rPr b="1" lang="en-US" sz="1400">
                <a:latin typeface="Arial"/>
              </a:rPr>
              <a:t>elected Shared Situational Awareness For:</a:t>
            </a:r>
            <a:endParaRPr/>
          </a:p>
          <a:p>
            <a:r>
              <a:rPr lang="en-US" sz="1400">
                <a:latin typeface="Arial"/>
              </a:rPr>
              <a:t>NATO FWD HQ (</a:t>
            </a:r>
            <a:r>
              <a:rPr b="1" lang="en-US" sz="1400">
                <a:latin typeface="Arial"/>
              </a:rPr>
              <a:t>NATO HQ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NED Ground Forces Attached to NATO (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CAN Ground Forces Attached to NATO (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NATO Combat Air Patrol (</a:t>
            </a:r>
            <a:r>
              <a:rPr b="1" lang="en-US" sz="1400">
                <a:latin typeface="Arial"/>
              </a:rPr>
              <a:t>NATO-AIR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Landing Force Operation Center (</a:t>
            </a:r>
            <a:r>
              <a:rPr b="1" lang="en-US" sz="1400">
                <a:latin typeface="Arial"/>
              </a:rPr>
              <a:t>LFOC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Naval Force Combatant Commander (</a:t>
            </a:r>
            <a:r>
              <a:rPr b="1" lang="en-US" sz="1400">
                <a:latin typeface="Arial"/>
              </a:rPr>
              <a:t>NFCC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Land Force Combatant Commander (</a:t>
            </a:r>
            <a:r>
              <a:rPr b="1" lang="en-US" sz="1400">
                <a:latin typeface="Arial"/>
              </a:rPr>
              <a:t>LFCC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Rescue Aircraft (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Downed Pilot (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)</a:t>
            </a:r>
            <a:endParaRPr/>
          </a:p>
        </p:txBody>
      </p:sp>
      <p:sp>
        <p:nvSpPr>
          <p:cNvPr id="478" name="CustomShape 5"/>
          <p:cNvSpPr/>
          <p:nvPr/>
        </p:nvSpPr>
        <p:spPr>
          <a:xfrm>
            <a:off x="4664520" y="1828800"/>
            <a:ext cx="4251600" cy="21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Policy Roles:</a:t>
            </a:r>
            <a:endParaRPr/>
          </a:p>
          <a:p>
            <a:r>
              <a:rPr lang="en-US" sz="1400">
                <a:latin typeface="Arial"/>
              </a:rPr>
              <a:t>NATO HQ sees ALL entities in AO.</a:t>
            </a:r>
            <a:endParaRPr/>
          </a:p>
          <a:p>
            <a:r>
              <a:rPr lang="en-US" sz="1400">
                <a:latin typeface="Arial"/>
              </a:rPr>
              <a:t>NED sees US-Pilot and CAN</a:t>
            </a:r>
            <a:endParaRPr/>
          </a:p>
          <a:p>
            <a:r>
              <a:rPr lang="en-US" sz="1400">
                <a:latin typeface="Arial"/>
              </a:rPr>
              <a:t>CAN sees US-Pilot and NED</a:t>
            </a:r>
            <a:endParaRPr/>
          </a:p>
          <a:p>
            <a:r>
              <a:rPr lang="en-US" sz="1400">
                <a:latin typeface="Arial"/>
              </a:rPr>
              <a:t>NATO-Air sees NED, CAN,US-TRAP and US-Pilot</a:t>
            </a:r>
            <a:endParaRPr/>
          </a:p>
          <a:p>
            <a:r>
              <a:rPr lang="en-US" sz="1400">
                <a:latin typeface="Arial"/>
              </a:rPr>
              <a:t>LFOC sees NED, CAN,US-TRAP and US-Pilot</a:t>
            </a:r>
            <a:endParaRPr/>
          </a:p>
          <a:p>
            <a:r>
              <a:rPr lang="en-US" sz="1400">
                <a:latin typeface="Arial"/>
              </a:rPr>
              <a:t>NFCC sees US-TRAP and US-Pilot</a:t>
            </a:r>
            <a:endParaRPr/>
          </a:p>
          <a:p>
            <a:r>
              <a:rPr lang="en-US" sz="1400">
                <a:latin typeface="Arial"/>
              </a:rPr>
              <a:t>LFCC sees NED, CAN, US-TRAP and US-Pilot</a:t>
            </a:r>
            <a:endParaRPr/>
          </a:p>
          <a:p>
            <a:r>
              <a:rPr lang="en-US" sz="1400">
                <a:latin typeface="Arial"/>
              </a:rPr>
              <a:t>US-TRAP sees NED, CAN and US-Pilot</a:t>
            </a:r>
            <a:endParaRPr/>
          </a:p>
        </p:txBody>
      </p:sp>
      <p:sp>
        <p:nvSpPr>
          <p:cNvPr id="479" name="CustomShape 6"/>
          <p:cNvSpPr/>
          <p:nvPr/>
        </p:nvSpPr>
        <p:spPr>
          <a:xfrm>
            <a:off x="409680" y="4214880"/>
            <a:ext cx="845856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Operational Rationale:</a:t>
            </a:r>
            <a:endParaRPr/>
          </a:p>
          <a:p>
            <a:r>
              <a:rPr lang="en-US" sz="1400">
                <a:latin typeface="Arial"/>
              </a:rPr>
              <a:t>1. </a:t>
            </a:r>
            <a:r>
              <a:rPr b="1" lang="en-US" sz="1400">
                <a:latin typeface="Arial"/>
              </a:rPr>
              <a:t>LFOC</a:t>
            </a:r>
            <a:r>
              <a:rPr lang="en-US" sz="1400">
                <a:latin typeface="Arial"/>
              </a:rPr>
              <a:t> will execute TRAP mission and must have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SA to prevent offensive actions by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against NATO forces in the vicinity.  </a:t>
            </a:r>
            <a:endParaRPr/>
          </a:p>
          <a:p>
            <a:r>
              <a:rPr lang="en-US" sz="1400">
                <a:latin typeface="Arial"/>
              </a:rPr>
              <a:t>2. </a:t>
            </a:r>
            <a:r>
              <a:rPr b="1" lang="en-US" sz="1400">
                <a:latin typeface="Arial"/>
              </a:rPr>
              <a:t>NATO HQ</a:t>
            </a:r>
            <a:r>
              <a:rPr lang="en-US" sz="1400">
                <a:latin typeface="Arial"/>
              </a:rPr>
              <a:t> will provide SA to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to prevent offensive actions against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, and to defend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against enemy attack.</a:t>
            </a:r>
            <a:endParaRPr/>
          </a:p>
          <a:p>
            <a:r>
              <a:rPr lang="en-US" sz="1400">
                <a:latin typeface="Arial"/>
              </a:rPr>
              <a:t>3. NFCC requires Command SA for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but does not require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SA.</a:t>
            </a:r>
            <a:endParaRPr/>
          </a:p>
          <a:p>
            <a:r>
              <a:rPr lang="en-US" sz="1400">
                <a:latin typeface="Arial"/>
              </a:rPr>
              <a:t>4. LFCC requires Command SA for </a:t>
            </a:r>
            <a:r>
              <a:rPr b="1" lang="en-US" sz="1400">
                <a:latin typeface="Arial"/>
              </a:rPr>
              <a:t>US-TRAP, US-Pilot, 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due to attached US Army Personnel.</a:t>
            </a:r>
            <a:endParaRPr/>
          </a:p>
          <a:p>
            <a:r>
              <a:rPr lang="en-US" sz="1400">
                <a:latin typeface="Arial"/>
              </a:rPr>
              <a:t>5. </a:t>
            </a:r>
            <a:r>
              <a:rPr b="1" lang="en-US" sz="1400">
                <a:latin typeface="Arial"/>
              </a:rPr>
              <a:t>NATO-AIR</a:t>
            </a:r>
            <a:r>
              <a:rPr lang="en-US" sz="1400">
                <a:latin typeface="Arial"/>
              </a:rPr>
              <a:t> requires SA for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,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,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to prevent offensive actions against NATO and US personnel.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3657600" y="3139560"/>
            <a:ext cx="5561280" cy="15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481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4680"/>
            <a:ext cx="822816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MTF XML Refactor</a:t>
            </a:r>
            <a:endParaRPr/>
          </a:p>
        </p:txBody>
      </p:sp>
      <p:sp>
        <p:nvSpPr>
          <p:cNvPr id="483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CustomShape 4"/>
          <p:cNvSpPr/>
          <p:nvPr/>
        </p:nvSpPr>
        <p:spPr>
          <a:xfrm>
            <a:off x="548640" y="1280160"/>
            <a:ext cx="8228520" cy="48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NO Advocacy for sending XML in place of current standards (“NO XML ON THE WIRE”)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is useful to automate MIL STD Compliance, Data Tagging, and Mediation at Processing 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Responsible Implementation of XML for XML Schema Characterization is required to mitigate complexity and increase utility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Validation and Tagging support emergent security requirements for IdAM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NIEM is a good idea if used to achieve RESULTS</a:t>
            </a:r>
            <a:endParaRPr/>
          </a:p>
        </p:txBody>
      </p:sp>
      <p:sp>
        <p:nvSpPr>
          <p:cNvPr id="486" name="CustomShape 5"/>
          <p:cNvSpPr/>
          <p:nvPr/>
        </p:nvSpPr>
        <p:spPr>
          <a:xfrm>
            <a:off x="3383280" y="846720"/>
            <a:ext cx="200700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Conclusions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XML Requirement Drivers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NIEM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Methodology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USMTF XML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NATO MTF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CWIX 2015 Exemplar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XML Requirement Drivers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XML Schema Aware Implementations for version control and inter-standard conversion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Security Tagging for JIE Identify and Access Management (IdAM)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Configuration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1280" y="2590920"/>
            <a:ext cx="5561280" cy="258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3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Repository for commonly used elements categorized in specific domains using a uniform XML Namespace  methodology.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Uniform Naming and Design Rules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Garden of Eden” XML Schema design pattern which makes all XML Elements Global for re-use and extension.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Represents an extensible and scalable “best practices” approach to using XML Schemas to define Information Exchanges.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Alignment within DoD XML Standards will facilitate 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370200" y="640188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3"/>
          <p:cNvSpPr/>
          <p:nvPr/>
        </p:nvSpPr>
        <p:spPr>
          <a:xfrm>
            <a:off x="457200" y="260568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V1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457200" y="381240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V2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457200" y="500112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V3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1833840" y="367560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NS:V3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 flipV="1">
            <a:off x="1366560" y="4213080"/>
            <a:ext cx="466560" cy="132480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08" name="CustomShape 8"/>
          <p:cNvSpPr/>
          <p:nvPr/>
        </p:nvSpPr>
        <p:spPr>
          <a:xfrm>
            <a:off x="1366560" y="3145320"/>
            <a:ext cx="466560" cy="106920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09" name="CustomShape 9"/>
          <p:cNvSpPr/>
          <p:nvPr/>
        </p:nvSpPr>
        <p:spPr>
          <a:xfrm flipV="1">
            <a:off x="1366560" y="4213080"/>
            <a:ext cx="466560" cy="13608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0" name="CustomShape 10"/>
          <p:cNvSpPr/>
          <p:nvPr/>
        </p:nvSpPr>
        <p:spPr>
          <a:xfrm>
            <a:off x="2208960" y="1280160"/>
            <a:ext cx="537984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FOR MILITARY MESSAGING ..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491040" y="1965600"/>
            <a:ext cx="21546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Version Conversion</a:t>
            </a:r>
            <a:endParaRPr/>
          </a:p>
        </p:txBody>
      </p:sp>
      <p:sp>
        <p:nvSpPr>
          <p:cNvPr id="212" name="CustomShape 12"/>
          <p:cNvSpPr/>
          <p:nvPr/>
        </p:nvSpPr>
        <p:spPr>
          <a:xfrm>
            <a:off x="3308040" y="267768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MTF XML</a:t>
            </a:r>
            <a:endParaRPr/>
          </a:p>
        </p:txBody>
      </p:sp>
      <p:sp>
        <p:nvSpPr>
          <p:cNvPr id="213" name="CustomShape 13"/>
          <p:cNvSpPr/>
          <p:nvPr/>
        </p:nvSpPr>
        <p:spPr>
          <a:xfrm>
            <a:off x="3308040" y="388440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VMF XML</a:t>
            </a:r>
            <a:endParaRPr/>
          </a:p>
        </p:txBody>
      </p:sp>
      <p:sp>
        <p:nvSpPr>
          <p:cNvPr id="214" name="CustomShape 14"/>
          <p:cNvSpPr/>
          <p:nvPr/>
        </p:nvSpPr>
        <p:spPr>
          <a:xfrm>
            <a:off x="3308040" y="507312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TDL XML</a:t>
            </a:r>
            <a:endParaRPr/>
          </a:p>
        </p:txBody>
      </p:sp>
      <p:sp>
        <p:nvSpPr>
          <p:cNvPr id="215" name="CustomShape 15"/>
          <p:cNvSpPr/>
          <p:nvPr/>
        </p:nvSpPr>
        <p:spPr>
          <a:xfrm>
            <a:off x="4663440" y="367560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NS:MTF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NS:VMF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NS:TDL</a:t>
            </a:r>
            <a:endParaRPr/>
          </a:p>
        </p:txBody>
      </p:sp>
      <p:sp>
        <p:nvSpPr>
          <p:cNvPr id="216" name="CustomShape 16"/>
          <p:cNvSpPr/>
          <p:nvPr/>
        </p:nvSpPr>
        <p:spPr>
          <a:xfrm flipV="1">
            <a:off x="4217400" y="4213080"/>
            <a:ext cx="445320" cy="139680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7" name="CustomShape 17"/>
          <p:cNvSpPr/>
          <p:nvPr/>
        </p:nvSpPr>
        <p:spPr>
          <a:xfrm>
            <a:off x="4217400" y="3217320"/>
            <a:ext cx="445320" cy="99720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8" name="CustomShape 18"/>
          <p:cNvSpPr/>
          <p:nvPr/>
        </p:nvSpPr>
        <p:spPr>
          <a:xfrm flipV="1">
            <a:off x="4217400" y="4213080"/>
            <a:ext cx="445320" cy="20808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9" name="CustomShape 19"/>
          <p:cNvSpPr/>
          <p:nvPr/>
        </p:nvSpPr>
        <p:spPr>
          <a:xfrm>
            <a:off x="3548520" y="1985040"/>
            <a:ext cx="21196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Format Conversion</a:t>
            </a:r>
            <a:endParaRPr/>
          </a:p>
        </p:txBody>
      </p:sp>
      <p:sp>
        <p:nvSpPr>
          <p:cNvPr id="220" name="CustomShape 20"/>
          <p:cNvSpPr/>
          <p:nvPr/>
        </p:nvSpPr>
        <p:spPr>
          <a:xfrm>
            <a:off x="6383160" y="1985040"/>
            <a:ext cx="22323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External Conversion</a:t>
            </a:r>
            <a:endParaRPr/>
          </a:p>
        </p:txBody>
      </p:sp>
      <p:sp>
        <p:nvSpPr>
          <p:cNvPr id="221" name="CustomShape 21"/>
          <p:cNvSpPr/>
          <p:nvPr/>
        </p:nvSpPr>
        <p:spPr>
          <a:xfrm>
            <a:off x="6497280" y="301752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MIL STD XML</a:t>
            </a:r>
            <a:endParaRPr/>
          </a:p>
        </p:txBody>
      </p:sp>
      <p:sp>
        <p:nvSpPr>
          <p:cNvPr id="222" name="CustomShape 22"/>
          <p:cNvSpPr/>
          <p:nvPr/>
        </p:nvSpPr>
        <p:spPr>
          <a:xfrm>
            <a:off x="6497280" y="422424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NIEM XML</a:t>
            </a:r>
            <a:endParaRPr/>
          </a:p>
        </p:txBody>
      </p:sp>
      <p:sp>
        <p:nvSpPr>
          <p:cNvPr id="223" name="CustomShape 23"/>
          <p:cNvSpPr/>
          <p:nvPr/>
        </p:nvSpPr>
        <p:spPr>
          <a:xfrm>
            <a:off x="7863840" y="3538080"/>
            <a:ext cx="908280" cy="1078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NS:MIL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NS:NIEM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4" name="CustomShape 24"/>
          <p:cNvSpPr/>
          <p:nvPr/>
        </p:nvSpPr>
        <p:spPr>
          <a:xfrm>
            <a:off x="7406640" y="3557160"/>
            <a:ext cx="456480" cy="5198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25" name="CustomShape 25"/>
          <p:cNvSpPr/>
          <p:nvPr/>
        </p:nvSpPr>
        <p:spPr>
          <a:xfrm flipV="1">
            <a:off x="7406640" y="4075560"/>
            <a:ext cx="456480" cy="6854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370200" y="640188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CustomShape 3"/>
          <p:cNvSpPr/>
          <p:nvPr/>
        </p:nvSpPr>
        <p:spPr>
          <a:xfrm>
            <a:off x="2208960" y="1188720"/>
            <a:ext cx="59284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FOR MILITARY MESSAGING ..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274320" y="1648440"/>
            <a:ext cx="8685720" cy="465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NIEM Information Exchanges follow standard documentation recommendations called Information Exchange Product Documentation (IEPD)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Since XML is in fact not MAGIC – what actually has to occur for information exchange has to be documented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For Military use the IEPD format will likely need to be Standardized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Use of NIEM for MIL STD Messages applies the concept of XML Information Exchange for version and standard conversion /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NIEM may be leveraged to encourage “XML Schema Aware” implementation  of MIL STD Messaging to increase agility and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Given the regrettable LACK of effective use of XML in MIL STDs – NIEM represents and opportunity to use XML to achieve DoD requirements for “Data Tagging”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581280" y="2590920"/>
            <a:ext cx="5561280" cy="258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MTF XML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USMTF XML GoE Re-factor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CustomShape 3"/>
          <p:cNvSpPr/>
          <p:nvPr/>
        </p:nvSpPr>
        <p:spPr>
          <a:xfrm>
            <a:off x="548640" y="1600200"/>
            <a:ext cx="8228520" cy="249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Use XSLT to convert Existing XML Schemas to Garden of Eden Schema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No impact on XML Instance / Message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Achieves alignment with NIEM Methodology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May be used to populate some or all of the MIL OPS Domain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Re-factor approved by USMTF CCB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640080" y="1188720"/>
            <a:ext cx="336780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ACCOMPLISHMENTS:</a:t>
            </a:r>
            <a:endParaRPr/>
          </a:p>
        </p:txBody>
      </p:sp>
      <p:sp>
        <p:nvSpPr>
          <p:cNvPr id="236" name="CustomShape 5"/>
          <p:cNvSpPr/>
          <p:nvPr/>
        </p:nvSpPr>
        <p:spPr>
          <a:xfrm>
            <a:off x="457200" y="4572000"/>
            <a:ext cx="822852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Database Compatibility / Configuration Management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Schemas Not Releasable for use in NIEM (Dist C)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Lack of ”XML Schema Aware” Implementations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on the Wire......</a:t>
            </a:r>
            <a:endParaRPr/>
          </a:p>
        </p:txBody>
      </p:sp>
      <p:sp>
        <p:nvSpPr>
          <p:cNvPr id="237" name="CustomShape 6"/>
          <p:cNvSpPr/>
          <p:nvPr/>
        </p:nvSpPr>
        <p:spPr>
          <a:xfrm>
            <a:off x="548640" y="4138560"/>
            <a:ext cx="137160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ISSUES: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