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notesMasterIdLst>
    <p:notesMasterId r:id="rId33"/>
  </p:notesMasterIdLst>
  <p:handoutMasterIdLst>
    <p:handoutMasterId r:id="rId34"/>
  </p:handoutMasterIdLst>
  <p:sldIdLst>
    <p:sldId id="256" r:id="rId5"/>
    <p:sldId id="269" r:id="rId6"/>
    <p:sldId id="291" r:id="rId7"/>
    <p:sldId id="260" r:id="rId8"/>
    <p:sldId id="262" r:id="rId9"/>
    <p:sldId id="263" r:id="rId10"/>
    <p:sldId id="266" r:id="rId11"/>
    <p:sldId id="264" r:id="rId12"/>
    <p:sldId id="272" r:id="rId13"/>
    <p:sldId id="267" r:id="rId14"/>
    <p:sldId id="273" r:id="rId15"/>
    <p:sldId id="268" r:id="rId16"/>
    <p:sldId id="274" r:id="rId17"/>
    <p:sldId id="270" r:id="rId18"/>
    <p:sldId id="271" r:id="rId19"/>
    <p:sldId id="275" r:id="rId20"/>
    <p:sldId id="277" r:id="rId21"/>
    <p:sldId id="278" r:id="rId22"/>
    <p:sldId id="279" r:id="rId23"/>
    <p:sldId id="280" r:id="rId24"/>
    <p:sldId id="281" r:id="rId25"/>
    <p:sldId id="282" r:id="rId26"/>
    <p:sldId id="283" r:id="rId27"/>
    <p:sldId id="289" r:id="rId28"/>
    <p:sldId id="290" r:id="rId29"/>
    <p:sldId id="286" r:id="rId30"/>
    <p:sldId id="287" r:id="rId31"/>
    <p:sldId id="288" r:id="rId32"/>
  </p:sldIdLst>
  <p:sldSz cx="9144000" cy="6858000" type="screen4x3"/>
  <p:notesSz cx="6934200" cy="9232900"/>
  <p:defaultTextStyle>
    <a:defPPr>
      <a:defRPr lang="en-US"/>
    </a:defPPr>
    <a:lvl1pPr algn="l" rtl="0" eaLnBrk="0" fontAlgn="base" hangingPunct="0">
      <a:spcBef>
        <a:spcPct val="0"/>
      </a:spcBef>
      <a:spcAft>
        <a:spcPct val="0"/>
      </a:spcAft>
      <a:defRPr sz="4400" b="1" i="1" kern="1200">
        <a:solidFill>
          <a:srgbClr val="0C2D83"/>
        </a:solidFill>
        <a:latin typeface="Arial" charset="0"/>
        <a:ea typeface="+mn-ea"/>
        <a:cs typeface="+mn-cs"/>
      </a:defRPr>
    </a:lvl1pPr>
    <a:lvl2pPr marL="457200" algn="l" rtl="0" eaLnBrk="0" fontAlgn="base" hangingPunct="0">
      <a:spcBef>
        <a:spcPct val="0"/>
      </a:spcBef>
      <a:spcAft>
        <a:spcPct val="0"/>
      </a:spcAft>
      <a:defRPr sz="4400" b="1" i="1" kern="1200">
        <a:solidFill>
          <a:srgbClr val="0C2D83"/>
        </a:solidFill>
        <a:latin typeface="Arial" charset="0"/>
        <a:ea typeface="+mn-ea"/>
        <a:cs typeface="+mn-cs"/>
      </a:defRPr>
    </a:lvl2pPr>
    <a:lvl3pPr marL="914400" algn="l" rtl="0" eaLnBrk="0" fontAlgn="base" hangingPunct="0">
      <a:spcBef>
        <a:spcPct val="0"/>
      </a:spcBef>
      <a:spcAft>
        <a:spcPct val="0"/>
      </a:spcAft>
      <a:defRPr sz="4400" b="1" i="1" kern="1200">
        <a:solidFill>
          <a:srgbClr val="0C2D83"/>
        </a:solidFill>
        <a:latin typeface="Arial" charset="0"/>
        <a:ea typeface="+mn-ea"/>
        <a:cs typeface="+mn-cs"/>
      </a:defRPr>
    </a:lvl3pPr>
    <a:lvl4pPr marL="1371600" algn="l" rtl="0" eaLnBrk="0" fontAlgn="base" hangingPunct="0">
      <a:spcBef>
        <a:spcPct val="0"/>
      </a:spcBef>
      <a:spcAft>
        <a:spcPct val="0"/>
      </a:spcAft>
      <a:defRPr sz="4400" b="1" i="1" kern="1200">
        <a:solidFill>
          <a:srgbClr val="0C2D83"/>
        </a:solidFill>
        <a:latin typeface="Arial" charset="0"/>
        <a:ea typeface="+mn-ea"/>
        <a:cs typeface="+mn-cs"/>
      </a:defRPr>
    </a:lvl4pPr>
    <a:lvl5pPr marL="1828800" algn="l" rtl="0" eaLnBrk="0" fontAlgn="base" hangingPunct="0">
      <a:spcBef>
        <a:spcPct val="0"/>
      </a:spcBef>
      <a:spcAft>
        <a:spcPct val="0"/>
      </a:spcAft>
      <a:defRPr sz="4400" b="1" i="1" kern="1200">
        <a:solidFill>
          <a:srgbClr val="0C2D83"/>
        </a:solidFill>
        <a:latin typeface="Arial" charset="0"/>
        <a:ea typeface="+mn-ea"/>
        <a:cs typeface="+mn-cs"/>
      </a:defRPr>
    </a:lvl5pPr>
    <a:lvl6pPr marL="2286000" algn="l" defTabSz="914400" rtl="0" eaLnBrk="1" latinLnBrk="0" hangingPunct="1">
      <a:defRPr sz="4400" b="1" i="1" kern="1200">
        <a:solidFill>
          <a:srgbClr val="0C2D83"/>
        </a:solidFill>
        <a:latin typeface="Arial" charset="0"/>
        <a:ea typeface="+mn-ea"/>
        <a:cs typeface="+mn-cs"/>
      </a:defRPr>
    </a:lvl6pPr>
    <a:lvl7pPr marL="2743200" algn="l" defTabSz="914400" rtl="0" eaLnBrk="1" latinLnBrk="0" hangingPunct="1">
      <a:defRPr sz="4400" b="1" i="1" kern="1200">
        <a:solidFill>
          <a:srgbClr val="0C2D83"/>
        </a:solidFill>
        <a:latin typeface="Arial" charset="0"/>
        <a:ea typeface="+mn-ea"/>
        <a:cs typeface="+mn-cs"/>
      </a:defRPr>
    </a:lvl7pPr>
    <a:lvl8pPr marL="3200400" algn="l" defTabSz="914400" rtl="0" eaLnBrk="1" latinLnBrk="0" hangingPunct="1">
      <a:defRPr sz="4400" b="1" i="1" kern="1200">
        <a:solidFill>
          <a:srgbClr val="0C2D83"/>
        </a:solidFill>
        <a:latin typeface="Arial" charset="0"/>
        <a:ea typeface="+mn-ea"/>
        <a:cs typeface="+mn-cs"/>
      </a:defRPr>
    </a:lvl8pPr>
    <a:lvl9pPr marL="3657600" algn="l" defTabSz="914400" rtl="0" eaLnBrk="1" latinLnBrk="0" hangingPunct="1">
      <a:defRPr sz="4400" b="1" i="1" kern="1200">
        <a:solidFill>
          <a:srgbClr val="0C2D83"/>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69696"/>
    <a:srgbClr val="DDDDDD"/>
    <a:srgbClr val="00CC99"/>
    <a:srgbClr val="009999"/>
    <a:srgbClr val="CC0066"/>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0" autoAdjust="0"/>
    <p:restoredTop sz="95548" autoAdjust="0"/>
  </p:normalViewPr>
  <p:slideViewPr>
    <p:cSldViewPr>
      <p:cViewPr>
        <p:scale>
          <a:sx n="70" d="100"/>
          <a:sy n="70" d="100"/>
        </p:scale>
        <p:origin x="-2310" y="-792"/>
      </p:cViewPr>
      <p:guideLst>
        <p:guide orient="horz" pos="5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b="0" i="0">
                <a:solidFill>
                  <a:schemeClr val="tx1"/>
                </a:solidFill>
              </a:defRPr>
            </a:lvl1pPr>
          </a:lstStyle>
          <a:p>
            <a:endParaRPr lang="en-US"/>
          </a:p>
        </p:txBody>
      </p:sp>
      <p:sp>
        <p:nvSpPr>
          <p:cNvPr id="7171" name="Rectangle 3"/>
          <p:cNvSpPr>
            <a:spLocks noGrp="1" noChangeArrowheads="1"/>
          </p:cNvSpPr>
          <p:nvPr>
            <p:ph type="dt" sz="quarter" idx="1"/>
          </p:nvPr>
        </p:nvSpPr>
        <p:spPr bwMode="auto">
          <a:xfrm>
            <a:off x="3929063" y="0"/>
            <a:ext cx="3005137"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b="0" i="0">
                <a:solidFill>
                  <a:schemeClr val="tx1"/>
                </a:solidFill>
              </a:defRPr>
            </a:lvl1pPr>
          </a:lstStyle>
          <a:p>
            <a:endParaRPr lang="en-US"/>
          </a:p>
        </p:txBody>
      </p:sp>
      <p:sp>
        <p:nvSpPr>
          <p:cNvPr id="7172" name="Rectangle 4"/>
          <p:cNvSpPr>
            <a:spLocks noGrp="1" noChangeArrowheads="1"/>
          </p:cNvSpPr>
          <p:nvPr>
            <p:ph type="ftr" sz="quarter" idx="2"/>
          </p:nvPr>
        </p:nvSpPr>
        <p:spPr bwMode="auto">
          <a:xfrm>
            <a:off x="0" y="8770938"/>
            <a:ext cx="3005138" cy="461962"/>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b="0" i="0">
                <a:solidFill>
                  <a:schemeClr val="tx1"/>
                </a:solidFill>
              </a:defRPr>
            </a:lvl1pPr>
          </a:lstStyle>
          <a:p>
            <a:endParaRPr lang="en-US"/>
          </a:p>
        </p:txBody>
      </p:sp>
      <p:sp>
        <p:nvSpPr>
          <p:cNvPr id="7173" name="Rectangle 5"/>
          <p:cNvSpPr>
            <a:spLocks noGrp="1" noChangeArrowheads="1"/>
          </p:cNvSpPr>
          <p:nvPr>
            <p:ph type="sldNum" sz="quarter" idx="3"/>
          </p:nvPr>
        </p:nvSpPr>
        <p:spPr bwMode="auto">
          <a:xfrm>
            <a:off x="3929063" y="8770938"/>
            <a:ext cx="3005137" cy="461962"/>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b="0" i="0">
                <a:solidFill>
                  <a:schemeClr val="tx1"/>
                </a:solidFill>
              </a:defRPr>
            </a:lvl1pPr>
          </a:lstStyle>
          <a:p>
            <a:fld id="{1DAB680D-7CE5-4741-B9B6-32F60A1017DE}" type="slidenum">
              <a:rPr lang="en-US"/>
              <a:pPr/>
              <a:t>‹#›</a:t>
            </a:fld>
            <a:endParaRPr lang="en-US"/>
          </a:p>
        </p:txBody>
      </p:sp>
    </p:spTree>
    <p:extLst>
      <p:ext uri="{BB962C8B-B14F-4D97-AF65-F5344CB8AC3E}">
        <p14:creationId xmlns:p14="http://schemas.microsoft.com/office/powerpoint/2010/main" val="3441016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i="0">
                <a:solidFill>
                  <a:schemeClr val="tx1"/>
                </a:solidFill>
              </a:defRPr>
            </a:lvl1pPr>
          </a:lstStyle>
          <a:p>
            <a:endParaRPr lang="en-US"/>
          </a:p>
        </p:txBody>
      </p:sp>
      <p:sp>
        <p:nvSpPr>
          <p:cNvPr id="20483" name="Rectangle 3"/>
          <p:cNvSpPr>
            <a:spLocks noGrp="1" noChangeArrowheads="1"/>
          </p:cNvSpPr>
          <p:nvPr>
            <p:ph type="dt" idx="1"/>
          </p:nvPr>
        </p:nvSpPr>
        <p:spPr bwMode="auto">
          <a:xfrm>
            <a:off x="3929063" y="0"/>
            <a:ext cx="3005137" cy="461963"/>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i="0">
                <a:solidFill>
                  <a:schemeClr val="tx1"/>
                </a:solidFill>
              </a:defRPr>
            </a:lvl1pPr>
          </a:lstStyle>
          <a:p>
            <a:endParaRPr lang="en-US"/>
          </a:p>
        </p:txBody>
      </p:sp>
      <p:sp>
        <p:nvSpPr>
          <p:cNvPr id="20484"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55638" y="4386263"/>
            <a:ext cx="5622925" cy="4154487"/>
          </a:xfrm>
          <a:prstGeom prst="rect">
            <a:avLst/>
          </a:prstGeom>
          <a:noFill/>
          <a:ln w="9525">
            <a:noFill/>
            <a:miter lim="800000"/>
            <a:headEnd/>
            <a:tailEnd/>
          </a:ln>
          <a:effectLst/>
        </p:spPr>
        <p:txBody>
          <a:bodyPr vert="horz" wrap="square" lIns="92382" tIns="46191" rIns="92382" bIns="46191"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770938"/>
            <a:ext cx="3005138" cy="461962"/>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i="0">
                <a:solidFill>
                  <a:schemeClr val="tx1"/>
                </a:solidFill>
              </a:defRPr>
            </a:lvl1pPr>
          </a:lstStyle>
          <a:p>
            <a:endParaRPr lang="en-US"/>
          </a:p>
        </p:txBody>
      </p:sp>
      <p:sp>
        <p:nvSpPr>
          <p:cNvPr id="20487" name="Rectangle 7"/>
          <p:cNvSpPr>
            <a:spLocks noGrp="1" noChangeArrowheads="1"/>
          </p:cNvSpPr>
          <p:nvPr>
            <p:ph type="sldNum" sz="quarter" idx="5"/>
          </p:nvPr>
        </p:nvSpPr>
        <p:spPr bwMode="auto">
          <a:xfrm>
            <a:off x="3929063" y="8770938"/>
            <a:ext cx="3005137" cy="461962"/>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i="0">
                <a:solidFill>
                  <a:schemeClr val="tx1"/>
                </a:solidFill>
              </a:defRPr>
            </a:lvl1pPr>
          </a:lstStyle>
          <a:p>
            <a:fld id="{69D26C61-A256-45DC-AA56-E916ADB972C5}" type="slidenum">
              <a:rPr lang="en-US"/>
              <a:pPr/>
              <a:t>‹#›</a:t>
            </a:fld>
            <a:endParaRPr lang="en-US"/>
          </a:p>
        </p:txBody>
      </p:sp>
    </p:spTree>
    <p:extLst>
      <p:ext uri="{BB962C8B-B14F-4D97-AF65-F5344CB8AC3E}">
        <p14:creationId xmlns:p14="http://schemas.microsoft.com/office/powerpoint/2010/main" val="3531009726"/>
      </p:ext>
    </p:extLst>
  </p:cSld>
  <p:clrMap bg1="lt1" tx1="dk1" bg2="lt2" tx2="dk2" accent1="accent1" accent2="accent2" accent3="accent3" accent4="accent4" accent5="accent5" accent6="accent6" hlink="hlink" folHlink="folHlink"/>
  <p:notesStyle>
    <a:lvl1pPr marL="238125" indent="-238125" algn="l" rtl="0" eaLnBrk="0" fontAlgn="base" hangingPunct="0">
      <a:spcBef>
        <a:spcPct val="30000"/>
      </a:spcBef>
      <a:spcAft>
        <a:spcPct val="0"/>
      </a:spcAft>
      <a:buSzPct val="80000"/>
      <a:buFont typeface="Wingdings" pitchFamily="2" charset="2"/>
      <a:buChar char="l"/>
      <a:defRPr sz="1200" kern="1200">
        <a:solidFill>
          <a:schemeClr val="tx1"/>
        </a:solidFill>
        <a:latin typeface="Arial" charset="0"/>
        <a:ea typeface="+mn-ea"/>
        <a:cs typeface="+mn-cs"/>
      </a:defRPr>
    </a:lvl1pPr>
    <a:lvl2pPr marL="619125" indent="-266700" algn="l" rtl="0" eaLnBrk="0" fontAlgn="base" hangingPunct="0">
      <a:spcBef>
        <a:spcPct val="30000"/>
      </a:spcBef>
      <a:spcAft>
        <a:spcPct val="0"/>
      </a:spcAft>
      <a:buSzPct val="80000"/>
      <a:buChar char="–"/>
      <a:defRPr sz="1200" kern="1200">
        <a:solidFill>
          <a:schemeClr val="tx1"/>
        </a:solidFill>
        <a:latin typeface="Arial" charset="0"/>
        <a:ea typeface="+mn-ea"/>
        <a:cs typeface="+mn-cs"/>
      </a:defRPr>
    </a:lvl2pPr>
    <a:lvl3pPr marL="976313" indent="-242888" algn="l" rtl="0" eaLnBrk="0" fontAlgn="base" hangingPunct="0">
      <a:spcBef>
        <a:spcPct val="30000"/>
      </a:spcBef>
      <a:spcAft>
        <a:spcPct val="0"/>
      </a:spcAft>
      <a:buSzPct val="80000"/>
      <a:buChar char="•"/>
      <a:defRPr sz="1200" kern="1200">
        <a:solidFill>
          <a:schemeClr val="tx1"/>
        </a:solidFill>
        <a:latin typeface="Arial" charset="0"/>
        <a:ea typeface="+mn-ea"/>
        <a:cs typeface="+mn-cs"/>
      </a:defRPr>
    </a:lvl3pPr>
    <a:lvl4pPr marL="1262063" indent="-171450" algn="l" rtl="0" eaLnBrk="0" fontAlgn="base" hangingPunct="0">
      <a:spcBef>
        <a:spcPct val="30000"/>
      </a:spcBef>
      <a:spcAft>
        <a:spcPct val="0"/>
      </a:spcAft>
      <a:buSzPct val="80000"/>
      <a:buChar char="-"/>
      <a:defRPr sz="1200" kern="1200">
        <a:solidFill>
          <a:schemeClr val="tx1"/>
        </a:solidFill>
        <a:latin typeface="Arial" charset="0"/>
        <a:ea typeface="+mn-ea"/>
        <a:cs typeface="+mn-cs"/>
      </a:defRPr>
    </a:lvl4pPr>
    <a:lvl5pPr marL="1547813" indent="-171450" algn="l" rtl="0" eaLnBrk="0" fontAlgn="base" hangingPunct="0">
      <a:spcBef>
        <a:spcPct val="30000"/>
      </a:spcBef>
      <a:spcAft>
        <a:spcPct val="0"/>
      </a:spcAft>
      <a:buSzPct val="80000"/>
      <a:buFont typeface="Wingdings" pitchFamily="2" charset="2"/>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Venetian Blind – contains only one global element. All other elements are local. </a:t>
            </a:r>
          </a:p>
          <a:p>
            <a:endParaRPr lang="en-US" baseline="0" dirty="0" smtClean="0"/>
          </a:p>
          <a:p>
            <a:r>
              <a:rPr lang="en-US" baseline="0" dirty="0" smtClean="0"/>
              <a:t>Messages.xsd: </a:t>
            </a:r>
          </a:p>
          <a:p>
            <a:pPr lvl="1"/>
            <a:r>
              <a:rPr lang="en-US" baseline="0" dirty="0" smtClean="0"/>
              <a:t>Global declaration of message element</a:t>
            </a:r>
          </a:p>
          <a:p>
            <a:pPr lvl="1"/>
            <a:r>
              <a:rPr lang="en-US" baseline="0" dirty="0" smtClean="0"/>
              <a:t>Local declaration of segment and set elements</a:t>
            </a:r>
          </a:p>
          <a:p>
            <a:pPr lvl="1"/>
            <a:r>
              <a:rPr lang="en-US" baseline="0" dirty="0" smtClean="0"/>
              <a:t>Imports sets.xsd for set types</a:t>
            </a:r>
          </a:p>
          <a:p>
            <a:endParaRPr lang="en-US" baseline="0" dirty="0" smtClean="0"/>
          </a:p>
          <a:p>
            <a:r>
              <a:rPr lang="en-US" baseline="0" dirty="0" smtClean="0"/>
              <a:t>Sets.xsd:</a:t>
            </a:r>
          </a:p>
          <a:p>
            <a:pPr lvl="1"/>
            <a:r>
              <a:rPr lang="en-US" baseline="0" dirty="0" smtClean="0"/>
              <a:t>Defines set types</a:t>
            </a:r>
          </a:p>
          <a:p>
            <a:pPr lvl="1"/>
            <a:r>
              <a:rPr lang="en-US" baseline="0" dirty="0" smtClean="0"/>
              <a:t>Local declaration of field elements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imports composites.xsd (composite FUD types) and fields.xsd (elemental FUD types)</a:t>
            </a:r>
          </a:p>
          <a:p>
            <a:pPr marL="352425" lvl="1" indent="0">
              <a:buNone/>
            </a:pPr>
            <a:endParaRPr lang="en-US" baseline="0" dirty="0" smtClean="0"/>
          </a:p>
          <a:p>
            <a:pPr lvl="0"/>
            <a:r>
              <a:rPr lang="en-US" baseline="0" dirty="0" smtClean="0"/>
              <a:t>Composites.xsd:</a:t>
            </a:r>
          </a:p>
          <a:p>
            <a:pPr lvl="1"/>
            <a:r>
              <a:rPr lang="en-US" baseline="0" dirty="0" smtClean="0"/>
              <a:t>Defines composite types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Local declaration of elements</a:t>
            </a:r>
          </a:p>
          <a:p>
            <a:pPr lvl="1"/>
            <a:r>
              <a:rPr lang="en-US" baseline="0" dirty="0" smtClean="0"/>
              <a:t>Imports fields.xsd (elemental FUD types)</a:t>
            </a:r>
          </a:p>
          <a:p>
            <a:pPr marL="352425" lvl="1" indent="0">
              <a:buNone/>
            </a:pPr>
            <a:endParaRPr lang="en-US" baseline="0" dirty="0" smtClean="0"/>
          </a:p>
          <a:p>
            <a:pPr lvl="0"/>
            <a:r>
              <a:rPr lang="en-US" baseline="0" dirty="0" smtClean="0"/>
              <a:t>Fields.xsd:</a:t>
            </a:r>
          </a:p>
          <a:p>
            <a:pPr lvl="1"/>
            <a:r>
              <a:rPr lang="en-US" baseline="0" dirty="0" smtClean="0"/>
              <a:t>Includes elemental (simple) types</a:t>
            </a:r>
          </a:p>
          <a:p>
            <a:pPr lvl="0"/>
            <a:endParaRPr lang="en-US" dirty="0"/>
          </a:p>
        </p:txBody>
      </p:sp>
      <p:sp>
        <p:nvSpPr>
          <p:cNvPr id="4" name="Slide Number Placeholder 3"/>
          <p:cNvSpPr>
            <a:spLocks noGrp="1"/>
          </p:cNvSpPr>
          <p:nvPr>
            <p:ph type="sldNum" sz="quarter" idx="10"/>
          </p:nvPr>
        </p:nvSpPr>
        <p:spPr/>
        <p:txBody>
          <a:bodyPr/>
          <a:lstStyle/>
          <a:p>
            <a:fld id="{69D26C61-A256-45DC-AA56-E916ADB972C5}" type="slidenum">
              <a:rPr lang="en-US" smtClean="0"/>
              <a:pPr/>
              <a:t>3</a:t>
            </a:fld>
            <a:endParaRPr lang="en-US"/>
          </a:p>
        </p:txBody>
      </p:sp>
    </p:spTree>
    <p:extLst>
      <p:ext uri="{BB962C8B-B14F-4D97-AF65-F5344CB8AC3E}">
        <p14:creationId xmlns:p14="http://schemas.microsoft.com/office/powerpoint/2010/main" val="77093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Garden of Eden: All elements and types are global.</a:t>
            </a:r>
          </a:p>
          <a:p>
            <a:pPr marL="0" indent="0">
              <a:buNone/>
            </a:pPr>
            <a:endParaRPr lang="en-US" baseline="0" dirty="0" smtClean="0"/>
          </a:p>
          <a:p>
            <a:r>
              <a:rPr lang="en-US" baseline="0" dirty="0" smtClean="0"/>
              <a:t>Messages.xsd: </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Imports segments.xsd and sets.xsd</a:t>
            </a:r>
          </a:p>
          <a:p>
            <a:pPr lvl="1"/>
            <a:r>
              <a:rPr lang="en-US" baseline="0" dirty="0" smtClean="0"/>
              <a:t>Global declaration of message element</a:t>
            </a:r>
          </a:p>
          <a:p>
            <a:pPr lvl="1"/>
            <a:r>
              <a:rPr lang="en-US" baseline="0" dirty="0" smtClean="0"/>
              <a:t>Refs segment, set, or field elements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Includes </a:t>
            </a:r>
            <a:r>
              <a:rPr lang="en-US" sz="1200" dirty="0" smtClean="0"/>
              <a:t>cardinality/occurrence constraints on how the </a:t>
            </a:r>
            <a:r>
              <a:rPr lang="en-US" sz="1200" i="1" dirty="0" smtClean="0">
                <a:solidFill>
                  <a:schemeClr val="accent1"/>
                </a:solidFill>
              </a:rPr>
              <a:t>fields</a:t>
            </a:r>
            <a:r>
              <a:rPr lang="en-US" sz="1200" i="1" baseline="0" dirty="0" smtClean="0">
                <a:solidFill>
                  <a:schemeClr val="accent1"/>
                </a:solidFill>
              </a:rPr>
              <a:t>, s</a:t>
            </a:r>
            <a:r>
              <a:rPr lang="en-US" sz="1200" i="1" dirty="0" smtClean="0">
                <a:solidFill>
                  <a:schemeClr val="accent1"/>
                </a:solidFill>
              </a:rPr>
              <a:t>ets</a:t>
            </a:r>
            <a:r>
              <a:rPr lang="en-US" sz="1200" dirty="0" smtClean="0"/>
              <a:t> &amp; </a:t>
            </a:r>
            <a:r>
              <a:rPr lang="en-US" sz="1200" i="1" dirty="0" smtClean="0">
                <a:solidFill>
                  <a:schemeClr val="accent1"/>
                </a:solidFill>
              </a:rPr>
              <a:t>segments</a:t>
            </a:r>
            <a:r>
              <a:rPr lang="en-US" sz="1200" dirty="0" smtClean="0"/>
              <a:t> are used specifically in the message</a:t>
            </a:r>
            <a:endParaRPr lang="en-US" baseline="0" dirty="0" smtClean="0"/>
          </a:p>
          <a:p>
            <a:endParaRPr lang="en-US" baseline="0" dirty="0" smtClean="0"/>
          </a:p>
          <a:p>
            <a:r>
              <a:rPr lang="en-US" baseline="0" dirty="0" smtClean="0"/>
              <a:t>Segments.xsd:</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Imports sets.xsd and fields.xsd</a:t>
            </a:r>
          </a:p>
          <a:p>
            <a:pPr lvl="1"/>
            <a:r>
              <a:rPr lang="en-US" baseline="0" dirty="0" smtClean="0"/>
              <a:t>Defines segment types</a:t>
            </a:r>
          </a:p>
          <a:p>
            <a:pPr lvl="1"/>
            <a:r>
              <a:rPr lang="en-US" baseline="0" dirty="0" smtClean="0"/>
              <a:t>Global declaration of segment names</a:t>
            </a:r>
          </a:p>
          <a:p>
            <a:pPr lvl="1"/>
            <a:r>
              <a:rPr lang="en-US" baseline="0" dirty="0" smtClean="0"/>
              <a:t>Refs set and field elements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Includes </a:t>
            </a:r>
            <a:r>
              <a:rPr lang="en-US" sz="1200" dirty="0" smtClean="0"/>
              <a:t>cardinality/occurrence constraints on how the </a:t>
            </a:r>
            <a:r>
              <a:rPr lang="en-US" sz="1200" i="1" dirty="0" smtClean="0">
                <a:solidFill>
                  <a:schemeClr val="accent1"/>
                </a:solidFill>
              </a:rPr>
              <a:t>fields</a:t>
            </a:r>
            <a:r>
              <a:rPr lang="en-US" sz="1200" i="1" baseline="0" dirty="0" smtClean="0">
                <a:solidFill>
                  <a:schemeClr val="accent1"/>
                </a:solidFill>
              </a:rPr>
              <a:t> &amp; s</a:t>
            </a:r>
            <a:r>
              <a:rPr lang="en-US" sz="1200" i="1" dirty="0" smtClean="0">
                <a:solidFill>
                  <a:schemeClr val="accent1"/>
                </a:solidFill>
              </a:rPr>
              <a:t>ets</a:t>
            </a:r>
            <a:r>
              <a:rPr lang="en-US" sz="1200" dirty="0" smtClean="0"/>
              <a:t> are used specifically in the segment</a:t>
            </a:r>
            <a:endParaRPr lang="en-US" baseline="0" dirty="0" smtClean="0"/>
          </a:p>
          <a:p>
            <a:pPr marL="352425" marR="0" lvl="1" indent="0" algn="l" defTabSz="914400" rtl="0" eaLnBrk="0" fontAlgn="base" latinLnBrk="0" hangingPunct="0">
              <a:lnSpc>
                <a:spcPct val="100000"/>
              </a:lnSpc>
              <a:spcBef>
                <a:spcPct val="30000"/>
              </a:spcBef>
              <a:spcAft>
                <a:spcPct val="0"/>
              </a:spcAft>
              <a:buClrTx/>
              <a:buSzPct val="80000"/>
              <a:buFontTx/>
              <a:buNone/>
              <a:tabLst/>
              <a:defRPr/>
            </a:pPr>
            <a:endParaRPr lang="en-US" baseline="0" dirty="0" smtClean="0"/>
          </a:p>
          <a:p>
            <a:r>
              <a:rPr lang="en-US" baseline="0" dirty="0" smtClean="0"/>
              <a:t>Sets.xsd:</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Imports fields.xsd</a:t>
            </a:r>
          </a:p>
          <a:p>
            <a:pPr lvl="1"/>
            <a:r>
              <a:rPr lang="en-US" baseline="0" dirty="0" smtClean="0"/>
              <a:t>Defines set types</a:t>
            </a:r>
          </a:p>
          <a:p>
            <a:pPr lvl="1"/>
            <a:r>
              <a:rPr lang="en-US" baseline="0" dirty="0" smtClean="0"/>
              <a:t>Global declaration of set names </a:t>
            </a:r>
          </a:p>
          <a:p>
            <a:pPr lvl="1"/>
            <a:r>
              <a:rPr lang="en-US" baseline="0" dirty="0" smtClean="0"/>
              <a:t>Refs field elements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Includes </a:t>
            </a:r>
            <a:r>
              <a:rPr lang="en-US" sz="1200" dirty="0" smtClean="0"/>
              <a:t>cardinality/occurrence constraints on how the </a:t>
            </a:r>
            <a:r>
              <a:rPr lang="en-US" sz="1200" i="1" dirty="0" smtClean="0">
                <a:solidFill>
                  <a:schemeClr val="accent1"/>
                </a:solidFill>
              </a:rPr>
              <a:t>fields</a:t>
            </a:r>
            <a:r>
              <a:rPr lang="en-US" sz="1200" i="1" baseline="0" dirty="0" smtClean="0">
                <a:solidFill>
                  <a:schemeClr val="accent1"/>
                </a:solidFill>
              </a:rPr>
              <a:t> </a:t>
            </a:r>
            <a:r>
              <a:rPr lang="en-US" sz="1200" dirty="0" smtClean="0"/>
              <a:t>are used specifically in the segment</a:t>
            </a:r>
            <a:endParaRPr lang="en-US" sz="1200" baseline="0" dirty="0" smtClean="0"/>
          </a:p>
          <a:p>
            <a:pPr marL="352425" marR="0" lvl="1" indent="0" algn="l" defTabSz="914400" rtl="0" eaLnBrk="0" fontAlgn="base" latinLnBrk="0" hangingPunct="0">
              <a:lnSpc>
                <a:spcPct val="100000"/>
              </a:lnSpc>
              <a:spcBef>
                <a:spcPct val="30000"/>
              </a:spcBef>
              <a:spcAft>
                <a:spcPct val="0"/>
              </a:spcAft>
              <a:buClrTx/>
              <a:buSzPct val="80000"/>
              <a:buFontTx/>
              <a:buNone/>
              <a:tabLst/>
              <a:defRPr/>
            </a:pPr>
            <a:endParaRPr lang="en-US" baseline="0" dirty="0" smtClean="0"/>
          </a:p>
          <a:p>
            <a:pPr lvl="0"/>
            <a:r>
              <a:rPr lang="en-US" baseline="0" dirty="0" smtClean="0"/>
              <a:t>Fields.xsd:</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Imports SimpleTypes.xsd</a:t>
            </a:r>
          </a:p>
          <a:p>
            <a:pPr lvl="1"/>
            <a:r>
              <a:rPr lang="en-US" baseline="0" dirty="0" smtClean="0"/>
              <a:t>Defines field types</a:t>
            </a:r>
          </a:p>
          <a:p>
            <a:pPr lvl="1"/>
            <a:r>
              <a:rPr lang="en-US" baseline="0" dirty="0" smtClean="0"/>
              <a:t>Global declaration of field names</a:t>
            </a:r>
          </a:p>
          <a:p>
            <a:pPr marL="619125" marR="0" lvl="1" indent="-266700" algn="l" defTabSz="914400" rtl="0" eaLnBrk="0" fontAlgn="base" latinLnBrk="0" hangingPunct="0">
              <a:lnSpc>
                <a:spcPct val="100000"/>
              </a:lnSpc>
              <a:spcBef>
                <a:spcPct val="30000"/>
              </a:spcBef>
              <a:spcAft>
                <a:spcPct val="0"/>
              </a:spcAft>
              <a:buClrTx/>
              <a:buSzPct val="80000"/>
              <a:buFontTx/>
              <a:buChar char="–"/>
              <a:tabLst/>
              <a:defRPr/>
            </a:pPr>
            <a:r>
              <a:rPr lang="en-US" baseline="0" dirty="0" smtClean="0"/>
              <a:t>Refs simple types</a:t>
            </a:r>
          </a:p>
          <a:p>
            <a:pPr marL="352425" lvl="1" indent="0">
              <a:buNone/>
            </a:pPr>
            <a:endParaRPr lang="en-US" baseline="0" dirty="0" smtClean="0"/>
          </a:p>
          <a:p>
            <a:pPr lvl="0"/>
            <a:r>
              <a:rPr lang="en-US" baseline="0" dirty="0" smtClean="0"/>
              <a:t>SimpleTypes.xsd:</a:t>
            </a:r>
          </a:p>
          <a:p>
            <a:pPr lvl="1"/>
            <a:r>
              <a:rPr lang="en-US" baseline="0" dirty="0" smtClean="0"/>
              <a:t>Defines simple types</a:t>
            </a:r>
            <a:endParaRPr lang="en-US" dirty="0"/>
          </a:p>
        </p:txBody>
      </p:sp>
      <p:sp>
        <p:nvSpPr>
          <p:cNvPr id="4" name="Slide Number Placeholder 3"/>
          <p:cNvSpPr>
            <a:spLocks noGrp="1"/>
          </p:cNvSpPr>
          <p:nvPr>
            <p:ph type="sldNum" sz="quarter" idx="10"/>
          </p:nvPr>
        </p:nvSpPr>
        <p:spPr/>
        <p:txBody>
          <a:bodyPr/>
          <a:lstStyle/>
          <a:p>
            <a:fld id="{69D26C61-A256-45DC-AA56-E916ADB972C5}" type="slidenum">
              <a:rPr lang="en-US" smtClean="0"/>
              <a:pPr/>
              <a:t>4</a:t>
            </a:fld>
            <a:endParaRPr lang="en-US"/>
          </a:p>
        </p:txBody>
      </p:sp>
    </p:spTree>
    <p:extLst>
      <p:ext uri="{BB962C8B-B14F-4D97-AF65-F5344CB8AC3E}">
        <p14:creationId xmlns:p14="http://schemas.microsoft.com/office/powerpoint/2010/main" val="319145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2,092</a:t>
            </a:r>
            <a:r>
              <a:rPr lang="en-US" baseline="0" dirty="0" smtClean="0"/>
              <a:t> set types</a:t>
            </a:r>
          </a:p>
          <a:p>
            <a:r>
              <a:rPr lang="en-US" baseline="0" dirty="0" smtClean="0"/>
              <a:t>For common sets which occur in all messages or many message (e.g., EXER, OPER, MSGID, DECL), the set format name will suffice. </a:t>
            </a:r>
          </a:p>
          <a:p>
            <a:r>
              <a:rPr lang="en-US" baseline="0" dirty="0" smtClean="0"/>
              <a:t>The database already has the information needed for the GENTEXT and HEADING set uses. There are some duplicate names but they can be deleted without issue. </a:t>
            </a:r>
          </a:p>
          <a:p>
            <a:endParaRPr lang="en-US" dirty="0"/>
          </a:p>
        </p:txBody>
      </p:sp>
      <p:sp>
        <p:nvSpPr>
          <p:cNvPr id="4" name="Slide Number Placeholder 3"/>
          <p:cNvSpPr>
            <a:spLocks noGrp="1"/>
          </p:cNvSpPr>
          <p:nvPr>
            <p:ph type="sldNum" sz="quarter" idx="10"/>
          </p:nvPr>
        </p:nvSpPr>
        <p:spPr/>
        <p:txBody>
          <a:bodyPr/>
          <a:lstStyle/>
          <a:p>
            <a:fld id="{69D26C61-A256-45DC-AA56-E916ADB972C5}" type="slidenum">
              <a:rPr lang="en-US" smtClean="0"/>
              <a:pPr/>
              <a:t>17</a:t>
            </a:fld>
            <a:endParaRPr lang="en-US"/>
          </a:p>
        </p:txBody>
      </p:sp>
    </p:spTree>
    <p:extLst>
      <p:ext uri="{BB962C8B-B14F-4D97-AF65-F5344CB8AC3E}">
        <p14:creationId xmlns:p14="http://schemas.microsoft.com/office/powerpoint/2010/main" val="382580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Factoring in other considerations...</a:t>
            </a:r>
            <a:endParaRPr lang="en-US" dirty="0"/>
          </a:p>
        </p:txBody>
      </p:sp>
      <p:sp>
        <p:nvSpPr>
          <p:cNvPr id="4" name="Slide Number Placeholder 3"/>
          <p:cNvSpPr>
            <a:spLocks noGrp="1"/>
          </p:cNvSpPr>
          <p:nvPr>
            <p:ph type="sldNum" sz="quarter" idx="10"/>
          </p:nvPr>
        </p:nvSpPr>
        <p:spPr/>
        <p:txBody>
          <a:bodyPr/>
          <a:lstStyle/>
          <a:p>
            <a:fld id="{69D26C61-A256-45DC-AA56-E916ADB972C5}" type="slidenum">
              <a:rPr lang="en-US" smtClean="0"/>
              <a:pPr/>
              <a:t>24</a:t>
            </a:fld>
            <a:endParaRPr lang="en-US"/>
          </a:p>
        </p:txBody>
      </p:sp>
    </p:spTree>
    <p:extLst>
      <p:ext uri="{BB962C8B-B14F-4D97-AF65-F5344CB8AC3E}">
        <p14:creationId xmlns:p14="http://schemas.microsoft.com/office/powerpoint/2010/main" val="1736711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0429" name="Picture 13" descr="ACC Shield"/>
          <p:cNvPicPr>
            <a:picLocks noChangeAspect="1" noChangeArrowheads="1"/>
          </p:cNvPicPr>
          <p:nvPr userDrawn="1"/>
        </p:nvPicPr>
        <p:blipFill>
          <a:blip r:embed="rId2" cstate="print"/>
          <a:srcRect/>
          <a:stretch>
            <a:fillRect/>
          </a:stretch>
        </p:blipFill>
        <p:spPr bwMode="auto">
          <a:xfrm>
            <a:off x="504825" y="3263900"/>
            <a:ext cx="2603500" cy="2495550"/>
          </a:xfrm>
          <a:prstGeom prst="rect">
            <a:avLst/>
          </a:prstGeom>
          <a:noFill/>
        </p:spPr>
      </p:pic>
      <p:sp>
        <p:nvSpPr>
          <p:cNvPr id="60427" name="Line 11"/>
          <p:cNvSpPr>
            <a:spLocks noChangeShapeType="1"/>
          </p:cNvSpPr>
          <p:nvPr userDrawn="1"/>
        </p:nvSpPr>
        <p:spPr bwMode="auto">
          <a:xfrm>
            <a:off x="381000" y="914400"/>
            <a:ext cx="8382000" cy="0"/>
          </a:xfrm>
          <a:prstGeom prst="line">
            <a:avLst/>
          </a:prstGeom>
          <a:noFill/>
          <a:ln w="57150">
            <a:solidFill>
              <a:srgbClr val="0C2D83"/>
            </a:solidFill>
            <a:round/>
            <a:headEnd/>
            <a:tailEnd/>
          </a:ln>
          <a:effectLst/>
        </p:spPr>
        <p:txBody>
          <a:bodyPr wrap="none" anchor="ctr"/>
          <a:lstStyle/>
          <a:p>
            <a:endParaRPr lang="en-US"/>
          </a:p>
        </p:txBody>
      </p:sp>
      <p:sp>
        <p:nvSpPr>
          <p:cNvPr id="60420" name="Rectangle 4"/>
          <p:cNvSpPr>
            <a:spLocks noGrp="1" noChangeArrowheads="1"/>
          </p:cNvSpPr>
          <p:nvPr>
            <p:ph type="sldNum" sz="quarter" idx="4"/>
          </p:nvPr>
        </p:nvSpPr>
        <p:spPr/>
        <p:txBody>
          <a:bodyPr/>
          <a:lstStyle>
            <a:lvl1pPr>
              <a:defRPr/>
            </a:lvl1pPr>
          </a:lstStyle>
          <a:p>
            <a:fld id="{E1E3F037-EF78-442A-A43D-9E6E2B0E2567}" type="slidenum">
              <a:rPr lang="en-US"/>
              <a:pPr/>
              <a:t>‹#›</a:t>
            </a:fld>
            <a:endParaRPr lang="en-US">
              <a:solidFill>
                <a:schemeClr val="bg2"/>
              </a:solidFill>
            </a:endParaRPr>
          </a:p>
        </p:txBody>
      </p:sp>
      <p:sp>
        <p:nvSpPr>
          <p:cNvPr id="60421" name="Rectangle 5"/>
          <p:cNvSpPr>
            <a:spLocks noGrp="1" noChangeArrowheads="1"/>
          </p:cNvSpPr>
          <p:nvPr>
            <p:ph type="ctrTitle"/>
          </p:nvPr>
        </p:nvSpPr>
        <p:spPr>
          <a:xfrm>
            <a:off x="328613" y="1447800"/>
            <a:ext cx="8486775" cy="1600200"/>
          </a:xfrm>
          <a:ln algn="ctr"/>
        </p:spPr>
        <p:txBody>
          <a:bodyPr anchorCtr="0"/>
          <a:lstStyle>
            <a:lvl1pPr>
              <a:defRPr sz="4400"/>
            </a:lvl1pPr>
          </a:lstStyle>
          <a:p>
            <a:r>
              <a:rPr lang="en-US" smtClean="0"/>
              <a:t>Click to edit Master title style</a:t>
            </a:r>
            <a:endParaRPr lang="en-US"/>
          </a:p>
        </p:txBody>
      </p:sp>
      <p:sp>
        <p:nvSpPr>
          <p:cNvPr id="60422" name="Rectangle 6"/>
          <p:cNvSpPr>
            <a:spLocks noChangeArrowheads="1"/>
          </p:cNvSpPr>
          <p:nvPr/>
        </p:nvSpPr>
        <p:spPr bwMode="auto">
          <a:xfrm>
            <a:off x="2900363" y="5775325"/>
            <a:ext cx="3341687" cy="890588"/>
          </a:xfrm>
          <a:prstGeom prst="rect">
            <a:avLst/>
          </a:prstGeom>
          <a:noFill/>
          <a:ln w="9525">
            <a:noFill/>
            <a:miter lim="800000"/>
            <a:headEnd/>
            <a:tailEnd/>
          </a:ln>
          <a:effectLst/>
        </p:spPr>
        <p:txBody>
          <a:bodyPr lIns="92075" tIns="46038" rIns="92075" bIns="46038"/>
          <a:lstStyle/>
          <a:p>
            <a:pPr marL="342900" indent="-342900" algn="ctr">
              <a:lnSpc>
                <a:spcPct val="90000"/>
              </a:lnSpc>
            </a:pPr>
            <a:r>
              <a:rPr lang="en-US" sz="2000" i="0">
                <a:solidFill>
                  <a:schemeClr val="tx1"/>
                </a:solidFill>
              </a:rPr>
              <a:t>This Briefing is:</a:t>
            </a:r>
          </a:p>
          <a:p>
            <a:pPr marL="342900" indent="-342900" algn="ctr">
              <a:lnSpc>
                <a:spcPct val="90000"/>
              </a:lnSpc>
            </a:pPr>
            <a:r>
              <a:rPr lang="en-US" sz="2400" i="0">
                <a:solidFill>
                  <a:srgbClr val="009900"/>
                </a:solidFill>
              </a:rPr>
              <a:t>UNCLASSIFIED</a:t>
            </a:r>
            <a:endParaRPr lang="en-US" sz="2000" i="0">
              <a:solidFill>
                <a:srgbClr val="009900"/>
              </a:solidFill>
            </a:endParaRPr>
          </a:p>
        </p:txBody>
      </p:sp>
      <p:sp>
        <p:nvSpPr>
          <p:cNvPr id="60423" name="Rectangle 7"/>
          <p:cNvSpPr>
            <a:spLocks noGrp="1" noChangeArrowheads="1"/>
          </p:cNvSpPr>
          <p:nvPr>
            <p:ph type="subTitle" sz="quarter" idx="1"/>
          </p:nvPr>
        </p:nvSpPr>
        <p:spPr>
          <a:xfrm>
            <a:off x="4630738" y="4419600"/>
            <a:ext cx="4132262" cy="890588"/>
          </a:xfrm>
        </p:spPr>
        <p:txBody>
          <a:bodyPr anchor="ctr"/>
          <a:lstStyle>
            <a:lvl1pPr marL="0" indent="0" algn="r">
              <a:spcBef>
                <a:spcPct val="0"/>
              </a:spcBef>
              <a:buFontTx/>
              <a:buNone/>
              <a:defRPr/>
            </a:lvl1pPr>
          </a:lstStyle>
          <a:p>
            <a:r>
              <a:rPr lang="en-US" smtClean="0"/>
              <a:t>Click to edit Master subtitle style</a:t>
            </a:r>
            <a:endParaRPr lang="en-US"/>
          </a:p>
        </p:txBody>
      </p:sp>
      <p:sp>
        <p:nvSpPr>
          <p:cNvPr id="60424" name="Text Box 8"/>
          <p:cNvSpPr txBox="1">
            <a:spLocks noChangeArrowheads="1"/>
          </p:cNvSpPr>
          <p:nvPr/>
        </p:nvSpPr>
        <p:spPr bwMode="auto">
          <a:xfrm>
            <a:off x="506413" y="152400"/>
            <a:ext cx="8083550" cy="641350"/>
          </a:xfrm>
          <a:prstGeom prst="rect">
            <a:avLst/>
          </a:prstGeom>
          <a:noFill/>
          <a:ln w="9525">
            <a:noFill/>
            <a:miter lim="800000"/>
            <a:headEnd/>
            <a:tailEnd/>
          </a:ln>
          <a:effectLst/>
        </p:spPr>
        <p:txBody>
          <a:bodyPr wrap="none">
            <a:spAutoFit/>
          </a:bodyPr>
          <a:lstStyle/>
          <a:p>
            <a:pPr algn="ctr"/>
            <a:r>
              <a:rPr lang="en-US" sz="3600">
                <a:solidFill>
                  <a:schemeClr val="hlink"/>
                </a:solidFill>
              </a:rPr>
              <a:t>Headquarters Air Combat Command</a:t>
            </a:r>
          </a:p>
        </p:txBody>
      </p:sp>
      <p:sp>
        <p:nvSpPr>
          <p:cNvPr id="60428" name="Line 12"/>
          <p:cNvSpPr>
            <a:spLocks noChangeShapeType="1"/>
          </p:cNvSpPr>
          <p:nvPr userDrawn="1"/>
        </p:nvSpPr>
        <p:spPr bwMode="auto">
          <a:xfrm>
            <a:off x="381000" y="6477000"/>
            <a:ext cx="8382000" cy="0"/>
          </a:xfrm>
          <a:prstGeom prst="line">
            <a:avLst/>
          </a:prstGeom>
          <a:noFill/>
          <a:ln w="57150">
            <a:solidFill>
              <a:srgbClr val="0C2D83"/>
            </a:solidFill>
            <a:round/>
            <a:headEnd/>
            <a:tailEnd/>
          </a:ln>
          <a:effectLst/>
        </p:spPr>
        <p:txBody>
          <a:bodyPr wrap="none" anchor="ct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C78EB3B-B1A2-4FFF-A3FE-93204F33E20F}" type="slidenum">
              <a:rPr lang="en-US"/>
              <a:pPr/>
              <a:t>‹#›</a:t>
            </a:fld>
            <a:endParaRPr lang="en-US">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14450"/>
            <a:ext cx="4357688" cy="53911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2488" y="1314450"/>
            <a:ext cx="4357687" cy="53911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44108C1-1E90-46FB-99D5-F181F0BE791F}" type="slidenum">
              <a:rPr lang="en-US"/>
              <a:pPr/>
              <a:t>‹#›</a:t>
            </a:fld>
            <a:endParaRPr lang="en-US">
              <a:solidFill>
                <a:schemeClr val="bg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1600"/>
            <a:ext cx="4040188" cy="639762"/>
          </a:xfrm>
        </p:spPr>
        <p:txBody>
          <a:bodyPr anchor="ctr" anchorCtr="0"/>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71600"/>
            <a:ext cx="4041775" cy="639762"/>
          </a:xfrm>
        </p:spPr>
        <p:txBody>
          <a:bodyPr anchor="ctr" anchorCtr="0"/>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57DF46A-A718-4665-8D7A-4B84ED54ECB4}" type="slidenum">
              <a:rPr lang="en-US"/>
              <a:pPr/>
              <a:t>‹#›</a:t>
            </a:fld>
            <a:endParaRPr lang="en-US">
              <a:solidFill>
                <a:schemeClr val="bg2"/>
              </a:solidFill>
            </a:endParaRPr>
          </a:p>
        </p:txBody>
      </p:sp>
      <p:sp>
        <p:nvSpPr>
          <p:cNvPr id="8" name="Title 1"/>
          <p:cNvSpPr>
            <a:spLocks noGrp="1"/>
          </p:cNvSpPr>
          <p:nvPr>
            <p:ph type="title"/>
          </p:nvPr>
        </p:nvSpPr>
        <p:spPr>
          <a:xfrm>
            <a:off x="457200" y="61913"/>
            <a:ext cx="8229600" cy="1004887"/>
          </a:xfrm>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BB20B85-2C35-4437-B2DF-D3C02E557DC7}" type="slidenum">
              <a:rPr lang="en-US"/>
              <a:pPr/>
              <a:t>‹#›</a:t>
            </a:fld>
            <a:endParaRPr lang="en-US">
              <a:solidFill>
                <a:schemeClr val="bg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53D43E2-0B0B-43FF-B6E2-E40D6DA6AB91}" type="slidenum">
              <a:rPr lang="en-US"/>
              <a:pPr/>
              <a:t>‹#›</a:t>
            </a:fld>
            <a:endParaRPr lang="en-US">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ln w="28575">
            <a:solidFill>
              <a:schemeClr val="tx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E344ADF-1B50-44F5-AA31-313252C31202}" type="slidenum">
              <a:rPr lang="en-US"/>
              <a:pPr/>
              <a:t>‹#›</a:t>
            </a:fld>
            <a:endParaRPr lang="en-US">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401" name="Picture 9" descr="ACC Shield"/>
          <p:cNvPicPr>
            <a:picLocks noChangeAspect="1" noChangeArrowheads="1"/>
          </p:cNvPicPr>
          <p:nvPr/>
        </p:nvPicPr>
        <p:blipFill>
          <a:blip r:embed="rId9" cstate="print"/>
          <a:srcRect/>
          <a:stretch>
            <a:fillRect/>
          </a:stretch>
        </p:blipFill>
        <p:spPr bwMode="auto">
          <a:xfrm>
            <a:off x="136525" y="152400"/>
            <a:ext cx="701675" cy="673100"/>
          </a:xfrm>
          <a:prstGeom prst="rect">
            <a:avLst/>
          </a:prstGeom>
          <a:noFill/>
        </p:spPr>
      </p:pic>
      <p:sp>
        <p:nvSpPr>
          <p:cNvPr id="59395" name="Rectangle 3"/>
          <p:cNvSpPr>
            <a:spLocks noGrp="1" noChangeArrowheads="1"/>
          </p:cNvSpPr>
          <p:nvPr>
            <p:ph type="title"/>
          </p:nvPr>
        </p:nvSpPr>
        <p:spPr bwMode="auto">
          <a:xfrm>
            <a:off x="457200" y="61913"/>
            <a:ext cx="8229600" cy="1004887"/>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59394" name="Rectangle 2"/>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i="0">
                <a:solidFill>
                  <a:srgbClr val="969696"/>
                </a:solidFill>
              </a:defRPr>
            </a:lvl1pPr>
          </a:lstStyle>
          <a:p>
            <a:fld id="{17F7C26E-7D49-4920-8806-7127F3D3795F}" type="slidenum">
              <a:rPr lang="en-US"/>
              <a:pPr/>
              <a:t>‹#›</a:t>
            </a:fld>
            <a:endParaRPr lang="en-US">
              <a:solidFill>
                <a:schemeClr val="bg2"/>
              </a:solidFill>
            </a:endParaRPr>
          </a:p>
        </p:txBody>
      </p:sp>
      <p:sp>
        <p:nvSpPr>
          <p:cNvPr id="59396" name="Rectangle 4"/>
          <p:cNvSpPr>
            <a:spLocks noGrp="1" noChangeArrowheads="1"/>
          </p:cNvSpPr>
          <p:nvPr>
            <p:ph type="body" idx="1"/>
          </p:nvPr>
        </p:nvSpPr>
        <p:spPr bwMode="auto">
          <a:xfrm>
            <a:off x="152400" y="1314450"/>
            <a:ext cx="8867775" cy="5391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2nd Bullet</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9" r:id="rId7"/>
  </p:sldLayoutIdLst>
  <p:txStyles>
    <p:titleStyle>
      <a:lvl1pPr algn="ctr" rtl="0" eaLnBrk="1" fontAlgn="base" hangingPunct="1">
        <a:spcBef>
          <a:spcPct val="0"/>
        </a:spcBef>
        <a:spcAft>
          <a:spcPct val="0"/>
        </a:spcAft>
        <a:defRPr sz="3600" b="1" i="1">
          <a:solidFill>
            <a:schemeClr val="hlink"/>
          </a:solidFill>
          <a:latin typeface="+mj-lt"/>
          <a:ea typeface="+mj-ea"/>
          <a:cs typeface="+mj-cs"/>
        </a:defRPr>
      </a:lvl1pPr>
      <a:lvl2pPr algn="ctr" rtl="0" eaLnBrk="1" fontAlgn="base" hangingPunct="1">
        <a:spcBef>
          <a:spcPct val="0"/>
        </a:spcBef>
        <a:spcAft>
          <a:spcPct val="0"/>
        </a:spcAft>
        <a:defRPr sz="3600" b="1" i="1">
          <a:solidFill>
            <a:schemeClr val="hlink"/>
          </a:solidFill>
          <a:latin typeface="Arial" charset="0"/>
        </a:defRPr>
      </a:lvl2pPr>
      <a:lvl3pPr algn="ctr" rtl="0" eaLnBrk="1" fontAlgn="base" hangingPunct="1">
        <a:spcBef>
          <a:spcPct val="0"/>
        </a:spcBef>
        <a:spcAft>
          <a:spcPct val="0"/>
        </a:spcAft>
        <a:defRPr sz="3600" b="1" i="1">
          <a:solidFill>
            <a:schemeClr val="hlink"/>
          </a:solidFill>
          <a:latin typeface="Arial" charset="0"/>
        </a:defRPr>
      </a:lvl3pPr>
      <a:lvl4pPr algn="ctr" rtl="0" eaLnBrk="1" fontAlgn="base" hangingPunct="1">
        <a:spcBef>
          <a:spcPct val="0"/>
        </a:spcBef>
        <a:spcAft>
          <a:spcPct val="0"/>
        </a:spcAft>
        <a:defRPr sz="3600" b="1" i="1">
          <a:solidFill>
            <a:schemeClr val="hlink"/>
          </a:solidFill>
          <a:latin typeface="Arial" charset="0"/>
        </a:defRPr>
      </a:lvl4pPr>
      <a:lvl5pPr algn="ctr" rtl="0" eaLnBrk="1" fontAlgn="base" hangingPunct="1">
        <a:spcBef>
          <a:spcPct val="0"/>
        </a:spcBef>
        <a:spcAft>
          <a:spcPct val="0"/>
        </a:spcAft>
        <a:defRPr sz="3600" b="1" i="1">
          <a:solidFill>
            <a:schemeClr val="hlink"/>
          </a:solidFill>
          <a:latin typeface="Arial" charset="0"/>
        </a:defRPr>
      </a:lvl5pPr>
      <a:lvl6pPr marL="457200" algn="ctr" rtl="0" eaLnBrk="1" fontAlgn="base" hangingPunct="1">
        <a:spcBef>
          <a:spcPct val="0"/>
        </a:spcBef>
        <a:spcAft>
          <a:spcPct val="0"/>
        </a:spcAft>
        <a:defRPr sz="3600" b="1" i="1">
          <a:solidFill>
            <a:schemeClr val="hlink"/>
          </a:solidFill>
          <a:latin typeface="Arial" charset="0"/>
        </a:defRPr>
      </a:lvl6pPr>
      <a:lvl7pPr marL="914400" algn="ctr" rtl="0" eaLnBrk="1" fontAlgn="base" hangingPunct="1">
        <a:spcBef>
          <a:spcPct val="0"/>
        </a:spcBef>
        <a:spcAft>
          <a:spcPct val="0"/>
        </a:spcAft>
        <a:defRPr sz="3600" b="1" i="1">
          <a:solidFill>
            <a:schemeClr val="hlink"/>
          </a:solidFill>
          <a:latin typeface="Arial" charset="0"/>
        </a:defRPr>
      </a:lvl7pPr>
      <a:lvl8pPr marL="1371600" algn="ctr" rtl="0" eaLnBrk="1" fontAlgn="base" hangingPunct="1">
        <a:spcBef>
          <a:spcPct val="0"/>
        </a:spcBef>
        <a:spcAft>
          <a:spcPct val="0"/>
        </a:spcAft>
        <a:defRPr sz="3600" b="1" i="1">
          <a:solidFill>
            <a:schemeClr val="hlink"/>
          </a:solidFill>
          <a:latin typeface="Arial" charset="0"/>
        </a:defRPr>
      </a:lvl8pPr>
      <a:lvl9pPr marL="1828800" algn="ctr" rtl="0" eaLnBrk="1" fontAlgn="base" hangingPunct="1">
        <a:spcBef>
          <a:spcPct val="0"/>
        </a:spcBef>
        <a:spcAft>
          <a:spcPct val="0"/>
        </a:spcAft>
        <a:defRPr sz="3600" b="1" i="1">
          <a:solidFill>
            <a:schemeClr val="hlink"/>
          </a:solidFill>
          <a:latin typeface="Arial" charset="0"/>
        </a:defRPr>
      </a:lvl9pPr>
    </p:titleStyle>
    <p:bodyStyle>
      <a:lvl1pPr marL="285750" indent="-285750" algn="l" rtl="0" eaLnBrk="1" fontAlgn="base" hangingPunct="1">
        <a:spcBef>
          <a:spcPct val="20000"/>
        </a:spcBef>
        <a:spcAft>
          <a:spcPct val="0"/>
        </a:spcAft>
        <a:buClr>
          <a:schemeClr val="tx1"/>
        </a:buClr>
        <a:buChar char="•"/>
        <a:defRPr sz="2400" b="1">
          <a:solidFill>
            <a:schemeClr val="tx1"/>
          </a:solidFill>
          <a:latin typeface="+mn-lt"/>
          <a:ea typeface="+mn-ea"/>
          <a:cs typeface="+mn-cs"/>
        </a:defRPr>
      </a:lvl1pPr>
      <a:lvl2pPr marL="688975" indent="-288925" algn="l" rtl="0" eaLnBrk="1" fontAlgn="base" hangingPunct="1">
        <a:spcBef>
          <a:spcPct val="20000"/>
        </a:spcBef>
        <a:spcAft>
          <a:spcPct val="0"/>
        </a:spcAft>
        <a:buClr>
          <a:schemeClr val="tx1"/>
        </a:buClr>
        <a:buChar char="•"/>
        <a:defRPr sz="2000" b="1">
          <a:solidFill>
            <a:schemeClr val="tx1"/>
          </a:solidFill>
          <a:latin typeface="+mn-lt"/>
        </a:defRPr>
      </a:lvl2pPr>
      <a:lvl3pPr marL="1027113" indent="-223838" algn="l" rtl="0" eaLnBrk="1" fontAlgn="base" hangingPunct="1">
        <a:spcBef>
          <a:spcPct val="20000"/>
        </a:spcBef>
        <a:spcAft>
          <a:spcPct val="0"/>
        </a:spcAft>
        <a:buClr>
          <a:schemeClr val="tx1"/>
        </a:buClr>
        <a:buChar char="•"/>
        <a:defRPr sz="2000" b="1">
          <a:solidFill>
            <a:schemeClr val="tx1"/>
          </a:solidFill>
          <a:latin typeface="+mn-lt"/>
        </a:defRPr>
      </a:lvl3pPr>
      <a:lvl4pPr marL="16002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4pPr>
      <a:lvl5pPr marL="20574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5pPr>
      <a:lvl6pPr marL="25146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6pPr>
      <a:lvl7pPr marL="29718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7pPr>
      <a:lvl8pPr marL="34290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8pPr>
      <a:lvl9pPr marL="3886200" indent="-228600" algn="l" rtl="0" eaLnBrk="1" fontAlgn="base" hangingPunct="1">
        <a:spcBef>
          <a:spcPct val="20000"/>
        </a:spcBef>
        <a:spcAft>
          <a:spcPct val="0"/>
        </a:spcAft>
        <a:buClr>
          <a:srgbClr val="FFFF00"/>
        </a:buClr>
        <a:buSzPct val="120000"/>
        <a:buChar char="•"/>
        <a:defRPr sz="2000" b="1">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Garden of Eden</a:t>
            </a:r>
            <a:endParaRPr lang="en-US" dirty="0"/>
          </a:p>
        </p:txBody>
      </p:sp>
      <p:sp>
        <p:nvSpPr>
          <p:cNvPr id="5" name="Subtitle 4"/>
          <p:cNvSpPr>
            <a:spLocks noGrp="1"/>
          </p:cNvSpPr>
          <p:nvPr>
            <p:ph type="subTitle" sz="quarter" idx="1"/>
          </p:nvPr>
        </p:nvSpPr>
        <p:spPr/>
        <p:txBody>
          <a:bodyPr/>
          <a:lstStyle/>
          <a:p>
            <a:r>
              <a:rPr lang="en-US" dirty="0" smtClean="0"/>
              <a:t>Marcus Power</a:t>
            </a:r>
          </a:p>
          <a:p>
            <a:r>
              <a:rPr lang="en-US" dirty="0" smtClean="0"/>
              <a:t>ACC/A5JIM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99590" y="1491244"/>
            <a:ext cx="2358011" cy="4116001"/>
            <a:chOff x="1338866" y="1499790"/>
            <a:chExt cx="2358011" cy="4116001"/>
          </a:xfrm>
        </p:grpSpPr>
        <p:grpSp>
          <p:nvGrpSpPr>
            <p:cNvPr id="28" name="Group 27"/>
            <p:cNvGrpSpPr/>
            <p:nvPr/>
          </p:nvGrpSpPr>
          <p:grpSpPr>
            <a:xfrm>
              <a:off x="1338866" y="1499790"/>
              <a:ext cx="2358011" cy="1477328"/>
              <a:chOff x="1334224" y="3579851"/>
              <a:chExt cx="2151274" cy="1477328"/>
            </a:xfrm>
          </p:grpSpPr>
          <p:sp>
            <p:nvSpPr>
              <p:cNvPr id="35" name="TextBox 34"/>
              <p:cNvSpPr txBox="1"/>
              <p:nvPr/>
            </p:nvSpPr>
            <p:spPr>
              <a:xfrm>
                <a:off x="1338327" y="3579851"/>
                <a:ext cx="2147171" cy="307777"/>
              </a:xfrm>
              <a:prstGeom prst="rect">
                <a:avLst/>
              </a:prstGeom>
              <a:noFill/>
              <a:ln w="12700">
                <a:solidFill>
                  <a:schemeClr val="tx1"/>
                </a:solidFill>
              </a:ln>
            </p:spPr>
            <p:txBody>
              <a:bodyPr wrap="square" rtlCol="0">
                <a:spAutoFit/>
              </a:bodyPr>
              <a:lstStyle/>
              <a:p>
                <a:pPr algn="ctr"/>
                <a:r>
                  <a:rPr lang="en-US" sz="1400" i="0" dirty="0" smtClean="0"/>
                  <a:t>Composite FUD</a:t>
                </a:r>
                <a:endParaRPr lang="en-US" sz="1400" i="0" dirty="0"/>
              </a:p>
            </p:txBody>
          </p:sp>
          <p:sp>
            <p:nvSpPr>
              <p:cNvPr id="36" name="TextBox 35"/>
              <p:cNvSpPr txBox="1"/>
              <p:nvPr/>
            </p:nvSpPr>
            <p:spPr>
              <a:xfrm>
                <a:off x="1334224" y="3887628"/>
                <a:ext cx="2151274" cy="1169551"/>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FUD Explanation</a:t>
                </a:r>
              </a:p>
              <a:p>
                <a:r>
                  <a:rPr lang="en-US" sz="1000" b="0" dirty="0" smtClean="0"/>
                  <a:t>FUD Number</a:t>
                </a:r>
              </a:p>
              <a:p>
                <a:r>
                  <a:rPr lang="en-US" sz="1000" b="0" dirty="0" smtClean="0"/>
                  <a:t>Version Indicator</a:t>
                </a:r>
              </a:p>
              <a:p>
                <a:r>
                  <a:rPr lang="en-US" sz="1000" b="0" dirty="0" smtClean="0"/>
                  <a:t>FUD Sponsor</a:t>
                </a:r>
              </a:p>
              <a:p>
                <a:r>
                  <a:rPr lang="en-US" sz="1000" b="0" dirty="0" smtClean="0"/>
                  <a:t>FUD Related Document(s)</a:t>
                </a:r>
              </a:p>
              <a:p>
                <a:r>
                  <a:rPr lang="en-US" sz="1000" b="0" dirty="0" smtClean="0"/>
                  <a:t>Elemental FFIRN/FUDN Sequence</a:t>
                </a:r>
              </a:p>
            </p:txBody>
          </p:sp>
        </p:grpSp>
        <p:grpSp>
          <p:nvGrpSpPr>
            <p:cNvPr id="30" name="Group 29"/>
            <p:cNvGrpSpPr/>
            <p:nvPr/>
          </p:nvGrpSpPr>
          <p:grpSpPr>
            <a:xfrm>
              <a:off x="1347413" y="3052435"/>
              <a:ext cx="2349463" cy="2563356"/>
              <a:chOff x="1334224" y="2912621"/>
              <a:chExt cx="2152852" cy="2952752"/>
            </a:xfrm>
          </p:grpSpPr>
          <p:sp>
            <p:nvSpPr>
              <p:cNvPr id="31" name="TextBox 30"/>
              <p:cNvSpPr txBox="1"/>
              <p:nvPr/>
            </p:nvSpPr>
            <p:spPr>
              <a:xfrm>
                <a:off x="1338321" y="2912621"/>
                <a:ext cx="2148755" cy="354531"/>
              </a:xfrm>
              <a:prstGeom prst="rect">
                <a:avLst/>
              </a:prstGeom>
              <a:noFill/>
              <a:ln w="12700">
                <a:solidFill>
                  <a:schemeClr val="tx1"/>
                </a:solidFill>
              </a:ln>
            </p:spPr>
            <p:txBody>
              <a:bodyPr wrap="square" rtlCol="0">
                <a:spAutoFit/>
              </a:bodyPr>
              <a:lstStyle/>
              <a:p>
                <a:pPr algn="ctr"/>
                <a:r>
                  <a:rPr lang="en-US" sz="1400" i="0" dirty="0" smtClean="0"/>
                  <a:t>Elemental FUD</a:t>
                </a:r>
                <a:endParaRPr lang="en-US" sz="1400" i="0" dirty="0"/>
              </a:p>
            </p:txBody>
          </p:sp>
          <p:sp>
            <p:nvSpPr>
              <p:cNvPr id="32" name="TextBox 31"/>
              <p:cNvSpPr txBox="1"/>
              <p:nvPr/>
            </p:nvSpPr>
            <p:spPr>
              <a:xfrm>
                <a:off x="1334224" y="3277301"/>
                <a:ext cx="2152852" cy="2588072"/>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FUE Explanation</a:t>
                </a:r>
              </a:p>
              <a:p>
                <a:r>
                  <a:rPr lang="en-US" sz="1000" b="0" dirty="0" smtClean="0"/>
                  <a:t>FUD Number</a:t>
                </a:r>
              </a:p>
              <a:p>
                <a:r>
                  <a:rPr lang="en-US" sz="1000" b="0" dirty="0" smtClean="0"/>
                  <a:t>Version Indicator</a:t>
                </a:r>
              </a:p>
              <a:p>
                <a:r>
                  <a:rPr lang="en-US" sz="1000" b="0" dirty="0" smtClean="0"/>
                  <a:t>Minimum Length</a:t>
                </a:r>
              </a:p>
              <a:p>
                <a:r>
                  <a:rPr lang="en-US" sz="1000" b="0" dirty="0" smtClean="0"/>
                  <a:t>Maximum Length</a:t>
                </a:r>
              </a:p>
              <a:p>
                <a:r>
                  <a:rPr lang="en-US" sz="1000" b="0" dirty="0" smtClean="0"/>
                  <a:t>Length Limitation</a:t>
                </a:r>
              </a:p>
              <a:p>
                <a:r>
                  <a:rPr lang="en-US" sz="1000" b="0" dirty="0" smtClean="0"/>
                  <a:t>Unit of Measure</a:t>
                </a:r>
              </a:p>
              <a:p>
                <a:r>
                  <a:rPr lang="en-US" sz="1000" b="0" dirty="0" smtClean="0"/>
                  <a:t>Type </a:t>
                </a:r>
              </a:p>
              <a:p>
                <a:r>
                  <a:rPr lang="en-US" sz="1000" b="0" dirty="0" smtClean="0"/>
                  <a:t>FUD Sponsor</a:t>
                </a:r>
              </a:p>
              <a:p>
                <a:r>
                  <a:rPr lang="en-US" sz="1000" b="0" dirty="0" smtClean="0"/>
                  <a:t>FUD Related Document(s)</a:t>
                </a:r>
              </a:p>
              <a:p>
                <a:r>
                  <a:rPr lang="en-US" sz="1000" b="0" dirty="0" smtClean="0"/>
                  <a:t>Entry Type (Instructive, Range, Individual)</a:t>
                </a:r>
              </a:p>
              <a:p>
                <a:r>
                  <a:rPr lang="en-US" sz="1000" b="0" dirty="0" smtClean="0"/>
                  <a:t>- ...</a:t>
                </a:r>
              </a:p>
            </p:txBody>
          </p:sp>
        </p:grpSp>
      </p:grpSp>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Proposed fields.xsd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0560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99590" y="1491244"/>
            <a:ext cx="2358011" cy="4116001"/>
            <a:chOff x="1338866" y="1499790"/>
            <a:chExt cx="2358011" cy="4116001"/>
          </a:xfrm>
        </p:grpSpPr>
        <p:grpSp>
          <p:nvGrpSpPr>
            <p:cNvPr id="28" name="Group 27"/>
            <p:cNvGrpSpPr/>
            <p:nvPr/>
          </p:nvGrpSpPr>
          <p:grpSpPr>
            <a:xfrm>
              <a:off x="1338866" y="1499790"/>
              <a:ext cx="2358011" cy="1477328"/>
              <a:chOff x="1334224" y="3579851"/>
              <a:chExt cx="2151274" cy="1477328"/>
            </a:xfrm>
          </p:grpSpPr>
          <p:sp>
            <p:nvSpPr>
              <p:cNvPr id="35" name="TextBox 34"/>
              <p:cNvSpPr txBox="1"/>
              <p:nvPr/>
            </p:nvSpPr>
            <p:spPr>
              <a:xfrm>
                <a:off x="1338327" y="3579851"/>
                <a:ext cx="2147171" cy="307777"/>
              </a:xfrm>
              <a:prstGeom prst="rect">
                <a:avLst/>
              </a:prstGeom>
              <a:noFill/>
              <a:ln w="12700">
                <a:solidFill>
                  <a:schemeClr val="tx1"/>
                </a:solidFill>
              </a:ln>
            </p:spPr>
            <p:txBody>
              <a:bodyPr wrap="square" rtlCol="0">
                <a:spAutoFit/>
              </a:bodyPr>
              <a:lstStyle/>
              <a:p>
                <a:pPr algn="ctr"/>
                <a:r>
                  <a:rPr lang="en-US" sz="1400" i="0" dirty="0" smtClean="0"/>
                  <a:t>Composite FUD</a:t>
                </a:r>
                <a:endParaRPr lang="en-US" sz="1400" i="0" dirty="0"/>
              </a:p>
            </p:txBody>
          </p:sp>
          <p:sp>
            <p:nvSpPr>
              <p:cNvPr id="36" name="TextBox 35"/>
              <p:cNvSpPr txBox="1"/>
              <p:nvPr/>
            </p:nvSpPr>
            <p:spPr>
              <a:xfrm>
                <a:off x="1334224" y="3887628"/>
                <a:ext cx="2151274" cy="1169551"/>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FUD Explanation</a:t>
                </a:r>
              </a:p>
              <a:p>
                <a:r>
                  <a:rPr lang="en-US" sz="1000" b="0" strike="sngStrike" dirty="0" smtClean="0">
                    <a:solidFill>
                      <a:srgbClr val="C00000"/>
                    </a:solidFill>
                  </a:rPr>
                  <a:t>FUD Number</a:t>
                </a:r>
              </a:p>
              <a:p>
                <a:r>
                  <a:rPr lang="en-US" sz="1000" b="0" dirty="0" smtClean="0"/>
                  <a:t>Version Indicator</a:t>
                </a:r>
              </a:p>
              <a:p>
                <a:r>
                  <a:rPr lang="en-US" sz="1000" b="0" strike="sngStrike" dirty="0" smtClean="0">
                    <a:solidFill>
                      <a:srgbClr val="C00000"/>
                    </a:solidFill>
                  </a:rPr>
                  <a:t>FUD Sponsor</a:t>
                </a:r>
              </a:p>
              <a:p>
                <a:r>
                  <a:rPr lang="en-US" sz="1000" b="0" dirty="0" smtClean="0"/>
                  <a:t>FUD Related Document(s)</a:t>
                </a:r>
              </a:p>
              <a:p>
                <a:r>
                  <a:rPr lang="en-US" sz="1000" b="0" strike="sngStrike" dirty="0" smtClean="0">
                    <a:solidFill>
                      <a:srgbClr val="FF0000"/>
                    </a:solidFill>
                  </a:rPr>
                  <a:t>Elemental FFIRN/FUDN Sequence</a:t>
                </a:r>
              </a:p>
            </p:txBody>
          </p:sp>
        </p:grpSp>
        <p:grpSp>
          <p:nvGrpSpPr>
            <p:cNvPr id="30" name="Group 29"/>
            <p:cNvGrpSpPr/>
            <p:nvPr/>
          </p:nvGrpSpPr>
          <p:grpSpPr>
            <a:xfrm>
              <a:off x="1347413" y="3052435"/>
              <a:ext cx="2349463" cy="2563356"/>
              <a:chOff x="1334224" y="2912621"/>
              <a:chExt cx="2152852" cy="2952752"/>
            </a:xfrm>
          </p:grpSpPr>
          <p:sp>
            <p:nvSpPr>
              <p:cNvPr id="31" name="TextBox 30"/>
              <p:cNvSpPr txBox="1"/>
              <p:nvPr/>
            </p:nvSpPr>
            <p:spPr>
              <a:xfrm>
                <a:off x="1338321" y="2912621"/>
                <a:ext cx="2148755" cy="354531"/>
              </a:xfrm>
              <a:prstGeom prst="rect">
                <a:avLst/>
              </a:prstGeom>
              <a:noFill/>
              <a:ln w="12700">
                <a:solidFill>
                  <a:schemeClr val="tx1"/>
                </a:solidFill>
              </a:ln>
            </p:spPr>
            <p:txBody>
              <a:bodyPr wrap="square" rtlCol="0">
                <a:spAutoFit/>
              </a:bodyPr>
              <a:lstStyle/>
              <a:p>
                <a:pPr algn="ctr"/>
                <a:r>
                  <a:rPr lang="en-US" sz="1400" i="0" dirty="0" smtClean="0"/>
                  <a:t>Elemental FUD</a:t>
                </a:r>
                <a:endParaRPr lang="en-US" sz="1400" i="0" dirty="0"/>
              </a:p>
            </p:txBody>
          </p:sp>
          <p:sp>
            <p:nvSpPr>
              <p:cNvPr id="32" name="TextBox 31"/>
              <p:cNvSpPr txBox="1"/>
              <p:nvPr/>
            </p:nvSpPr>
            <p:spPr>
              <a:xfrm>
                <a:off x="1334224" y="3277301"/>
                <a:ext cx="2152852" cy="2588072"/>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FUD Explanation</a:t>
                </a:r>
              </a:p>
              <a:p>
                <a:r>
                  <a:rPr lang="en-US" sz="1000" b="0" strike="sngStrike" dirty="0" smtClean="0">
                    <a:solidFill>
                      <a:srgbClr val="C00000"/>
                    </a:solidFill>
                  </a:rPr>
                  <a:t>FUD Number</a:t>
                </a:r>
              </a:p>
              <a:p>
                <a:r>
                  <a:rPr lang="en-US" sz="1000" b="0" dirty="0" smtClean="0"/>
                  <a:t>Version Indicator</a:t>
                </a:r>
              </a:p>
              <a:p>
                <a:r>
                  <a:rPr lang="en-US" sz="1000" b="0" strike="sngStrike" dirty="0" smtClean="0">
                    <a:solidFill>
                      <a:srgbClr val="C00000"/>
                    </a:solidFill>
                  </a:rPr>
                  <a:t>Minimum Length</a:t>
                </a:r>
              </a:p>
              <a:p>
                <a:r>
                  <a:rPr lang="en-US" sz="1000" b="0" strike="sngStrike" dirty="0" smtClean="0">
                    <a:solidFill>
                      <a:srgbClr val="C00000"/>
                    </a:solidFill>
                  </a:rPr>
                  <a:t>Maximum Length</a:t>
                </a:r>
              </a:p>
              <a:p>
                <a:r>
                  <a:rPr lang="en-US" sz="1000" b="0" strike="sngStrike" dirty="0" smtClean="0">
                    <a:solidFill>
                      <a:srgbClr val="C00000"/>
                    </a:solidFill>
                  </a:rPr>
                  <a:t>Length Limitation</a:t>
                </a:r>
              </a:p>
              <a:p>
                <a:r>
                  <a:rPr lang="en-US" sz="1000" b="0" strike="sngStrike" dirty="0" smtClean="0">
                    <a:solidFill>
                      <a:srgbClr val="C00000"/>
                    </a:solidFill>
                  </a:rPr>
                  <a:t>Unit of Measure</a:t>
                </a:r>
              </a:p>
              <a:p>
                <a:r>
                  <a:rPr lang="en-US" sz="1000" b="0" strike="sngStrike" dirty="0" smtClean="0">
                    <a:solidFill>
                      <a:srgbClr val="C00000"/>
                    </a:solidFill>
                  </a:rPr>
                  <a:t>Type </a:t>
                </a:r>
              </a:p>
              <a:p>
                <a:r>
                  <a:rPr lang="en-US" sz="1000" b="0" dirty="0" smtClean="0"/>
                  <a:t>FUD Sponsor</a:t>
                </a:r>
              </a:p>
              <a:p>
                <a:r>
                  <a:rPr lang="en-US" sz="1000" b="0" dirty="0" smtClean="0"/>
                  <a:t>FUD Related Document(s)</a:t>
                </a:r>
              </a:p>
              <a:p>
                <a:r>
                  <a:rPr lang="en-US" sz="1000" b="0" strike="sngStrike" dirty="0" smtClean="0">
                    <a:solidFill>
                      <a:srgbClr val="C00000"/>
                    </a:solidFill>
                  </a:rPr>
                  <a:t>Entry Type (Instructive, Range, Individual)</a:t>
                </a:r>
              </a:p>
              <a:p>
                <a:r>
                  <a:rPr lang="en-US" sz="1000" b="0" strike="sngStrike" dirty="0" smtClean="0">
                    <a:solidFill>
                      <a:srgbClr val="C00000"/>
                    </a:solidFill>
                  </a:rPr>
                  <a:t>- ...</a:t>
                </a:r>
              </a:p>
            </p:txBody>
          </p:sp>
        </p:grpSp>
      </p:grpSp>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4" name="Text Placeholder 3"/>
          <p:cNvSpPr>
            <a:spLocks noGrp="1"/>
          </p:cNvSpPr>
          <p:nvPr>
            <p:ph type="body" sz="quarter" idx="3"/>
          </p:nvPr>
        </p:nvSpPr>
        <p:spPr>
          <a:xfrm>
            <a:off x="4164648" y="860028"/>
            <a:ext cx="4041775" cy="639762"/>
          </a:xfrm>
        </p:spPr>
        <p:txBody>
          <a:bodyPr/>
          <a:lstStyle/>
          <a:p>
            <a:r>
              <a:rPr lang="en-US" dirty="0" smtClean="0">
                <a:solidFill>
                  <a:schemeClr val="tx2"/>
                </a:solidFill>
              </a:rPr>
              <a:t>Proposed</a:t>
            </a:r>
            <a:endParaRPr lang="en-US" dirty="0">
              <a:solidFill>
                <a:schemeClr val="tx2"/>
              </a:solidFill>
            </a:endParaRPr>
          </a:p>
        </p:txBody>
      </p:sp>
      <p:sp>
        <p:nvSpPr>
          <p:cNvPr id="6" name="Title 5"/>
          <p:cNvSpPr>
            <a:spLocks noGrp="1"/>
          </p:cNvSpPr>
          <p:nvPr>
            <p:ph type="title"/>
          </p:nvPr>
        </p:nvSpPr>
        <p:spPr/>
        <p:txBody>
          <a:bodyPr/>
          <a:lstStyle/>
          <a:p>
            <a:r>
              <a:rPr lang="en-US" dirty="0" smtClean="0"/>
              <a:t>Proposed fields.xsd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p:cNvGrpSpPr/>
          <p:nvPr/>
        </p:nvGrpSpPr>
        <p:grpSpPr>
          <a:xfrm>
            <a:off x="4721566" y="3222721"/>
            <a:ext cx="3509756" cy="928897"/>
            <a:chOff x="5120379" y="3237348"/>
            <a:chExt cx="2423421" cy="999513"/>
          </a:xfrm>
        </p:grpSpPr>
        <p:sp>
          <p:nvSpPr>
            <p:cNvPr id="22" name="TextBox 21"/>
            <p:cNvSpPr txBox="1"/>
            <p:nvPr/>
          </p:nvSpPr>
          <p:spPr>
            <a:xfrm>
              <a:off x="5120379" y="3237348"/>
              <a:ext cx="2423421" cy="562996"/>
            </a:xfrm>
            <a:prstGeom prst="rect">
              <a:avLst/>
            </a:prstGeom>
            <a:noFill/>
            <a:ln w="12700">
              <a:solidFill>
                <a:schemeClr val="tx1"/>
              </a:solidFill>
            </a:ln>
          </p:spPr>
          <p:txBody>
            <a:bodyPr wrap="square" rtlCol="0">
              <a:spAutoFit/>
            </a:bodyPr>
            <a:lstStyle/>
            <a:p>
              <a:pPr algn="ctr"/>
              <a:r>
                <a:rPr lang="en-US" sz="1400" i="0" dirty="0" smtClean="0"/>
                <a:t>Child Element</a:t>
              </a:r>
            </a:p>
            <a:p>
              <a:pPr algn="ctr"/>
              <a:r>
                <a:rPr lang="en-US" sz="1400" i="0" dirty="0" smtClean="0"/>
                <a:t>(Field)</a:t>
              </a:r>
              <a:endParaRPr lang="en-US" sz="1400" i="0" dirty="0"/>
            </a:p>
          </p:txBody>
        </p:sp>
        <p:sp>
          <p:nvSpPr>
            <p:cNvPr id="23" name="TextBox 22"/>
            <p:cNvSpPr txBox="1"/>
            <p:nvPr/>
          </p:nvSpPr>
          <p:spPr>
            <a:xfrm>
              <a:off x="5124634" y="3806333"/>
              <a:ext cx="2419166" cy="430528"/>
            </a:xfrm>
            <a:prstGeom prst="rect">
              <a:avLst/>
            </a:prstGeom>
            <a:noFill/>
            <a:ln w="12700">
              <a:solidFill>
                <a:schemeClr val="tx1"/>
              </a:solidFill>
            </a:ln>
          </p:spPr>
          <p:txBody>
            <a:bodyPr wrap="square" rtlCol="0">
              <a:spAutoFit/>
            </a:bodyPr>
            <a:lstStyle/>
            <a:p>
              <a:r>
                <a:rPr lang="en-US" sz="1000" b="0" dirty="0" smtClean="0"/>
                <a:t>Child Element Ref</a:t>
              </a:r>
            </a:p>
            <a:p>
              <a:r>
                <a:rPr lang="en-US" sz="1000" b="0" dirty="0" smtClean="0"/>
                <a:t>Child Element Use Description– documentation</a:t>
              </a:r>
            </a:p>
          </p:txBody>
        </p:sp>
      </p:grpSp>
      <p:grpSp>
        <p:nvGrpSpPr>
          <p:cNvPr id="38" name="Group 37"/>
          <p:cNvGrpSpPr/>
          <p:nvPr/>
        </p:nvGrpSpPr>
        <p:grpSpPr>
          <a:xfrm>
            <a:off x="4721566" y="1652190"/>
            <a:ext cx="3503596" cy="1477328"/>
            <a:chOff x="1334224" y="3579851"/>
            <a:chExt cx="2112766" cy="1477328"/>
          </a:xfrm>
        </p:grpSpPr>
        <p:sp>
          <p:nvSpPr>
            <p:cNvPr id="39" name="TextBox 38"/>
            <p:cNvSpPr txBox="1"/>
            <p:nvPr/>
          </p:nvSpPr>
          <p:spPr>
            <a:xfrm>
              <a:off x="1334225" y="3579851"/>
              <a:ext cx="2112765" cy="307777"/>
            </a:xfrm>
            <a:prstGeom prst="rect">
              <a:avLst/>
            </a:prstGeom>
            <a:noFill/>
            <a:ln w="12700">
              <a:solidFill>
                <a:schemeClr val="tx1"/>
              </a:solidFill>
            </a:ln>
          </p:spPr>
          <p:txBody>
            <a:bodyPr wrap="square" rtlCol="0">
              <a:spAutoFit/>
            </a:bodyPr>
            <a:lstStyle/>
            <a:p>
              <a:pPr algn="ctr"/>
              <a:r>
                <a:rPr lang="en-US" sz="1400" i="0" dirty="0" smtClean="0"/>
                <a:t>Field</a:t>
              </a:r>
              <a:endParaRPr lang="en-US" sz="1400" i="0" dirty="0"/>
            </a:p>
          </p:txBody>
        </p:sp>
        <p:sp>
          <p:nvSpPr>
            <p:cNvPr id="40" name="TextBox 39"/>
            <p:cNvSpPr txBox="1"/>
            <p:nvPr/>
          </p:nvSpPr>
          <p:spPr>
            <a:xfrm>
              <a:off x="1334224" y="3887628"/>
              <a:ext cx="2112766" cy="1169551"/>
            </a:xfrm>
            <a:prstGeom prst="rect">
              <a:avLst/>
            </a:prstGeom>
            <a:noFill/>
            <a:ln w="12700">
              <a:solidFill>
                <a:schemeClr val="tx1"/>
              </a:solidFill>
            </a:ln>
          </p:spPr>
          <p:txBody>
            <a:bodyPr wrap="square" rtlCol="0">
              <a:spAutoFit/>
            </a:bodyPr>
            <a:lstStyle/>
            <a:p>
              <a:r>
                <a:rPr lang="en-US" sz="1000" b="0" dirty="0" smtClean="0"/>
                <a:t>Field Element declarations</a:t>
              </a:r>
            </a:p>
            <a:p>
              <a:r>
                <a:rPr lang="en-US" sz="1000" b="0" dirty="0" smtClean="0"/>
                <a:t>Field Type</a:t>
              </a:r>
            </a:p>
            <a:p>
              <a:r>
                <a:rPr lang="en-US" sz="1000" b="0" dirty="0" smtClean="0"/>
                <a:t>Field Type Documentation (Description, Related Document(s))</a:t>
              </a:r>
            </a:p>
            <a:p>
              <a:r>
                <a:rPr lang="en-US" sz="1000" b="0" dirty="0"/>
                <a:t>Version Indicator - replace APPINFO with XML best practice</a:t>
              </a:r>
            </a:p>
            <a:p>
              <a:r>
                <a:rPr lang="en-US" sz="1000" b="0" dirty="0" smtClean="0"/>
                <a:t>IC-ISM </a:t>
              </a:r>
              <a:r>
                <a:rPr lang="en-US" sz="1000" b="0" dirty="0"/>
                <a:t>Attribute </a:t>
              </a:r>
              <a:r>
                <a:rPr lang="en-US" sz="1000" b="0" dirty="0" smtClean="0"/>
                <a:t>Group</a:t>
              </a:r>
              <a:endParaRPr lang="en-US" sz="1000" b="0" dirty="0"/>
            </a:p>
          </p:txBody>
        </p:sp>
      </p:grpSp>
    </p:spTree>
    <p:extLst>
      <p:ext uri="{BB962C8B-B14F-4D97-AF65-F5344CB8AC3E}">
        <p14:creationId xmlns:p14="http://schemas.microsoft.com/office/powerpoint/2010/main" val="867251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08136" y="1447800"/>
            <a:ext cx="2349463" cy="2554810"/>
            <a:chOff x="1308137" y="3052435"/>
            <a:chExt cx="2349463" cy="2554810"/>
          </a:xfrm>
        </p:grpSpPr>
        <p:sp>
          <p:nvSpPr>
            <p:cNvPr id="31" name="TextBox 30"/>
            <p:cNvSpPr txBox="1"/>
            <p:nvPr/>
          </p:nvSpPr>
          <p:spPr>
            <a:xfrm>
              <a:off x="1312608" y="3052435"/>
              <a:ext cx="2344992" cy="307777"/>
            </a:xfrm>
            <a:prstGeom prst="rect">
              <a:avLst/>
            </a:prstGeom>
            <a:noFill/>
            <a:ln w="12700">
              <a:solidFill>
                <a:schemeClr val="tx1"/>
              </a:solidFill>
            </a:ln>
          </p:spPr>
          <p:txBody>
            <a:bodyPr wrap="square" rtlCol="0">
              <a:spAutoFit/>
            </a:bodyPr>
            <a:lstStyle/>
            <a:p>
              <a:pPr algn="ctr"/>
              <a:r>
                <a:rPr lang="en-US" sz="1400" i="0" dirty="0" smtClean="0"/>
                <a:t>Elemental FUD</a:t>
              </a:r>
              <a:endParaRPr lang="en-US" sz="1400" i="0" dirty="0"/>
            </a:p>
          </p:txBody>
        </p:sp>
        <p:sp>
          <p:nvSpPr>
            <p:cNvPr id="32" name="TextBox 31"/>
            <p:cNvSpPr txBox="1"/>
            <p:nvPr/>
          </p:nvSpPr>
          <p:spPr>
            <a:xfrm>
              <a:off x="1308137" y="3360477"/>
              <a:ext cx="2349463" cy="2246768"/>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FUD Explanation</a:t>
              </a:r>
            </a:p>
            <a:p>
              <a:r>
                <a:rPr lang="en-US" sz="1000" b="0" dirty="0" smtClean="0"/>
                <a:t>FUD Number</a:t>
              </a:r>
            </a:p>
            <a:p>
              <a:r>
                <a:rPr lang="en-US" sz="1000" b="0" dirty="0" smtClean="0"/>
                <a:t>Version Indicator</a:t>
              </a:r>
            </a:p>
            <a:p>
              <a:r>
                <a:rPr lang="en-US" sz="1000" b="0" dirty="0" smtClean="0"/>
                <a:t>Minimum Length</a:t>
              </a:r>
            </a:p>
            <a:p>
              <a:r>
                <a:rPr lang="en-US" sz="1000" b="0" dirty="0" smtClean="0"/>
                <a:t>Maximum Length</a:t>
              </a:r>
            </a:p>
            <a:p>
              <a:r>
                <a:rPr lang="en-US" sz="1000" b="0" dirty="0" smtClean="0"/>
                <a:t>Length Limitation</a:t>
              </a:r>
            </a:p>
            <a:p>
              <a:r>
                <a:rPr lang="en-US" sz="1000" b="0" dirty="0" smtClean="0"/>
                <a:t>Unit of Measure</a:t>
              </a:r>
            </a:p>
            <a:p>
              <a:r>
                <a:rPr lang="en-US" sz="1000" b="0" dirty="0" smtClean="0"/>
                <a:t>Type </a:t>
              </a:r>
            </a:p>
            <a:p>
              <a:r>
                <a:rPr lang="en-US" sz="1000" b="0" dirty="0" smtClean="0"/>
                <a:t>FUD Sponsor</a:t>
              </a:r>
            </a:p>
            <a:p>
              <a:r>
                <a:rPr lang="en-US" sz="1000" b="0" dirty="0" smtClean="0"/>
                <a:t>FUD Related Document(s)</a:t>
              </a:r>
            </a:p>
            <a:p>
              <a:r>
                <a:rPr lang="en-US" sz="1000" b="0" dirty="0" smtClean="0"/>
                <a:t>Entry Type (Instructive, Range, Individual)</a:t>
              </a:r>
            </a:p>
            <a:p>
              <a:r>
                <a:rPr lang="en-US" sz="1000" b="0" dirty="0" smtClean="0"/>
                <a:t>- ...</a:t>
              </a:r>
            </a:p>
          </p:txBody>
        </p:sp>
      </p:grpSp>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Proposed simpletypes.xsd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07159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08136" y="1447800"/>
            <a:ext cx="2349463" cy="2554810"/>
            <a:chOff x="1308137" y="3052435"/>
            <a:chExt cx="2349463" cy="2554810"/>
          </a:xfrm>
        </p:grpSpPr>
        <p:sp>
          <p:nvSpPr>
            <p:cNvPr id="31" name="TextBox 30"/>
            <p:cNvSpPr txBox="1"/>
            <p:nvPr/>
          </p:nvSpPr>
          <p:spPr>
            <a:xfrm>
              <a:off x="1312608" y="3052435"/>
              <a:ext cx="2344992" cy="307777"/>
            </a:xfrm>
            <a:prstGeom prst="rect">
              <a:avLst/>
            </a:prstGeom>
            <a:noFill/>
            <a:ln w="12700">
              <a:solidFill>
                <a:schemeClr val="tx1"/>
              </a:solidFill>
            </a:ln>
          </p:spPr>
          <p:txBody>
            <a:bodyPr wrap="square" rtlCol="0">
              <a:spAutoFit/>
            </a:bodyPr>
            <a:lstStyle/>
            <a:p>
              <a:pPr algn="ctr"/>
              <a:r>
                <a:rPr lang="en-US" sz="1400" i="0" dirty="0" smtClean="0"/>
                <a:t>Elemental FUD</a:t>
              </a:r>
              <a:endParaRPr lang="en-US" sz="1400" i="0" dirty="0"/>
            </a:p>
          </p:txBody>
        </p:sp>
        <p:sp>
          <p:nvSpPr>
            <p:cNvPr id="32" name="TextBox 31"/>
            <p:cNvSpPr txBox="1"/>
            <p:nvPr/>
          </p:nvSpPr>
          <p:spPr>
            <a:xfrm>
              <a:off x="1308137" y="3360477"/>
              <a:ext cx="2349463" cy="2246768"/>
            </a:xfrm>
            <a:prstGeom prst="rect">
              <a:avLst/>
            </a:prstGeom>
            <a:noFill/>
            <a:ln w="12700">
              <a:solidFill>
                <a:schemeClr val="tx1"/>
              </a:solidFill>
            </a:ln>
          </p:spPr>
          <p:txBody>
            <a:bodyPr wrap="square" rtlCol="0">
              <a:spAutoFit/>
            </a:bodyPr>
            <a:lstStyle/>
            <a:p>
              <a:r>
                <a:rPr lang="en-US" sz="1000" b="0" dirty="0" smtClean="0"/>
                <a:t>FUD Name</a:t>
              </a:r>
            </a:p>
            <a:p>
              <a:r>
                <a:rPr lang="en-US" sz="1000" b="0" dirty="0" smtClean="0"/>
                <a:t>FUD Explanation</a:t>
              </a:r>
            </a:p>
            <a:p>
              <a:r>
                <a:rPr lang="en-US" sz="1000" b="0" strike="sngStrike" dirty="0" smtClean="0">
                  <a:solidFill>
                    <a:srgbClr val="C00000"/>
                  </a:solidFill>
                </a:rPr>
                <a:t>FUD Number</a:t>
              </a:r>
            </a:p>
            <a:p>
              <a:r>
                <a:rPr lang="en-US" sz="1000" b="0" dirty="0" smtClean="0"/>
                <a:t>Version Indicator</a:t>
              </a:r>
            </a:p>
            <a:p>
              <a:r>
                <a:rPr lang="en-US" sz="1000" b="0" dirty="0" smtClean="0"/>
                <a:t>Minimum Length</a:t>
              </a:r>
            </a:p>
            <a:p>
              <a:r>
                <a:rPr lang="en-US" sz="1000" b="0" dirty="0" smtClean="0"/>
                <a:t>Maximum Length</a:t>
              </a:r>
            </a:p>
            <a:p>
              <a:r>
                <a:rPr lang="en-US" sz="1000" b="0" strike="sngStrike" dirty="0" smtClean="0">
                  <a:solidFill>
                    <a:srgbClr val="C00000"/>
                  </a:solidFill>
                </a:rPr>
                <a:t>Length Limitation</a:t>
              </a:r>
            </a:p>
            <a:p>
              <a:r>
                <a:rPr lang="en-US" sz="1000" b="0" strike="sngStrike" dirty="0" smtClean="0">
                  <a:solidFill>
                    <a:srgbClr val="C00000"/>
                  </a:solidFill>
                </a:rPr>
                <a:t>Unit of Measure</a:t>
              </a:r>
            </a:p>
            <a:p>
              <a:r>
                <a:rPr lang="en-US" sz="1000" b="0" dirty="0" smtClean="0"/>
                <a:t>Type </a:t>
              </a:r>
            </a:p>
            <a:p>
              <a:r>
                <a:rPr lang="en-US" sz="1000" b="0" dirty="0" smtClean="0"/>
                <a:t>FUD Sponsor</a:t>
              </a:r>
            </a:p>
            <a:p>
              <a:r>
                <a:rPr lang="en-US" sz="1000" b="0" dirty="0" smtClean="0"/>
                <a:t>FUD Related Document(s)</a:t>
              </a:r>
            </a:p>
            <a:p>
              <a:r>
                <a:rPr lang="en-US" sz="1000" b="0" strike="sngStrike" dirty="0" smtClean="0">
                  <a:solidFill>
                    <a:srgbClr val="C00000"/>
                  </a:solidFill>
                </a:rPr>
                <a:t>Entry Type (Instructive, Range, Individual)</a:t>
              </a:r>
            </a:p>
            <a:p>
              <a:r>
                <a:rPr lang="en-US" sz="1000" b="0" dirty="0" smtClean="0"/>
                <a:t>- ...</a:t>
              </a:r>
            </a:p>
          </p:txBody>
        </p:sp>
      </p:grpSp>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4" name="Text Placeholder 3"/>
          <p:cNvSpPr>
            <a:spLocks noGrp="1"/>
          </p:cNvSpPr>
          <p:nvPr>
            <p:ph type="body" sz="quarter" idx="3"/>
          </p:nvPr>
        </p:nvSpPr>
        <p:spPr>
          <a:xfrm>
            <a:off x="4164648" y="860028"/>
            <a:ext cx="4041775" cy="639762"/>
          </a:xfrm>
        </p:spPr>
        <p:txBody>
          <a:bodyPr/>
          <a:lstStyle/>
          <a:p>
            <a:r>
              <a:rPr lang="en-US" dirty="0" smtClean="0">
                <a:solidFill>
                  <a:schemeClr val="tx2"/>
                </a:solidFill>
              </a:rPr>
              <a:t>Proposed</a:t>
            </a:r>
            <a:endParaRPr lang="en-US" dirty="0">
              <a:solidFill>
                <a:schemeClr val="tx2"/>
              </a:solidFill>
            </a:endParaRPr>
          </a:p>
        </p:txBody>
      </p:sp>
      <p:sp>
        <p:nvSpPr>
          <p:cNvPr id="6" name="Title 5"/>
          <p:cNvSpPr>
            <a:spLocks noGrp="1"/>
          </p:cNvSpPr>
          <p:nvPr>
            <p:ph type="title"/>
          </p:nvPr>
        </p:nvSpPr>
        <p:spPr/>
        <p:txBody>
          <a:bodyPr/>
          <a:lstStyle/>
          <a:p>
            <a:r>
              <a:rPr lang="en-US" dirty="0" smtClean="0"/>
              <a:t>Proposed simpletypes.xsd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8" name="Group 37"/>
          <p:cNvGrpSpPr/>
          <p:nvPr/>
        </p:nvGrpSpPr>
        <p:grpSpPr>
          <a:xfrm>
            <a:off x="4482278" y="1447800"/>
            <a:ext cx="3503596" cy="1631216"/>
            <a:chOff x="1334224" y="3579851"/>
            <a:chExt cx="2112766" cy="1631216"/>
          </a:xfrm>
        </p:grpSpPr>
        <p:sp>
          <p:nvSpPr>
            <p:cNvPr id="39" name="TextBox 38"/>
            <p:cNvSpPr txBox="1"/>
            <p:nvPr/>
          </p:nvSpPr>
          <p:spPr>
            <a:xfrm>
              <a:off x="1334225" y="3579851"/>
              <a:ext cx="2112765" cy="307777"/>
            </a:xfrm>
            <a:prstGeom prst="rect">
              <a:avLst/>
            </a:prstGeom>
            <a:noFill/>
            <a:ln w="12700">
              <a:solidFill>
                <a:schemeClr val="tx1"/>
              </a:solidFill>
            </a:ln>
          </p:spPr>
          <p:txBody>
            <a:bodyPr wrap="square" rtlCol="0">
              <a:spAutoFit/>
            </a:bodyPr>
            <a:lstStyle/>
            <a:p>
              <a:pPr algn="ctr"/>
              <a:r>
                <a:rPr lang="en-US" sz="1400" i="0" dirty="0" err="1" smtClean="0"/>
                <a:t>SimpleTypes</a:t>
              </a:r>
              <a:endParaRPr lang="en-US" sz="1400" i="0" dirty="0"/>
            </a:p>
          </p:txBody>
        </p:sp>
        <p:sp>
          <p:nvSpPr>
            <p:cNvPr id="40" name="TextBox 39"/>
            <p:cNvSpPr txBox="1"/>
            <p:nvPr/>
          </p:nvSpPr>
          <p:spPr>
            <a:xfrm>
              <a:off x="1334224" y="3887628"/>
              <a:ext cx="2112766" cy="1323439"/>
            </a:xfrm>
            <a:prstGeom prst="rect">
              <a:avLst/>
            </a:prstGeom>
            <a:noFill/>
            <a:ln w="12700">
              <a:solidFill>
                <a:schemeClr val="tx1"/>
              </a:solidFill>
            </a:ln>
          </p:spPr>
          <p:txBody>
            <a:bodyPr wrap="square" rtlCol="0">
              <a:spAutoFit/>
            </a:bodyPr>
            <a:lstStyle/>
            <a:p>
              <a:r>
                <a:rPr lang="en-US" sz="1000" b="0" dirty="0" smtClean="0"/>
                <a:t>Field Type</a:t>
              </a:r>
            </a:p>
            <a:p>
              <a:r>
                <a:rPr lang="en-US" sz="1000" b="0" dirty="0" smtClean="0"/>
                <a:t>Field Type Documentation (Description, Related Document(s), Sponsor)</a:t>
              </a:r>
            </a:p>
            <a:p>
              <a:r>
                <a:rPr lang="en-US" sz="1000" b="0" dirty="0" smtClean="0"/>
                <a:t>Version </a:t>
              </a:r>
              <a:r>
                <a:rPr lang="en-US" sz="1000" b="0" dirty="0"/>
                <a:t>Indicator - replace APPINFO with XML best </a:t>
              </a:r>
              <a:r>
                <a:rPr lang="en-US" sz="1000" b="0" dirty="0" smtClean="0"/>
                <a:t>practice</a:t>
              </a:r>
            </a:p>
            <a:p>
              <a:r>
                <a:rPr lang="en-US" sz="1000" b="0" dirty="0" smtClean="0"/>
                <a:t>Data Type (string, integer, decimal, etc.)</a:t>
              </a:r>
            </a:p>
            <a:p>
              <a:r>
                <a:rPr lang="en-US" sz="1000" b="0" dirty="0" smtClean="0"/>
                <a:t>Data Type Facets (e.g., min/max </a:t>
              </a:r>
              <a:r>
                <a:rPr lang="en-US" sz="1000" b="0" dirty="0"/>
                <a:t>i</a:t>
              </a:r>
              <a:r>
                <a:rPr lang="en-US" sz="1000" b="0" dirty="0" smtClean="0"/>
                <a:t>nclusive </a:t>
              </a:r>
              <a:r>
                <a:rPr lang="en-US" sz="1000" b="0" dirty="0"/>
                <a:t>v</a:t>
              </a:r>
              <a:r>
                <a:rPr lang="en-US" sz="1000" b="0" dirty="0" smtClean="0"/>
                <a:t>alue, enumeration, regular </a:t>
              </a:r>
              <a:r>
                <a:rPr lang="en-US" sz="1000" b="0" dirty="0"/>
                <a:t>e</a:t>
              </a:r>
              <a:r>
                <a:rPr lang="en-US" sz="1000" b="0" dirty="0" smtClean="0"/>
                <a:t>xpression, etc.)</a:t>
              </a:r>
            </a:p>
          </p:txBody>
        </p:sp>
      </p:grpSp>
    </p:spTree>
    <p:extLst>
      <p:ext uri="{BB962C8B-B14F-4D97-AF65-F5344CB8AC3E}">
        <p14:creationId xmlns:p14="http://schemas.microsoft.com/office/powerpoint/2010/main" val="742505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Transition</a:t>
            </a:r>
            <a:endParaRPr lang="en-US" dirty="0"/>
          </a:p>
        </p:txBody>
      </p:sp>
      <p:sp>
        <p:nvSpPr>
          <p:cNvPr id="3" name="Content Placeholder 2"/>
          <p:cNvSpPr>
            <a:spLocks noGrp="1"/>
          </p:cNvSpPr>
          <p:nvPr>
            <p:ph idx="1"/>
          </p:nvPr>
        </p:nvSpPr>
        <p:spPr/>
        <p:txBody>
          <a:bodyPr/>
          <a:lstStyle/>
          <a:p>
            <a:r>
              <a:rPr lang="en-US" dirty="0"/>
              <a:t>Segment naming </a:t>
            </a:r>
            <a:r>
              <a:rPr lang="en-US" dirty="0" err="1"/>
              <a:t>deconfliction</a:t>
            </a:r>
            <a:endParaRPr lang="en-US" dirty="0"/>
          </a:p>
          <a:p>
            <a:r>
              <a:rPr lang="en-US" dirty="0">
                <a:solidFill>
                  <a:schemeClr val="bg1">
                    <a:lumMod val="75000"/>
                  </a:schemeClr>
                </a:solidFill>
              </a:rPr>
              <a:t>Set element naming</a:t>
            </a:r>
          </a:p>
          <a:p>
            <a:r>
              <a:rPr lang="en-US" dirty="0">
                <a:solidFill>
                  <a:schemeClr val="bg1">
                    <a:lumMod val="75000"/>
                  </a:schemeClr>
                </a:solidFill>
              </a:rPr>
              <a:t>Field name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Composite conversion</a:t>
            </a:r>
          </a:p>
          <a:p>
            <a:r>
              <a:rPr lang="en-US" dirty="0">
                <a:solidFill>
                  <a:schemeClr val="bg1">
                    <a:lumMod val="75000"/>
                  </a:schemeClr>
                </a:solidFill>
              </a:rPr>
              <a:t>Type consolidation</a:t>
            </a:r>
          </a:p>
          <a:p>
            <a:endParaRPr lang="en-US" dirty="0"/>
          </a:p>
        </p:txBody>
      </p:sp>
    </p:spTree>
    <p:extLst>
      <p:ext uri="{BB962C8B-B14F-4D97-AF65-F5344CB8AC3E}">
        <p14:creationId xmlns:p14="http://schemas.microsoft.com/office/powerpoint/2010/main" val="3048243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Naming </a:t>
            </a:r>
            <a:r>
              <a:rPr lang="en-US" dirty="0" err="1" smtClean="0"/>
              <a:t>Deconfliction</a:t>
            </a:r>
            <a:endParaRPr lang="en-US" dirty="0"/>
          </a:p>
        </p:txBody>
      </p:sp>
      <p:sp>
        <p:nvSpPr>
          <p:cNvPr id="3" name="Content Placeholder 2"/>
          <p:cNvSpPr>
            <a:spLocks noGrp="1"/>
          </p:cNvSpPr>
          <p:nvPr>
            <p:ph idx="1"/>
          </p:nvPr>
        </p:nvSpPr>
        <p:spPr/>
        <p:txBody>
          <a:bodyPr/>
          <a:lstStyle/>
          <a:p>
            <a:r>
              <a:rPr lang="en-US" dirty="0"/>
              <a:t>503 </a:t>
            </a:r>
            <a:r>
              <a:rPr lang="en-US" dirty="0" smtClean="0"/>
              <a:t>total segments</a:t>
            </a:r>
            <a:endParaRPr lang="en-US" dirty="0"/>
          </a:p>
          <a:p>
            <a:r>
              <a:rPr lang="en-US" dirty="0" smtClean="0"/>
              <a:t>There are 94 </a:t>
            </a:r>
            <a:r>
              <a:rPr lang="en-US" dirty="0"/>
              <a:t>duplicated segment </a:t>
            </a:r>
            <a:r>
              <a:rPr lang="en-US" dirty="0" smtClean="0"/>
              <a:t>names</a:t>
            </a:r>
          </a:p>
          <a:p>
            <a:pPr lvl="1"/>
            <a:r>
              <a:rPr lang="en-US" dirty="0" smtClean="0"/>
              <a:t>70 have the same segment structure - no change is required</a:t>
            </a:r>
            <a:endParaRPr lang="en-US" dirty="0"/>
          </a:p>
          <a:p>
            <a:pPr lvl="1"/>
            <a:r>
              <a:rPr lang="en-US" dirty="0"/>
              <a:t>24 </a:t>
            </a:r>
            <a:r>
              <a:rPr lang="en-US" dirty="0" smtClean="0"/>
              <a:t>have different segment structures - renaming is required</a:t>
            </a:r>
            <a:endParaRPr lang="en-US" dirty="0"/>
          </a:p>
        </p:txBody>
      </p:sp>
    </p:spTree>
    <p:extLst>
      <p:ext uri="{BB962C8B-B14F-4D97-AF65-F5344CB8AC3E}">
        <p14:creationId xmlns:p14="http://schemas.microsoft.com/office/powerpoint/2010/main" val="420004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Transition</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Segment naming </a:t>
            </a:r>
            <a:r>
              <a:rPr lang="en-US" dirty="0" err="1">
                <a:solidFill>
                  <a:schemeClr val="bg1">
                    <a:lumMod val="75000"/>
                  </a:schemeClr>
                </a:solidFill>
              </a:rPr>
              <a:t>deconfliction</a:t>
            </a:r>
            <a:endParaRPr lang="en-US" dirty="0">
              <a:solidFill>
                <a:schemeClr val="bg1">
                  <a:lumMod val="75000"/>
                </a:schemeClr>
              </a:solidFill>
            </a:endParaRPr>
          </a:p>
          <a:p>
            <a:r>
              <a:rPr lang="en-US" dirty="0"/>
              <a:t>Set </a:t>
            </a:r>
            <a:r>
              <a:rPr lang="en-US" dirty="0" smtClean="0"/>
              <a:t>naming</a:t>
            </a:r>
            <a:endParaRPr lang="en-US" dirty="0"/>
          </a:p>
          <a:p>
            <a:r>
              <a:rPr lang="en-US" dirty="0">
                <a:solidFill>
                  <a:schemeClr val="bg1">
                    <a:lumMod val="75000"/>
                  </a:schemeClr>
                </a:solidFill>
              </a:rPr>
              <a:t>Field name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Composite conversion</a:t>
            </a:r>
          </a:p>
          <a:p>
            <a:r>
              <a:rPr lang="en-US" dirty="0">
                <a:solidFill>
                  <a:schemeClr val="bg1">
                    <a:lumMod val="75000"/>
                  </a:schemeClr>
                </a:solidFill>
              </a:rPr>
              <a:t>Type consolidation</a:t>
            </a:r>
          </a:p>
          <a:p>
            <a:endParaRPr lang="en-US" dirty="0"/>
          </a:p>
        </p:txBody>
      </p:sp>
    </p:spTree>
    <p:extLst>
      <p:ext uri="{BB962C8B-B14F-4D97-AF65-F5344CB8AC3E}">
        <p14:creationId xmlns:p14="http://schemas.microsoft.com/office/powerpoint/2010/main" val="356591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Naming</a:t>
            </a:r>
            <a:endParaRPr lang="en-US" dirty="0"/>
          </a:p>
        </p:txBody>
      </p:sp>
      <p:sp>
        <p:nvSpPr>
          <p:cNvPr id="3" name="Content Placeholder 2"/>
          <p:cNvSpPr>
            <a:spLocks noGrp="1"/>
          </p:cNvSpPr>
          <p:nvPr>
            <p:ph idx="1"/>
          </p:nvPr>
        </p:nvSpPr>
        <p:spPr/>
        <p:txBody>
          <a:bodyPr/>
          <a:lstStyle/>
          <a:p>
            <a:r>
              <a:rPr lang="en-US" dirty="0" smtClean="0"/>
              <a:t>Generate set format position names</a:t>
            </a:r>
          </a:p>
          <a:p>
            <a:pPr lvl="1"/>
            <a:r>
              <a:rPr lang="en-US" dirty="0" smtClean="0"/>
              <a:t>The USAF recommends use of the set format position name to generate the set element name instead of the set format name</a:t>
            </a:r>
          </a:p>
          <a:p>
            <a:pPr lvl="1"/>
            <a:r>
              <a:rPr lang="en-US" dirty="0" smtClean="0"/>
              <a:t>The set format position name is the unique name of the set as used in the message where the set format name is the generic name of the set, e.g., airspace circle vs. shape circle</a:t>
            </a:r>
          </a:p>
          <a:p>
            <a:pPr lvl="1"/>
            <a:r>
              <a:rPr lang="en-US" dirty="0" smtClean="0"/>
              <a:t>The standard supports use of set format position names to derive the XML tag but it was not implemented</a:t>
            </a:r>
          </a:p>
          <a:p>
            <a:r>
              <a:rPr lang="en-US" dirty="0" smtClean="0"/>
              <a:t>Approximately 4,000 out of 6,453 set uses will have to be reviewed to determine if the set format name will suffice as the set format position name</a:t>
            </a:r>
          </a:p>
          <a:p>
            <a:r>
              <a:rPr lang="en-US" dirty="0" smtClean="0"/>
              <a:t>Our proposal is to review APP-11 and NATO’s use of set format position name for USMTF applicability</a:t>
            </a:r>
          </a:p>
          <a:p>
            <a:r>
              <a:rPr lang="en-US" dirty="0"/>
              <a:t>Convert columnar sets to </a:t>
            </a:r>
            <a:r>
              <a:rPr lang="en-US" dirty="0" smtClean="0"/>
              <a:t>linear</a:t>
            </a:r>
          </a:p>
          <a:p>
            <a:pPr marL="0" indent="0">
              <a:buNone/>
            </a:pPr>
            <a:endParaRPr lang="en-US" dirty="0" smtClean="0"/>
          </a:p>
        </p:txBody>
      </p:sp>
    </p:spTree>
    <p:extLst>
      <p:ext uri="{BB962C8B-B14F-4D97-AF65-F5344CB8AC3E}">
        <p14:creationId xmlns:p14="http://schemas.microsoft.com/office/powerpoint/2010/main" val="4223469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Transition</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Segment naming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Set </a:t>
            </a:r>
            <a:r>
              <a:rPr lang="en-US" dirty="0" smtClean="0">
                <a:solidFill>
                  <a:schemeClr val="bg1">
                    <a:lumMod val="75000"/>
                  </a:schemeClr>
                </a:solidFill>
              </a:rPr>
              <a:t>naming</a:t>
            </a:r>
            <a:endParaRPr lang="en-US" dirty="0">
              <a:solidFill>
                <a:schemeClr val="bg1">
                  <a:lumMod val="75000"/>
                </a:schemeClr>
              </a:solidFill>
            </a:endParaRPr>
          </a:p>
          <a:p>
            <a:r>
              <a:rPr lang="en-US" dirty="0"/>
              <a:t>Field name </a:t>
            </a:r>
            <a:r>
              <a:rPr lang="en-US" dirty="0" err="1"/>
              <a:t>deconfliction</a:t>
            </a:r>
            <a:endParaRPr lang="en-US" dirty="0"/>
          </a:p>
          <a:p>
            <a:r>
              <a:rPr lang="en-US" dirty="0">
                <a:solidFill>
                  <a:schemeClr val="bg1">
                    <a:lumMod val="75000"/>
                  </a:schemeClr>
                </a:solidFill>
              </a:rPr>
              <a:t>Composite conversion</a:t>
            </a:r>
          </a:p>
          <a:p>
            <a:r>
              <a:rPr lang="en-US" dirty="0">
                <a:solidFill>
                  <a:schemeClr val="bg1">
                    <a:lumMod val="75000"/>
                  </a:schemeClr>
                </a:solidFill>
              </a:rPr>
              <a:t>Type consolidation</a:t>
            </a:r>
          </a:p>
          <a:p>
            <a:endParaRPr lang="en-US" dirty="0"/>
          </a:p>
        </p:txBody>
      </p:sp>
    </p:spTree>
    <p:extLst>
      <p:ext uri="{BB962C8B-B14F-4D97-AF65-F5344CB8AC3E}">
        <p14:creationId xmlns:p14="http://schemas.microsoft.com/office/powerpoint/2010/main" val="2913300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Name </a:t>
            </a:r>
            <a:r>
              <a:rPr lang="en-US" dirty="0" err="1" smtClean="0"/>
              <a:t>Deconfliction</a:t>
            </a:r>
            <a:endParaRPr lang="en-US" dirty="0"/>
          </a:p>
        </p:txBody>
      </p:sp>
      <p:sp>
        <p:nvSpPr>
          <p:cNvPr id="3" name="Content Placeholder 2"/>
          <p:cNvSpPr>
            <a:spLocks noGrp="1"/>
          </p:cNvSpPr>
          <p:nvPr>
            <p:ph idx="1"/>
          </p:nvPr>
        </p:nvSpPr>
        <p:spPr/>
        <p:txBody>
          <a:bodyPr/>
          <a:lstStyle/>
          <a:p>
            <a:r>
              <a:rPr lang="en-US" dirty="0" smtClean="0"/>
              <a:t>There </a:t>
            </a:r>
            <a:r>
              <a:rPr lang="en-US" dirty="0"/>
              <a:t>are </a:t>
            </a:r>
            <a:r>
              <a:rPr lang="en-US" dirty="0" smtClean="0"/>
              <a:t>roughly 8,900 </a:t>
            </a:r>
            <a:r>
              <a:rPr lang="en-US" dirty="0"/>
              <a:t>duplicated </a:t>
            </a:r>
            <a:r>
              <a:rPr lang="en-US" dirty="0" smtClean="0"/>
              <a:t>field names</a:t>
            </a:r>
            <a:endParaRPr lang="en-US" dirty="0"/>
          </a:p>
          <a:p>
            <a:pPr lvl="1"/>
            <a:r>
              <a:rPr lang="en-US" dirty="0" smtClean="0"/>
              <a:t>~7,100 have </a:t>
            </a:r>
            <a:r>
              <a:rPr lang="en-US" dirty="0"/>
              <a:t>the same </a:t>
            </a:r>
            <a:r>
              <a:rPr lang="en-US" dirty="0" smtClean="0"/>
              <a:t>field </a:t>
            </a:r>
            <a:r>
              <a:rPr lang="en-US" dirty="0"/>
              <a:t>structure –</a:t>
            </a:r>
            <a:r>
              <a:rPr lang="en-US" dirty="0" smtClean="0"/>
              <a:t> </a:t>
            </a:r>
            <a:r>
              <a:rPr lang="en-US" dirty="0"/>
              <a:t>no change is required</a:t>
            </a:r>
          </a:p>
          <a:p>
            <a:pPr lvl="1"/>
            <a:r>
              <a:rPr lang="en-US" dirty="0" smtClean="0"/>
              <a:t>~1,800 </a:t>
            </a:r>
            <a:r>
              <a:rPr lang="en-US" dirty="0"/>
              <a:t>have different </a:t>
            </a:r>
            <a:r>
              <a:rPr lang="en-US" dirty="0" smtClean="0"/>
              <a:t>field structures – evaluation or renaming </a:t>
            </a:r>
            <a:r>
              <a:rPr lang="en-US" dirty="0"/>
              <a:t>is required</a:t>
            </a:r>
          </a:p>
          <a:p>
            <a:pPr lvl="1"/>
            <a:endParaRPr lang="en-US" dirty="0"/>
          </a:p>
          <a:p>
            <a:endParaRPr lang="en-US" dirty="0"/>
          </a:p>
        </p:txBody>
      </p:sp>
    </p:spTree>
    <p:extLst>
      <p:ext uri="{BB962C8B-B14F-4D97-AF65-F5344CB8AC3E}">
        <p14:creationId xmlns:p14="http://schemas.microsoft.com/office/powerpoint/2010/main" val="34395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Data Models</a:t>
            </a:r>
          </a:p>
          <a:p>
            <a:r>
              <a:rPr lang="en-US" dirty="0" smtClean="0"/>
              <a:t>Steps to transition</a:t>
            </a:r>
          </a:p>
          <a:p>
            <a:pPr lvl="1"/>
            <a:r>
              <a:rPr lang="en-US" dirty="0" smtClean="0"/>
              <a:t>Segment naming </a:t>
            </a:r>
            <a:r>
              <a:rPr lang="en-US" dirty="0" err="1" smtClean="0"/>
              <a:t>deconfliction</a:t>
            </a:r>
            <a:endParaRPr lang="en-US" dirty="0" smtClean="0"/>
          </a:p>
          <a:p>
            <a:pPr lvl="1"/>
            <a:r>
              <a:rPr lang="en-US" dirty="0" smtClean="0"/>
              <a:t>Set naming</a:t>
            </a:r>
          </a:p>
          <a:p>
            <a:pPr lvl="1"/>
            <a:r>
              <a:rPr lang="en-US" dirty="0" smtClean="0"/>
              <a:t>Field name </a:t>
            </a:r>
            <a:r>
              <a:rPr lang="en-US" dirty="0" err="1" smtClean="0"/>
              <a:t>deconfliction</a:t>
            </a:r>
            <a:endParaRPr lang="en-US" dirty="0" smtClean="0"/>
          </a:p>
          <a:p>
            <a:pPr lvl="1"/>
            <a:r>
              <a:rPr lang="en-US" dirty="0" smtClean="0"/>
              <a:t>Composite conversion</a:t>
            </a:r>
          </a:p>
          <a:p>
            <a:pPr lvl="1"/>
            <a:r>
              <a:rPr lang="en-US" dirty="0" smtClean="0"/>
              <a:t>Simple types consolidation</a:t>
            </a:r>
          </a:p>
          <a:p>
            <a:r>
              <a:rPr lang="en-US" dirty="0" smtClean="0"/>
              <a:t>USAF Recommended Steps</a:t>
            </a:r>
          </a:p>
          <a:p>
            <a:r>
              <a:rPr lang="en-US" dirty="0" smtClean="0"/>
              <a:t>Other Considerations</a:t>
            </a:r>
          </a:p>
          <a:p>
            <a:r>
              <a:rPr lang="en-US" dirty="0" smtClean="0"/>
              <a:t>Way Forward</a:t>
            </a:r>
          </a:p>
          <a:p>
            <a:r>
              <a:rPr lang="en-US" dirty="0" smtClean="0"/>
              <a:t>Conclusion</a:t>
            </a:r>
          </a:p>
          <a:p>
            <a:pPr lvl="1"/>
            <a:endParaRPr lang="en-US" dirty="0"/>
          </a:p>
        </p:txBody>
      </p:sp>
    </p:spTree>
    <p:extLst>
      <p:ext uri="{BB962C8B-B14F-4D97-AF65-F5344CB8AC3E}">
        <p14:creationId xmlns:p14="http://schemas.microsoft.com/office/powerpoint/2010/main" val="3808680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Transition</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Segment naming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Set </a:t>
            </a:r>
            <a:r>
              <a:rPr lang="en-US" dirty="0" smtClean="0">
                <a:solidFill>
                  <a:schemeClr val="bg1">
                    <a:lumMod val="75000"/>
                  </a:schemeClr>
                </a:solidFill>
              </a:rPr>
              <a:t>naming</a:t>
            </a:r>
            <a:endParaRPr lang="en-US" dirty="0">
              <a:solidFill>
                <a:schemeClr val="bg1">
                  <a:lumMod val="75000"/>
                </a:schemeClr>
              </a:solidFill>
            </a:endParaRPr>
          </a:p>
          <a:p>
            <a:r>
              <a:rPr lang="en-US" dirty="0">
                <a:solidFill>
                  <a:schemeClr val="bg1">
                    <a:lumMod val="75000"/>
                  </a:schemeClr>
                </a:solidFill>
              </a:rPr>
              <a:t>Field name </a:t>
            </a:r>
            <a:r>
              <a:rPr lang="en-US" dirty="0" err="1">
                <a:solidFill>
                  <a:schemeClr val="bg1">
                    <a:lumMod val="75000"/>
                  </a:schemeClr>
                </a:solidFill>
              </a:rPr>
              <a:t>deconfliction</a:t>
            </a:r>
            <a:endParaRPr lang="en-US" dirty="0">
              <a:solidFill>
                <a:schemeClr val="bg1">
                  <a:lumMod val="75000"/>
                </a:schemeClr>
              </a:solidFill>
            </a:endParaRPr>
          </a:p>
          <a:p>
            <a:r>
              <a:rPr lang="en-US" dirty="0"/>
              <a:t>Composite conversion</a:t>
            </a:r>
          </a:p>
          <a:p>
            <a:r>
              <a:rPr lang="en-US" dirty="0">
                <a:solidFill>
                  <a:schemeClr val="bg1">
                    <a:lumMod val="75000"/>
                  </a:schemeClr>
                </a:solidFill>
              </a:rPr>
              <a:t>Type consolidation</a:t>
            </a:r>
          </a:p>
          <a:p>
            <a:endParaRPr lang="en-US" dirty="0"/>
          </a:p>
        </p:txBody>
      </p:sp>
    </p:spTree>
    <p:extLst>
      <p:ext uri="{BB962C8B-B14F-4D97-AF65-F5344CB8AC3E}">
        <p14:creationId xmlns:p14="http://schemas.microsoft.com/office/powerpoint/2010/main" val="1137966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Conversion</a:t>
            </a:r>
            <a:endParaRPr lang="en-US" dirty="0"/>
          </a:p>
        </p:txBody>
      </p:sp>
      <p:sp>
        <p:nvSpPr>
          <p:cNvPr id="3" name="Content Placeholder 2"/>
          <p:cNvSpPr>
            <a:spLocks noGrp="1"/>
          </p:cNvSpPr>
          <p:nvPr>
            <p:ph idx="1"/>
          </p:nvPr>
        </p:nvSpPr>
        <p:spPr/>
        <p:txBody>
          <a:bodyPr/>
          <a:lstStyle/>
          <a:p>
            <a:r>
              <a:rPr lang="en-US" dirty="0" smtClean="0"/>
              <a:t>There are 714 </a:t>
            </a:r>
            <a:r>
              <a:rPr lang="en-US" dirty="0"/>
              <a:t>composites (minus those recently converted</a:t>
            </a:r>
            <a:r>
              <a:rPr lang="en-US" dirty="0" smtClean="0"/>
              <a:t>) that need to be evaluated for conversion to regular expression</a:t>
            </a:r>
            <a:endParaRPr lang="en-US" dirty="0"/>
          </a:p>
          <a:p>
            <a:endParaRPr lang="en-US" dirty="0"/>
          </a:p>
        </p:txBody>
      </p:sp>
    </p:spTree>
    <p:extLst>
      <p:ext uri="{BB962C8B-B14F-4D97-AF65-F5344CB8AC3E}">
        <p14:creationId xmlns:p14="http://schemas.microsoft.com/office/powerpoint/2010/main" val="2560325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Transition</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Segment naming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Set </a:t>
            </a:r>
            <a:r>
              <a:rPr lang="en-US" dirty="0" smtClean="0">
                <a:solidFill>
                  <a:schemeClr val="bg1">
                    <a:lumMod val="75000"/>
                  </a:schemeClr>
                </a:solidFill>
              </a:rPr>
              <a:t>naming</a:t>
            </a:r>
            <a:endParaRPr lang="en-US" dirty="0">
              <a:solidFill>
                <a:schemeClr val="bg1">
                  <a:lumMod val="75000"/>
                </a:schemeClr>
              </a:solidFill>
            </a:endParaRPr>
          </a:p>
          <a:p>
            <a:r>
              <a:rPr lang="en-US" dirty="0">
                <a:solidFill>
                  <a:schemeClr val="bg1">
                    <a:lumMod val="75000"/>
                  </a:schemeClr>
                </a:solidFill>
              </a:rPr>
              <a:t>Field name </a:t>
            </a:r>
            <a:r>
              <a:rPr lang="en-US" dirty="0" err="1">
                <a:solidFill>
                  <a:schemeClr val="bg1">
                    <a:lumMod val="75000"/>
                  </a:schemeClr>
                </a:solidFill>
              </a:rPr>
              <a:t>deconfliction</a:t>
            </a:r>
            <a:endParaRPr lang="en-US" dirty="0">
              <a:solidFill>
                <a:schemeClr val="bg1">
                  <a:lumMod val="75000"/>
                </a:schemeClr>
              </a:solidFill>
            </a:endParaRPr>
          </a:p>
          <a:p>
            <a:r>
              <a:rPr lang="en-US" dirty="0">
                <a:solidFill>
                  <a:schemeClr val="bg1">
                    <a:lumMod val="75000"/>
                  </a:schemeClr>
                </a:solidFill>
              </a:rPr>
              <a:t>Composite conversion</a:t>
            </a:r>
          </a:p>
          <a:p>
            <a:r>
              <a:rPr lang="en-US" dirty="0" err="1" smtClean="0"/>
              <a:t>SimpleType</a:t>
            </a:r>
            <a:r>
              <a:rPr lang="en-US" dirty="0" smtClean="0"/>
              <a:t> </a:t>
            </a:r>
            <a:r>
              <a:rPr lang="en-US" dirty="0"/>
              <a:t>consolidation</a:t>
            </a:r>
          </a:p>
          <a:p>
            <a:endParaRPr lang="en-US" dirty="0"/>
          </a:p>
        </p:txBody>
      </p:sp>
    </p:spTree>
    <p:extLst>
      <p:ext uri="{BB962C8B-B14F-4D97-AF65-F5344CB8AC3E}">
        <p14:creationId xmlns:p14="http://schemas.microsoft.com/office/powerpoint/2010/main" val="380343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SimpleType</a:t>
            </a:r>
            <a:r>
              <a:rPr lang="en-US" dirty="0" smtClean="0"/>
              <a:t> Consolidation</a:t>
            </a:r>
            <a:endParaRPr lang="en-US" dirty="0"/>
          </a:p>
        </p:txBody>
      </p:sp>
      <p:sp>
        <p:nvSpPr>
          <p:cNvPr id="3" name="Content Placeholder 2"/>
          <p:cNvSpPr>
            <a:spLocks noGrp="1"/>
          </p:cNvSpPr>
          <p:nvPr>
            <p:ph idx="1"/>
          </p:nvPr>
        </p:nvSpPr>
        <p:spPr/>
        <p:txBody>
          <a:bodyPr/>
          <a:lstStyle/>
          <a:p>
            <a:r>
              <a:rPr lang="en-US" dirty="0" smtClean="0"/>
              <a:t>There are 5,614 elemental FUD types (+/- </a:t>
            </a:r>
            <a:r>
              <a:rPr lang="en-US" dirty="0"/>
              <a:t>recent ICPs</a:t>
            </a:r>
            <a:r>
              <a:rPr lang="en-US" dirty="0" smtClean="0"/>
              <a:t>) that need to be evaluated for consolidation</a:t>
            </a:r>
          </a:p>
          <a:p>
            <a:r>
              <a:rPr lang="en-US" dirty="0" smtClean="0"/>
              <a:t>Currently, multiple elemental FUD types that have the same data </a:t>
            </a:r>
            <a:r>
              <a:rPr lang="en-US" dirty="0" smtClean="0"/>
              <a:t>structure </a:t>
            </a:r>
            <a:r>
              <a:rPr lang="en-US" sz="1800" dirty="0" smtClean="0"/>
              <a:t>(e.g</a:t>
            </a:r>
            <a:r>
              <a:rPr lang="en-US" sz="1800" dirty="0"/>
              <a:t>.</a:t>
            </a:r>
            <a:r>
              <a:rPr lang="en-US" sz="1800" dirty="0" smtClean="0"/>
              <a:t> Mission Number, Mission Number of Delayed Flight, and Sortie Number are all 1-8 character strings) </a:t>
            </a:r>
          </a:p>
          <a:p>
            <a:r>
              <a:rPr lang="en-US" dirty="0" smtClean="0"/>
              <a:t>Under </a:t>
            </a:r>
            <a:r>
              <a:rPr lang="en-US" dirty="0" err="1" smtClean="0"/>
              <a:t>GoE</a:t>
            </a:r>
            <a:r>
              <a:rPr lang="en-US" dirty="0" smtClean="0"/>
              <a:t>, by creating a simple type for String 1-8 Char, all elemental FUDs using string 1-8 char can point to the same simple type</a:t>
            </a:r>
            <a:r>
              <a:rPr lang="en-US" sz="1800" dirty="0" smtClean="0"/>
              <a:t> (e.g.,</a:t>
            </a:r>
            <a:r>
              <a:rPr lang="en-US" sz="1800" dirty="0"/>
              <a:t> </a:t>
            </a:r>
            <a:r>
              <a:rPr lang="en-US" sz="1800" dirty="0" smtClean="0"/>
              <a:t/>
            </a:r>
            <a:br>
              <a:rPr lang="en-US" sz="1800" dirty="0" smtClean="0"/>
            </a:br>
            <a:r>
              <a:rPr lang="en-US" sz="1800" dirty="0" smtClean="0"/>
              <a:t>Element name=“</a:t>
            </a:r>
            <a:r>
              <a:rPr lang="en-US" sz="1800" dirty="0" err="1" smtClean="0"/>
              <a:t>MissionNumber</a:t>
            </a:r>
            <a:r>
              <a:rPr lang="en-US" sz="1800" dirty="0" smtClean="0"/>
              <a:t>” type=“String1to8Char”, </a:t>
            </a:r>
            <a:br>
              <a:rPr lang="en-US" sz="1800" dirty="0" smtClean="0"/>
            </a:br>
            <a:r>
              <a:rPr lang="en-US" sz="1800" dirty="0" smtClean="0"/>
              <a:t>Element name</a:t>
            </a:r>
            <a:r>
              <a:rPr lang="en-US" sz="1800" dirty="0"/>
              <a:t>=“</a:t>
            </a:r>
            <a:r>
              <a:rPr lang="en-US" sz="1800" dirty="0" err="1" smtClean="0"/>
              <a:t>MissionNumberOfDelayedFlight</a:t>
            </a:r>
            <a:r>
              <a:rPr lang="en-US" sz="1800" dirty="0" smtClean="0"/>
              <a:t>” type</a:t>
            </a:r>
            <a:r>
              <a:rPr lang="en-US" sz="1800" dirty="0"/>
              <a:t>=“</a:t>
            </a:r>
            <a:r>
              <a:rPr lang="en-US" sz="1800" dirty="0" smtClean="0"/>
              <a:t>String1to8Char”,</a:t>
            </a:r>
            <a:r>
              <a:rPr lang="en-US" sz="1800" dirty="0"/>
              <a:t> </a:t>
            </a:r>
            <a:r>
              <a:rPr lang="en-US" sz="1800" dirty="0" smtClean="0"/>
              <a:t>Element </a:t>
            </a:r>
            <a:r>
              <a:rPr lang="en-US" sz="1800" dirty="0"/>
              <a:t>name</a:t>
            </a:r>
            <a:r>
              <a:rPr lang="en-US" sz="1800" dirty="0" smtClean="0"/>
              <a:t>=“</a:t>
            </a:r>
            <a:r>
              <a:rPr lang="en-US" sz="1800" dirty="0" err="1" smtClean="0"/>
              <a:t>SortieNumber</a:t>
            </a:r>
            <a:r>
              <a:rPr lang="en-US" sz="1800" dirty="0" smtClean="0"/>
              <a:t>” </a:t>
            </a:r>
            <a:r>
              <a:rPr lang="en-US" sz="1800" dirty="0"/>
              <a:t>type=“</a:t>
            </a:r>
            <a:r>
              <a:rPr lang="en-US" sz="1800" dirty="0" smtClean="0"/>
              <a:t>String1to8Char”)</a:t>
            </a:r>
            <a:endParaRPr lang="en-US" sz="1800" dirty="0"/>
          </a:p>
          <a:p>
            <a:r>
              <a:rPr lang="en-US" dirty="0" smtClean="0"/>
              <a:t>Can quickly identify/merge </a:t>
            </a:r>
            <a:r>
              <a:rPr lang="en-US" dirty="0"/>
              <a:t>many based on same </a:t>
            </a:r>
            <a:r>
              <a:rPr lang="en-US" dirty="0" smtClean="0"/>
              <a:t>schema restriction pattern values. </a:t>
            </a:r>
            <a:r>
              <a:rPr lang="en-US" sz="1800" dirty="0" smtClean="0"/>
              <a:t>(e.g. all </a:t>
            </a:r>
            <a:r>
              <a:rPr lang="en-US" sz="1800" dirty="0"/>
              <a:t> </a:t>
            </a:r>
            <a:r>
              <a:rPr lang="en-US" sz="1800" dirty="0" smtClean="0"/>
              <a:t/>
            </a:r>
            <a:br>
              <a:rPr lang="en-US" sz="1800" dirty="0" smtClean="0"/>
            </a:br>
            <a:r>
              <a:rPr lang="en-US" sz="1800" dirty="0" smtClean="0"/>
              <a:t>&lt;</a:t>
            </a:r>
            <a:r>
              <a:rPr lang="en-US" sz="1800" dirty="0" err="1"/>
              <a:t>xsd:pattern</a:t>
            </a:r>
            <a:r>
              <a:rPr lang="en-US" sz="1800" dirty="0"/>
              <a:t> value="[\-\.,\(\)\?A-Z0-9&amp;#x20;]{1,50}" </a:t>
            </a:r>
            <a:r>
              <a:rPr lang="en-US" sz="1800" dirty="0" smtClean="0"/>
              <a:t>/&gt; are effectively the same type)</a:t>
            </a:r>
            <a:endParaRPr lang="en-US" sz="1800" dirty="0"/>
          </a:p>
          <a:p>
            <a:pPr lvl="1"/>
            <a:endParaRPr lang="en-US" dirty="0" smtClean="0"/>
          </a:p>
          <a:p>
            <a:endParaRPr lang="en-US" dirty="0"/>
          </a:p>
          <a:p>
            <a:endParaRPr lang="en-US" dirty="0"/>
          </a:p>
        </p:txBody>
      </p:sp>
    </p:spTree>
    <p:extLst>
      <p:ext uri="{BB962C8B-B14F-4D97-AF65-F5344CB8AC3E}">
        <p14:creationId xmlns:p14="http://schemas.microsoft.com/office/powerpoint/2010/main" val="2314172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USAF Recommended Steps</a:t>
            </a:r>
            <a:endParaRPr lang="en-US" dirty="0"/>
          </a:p>
        </p:txBody>
      </p:sp>
      <p:sp>
        <p:nvSpPr>
          <p:cNvPr id="3" name="Content Placeholder 2"/>
          <p:cNvSpPr>
            <a:spLocks noGrp="1"/>
          </p:cNvSpPr>
          <p:nvPr>
            <p:ph idx="1"/>
          </p:nvPr>
        </p:nvSpPr>
        <p:spPr/>
        <p:txBody>
          <a:bodyPr/>
          <a:lstStyle/>
          <a:p>
            <a:r>
              <a:rPr lang="en-US" dirty="0" smtClean="0"/>
              <a:t>Step </a:t>
            </a:r>
            <a:r>
              <a:rPr lang="en-US" dirty="0"/>
              <a:t>1</a:t>
            </a:r>
            <a:r>
              <a:rPr lang="en-US" dirty="0" smtClean="0"/>
              <a:t>: Generate simple types </a:t>
            </a:r>
          </a:p>
          <a:p>
            <a:pPr lvl="1"/>
            <a:r>
              <a:rPr lang="en-US" dirty="0" smtClean="0"/>
              <a:t>Convert composites</a:t>
            </a:r>
          </a:p>
          <a:p>
            <a:pPr lvl="1"/>
            <a:r>
              <a:rPr lang="en-US" dirty="0" smtClean="0"/>
              <a:t>Consolidate similar data types (e.g., string, 1 to 8 characters)</a:t>
            </a:r>
          </a:p>
          <a:p>
            <a:pPr lvl="1"/>
            <a:r>
              <a:rPr lang="en-US" dirty="0" smtClean="0"/>
              <a:t>Clean up documentation</a:t>
            </a:r>
          </a:p>
          <a:p>
            <a:r>
              <a:rPr lang="en-US" dirty="0" smtClean="0"/>
              <a:t>Step 2: Generate fields </a:t>
            </a:r>
          </a:p>
          <a:p>
            <a:pPr lvl="1"/>
            <a:r>
              <a:rPr lang="en-US" dirty="0" smtClean="0"/>
              <a:t>De-conflict field names (i.e., elements)</a:t>
            </a:r>
          </a:p>
          <a:p>
            <a:pPr lvl="1"/>
            <a:r>
              <a:rPr lang="en-US" dirty="0" smtClean="0"/>
              <a:t>De-conflict types (add, delete, modify)</a:t>
            </a:r>
          </a:p>
          <a:p>
            <a:pPr lvl="1"/>
            <a:r>
              <a:rPr lang="en-US" dirty="0" smtClean="0"/>
              <a:t>Associate elements with types (complex, simple)</a:t>
            </a:r>
          </a:p>
          <a:p>
            <a:pPr lvl="1"/>
            <a:r>
              <a:rPr lang="en-US" dirty="0"/>
              <a:t>Clean up documentation</a:t>
            </a:r>
            <a:endParaRPr lang="en-US" dirty="0" smtClean="0"/>
          </a:p>
          <a:p>
            <a:r>
              <a:rPr lang="en-US" dirty="0" smtClean="0"/>
              <a:t>Step 3: Generate sets </a:t>
            </a:r>
          </a:p>
          <a:p>
            <a:pPr lvl="1"/>
            <a:r>
              <a:rPr lang="en-US" dirty="0" smtClean="0"/>
              <a:t>Generate set element names</a:t>
            </a:r>
          </a:p>
          <a:p>
            <a:pPr lvl="1"/>
            <a:r>
              <a:rPr lang="en-US" dirty="0"/>
              <a:t>Associate elements with </a:t>
            </a:r>
            <a:r>
              <a:rPr lang="en-US" dirty="0" smtClean="0"/>
              <a:t>types</a:t>
            </a:r>
          </a:p>
          <a:p>
            <a:pPr lvl="1"/>
            <a:r>
              <a:rPr lang="en-US" dirty="0" smtClean="0"/>
              <a:t>Associate with fields</a:t>
            </a:r>
          </a:p>
          <a:p>
            <a:pPr lvl="1"/>
            <a:r>
              <a:rPr lang="en-US" dirty="0" smtClean="0"/>
              <a:t>Clean up documentation</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2995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USAF Recommended Steps</a:t>
            </a:r>
            <a:endParaRPr lang="en-US" dirty="0"/>
          </a:p>
        </p:txBody>
      </p:sp>
      <p:sp>
        <p:nvSpPr>
          <p:cNvPr id="3" name="Content Placeholder 2"/>
          <p:cNvSpPr>
            <a:spLocks noGrp="1"/>
          </p:cNvSpPr>
          <p:nvPr>
            <p:ph idx="1"/>
          </p:nvPr>
        </p:nvSpPr>
        <p:spPr/>
        <p:txBody>
          <a:bodyPr/>
          <a:lstStyle/>
          <a:p>
            <a:r>
              <a:rPr lang="en-US" dirty="0" smtClean="0"/>
              <a:t>Step 4: Generate segments</a:t>
            </a:r>
          </a:p>
          <a:p>
            <a:pPr lvl="1"/>
            <a:r>
              <a:rPr lang="en-US" dirty="0" smtClean="0"/>
              <a:t>De-conflict segment names (i.e., elements)</a:t>
            </a:r>
          </a:p>
          <a:p>
            <a:pPr lvl="1"/>
            <a:r>
              <a:rPr lang="en-US" dirty="0" smtClean="0"/>
              <a:t>Create segment types</a:t>
            </a:r>
          </a:p>
          <a:p>
            <a:pPr lvl="1"/>
            <a:r>
              <a:rPr lang="en-US" dirty="0" smtClean="0"/>
              <a:t>Associate </a:t>
            </a:r>
            <a:r>
              <a:rPr lang="en-US" dirty="0"/>
              <a:t>elements with </a:t>
            </a:r>
            <a:r>
              <a:rPr lang="en-US" dirty="0" smtClean="0"/>
              <a:t>types</a:t>
            </a:r>
          </a:p>
          <a:p>
            <a:pPr lvl="1"/>
            <a:r>
              <a:rPr lang="en-US" dirty="0" smtClean="0"/>
              <a:t>Associate types with sets</a:t>
            </a:r>
          </a:p>
          <a:p>
            <a:pPr lvl="1"/>
            <a:r>
              <a:rPr lang="en-US" dirty="0" smtClean="0"/>
              <a:t>Clean up documentation</a:t>
            </a:r>
          </a:p>
          <a:p>
            <a:r>
              <a:rPr lang="en-US" dirty="0" smtClean="0"/>
              <a:t>Step 5: Generate messages</a:t>
            </a:r>
          </a:p>
          <a:p>
            <a:pPr lvl="1"/>
            <a:r>
              <a:rPr lang="en-US" dirty="0" smtClean="0"/>
              <a:t>Associate with segment and set elements</a:t>
            </a:r>
          </a:p>
          <a:p>
            <a:pPr lvl="1"/>
            <a:r>
              <a:rPr lang="en-US" dirty="0" smtClean="0"/>
              <a:t>Clean up documentation</a:t>
            </a:r>
          </a:p>
          <a:p>
            <a:r>
              <a:rPr lang="en-US" dirty="0" smtClean="0"/>
              <a:t>Step 6: Update schema generator tool</a:t>
            </a:r>
          </a:p>
          <a:p>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958041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Validation at all steps</a:t>
            </a:r>
          </a:p>
          <a:p>
            <a:r>
              <a:rPr lang="en-US" dirty="0" smtClean="0"/>
              <a:t>NIEM </a:t>
            </a:r>
            <a:r>
              <a:rPr lang="en-US" dirty="0"/>
              <a:t>naming and design rules</a:t>
            </a:r>
          </a:p>
          <a:p>
            <a:r>
              <a:rPr lang="en-US" dirty="0" smtClean="0"/>
              <a:t>Support for other W3C built-in data types (e.g., </a:t>
            </a:r>
            <a:r>
              <a:rPr lang="en-US" dirty="0" err="1" smtClean="0"/>
              <a:t>boolean</a:t>
            </a:r>
            <a:r>
              <a:rPr lang="en-US" dirty="0" smtClean="0"/>
              <a:t>, double)</a:t>
            </a:r>
          </a:p>
          <a:p>
            <a:r>
              <a:rPr lang="en-US" dirty="0" smtClean="0"/>
              <a:t>6040 mandatory requirements (e.g., MSGID)</a:t>
            </a:r>
          </a:p>
          <a:p>
            <a:r>
              <a:rPr lang="en-US" dirty="0" smtClean="0"/>
              <a:t>6040 Re-write </a:t>
            </a:r>
          </a:p>
          <a:p>
            <a:r>
              <a:rPr lang="en-US" dirty="0" smtClean="0"/>
              <a:t>Database (e.g., Access, Oracle, etc.)</a:t>
            </a:r>
          </a:p>
          <a:p>
            <a:r>
              <a:rPr lang="en-US" dirty="0" smtClean="0"/>
              <a:t>NATO</a:t>
            </a:r>
          </a:p>
          <a:p>
            <a:endParaRPr lang="en-US" dirty="0" smtClean="0"/>
          </a:p>
          <a:p>
            <a:endParaRPr lang="en-US" dirty="0" smtClean="0"/>
          </a:p>
        </p:txBody>
      </p:sp>
    </p:spTree>
    <p:extLst>
      <p:ext uri="{BB962C8B-B14F-4D97-AF65-F5344CB8AC3E}">
        <p14:creationId xmlns:p14="http://schemas.microsoft.com/office/powerpoint/2010/main" val="3113461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Forward</a:t>
            </a:r>
            <a:endParaRPr lang="en-US" dirty="0"/>
          </a:p>
        </p:txBody>
      </p:sp>
      <p:sp>
        <p:nvSpPr>
          <p:cNvPr id="3" name="Content Placeholder 2"/>
          <p:cNvSpPr>
            <a:spLocks noGrp="1"/>
          </p:cNvSpPr>
          <p:nvPr>
            <p:ph idx="1"/>
          </p:nvPr>
        </p:nvSpPr>
        <p:spPr/>
        <p:txBody>
          <a:bodyPr/>
          <a:lstStyle/>
          <a:p>
            <a:r>
              <a:rPr lang="en-US" dirty="0" smtClean="0"/>
              <a:t>Officially establish a </a:t>
            </a:r>
            <a:r>
              <a:rPr lang="en-US" dirty="0" smtClean="0"/>
              <a:t>Special Workshop in </a:t>
            </a:r>
            <a:r>
              <a:rPr lang="en-US" dirty="0"/>
              <a:t>accordance with USMTF </a:t>
            </a:r>
            <a:r>
              <a:rPr lang="en-US" dirty="0" smtClean="0"/>
              <a:t>Charter </a:t>
            </a:r>
            <a:r>
              <a:rPr lang="en-US" dirty="0" smtClean="0"/>
              <a:t>to work the transition </a:t>
            </a:r>
          </a:p>
          <a:p>
            <a:r>
              <a:rPr lang="en-US" dirty="0" smtClean="0"/>
              <a:t>CCB </a:t>
            </a:r>
            <a:r>
              <a:rPr lang="en-US" dirty="0" smtClean="0"/>
              <a:t>decisions on steps to transition and other considerations</a:t>
            </a:r>
          </a:p>
          <a:p>
            <a:r>
              <a:rPr lang="en-US" dirty="0" smtClean="0"/>
              <a:t>Available resources</a:t>
            </a:r>
          </a:p>
          <a:p>
            <a:r>
              <a:rPr lang="en-US" dirty="0" smtClean="0"/>
              <a:t>Timelines</a:t>
            </a:r>
          </a:p>
          <a:p>
            <a:r>
              <a:rPr lang="en-US" dirty="0" smtClean="0"/>
              <a:t>Assign Tasks</a:t>
            </a:r>
          </a:p>
          <a:p>
            <a:r>
              <a:rPr lang="en-US" dirty="0" smtClean="0"/>
              <a:t>Etc.</a:t>
            </a:r>
          </a:p>
          <a:p>
            <a:endParaRPr lang="en-US" dirty="0"/>
          </a:p>
        </p:txBody>
      </p:sp>
    </p:spTree>
    <p:extLst>
      <p:ext uri="{BB962C8B-B14F-4D97-AF65-F5344CB8AC3E}">
        <p14:creationId xmlns:p14="http://schemas.microsoft.com/office/powerpoint/2010/main" val="3437200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endParaRPr lang="en-US" dirty="0" smtClean="0"/>
          </a:p>
          <a:p>
            <a:pPr marL="0" indent="0" algn="ctr">
              <a:buNone/>
            </a:pPr>
            <a:r>
              <a:rPr lang="en-US" sz="4400" dirty="0" smtClean="0"/>
              <a:t>QUESTIONS?</a:t>
            </a:r>
            <a:endParaRPr lang="en-US" sz="4400" dirty="0"/>
          </a:p>
        </p:txBody>
      </p:sp>
    </p:spTree>
    <p:extLst>
      <p:ext uri="{BB962C8B-B14F-4D97-AF65-F5344CB8AC3E}">
        <p14:creationId xmlns:p14="http://schemas.microsoft.com/office/powerpoint/2010/main" val="238232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anim calcmode="lin" valueType="num">
                                      <p:cBhvr>
                                        <p:cTn id="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rot="5400000">
            <a:off x="258278" y="5744681"/>
            <a:ext cx="1236044" cy="5334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0C2D83"/>
                </a:solidFill>
                <a:effectLst/>
                <a:latin typeface="Arial" charset="0"/>
              </a:rPr>
              <a:t>fields.xsd</a:t>
            </a:r>
          </a:p>
        </p:txBody>
      </p:sp>
      <p:sp>
        <p:nvSpPr>
          <p:cNvPr id="61" name="Rectangle 60"/>
          <p:cNvSpPr/>
          <p:nvPr/>
        </p:nvSpPr>
        <p:spPr bwMode="auto">
          <a:xfrm rot="5400000">
            <a:off x="-120559" y="4129799"/>
            <a:ext cx="1993717" cy="5334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0C2D83"/>
                </a:solidFill>
                <a:effectLst/>
                <a:latin typeface="Arial" charset="0"/>
              </a:rPr>
              <a:t>Sets.xsd</a:t>
            </a:r>
          </a:p>
        </p:txBody>
      </p:sp>
      <p:sp>
        <p:nvSpPr>
          <p:cNvPr id="22" name="Rectangle 21"/>
          <p:cNvSpPr/>
          <p:nvPr/>
        </p:nvSpPr>
        <p:spPr bwMode="auto">
          <a:xfrm rot="5400000">
            <a:off x="-218398" y="2047197"/>
            <a:ext cx="2189394" cy="5334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0C2D83"/>
                </a:solidFill>
                <a:effectLst/>
                <a:latin typeface="Arial" charset="0"/>
              </a:rPr>
              <a:t>Messages.xsd</a:t>
            </a:r>
          </a:p>
        </p:txBody>
      </p:sp>
      <p:sp>
        <p:nvSpPr>
          <p:cNvPr id="2" name="Title 1"/>
          <p:cNvSpPr>
            <a:spLocks noGrp="1"/>
          </p:cNvSpPr>
          <p:nvPr>
            <p:ph type="title"/>
          </p:nvPr>
        </p:nvSpPr>
        <p:spPr/>
        <p:txBody>
          <a:bodyPr/>
          <a:lstStyle/>
          <a:p>
            <a:r>
              <a:rPr lang="en-US" dirty="0" smtClean="0"/>
              <a:t>Current Logical-to-Physical Model</a:t>
            </a:r>
            <a:br>
              <a:rPr lang="en-US" dirty="0" smtClean="0"/>
            </a:br>
            <a:r>
              <a:rPr lang="en-US" dirty="0" smtClean="0"/>
              <a:t>“Venetian Blind”</a:t>
            </a:r>
            <a:endParaRPr lang="en-US" dirty="0"/>
          </a:p>
        </p:txBody>
      </p:sp>
      <p:grpSp>
        <p:nvGrpSpPr>
          <p:cNvPr id="83" name="Group 82"/>
          <p:cNvGrpSpPr/>
          <p:nvPr/>
        </p:nvGrpSpPr>
        <p:grpSpPr>
          <a:xfrm>
            <a:off x="1298713" y="5589034"/>
            <a:ext cx="2127747" cy="622551"/>
            <a:chOff x="153828" y="5995394"/>
            <a:chExt cx="1601628" cy="622551"/>
          </a:xfrm>
        </p:grpSpPr>
        <p:sp>
          <p:nvSpPr>
            <p:cNvPr id="19" name="TextBox 18"/>
            <p:cNvSpPr txBox="1"/>
            <p:nvPr/>
          </p:nvSpPr>
          <p:spPr>
            <a:xfrm>
              <a:off x="155256" y="5995394"/>
              <a:ext cx="1600200" cy="307777"/>
            </a:xfrm>
            <a:prstGeom prst="rect">
              <a:avLst/>
            </a:prstGeom>
            <a:noFill/>
            <a:ln w="12700">
              <a:solidFill>
                <a:schemeClr val="tx1"/>
              </a:solidFill>
            </a:ln>
          </p:spPr>
          <p:txBody>
            <a:bodyPr wrap="square" rtlCol="0">
              <a:spAutoFit/>
            </a:bodyPr>
            <a:lstStyle/>
            <a:p>
              <a:pPr algn="ctr"/>
              <a:r>
                <a:rPr lang="en-US" sz="1400" i="0" dirty="0" smtClean="0"/>
                <a:t>Elemental FUD</a:t>
              </a:r>
              <a:endParaRPr lang="en-US" sz="1400" i="0" dirty="0"/>
            </a:p>
          </p:txBody>
        </p:sp>
        <p:sp>
          <p:nvSpPr>
            <p:cNvPr id="20" name="TextBox 19"/>
            <p:cNvSpPr txBox="1"/>
            <p:nvPr/>
          </p:nvSpPr>
          <p:spPr>
            <a:xfrm>
              <a:off x="153828" y="6310168"/>
              <a:ext cx="1601628" cy="307777"/>
            </a:xfrm>
            <a:prstGeom prst="rect">
              <a:avLst/>
            </a:prstGeom>
            <a:noFill/>
            <a:ln w="12700">
              <a:solidFill>
                <a:schemeClr val="tx1"/>
              </a:solidFill>
            </a:ln>
          </p:spPr>
          <p:txBody>
            <a:bodyPr wrap="square" rtlCol="0">
              <a:spAutoFit/>
            </a:bodyPr>
            <a:lstStyle/>
            <a:p>
              <a:pPr algn="ctr"/>
              <a:r>
                <a:rPr lang="en-US" sz="1400" b="0" dirty="0" smtClean="0"/>
                <a:t>Global type</a:t>
              </a:r>
              <a:endParaRPr lang="en-US" sz="1400" b="0" dirty="0"/>
            </a:p>
          </p:txBody>
        </p:sp>
      </p:grpSp>
      <p:grpSp>
        <p:nvGrpSpPr>
          <p:cNvPr id="11" name="Group 10"/>
          <p:cNvGrpSpPr/>
          <p:nvPr/>
        </p:nvGrpSpPr>
        <p:grpSpPr>
          <a:xfrm>
            <a:off x="3857165" y="5589034"/>
            <a:ext cx="2125850" cy="614005"/>
            <a:chOff x="3004978" y="5547530"/>
            <a:chExt cx="1601629" cy="614005"/>
          </a:xfrm>
        </p:grpSpPr>
        <p:sp>
          <p:nvSpPr>
            <p:cNvPr id="9" name="TextBox 8"/>
            <p:cNvSpPr txBox="1"/>
            <p:nvPr/>
          </p:nvSpPr>
          <p:spPr>
            <a:xfrm>
              <a:off x="3006407" y="5547530"/>
              <a:ext cx="1600200" cy="307777"/>
            </a:xfrm>
            <a:prstGeom prst="rect">
              <a:avLst/>
            </a:prstGeom>
            <a:noFill/>
            <a:ln w="12700">
              <a:solidFill>
                <a:schemeClr val="tx1"/>
              </a:solidFill>
            </a:ln>
          </p:spPr>
          <p:txBody>
            <a:bodyPr wrap="square" rtlCol="0">
              <a:spAutoFit/>
            </a:bodyPr>
            <a:lstStyle/>
            <a:p>
              <a:pPr algn="ctr"/>
              <a:r>
                <a:rPr lang="en-US" sz="1400" i="0" dirty="0" smtClean="0"/>
                <a:t>Composite FUD</a:t>
              </a:r>
              <a:endParaRPr lang="en-US" sz="1400" i="0" dirty="0"/>
            </a:p>
          </p:txBody>
        </p:sp>
        <p:sp>
          <p:nvSpPr>
            <p:cNvPr id="10" name="TextBox 9"/>
            <p:cNvSpPr txBox="1"/>
            <p:nvPr/>
          </p:nvSpPr>
          <p:spPr>
            <a:xfrm>
              <a:off x="3004978" y="5853758"/>
              <a:ext cx="1601628" cy="307777"/>
            </a:xfrm>
            <a:prstGeom prst="rect">
              <a:avLst/>
            </a:prstGeom>
            <a:noFill/>
            <a:ln w="12700">
              <a:solidFill>
                <a:schemeClr val="tx1"/>
              </a:solidFill>
            </a:ln>
          </p:spPr>
          <p:txBody>
            <a:bodyPr wrap="square" rtlCol="0">
              <a:spAutoFit/>
            </a:bodyPr>
            <a:lstStyle/>
            <a:p>
              <a:pPr algn="ctr"/>
              <a:r>
                <a:rPr lang="en-US" sz="1400" b="0" dirty="0" smtClean="0"/>
                <a:t>Global type</a:t>
              </a:r>
              <a:endParaRPr lang="en-US" sz="1400" b="0" dirty="0"/>
            </a:p>
          </p:txBody>
        </p:sp>
      </p:grpSp>
      <p:grpSp>
        <p:nvGrpSpPr>
          <p:cNvPr id="28" name="Group 27"/>
          <p:cNvGrpSpPr/>
          <p:nvPr/>
        </p:nvGrpSpPr>
        <p:grpSpPr>
          <a:xfrm>
            <a:off x="3876215" y="4601627"/>
            <a:ext cx="2094358" cy="614005"/>
            <a:chOff x="1334928" y="4740067"/>
            <a:chExt cx="1986890" cy="614005"/>
          </a:xfrm>
        </p:grpSpPr>
        <p:sp>
          <p:nvSpPr>
            <p:cNvPr id="5" name="TextBox 4"/>
            <p:cNvSpPr txBox="1"/>
            <p:nvPr/>
          </p:nvSpPr>
          <p:spPr>
            <a:xfrm>
              <a:off x="1334928" y="4740067"/>
              <a:ext cx="1986890" cy="307777"/>
            </a:xfrm>
            <a:prstGeom prst="rect">
              <a:avLst/>
            </a:prstGeom>
            <a:noFill/>
            <a:ln w="12700">
              <a:solidFill>
                <a:schemeClr val="tx1"/>
              </a:solidFill>
            </a:ln>
          </p:spPr>
          <p:txBody>
            <a:bodyPr wrap="square" rtlCol="0">
              <a:spAutoFit/>
            </a:bodyPr>
            <a:lstStyle/>
            <a:p>
              <a:pPr algn="ctr"/>
              <a:r>
                <a:rPr lang="en-US" sz="1400" i="0" dirty="0" smtClean="0"/>
                <a:t>Assigned FFIRN/FUD</a:t>
              </a:r>
              <a:endParaRPr lang="en-US" sz="1400" i="0" dirty="0"/>
            </a:p>
          </p:txBody>
        </p:sp>
        <p:sp>
          <p:nvSpPr>
            <p:cNvPr id="21" name="TextBox 20"/>
            <p:cNvSpPr txBox="1"/>
            <p:nvPr/>
          </p:nvSpPr>
          <p:spPr>
            <a:xfrm>
              <a:off x="1334928" y="5046295"/>
              <a:ext cx="1986890" cy="307777"/>
            </a:xfrm>
            <a:prstGeom prst="rect">
              <a:avLst/>
            </a:prstGeom>
            <a:noFill/>
            <a:ln w="12700">
              <a:solidFill>
                <a:schemeClr val="tx1"/>
              </a:solidFill>
            </a:ln>
          </p:spPr>
          <p:txBody>
            <a:bodyPr wrap="square" rtlCol="0">
              <a:spAutoFit/>
            </a:bodyPr>
            <a:lstStyle/>
            <a:p>
              <a:pPr algn="ctr"/>
              <a:r>
                <a:rPr lang="en-US" sz="1400" b="0" dirty="0" smtClean="0"/>
                <a:t>Local elements</a:t>
              </a:r>
              <a:endParaRPr lang="en-US" sz="1400" b="0" dirty="0"/>
            </a:p>
          </p:txBody>
        </p:sp>
      </p:grpSp>
      <p:grpSp>
        <p:nvGrpSpPr>
          <p:cNvPr id="32" name="Group 31"/>
          <p:cNvGrpSpPr/>
          <p:nvPr/>
        </p:nvGrpSpPr>
        <p:grpSpPr>
          <a:xfrm>
            <a:off x="1295400" y="4608538"/>
            <a:ext cx="2094359" cy="614005"/>
            <a:chOff x="1334927" y="3581400"/>
            <a:chExt cx="2112766" cy="614005"/>
          </a:xfrm>
        </p:grpSpPr>
        <p:sp>
          <p:nvSpPr>
            <p:cNvPr id="30" name="TextBox 29"/>
            <p:cNvSpPr txBox="1"/>
            <p:nvPr/>
          </p:nvSpPr>
          <p:spPr>
            <a:xfrm>
              <a:off x="1336355" y="3581400"/>
              <a:ext cx="2111338" cy="307777"/>
            </a:xfrm>
            <a:prstGeom prst="rect">
              <a:avLst/>
            </a:prstGeom>
            <a:noFill/>
            <a:ln w="12700">
              <a:solidFill>
                <a:schemeClr val="tx1"/>
              </a:solidFill>
            </a:ln>
          </p:spPr>
          <p:txBody>
            <a:bodyPr wrap="square" rtlCol="0">
              <a:spAutoFit/>
            </a:bodyPr>
            <a:lstStyle/>
            <a:p>
              <a:pPr algn="ctr"/>
              <a:r>
                <a:rPr lang="en-US" sz="1400" i="0" dirty="0" smtClean="0"/>
                <a:t>Field Format Position</a:t>
              </a:r>
              <a:endParaRPr lang="en-US" sz="1400" i="0" dirty="0"/>
            </a:p>
          </p:txBody>
        </p:sp>
        <p:sp>
          <p:nvSpPr>
            <p:cNvPr id="31" name="TextBox 30"/>
            <p:cNvSpPr txBox="1"/>
            <p:nvPr/>
          </p:nvSpPr>
          <p:spPr>
            <a:xfrm>
              <a:off x="1334927" y="3887628"/>
              <a:ext cx="2112765" cy="307777"/>
            </a:xfrm>
            <a:prstGeom prst="rect">
              <a:avLst/>
            </a:prstGeom>
            <a:noFill/>
            <a:ln w="12700">
              <a:solidFill>
                <a:schemeClr val="tx1"/>
              </a:solidFill>
            </a:ln>
          </p:spPr>
          <p:txBody>
            <a:bodyPr wrap="square" rtlCol="0">
              <a:spAutoFit/>
            </a:bodyPr>
            <a:lstStyle/>
            <a:p>
              <a:pPr algn="ctr"/>
              <a:r>
                <a:rPr lang="en-US" sz="1400" b="0" dirty="0" smtClean="0"/>
                <a:t>Local elements</a:t>
              </a:r>
              <a:endParaRPr lang="en-US" sz="1400" b="0" dirty="0"/>
            </a:p>
          </p:txBody>
        </p:sp>
      </p:grpSp>
      <p:grpSp>
        <p:nvGrpSpPr>
          <p:cNvPr id="45" name="Group 44"/>
          <p:cNvGrpSpPr/>
          <p:nvPr/>
        </p:nvGrpSpPr>
        <p:grpSpPr>
          <a:xfrm>
            <a:off x="1295399" y="3612274"/>
            <a:ext cx="2094359" cy="614005"/>
            <a:chOff x="1654492" y="2399885"/>
            <a:chExt cx="1334402" cy="614005"/>
          </a:xfrm>
        </p:grpSpPr>
        <p:sp>
          <p:nvSpPr>
            <p:cNvPr id="37" name="TextBox 36"/>
            <p:cNvSpPr txBox="1"/>
            <p:nvPr/>
          </p:nvSpPr>
          <p:spPr>
            <a:xfrm>
              <a:off x="1654492" y="2399885"/>
              <a:ext cx="1333499" cy="307777"/>
            </a:xfrm>
            <a:prstGeom prst="rect">
              <a:avLst/>
            </a:prstGeom>
            <a:noFill/>
            <a:ln w="12700">
              <a:solidFill>
                <a:schemeClr val="tx1"/>
              </a:solidFill>
            </a:ln>
          </p:spPr>
          <p:txBody>
            <a:bodyPr wrap="square" rtlCol="0">
              <a:spAutoFit/>
            </a:bodyPr>
            <a:lstStyle/>
            <a:p>
              <a:pPr algn="ctr"/>
              <a:r>
                <a:rPr lang="en-US" sz="1400" i="0" dirty="0" smtClean="0"/>
                <a:t>Set Format</a:t>
              </a:r>
              <a:endParaRPr lang="en-US" sz="1400" i="0" dirty="0"/>
            </a:p>
          </p:txBody>
        </p:sp>
        <p:sp>
          <p:nvSpPr>
            <p:cNvPr id="38" name="TextBox 37"/>
            <p:cNvSpPr txBox="1"/>
            <p:nvPr/>
          </p:nvSpPr>
          <p:spPr>
            <a:xfrm>
              <a:off x="1654493" y="2706113"/>
              <a:ext cx="1334401" cy="307777"/>
            </a:xfrm>
            <a:prstGeom prst="rect">
              <a:avLst/>
            </a:prstGeom>
            <a:noFill/>
            <a:ln w="12700">
              <a:solidFill>
                <a:schemeClr val="tx1"/>
              </a:solidFill>
            </a:ln>
          </p:spPr>
          <p:txBody>
            <a:bodyPr wrap="square" rtlCol="0">
              <a:spAutoFit/>
            </a:bodyPr>
            <a:lstStyle/>
            <a:p>
              <a:pPr algn="ctr"/>
              <a:r>
                <a:rPr lang="en-US" sz="1400" b="0" dirty="0" smtClean="0"/>
                <a:t>Global type</a:t>
              </a:r>
              <a:endParaRPr lang="en-US" sz="1400" b="0" dirty="0"/>
            </a:p>
          </p:txBody>
        </p:sp>
      </p:grpSp>
      <p:grpSp>
        <p:nvGrpSpPr>
          <p:cNvPr id="47" name="Group 46"/>
          <p:cNvGrpSpPr/>
          <p:nvPr/>
        </p:nvGrpSpPr>
        <p:grpSpPr>
          <a:xfrm>
            <a:off x="3865418" y="2610956"/>
            <a:ext cx="2138543" cy="614005"/>
            <a:chOff x="1324206" y="3600450"/>
            <a:chExt cx="2123487" cy="614005"/>
          </a:xfrm>
        </p:grpSpPr>
        <p:sp>
          <p:nvSpPr>
            <p:cNvPr id="48" name="TextBox 47"/>
            <p:cNvSpPr txBox="1"/>
            <p:nvPr/>
          </p:nvSpPr>
          <p:spPr>
            <a:xfrm>
              <a:off x="1336355" y="3600450"/>
              <a:ext cx="2111338" cy="307777"/>
            </a:xfrm>
            <a:prstGeom prst="rect">
              <a:avLst/>
            </a:prstGeom>
            <a:noFill/>
            <a:ln w="12700">
              <a:solidFill>
                <a:schemeClr val="tx1"/>
              </a:solidFill>
            </a:ln>
          </p:spPr>
          <p:txBody>
            <a:bodyPr wrap="square" rtlCol="0">
              <a:spAutoFit/>
            </a:bodyPr>
            <a:lstStyle/>
            <a:p>
              <a:pPr algn="ctr"/>
              <a:r>
                <a:rPr lang="en-US" sz="1400" i="0" dirty="0" smtClean="0"/>
                <a:t>Segment Structure</a:t>
              </a:r>
              <a:endParaRPr lang="en-US" sz="1400" i="0" dirty="0"/>
            </a:p>
          </p:txBody>
        </p:sp>
        <p:sp>
          <p:nvSpPr>
            <p:cNvPr id="49" name="TextBox 48"/>
            <p:cNvSpPr txBox="1"/>
            <p:nvPr/>
          </p:nvSpPr>
          <p:spPr>
            <a:xfrm>
              <a:off x="1324206" y="3906678"/>
              <a:ext cx="2112765" cy="307777"/>
            </a:xfrm>
            <a:prstGeom prst="rect">
              <a:avLst/>
            </a:prstGeom>
            <a:noFill/>
            <a:ln w="12700">
              <a:solidFill>
                <a:schemeClr val="tx1"/>
              </a:solidFill>
            </a:ln>
          </p:spPr>
          <p:txBody>
            <a:bodyPr wrap="square" rtlCol="0">
              <a:spAutoFit/>
            </a:bodyPr>
            <a:lstStyle/>
            <a:p>
              <a:pPr algn="ctr"/>
              <a:r>
                <a:rPr lang="en-US" sz="1400" b="0" dirty="0" smtClean="0"/>
                <a:t>Local element</a:t>
              </a:r>
              <a:endParaRPr lang="en-US" sz="1400" b="0" dirty="0"/>
            </a:p>
          </p:txBody>
        </p:sp>
      </p:grpSp>
      <p:grpSp>
        <p:nvGrpSpPr>
          <p:cNvPr id="51" name="Group 50"/>
          <p:cNvGrpSpPr/>
          <p:nvPr/>
        </p:nvGrpSpPr>
        <p:grpSpPr>
          <a:xfrm>
            <a:off x="1295399" y="2623016"/>
            <a:ext cx="2092942" cy="610411"/>
            <a:chOff x="1334926" y="3584994"/>
            <a:chExt cx="2112766" cy="610411"/>
          </a:xfrm>
        </p:grpSpPr>
        <p:sp>
          <p:nvSpPr>
            <p:cNvPr id="52" name="TextBox 51"/>
            <p:cNvSpPr txBox="1"/>
            <p:nvPr/>
          </p:nvSpPr>
          <p:spPr>
            <a:xfrm>
              <a:off x="1334926" y="3584994"/>
              <a:ext cx="2112766" cy="307777"/>
            </a:xfrm>
            <a:prstGeom prst="rect">
              <a:avLst/>
            </a:prstGeom>
            <a:noFill/>
            <a:ln w="12700">
              <a:solidFill>
                <a:schemeClr val="tx1"/>
              </a:solidFill>
            </a:ln>
          </p:spPr>
          <p:txBody>
            <a:bodyPr wrap="square" rtlCol="0">
              <a:spAutoFit/>
            </a:bodyPr>
            <a:lstStyle/>
            <a:p>
              <a:pPr algn="ctr"/>
              <a:r>
                <a:rPr lang="en-US" sz="1400" i="0" dirty="0" smtClean="0"/>
                <a:t>Set Format Position</a:t>
              </a:r>
              <a:endParaRPr lang="en-US" sz="1400" i="0" dirty="0"/>
            </a:p>
          </p:txBody>
        </p:sp>
        <p:sp>
          <p:nvSpPr>
            <p:cNvPr id="53" name="TextBox 52"/>
            <p:cNvSpPr txBox="1"/>
            <p:nvPr/>
          </p:nvSpPr>
          <p:spPr>
            <a:xfrm>
              <a:off x="1334927" y="3887628"/>
              <a:ext cx="2112765" cy="307777"/>
            </a:xfrm>
            <a:prstGeom prst="rect">
              <a:avLst/>
            </a:prstGeom>
            <a:noFill/>
            <a:ln w="12700">
              <a:solidFill>
                <a:schemeClr val="tx1"/>
              </a:solidFill>
            </a:ln>
          </p:spPr>
          <p:txBody>
            <a:bodyPr wrap="square" rtlCol="0">
              <a:spAutoFit/>
            </a:bodyPr>
            <a:lstStyle/>
            <a:p>
              <a:pPr algn="ctr"/>
              <a:r>
                <a:rPr lang="en-US" sz="1400" b="0" dirty="0" smtClean="0"/>
                <a:t>Local element</a:t>
              </a:r>
              <a:endParaRPr lang="en-US" sz="1400" b="0" dirty="0"/>
            </a:p>
          </p:txBody>
        </p:sp>
      </p:grpSp>
      <p:grpSp>
        <p:nvGrpSpPr>
          <p:cNvPr id="56" name="Group 55"/>
          <p:cNvGrpSpPr/>
          <p:nvPr/>
        </p:nvGrpSpPr>
        <p:grpSpPr>
          <a:xfrm>
            <a:off x="2590800" y="1499671"/>
            <a:ext cx="2114897" cy="614005"/>
            <a:chOff x="1334224" y="3581400"/>
            <a:chExt cx="2114897" cy="614005"/>
          </a:xfrm>
        </p:grpSpPr>
        <p:sp>
          <p:nvSpPr>
            <p:cNvPr id="57" name="TextBox 56"/>
            <p:cNvSpPr txBox="1"/>
            <p:nvPr/>
          </p:nvSpPr>
          <p:spPr>
            <a:xfrm>
              <a:off x="1334224" y="3581400"/>
              <a:ext cx="2114897" cy="307777"/>
            </a:xfrm>
            <a:prstGeom prst="rect">
              <a:avLst/>
            </a:prstGeom>
            <a:noFill/>
            <a:ln w="12700">
              <a:solidFill>
                <a:schemeClr val="tx1"/>
              </a:solidFill>
            </a:ln>
          </p:spPr>
          <p:txBody>
            <a:bodyPr wrap="square" rtlCol="0">
              <a:spAutoFit/>
            </a:bodyPr>
            <a:lstStyle/>
            <a:p>
              <a:pPr algn="ctr"/>
              <a:r>
                <a:rPr lang="en-US" sz="1400" i="0" dirty="0" smtClean="0"/>
                <a:t>Message Format</a:t>
              </a:r>
              <a:endParaRPr lang="en-US" sz="1400" i="0" dirty="0"/>
            </a:p>
          </p:txBody>
        </p:sp>
        <p:sp>
          <p:nvSpPr>
            <p:cNvPr id="58" name="TextBox 57"/>
            <p:cNvSpPr txBox="1"/>
            <p:nvPr/>
          </p:nvSpPr>
          <p:spPr>
            <a:xfrm>
              <a:off x="1334224" y="3887628"/>
              <a:ext cx="2112766" cy="307777"/>
            </a:xfrm>
            <a:prstGeom prst="rect">
              <a:avLst/>
            </a:prstGeom>
            <a:noFill/>
            <a:ln w="12700">
              <a:solidFill>
                <a:schemeClr val="tx1"/>
              </a:solidFill>
            </a:ln>
          </p:spPr>
          <p:txBody>
            <a:bodyPr wrap="square" rtlCol="0">
              <a:spAutoFit/>
            </a:bodyPr>
            <a:lstStyle/>
            <a:p>
              <a:pPr algn="ctr"/>
              <a:r>
                <a:rPr lang="en-US" sz="1400" b="0" dirty="0" smtClean="0"/>
                <a:t>Global element</a:t>
              </a:r>
              <a:endParaRPr lang="en-US" sz="1400" b="0" dirty="0"/>
            </a:p>
          </p:txBody>
        </p:sp>
      </p:grpSp>
      <p:cxnSp>
        <p:nvCxnSpPr>
          <p:cNvPr id="67" name="Straight Arrow Connector 66"/>
          <p:cNvCxnSpPr/>
          <p:nvPr/>
        </p:nvCxnSpPr>
        <p:spPr bwMode="auto">
          <a:xfrm flipV="1">
            <a:off x="2342579" y="4226279"/>
            <a:ext cx="7169" cy="367265"/>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71" name="Straight Arrow Connector 70"/>
          <p:cNvCxnSpPr/>
          <p:nvPr/>
        </p:nvCxnSpPr>
        <p:spPr bwMode="auto">
          <a:xfrm flipV="1">
            <a:off x="2350001" y="3224961"/>
            <a:ext cx="7169" cy="367265"/>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6" name="Straight Arrow Connector 45"/>
          <p:cNvCxnSpPr/>
          <p:nvPr/>
        </p:nvCxnSpPr>
        <p:spPr bwMode="auto">
          <a:xfrm flipV="1">
            <a:off x="4922122" y="5230132"/>
            <a:ext cx="7169" cy="367265"/>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 name="Straight Arrow Connector 3"/>
          <p:cNvCxnSpPr>
            <a:stCxn id="52" idx="0"/>
            <a:endCxn id="58" idx="2"/>
          </p:cNvCxnSpPr>
          <p:nvPr/>
        </p:nvCxnSpPr>
        <p:spPr bwMode="auto">
          <a:xfrm flipV="1">
            <a:off x="2341870" y="2113676"/>
            <a:ext cx="1305313" cy="50934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7" name="Straight Arrow Connector 6"/>
          <p:cNvCxnSpPr>
            <a:stCxn id="48" idx="0"/>
            <a:endCxn id="58" idx="2"/>
          </p:cNvCxnSpPr>
          <p:nvPr/>
        </p:nvCxnSpPr>
        <p:spPr bwMode="auto">
          <a:xfrm flipH="1" flipV="1">
            <a:off x="3647183" y="2113676"/>
            <a:ext cx="1293624" cy="49728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3" name="Straight Arrow Connector 12"/>
          <p:cNvCxnSpPr/>
          <p:nvPr/>
        </p:nvCxnSpPr>
        <p:spPr bwMode="auto">
          <a:xfrm flipV="1">
            <a:off x="3389759" y="2911240"/>
            <a:ext cx="489791" cy="1441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grpSp>
        <p:nvGrpSpPr>
          <p:cNvPr id="16" name="Group 15"/>
          <p:cNvGrpSpPr/>
          <p:nvPr/>
        </p:nvGrpSpPr>
        <p:grpSpPr>
          <a:xfrm>
            <a:off x="7342964" y="1518472"/>
            <a:ext cx="1752600" cy="455635"/>
            <a:chOff x="6971763" y="1761032"/>
            <a:chExt cx="1752600" cy="455635"/>
          </a:xfrm>
        </p:grpSpPr>
        <p:sp>
          <p:nvSpPr>
            <p:cNvPr id="75" name="Rounded Rectangle 74"/>
            <p:cNvSpPr/>
            <p:nvPr/>
          </p:nvSpPr>
          <p:spPr bwMode="auto">
            <a:xfrm>
              <a:off x="7056800" y="1761032"/>
              <a:ext cx="1616911" cy="455635"/>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sp>
          <p:nvSpPr>
            <p:cNvPr id="76" name="TextBox 75"/>
            <p:cNvSpPr txBox="1"/>
            <p:nvPr/>
          </p:nvSpPr>
          <p:spPr>
            <a:xfrm>
              <a:off x="6971763" y="1845594"/>
              <a:ext cx="1752600" cy="307777"/>
            </a:xfrm>
            <a:prstGeom prst="rect">
              <a:avLst/>
            </a:prstGeom>
            <a:noFill/>
          </p:spPr>
          <p:txBody>
            <a:bodyPr wrap="square" rtlCol="0">
              <a:spAutoFit/>
            </a:bodyPr>
            <a:lstStyle/>
            <a:p>
              <a:pPr algn="ctr"/>
              <a:r>
                <a:rPr lang="en-US" sz="1400" i="0" dirty="0" smtClean="0">
                  <a:solidFill>
                    <a:schemeClr val="tx1"/>
                  </a:solidFill>
                </a:rPr>
                <a:t>External User</a:t>
              </a:r>
              <a:endParaRPr lang="en-US" sz="1400" i="0" dirty="0">
                <a:solidFill>
                  <a:schemeClr val="tx1"/>
                </a:solidFill>
              </a:endParaRPr>
            </a:p>
          </p:txBody>
        </p:sp>
      </p:grpSp>
      <p:cxnSp>
        <p:nvCxnSpPr>
          <p:cNvPr id="18" name="Straight Arrow Connector 17"/>
          <p:cNvCxnSpPr>
            <a:stCxn id="76" idx="1"/>
          </p:cNvCxnSpPr>
          <p:nvPr/>
        </p:nvCxnSpPr>
        <p:spPr bwMode="auto">
          <a:xfrm flipH="1">
            <a:off x="4800603" y="1756923"/>
            <a:ext cx="2542361" cy="15185"/>
          </a:xfrm>
          <a:prstGeom prst="straightConnector1">
            <a:avLst/>
          </a:prstGeom>
          <a:solidFill>
            <a:schemeClr val="accent1"/>
          </a:solidFill>
          <a:ln w="28575" cap="flat" cmpd="sng" algn="ctr">
            <a:solidFill>
              <a:srgbClr val="00B050"/>
            </a:solidFill>
            <a:prstDash val="solid"/>
            <a:round/>
            <a:headEnd type="none" w="med" len="med"/>
            <a:tailEnd type="arrow"/>
          </a:ln>
          <a:effectLst/>
        </p:spPr>
      </p:cxnSp>
      <p:cxnSp>
        <p:nvCxnSpPr>
          <p:cNvPr id="34" name="Straight Arrow Connector 33"/>
          <p:cNvCxnSpPr/>
          <p:nvPr/>
        </p:nvCxnSpPr>
        <p:spPr bwMode="auto">
          <a:xfrm>
            <a:off x="3389759" y="5912171"/>
            <a:ext cx="486456" cy="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2" name="Straight Arrow Connector 41"/>
          <p:cNvCxnSpPr/>
          <p:nvPr/>
        </p:nvCxnSpPr>
        <p:spPr bwMode="auto">
          <a:xfrm flipV="1">
            <a:off x="3424563" y="5194088"/>
            <a:ext cx="454987" cy="70972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50" name="Straight Arrow Connector 49"/>
          <p:cNvCxnSpPr/>
          <p:nvPr/>
        </p:nvCxnSpPr>
        <p:spPr bwMode="auto">
          <a:xfrm flipH="1">
            <a:off x="3389759" y="4898330"/>
            <a:ext cx="489791" cy="16436"/>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7" name="Straight Connector 16"/>
          <p:cNvCxnSpPr/>
          <p:nvPr/>
        </p:nvCxnSpPr>
        <p:spPr bwMode="auto">
          <a:xfrm>
            <a:off x="228600" y="3408593"/>
            <a:ext cx="7239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228600" y="5393357"/>
            <a:ext cx="7239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3" name="Rectangle 62"/>
          <p:cNvSpPr/>
          <p:nvPr/>
        </p:nvSpPr>
        <p:spPr bwMode="auto">
          <a:xfrm rot="5400000">
            <a:off x="5814564" y="5744681"/>
            <a:ext cx="1236044" cy="5334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1" u="none" strike="noStrike" cap="none" normalizeH="0" baseline="0" dirty="0" smtClean="0">
                <a:ln>
                  <a:noFill/>
                </a:ln>
                <a:solidFill>
                  <a:srgbClr val="0C2D83"/>
                </a:solidFill>
                <a:effectLst/>
                <a:latin typeface="Arial" charset="0"/>
              </a:rPr>
              <a:t>composites.xsd</a:t>
            </a:r>
          </a:p>
        </p:txBody>
      </p:sp>
      <p:grpSp>
        <p:nvGrpSpPr>
          <p:cNvPr id="64" name="Group 63"/>
          <p:cNvGrpSpPr/>
          <p:nvPr/>
        </p:nvGrpSpPr>
        <p:grpSpPr>
          <a:xfrm>
            <a:off x="7342964" y="2702975"/>
            <a:ext cx="1752600" cy="455635"/>
            <a:chOff x="6971763" y="1761032"/>
            <a:chExt cx="1752600" cy="455635"/>
          </a:xfrm>
        </p:grpSpPr>
        <p:sp>
          <p:nvSpPr>
            <p:cNvPr id="65" name="Rounded Rectangle 64"/>
            <p:cNvSpPr/>
            <p:nvPr/>
          </p:nvSpPr>
          <p:spPr bwMode="auto">
            <a:xfrm>
              <a:off x="7056800" y="1761032"/>
              <a:ext cx="1616911" cy="455635"/>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sp>
          <p:nvSpPr>
            <p:cNvPr id="66" name="TextBox 65"/>
            <p:cNvSpPr txBox="1"/>
            <p:nvPr/>
          </p:nvSpPr>
          <p:spPr>
            <a:xfrm>
              <a:off x="6971763" y="1845594"/>
              <a:ext cx="1752600" cy="307777"/>
            </a:xfrm>
            <a:prstGeom prst="rect">
              <a:avLst/>
            </a:prstGeom>
            <a:noFill/>
          </p:spPr>
          <p:txBody>
            <a:bodyPr wrap="square" rtlCol="0">
              <a:spAutoFit/>
            </a:bodyPr>
            <a:lstStyle/>
            <a:p>
              <a:pPr algn="ctr"/>
              <a:r>
                <a:rPr lang="en-US" sz="1400" i="0" dirty="0" smtClean="0">
                  <a:solidFill>
                    <a:schemeClr val="tx1"/>
                  </a:solidFill>
                </a:rPr>
                <a:t>External User</a:t>
              </a:r>
              <a:endParaRPr lang="en-US" sz="1400" i="0" dirty="0">
                <a:solidFill>
                  <a:schemeClr val="tx1"/>
                </a:solidFill>
              </a:endParaRPr>
            </a:p>
          </p:txBody>
        </p:sp>
      </p:grpSp>
      <p:cxnSp>
        <p:nvCxnSpPr>
          <p:cNvPr id="68" name="Straight Arrow Connector 67"/>
          <p:cNvCxnSpPr>
            <a:stCxn id="66" idx="1"/>
          </p:cNvCxnSpPr>
          <p:nvPr/>
        </p:nvCxnSpPr>
        <p:spPr bwMode="auto">
          <a:xfrm flipH="1">
            <a:off x="6071512" y="2941426"/>
            <a:ext cx="1271452" cy="1518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4" name="&quot;No&quot; Symbol 13"/>
          <p:cNvSpPr/>
          <p:nvPr/>
        </p:nvSpPr>
        <p:spPr bwMode="auto">
          <a:xfrm>
            <a:off x="6994770" y="2618465"/>
            <a:ext cx="502694" cy="585550"/>
          </a:xfrm>
          <a:prstGeom prst="noSmoking">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grpSp>
        <p:nvGrpSpPr>
          <p:cNvPr id="77" name="Group 76"/>
          <p:cNvGrpSpPr/>
          <p:nvPr/>
        </p:nvGrpSpPr>
        <p:grpSpPr>
          <a:xfrm>
            <a:off x="7342964" y="4822912"/>
            <a:ext cx="1752600" cy="455635"/>
            <a:chOff x="6971763" y="1761032"/>
            <a:chExt cx="1752600" cy="455635"/>
          </a:xfrm>
        </p:grpSpPr>
        <p:sp>
          <p:nvSpPr>
            <p:cNvPr id="78" name="Rounded Rectangle 77"/>
            <p:cNvSpPr/>
            <p:nvPr/>
          </p:nvSpPr>
          <p:spPr bwMode="auto">
            <a:xfrm>
              <a:off x="7056800" y="1761032"/>
              <a:ext cx="1616911" cy="455635"/>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sp>
          <p:nvSpPr>
            <p:cNvPr id="79" name="TextBox 78"/>
            <p:cNvSpPr txBox="1"/>
            <p:nvPr/>
          </p:nvSpPr>
          <p:spPr>
            <a:xfrm>
              <a:off x="6971763" y="1845594"/>
              <a:ext cx="1752600" cy="307777"/>
            </a:xfrm>
            <a:prstGeom prst="rect">
              <a:avLst/>
            </a:prstGeom>
            <a:noFill/>
          </p:spPr>
          <p:txBody>
            <a:bodyPr wrap="square" rtlCol="0">
              <a:spAutoFit/>
            </a:bodyPr>
            <a:lstStyle/>
            <a:p>
              <a:pPr algn="ctr"/>
              <a:r>
                <a:rPr lang="en-US" sz="1400" i="0" dirty="0" smtClean="0">
                  <a:solidFill>
                    <a:schemeClr val="tx1"/>
                  </a:solidFill>
                </a:rPr>
                <a:t>External User</a:t>
              </a:r>
              <a:endParaRPr lang="en-US" sz="1400" i="0" dirty="0">
                <a:solidFill>
                  <a:schemeClr val="tx1"/>
                </a:solidFill>
              </a:endParaRPr>
            </a:p>
          </p:txBody>
        </p:sp>
      </p:grpSp>
      <p:cxnSp>
        <p:nvCxnSpPr>
          <p:cNvPr id="80" name="Straight Arrow Connector 79"/>
          <p:cNvCxnSpPr>
            <a:stCxn id="79" idx="1"/>
          </p:cNvCxnSpPr>
          <p:nvPr/>
        </p:nvCxnSpPr>
        <p:spPr bwMode="auto">
          <a:xfrm flipH="1">
            <a:off x="6308949" y="5061363"/>
            <a:ext cx="1034015" cy="1518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81" name="&quot;No&quot; Symbol 80"/>
          <p:cNvSpPr/>
          <p:nvPr/>
        </p:nvSpPr>
        <p:spPr bwMode="auto">
          <a:xfrm>
            <a:off x="6967943" y="4762426"/>
            <a:ext cx="502694" cy="585550"/>
          </a:xfrm>
          <a:prstGeom prst="noSmoking">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spTree>
    <p:extLst>
      <p:ext uri="{BB962C8B-B14F-4D97-AF65-F5344CB8AC3E}">
        <p14:creationId xmlns:p14="http://schemas.microsoft.com/office/powerpoint/2010/main" val="27587889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Physical Model</a:t>
            </a:r>
            <a:br>
              <a:rPr lang="en-US" dirty="0" smtClean="0"/>
            </a:br>
            <a:r>
              <a:rPr lang="en-US" dirty="0" smtClean="0"/>
              <a:t>“Garden of Eden”</a:t>
            </a:r>
            <a:endParaRPr lang="en-US" dirty="0"/>
          </a:p>
        </p:txBody>
      </p:sp>
      <p:grpSp>
        <p:nvGrpSpPr>
          <p:cNvPr id="155" name="Group 154"/>
          <p:cNvGrpSpPr/>
          <p:nvPr/>
        </p:nvGrpSpPr>
        <p:grpSpPr>
          <a:xfrm>
            <a:off x="685800" y="1480270"/>
            <a:ext cx="5016112" cy="3203519"/>
            <a:chOff x="685800" y="1480270"/>
            <a:chExt cx="5016112" cy="3203519"/>
          </a:xfrm>
        </p:grpSpPr>
        <p:grpSp>
          <p:nvGrpSpPr>
            <p:cNvPr id="103" name="Group 102"/>
            <p:cNvGrpSpPr/>
            <p:nvPr/>
          </p:nvGrpSpPr>
          <p:grpSpPr>
            <a:xfrm>
              <a:off x="685800" y="1786498"/>
              <a:ext cx="1752600" cy="455635"/>
              <a:chOff x="6332955" y="5172283"/>
              <a:chExt cx="1752600" cy="455635"/>
            </a:xfrm>
          </p:grpSpPr>
          <p:sp>
            <p:nvSpPr>
              <p:cNvPr id="76" name="TextBox 75"/>
              <p:cNvSpPr txBox="1"/>
              <p:nvPr/>
            </p:nvSpPr>
            <p:spPr>
              <a:xfrm>
                <a:off x="6332955" y="5246211"/>
                <a:ext cx="1752600" cy="307777"/>
              </a:xfrm>
              <a:prstGeom prst="rect">
                <a:avLst/>
              </a:prstGeom>
              <a:noFill/>
            </p:spPr>
            <p:txBody>
              <a:bodyPr wrap="square" rtlCol="0">
                <a:spAutoFit/>
              </a:bodyPr>
              <a:lstStyle/>
              <a:p>
                <a:pPr algn="ctr"/>
                <a:r>
                  <a:rPr lang="en-US" sz="1400" i="0" dirty="0" smtClean="0">
                    <a:solidFill>
                      <a:schemeClr val="tx1"/>
                    </a:solidFill>
                  </a:rPr>
                  <a:t>External User</a:t>
                </a:r>
                <a:endParaRPr lang="en-US" sz="1400" i="0" dirty="0">
                  <a:solidFill>
                    <a:schemeClr val="tx1"/>
                  </a:solidFill>
                </a:endParaRPr>
              </a:p>
            </p:txBody>
          </p:sp>
          <p:sp>
            <p:nvSpPr>
              <p:cNvPr id="75" name="Rounded Rectangle 74"/>
              <p:cNvSpPr/>
              <p:nvPr/>
            </p:nvSpPr>
            <p:spPr bwMode="auto">
              <a:xfrm>
                <a:off x="6400800" y="5172283"/>
                <a:ext cx="1616911" cy="455635"/>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1" i="1" u="none" strike="noStrike" cap="none" normalizeH="0" baseline="0" smtClean="0">
                  <a:ln>
                    <a:noFill/>
                  </a:ln>
                  <a:solidFill>
                    <a:srgbClr val="0C2D83"/>
                  </a:solidFill>
                  <a:effectLst/>
                  <a:latin typeface="Arial" charset="0"/>
                </a:endParaRPr>
              </a:p>
            </p:txBody>
          </p:sp>
        </p:grpSp>
        <p:cxnSp>
          <p:nvCxnSpPr>
            <p:cNvPr id="105" name="Straight Arrow Connector 104"/>
            <p:cNvCxnSpPr>
              <a:stCxn id="75" idx="3"/>
            </p:cNvCxnSpPr>
            <p:nvPr/>
          </p:nvCxnSpPr>
          <p:spPr bwMode="auto">
            <a:xfrm flipV="1">
              <a:off x="2370556" y="1480270"/>
              <a:ext cx="3331356" cy="534046"/>
            </a:xfrm>
            <a:prstGeom prst="straightConnector1">
              <a:avLst/>
            </a:prstGeom>
            <a:solidFill>
              <a:schemeClr val="accent1"/>
            </a:solidFill>
            <a:ln w="28575" cap="flat" cmpd="sng" algn="ctr">
              <a:solidFill>
                <a:srgbClr val="009900"/>
              </a:solidFill>
              <a:prstDash val="solid"/>
              <a:round/>
              <a:headEnd type="none" w="med" len="med"/>
              <a:tailEnd type="arrow"/>
            </a:ln>
            <a:effectLst/>
          </p:spPr>
        </p:cxnSp>
        <p:cxnSp>
          <p:nvCxnSpPr>
            <p:cNvPr id="107" name="Straight Arrow Connector 106"/>
            <p:cNvCxnSpPr>
              <a:stCxn id="75" idx="3"/>
            </p:cNvCxnSpPr>
            <p:nvPr/>
          </p:nvCxnSpPr>
          <p:spPr bwMode="auto">
            <a:xfrm>
              <a:off x="2370556" y="2014316"/>
              <a:ext cx="1591844" cy="500284"/>
            </a:xfrm>
            <a:prstGeom prst="straightConnector1">
              <a:avLst/>
            </a:prstGeom>
            <a:solidFill>
              <a:schemeClr val="accent1"/>
            </a:solidFill>
            <a:ln w="28575" cap="flat" cmpd="sng" algn="ctr">
              <a:solidFill>
                <a:srgbClr val="009900"/>
              </a:solidFill>
              <a:prstDash val="solid"/>
              <a:round/>
              <a:headEnd type="none" w="med" len="med"/>
              <a:tailEnd type="arrow"/>
            </a:ln>
            <a:effectLst/>
          </p:spPr>
        </p:cxnSp>
        <p:cxnSp>
          <p:nvCxnSpPr>
            <p:cNvPr id="109" name="Straight Arrow Connector 108"/>
            <p:cNvCxnSpPr>
              <a:stCxn id="75" idx="3"/>
            </p:cNvCxnSpPr>
            <p:nvPr/>
          </p:nvCxnSpPr>
          <p:spPr bwMode="auto">
            <a:xfrm>
              <a:off x="2370556" y="2014316"/>
              <a:ext cx="525044" cy="1623407"/>
            </a:xfrm>
            <a:prstGeom prst="straightConnector1">
              <a:avLst/>
            </a:prstGeom>
            <a:solidFill>
              <a:schemeClr val="accent1"/>
            </a:solidFill>
            <a:ln w="28575" cap="flat" cmpd="sng" algn="ctr">
              <a:solidFill>
                <a:srgbClr val="009900"/>
              </a:solidFill>
              <a:prstDash val="solid"/>
              <a:round/>
              <a:headEnd type="none" w="med" len="med"/>
              <a:tailEnd type="arrow"/>
            </a:ln>
            <a:effectLst/>
          </p:spPr>
        </p:cxnSp>
        <p:cxnSp>
          <p:nvCxnSpPr>
            <p:cNvPr id="111" name="Straight Arrow Connector 110"/>
            <p:cNvCxnSpPr>
              <a:stCxn id="75" idx="3"/>
            </p:cNvCxnSpPr>
            <p:nvPr/>
          </p:nvCxnSpPr>
          <p:spPr bwMode="auto">
            <a:xfrm>
              <a:off x="2370556" y="2014316"/>
              <a:ext cx="144044" cy="2669473"/>
            </a:xfrm>
            <a:prstGeom prst="straightConnector1">
              <a:avLst/>
            </a:prstGeom>
            <a:solidFill>
              <a:schemeClr val="accent1"/>
            </a:solidFill>
            <a:ln w="28575" cap="flat" cmpd="sng" algn="ctr">
              <a:solidFill>
                <a:srgbClr val="009900"/>
              </a:solidFill>
              <a:prstDash val="solid"/>
              <a:round/>
              <a:headEnd type="none" w="med" len="med"/>
              <a:tailEnd type="arrow"/>
            </a:ln>
            <a:effectLst/>
          </p:spPr>
        </p:cxnSp>
      </p:grpSp>
      <p:grpSp>
        <p:nvGrpSpPr>
          <p:cNvPr id="125" name="Group 124"/>
          <p:cNvGrpSpPr/>
          <p:nvPr/>
        </p:nvGrpSpPr>
        <p:grpSpPr>
          <a:xfrm>
            <a:off x="3324404" y="1161291"/>
            <a:ext cx="4975235" cy="5123985"/>
            <a:chOff x="3324404" y="1161291"/>
            <a:chExt cx="4975235" cy="5123985"/>
          </a:xfrm>
        </p:grpSpPr>
        <p:grpSp>
          <p:nvGrpSpPr>
            <p:cNvPr id="3" name="Group 2"/>
            <p:cNvGrpSpPr/>
            <p:nvPr/>
          </p:nvGrpSpPr>
          <p:grpSpPr>
            <a:xfrm>
              <a:off x="4901098" y="2265704"/>
              <a:ext cx="1601628" cy="614005"/>
              <a:chOff x="3550764" y="5629357"/>
              <a:chExt cx="1601628" cy="614005"/>
            </a:xfrm>
          </p:grpSpPr>
          <p:sp>
            <p:nvSpPr>
              <p:cNvPr id="9" name="TextBox 8"/>
              <p:cNvSpPr txBox="1"/>
              <p:nvPr/>
            </p:nvSpPr>
            <p:spPr>
              <a:xfrm>
                <a:off x="3552192" y="5629357"/>
                <a:ext cx="1600200" cy="307777"/>
              </a:xfrm>
              <a:prstGeom prst="rect">
                <a:avLst/>
              </a:prstGeom>
              <a:noFill/>
              <a:ln w="12700">
                <a:solidFill>
                  <a:schemeClr val="tx1"/>
                </a:solidFill>
              </a:ln>
            </p:spPr>
            <p:txBody>
              <a:bodyPr wrap="square" rtlCol="0">
                <a:spAutoFit/>
              </a:bodyPr>
              <a:lstStyle/>
              <a:p>
                <a:pPr algn="ctr"/>
                <a:r>
                  <a:rPr lang="en-US" sz="1400" i="0" dirty="0" smtClean="0"/>
                  <a:t>Segments</a:t>
                </a:r>
                <a:endParaRPr lang="en-US" sz="1400" i="0" dirty="0"/>
              </a:p>
            </p:txBody>
          </p:sp>
          <p:sp>
            <p:nvSpPr>
              <p:cNvPr id="10" name="TextBox 9"/>
              <p:cNvSpPr txBox="1"/>
              <p:nvPr/>
            </p:nvSpPr>
            <p:spPr>
              <a:xfrm>
                <a:off x="3550764" y="5935585"/>
                <a:ext cx="1601628" cy="307777"/>
              </a:xfrm>
              <a:prstGeom prst="rect">
                <a:avLst/>
              </a:prstGeom>
              <a:noFill/>
              <a:ln w="12700">
                <a:solidFill>
                  <a:schemeClr val="tx1"/>
                </a:solidFill>
              </a:ln>
            </p:spPr>
            <p:txBody>
              <a:bodyPr wrap="square" rtlCol="0">
                <a:spAutoFit/>
              </a:bodyPr>
              <a:lstStyle/>
              <a:p>
                <a:pPr algn="ctr"/>
                <a:r>
                  <a:rPr lang="en-US" sz="1400" b="0" dirty="0" smtClean="0"/>
                  <a:t>segments.xsd</a:t>
                </a:r>
                <a:endParaRPr lang="en-US" sz="1400" b="0" dirty="0"/>
              </a:p>
            </p:txBody>
          </p:sp>
        </p:grpSp>
        <p:grpSp>
          <p:nvGrpSpPr>
            <p:cNvPr id="41" name="Group 40"/>
            <p:cNvGrpSpPr/>
            <p:nvPr/>
          </p:nvGrpSpPr>
          <p:grpSpPr>
            <a:xfrm>
              <a:off x="3346300" y="5671271"/>
              <a:ext cx="1601628" cy="614005"/>
              <a:chOff x="3550764" y="5629357"/>
              <a:chExt cx="1601628" cy="614005"/>
            </a:xfrm>
          </p:grpSpPr>
          <p:sp>
            <p:nvSpPr>
              <p:cNvPr id="42" name="TextBox 41"/>
              <p:cNvSpPr txBox="1"/>
              <p:nvPr/>
            </p:nvSpPr>
            <p:spPr>
              <a:xfrm>
                <a:off x="3552192" y="5629357"/>
                <a:ext cx="1600200" cy="307777"/>
              </a:xfrm>
              <a:prstGeom prst="rect">
                <a:avLst/>
              </a:prstGeom>
              <a:noFill/>
              <a:ln w="12700">
                <a:solidFill>
                  <a:schemeClr val="tx1"/>
                </a:solidFill>
              </a:ln>
            </p:spPr>
            <p:txBody>
              <a:bodyPr wrap="square" rtlCol="0">
                <a:spAutoFit/>
              </a:bodyPr>
              <a:lstStyle/>
              <a:p>
                <a:pPr algn="ctr"/>
                <a:r>
                  <a:rPr lang="en-US" sz="1400" i="0" dirty="0" err="1" smtClean="0"/>
                  <a:t>SimpleTypes</a:t>
                </a:r>
                <a:endParaRPr lang="en-US" sz="1400" i="0" dirty="0"/>
              </a:p>
            </p:txBody>
          </p:sp>
          <p:sp>
            <p:nvSpPr>
              <p:cNvPr id="43" name="TextBox 42"/>
              <p:cNvSpPr txBox="1"/>
              <p:nvPr/>
            </p:nvSpPr>
            <p:spPr>
              <a:xfrm>
                <a:off x="3550764" y="5935585"/>
                <a:ext cx="1601628" cy="307777"/>
              </a:xfrm>
              <a:prstGeom prst="rect">
                <a:avLst/>
              </a:prstGeom>
              <a:noFill/>
              <a:ln w="12700">
                <a:solidFill>
                  <a:schemeClr val="tx1"/>
                </a:solidFill>
              </a:ln>
            </p:spPr>
            <p:txBody>
              <a:bodyPr wrap="square" rtlCol="0">
                <a:spAutoFit/>
              </a:bodyPr>
              <a:lstStyle/>
              <a:p>
                <a:pPr algn="ctr"/>
                <a:r>
                  <a:rPr lang="en-US" sz="1400" b="0" dirty="0" smtClean="0"/>
                  <a:t>simpletypes.xsd</a:t>
                </a:r>
                <a:endParaRPr lang="en-US" sz="1400" b="0" dirty="0"/>
              </a:p>
            </p:txBody>
          </p:sp>
        </p:grpSp>
        <p:grpSp>
          <p:nvGrpSpPr>
            <p:cNvPr id="46" name="Group 45"/>
            <p:cNvGrpSpPr/>
            <p:nvPr/>
          </p:nvGrpSpPr>
          <p:grpSpPr>
            <a:xfrm>
              <a:off x="3334638" y="4637622"/>
              <a:ext cx="1601628" cy="614005"/>
              <a:chOff x="3550764" y="5629357"/>
              <a:chExt cx="1601628" cy="614005"/>
            </a:xfrm>
          </p:grpSpPr>
          <p:sp>
            <p:nvSpPr>
              <p:cNvPr id="54" name="TextBox 53"/>
              <p:cNvSpPr txBox="1"/>
              <p:nvPr/>
            </p:nvSpPr>
            <p:spPr>
              <a:xfrm>
                <a:off x="3552192" y="5629357"/>
                <a:ext cx="1600200" cy="307777"/>
              </a:xfrm>
              <a:prstGeom prst="rect">
                <a:avLst/>
              </a:prstGeom>
              <a:noFill/>
              <a:ln w="12700">
                <a:solidFill>
                  <a:schemeClr val="tx1"/>
                </a:solidFill>
              </a:ln>
            </p:spPr>
            <p:txBody>
              <a:bodyPr wrap="square" rtlCol="0">
                <a:spAutoFit/>
              </a:bodyPr>
              <a:lstStyle/>
              <a:p>
                <a:pPr algn="ctr"/>
                <a:r>
                  <a:rPr lang="en-US" sz="1400" i="0" dirty="0" smtClean="0"/>
                  <a:t>Fields</a:t>
                </a:r>
                <a:endParaRPr lang="en-US" sz="1400" i="0" dirty="0"/>
              </a:p>
            </p:txBody>
          </p:sp>
          <p:sp>
            <p:nvSpPr>
              <p:cNvPr id="55" name="TextBox 54"/>
              <p:cNvSpPr txBox="1"/>
              <p:nvPr/>
            </p:nvSpPr>
            <p:spPr>
              <a:xfrm>
                <a:off x="3550764" y="5935585"/>
                <a:ext cx="1601628" cy="307777"/>
              </a:xfrm>
              <a:prstGeom prst="rect">
                <a:avLst/>
              </a:prstGeom>
              <a:noFill/>
              <a:ln w="12700">
                <a:solidFill>
                  <a:schemeClr val="tx1"/>
                </a:solidFill>
              </a:ln>
            </p:spPr>
            <p:txBody>
              <a:bodyPr wrap="square" rtlCol="0">
                <a:spAutoFit/>
              </a:bodyPr>
              <a:lstStyle/>
              <a:p>
                <a:pPr algn="ctr"/>
                <a:r>
                  <a:rPr lang="en-US" sz="1400" b="0" dirty="0" smtClean="0"/>
                  <a:t>fields.xsd</a:t>
                </a:r>
                <a:endParaRPr lang="en-US" sz="1400" b="0" dirty="0"/>
              </a:p>
            </p:txBody>
          </p:sp>
        </p:grpSp>
        <p:grpSp>
          <p:nvGrpSpPr>
            <p:cNvPr id="61" name="Group 60"/>
            <p:cNvGrpSpPr/>
            <p:nvPr/>
          </p:nvGrpSpPr>
          <p:grpSpPr>
            <a:xfrm>
              <a:off x="3324404" y="3591556"/>
              <a:ext cx="1601628" cy="614005"/>
              <a:chOff x="3550764" y="5629357"/>
              <a:chExt cx="1601628" cy="614005"/>
            </a:xfrm>
          </p:grpSpPr>
          <p:sp>
            <p:nvSpPr>
              <p:cNvPr id="62" name="TextBox 61"/>
              <p:cNvSpPr txBox="1"/>
              <p:nvPr/>
            </p:nvSpPr>
            <p:spPr>
              <a:xfrm>
                <a:off x="3552192" y="5629357"/>
                <a:ext cx="1600200" cy="307777"/>
              </a:xfrm>
              <a:prstGeom prst="rect">
                <a:avLst/>
              </a:prstGeom>
              <a:noFill/>
              <a:ln w="12700">
                <a:solidFill>
                  <a:schemeClr val="tx1"/>
                </a:solidFill>
              </a:ln>
            </p:spPr>
            <p:txBody>
              <a:bodyPr wrap="square" rtlCol="0">
                <a:spAutoFit/>
              </a:bodyPr>
              <a:lstStyle/>
              <a:p>
                <a:pPr algn="ctr"/>
                <a:r>
                  <a:rPr lang="en-US" sz="1400" i="0" dirty="0" smtClean="0"/>
                  <a:t>Sets</a:t>
                </a:r>
                <a:endParaRPr lang="en-US" sz="1400" i="0" dirty="0"/>
              </a:p>
            </p:txBody>
          </p:sp>
          <p:sp>
            <p:nvSpPr>
              <p:cNvPr id="63" name="TextBox 62"/>
              <p:cNvSpPr txBox="1"/>
              <p:nvPr/>
            </p:nvSpPr>
            <p:spPr>
              <a:xfrm>
                <a:off x="3550764" y="5935585"/>
                <a:ext cx="1601628" cy="307777"/>
              </a:xfrm>
              <a:prstGeom prst="rect">
                <a:avLst/>
              </a:prstGeom>
              <a:noFill/>
              <a:ln w="12700">
                <a:solidFill>
                  <a:schemeClr val="tx1"/>
                </a:solidFill>
              </a:ln>
            </p:spPr>
            <p:txBody>
              <a:bodyPr wrap="square" rtlCol="0">
                <a:spAutoFit/>
              </a:bodyPr>
              <a:lstStyle/>
              <a:p>
                <a:pPr algn="ctr"/>
                <a:r>
                  <a:rPr lang="en-US" sz="1400" b="0" dirty="0" smtClean="0"/>
                  <a:t>sets.xsd</a:t>
                </a:r>
                <a:endParaRPr lang="en-US" sz="1400" b="0" dirty="0"/>
              </a:p>
            </p:txBody>
          </p:sp>
        </p:grpSp>
        <p:grpSp>
          <p:nvGrpSpPr>
            <p:cNvPr id="64" name="Group 63"/>
            <p:cNvGrpSpPr/>
            <p:nvPr/>
          </p:nvGrpSpPr>
          <p:grpSpPr>
            <a:xfrm>
              <a:off x="6698011" y="1161291"/>
              <a:ext cx="1601628" cy="614005"/>
              <a:chOff x="3550764" y="5629357"/>
              <a:chExt cx="1601628" cy="614005"/>
            </a:xfrm>
          </p:grpSpPr>
          <p:sp>
            <p:nvSpPr>
              <p:cNvPr id="65" name="TextBox 64"/>
              <p:cNvSpPr txBox="1"/>
              <p:nvPr/>
            </p:nvSpPr>
            <p:spPr>
              <a:xfrm>
                <a:off x="3552192" y="5629357"/>
                <a:ext cx="1600200" cy="307777"/>
              </a:xfrm>
              <a:prstGeom prst="rect">
                <a:avLst/>
              </a:prstGeom>
              <a:noFill/>
              <a:ln w="12700">
                <a:solidFill>
                  <a:schemeClr val="tx1"/>
                </a:solidFill>
              </a:ln>
            </p:spPr>
            <p:txBody>
              <a:bodyPr wrap="square" rtlCol="0">
                <a:spAutoFit/>
              </a:bodyPr>
              <a:lstStyle/>
              <a:p>
                <a:pPr algn="ctr"/>
                <a:r>
                  <a:rPr lang="en-US" sz="1400" i="0" dirty="0" smtClean="0"/>
                  <a:t>Messages</a:t>
                </a:r>
                <a:endParaRPr lang="en-US" sz="1400" i="0" dirty="0"/>
              </a:p>
            </p:txBody>
          </p:sp>
          <p:sp>
            <p:nvSpPr>
              <p:cNvPr id="66" name="TextBox 65"/>
              <p:cNvSpPr txBox="1"/>
              <p:nvPr/>
            </p:nvSpPr>
            <p:spPr>
              <a:xfrm>
                <a:off x="3550764" y="5935585"/>
                <a:ext cx="1601628" cy="307777"/>
              </a:xfrm>
              <a:prstGeom prst="rect">
                <a:avLst/>
              </a:prstGeom>
              <a:noFill/>
              <a:ln w="12700">
                <a:solidFill>
                  <a:schemeClr val="tx1"/>
                </a:solidFill>
              </a:ln>
            </p:spPr>
            <p:txBody>
              <a:bodyPr wrap="square" rtlCol="0">
                <a:spAutoFit/>
              </a:bodyPr>
              <a:lstStyle/>
              <a:p>
                <a:pPr algn="ctr"/>
                <a:r>
                  <a:rPr lang="en-US" sz="1400" b="0" dirty="0" smtClean="0"/>
                  <a:t>messages.xsd</a:t>
                </a:r>
                <a:endParaRPr lang="en-US" sz="1400" b="0" dirty="0"/>
              </a:p>
            </p:txBody>
          </p:sp>
        </p:grpSp>
        <p:cxnSp>
          <p:nvCxnSpPr>
            <p:cNvPr id="82" name="Straight Connector 81"/>
            <p:cNvCxnSpPr>
              <a:stCxn id="10" idx="2"/>
            </p:cNvCxnSpPr>
            <p:nvPr/>
          </p:nvCxnSpPr>
          <p:spPr bwMode="auto">
            <a:xfrm>
              <a:off x="5701912" y="2879709"/>
              <a:ext cx="10234" cy="2216720"/>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91" name="Straight Connector 90"/>
            <p:cNvCxnSpPr/>
            <p:nvPr/>
          </p:nvCxnSpPr>
          <p:spPr bwMode="auto">
            <a:xfrm>
              <a:off x="7499539" y="1759300"/>
              <a:ext cx="714" cy="3032210"/>
            </a:xfrm>
            <a:prstGeom prst="line">
              <a:avLst/>
            </a:prstGeom>
            <a:solidFill>
              <a:schemeClr val="accent1"/>
            </a:solidFill>
            <a:ln w="28575" cap="flat" cmpd="sng" algn="ctr">
              <a:solidFill>
                <a:schemeClr val="tx2"/>
              </a:solidFill>
              <a:prstDash val="solid"/>
              <a:round/>
              <a:headEnd type="none" w="med" len="med"/>
              <a:tailEnd type="none" w="med" len="med"/>
            </a:ln>
            <a:effectLst/>
          </p:spPr>
        </p:cxnSp>
      </p:grpSp>
      <p:cxnSp>
        <p:nvCxnSpPr>
          <p:cNvPr id="127" name="Straight Arrow Connector 126"/>
          <p:cNvCxnSpPr/>
          <p:nvPr/>
        </p:nvCxnSpPr>
        <p:spPr bwMode="auto">
          <a:xfrm flipH="1" flipV="1">
            <a:off x="4936266" y="4051671"/>
            <a:ext cx="775880" cy="1"/>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28" name="Straight Arrow Connector 127"/>
          <p:cNvCxnSpPr/>
          <p:nvPr/>
        </p:nvCxnSpPr>
        <p:spPr bwMode="auto">
          <a:xfrm flipH="1" flipV="1">
            <a:off x="4926746" y="5096429"/>
            <a:ext cx="785400" cy="2"/>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flipH="1" flipV="1">
            <a:off x="4926032" y="3745444"/>
            <a:ext cx="2574221" cy="1"/>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34" name="Straight Arrow Connector 133"/>
          <p:cNvCxnSpPr/>
          <p:nvPr/>
        </p:nvCxnSpPr>
        <p:spPr bwMode="auto">
          <a:xfrm flipH="1" flipV="1">
            <a:off x="4951466" y="4791509"/>
            <a:ext cx="2574221" cy="1"/>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flipH="1">
            <a:off x="4135452" y="5251627"/>
            <a:ext cx="12376" cy="419644"/>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138" name="Straight Arrow Connector 137"/>
          <p:cNvCxnSpPr/>
          <p:nvPr/>
        </p:nvCxnSpPr>
        <p:spPr bwMode="auto">
          <a:xfrm>
            <a:off x="4125483" y="4205561"/>
            <a:ext cx="12376" cy="419644"/>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141" name="TextBox 140"/>
          <p:cNvSpPr txBox="1"/>
          <p:nvPr/>
        </p:nvSpPr>
        <p:spPr>
          <a:xfrm>
            <a:off x="2209800" y="4683789"/>
            <a:ext cx="1230085" cy="523220"/>
          </a:xfrm>
          <a:prstGeom prst="rect">
            <a:avLst/>
          </a:prstGeom>
          <a:noFill/>
        </p:spPr>
        <p:txBody>
          <a:bodyPr wrap="square" rtlCol="0">
            <a:spAutoFit/>
          </a:bodyPr>
          <a:lstStyle/>
          <a:p>
            <a:pPr algn="ctr"/>
            <a:r>
              <a:rPr lang="en-US" sz="1400" dirty="0" smtClean="0">
                <a:solidFill>
                  <a:srgbClr val="C00000"/>
                </a:solidFill>
              </a:rPr>
              <a:t>Global</a:t>
            </a:r>
          </a:p>
          <a:p>
            <a:pPr algn="ctr"/>
            <a:r>
              <a:rPr lang="en-US" sz="1400" dirty="0" smtClean="0">
                <a:solidFill>
                  <a:srgbClr val="C00000"/>
                </a:solidFill>
              </a:rPr>
              <a:t>elements</a:t>
            </a:r>
            <a:endParaRPr lang="en-US" sz="1400" dirty="0">
              <a:solidFill>
                <a:srgbClr val="C00000"/>
              </a:solidFill>
            </a:endParaRPr>
          </a:p>
        </p:txBody>
      </p:sp>
      <p:sp>
        <p:nvSpPr>
          <p:cNvPr id="142" name="TextBox 141"/>
          <p:cNvSpPr txBox="1"/>
          <p:nvPr/>
        </p:nvSpPr>
        <p:spPr>
          <a:xfrm>
            <a:off x="2282436" y="3626392"/>
            <a:ext cx="1226328" cy="523220"/>
          </a:xfrm>
          <a:prstGeom prst="rect">
            <a:avLst/>
          </a:prstGeom>
          <a:noFill/>
        </p:spPr>
        <p:txBody>
          <a:bodyPr wrap="square" rtlCol="0">
            <a:spAutoFit/>
          </a:bodyPr>
          <a:lstStyle/>
          <a:p>
            <a:pPr algn="ctr"/>
            <a:r>
              <a:rPr lang="en-US" sz="1400" dirty="0" smtClean="0">
                <a:solidFill>
                  <a:srgbClr val="C00000"/>
                </a:solidFill>
              </a:rPr>
              <a:t>Global</a:t>
            </a:r>
          </a:p>
          <a:p>
            <a:pPr algn="ctr"/>
            <a:r>
              <a:rPr lang="en-US" sz="1400" dirty="0" smtClean="0">
                <a:solidFill>
                  <a:srgbClr val="C00000"/>
                </a:solidFill>
              </a:rPr>
              <a:t>elements</a:t>
            </a:r>
            <a:endParaRPr lang="en-US" sz="1400" dirty="0">
              <a:solidFill>
                <a:srgbClr val="C00000"/>
              </a:solidFill>
            </a:endParaRPr>
          </a:p>
        </p:txBody>
      </p:sp>
      <p:sp>
        <p:nvSpPr>
          <p:cNvPr id="143" name="TextBox 142"/>
          <p:cNvSpPr txBox="1"/>
          <p:nvPr/>
        </p:nvSpPr>
        <p:spPr>
          <a:xfrm>
            <a:off x="3855664" y="2302351"/>
            <a:ext cx="1226328" cy="523220"/>
          </a:xfrm>
          <a:prstGeom prst="rect">
            <a:avLst/>
          </a:prstGeom>
          <a:noFill/>
        </p:spPr>
        <p:txBody>
          <a:bodyPr wrap="square" rtlCol="0">
            <a:spAutoFit/>
          </a:bodyPr>
          <a:lstStyle/>
          <a:p>
            <a:pPr algn="ctr"/>
            <a:r>
              <a:rPr lang="en-US" sz="1400" dirty="0" smtClean="0">
                <a:solidFill>
                  <a:srgbClr val="C00000"/>
                </a:solidFill>
              </a:rPr>
              <a:t>Global</a:t>
            </a:r>
          </a:p>
          <a:p>
            <a:pPr algn="ctr"/>
            <a:r>
              <a:rPr lang="en-US" sz="1400" dirty="0" smtClean="0">
                <a:solidFill>
                  <a:srgbClr val="C00000"/>
                </a:solidFill>
              </a:rPr>
              <a:t>elements</a:t>
            </a:r>
            <a:endParaRPr lang="en-US" sz="1400" dirty="0">
              <a:solidFill>
                <a:srgbClr val="C00000"/>
              </a:solidFill>
            </a:endParaRPr>
          </a:p>
        </p:txBody>
      </p:sp>
      <p:sp>
        <p:nvSpPr>
          <p:cNvPr id="144" name="TextBox 143"/>
          <p:cNvSpPr txBox="1"/>
          <p:nvPr/>
        </p:nvSpPr>
        <p:spPr>
          <a:xfrm>
            <a:off x="5659695" y="1218660"/>
            <a:ext cx="1226328" cy="523220"/>
          </a:xfrm>
          <a:prstGeom prst="rect">
            <a:avLst/>
          </a:prstGeom>
          <a:noFill/>
        </p:spPr>
        <p:txBody>
          <a:bodyPr wrap="square" rtlCol="0">
            <a:spAutoFit/>
          </a:bodyPr>
          <a:lstStyle/>
          <a:p>
            <a:pPr algn="ctr"/>
            <a:r>
              <a:rPr lang="en-US" sz="1400" dirty="0" smtClean="0">
                <a:solidFill>
                  <a:srgbClr val="C00000"/>
                </a:solidFill>
              </a:rPr>
              <a:t>Global</a:t>
            </a:r>
          </a:p>
          <a:p>
            <a:pPr algn="ctr"/>
            <a:r>
              <a:rPr lang="en-US" sz="1400" dirty="0" smtClean="0">
                <a:solidFill>
                  <a:srgbClr val="C00000"/>
                </a:solidFill>
              </a:rPr>
              <a:t>elements</a:t>
            </a:r>
            <a:endParaRPr lang="en-US" sz="1400" dirty="0">
              <a:solidFill>
                <a:srgbClr val="C00000"/>
              </a:solidFill>
            </a:endParaRPr>
          </a:p>
        </p:txBody>
      </p:sp>
      <p:cxnSp>
        <p:nvCxnSpPr>
          <p:cNvPr id="166" name="Straight Arrow Connector 165"/>
          <p:cNvCxnSpPr/>
          <p:nvPr/>
        </p:nvCxnSpPr>
        <p:spPr bwMode="auto">
          <a:xfrm flipH="1">
            <a:off x="6502726" y="2573482"/>
            <a:ext cx="996099" cy="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4" name="TextBox 3"/>
          <p:cNvSpPr txBox="1"/>
          <p:nvPr/>
        </p:nvSpPr>
        <p:spPr>
          <a:xfrm>
            <a:off x="7108200" y="2283297"/>
            <a:ext cx="390625" cy="261610"/>
          </a:xfrm>
          <a:prstGeom prst="rect">
            <a:avLst/>
          </a:prstGeom>
          <a:noFill/>
        </p:spPr>
        <p:txBody>
          <a:bodyPr wrap="square" rtlCol="0">
            <a:spAutoFit/>
          </a:bodyPr>
          <a:lstStyle/>
          <a:p>
            <a:r>
              <a:rPr lang="en-US" sz="1100" dirty="0" smtClean="0"/>
              <a:t>ref</a:t>
            </a:r>
            <a:endParaRPr lang="en-US" sz="1100" dirty="0"/>
          </a:p>
        </p:txBody>
      </p:sp>
      <p:sp>
        <p:nvSpPr>
          <p:cNvPr id="44" name="TextBox 43"/>
          <p:cNvSpPr txBox="1"/>
          <p:nvPr/>
        </p:nvSpPr>
        <p:spPr>
          <a:xfrm>
            <a:off x="7097899" y="3460751"/>
            <a:ext cx="390625" cy="261610"/>
          </a:xfrm>
          <a:prstGeom prst="rect">
            <a:avLst/>
          </a:prstGeom>
          <a:noFill/>
        </p:spPr>
        <p:txBody>
          <a:bodyPr wrap="square" rtlCol="0">
            <a:spAutoFit/>
          </a:bodyPr>
          <a:lstStyle/>
          <a:p>
            <a:r>
              <a:rPr lang="en-US" sz="1100" dirty="0" smtClean="0"/>
              <a:t>ref</a:t>
            </a:r>
            <a:endParaRPr lang="en-US" sz="1100" dirty="0"/>
          </a:p>
        </p:txBody>
      </p:sp>
      <p:sp>
        <p:nvSpPr>
          <p:cNvPr id="45" name="TextBox 44"/>
          <p:cNvSpPr txBox="1"/>
          <p:nvPr/>
        </p:nvSpPr>
        <p:spPr>
          <a:xfrm>
            <a:off x="7065287" y="4494400"/>
            <a:ext cx="390625" cy="261610"/>
          </a:xfrm>
          <a:prstGeom prst="rect">
            <a:avLst/>
          </a:prstGeom>
          <a:noFill/>
        </p:spPr>
        <p:txBody>
          <a:bodyPr wrap="square" rtlCol="0">
            <a:spAutoFit/>
          </a:bodyPr>
          <a:lstStyle/>
          <a:p>
            <a:r>
              <a:rPr lang="en-US" sz="1100" dirty="0" smtClean="0"/>
              <a:t>ref</a:t>
            </a:r>
            <a:endParaRPr lang="en-US" sz="1100" dirty="0"/>
          </a:p>
        </p:txBody>
      </p:sp>
      <p:sp>
        <p:nvSpPr>
          <p:cNvPr id="48" name="TextBox 47"/>
          <p:cNvSpPr txBox="1"/>
          <p:nvPr/>
        </p:nvSpPr>
        <p:spPr>
          <a:xfrm>
            <a:off x="5324206" y="3790061"/>
            <a:ext cx="390625" cy="261610"/>
          </a:xfrm>
          <a:prstGeom prst="rect">
            <a:avLst/>
          </a:prstGeom>
          <a:noFill/>
        </p:spPr>
        <p:txBody>
          <a:bodyPr wrap="square" rtlCol="0">
            <a:spAutoFit/>
          </a:bodyPr>
          <a:lstStyle/>
          <a:p>
            <a:r>
              <a:rPr lang="en-US" sz="1100" dirty="0" smtClean="0"/>
              <a:t>ref</a:t>
            </a:r>
            <a:endParaRPr lang="en-US" sz="1100" dirty="0"/>
          </a:p>
        </p:txBody>
      </p:sp>
      <p:sp>
        <p:nvSpPr>
          <p:cNvPr id="50" name="TextBox 49"/>
          <p:cNvSpPr txBox="1"/>
          <p:nvPr/>
        </p:nvSpPr>
        <p:spPr>
          <a:xfrm>
            <a:off x="5324206" y="4814594"/>
            <a:ext cx="390625" cy="261610"/>
          </a:xfrm>
          <a:prstGeom prst="rect">
            <a:avLst/>
          </a:prstGeom>
          <a:noFill/>
        </p:spPr>
        <p:txBody>
          <a:bodyPr wrap="square" rtlCol="0">
            <a:spAutoFit/>
          </a:bodyPr>
          <a:lstStyle/>
          <a:p>
            <a:r>
              <a:rPr lang="en-US" sz="1100" dirty="0" smtClean="0"/>
              <a:t>ref</a:t>
            </a:r>
            <a:endParaRPr lang="en-US" sz="1100" dirty="0"/>
          </a:p>
        </p:txBody>
      </p:sp>
      <p:sp>
        <p:nvSpPr>
          <p:cNvPr id="51" name="TextBox 50"/>
          <p:cNvSpPr txBox="1"/>
          <p:nvPr/>
        </p:nvSpPr>
        <p:spPr>
          <a:xfrm>
            <a:off x="4136588" y="4223211"/>
            <a:ext cx="390625" cy="261610"/>
          </a:xfrm>
          <a:prstGeom prst="rect">
            <a:avLst/>
          </a:prstGeom>
          <a:noFill/>
        </p:spPr>
        <p:txBody>
          <a:bodyPr wrap="square" rtlCol="0">
            <a:spAutoFit/>
          </a:bodyPr>
          <a:lstStyle/>
          <a:p>
            <a:r>
              <a:rPr lang="en-US" sz="1100" dirty="0" smtClean="0"/>
              <a:t>ref</a:t>
            </a:r>
            <a:endParaRPr lang="en-US" sz="1100" dirty="0"/>
          </a:p>
        </p:txBody>
      </p:sp>
    </p:spTree>
    <p:extLst>
      <p:ext uri="{BB962C8B-B14F-4D97-AF65-F5344CB8AC3E}">
        <p14:creationId xmlns:p14="http://schemas.microsoft.com/office/powerpoint/2010/main" val="1834712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Messages.xsd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7" name="Group 26"/>
          <p:cNvGrpSpPr/>
          <p:nvPr/>
        </p:nvGrpSpPr>
        <p:grpSpPr>
          <a:xfrm>
            <a:off x="1321038" y="1499790"/>
            <a:ext cx="2318734" cy="4927501"/>
            <a:chOff x="1338866" y="1499790"/>
            <a:chExt cx="2318734" cy="4927501"/>
          </a:xfrm>
        </p:grpSpPr>
        <p:grpSp>
          <p:nvGrpSpPr>
            <p:cNvPr id="28" name="Group 27"/>
            <p:cNvGrpSpPr/>
            <p:nvPr/>
          </p:nvGrpSpPr>
          <p:grpSpPr>
            <a:xfrm>
              <a:off x="1338866" y="1499790"/>
              <a:ext cx="2318734" cy="2092881"/>
              <a:chOff x="1334224" y="3579851"/>
              <a:chExt cx="2115441" cy="2092881"/>
            </a:xfrm>
          </p:grpSpPr>
          <p:sp>
            <p:nvSpPr>
              <p:cNvPr id="35" name="TextBox 34"/>
              <p:cNvSpPr txBox="1"/>
              <p:nvPr/>
            </p:nvSpPr>
            <p:spPr>
              <a:xfrm>
                <a:off x="1338327" y="3579851"/>
                <a:ext cx="2111338" cy="307777"/>
              </a:xfrm>
              <a:prstGeom prst="rect">
                <a:avLst/>
              </a:prstGeom>
              <a:noFill/>
              <a:ln w="12700">
                <a:solidFill>
                  <a:schemeClr val="tx1"/>
                </a:solidFill>
              </a:ln>
            </p:spPr>
            <p:txBody>
              <a:bodyPr wrap="square" rtlCol="0">
                <a:spAutoFit/>
              </a:bodyPr>
              <a:lstStyle/>
              <a:p>
                <a:pPr algn="ctr"/>
                <a:r>
                  <a:rPr lang="en-US" sz="1400" i="0" dirty="0" smtClean="0"/>
                  <a:t>Message Format</a:t>
                </a:r>
                <a:endParaRPr lang="en-US" sz="1400" i="0" dirty="0"/>
              </a:p>
            </p:txBody>
          </p:sp>
          <p:sp>
            <p:nvSpPr>
              <p:cNvPr id="36" name="TextBox 35"/>
              <p:cNvSpPr txBox="1"/>
              <p:nvPr/>
            </p:nvSpPr>
            <p:spPr>
              <a:xfrm>
                <a:off x="1334224" y="3887628"/>
                <a:ext cx="2112766" cy="1785104"/>
              </a:xfrm>
              <a:prstGeom prst="rect">
                <a:avLst/>
              </a:prstGeom>
              <a:noFill/>
              <a:ln w="12700">
                <a:solidFill>
                  <a:schemeClr val="tx1"/>
                </a:solidFill>
              </a:ln>
            </p:spPr>
            <p:txBody>
              <a:bodyPr wrap="square" rtlCol="0">
                <a:spAutoFit/>
              </a:bodyPr>
              <a:lstStyle/>
              <a:p>
                <a:r>
                  <a:rPr lang="en-US" sz="1000" b="0" dirty="0" smtClean="0"/>
                  <a:t>MTF Name</a:t>
                </a:r>
              </a:p>
              <a:p>
                <a:r>
                  <a:rPr lang="en-US" sz="1000" b="0" dirty="0" smtClean="0"/>
                  <a:t>MTF Identifier</a:t>
                </a:r>
              </a:p>
              <a:p>
                <a:r>
                  <a:rPr lang="en-US" sz="1000" b="0" dirty="0" smtClean="0"/>
                  <a:t>MTF Index Reference Number</a:t>
                </a:r>
              </a:p>
              <a:p>
                <a:r>
                  <a:rPr lang="en-US" sz="1000" b="0" dirty="0" smtClean="0"/>
                  <a:t>MTF Sponsor</a:t>
                </a:r>
              </a:p>
              <a:p>
                <a:r>
                  <a:rPr lang="en-US" sz="1000" b="0" dirty="0" smtClean="0"/>
                  <a:t>MTF Purpose</a:t>
                </a:r>
              </a:p>
              <a:p>
                <a:r>
                  <a:rPr lang="en-US" sz="1000" b="0" dirty="0" smtClean="0"/>
                  <a:t>MTF Related Document(s)</a:t>
                </a:r>
              </a:p>
              <a:p>
                <a:r>
                  <a:rPr lang="en-US" sz="1000" b="0" dirty="0" smtClean="0"/>
                  <a:t>MTF Remark</a:t>
                </a:r>
              </a:p>
              <a:p>
                <a:r>
                  <a:rPr lang="en-US" sz="1000" b="0" dirty="0" smtClean="0"/>
                  <a:t>MTF Note</a:t>
                </a:r>
              </a:p>
              <a:p>
                <a:r>
                  <a:rPr lang="en-US" sz="1000" b="0" dirty="0" smtClean="0"/>
                  <a:t>MTF SRR</a:t>
                </a:r>
              </a:p>
              <a:p>
                <a:r>
                  <a:rPr lang="en-US" sz="1000" b="0" dirty="0" smtClean="0"/>
                  <a:t>MTF SRE</a:t>
                </a:r>
              </a:p>
              <a:p>
                <a:r>
                  <a:rPr lang="en-US" sz="1000" b="0" dirty="0" smtClean="0"/>
                  <a:t>Version Indicator</a:t>
                </a:r>
                <a:endParaRPr lang="en-US" sz="1000" b="0" dirty="0"/>
              </a:p>
            </p:txBody>
          </p:sp>
        </p:grpSp>
        <p:grpSp>
          <p:nvGrpSpPr>
            <p:cNvPr id="29" name="Group 28"/>
            <p:cNvGrpSpPr/>
            <p:nvPr/>
          </p:nvGrpSpPr>
          <p:grpSpPr>
            <a:xfrm>
              <a:off x="1347412" y="5105400"/>
              <a:ext cx="2310188" cy="1321891"/>
              <a:chOff x="1347412" y="5105400"/>
              <a:chExt cx="2310188" cy="1321891"/>
            </a:xfrm>
          </p:grpSpPr>
          <p:sp>
            <p:nvSpPr>
              <p:cNvPr id="33" name="TextBox 32"/>
              <p:cNvSpPr txBox="1"/>
              <p:nvPr/>
            </p:nvSpPr>
            <p:spPr>
              <a:xfrm>
                <a:off x="1351130" y="5105400"/>
                <a:ext cx="2306469" cy="307777"/>
              </a:xfrm>
              <a:prstGeom prst="rect">
                <a:avLst/>
              </a:prstGeom>
              <a:noFill/>
              <a:ln w="12700">
                <a:solidFill>
                  <a:schemeClr val="tx1"/>
                </a:solidFill>
              </a:ln>
            </p:spPr>
            <p:txBody>
              <a:bodyPr wrap="square" rtlCol="0">
                <a:spAutoFit/>
              </a:bodyPr>
              <a:lstStyle/>
              <a:p>
                <a:pPr algn="ctr"/>
                <a:r>
                  <a:rPr lang="en-US" sz="1400" i="0" dirty="0" smtClean="0"/>
                  <a:t>Set Format Position</a:t>
                </a:r>
                <a:endParaRPr lang="en-US" sz="1400" i="0" dirty="0"/>
              </a:p>
            </p:txBody>
          </p:sp>
          <p:sp>
            <p:nvSpPr>
              <p:cNvPr id="34" name="TextBox 33"/>
              <p:cNvSpPr txBox="1"/>
              <p:nvPr/>
            </p:nvSpPr>
            <p:spPr>
              <a:xfrm>
                <a:off x="1347412" y="5411628"/>
                <a:ext cx="2310188" cy="1015663"/>
              </a:xfrm>
              <a:prstGeom prst="rect">
                <a:avLst/>
              </a:prstGeom>
              <a:noFill/>
              <a:ln w="12700">
                <a:solidFill>
                  <a:schemeClr val="tx1"/>
                </a:solidFill>
              </a:ln>
            </p:spPr>
            <p:txBody>
              <a:bodyPr wrap="square" rtlCol="0">
                <a:spAutoFit/>
              </a:bodyPr>
              <a:lstStyle/>
              <a:p>
                <a:r>
                  <a:rPr lang="en-US" sz="1000" b="0" dirty="0" smtClean="0"/>
                  <a:t>Set Format Position Name</a:t>
                </a:r>
              </a:p>
              <a:p>
                <a:r>
                  <a:rPr lang="en-US" sz="1000" b="0" i="0" dirty="0"/>
                  <a:t>Set Format </a:t>
                </a:r>
                <a:r>
                  <a:rPr lang="en-US" sz="1000" b="0" i="0" dirty="0" smtClean="0"/>
                  <a:t>Position Number</a:t>
                </a:r>
              </a:p>
              <a:p>
                <a:r>
                  <a:rPr lang="en-US" sz="1000" b="0" dirty="0"/>
                  <a:t>Set Format </a:t>
                </a:r>
                <a:r>
                  <a:rPr lang="en-US" sz="1000" b="0" dirty="0" smtClean="0"/>
                  <a:t>Position Concept</a:t>
                </a:r>
              </a:p>
              <a:p>
                <a:r>
                  <a:rPr lang="en-US" sz="1000" b="0" dirty="0"/>
                  <a:t>Set Format </a:t>
                </a:r>
                <a:r>
                  <a:rPr lang="en-US" sz="1000" b="0" dirty="0" smtClean="0"/>
                  <a:t>Position Use Description</a:t>
                </a:r>
              </a:p>
              <a:p>
                <a:r>
                  <a:rPr lang="en-US" sz="1000" b="0" dirty="0" smtClean="0"/>
                  <a:t>Occurrence Category</a:t>
                </a:r>
              </a:p>
              <a:p>
                <a:r>
                  <a:rPr lang="en-US" sz="1000" b="0" dirty="0" smtClean="0"/>
                  <a:t>Repeatability</a:t>
                </a:r>
              </a:p>
            </p:txBody>
          </p:sp>
        </p:grpSp>
        <p:grpSp>
          <p:nvGrpSpPr>
            <p:cNvPr id="30" name="Group 29"/>
            <p:cNvGrpSpPr/>
            <p:nvPr/>
          </p:nvGrpSpPr>
          <p:grpSpPr>
            <a:xfrm>
              <a:off x="1347413" y="3624952"/>
              <a:ext cx="2310187" cy="1434864"/>
              <a:chOff x="1334224" y="3572169"/>
              <a:chExt cx="2116863" cy="1652830"/>
            </a:xfrm>
          </p:grpSpPr>
          <p:sp>
            <p:nvSpPr>
              <p:cNvPr id="31" name="TextBox 30"/>
              <p:cNvSpPr txBox="1"/>
              <p:nvPr/>
            </p:nvSpPr>
            <p:spPr>
              <a:xfrm>
                <a:off x="1338321" y="3572169"/>
                <a:ext cx="2112766" cy="307778"/>
              </a:xfrm>
              <a:prstGeom prst="rect">
                <a:avLst/>
              </a:prstGeom>
              <a:noFill/>
              <a:ln w="12700">
                <a:solidFill>
                  <a:schemeClr val="tx1"/>
                </a:solidFill>
              </a:ln>
            </p:spPr>
            <p:txBody>
              <a:bodyPr wrap="square" rtlCol="0">
                <a:spAutoFit/>
              </a:bodyPr>
              <a:lstStyle/>
              <a:p>
                <a:pPr algn="ctr"/>
                <a:r>
                  <a:rPr lang="en-US" sz="1400" i="0" dirty="0" smtClean="0"/>
                  <a:t>Segment Structure</a:t>
                </a:r>
                <a:endParaRPr lang="en-US" sz="1400" i="0" dirty="0"/>
              </a:p>
            </p:txBody>
          </p:sp>
          <p:sp>
            <p:nvSpPr>
              <p:cNvPr id="32" name="TextBox 31"/>
              <p:cNvSpPr txBox="1"/>
              <p:nvPr/>
            </p:nvSpPr>
            <p:spPr>
              <a:xfrm>
                <a:off x="1334224" y="3877784"/>
                <a:ext cx="2116863" cy="1347215"/>
              </a:xfrm>
              <a:prstGeom prst="rect">
                <a:avLst/>
              </a:prstGeom>
              <a:noFill/>
              <a:ln w="12700">
                <a:solidFill>
                  <a:schemeClr val="tx1"/>
                </a:solidFill>
              </a:ln>
            </p:spPr>
            <p:txBody>
              <a:bodyPr wrap="square" rtlCol="0">
                <a:spAutoFit/>
              </a:bodyPr>
              <a:lstStyle/>
              <a:p>
                <a:r>
                  <a:rPr lang="en-US" sz="1000" b="0" dirty="0" smtClean="0"/>
                  <a:t>Segment Structure Name</a:t>
                </a:r>
              </a:p>
              <a:p>
                <a:r>
                  <a:rPr lang="en-US" sz="1000" b="0" dirty="0"/>
                  <a:t>Segment Structure </a:t>
                </a:r>
                <a:r>
                  <a:rPr lang="en-US" sz="1000" b="0" dirty="0" smtClean="0"/>
                  <a:t>Concept</a:t>
                </a:r>
              </a:p>
              <a:p>
                <a:r>
                  <a:rPr lang="en-US" sz="1000" b="0" dirty="0"/>
                  <a:t>Segment </a:t>
                </a:r>
                <a:r>
                  <a:rPr lang="en-US" sz="1000" b="0" dirty="0" smtClean="0"/>
                  <a:t>Structure Use Description</a:t>
                </a:r>
              </a:p>
              <a:p>
                <a:r>
                  <a:rPr lang="en-US" sz="1000" b="0" dirty="0" smtClean="0"/>
                  <a:t>Initial Set Format Position(s)</a:t>
                </a:r>
              </a:p>
              <a:p>
                <a:r>
                  <a:rPr lang="en-US" sz="1000" b="0" dirty="0" smtClean="0"/>
                  <a:t>Occurrence Category</a:t>
                </a:r>
              </a:p>
              <a:p>
                <a:r>
                  <a:rPr lang="en-US" sz="1000" b="0" dirty="0" smtClean="0"/>
                  <a:t>Repeatability</a:t>
                </a:r>
              </a:p>
              <a:p>
                <a:r>
                  <a:rPr lang="en-US" sz="1000" b="0" dirty="0" smtClean="0"/>
                  <a:t>Version Indicator</a:t>
                </a:r>
                <a:endParaRPr lang="en-US" sz="1000" b="0" dirty="0"/>
              </a:p>
            </p:txBody>
          </p:sp>
        </p:grpSp>
      </p:grpSp>
    </p:spTree>
    <p:extLst>
      <p:ext uri="{BB962C8B-B14F-4D97-AF65-F5344CB8AC3E}">
        <p14:creationId xmlns:p14="http://schemas.microsoft.com/office/powerpoint/2010/main" val="331343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4" name="Text Placeholder 3"/>
          <p:cNvSpPr>
            <a:spLocks noGrp="1"/>
          </p:cNvSpPr>
          <p:nvPr>
            <p:ph type="body" sz="quarter" idx="3"/>
          </p:nvPr>
        </p:nvSpPr>
        <p:spPr>
          <a:xfrm>
            <a:off x="4164648" y="860028"/>
            <a:ext cx="4041775" cy="639762"/>
          </a:xfrm>
        </p:spPr>
        <p:txBody>
          <a:bodyPr/>
          <a:lstStyle/>
          <a:p>
            <a:r>
              <a:rPr lang="en-US" u="sng" dirty="0" smtClean="0">
                <a:solidFill>
                  <a:schemeClr val="tx2"/>
                </a:solidFill>
              </a:rPr>
              <a:t>Proposed</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Messages.xsd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6"/>
          <p:cNvGrpSpPr/>
          <p:nvPr/>
        </p:nvGrpSpPr>
        <p:grpSpPr>
          <a:xfrm>
            <a:off x="1321774" y="1499790"/>
            <a:ext cx="2318734" cy="4927501"/>
            <a:chOff x="1338866" y="1499790"/>
            <a:chExt cx="2318734" cy="4927501"/>
          </a:xfrm>
        </p:grpSpPr>
        <p:grpSp>
          <p:nvGrpSpPr>
            <p:cNvPr id="9" name="Group 8"/>
            <p:cNvGrpSpPr/>
            <p:nvPr/>
          </p:nvGrpSpPr>
          <p:grpSpPr>
            <a:xfrm>
              <a:off x="1338866" y="1499790"/>
              <a:ext cx="2318734" cy="2092881"/>
              <a:chOff x="1334224" y="3579851"/>
              <a:chExt cx="2115441" cy="2092881"/>
            </a:xfrm>
          </p:grpSpPr>
          <p:sp>
            <p:nvSpPr>
              <p:cNvPr id="10" name="TextBox 9"/>
              <p:cNvSpPr txBox="1"/>
              <p:nvPr/>
            </p:nvSpPr>
            <p:spPr>
              <a:xfrm>
                <a:off x="1338327" y="3579851"/>
                <a:ext cx="2111338" cy="307777"/>
              </a:xfrm>
              <a:prstGeom prst="rect">
                <a:avLst/>
              </a:prstGeom>
              <a:noFill/>
              <a:ln w="12700">
                <a:solidFill>
                  <a:schemeClr val="tx1"/>
                </a:solidFill>
              </a:ln>
            </p:spPr>
            <p:txBody>
              <a:bodyPr wrap="square" rtlCol="0">
                <a:spAutoFit/>
              </a:bodyPr>
              <a:lstStyle/>
              <a:p>
                <a:pPr algn="ctr"/>
                <a:r>
                  <a:rPr lang="en-US" sz="1400" i="0" dirty="0" smtClean="0"/>
                  <a:t>Message Format</a:t>
                </a:r>
                <a:endParaRPr lang="en-US" sz="1400" i="0" dirty="0"/>
              </a:p>
            </p:txBody>
          </p:sp>
          <p:sp>
            <p:nvSpPr>
              <p:cNvPr id="11" name="TextBox 10"/>
              <p:cNvSpPr txBox="1"/>
              <p:nvPr/>
            </p:nvSpPr>
            <p:spPr>
              <a:xfrm>
                <a:off x="1334224" y="3887628"/>
                <a:ext cx="2112766" cy="1785104"/>
              </a:xfrm>
              <a:prstGeom prst="rect">
                <a:avLst/>
              </a:prstGeom>
              <a:noFill/>
              <a:ln w="12700">
                <a:solidFill>
                  <a:schemeClr val="tx1"/>
                </a:solidFill>
              </a:ln>
            </p:spPr>
            <p:txBody>
              <a:bodyPr wrap="square" rtlCol="0">
                <a:spAutoFit/>
              </a:bodyPr>
              <a:lstStyle/>
              <a:p>
                <a:r>
                  <a:rPr lang="en-US" sz="1000" b="0" dirty="0" smtClean="0"/>
                  <a:t>MTF Name</a:t>
                </a:r>
              </a:p>
              <a:p>
                <a:r>
                  <a:rPr lang="en-US" sz="1000" b="0" dirty="0" smtClean="0"/>
                  <a:t>MTF Identifier</a:t>
                </a:r>
              </a:p>
              <a:p>
                <a:r>
                  <a:rPr lang="en-US" sz="1000" b="0" strike="sngStrike" dirty="0" smtClean="0">
                    <a:solidFill>
                      <a:srgbClr val="C00000"/>
                    </a:solidFill>
                  </a:rPr>
                  <a:t>MTF Index Reference Number</a:t>
                </a:r>
              </a:p>
              <a:p>
                <a:r>
                  <a:rPr lang="en-US" sz="1000" b="0" dirty="0" smtClean="0"/>
                  <a:t>MTF Sponsor</a:t>
                </a:r>
              </a:p>
              <a:p>
                <a:r>
                  <a:rPr lang="en-US" sz="1000" b="0" dirty="0" smtClean="0"/>
                  <a:t>MTF Purpose</a:t>
                </a:r>
              </a:p>
              <a:p>
                <a:r>
                  <a:rPr lang="en-US" sz="1000" b="0" dirty="0" smtClean="0"/>
                  <a:t>MTF Related Document(s)</a:t>
                </a:r>
              </a:p>
              <a:p>
                <a:r>
                  <a:rPr lang="en-US" sz="1000" b="0" strike="sngStrike" dirty="0" smtClean="0">
                    <a:solidFill>
                      <a:srgbClr val="C00000"/>
                    </a:solidFill>
                  </a:rPr>
                  <a:t>MTF Remark</a:t>
                </a:r>
              </a:p>
              <a:p>
                <a:r>
                  <a:rPr lang="en-US" sz="1000" b="0" dirty="0" smtClean="0"/>
                  <a:t>MTF Note</a:t>
                </a:r>
              </a:p>
              <a:p>
                <a:r>
                  <a:rPr lang="en-US" sz="1000" b="0" dirty="0" smtClean="0"/>
                  <a:t>MTF SRR</a:t>
                </a:r>
              </a:p>
              <a:p>
                <a:r>
                  <a:rPr lang="en-US" sz="1000" b="0" dirty="0" smtClean="0"/>
                  <a:t>MTF SRE</a:t>
                </a:r>
              </a:p>
              <a:p>
                <a:r>
                  <a:rPr lang="en-US" sz="1000" b="0" dirty="0" smtClean="0"/>
                  <a:t>Version Indicator</a:t>
                </a:r>
                <a:endParaRPr lang="en-US" sz="1000" b="0" dirty="0"/>
              </a:p>
            </p:txBody>
          </p:sp>
        </p:grpSp>
        <p:grpSp>
          <p:nvGrpSpPr>
            <p:cNvPr id="3" name="Group 2"/>
            <p:cNvGrpSpPr/>
            <p:nvPr/>
          </p:nvGrpSpPr>
          <p:grpSpPr>
            <a:xfrm>
              <a:off x="1347412" y="5105400"/>
              <a:ext cx="2310188" cy="1321891"/>
              <a:chOff x="1347412" y="5105400"/>
              <a:chExt cx="2310188" cy="1321891"/>
            </a:xfrm>
          </p:grpSpPr>
          <p:sp>
            <p:nvSpPr>
              <p:cNvPr id="16" name="TextBox 15"/>
              <p:cNvSpPr txBox="1"/>
              <p:nvPr/>
            </p:nvSpPr>
            <p:spPr>
              <a:xfrm>
                <a:off x="1351130" y="5105400"/>
                <a:ext cx="2306469" cy="307777"/>
              </a:xfrm>
              <a:prstGeom prst="rect">
                <a:avLst/>
              </a:prstGeom>
              <a:noFill/>
              <a:ln w="12700">
                <a:solidFill>
                  <a:schemeClr val="tx1"/>
                </a:solidFill>
              </a:ln>
            </p:spPr>
            <p:txBody>
              <a:bodyPr wrap="square" rtlCol="0">
                <a:spAutoFit/>
              </a:bodyPr>
              <a:lstStyle/>
              <a:p>
                <a:pPr algn="ctr"/>
                <a:r>
                  <a:rPr lang="en-US" sz="1400" i="0" dirty="0" smtClean="0"/>
                  <a:t>Set Format Position</a:t>
                </a:r>
                <a:endParaRPr lang="en-US" sz="1400" i="0" dirty="0"/>
              </a:p>
            </p:txBody>
          </p:sp>
          <p:sp>
            <p:nvSpPr>
              <p:cNvPr id="17" name="TextBox 16"/>
              <p:cNvSpPr txBox="1"/>
              <p:nvPr/>
            </p:nvSpPr>
            <p:spPr>
              <a:xfrm>
                <a:off x="1347412" y="5411628"/>
                <a:ext cx="2310188" cy="1015663"/>
              </a:xfrm>
              <a:prstGeom prst="rect">
                <a:avLst/>
              </a:prstGeom>
              <a:noFill/>
              <a:ln w="12700">
                <a:solidFill>
                  <a:schemeClr val="tx1"/>
                </a:solidFill>
              </a:ln>
            </p:spPr>
            <p:txBody>
              <a:bodyPr wrap="square" rtlCol="0">
                <a:spAutoFit/>
              </a:bodyPr>
              <a:lstStyle/>
              <a:p>
                <a:r>
                  <a:rPr lang="en-US" sz="1000" b="0" dirty="0" smtClean="0"/>
                  <a:t>Set Format Position Name</a:t>
                </a:r>
              </a:p>
              <a:p>
                <a:r>
                  <a:rPr lang="en-US" sz="1000" b="0" i="0" strike="sngStrike" dirty="0">
                    <a:solidFill>
                      <a:srgbClr val="C00000"/>
                    </a:solidFill>
                  </a:rPr>
                  <a:t>Set Format </a:t>
                </a:r>
                <a:r>
                  <a:rPr lang="en-US" sz="1000" b="0" i="0" strike="sngStrike" dirty="0" smtClean="0">
                    <a:solidFill>
                      <a:srgbClr val="C00000"/>
                    </a:solidFill>
                  </a:rPr>
                  <a:t>Position Number</a:t>
                </a:r>
              </a:p>
              <a:p>
                <a:r>
                  <a:rPr lang="en-US" sz="1000" b="0" strike="sngStrike" dirty="0">
                    <a:solidFill>
                      <a:srgbClr val="C00000"/>
                    </a:solidFill>
                  </a:rPr>
                  <a:t>Set Format </a:t>
                </a:r>
                <a:r>
                  <a:rPr lang="en-US" sz="1000" b="0" strike="sngStrike" dirty="0" smtClean="0">
                    <a:solidFill>
                      <a:srgbClr val="C00000"/>
                    </a:solidFill>
                  </a:rPr>
                  <a:t>Position Concep</a:t>
                </a:r>
                <a:r>
                  <a:rPr lang="en-US" sz="1000" b="0" strike="sngStrike" dirty="0" smtClean="0"/>
                  <a:t>t</a:t>
                </a:r>
              </a:p>
              <a:p>
                <a:r>
                  <a:rPr lang="en-US" sz="1000" b="0" dirty="0"/>
                  <a:t>Set Format </a:t>
                </a:r>
                <a:r>
                  <a:rPr lang="en-US" sz="1000" b="0" dirty="0" smtClean="0"/>
                  <a:t>Position Use Description</a:t>
                </a:r>
              </a:p>
              <a:p>
                <a:r>
                  <a:rPr lang="en-US" sz="1000" b="0" dirty="0" smtClean="0"/>
                  <a:t>Occurrence Category</a:t>
                </a:r>
              </a:p>
              <a:p>
                <a:r>
                  <a:rPr lang="en-US" sz="1000" b="0" dirty="0" smtClean="0"/>
                  <a:t>Repeatability</a:t>
                </a:r>
              </a:p>
            </p:txBody>
          </p:sp>
        </p:grpSp>
        <p:grpSp>
          <p:nvGrpSpPr>
            <p:cNvPr id="18" name="Group 17"/>
            <p:cNvGrpSpPr/>
            <p:nvPr/>
          </p:nvGrpSpPr>
          <p:grpSpPr>
            <a:xfrm>
              <a:off x="1347413" y="3624952"/>
              <a:ext cx="2310187" cy="1434864"/>
              <a:chOff x="1334224" y="3572169"/>
              <a:chExt cx="2116863" cy="1652830"/>
            </a:xfrm>
          </p:grpSpPr>
          <p:sp>
            <p:nvSpPr>
              <p:cNvPr id="19" name="TextBox 18"/>
              <p:cNvSpPr txBox="1"/>
              <p:nvPr/>
            </p:nvSpPr>
            <p:spPr>
              <a:xfrm>
                <a:off x="1338321" y="3572169"/>
                <a:ext cx="2112766" cy="307778"/>
              </a:xfrm>
              <a:prstGeom prst="rect">
                <a:avLst/>
              </a:prstGeom>
              <a:noFill/>
              <a:ln w="12700">
                <a:solidFill>
                  <a:schemeClr val="tx1"/>
                </a:solidFill>
              </a:ln>
            </p:spPr>
            <p:txBody>
              <a:bodyPr wrap="square" rtlCol="0">
                <a:spAutoFit/>
              </a:bodyPr>
              <a:lstStyle/>
              <a:p>
                <a:pPr algn="ctr"/>
                <a:r>
                  <a:rPr lang="en-US" sz="1400" i="0" dirty="0" smtClean="0"/>
                  <a:t>Segment Structure</a:t>
                </a:r>
                <a:endParaRPr lang="en-US" sz="1400" i="0" dirty="0"/>
              </a:p>
            </p:txBody>
          </p:sp>
          <p:sp>
            <p:nvSpPr>
              <p:cNvPr id="20" name="TextBox 19"/>
              <p:cNvSpPr txBox="1"/>
              <p:nvPr/>
            </p:nvSpPr>
            <p:spPr>
              <a:xfrm>
                <a:off x="1334224" y="3877784"/>
                <a:ext cx="2116863" cy="1347215"/>
              </a:xfrm>
              <a:prstGeom prst="rect">
                <a:avLst/>
              </a:prstGeom>
              <a:noFill/>
              <a:ln w="12700">
                <a:solidFill>
                  <a:schemeClr val="tx1"/>
                </a:solidFill>
              </a:ln>
            </p:spPr>
            <p:txBody>
              <a:bodyPr wrap="square" rtlCol="0">
                <a:spAutoFit/>
              </a:bodyPr>
              <a:lstStyle/>
              <a:p>
                <a:r>
                  <a:rPr lang="en-US" sz="1000" b="0" dirty="0" smtClean="0"/>
                  <a:t>Segment Structure Name</a:t>
                </a:r>
              </a:p>
              <a:p>
                <a:r>
                  <a:rPr lang="en-US" sz="1000" b="0" strike="sngStrike" dirty="0">
                    <a:solidFill>
                      <a:srgbClr val="C00000"/>
                    </a:solidFill>
                  </a:rPr>
                  <a:t>Segment Structure </a:t>
                </a:r>
                <a:r>
                  <a:rPr lang="en-US" sz="1000" b="0" strike="sngStrike" dirty="0" smtClean="0">
                    <a:solidFill>
                      <a:srgbClr val="C00000"/>
                    </a:solidFill>
                  </a:rPr>
                  <a:t>Concept</a:t>
                </a:r>
              </a:p>
              <a:p>
                <a:r>
                  <a:rPr lang="en-US" sz="1000" b="0" dirty="0"/>
                  <a:t>Segment </a:t>
                </a:r>
                <a:r>
                  <a:rPr lang="en-US" sz="1000" b="0" dirty="0" smtClean="0"/>
                  <a:t>Structure Use Description</a:t>
                </a:r>
              </a:p>
              <a:p>
                <a:r>
                  <a:rPr lang="en-US" sz="1000" b="0" strike="sngStrike" dirty="0" smtClean="0">
                    <a:solidFill>
                      <a:srgbClr val="FF0000"/>
                    </a:solidFill>
                  </a:rPr>
                  <a:t>Initial Set Format Position(s)</a:t>
                </a:r>
              </a:p>
              <a:p>
                <a:r>
                  <a:rPr lang="en-US" sz="1000" b="0" dirty="0" smtClean="0"/>
                  <a:t>Occurrence Category</a:t>
                </a:r>
              </a:p>
              <a:p>
                <a:r>
                  <a:rPr lang="en-US" sz="1000" b="0" dirty="0" smtClean="0"/>
                  <a:t>Repeatability</a:t>
                </a:r>
              </a:p>
              <a:p>
                <a:r>
                  <a:rPr lang="en-US" sz="1000" b="0" strike="sngStrike" dirty="0" smtClean="0">
                    <a:solidFill>
                      <a:srgbClr val="C00000"/>
                    </a:solidFill>
                  </a:rPr>
                  <a:t>Version Indicator</a:t>
                </a:r>
                <a:endParaRPr lang="en-US" sz="1000" b="0" strike="sngStrike" dirty="0">
                  <a:solidFill>
                    <a:srgbClr val="C00000"/>
                  </a:solidFill>
                </a:endParaRPr>
              </a:p>
            </p:txBody>
          </p:sp>
        </p:grpSp>
      </p:grpSp>
      <p:grpSp>
        <p:nvGrpSpPr>
          <p:cNvPr id="24" name="Group 23"/>
          <p:cNvGrpSpPr/>
          <p:nvPr/>
        </p:nvGrpSpPr>
        <p:grpSpPr>
          <a:xfrm>
            <a:off x="4569166" y="1499790"/>
            <a:ext cx="3276600" cy="1631216"/>
            <a:chOff x="1334224" y="3579851"/>
            <a:chExt cx="2115442" cy="1631216"/>
          </a:xfrm>
        </p:grpSpPr>
        <p:sp>
          <p:nvSpPr>
            <p:cNvPr id="25" name="TextBox 24"/>
            <p:cNvSpPr txBox="1"/>
            <p:nvPr/>
          </p:nvSpPr>
          <p:spPr>
            <a:xfrm>
              <a:off x="1334225" y="3579851"/>
              <a:ext cx="2115441" cy="307777"/>
            </a:xfrm>
            <a:prstGeom prst="rect">
              <a:avLst/>
            </a:prstGeom>
            <a:noFill/>
            <a:ln w="12700">
              <a:solidFill>
                <a:schemeClr val="tx1"/>
              </a:solidFill>
            </a:ln>
          </p:spPr>
          <p:txBody>
            <a:bodyPr wrap="square" rtlCol="0">
              <a:spAutoFit/>
            </a:bodyPr>
            <a:lstStyle/>
            <a:p>
              <a:pPr algn="ctr"/>
              <a:r>
                <a:rPr lang="en-US" sz="1400" i="0" dirty="0" smtClean="0"/>
                <a:t>Message</a:t>
              </a:r>
              <a:endParaRPr lang="en-US" sz="1400" i="0" dirty="0"/>
            </a:p>
          </p:txBody>
        </p:sp>
        <p:sp>
          <p:nvSpPr>
            <p:cNvPr id="26" name="TextBox 25"/>
            <p:cNvSpPr txBox="1"/>
            <p:nvPr/>
          </p:nvSpPr>
          <p:spPr>
            <a:xfrm>
              <a:off x="1334224" y="3887628"/>
              <a:ext cx="2112766" cy="1323439"/>
            </a:xfrm>
            <a:prstGeom prst="rect">
              <a:avLst/>
            </a:prstGeom>
            <a:noFill/>
            <a:ln w="12700">
              <a:solidFill>
                <a:schemeClr val="tx1"/>
              </a:solidFill>
            </a:ln>
          </p:spPr>
          <p:txBody>
            <a:bodyPr wrap="square" rtlCol="0">
              <a:spAutoFit/>
            </a:bodyPr>
            <a:lstStyle/>
            <a:p>
              <a:r>
                <a:rPr lang="en-US" sz="1000" b="0" dirty="0" smtClean="0"/>
                <a:t>MTF Name - element</a:t>
              </a:r>
            </a:p>
            <a:p>
              <a:r>
                <a:rPr lang="en-US" sz="1000" b="0" dirty="0" smtClean="0"/>
                <a:t>MTF Identifier - attribute</a:t>
              </a:r>
            </a:p>
            <a:p>
              <a:r>
                <a:rPr lang="en-US" sz="1000" b="0" dirty="0" smtClean="0"/>
                <a:t>MTF Documentation (e.g., Purpose, MTF Notes, MTF Related Document(s), MTF Sponsor)</a:t>
              </a:r>
            </a:p>
            <a:p>
              <a:r>
                <a:rPr lang="en-US" sz="1000" b="0" dirty="0" smtClean="0"/>
                <a:t>Business Rules –  SRR/SRE to </a:t>
              </a:r>
              <a:r>
                <a:rPr lang="en-US" sz="1000" b="0" dirty="0" err="1" smtClean="0"/>
                <a:t>Schematron</a:t>
              </a:r>
              <a:r>
                <a:rPr lang="en-US" sz="1000" b="0" dirty="0" smtClean="0"/>
                <a:t>?</a:t>
              </a:r>
            </a:p>
            <a:p>
              <a:r>
                <a:rPr lang="en-US" sz="1000" b="0" dirty="0" smtClean="0"/>
                <a:t>Version Indicator – replace APPINFO with XML best practice</a:t>
              </a:r>
            </a:p>
            <a:p>
              <a:r>
                <a:rPr lang="en-US" sz="1000" b="0" dirty="0" smtClean="0"/>
                <a:t>IC-ISM Attribute Group</a:t>
              </a:r>
              <a:endParaRPr lang="en-US" sz="1000" b="0" dirty="0"/>
            </a:p>
          </p:txBody>
        </p:sp>
      </p:grpSp>
      <p:grpSp>
        <p:nvGrpSpPr>
          <p:cNvPr id="5" name="Group 4"/>
          <p:cNvGrpSpPr/>
          <p:nvPr/>
        </p:nvGrpSpPr>
        <p:grpSpPr>
          <a:xfrm>
            <a:off x="4767198" y="3275410"/>
            <a:ext cx="2876389" cy="1231106"/>
            <a:chOff x="5124633" y="3283112"/>
            <a:chExt cx="2876389" cy="1231106"/>
          </a:xfrm>
        </p:grpSpPr>
        <p:sp>
          <p:nvSpPr>
            <p:cNvPr id="22" name="TextBox 21"/>
            <p:cNvSpPr txBox="1"/>
            <p:nvPr/>
          </p:nvSpPr>
          <p:spPr>
            <a:xfrm>
              <a:off x="5128888" y="3283112"/>
              <a:ext cx="2872134" cy="523220"/>
            </a:xfrm>
            <a:prstGeom prst="rect">
              <a:avLst/>
            </a:prstGeom>
            <a:noFill/>
            <a:ln w="12700">
              <a:solidFill>
                <a:schemeClr val="tx1"/>
              </a:solidFill>
            </a:ln>
          </p:spPr>
          <p:txBody>
            <a:bodyPr wrap="square" rtlCol="0">
              <a:spAutoFit/>
            </a:bodyPr>
            <a:lstStyle/>
            <a:p>
              <a:pPr algn="ctr"/>
              <a:r>
                <a:rPr lang="en-US" sz="1400" i="0" dirty="0" smtClean="0"/>
                <a:t>Child Element</a:t>
              </a:r>
            </a:p>
            <a:p>
              <a:pPr algn="ctr"/>
              <a:r>
                <a:rPr lang="en-US" sz="1400" i="0" dirty="0" smtClean="0"/>
                <a:t>(Segment, Set, Field)</a:t>
              </a:r>
              <a:endParaRPr lang="en-US" sz="1400" i="0" dirty="0"/>
            </a:p>
          </p:txBody>
        </p:sp>
        <p:sp>
          <p:nvSpPr>
            <p:cNvPr id="23" name="TextBox 22"/>
            <p:cNvSpPr txBox="1"/>
            <p:nvPr/>
          </p:nvSpPr>
          <p:spPr>
            <a:xfrm>
              <a:off x="5124633" y="3806332"/>
              <a:ext cx="2876389" cy="707886"/>
            </a:xfrm>
            <a:prstGeom prst="rect">
              <a:avLst/>
            </a:prstGeom>
            <a:noFill/>
            <a:ln w="12700">
              <a:solidFill>
                <a:schemeClr val="tx1"/>
              </a:solidFill>
            </a:ln>
          </p:spPr>
          <p:txBody>
            <a:bodyPr wrap="square" rtlCol="0">
              <a:spAutoFit/>
            </a:bodyPr>
            <a:lstStyle/>
            <a:p>
              <a:r>
                <a:rPr lang="en-US" sz="1000" b="0" dirty="0" smtClean="0"/>
                <a:t>Child Element Ref</a:t>
              </a:r>
            </a:p>
            <a:p>
              <a:r>
                <a:rPr lang="en-US" sz="1000" b="0" dirty="0" smtClean="0"/>
                <a:t>Child Element Use Description – documentation</a:t>
              </a:r>
            </a:p>
            <a:p>
              <a:r>
                <a:rPr lang="en-US" sz="1000" b="0" dirty="0" smtClean="0"/>
                <a:t>Occurrence Category – </a:t>
              </a:r>
              <a:r>
                <a:rPr lang="en-US" sz="1000" b="0" dirty="0" err="1" smtClean="0"/>
                <a:t>minoccurs</a:t>
              </a:r>
              <a:endParaRPr lang="en-US" sz="1000" b="0" dirty="0" smtClean="0"/>
            </a:p>
            <a:p>
              <a:r>
                <a:rPr lang="en-US" sz="1000" b="0" dirty="0" smtClean="0"/>
                <a:t>Repeatability – </a:t>
              </a:r>
              <a:r>
                <a:rPr lang="en-US" sz="1000" b="0" dirty="0" err="1" smtClean="0"/>
                <a:t>maxoccurs</a:t>
              </a:r>
              <a:endParaRPr lang="en-US" sz="1000" b="0" dirty="0" smtClean="0"/>
            </a:p>
          </p:txBody>
        </p:sp>
      </p:grpSp>
    </p:spTree>
    <p:extLst>
      <p:ext uri="{BB962C8B-B14F-4D97-AF65-F5344CB8AC3E}">
        <p14:creationId xmlns:p14="http://schemas.microsoft.com/office/powerpoint/2010/main" val="1371823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08240" y="884478"/>
            <a:ext cx="4040188" cy="639762"/>
          </a:xfrm>
        </p:spPr>
        <p:txBody>
          <a:bodyPr/>
          <a:lstStyle/>
          <a:p>
            <a:r>
              <a:rPr lang="en-US" u="sng" dirty="0" smtClean="0">
                <a:solidFill>
                  <a:schemeClr val="tx2"/>
                </a:solidFill>
              </a:rPr>
              <a:t>Proposed</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segments.xsd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8" name="Group 27"/>
          <p:cNvGrpSpPr/>
          <p:nvPr/>
        </p:nvGrpSpPr>
        <p:grpSpPr>
          <a:xfrm>
            <a:off x="2915610" y="1499790"/>
            <a:ext cx="3198215" cy="1631216"/>
            <a:chOff x="1334224" y="3579851"/>
            <a:chExt cx="2115441" cy="1631216"/>
          </a:xfrm>
        </p:grpSpPr>
        <p:sp>
          <p:nvSpPr>
            <p:cNvPr id="35" name="TextBox 34"/>
            <p:cNvSpPr txBox="1"/>
            <p:nvPr/>
          </p:nvSpPr>
          <p:spPr>
            <a:xfrm>
              <a:off x="1338327" y="3579851"/>
              <a:ext cx="2111338" cy="307777"/>
            </a:xfrm>
            <a:prstGeom prst="rect">
              <a:avLst/>
            </a:prstGeom>
            <a:noFill/>
            <a:ln w="12700">
              <a:solidFill>
                <a:schemeClr val="tx1"/>
              </a:solidFill>
            </a:ln>
          </p:spPr>
          <p:txBody>
            <a:bodyPr wrap="square" rtlCol="0">
              <a:spAutoFit/>
            </a:bodyPr>
            <a:lstStyle/>
            <a:p>
              <a:pPr algn="ctr"/>
              <a:r>
                <a:rPr lang="en-US" sz="1400" i="0" dirty="0" smtClean="0"/>
                <a:t>Segment Format</a:t>
              </a:r>
              <a:endParaRPr lang="en-US" sz="1400" i="0" dirty="0"/>
            </a:p>
          </p:txBody>
        </p:sp>
        <p:sp>
          <p:nvSpPr>
            <p:cNvPr id="36" name="TextBox 35"/>
            <p:cNvSpPr txBox="1"/>
            <p:nvPr/>
          </p:nvSpPr>
          <p:spPr>
            <a:xfrm>
              <a:off x="1334224" y="3887628"/>
              <a:ext cx="2112766" cy="1323439"/>
            </a:xfrm>
            <a:prstGeom prst="rect">
              <a:avLst/>
            </a:prstGeom>
            <a:noFill/>
            <a:ln w="12700">
              <a:solidFill>
                <a:schemeClr val="tx1"/>
              </a:solidFill>
            </a:ln>
          </p:spPr>
          <p:txBody>
            <a:bodyPr wrap="square" rtlCol="0">
              <a:spAutoFit/>
            </a:bodyPr>
            <a:lstStyle/>
            <a:p>
              <a:r>
                <a:rPr lang="en-US" sz="1000" b="0" dirty="0" smtClean="0"/>
                <a:t>Segment Element declarations</a:t>
              </a:r>
            </a:p>
            <a:p>
              <a:r>
                <a:rPr lang="en-US" sz="1000" b="0" dirty="0" smtClean="0"/>
                <a:t>Segment Type</a:t>
              </a:r>
            </a:p>
            <a:p>
              <a:r>
                <a:rPr lang="en-US" sz="1000" b="0" dirty="0" smtClean="0"/>
                <a:t>Segment Type Documentation (Description, Related Document(s), etc.)</a:t>
              </a:r>
            </a:p>
            <a:p>
              <a:r>
                <a:rPr lang="en-US" sz="1000" b="0" dirty="0" smtClean="0"/>
                <a:t>Business Rules –  SRR/SRE to </a:t>
              </a:r>
              <a:r>
                <a:rPr lang="en-US" sz="1000" b="0" dirty="0" err="1"/>
                <a:t>S</a:t>
              </a:r>
              <a:r>
                <a:rPr lang="en-US" sz="1000" b="0" dirty="0" err="1" smtClean="0"/>
                <a:t>chematron</a:t>
              </a:r>
              <a:r>
                <a:rPr lang="en-US" sz="1000" b="0" dirty="0" smtClean="0"/>
                <a:t>?</a:t>
              </a:r>
            </a:p>
            <a:p>
              <a:r>
                <a:rPr lang="en-US" sz="1000" b="0" dirty="0" smtClean="0"/>
                <a:t>Version Indicator -  </a:t>
              </a:r>
              <a:r>
                <a:rPr lang="en-US" sz="1000" b="0" dirty="0"/>
                <a:t>replace APPINFO with XML best practice</a:t>
              </a:r>
            </a:p>
            <a:p>
              <a:r>
                <a:rPr lang="en-US" sz="1000" b="0" dirty="0" smtClean="0"/>
                <a:t>IC-ISM </a:t>
              </a:r>
              <a:r>
                <a:rPr lang="en-US" sz="1000" b="0" dirty="0"/>
                <a:t>Attribute </a:t>
              </a:r>
              <a:r>
                <a:rPr lang="en-US" sz="1000" b="0" dirty="0" smtClean="0"/>
                <a:t>Group</a:t>
              </a:r>
              <a:endParaRPr lang="en-US" sz="1000" b="0" dirty="0"/>
            </a:p>
          </p:txBody>
        </p:sp>
      </p:grpSp>
      <p:grpSp>
        <p:nvGrpSpPr>
          <p:cNvPr id="15" name="Group 14"/>
          <p:cNvGrpSpPr/>
          <p:nvPr/>
        </p:nvGrpSpPr>
        <p:grpSpPr>
          <a:xfrm>
            <a:off x="2915610" y="3220260"/>
            <a:ext cx="3192012" cy="1231106"/>
            <a:chOff x="5120337" y="3283112"/>
            <a:chExt cx="2423463" cy="1231106"/>
          </a:xfrm>
        </p:grpSpPr>
        <p:sp>
          <p:nvSpPr>
            <p:cNvPr id="16" name="TextBox 15"/>
            <p:cNvSpPr txBox="1"/>
            <p:nvPr/>
          </p:nvSpPr>
          <p:spPr>
            <a:xfrm>
              <a:off x="5120337" y="3283112"/>
              <a:ext cx="2423456" cy="523220"/>
            </a:xfrm>
            <a:prstGeom prst="rect">
              <a:avLst/>
            </a:prstGeom>
            <a:noFill/>
            <a:ln w="12700">
              <a:solidFill>
                <a:schemeClr val="tx1"/>
              </a:solidFill>
            </a:ln>
          </p:spPr>
          <p:txBody>
            <a:bodyPr wrap="square" rtlCol="0">
              <a:spAutoFit/>
            </a:bodyPr>
            <a:lstStyle/>
            <a:p>
              <a:pPr algn="ctr"/>
              <a:r>
                <a:rPr lang="en-US" sz="1400" i="0" dirty="0" smtClean="0"/>
                <a:t>Child Element</a:t>
              </a:r>
            </a:p>
            <a:p>
              <a:pPr algn="ctr"/>
              <a:r>
                <a:rPr lang="en-US" sz="1400" i="0" dirty="0" smtClean="0"/>
                <a:t>(Set, Field)</a:t>
              </a:r>
              <a:endParaRPr lang="en-US" sz="1400" i="0" dirty="0"/>
            </a:p>
          </p:txBody>
        </p:sp>
        <p:sp>
          <p:nvSpPr>
            <p:cNvPr id="17" name="TextBox 16"/>
            <p:cNvSpPr txBox="1"/>
            <p:nvPr/>
          </p:nvSpPr>
          <p:spPr>
            <a:xfrm>
              <a:off x="5124634" y="3806332"/>
              <a:ext cx="2419166" cy="707886"/>
            </a:xfrm>
            <a:prstGeom prst="rect">
              <a:avLst/>
            </a:prstGeom>
            <a:noFill/>
            <a:ln w="12700">
              <a:solidFill>
                <a:schemeClr val="tx1"/>
              </a:solidFill>
            </a:ln>
          </p:spPr>
          <p:txBody>
            <a:bodyPr wrap="square" rtlCol="0">
              <a:spAutoFit/>
            </a:bodyPr>
            <a:lstStyle/>
            <a:p>
              <a:r>
                <a:rPr lang="en-US" sz="1000" b="0" dirty="0" smtClean="0"/>
                <a:t>Child Element Ref</a:t>
              </a:r>
            </a:p>
            <a:p>
              <a:r>
                <a:rPr lang="en-US" sz="1000" b="0" dirty="0" smtClean="0"/>
                <a:t>Child Element Use Description</a:t>
              </a:r>
            </a:p>
            <a:p>
              <a:r>
                <a:rPr lang="en-US" sz="1000" b="0" dirty="0" smtClean="0"/>
                <a:t>Occurrence Category – </a:t>
              </a:r>
              <a:r>
                <a:rPr lang="en-US" sz="1000" b="0" dirty="0" err="1" smtClean="0"/>
                <a:t>minoccurs</a:t>
              </a:r>
              <a:endParaRPr lang="en-US" sz="1000" b="0" dirty="0" smtClean="0"/>
            </a:p>
            <a:p>
              <a:r>
                <a:rPr lang="en-US" sz="1000" b="0" dirty="0" smtClean="0"/>
                <a:t>Repeatability – </a:t>
              </a:r>
              <a:r>
                <a:rPr lang="en-US" sz="1000" b="0" dirty="0" err="1" smtClean="0"/>
                <a:t>maxoccurs</a:t>
              </a:r>
              <a:endParaRPr lang="en-US" sz="1000" b="0" dirty="0" smtClean="0"/>
            </a:p>
          </p:txBody>
        </p:sp>
      </p:grpSp>
    </p:spTree>
    <p:extLst>
      <p:ext uri="{BB962C8B-B14F-4D97-AF65-F5344CB8AC3E}">
        <p14:creationId xmlns:p14="http://schemas.microsoft.com/office/powerpoint/2010/main" val="2861438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6" name="Title 5"/>
          <p:cNvSpPr>
            <a:spLocks noGrp="1"/>
          </p:cNvSpPr>
          <p:nvPr>
            <p:ph type="title"/>
          </p:nvPr>
        </p:nvSpPr>
        <p:spPr/>
        <p:txBody>
          <a:bodyPr/>
          <a:lstStyle/>
          <a:p>
            <a:r>
              <a:rPr lang="en-US" dirty="0"/>
              <a:t>s</a:t>
            </a:r>
            <a:r>
              <a:rPr lang="en-US" dirty="0" smtClean="0"/>
              <a:t>ets.xsd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7" name="Group 26"/>
          <p:cNvGrpSpPr/>
          <p:nvPr/>
        </p:nvGrpSpPr>
        <p:grpSpPr>
          <a:xfrm>
            <a:off x="1299590" y="1491244"/>
            <a:ext cx="2358011" cy="4551356"/>
            <a:chOff x="1338866" y="1499790"/>
            <a:chExt cx="2358011" cy="4551356"/>
          </a:xfrm>
        </p:grpSpPr>
        <p:grpSp>
          <p:nvGrpSpPr>
            <p:cNvPr id="28" name="Group 27"/>
            <p:cNvGrpSpPr/>
            <p:nvPr/>
          </p:nvGrpSpPr>
          <p:grpSpPr>
            <a:xfrm>
              <a:off x="1338866" y="1499790"/>
              <a:ext cx="2358011" cy="2246769"/>
              <a:chOff x="1334224" y="3579851"/>
              <a:chExt cx="2151274" cy="2246769"/>
            </a:xfrm>
          </p:grpSpPr>
          <p:sp>
            <p:nvSpPr>
              <p:cNvPr id="35" name="TextBox 34"/>
              <p:cNvSpPr txBox="1"/>
              <p:nvPr/>
            </p:nvSpPr>
            <p:spPr>
              <a:xfrm>
                <a:off x="1338327" y="3579851"/>
                <a:ext cx="2147171" cy="307777"/>
              </a:xfrm>
              <a:prstGeom prst="rect">
                <a:avLst/>
              </a:prstGeom>
              <a:noFill/>
              <a:ln w="12700">
                <a:solidFill>
                  <a:schemeClr val="tx1"/>
                </a:solidFill>
              </a:ln>
            </p:spPr>
            <p:txBody>
              <a:bodyPr wrap="square" rtlCol="0">
                <a:spAutoFit/>
              </a:bodyPr>
              <a:lstStyle/>
              <a:p>
                <a:pPr algn="ctr"/>
                <a:r>
                  <a:rPr lang="en-US" sz="1400" i="0" dirty="0" smtClean="0"/>
                  <a:t>Set Format</a:t>
                </a:r>
                <a:endParaRPr lang="en-US" sz="1400" i="0" dirty="0"/>
              </a:p>
            </p:txBody>
          </p:sp>
          <p:sp>
            <p:nvSpPr>
              <p:cNvPr id="36" name="TextBox 35"/>
              <p:cNvSpPr txBox="1"/>
              <p:nvPr/>
            </p:nvSpPr>
            <p:spPr>
              <a:xfrm>
                <a:off x="1334224" y="3887628"/>
                <a:ext cx="2151274" cy="1938992"/>
              </a:xfrm>
              <a:prstGeom prst="rect">
                <a:avLst/>
              </a:prstGeom>
              <a:noFill/>
              <a:ln w="12700">
                <a:solidFill>
                  <a:schemeClr val="tx1"/>
                </a:solidFill>
              </a:ln>
            </p:spPr>
            <p:txBody>
              <a:bodyPr wrap="square" rtlCol="0">
                <a:spAutoFit/>
              </a:bodyPr>
              <a:lstStyle/>
              <a:p>
                <a:r>
                  <a:rPr lang="en-US" sz="1000" b="0" dirty="0" smtClean="0"/>
                  <a:t>Set Format Name</a:t>
                </a:r>
              </a:p>
              <a:p>
                <a:r>
                  <a:rPr lang="en-US" sz="1000" b="0" dirty="0" smtClean="0"/>
                  <a:t>Set Format Identifier</a:t>
                </a:r>
              </a:p>
              <a:p>
                <a:r>
                  <a:rPr lang="en-US" sz="1000" b="0" dirty="0" smtClean="0"/>
                  <a:t>Columnar Indicator</a:t>
                </a:r>
              </a:p>
              <a:p>
                <a:r>
                  <a:rPr lang="en-US" sz="1000" b="0" dirty="0" smtClean="0"/>
                  <a:t>Group of Fields Indicator</a:t>
                </a:r>
              </a:p>
              <a:p>
                <a:r>
                  <a:rPr lang="en-US" sz="1000" b="0" dirty="0" smtClean="0"/>
                  <a:t>Repeatability for Group of Fields</a:t>
                </a:r>
              </a:p>
              <a:p>
                <a:r>
                  <a:rPr lang="en-US" sz="1000" b="0" dirty="0" smtClean="0"/>
                  <a:t>Set Format Note</a:t>
                </a:r>
              </a:p>
              <a:p>
                <a:r>
                  <a:rPr lang="en-US" sz="1000" b="0" dirty="0" smtClean="0"/>
                  <a:t>Set Format Example(s)</a:t>
                </a:r>
              </a:p>
              <a:p>
                <a:r>
                  <a:rPr lang="en-US" sz="1000" b="0" dirty="0" smtClean="0"/>
                  <a:t>Set Format Remark</a:t>
                </a:r>
              </a:p>
              <a:p>
                <a:r>
                  <a:rPr lang="en-US" sz="1000" b="0" dirty="0" smtClean="0"/>
                  <a:t>Set Format SRR, SRE</a:t>
                </a:r>
              </a:p>
              <a:p>
                <a:r>
                  <a:rPr lang="en-US" sz="1000" b="0" dirty="0" smtClean="0"/>
                  <a:t>Set Format Sponsor</a:t>
                </a:r>
              </a:p>
              <a:p>
                <a:r>
                  <a:rPr lang="en-US" sz="1000" b="0" dirty="0" smtClean="0"/>
                  <a:t>Set Format Related Document(s)</a:t>
                </a:r>
              </a:p>
              <a:p>
                <a:r>
                  <a:rPr lang="en-US" sz="1000" b="0" dirty="0" smtClean="0"/>
                  <a:t>Version Indicator</a:t>
                </a:r>
              </a:p>
            </p:txBody>
          </p:sp>
        </p:grpSp>
        <p:grpSp>
          <p:nvGrpSpPr>
            <p:cNvPr id="29" name="Group 28"/>
            <p:cNvGrpSpPr/>
            <p:nvPr/>
          </p:nvGrpSpPr>
          <p:grpSpPr>
            <a:xfrm>
              <a:off x="1347412" y="5037032"/>
              <a:ext cx="2349464" cy="1014114"/>
              <a:chOff x="1347412" y="5037032"/>
              <a:chExt cx="2349464" cy="1014114"/>
            </a:xfrm>
          </p:grpSpPr>
          <p:sp>
            <p:nvSpPr>
              <p:cNvPr id="33" name="TextBox 32"/>
              <p:cNvSpPr txBox="1"/>
              <p:nvPr/>
            </p:nvSpPr>
            <p:spPr>
              <a:xfrm>
                <a:off x="1351130" y="5037032"/>
                <a:ext cx="2345746" cy="307777"/>
              </a:xfrm>
              <a:prstGeom prst="rect">
                <a:avLst/>
              </a:prstGeom>
              <a:noFill/>
              <a:ln w="12700">
                <a:solidFill>
                  <a:schemeClr val="tx1"/>
                </a:solidFill>
              </a:ln>
            </p:spPr>
            <p:txBody>
              <a:bodyPr wrap="square" rtlCol="0">
                <a:spAutoFit/>
              </a:bodyPr>
              <a:lstStyle/>
              <a:p>
                <a:pPr algn="ctr"/>
                <a:r>
                  <a:rPr lang="en-US" sz="1400" i="0" dirty="0" smtClean="0"/>
                  <a:t>Assigned FFIRN/FUD</a:t>
                </a:r>
                <a:endParaRPr lang="en-US" sz="1400" i="0" dirty="0"/>
              </a:p>
            </p:txBody>
          </p:sp>
          <p:sp>
            <p:nvSpPr>
              <p:cNvPr id="34" name="TextBox 33"/>
              <p:cNvSpPr txBox="1"/>
              <p:nvPr/>
            </p:nvSpPr>
            <p:spPr>
              <a:xfrm>
                <a:off x="1347412" y="5343260"/>
                <a:ext cx="2349464" cy="707886"/>
              </a:xfrm>
              <a:prstGeom prst="rect">
                <a:avLst/>
              </a:prstGeom>
              <a:noFill/>
              <a:ln w="12700">
                <a:solidFill>
                  <a:schemeClr val="tx1"/>
                </a:solidFill>
              </a:ln>
            </p:spPr>
            <p:txBody>
              <a:bodyPr wrap="square" rtlCol="0">
                <a:spAutoFit/>
              </a:bodyPr>
              <a:lstStyle/>
              <a:p>
                <a:r>
                  <a:rPr lang="en-US" sz="1000" b="0" dirty="0" smtClean="0"/>
                  <a:t>Alphabetic Identifier</a:t>
                </a:r>
              </a:p>
              <a:p>
                <a:r>
                  <a:rPr lang="en-US" sz="1000" b="0" dirty="0" smtClean="0"/>
                  <a:t>Justification</a:t>
                </a:r>
              </a:p>
              <a:p>
                <a:r>
                  <a:rPr lang="en-US" sz="1000" b="0" dirty="0" smtClean="0"/>
                  <a:t>Field Descriptor</a:t>
                </a:r>
              </a:p>
              <a:p>
                <a:r>
                  <a:rPr lang="en-US" sz="1000" b="0" dirty="0" smtClean="0"/>
                  <a:t>Assigned FFIRN/FUD Use Description</a:t>
                </a:r>
              </a:p>
            </p:txBody>
          </p:sp>
        </p:grpSp>
        <p:grpSp>
          <p:nvGrpSpPr>
            <p:cNvPr id="30" name="Group 29"/>
            <p:cNvGrpSpPr/>
            <p:nvPr/>
          </p:nvGrpSpPr>
          <p:grpSpPr>
            <a:xfrm>
              <a:off x="1347413" y="3795851"/>
              <a:ext cx="2349463" cy="1178362"/>
              <a:chOff x="1334224" y="3769049"/>
              <a:chExt cx="2152852" cy="1357364"/>
            </a:xfrm>
          </p:grpSpPr>
          <p:sp>
            <p:nvSpPr>
              <p:cNvPr id="31" name="TextBox 30"/>
              <p:cNvSpPr txBox="1"/>
              <p:nvPr/>
            </p:nvSpPr>
            <p:spPr>
              <a:xfrm>
                <a:off x="1338321" y="3769049"/>
                <a:ext cx="2148755" cy="354531"/>
              </a:xfrm>
              <a:prstGeom prst="rect">
                <a:avLst/>
              </a:prstGeom>
              <a:noFill/>
              <a:ln w="12700">
                <a:solidFill>
                  <a:schemeClr val="tx1"/>
                </a:solidFill>
              </a:ln>
            </p:spPr>
            <p:txBody>
              <a:bodyPr wrap="square" rtlCol="0">
                <a:spAutoFit/>
              </a:bodyPr>
              <a:lstStyle/>
              <a:p>
                <a:pPr algn="ctr"/>
                <a:r>
                  <a:rPr lang="en-US" sz="1400" i="0" dirty="0" smtClean="0"/>
                  <a:t>Field Format Position</a:t>
                </a:r>
                <a:endParaRPr lang="en-US" sz="1400" i="0" dirty="0"/>
              </a:p>
            </p:txBody>
          </p:sp>
          <p:sp>
            <p:nvSpPr>
              <p:cNvPr id="32" name="TextBox 31"/>
              <p:cNvSpPr txBox="1"/>
              <p:nvPr/>
            </p:nvSpPr>
            <p:spPr>
              <a:xfrm>
                <a:off x="1334224" y="4133729"/>
                <a:ext cx="2152852" cy="992684"/>
              </a:xfrm>
              <a:prstGeom prst="rect">
                <a:avLst/>
              </a:prstGeom>
              <a:noFill/>
              <a:ln w="12700">
                <a:solidFill>
                  <a:schemeClr val="tx1"/>
                </a:solidFill>
              </a:ln>
            </p:spPr>
            <p:txBody>
              <a:bodyPr wrap="square" rtlCol="0">
                <a:spAutoFit/>
              </a:bodyPr>
              <a:lstStyle/>
              <a:p>
                <a:r>
                  <a:rPr lang="en-US" sz="1000" b="0" dirty="0" smtClean="0"/>
                  <a:t>Field Format Position Name</a:t>
                </a:r>
              </a:p>
              <a:p>
                <a:r>
                  <a:rPr lang="en-US" sz="1000" b="0" dirty="0" smtClean="0"/>
                  <a:t>Field Format Position Number</a:t>
                </a:r>
              </a:p>
              <a:p>
                <a:r>
                  <a:rPr lang="en-US" sz="1000" b="0" dirty="0" smtClean="0"/>
                  <a:t>Occurrence Category</a:t>
                </a:r>
              </a:p>
              <a:p>
                <a:r>
                  <a:rPr lang="en-US" sz="1000" b="0" dirty="0" smtClean="0"/>
                  <a:t>Field Format Position Concept</a:t>
                </a:r>
              </a:p>
              <a:p>
                <a:r>
                  <a:rPr lang="en-US" sz="1000" b="0" dirty="0" smtClean="0"/>
                  <a:t>Column Header</a:t>
                </a:r>
                <a:endParaRPr lang="en-US" sz="1000" b="0" dirty="0"/>
              </a:p>
            </p:txBody>
          </p:sp>
        </p:grpSp>
      </p:grpSp>
    </p:spTree>
    <p:extLst>
      <p:ext uri="{BB962C8B-B14F-4D97-AF65-F5344CB8AC3E}">
        <p14:creationId xmlns:p14="http://schemas.microsoft.com/office/powerpoint/2010/main" val="317855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99590" y="1491244"/>
            <a:ext cx="2358011" cy="4551356"/>
            <a:chOff x="1338866" y="1499790"/>
            <a:chExt cx="2358011" cy="4551356"/>
          </a:xfrm>
        </p:grpSpPr>
        <p:grpSp>
          <p:nvGrpSpPr>
            <p:cNvPr id="28" name="Group 27"/>
            <p:cNvGrpSpPr/>
            <p:nvPr/>
          </p:nvGrpSpPr>
          <p:grpSpPr>
            <a:xfrm>
              <a:off x="1338866" y="1499790"/>
              <a:ext cx="2358011" cy="2246769"/>
              <a:chOff x="1334224" y="3579851"/>
              <a:chExt cx="2151274" cy="2246769"/>
            </a:xfrm>
          </p:grpSpPr>
          <p:sp>
            <p:nvSpPr>
              <p:cNvPr id="35" name="TextBox 34"/>
              <p:cNvSpPr txBox="1"/>
              <p:nvPr/>
            </p:nvSpPr>
            <p:spPr>
              <a:xfrm>
                <a:off x="1338327" y="3579851"/>
                <a:ext cx="2147171" cy="307777"/>
              </a:xfrm>
              <a:prstGeom prst="rect">
                <a:avLst/>
              </a:prstGeom>
              <a:noFill/>
              <a:ln w="12700">
                <a:solidFill>
                  <a:schemeClr val="tx1"/>
                </a:solidFill>
              </a:ln>
            </p:spPr>
            <p:txBody>
              <a:bodyPr wrap="square" rtlCol="0">
                <a:spAutoFit/>
              </a:bodyPr>
              <a:lstStyle/>
              <a:p>
                <a:pPr algn="ctr"/>
                <a:r>
                  <a:rPr lang="en-US" sz="1400" i="0" dirty="0" smtClean="0"/>
                  <a:t>Set Format</a:t>
                </a:r>
                <a:endParaRPr lang="en-US" sz="1400" i="0" dirty="0"/>
              </a:p>
            </p:txBody>
          </p:sp>
          <p:sp>
            <p:nvSpPr>
              <p:cNvPr id="36" name="TextBox 35"/>
              <p:cNvSpPr txBox="1"/>
              <p:nvPr/>
            </p:nvSpPr>
            <p:spPr>
              <a:xfrm>
                <a:off x="1334224" y="3887628"/>
                <a:ext cx="2151274" cy="1938992"/>
              </a:xfrm>
              <a:prstGeom prst="rect">
                <a:avLst/>
              </a:prstGeom>
              <a:noFill/>
              <a:ln w="12700">
                <a:solidFill>
                  <a:schemeClr val="tx1"/>
                </a:solidFill>
              </a:ln>
            </p:spPr>
            <p:txBody>
              <a:bodyPr wrap="square" rtlCol="0">
                <a:spAutoFit/>
              </a:bodyPr>
              <a:lstStyle/>
              <a:p>
                <a:r>
                  <a:rPr lang="en-US" sz="1000" b="0" dirty="0" smtClean="0"/>
                  <a:t>Set Format Name</a:t>
                </a:r>
              </a:p>
              <a:p>
                <a:r>
                  <a:rPr lang="en-US" sz="1000" b="0" dirty="0" smtClean="0"/>
                  <a:t>Set Format Identifier</a:t>
                </a:r>
              </a:p>
              <a:p>
                <a:r>
                  <a:rPr lang="en-US" sz="1000" b="0" strike="sngStrike" dirty="0" smtClean="0">
                    <a:solidFill>
                      <a:srgbClr val="C00000"/>
                    </a:solidFill>
                  </a:rPr>
                  <a:t>Columnar Indicator</a:t>
                </a:r>
              </a:p>
              <a:p>
                <a:r>
                  <a:rPr lang="en-US" sz="1000" b="0" strike="sngStrike" dirty="0" smtClean="0">
                    <a:solidFill>
                      <a:srgbClr val="C00000"/>
                    </a:solidFill>
                  </a:rPr>
                  <a:t>Group of Fields Indicator</a:t>
                </a:r>
              </a:p>
              <a:p>
                <a:r>
                  <a:rPr lang="en-US" sz="1000" b="0" strike="sngStrike" dirty="0" smtClean="0">
                    <a:solidFill>
                      <a:srgbClr val="C00000"/>
                    </a:solidFill>
                  </a:rPr>
                  <a:t>Repeatability for Group of Fields</a:t>
                </a:r>
              </a:p>
              <a:p>
                <a:r>
                  <a:rPr lang="en-US" sz="1000" b="0" dirty="0" smtClean="0"/>
                  <a:t>Set Format Note</a:t>
                </a:r>
              </a:p>
              <a:p>
                <a:r>
                  <a:rPr lang="en-US" sz="1000" b="0" dirty="0" smtClean="0"/>
                  <a:t>Set Format Example(s)</a:t>
                </a:r>
              </a:p>
              <a:p>
                <a:r>
                  <a:rPr lang="en-US" sz="1000" b="0" strike="sngStrike" dirty="0" smtClean="0">
                    <a:solidFill>
                      <a:srgbClr val="C00000"/>
                    </a:solidFill>
                  </a:rPr>
                  <a:t>Set Format Remark</a:t>
                </a:r>
              </a:p>
              <a:p>
                <a:r>
                  <a:rPr lang="en-US" sz="1000" b="0" dirty="0" smtClean="0"/>
                  <a:t>Set Format SRR, SRE</a:t>
                </a:r>
              </a:p>
              <a:p>
                <a:r>
                  <a:rPr lang="en-US" sz="1000" b="0" strike="sngStrike" dirty="0" smtClean="0">
                    <a:solidFill>
                      <a:srgbClr val="C00000"/>
                    </a:solidFill>
                  </a:rPr>
                  <a:t>Set Format Sponsor</a:t>
                </a:r>
              </a:p>
              <a:p>
                <a:r>
                  <a:rPr lang="en-US" sz="1000" b="0" dirty="0" smtClean="0"/>
                  <a:t>Set Format Related Document(s)</a:t>
                </a:r>
              </a:p>
              <a:p>
                <a:r>
                  <a:rPr lang="en-US" sz="1000" b="0" dirty="0" smtClean="0"/>
                  <a:t>Version Indicator</a:t>
                </a:r>
              </a:p>
            </p:txBody>
          </p:sp>
        </p:grpSp>
        <p:grpSp>
          <p:nvGrpSpPr>
            <p:cNvPr id="29" name="Group 28"/>
            <p:cNvGrpSpPr/>
            <p:nvPr/>
          </p:nvGrpSpPr>
          <p:grpSpPr>
            <a:xfrm>
              <a:off x="1347412" y="5037032"/>
              <a:ext cx="2349464" cy="1014114"/>
              <a:chOff x="1347412" y="5037032"/>
              <a:chExt cx="2349464" cy="1014114"/>
            </a:xfrm>
          </p:grpSpPr>
          <p:sp>
            <p:nvSpPr>
              <p:cNvPr id="33" name="TextBox 32"/>
              <p:cNvSpPr txBox="1"/>
              <p:nvPr/>
            </p:nvSpPr>
            <p:spPr>
              <a:xfrm>
                <a:off x="1351130" y="5037032"/>
                <a:ext cx="2345746" cy="307777"/>
              </a:xfrm>
              <a:prstGeom prst="rect">
                <a:avLst/>
              </a:prstGeom>
              <a:noFill/>
              <a:ln w="12700">
                <a:solidFill>
                  <a:schemeClr val="tx1"/>
                </a:solidFill>
              </a:ln>
            </p:spPr>
            <p:txBody>
              <a:bodyPr wrap="square" rtlCol="0">
                <a:spAutoFit/>
              </a:bodyPr>
              <a:lstStyle/>
              <a:p>
                <a:pPr algn="ctr"/>
                <a:r>
                  <a:rPr lang="en-US" sz="1400" i="0" dirty="0" smtClean="0"/>
                  <a:t>Assigned FFIRN/FUD</a:t>
                </a:r>
                <a:endParaRPr lang="en-US" sz="1400" i="0" dirty="0"/>
              </a:p>
            </p:txBody>
          </p:sp>
          <p:sp>
            <p:nvSpPr>
              <p:cNvPr id="34" name="TextBox 33"/>
              <p:cNvSpPr txBox="1"/>
              <p:nvPr/>
            </p:nvSpPr>
            <p:spPr>
              <a:xfrm>
                <a:off x="1347412" y="5343260"/>
                <a:ext cx="2349464" cy="707886"/>
              </a:xfrm>
              <a:prstGeom prst="rect">
                <a:avLst/>
              </a:prstGeom>
              <a:noFill/>
              <a:ln w="12700">
                <a:solidFill>
                  <a:schemeClr val="tx1"/>
                </a:solidFill>
              </a:ln>
            </p:spPr>
            <p:txBody>
              <a:bodyPr wrap="square" rtlCol="0">
                <a:spAutoFit/>
              </a:bodyPr>
              <a:lstStyle/>
              <a:p>
                <a:r>
                  <a:rPr lang="en-US" sz="1000" b="0" strike="sngStrike" dirty="0" smtClean="0">
                    <a:solidFill>
                      <a:srgbClr val="C00000"/>
                    </a:solidFill>
                  </a:rPr>
                  <a:t>Alphabetic Identifier</a:t>
                </a:r>
              </a:p>
              <a:p>
                <a:r>
                  <a:rPr lang="en-US" sz="1000" b="0" strike="sngStrike" dirty="0" smtClean="0">
                    <a:solidFill>
                      <a:srgbClr val="C00000"/>
                    </a:solidFill>
                  </a:rPr>
                  <a:t>Justification</a:t>
                </a:r>
              </a:p>
              <a:p>
                <a:r>
                  <a:rPr lang="en-US" sz="1000" b="0" strike="sngStrike" dirty="0" smtClean="0">
                    <a:solidFill>
                      <a:srgbClr val="FF0000"/>
                    </a:solidFill>
                  </a:rPr>
                  <a:t>Field Descriptor</a:t>
                </a:r>
              </a:p>
              <a:p>
                <a:r>
                  <a:rPr lang="en-US" sz="1000" b="0" dirty="0" smtClean="0"/>
                  <a:t>Assigned FFIRN/FUD Use Description</a:t>
                </a:r>
              </a:p>
            </p:txBody>
          </p:sp>
        </p:grpSp>
        <p:grpSp>
          <p:nvGrpSpPr>
            <p:cNvPr id="30" name="Group 29"/>
            <p:cNvGrpSpPr/>
            <p:nvPr/>
          </p:nvGrpSpPr>
          <p:grpSpPr>
            <a:xfrm>
              <a:off x="1347413" y="3795851"/>
              <a:ext cx="2349463" cy="1178362"/>
              <a:chOff x="1334224" y="3769049"/>
              <a:chExt cx="2152852" cy="1357364"/>
            </a:xfrm>
          </p:grpSpPr>
          <p:sp>
            <p:nvSpPr>
              <p:cNvPr id="31" name="TextBox 30"/>
              <p:cNvSpPr txBox="1"/>
              <p:nvPr/>
            </p:nvSpPr>
            <p:spPr>
              <a:xfrm>
                <a:off x="1338321" y="3769049"/>
                <a:ext cx="2148755" cy="354531"/>
              </a:xfrm>
              <a:prstGeom prst="rect">
                <a:avLst/>
              </a:prstGeom>
              <a:noFill/>
              <a:ln w="12700">
                <a:solidFill>
                  <a:schemeClr val="tx1"/>
                </a:solidFill>
              </a:ln>
            </p:spPr>
            <p:txBody>
              <a:bodyPr wrap="square" rtlCol="0">
                <a:spAutoFit/>
              </a:bodyPr>
              <a:lstStyle/>
              <a:p>
                <a:pPr algn="ctr"/>
                <a:r>
                  <a:rPr lang="en-US" sz="1400" i="0" dirty="0" smtClean="0"/>
                  <a:t>Field Format Position</a:t>
                </a:r>
                <a:endParaRPr lang="en-US" sz="1400" i="0" dirty="0"/>
              </a:p>
            </p:txBody>
          </p:sp>
          <p:sp>
            <p:nvSpPr>
              <p:cNvPr id="32" name="TextBox 31"/>
              <p:cNvSpPr txBox="1"/>
              <p:nvPr/>
            </p:nvSpPr>
            <p:spPr>
              <a:xfrm>
                <a:off x="1334224" y="4133729"/>
                <a:ext cx="2152852" cy="992684"/>
              </a:xfrm>
              <a:prstGeom prst="rect">
                <a:avLst/>
              </a:prstGeom>
              <a:noFill/>
              <a:ln w="12700">
                <a:solidFill>
                  <a:schemeClr val="tx1"/>
                </a:solidFill>
              </a:ln>
            </p:spPr>
            <p:txBody>
              <a:bodyPr wrap="square" rtlCol="0">
                <a:spAutoFit/>
              </a:bodyPr>
              <a:lstStyle/>
              <a:p>
                <a:r>
                  <a:rPr lang="en-US" sz="1000" b="0" dirty="0" smtClean="0"/>
                  <a:t>Field Format Position Name</a:t>
                </a:r>
              </a:p>
              <a:p>
                <a:r>
                  <a:rPr lang="en-US" sz="1000" b="0" strike="sngStrike" dirty="0" smtClean="0">
                    <a:solidFill>
                      <a:srgbClr val="FF0000"/>
                    </a:solidFill>
                  </a:rPr>
                  <a:t>Field Format Position Number</a:t>
                </a:r>
              </a:p>
              <a:p>
                <a:r>
                  <a:rPr lang="en-US" sz="1000" b="0" dirty="0" smtClean="0"/>
                  <a:t>Occurrence Category</a:t>
                </a:r>
              </a:p>
              <a:p>
                <a:r>
                  <a:rPr lang="en-US" sz="1000" b="0" strike="sngStrike" dirty="0" smtClean="0">
                    <a:solidFill>
                      <a:srgbClr val="C00000"/>
                    </a:solidFill>
                  </a:rPr>
                  <a:t>Field Format Position Concept</a:t>
                </a:r>
              </a:p>
              <a:p>
                <a:r>
                  <a:rPr lang="en-US" sz="1000" b="0" strike="sngStrike" dirty="0" smtClean="0">
                    <a:solidFill>
                      <a:srgbClr val="C00000"/>
                    </a:solidFill>
                  </a:rPr>
                  <a:t>Column Header</a:t>
                </a:r>
                <a:endParaRPr lang="en-US" sz="1000" b="0" strike="sngStrike" dirty="0">
                  <a:solidFill>
                    <a:srgbClr val="C00000"/>
                  </a:solidFill>
                </a:endParaRPr>
              </a:p>
            </p:txBody>
          </p:sp>
        </p:grpSp>
      </p:grpSp>
      <p:sp>
        <p:nvSpPr>
          <p:cNvPr id="2" name="Text Placeholder 1"/>
          <p:cNvSpPr>
            <a:spLocks noGrp="1"/>
          </p:cNvSpPr>
          <p:nvPr>
            <p:ph type="body" idx="1"/>
          </p:nvPr>
        </p:nvSpPr>
        <p:spPr>
          <a:xfrm>
            <a:off x="457200" y="884478"/>
            <a:ext cx="4040188" cy="639762"/>
          </a:xfrm>
        </p:spPr>
        <p:txBody>
          <a:bodyPr/>
          <a:lstStyle/>
          <a:p>
            <a:r>
              <a:rPr lang="en-US" u="sng" dirty="0" smtClean="0">
                <a:solidFill>
                  <a:schemeClr val="tx2"/>
                </a:solidFill>
              </a:rPr>
              <a:t>Current</a:t>
            </a:r>
            <a:endParaRPr lang="en-US" u="sng" dirty="0">
              <a:solidFill>
                <a:schemeClr val="tx2"/>
              </a:solidFill>
            </a:endParaRPr>
          </a:p>
        </p:txBody>
      </p:sp>
      <p:sp>
        <p:nvSpPr>
          <p:cNvPr id="4" name="Text Placeholder 3"/>
          <p:cNvSpPr>
            <a:spLocks noGrp="1"/>
          </p:cNvSpPr>
          <p:nvPr>
            <p:ph type="body" sz="quarter" idx="3"/>
          </p:nvPr>
        </p:nvSpPr>
        <p:spPr>
          <a:xfrm>
            <a:off x="4164648" y="860028"/>
            <a:ext cx="4041775" cy="639762"/>
          </a:xfrm>
        </p:spPr>
        <p:txBody>
          <a:bodyPr/>
          <a:lstStyle/>
          <a:p>
            <a:r>
              <a:rPr lang="en-US" u="sng" dirty="0" smtClean="0">
                <a:solidFill>
                  <a:schemeClr val="tx2"/>
                </a:solidFill>
              </a:rPr>
              <a:t>Proposed</a:t>
            </a:r>
            <a:endParaRPr lang="en-US" u="sng" dirty="0">
              <a:solidFill>
                <a:schemeClr val="tx2"/>
              </a:solidFill>
            </a:endParaRPr>
          </a:p>
        </p:txBody>
      </p:sp>
      <p:sp>
        <p:nvSpPr>
          <p:cNvPr id="6" name="Title 5"/>
          <p:cNvSpPr>
            <a:spLocks noGrp="1"/>
          </p:cNvSpPr>
          <p:nvPr>
            <p:ph type="title"/>
          </p:nvPr>
        </p:nvSpPr>
        <p:spPr/>
        <p:txBody>
          <a:bodyPr/>
          <a:lstStyle/>
          <a:p>
            <a:r>
              <a:rPr lang="en-US" dirty="0" smtClean="0"/>
              <a:t>sets.xsd</a:t>
            </a:r>
            <a:endParaRPr lang="en-US" dirty="0"/>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4" name="Group 23"/>
          <p:cNvGrpSpPr/>
          <p:nvPr/>
        </p:nvGrpSpPr>
        <p:grpSpPr>
          <a:xfrm>
            <a:off x="4569166" y="1499790"/>
            <a:ext cx="3275286" cy="1785105"/>
            <a:chOff x="1334224" y="3579851"/>
            <a:chExt cx="2112766" cy="1785105"/>
          </a:xfrm>
        </p:grpSpPr>
        <p:sp>
          <p:nvSpPr>
            <p:cNvPr id="25" name="TextBox 24"/>
            <p:cNvSpPr txBox="1"/>
            <p:nvPr/>
          </p:nvSpPr>
          <p:spPr>
            <a:xfrm>
              <a:off x="1334225" y="3579851"/>
              <a:ext cx="2112765" cy="307777"/>
            </a:xfrm>
            <a:prstGeom prst="rect">
              <a:avLst/>
            </a:prstGeom>
            <a:noFill/>
            <a:ln w="12700">
              <a:solidFill>
                <a:schemeClr val="tx1"/>
              </a:solidFill>
            </a:ln>
          </p:spPr>
          <p:txBody>
            <a:bodyPr wrap="square" rtlCol="0">
              <a:spAutoFit/>
            </a:bodyPr>
            <a:lstStyle/>
            <a:p>
              <a:pPr algn="ctr"/>
              <a:r>
                <a:rPr lang="en-US" sz="1400" i="0" dirty="0" smtClean="0"/>
                <a:t>Set</a:t>
              </a:r>
              <a:endParaRPr lang="en-US" sz="1400" i="0" dirty="0"/>
            </a:p>
          </p:txBody>
        </p:sp>
        <p:sp>
          <p:nvSpPr>
            <p:cNvPr id="26" name="TextBox 25"/>
            <p:cNvSpPr txBox="1"/>
            <p:nvPr/>
          </p:nvSpPr>
          <p:spPr>
            <a:xfrm>
              <a:off x="1334224" y="3887628"/>
              <a:ext cx="2112766" cy="1477328"/>
            </a:xfrm>
            <a:prstGeom prst="rect">
              <a:avLst/>
            </a:prstGeom>
            <a:noFill/>
            <a:ln w="12700">
              <a:solidFill>
                <a:schemeClr val="tx1"/>
              </a:solidFill>
            </a:ln>
          </p:spPr>
          <p:txBody>
            <a:bodyPr wrap="square" rtlCol="0">
              <a:spAutoFit/>
            </a:bodyPr>
            <a:lstStyle/>
            <a:p>
              <a:r>
                <a:rPr lang="en-US" sz="1000" b="0" dirty="0" smtClean="0"/>
                <a:t>Set Element declarations</a:t>
              </a:r>
            </a:p>
            <a:p>
              <a:r>
                <a:rPr lang="en-US" sz="1000" b="0" dirty="0" smtClean="0"/>
                <a:t>Set Type</a:t>
              </a:r>
            </a:p>
            <a:p>
              <a:r>
                <a:rPr lang="en-US" sz="1000" b="0" dirty="0" smtClean="0"/>
                <a:t>Set Type Identifier - attribute</a:t>
              </a:r>
            </a:p>
            <a:p>
              <a:r>
                <a:rPr lang="en-US" sz="1000" b="0" dirty="0" smtClean="0"/>
                <a:t>Set Type Documentation (e.g., Set Note, Related Document(s), Set Example(s))</a:t>
              </a:r>
            </a:p>
            <a:p>
              <a:r>
                <a:rPr lang="en-US" sz="1000" b="0" dirty="0" smtClean="0"/>
                <a:t>Business Rules –  SRR/SRE to </a:t>
              </a:r>
              <a:r>
                <a:rPr lang="en-US" sz="1000" b="0" dirty="0" err="1"/>
                <a:t>s</a:t>
              </a:r>
              <a:r>
                <a:rPr lang="en-US" sz="1000" b="0" dirty="0" err="1" smtClean="0"/>
                <a:t>chematron</a:t>
              </a:r>
              <a:r>
                <a:rPr lang="en-US" sz="1000" b="0" dirty="0" smtClean="0"/>
                <a:t>? </a:t>
              </a:r>
            </a:p>
            <a:p>
              <a:r>
                <a:rPr lang="en-US" sz="1000" b="0" dirty="0"/>
                <a:t>Version Indicator </a:t>
              </a:r>
              <a:r>
                <a:rPr lang="en-US" sz="1000" b="0" dirty="0" smtClean="0"/>
                <a:t>– </a:t>
              </a:r>
              <a:r>
                <a:rPr lang="en-US" sz="1000" b="0" dirty="0"/>
                <a:t>replace APPINFO with XML best practice</a:t>
              </a:r>
            </a:p>
            <a:p>
              <a:r>
                <a:rPr lang="en-US" sz="1000" b="0" dirty="0" smtClean="0"/>
                <a:t>IC-ISM </a:t>
              </a:r>
              <a:r>
                <a:rPr lang="en-US" sz="1000" b="0" dirty="0"/>
                <a:t>Attribute </a:t>
              </a:r>
              <a:r>
                <a:rPr lang="en-US" sz="1000" b="0" dirty="0" smtClean="0"/>
                <a:t>Group</a:t>
              </a:r>
              <a:endParaRPr lang="en-US" sz="1000" b="0" dirty="0"/>
            </a:p>
          </p:txBody>
        </p:sp>
      </p:grpSp>
      <p:grpSp>
        <p:nvGrpSpPr>
          <p:cNvPr id="5" name="Group 4"/>
          <p:cNvGrpSpPr/>
          <p:nvPr/>
        </p:nvGrpSpPr>
        <p:grpSpPr>
          <a:xfrm>
            <a:off x="4569783" y="3384639"/>
            <a:ext cx="3276600" cy="1231106"/>
            <a:chOff x="5124634" y="3283112"/>
            <a:chExt cx="2419166" cy="1231106"/>
          </a:xfrm>
        </p:grpSpPr>
        <p:sp>
          <p:nvSpPr>
            <p:cNvPr id="22" name="TextBox 21"/>
            <p:cNvSpPr txBox="1"/>
            <p:nvPr/>
          </p:nvSpPr>
          <p:spPr>
            <a:xfrm>
              <a:off x="5124634" y="3283112"/>
              <a:ext cx="2419165" cy="523220"/>
            </a:xfrm>
            <a:prstGeom prst="rect">
              <a:avLst/>
            </a:prstGeom>
            <a:noFill/>
            <a:ln w="12700">
              <a:solidFill>
                <a:schemeClr val="tx1"/>
              </a:solidFill>
            </a:ln>
          </p:spPr>
          <p:txBody>
            <a:bodyPr wrap="square" rtlCol="0">
              <a:spAutoFit/>
            </a:bodyPr>
            <a:lstStyle/>
            <a:p>
              <a:pPr algn="ctr"/>
              <a:r>
                <a:rPr lang="en-US" sz="1400" i="0" dirty="0" smtClean="0"/>
                <a:t>Child Element</a:t>
              </a:r>
            </a:p>
            <a:p>
              <a:pPr algn="ctr"/>
              <a:r>
                <a:rPr lang="en-US" sz="1400" i="0" dirty="0" smtClean="0"/>
                <a:t>(Field)</a:t>
              </a:r>
              <a:endParaRPr lang="en-US" sz="1400" i="0" dirty="0"/>
            </a:p>
          </p:txBody>
        </p:sp>
        <p:sp>
          <p:nvSpPr>
            <p:cNvPr id="23" name="TextBox 22"/>
            <p:cNvSpPr txBox="1"/>
            <p:nvPr/>
          </p:nvSpPr>
          <p:spPr>
            <a:xfrm>
              <a:off x="5124634" y="3806332"/>
              <a:ext cx="2419166" cy="707886"/>
            </a:xfrm>
            <a:prstGeom prst="rect">
              <a:avLst/>
            </a:prstGeom>
            <a:noFill/>
            <a:ln w="12700">
              <a:solidFill>
                <a:schemeClr val="tx1"/>
              </a:solidFill>
            </a:ln>
          </p:spPr>
          <p:txBody>
            <a:bodyPr wrap="square" rtlCol="0">
              <a:spAutoFit/>
            </a:bodyPr>
            <a:lstStyle/>
            <a:p>
              <a:r>
                <a:rPr lang="en-US" sz="1000" b="0" dirty="0" smtClean="0"/>
                <a:t>Child Element Ref</a:t>
              </a:r>
            </a:p>
            <a:p>
              <a:r>
                <a:rPr lang="en-US" sz="1000" b="0" dirty="0" smtClean="0"/>
                <a:t>Child Element Use Description – documentation</a:t>
              </a:r>
            </a:p>
            <a:p>
              <a:r>
                <a:rPr lang="en-US" sz="1000" b="0" dirty="0" smtClean="0"/>
                <a:t>Occurrence Category – </a:t>
              </a:r>
              <a:r>
                <a:rPr lang="en-US" sz="1000" b="0" dirty="0" err="1" smtClean="0"/>
                <a:t>minoccurs</a:t>
              </a:r>
              <a:endParaRPr lang="en-US" sz="1000" b="0" dirty="0" smtClean="0"/>
            </a:p>
            <a:p>
              <a:r>
                <a:rPr lang="en-US" sz="1000" b="0" dirty="0" smtClean="0"/>
                <a:t>Repeatability – </a:t>
              </a:r>
              <a:r>
                <a:rPr lang="en-US" sz="1000" b="0" dirty="0" err="1" smtClean="0"/>
                <a:t>maxoccurs</a:t>
              </a:r>
              <a:endParaRPr lang="en-US" sz="1000" b="0" dirty="0" smtClean="0"/>
            </a:p>
          </p:txBody>
        </p:sp>
      </p:grpSp>
    </p:spTree>
    <p:extLst>
      <p:ext uri="{BB962C8B-B14F-4D97-AF65-F5344CB8AC3E}">
        <p14:creationId xmlns:p14="http://schemas.microsoft.com/office/powerpoint/2010/main" val="4273793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A5JIM GoE Workshop Presentation">
  <a:themeElements>
    <a:clrScheme name="ACC-Template">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fontScheme name="ACC-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ctr" anchorCtr="1"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1" u="none" strike="noStrike" cap="none" normalizeH="0" baseline="0" smtClean="0">
            <a:ln>
              <a:noFill/>
            </a:ln>
            <a:solidFill>
              <a:srgbClr val="0C2D83"/>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ctr" anchorCtr="1"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1" u="none" strike="noStrike" cap="none" normalizeH="0" baseline="0" smtClean="0">
            <a:ln>
              <a:noFill/>
            </a:ln>
            <a:solidFill>
              <a:srgbClr val="0C2D83"/>
            </a:solidFill>
            <a:effectLst/>
            <a:latin typeface="Arial" charset="0"/>
          </a:defRPr>
        </a:defPPr>
      </a:lstStyle>
    </a:lnDef>
  </a:objectDefaults>
  <a:extraClrSchemeLst>
    <a:extraClrScheme>
      <a:clrScheme name="1_ACC Final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C Final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C Final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C Final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C Final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C Final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C Final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ACC Final Template 8">
        <a:dk1>
          <a:srgbClr val="000000"/>
        </a:dk1>
        <a:lt1>
          <a:srgbClr val="FFFFFF"/>
        </a:lt1>
        <a:dk2>
          <a:srgbClr val="000000"/>
        </a:dk2>
        <a:lt2>
          <a:srgbClr val="FF3300"/>
        </a:lt2>
        <a:accent1>
          <a:srgbClr val="0000FF"/>
        </a:accent1>
        <a:accent2>
          <a:srgbClr val="33CC33"/>
        </a:accent2>
        <a:accent3>
          <a:srgbClr val="AAAAAA"/>
        </a:accent3>
        <a:accent4>
          <a:srgbClr val="DADADA"/>
        </a:accent4>
        <a:accent5>
          <a:srgbClr val="AAAAFF"/>
        </a:accent5>
        <a:accent6>
          <a:srgbClr val="2DB92D"/>
        </a:accent6>
        <a:hlink>
          <a:srgbClr val="EFEF11"/>
        </a:hlink>
        <a:folHlink>
          <a:srgbClr val="B2B2B2"/>
        </a:folHlink>
      </a:clrScheme>
      <a:clrMap bg1="dk2" tx1="lt1" bg2="dk1" tx2="lt2" accent1="accent1" accent2="accent2" accent3="accent3" accent4="accent4" accent5="accent5" accent6="accent6" hlink="hlink" folHlink="folHlink"/>
    </a:extraClrScheme>
    <a:extraClrScheme>
      <a:clrScheme name="1_ACC Final Template 9">
        <a:dk1>
          <a:srgbClr val="777777"/>
        </a:dk1>
        <a:lt1>
          <a:srgbClr val="FFFFFF"/>
        </a:lt1>
        <a:dk2>
          <a:srgbClr val="000000"/>
        </a:dk2>
        <a:lt2>
          <a:srgbClr val="FF3300"/>
        </a:lt2>
        <a:accent1>
          <a:srgbClr val="0000FF"/>
        </a:accent1>
        <a:accent2>
          <a:srgbClr val="33CC33"/>
        </a:accent2>
        <a:accent3>
          <a:srgbClr val="AAAAAA"/>
        </a:accent3>
        <a:accent4>
          <a:srgbClr val="DADADA"/>
        </a:accent4>
        <a:accent5>
          <a:srgbClr val="AAAAFF"/>
        </a:accent5>
        <a:accent6>
          <a:srgbClr val="2DB92D"/>
        </a:accent6>
        <a:hlink>
          <a:srgbClr val="FFFF66"/>
        </a:hlink>
        <a:folHlink>
          <a:srgbClr val="B2B2B2"/>
        </a:folHlink>
      </a:clrScheme>
      <a:clrMap bg1="dk2" tx1="lt1" bg2="dk1" tx2="lt2" accent1="accent1" accent2="accent2" accent3="accent3" accent4="accent4" accent5="accent5" accent6="accent6" hlink="hlink" folHlink="folHlink"/>
    </a:extraClrScheme>
    <a:extraClrScheme>
      <a:clrScheme name="1_ACC Final Template 10">
        <a:dk1>
          <a:srgbClr val="000000"/>
        </a:dk1>
        <a:lt1>
          <a:srgbClr val="FFFFFF"/>
        </a:lt1>
        <a:dk2>
          <a:srgbClr val="000099"/>
        </a:dk2>
        <a:lt2>
          <a:srgbClr val="FFFF00"/>
        </a:lt2>
        <a:accent1>
          <a:srgbClr val="0000FF"/>
        </a:accent1>
        <a:accent2>
          <a:srgbClr val="FF0000"/>
        </a:accent2>
        <a:accent3>
          <a:srgbClr val="AAAACA"/>
        </a:accent3>
        <a:accent4>
          <a:srgbClr val="DADADA"/>
        </a:accent4>
        <a:accent5>
          <a:srgbClr val="AAAAFF"/>
        </a:accent5>
        <a:accent6>
          <a:srgbClr val="E70000"/>
        </a:accent6>
        <a:hlink>
          <a:srgbClr val="008000"/>
        </a:hlink>
        <a:folHlink>
          <a:srgbClr val="B2B2B2"/>
        </a:folHlink>
      </a:clrScheme>
      <a:clrMap bg1="dk2" tx1="lt1" bg2="dk1" tx2="lt2" accent1="accent1" accent2="accent2" accent3="accent3" accent4="accent4" accent5="accent5" accent6="accent6" hlink="hlink" folHlink="folHlink"/>
    </a:extraClrScheme>
    <a:extraClrScheme>
      <a:clrScheme name="1_ACC Final Template 11">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009900"/>
        </a:hlink>
        <a:folHlink>
          <a:srgbClr val="009900"/>
        </a:folHlink>
      </a:clrScheme>
      <a:clrMap bg1="lt1" tx1="dk1" bg2="lt2" tx2="dk2" accent1="accent1" accent2="accent2" accent3="accent3" accent4="accent4" accent5="accent5" accent6="accent6" hlink="hlink" folHlink="folHlink"/>
    </a:extraClrScheme>
    <a:extraClrScheme>
      <a:clrScheme name="1_ACC Final Template 12">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09900"/>
        </a:hlink>
        <a:folHlink>
          <a:srgbClr val="009900"/>
        </a:folHlink>
      </a:clrScheme>
      <a:clrMap bg1="lt1" tx1="dk1" bg2="lt2" tx2="dk2" accent1="accent1" accent2="accent2" accent3="accent3" accent4="accent4" accent5="accent5" accent6="accent6" hlink="hlink" folHlink="folHlink"/>
    </a:extraClrScheme>
    <a:extraClrScheme>
      <a:clrScheme name="1_ACC Final Template 13">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009900"/>
        </a:folHlink>
      </a:clrScheme>
      <a:clrMap bg1="lt1" tx1="dk1" bg2="lt2" tx2="dk2" accent1="accent1" accent2="accent2" accent3="accent3" accent4="accent4" accent5="accent5" accent6="accent6" hlink="hlink" folHlink="folHlink"/>
    </a:extraClrScheme>
    <a:extraClrScheme>
      <a:clrScheme name="1_ACC Final Template 14">
        <a:dk1>
          <a:srgbClr val="000000"/>
        </a:dk1>
        <a:lt1>
          <a:srgbClr val="FFFFFF"/>
        </a:lt1>
        <a:dk2>
          <a:srgbClr val="0C2D83"/>
        </a:dk2>
        <a:lt2>
          <a:srgbClr val="808080"/>
        </a:lt2>
        <a:accent1>
          <a:srgbClr val="C0C0C0"/>
        </a:accent1>
        <a:accent2>
          <a:srgbClr val="0066FF"/>
        </a:accent2>
        <a:accent3>
          <a:srgbClr val="FFFFFF"/>
        </a:accent3>
        <a:accent4>
          <a:srgbClr val="000000"/>
        </a:accent4>
        <a:accent5>
          <a:srgbClr val="DCDCDC"/>
        </a:accent5>
        <a:accent6>
          <a:srgbClr val="005CE7"/>
        </a:accent6>
        <a:hlink>
          <a:srgbClr val="0C2D83"/>
        </a:hlink>
        <a:folHlink>
          <a:srgbClr val="93AFF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60ADECC1E3534ABA700C5D972B1EA2" ma:contentTypeVersion="1" ma:contentTypeDescription="Create a new document." ma:contentTypeScope="" ma:versionID="821bc98b5f745bc701013999ce76b7a2">
  <xsd:schema xmlns:xsd="http://www.w3.org/2001/XMLSchema" xmlns:p="http://schemas.microsoft.com/office/2006/metadata/properties" xmlns:ns2="8250b331-eae7-4942-a3f0-ad0ced02cf21" targetNamespace="http://schemas.microsoft.com/office/2006/metadata/properties" ma:root="true" ma:fieldsID="23791a12e8c72a00ceb9f2a57d43f2ce" ns2:_="">
    <xsd:import namespace="8250b331-eae7-4942-a3f0-ad0ced02cf21"/>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8250b331-eae7-4942-a3f0-ad0ced02cf21"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8250b331-eae7-4942-a3f0-ad0ced02cf21">Official template for A8 slide presentations.</Description0>
  </documentManagement>
</p:properties>
</file>

<file path=customXml/itemProps1.xml><?xml version="1.0" encoding="utf-8"?>
<ds:datastoreItem xmlns:ds="http://schemas.openxmlformats.org/officeDocument/2006/customXml" ds:itemID="{52D9A066-19E3-42D5-993B-360B66265E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50b331-eae7-4942-a3f0-ad0ced02cf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EEAEB8D-A9A2-40E5-AB13-094045A3F2DF}">
  <ds:schemaRefs>
    <ds:schemaRef ds:uri="http://schemas.microsoft.com/sharepoint/v3/contenttype/forms"/>
  </ds:schemaRefs>
</ds:datastoreItem>
</file>

<file path=customXml/itemProps3.xml><?xml version="1.0" encoding="utf-8"?>
<ds:datastoreItem xmlns:ds="http://schemas.openxmlformats.org/officeDocument/2006/customXml" ds:itemID="{B224949F-2EBA-48C4-9CDC-EA20102FBDED}">
  <ds:schemaRefs>
    <ds:schemaRef ds:uri="http://schemas.microsoft.com/office/2006/documentManagement/types"/>
    <ds:schemaRef ds:uri="http://schemas.openxmlformats.org/package/2006/metadata/core-properties"/>
    <ds:schemaRef ds:uri="http://www.w3.org/XML/1998/namespace"/>
    <ds:schemaRef ds:uri="http://purl.org/dc/terms/"/>
    <ds:schemaRef ds:uri="8250b331-eae7-4942-a3f0-ad0ced02cf21"/>
    <ds:schemaRef ds:uri="http://purl.org/dc/dcmityp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A5JIM GoE Workshop Presentation</Template>
  <TotalTime>1692</TotalTime>
  <Words>1775</Words>
  <Application>Microsoft Office PowerPoint</Application>
  <PresentationFormat>On-screen Show (4:3)</PresentationFormat>
  <Paragraphs>479</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A5JIM GoE Workshop Presentation</vt:lpstr>
      <vt:lpstr>Garden of Eden</vt:lpstr>
      <vt:lpstr>Overview</vt:lpstr>
      <vt:lpstr>Current Logical-to-Physical Model “Venetian Blind”</vt:lpstr>
      <vt:lpstr>Proposed Physical Model “Garden of Eden”</vt:lpstr>
      <vt:lpstr>Messages.xsd</vt:lpstr>
      <vt:lpstr>Messages.xsd</vt:lpstr>
      <vt:lpstr>segments.xsd</vt:lpstr>
      <vt:lpstr>sets.xsd</vt:lpstr>
      <vt:lpstr>sets.xsd</vt:lpstr>
      <vt:lpstr>Proposed fields.xsd</vt:lpstr>
      <vt:lpstr>Proposed fields.xsd</vt:lpstr>
      <vt:lpstr>Proposed simpletypes.xsd</vt:lpstr>
      <vt:lpstr>Proposed simpletypes.xsd</vt:lpstr>
      <vt:lpstr>Steps to Transition</vt:lpstr>
      <vt:lpstr>Segment Naming Deconfliction</vt:lpstr>
      <vt:lpstr>Steps to Transition</vt:lpstr>
      <vt:lpstr>Set Naming</vt:lpstr>
      <vt:lpstr>Steps to Transition</vt:lpstr>
      <vt:lpstr>Field Name Deconfliction</vt:lpstr>
      <vt:lpstr>Steps to Transition</vt:lpstr>
      <vt:lpstr>Composite Conversion</vt:lpstr>
      <vt:lpstr>Steps to Transition</vt:lpstr>
      <vt:lpstr>SimpleType Consolidation</vt:lpstr>
      <vt:lpstr>USAF Recommended Steps</vt:lpstr>
      <vt:lpstr>USAF Recommended Steps</vt:lpstr>
      <vt:lpstr>Other Considerations</vt:lpstr>
      <vt:lpstr>Way Forward</vt:lpstr>
      <vt:lpstr>Conclusion</vt:lpstr>
    </vt:vector>
  </TitlesOfParts>
  <Company>U.S Air Force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of Eden</dc:title>
  <dc:creator>CHIPMAN, CHARLES E CTR USAF ACC ACC A589/A5JI</dc:creator>
  <cp:lastModifiedBy>CHIPMAN, CHARLES E CTR USAF ACC ACC A589/A5JI</cp:lastModifiedBy>
  <cp:revision>73</cp:revision>
  <dcterms:created xsi:type="dcterms:W3CDTF">2014-09-10T15:17:25Z</dcterms:created>
  <dcterms:modified xsi:type="dcterms:W3CDTF">2014-09-12T16:43:42Z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0x0101004F60ADECC1E3534ABA700C5D972B1EA2</vt:lpwstr>
  </property>
</Properties>
</file>