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287" r:id="rId5"/>
    <p:sldId id="288" r:id="rId6"/>
    <p:sldId id="289" r:id="rId7"/>
    <p:sldId id="261" r:id="rId8"/>
    <p:sldId id="262" r:id="rId9"/>
    <p:sldId id="276" r:id="rId10"/>
    <p:sldId id="265" r:id="rId11"/>
    <p:sldId id="277" r:id="rId12"/>
    <p:sldId id="278" r:id="rId13"/>
    <p:sldId id="279" r:id="rId14"/>
    <p:sldId id="281" r:id="rId15"/>
    <p:sldId id="282" r:id="rId16"/>
    <p:sldId id="284" r:id="rId17"/>
    <p:sldId id="263" r:id="rId18"/>
    <p:sldId id="285" r:id="rId19"/>
    <p:sldId id="290" r:id="rId2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b="1" i="1" kern="1200">
        <a:solidFill>
          <a:srgbClr val="0C2D8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b="1" i="1" kern="1200">
        <a:solidFill>
          <a:srgbClr val="0C2D8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b="1" i="1" kern="1200">
        <a:solidFill>
          <a:srgbClr val="0C2D8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b="1" i="1" kern="1200">
        <a:solidFill>
          <a:srgbClr val="0C2D8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b="1" i="1" kern="1200">
        <a:solidFill>
          <a:srgbClr val="0C2D8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i="1" kern="1200">
        <a:solidFill>
          <a:srgbClr val="0C2D8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i="1" kern="1200">
        <a:solidFill>
          <a:srgbClr val="0C2D8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i="1" kern="1200">
        <a:solidFill>
          <a:srgbClr val="0C2D8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i="1" kern="1200">
        <a:solidFill>
          <a:srgbClr val="0C2D8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DDDDD"/>
    <a:srgbClr val="00CC99"/>
    <a:srgbClr val="009999"/>
    <a:srgbClr val="CC0066"/>
    <a:srgbClr val="0000FF"/>
    <a:srgbClr val="0099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8959" autoAdjust="0"/>
    <p:restoredTop sz="83032" autoAdjust="0"/>
  </p:normalViewPr>
  <p:slideViewPr>
    <p:cSldViewPr>
      <p:cViewPr varScale="1">
        <p:scale>
          <a:sx n="114" d="100"/>
          <a:sy n="114" d="100"/>
        </p:scale>
        <p:origin x="-1326" y="-108"/>
      </p:cViewPr>
      <p:guideLst>
        <p:guide orient="horz" pos="5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35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80" y="1"/>
            <a:ext cx="2982434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1"/>
            <a:ext cx="2982435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80" y="8831261"/>
            <a:ext cx="2982434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 i="0">
                <a:solidFill>
                  <a:schemeClr val="tx1"/>
                </a:solidFill>
              </a:defRPr>
            </a:lvl1pPr>
          </a:lstStyle>
          <a:p>
            <a:fld id="{1DAB680D-7CE5-4741-B9B6-32F60A1017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03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35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80" y="1"/>
            <a:ext cx="2982434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0685" y="4416430"/>
            <a:ext cx="5580445" cy="41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1"/>
            <a:ext cx="2982435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80" y="8831261"/>
            <a:ext cx="2982434" cy="46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i="0">
                <a:solidFill>
                  <a:schemeClr val="tx1"/>
                </a:solidFill>
              </a:defRPr>
            </a:lvl1pPr>
          </a:lstStyle>
          <a:p>
            <a:fld id="{69D26C61-A256-45DC-AA56-E916ADB972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08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38125" indent="-238125" algn="l" rtl="0" eaLnBrk="0" fontAlgn="base" hangingPunct="0">
      <a:spcBef>
        <a:spcPct val="30000"/>
      </a:spcBef>
      <a:spcAft>
        <a:spcPct val="0"/>
      </a:spcAft>
      <a:buSzPct val="8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619125" indent="-266700" algn="l" rtl="0" eaLnBrk="0" fontAlgn="base" hangingPunct="0">
      <a:spcBef>
        <a:spcPct val="30000"/>
      </a:spcBef>
      <a:spcAft>
        <a:spcPct val="0"/>
      </a:spcAft>
      <a:buSzPct val="8000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76313" indent="-242888" algn="l" rtl="0" eaLnBrk="0" fontAlgn="base" hangingPunct="0">
      <a:spcBef>
        <a:spcPct val="30000"/>
      </a:spcBef>
      <a:spcAft>
        <a:spcPct val="0"/>
      </a:spcAft>
      <a:buSzPct val="8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262063" indent="-171450" algn="l" rtl="0" eaLnBrk="0" fontAlgn="base" hangingPunct="0">
      <a:spcBef>
        <a:spcPct val="30000"/>
      </a:spcBef>
      <a:spcAft>
        <a:spcPct val="0"/>
      </a:spcAft>
      <a:buSzPct val="80000"/>
      <a:buChar char="-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547813" indent="-171450" algn="l" rtl="0" eaLnBrk="0" fontAlgn="base" hangingPunct="0">
      <a:spcBef>
        <a:spcPct val="30000"/>
      </a:spcBef>
      <a:spcAft>
        <a:spcPct val="0"/>
      </a:spcAft>
      <a:buSzPct val="80000"/>
      <a:buFont typeface="Wingdings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1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 </a:t>
            </a:r>
            <a:r>
              <a:rPr lang="en-US" smtClean="0"/>
              <a:t>import composites.xsd </a:t>
            </a:r>
            <a:r>
              <a:rPr lang="en-US" dirty="0" smtClean="0"/>
              <a:t>and </a:t>
            </a:r>
            <a:r>
              <a:rPr lang="en-US" smtClean="0"/>
              <a:t>new “FUDS”.xsd </a:t>
            </a:r>
            <a:r>
              <a:rPr lang="en-US" dirty="0" smtClean="0"/>
              <a:t>(or something else, formerly named fields.xsd)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 reference named field alternative elements in new fields.xsd using “&lt;</a:t>
            </a:r>
            <a:r>
              <a:rPr lang="en-US" dirty="0" err="1" smtClean="0"/>
              <a:t>xsd:element</a:t>
            </a:r>
            <a:r>
              <a:rPr lang="en-US" dirty="0" smtClean="0"/>
              <a:t> ref=</a:t>
            </a:r>
            <a:r>
              <a:rPr lang="en-US" dirty="0" err="1" smtClean="0"/>
              <a:t>alternativename</a:t>
            </a:r>
            <a:r>
              <a:rPr lang="en-US" dirty="0" smtClean="0"/>
              <a:t>” versus declaring element locally using “&lt;</a:t>
            </a:r>
            <a:r>
              <a:rPr lang="en-US" dirty="0" err="1" smtClean="0"/>
              <a:t>xsd:element</a:t>
            </a:r>
            <a:r>
              <a:rPr lang="en-US" dirty="0" smtClean="0"/>
              <a:t> name=</a:t>
            </a:r>
            <a:r>
              <a:rPr lang="en-US" dirty="0" err="1" smtClean="0"/>
              <a:t>alternativename</a:t>
            </a:r>
            <a:r>
              <a:rPr lang="en-US" dirty="0" smtClean="0"/>
              <a:t>”</a:t>
            </a:r>
          </a:p>
          <a:p>
            <a:pPr marL="1015683" lvl="2" indent="-274320">
              <a:spcBef>
                <a:spcPts val="1200"/>
              </a:spcBef>
            </a:pPr>
            <a:r>
              <a:rPr lang="en-US" dirty="0" smtClean="0"/>
              <a:t>Eliminates field “&lt;</a:t>
            </a:r>
            <a:r>
              <a:rPr lang="en-US" dirty="0" err="1" smtClean="0"/>
              <a:t>xsd:complexType</a:t>
            </a:r>
            <a:r>
              <a:rPr lang="en-US" dirty="0" smtClean="0"/>
              <a:t>&gt;” declarations from field level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New fields.xsd points to named alternative elements within fields.xsd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Alternative elements points to types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3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545" lvl="1" indent="-274320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3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787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317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79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 of field name conflicts will be fields</a:t>
            </a:r>
            <a:r>
              <a:rPr lang="en-US" baseline="0" dirty="0" smtClean="0"/>
              <a:t> with alternative content</a:t>
            </a:r>
          </a:p>
          <a:p>
            <a:r>
              <a:rPr lang="en-US" baseline="0" dirty="0" smtClean="0"/>
              <a:t>Concept needs to be 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23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2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18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18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18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baseline="0" dirty="0" smtClean="0"/>
              <a:t> use of the composite and elementals when used as a field/field 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00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  <a:r>
              <a:rPr lang="en-US" baseline="0" dirty="0" smtClean="0"/>
              <a:t> messages.xsd, segments.xsd, sets.xsd, fields.xsd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990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Must declare new segment namespace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Must import new segments.xsd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</a:t>
            </a:r>
            <a:r>
              <a:rPr lang="en-US" baseline="0" dirty="0" smtClean="0"/>
              <a:t> n</a:t>
            </a:r>
            <a:r>
              <a:rPr lang="en-US" dirty="0" smtClean="0"/>
              <a:t>ow reference named segment elements in new segments.xsd and set elements in sets.xsd using “&lt;</a:t>
            </a:r>
            <a:r>
              <a:rPr lang="en-US" dirty="0" err="1" smtClean="0"/>
              <a:t>xsd:element</a:t>
            </a:r>
            <a:r>
              <a:rPr lang="en-US" dirty="0" smtClean="0"/>
              <a:t> ref=</a:t>
            </a:r>
            <a:r>
              <a:rPr lang="en-US" dirty="0" err="1" smtClean="0"/>
              <a:t>setname</a:t>
            </a:r>
            <a:r>
              <a:rPr lang="en-US" dirty="0" smtClean="0"/>
              <a:t>” versus declaring element locally using “&lt;</a:t>
            </a:r>
            <a:r>
              <a:rPr lang="en-US" dirty="0" err="1" smtClean="0"/>
              <a:t>xsd:element</a:t>
            </a:r>
            <a:r>
              <a:rPr lang="en-US" dirty="0" smtClean="0"/>
              <a:t> name=</a:t>
            </a:r>
            <a:r>
              <a:rPr lang="en-US" dirty="0" err="1" smtClean="0"/>
              <a:t>setname</a:t>
            </a:r>
            <a:r>
              <a:rPr lang="en-US" dirty="0" smtClean="0"/>
              <a:t>”</a:t>
            </a:r>
          </a:p>
          <a:p>
            <a:pPr marL="1015683" lvl="2" indent="-274320">
              <a:spcBef>
                <a:spcPts val="1200"/>
              </a:spcBef>
            </a:pPr>
            <a:r>
              <a:rPr lang="en-US" dirty="0" smtClean="0"/>
              <a:t>Eliminates segment/set “&lt;</a:t>
            </a:r>
            <a:r>
              <a:rPr lang="en-US" dirty="0" err="1" smtClean="0"/>
              <a:t>xsd:complexType</a:t>
            </a:r>
            <a:r>
              <a:rPr lang="en-US" dirty="0" smtClean="0"/>
              <a:t>&gt;” declarations from message level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Moves segment and set IC-ISM from message level to segment and set level, respectively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Segment/Set usage instructions</a:t>
            </a:r>
            <a:r>
              <a:rPr lang="en-US" baseline="0" dirty="0" smtClean="0"/>
              <a:t> (e.g., position, occurrence category, </a:t>
            </a:r>
            <a:r>
              <a:rPr lang="en-US" baseline="0" dirty="0" err="1" smtClean="0"/>
              <a:t>repeatabilty</a:t>
            </a:r>
            <a:r>
              <a:rPr lang="en-US" baseline="0" dirty="0" smtClean="0"/>
              <a:t>, usage) retained at message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3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 import sets.xsd and IC-ISM-v2.xsd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 reference named set elements in sets.xsd using “&lt;</a:t>
            </a:r>
            <a:r>
              <a:rPr lang="en-US" dirty="0" err="1" smtClean="0"/>
              <a:t>xsd:element</a:t>
            </a:r>
            <a:r>
              <a:rPr lang="en-US" dirty="0" smtClean="0"/>
              <a:t> ref=</a:t>
            </a:r>
            <a:r>
              <a:rPr lang="en-US" dirty="0" err="1" smtClean="0"/>
              <a:t>setname</a:t>
            </a:r>
            <a:r>
              <a:rPr lang="en-US" dirty="0" smtClean="0"/>
              <a:t>” versus declaring element locally using “&lt;</a:t>
            </a:r>
            <a:r>
              <a:rPr lang="en-US" dirty="0" err="1" smtClean="0"/>
              <a:t>xsd:element</a:t>
            </a:r>
            <a:r>
              <a:rPr lang="en-US" dirty="0" smtClean="0"/>
              <a:t> name=</a:t>
            </a:r>
            <a:r>
              <a:rPr lang="en-US" dirty="0" err="1" smtClean="0"/>
              <a:t>setname</a:t>
            </a:r>
            <a:r>
              <a:rPr lang="en-US" dirty="0" smtClean="0"/>
              <a:t>”</a:t>
            </a:r>
          </a:p>
          <a:p>
            <a:pPr marL="1015683" lvl="2" indent="-274320">
              <a:spcBef>
                <a:spcPts val="1200"/>
              </a:spcBef>
            </a:pPr>
            <a:r>
              <a:rPr lang="en-US" dirty="0" smtClean="0"/>
              <a:t>Eliminates set “&lt;</a:t>
            </a:r>
            <a:r>
              <a:rPr lang="en-US" dirty="0" err="1" smtClean="0"/>
              <a:t>xsd:complexType</a:t>
            </a:r>
            <a:r>
              <a:rPr lang="en-US" dirty="0" smtClean="0"/>
              <a:t>&gt;” declarations from segment level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Set IC-ISM assigned at set level</a:t>
            </a:r>
          </a:p>
          <a:p>
            <a:pPr marL="403225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Must declare new fields.xsd namespace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Must import new fields.xsd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Will reference named field elements in new fields.xsd using “&lt;</a:t>
            </a:r>
            <a:r>
              <a:rPr lang="en-US" dirty="0" err="1" smtClean="0"/>
              <a:t>xsd:element</a:t>
            </a:r>
            <a:r>
              <a:rPr lang="en-US" dirty="0" smtClean="0"/>
              <a:t> ref=fieldname” versus declaring element locally using “&lt;</a:t>
            </a:r>
            <a:r>
              <a:rPr lang="en-US" dirty="0" err="1" smtClean="0"/>
              <a:t>xsd:element</a:t>
            </a:r>
            <a:r>
              <a:rPr lang="en-US" dirty="0" smtClean="0"/>
              <a:t> name=fieldname”</a:t>
            </a:r>
          </a:p>
          <a:p>
            <a:pPr marL="1015683" lvl="2" indent="-274320">
              <a:spcBef>
                <a:spcPts val="1200"/>
              </a:spcBef>
            </a:pPr>
            <a:r>
              <a:rPr lang="en-US" dirty="0" smtClean="0"/>
              <a:t>Eliminates field “&lt;</a:t>
            </a:r>
            <a:r>
              <a:rPr lang="en-US" dirty="0" err="1" smtClean="0"/>
              <a:t>xsd:complexType</a:t>
            </a:r>
            <a:r>
              <a:rPr lang="en-US" dirty="0" smtClean="0"/>
              <a:t>&gt;” declarations from set level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Field IC-ISM assigned at field level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err="1" smtClean="0"/>
              <a:t>AirspaceShapeTrack</a:t>
            </a:r>
            <a:r>
              <a:rPr lang="en-US" baseline="0" dirty="0" smtClean="0"/>
              <a:t> is a specific message usage (set format position name) of set type </a:t>
            </a:r>
            <a:r>
              <a:rPr lang="en-US" baseline="0" dirty="0" err="1" smtClean="0"/>
              <a:t>ShapeTrackType</a:t>
            </a:r>
            <a:endParaRPr lang="en-US" baseline="0" dirty="0" smtClean="0"/>
          </a:p>
          <a:p>
            <a:pPr marL="677545" lvl="1" indent="-274320">
              <a:spcBef>
                <a:spcPts val="120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26C61-A256-45DC-AA56-E916ADB972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38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9" name="Picture 13" descr="ACC 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3263900"/>
            <a:ext cx="2603500" cy="2495550"/>
          </a:xfrm>
          <a:prstGeom prst="rect">
            <a:avLst/>
          </a:prstGeom>
          <a:noFill/>
        </p:spPr>
      </p:pic>
      <p:sp>
        <p:nvSpPr>
          <p:cNvPr id="60427" name="Line 11"/>
          <p:cNvSpPr>
            <a:spLocks noChangeShapeType="1"/>
          </p:cNvSpPr>
          <p:nvPr userDrawn="1"/>
        </p:nvSpPr>
        <p:spPr bwMode="auto">
          <a:xfrm>
            <a:off x="381000" y="9144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E3F037-EF78-442A-A43D-9E6E2B0E2567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8613" y="1447800"/>
            <a:ext cx="8486775" cy="1600200"/>
          </a:xfrm>
          <a:ln algn="ctr"/>
        </p:spPr>
        <p:txBody>
          <a:bodyPr anchorCtr="0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2900363" y="5775325"/>
            <a:ext cx="3341687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>
              <a:lnSpc>
                <a:spcPct val="90000"/>
              </a:lnSpc>
            </a:pPr>
            <a:r>
              <a:rPr lang="en-US" sz="2000" i="0">
                <a:solidFill>
                  <a:schemeClr val="tx1"/>
                </a:solidFill>
              </a:rPr>
              <a:t>This Briefing is:</a:t>
            </a:r>
          </a:p>
          <a:p>
            <a:pPr marL="342900" indent="-342900" algn="ctr">
              <a:lnSpc>
                <a:spcPct val="90000"/>
              </a:lnSpc>
            </a:pPr>
            <a:r>
              <a:rPr lang="en-US" sz="2400" i="0">
                <a:solidFill>
                  <a:srgbClr val="009900"/>
                </a:solidFill>
              </a:rPr>
              <a:t>UNCLASSIFIED</a:t>
            </a:r>
            <a:endParaRPr lang="en-US" sz="2000" i="0">
              <a:solidFill>
                <a:srgbClr val="009900"/>
              </a:solidFill>
            </a:endParaRPr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30738" y="4419600"/>
            <a:ext cx="4132262" cy="890588"/>
          </a:xfrm>
        </p:spPr>
        <p:txBody>
          <a:bodyPr anchor="ctr"/>
          <a:lstStyle>
            <a:lvl1pPr marL="0" indent="0" algn="r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06413" y="152400"/>
            <a:ext cx="808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>
                <a:solidFill>
                  <a:schemeClr val="hlink"/>
                </a:solidFill>
              </a:rPr>
              <a:t>Headquarters Air Combat Command</a:t>
            </a:r>
          </a:p>
        </p:txBody>
      </p:sp>
      <p:sp>
        <p:nvSpPr>
          <p:cNvPr id="60428" name="Line 12"/>
          <p:cNvSpPr>
            <a:spLocks noChangeShapeType="1"/>
          </p:cNvSpPr>
          <p:nvPr userDrawn="1"/>
        </p:nvSpPr>
        <p:spPr bwMode="auto">
          <a:xfrm>
            <a:off x="381000" y="64770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78EB3B-B1A2-4FFF-A3FE-93204F33E20F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14450"/>
            <a:ext cx="4357688" cy="5391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14450"/>
            <a:ext cx="4357687" cy="53911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4108C1-1E90-46FB-99D5-F181F0BE791F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7DF46A-A718-4665-8D7A-4B84ED54ECB4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1913"/>
            <a:ext cx="8229600" cy="1004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B20B85-2C35-4437-B2DF-D3C02E557DC7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3D43E2-0B0B-43FF-B6E2-E40D6DA6AB91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344ADF-1B50-44F5-AA31-313252C31202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01" name="Picture 9" descr="ACC Shiel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6525" y="152400"/>
            <a:ext cx="701675" cy="673100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1913"/>
            <a:ext cx="82296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rgbClr val="969696"/>
                </a:solidFill>
              </a:defRPr>
            </a:lvl1pPr>
          </a:lstStyle>
          <a:p>
            <a:fld id="{17F7C26E-7D49-4920-8806-7127F3D3795F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14450"/>
            <a:ext cx="88677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2nd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9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hlink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89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SzPct val="120000"/>
        <a:buChar char="•"/>
        <a:defRPr sz="2000" b="1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XML-MTF RPS Brief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ctr"/>
            <a:r>
              <a:rPr lang="en-US" dirty="0" smtClean="0"/>
              <a:t>		Marcus Power</a:t>
            </a:r>
          </a:p>
          <a:p>
            <a:pPr algn="ctr"/>
            <a:r>
              <a:rPr lang="en-US" dirty="0" smtClean="0"/>
              <a:t>		AFC2IC/C2IIM</a:t>
            </a:r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5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/>
              <a:t>Modifications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Field </a:t>
            </a:r>
            <a:r>
              <a:rPr lang="en-US" dirty="0"/>
              <a:t>level (new fields.xsd)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67775" cy="5391150"/>
          </a:xfrm>
        </p:spPr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Name fields as used in sets: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/>
              <a:t>Name alternatives as used in </a:t>
            </a:r>
            <a:r>
              <a:rPr lang="en-US" dirty="0" smtClean="0"/>
              <a:t>fields:</a:t>
            </a:r>
            <a:endParaRPr lang="en-US" dirty="0"/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AirspaceControlMeansIdentifyingDesignator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Reference named alternatives in the named fields:</a:t>
            </a:r>
            <a:endParaRPr lang="en-US" sz="1200" dirty="0" smtClean="0"/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AirspaceControlMeansIdentifyingDesignator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Issues: </a:t>
            </a:r>
            <a:r>
              <a:rPr lang="en-US" b="0" dirty="0"/>
              <a:t>R</a:t>
            </a:r>
            <a:r>
              <a:rPr lang="en-US" b="0" dirty="0" smtClean="0"/>
              <a:t>equires unique field/alternative names; database impact TBD</a:t>
            </a:r>
            <a:endParaRPr lang="en-US" b="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1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/>
              <a:t>Modifications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Data Types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67775" cy="5391150"/>
          </a:xfrm>
        </p:spPr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Create new .</a:t>
            </a:r>
            <a:r>
              <a:rPr lang="en-US" dirty="0" err="1" smtClean="0"/>
              <a:t>xsd</a:t>
            </a:r>
            <a:r>
              <a:rPr lang="en-US" dirty="0" smtClean="0"/>
              <a:t> that contains </a:t>
            </a:r>
            <a:r>
              <a:rPr lang="en-US" dirty="0" err="1" smtClean="0"/>
              <a:t>simpleType</a:t>
            </a:r>
            <a:r>
              <a:rPr lang="en-US" dirty="0" smtClean="0"/>
              <a:t> declarations pointed to by the new fields.xsd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Note: Would now be able to eliminate most elemental FUD types by pointing new named fields/field alternatives to generic data types; e.g., Rank Or Position (F/F 81/2) and Exercise Additional Nickname (F/F 335/2) are both 1-16 character strings with the same regular expression that could be replaced by a generic 1-16 character string type notionally named String 1 To 16 Special Character </a:t>
            </a:r>
          </a:p>
          <a:p>
            <a:pPr marL="403225" lvl="1" indent="0">
              <a:spcBef>
                <a:spcPts val="6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name="</a:t>
            </a:r>
            <a:r>
              <a:rPr lang="en-US" dirty="0" err="1"/>
              <a:t>RankOrPosition</a:t>
            </a:r>
            <a:r>
              <a:rPr lang="en-US" dirty="0" smtClean="0"/>
              <a:t>"&gt;</a:t>
            </a:r>
          </a:p>
          <a:p>
            <a:pPr marL="403225" lvl="1" indent="-55563">
              <a:spcBef>
                <a:spcPts val="0"/>
              </a:spcBef>
              <a:buNone/>
            </a:pPr>
            <a:r>
              <a:rPr lang="en-US" dirty="0"/>
              <a:t>	 </a:t>
            </a:r>
            <a:r>
              <a:rPr lang="en-US" dirty="0" smtClean="0"/>
              <a:t>    &lt;</a:t>
            </a:r>
            <a:r>
              <a:rPr lang="en-US" dirty="0" err="1"/>
              <a:t>xsd:extension</a:t>
            </a:r>
            <a:r>
              <a:rPr lang="en-US" dirty="0"/>
              <a:t> base</a:t>
            </a:r>
            <a:r>
              <a:rPr lang="en-US" dirty="0" smtClean="0"/>
              <a:t>=“new:String1To16SpecialCharacterType"&gt;</a:t>
            </a:r>
          </a:p>
          <a:p>
            <a:pPr marL="403225" lvl="1" indent="0">
              <a:spcBef>
                <a:spcPts val="600"/>
              </a:spcBef>
              <a:buNone/>
            </a:pPr>
            <a:r>
              <a:rPr lang="en-US" dirty="0"/>
              <a:t>&lt;</a:t>
            </a:r>
            <a:r>
              <a:rPr lang="en-US" dirty="0" err="1"/>
              <a:t>xsd:element</a:t>
            </a:r>
            <a:r>
              <a:rPr lang="en-US" dirty="0"/>
              <a:t> name</a:t>
            </a:r>
            <a:r>
              <a:rPr lang="en-US" dirty="0" smtClean="0"/>
              <a:t>=“</a:t>
            </a:r>
            <a:r>
              <a:rPr lang="en-US" dirty="0" err="1" smtClean="0"/>
              <a:t>ExerciseAdditionalNickname</a:t>
            </a:r>
            <a:r>
              <a:rPr lang="en-US" dirty="0" smtClean="0"/>
              <a:t>"&gt;</a:t>
            </a:r>
            <a:endParaRPr lang="en-US" dirty="0"/>
          </a:p>
          <a:p>
            <a:pPr marL="403225" lvl="1" indent="-55563">
              <a:spcBef>
                <a:spcPts val="0"/>
              </a:spcBef>
              <a:buNone/>
            </a:pPr>
            <a:r>
              <a:rPr lang="en-US" dirty="0"/>
              <a:t>	     &lt;</a:t>
            </a:r>
            <a:r>
              <a:rPr lang="en-US" dirty="0" err="1"/>
              <a:t>xsd:extension</a:t>
            </a:r>
            <a:r>
              <a:rPr lang="en-US" dirty="0"/>
              <a:t> base</a:t>
            </a:r>
            <a:r>
              <a:rPr lang="en-US" dirty="0" smtClean="0"/>
              <a:t>=“new:String1To16SpecialCharacterType"&gt;</a:t>
            </a:r>
          </a:p>
          <a:p>
            <a:pPr marL="690562" lvl="1" indent="-342900">
              <a:spcBef>
                <a:spcPts val="0"/>
              </a:spcBef>
            </a:pPr>
            <a:r>
              <a:rPr lang="en-US" dirty="0" smtClean="0"/>
              <a:t>All enumerated “code lists” would have to be retained</a:t>
            </a:r>
            <a:endParaRPr lang="en-US" dirty="0"/>
          </a:p>
          <a:p>
            <a:pPr marL="403225" lvl="1" indent="-55563">
              <a:spcBef>
                <a:spcPts val="0"/>
              </a:spcBef>
              <a:buNone/>
            </a:pPr>
            <a:endParaRPr lang="en-US" dirty="0"/>
          </a:p>
          <a:p>
            <a:pPr marL="403225" lvl="1" indent="-55563">
              <a:spcBef>
                <a:spcPts val="0"/>
              </a:spcBef>
              <a:buNone/>
            </a:pPr>
            <a:endParaRPr lang="en-US" dirty="0" smtClean="0"/>
          </a:p>
          <a:p>
            <a:pPr marL="403225" lvl="1" indent="0">
              <a:spcBef>
                <a:spcPts val="0"/>
              </a:spcBef>
              <a:buNone/>
            </a:pPr>
            <a:endParaRPr lang="en-US" dirty="0" smtClean="0"/>
          </a:p>
          <a:p>
            <a:pPr marL="403225" lvl="1" indent="0">
              <a:spcBef>
                <a:spcPts val="0"/>
              </a:spcBef>
              <a:buNone/>
            </a:pPr>
            <a:endParaRPr lang="en-US" dirty="0" smtClean="0"/>
          </a:p>
          <a:p>
            <a:pPr marL="274320" indent="-274320">
              <a:spcBef>
                <a:spcPts val="1200"/>
              </a:spcBef>
            </a:pPr>
            <a:endParaRPr lang="en-US" dirty="0" smtClean="0"/>
          </a:p>
          <a:p>
            <a:pPr marL="274320" indent="-274320">
              <a:spcBef>
                <a:spcPts val="1200"/>
              </a:spcBef>
            </a:pPr>
            <a:endParaRPr lang="en-US" b="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Conceptual Model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 bwMode="auto">
          <a:xfrm>
            <a:off x="446308" y="1559868"/>
            <a:ext cx="2286000" cy="461665"/>
          </a:xfrm>
          <a:prstGeom prst="flowChart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rPr>
              <a:t>essage</a:t>
            </a:r>
            <a:r>
              <a:rPr lang="en-US" sz="2400" dirty="0" smtClean="0"/>
              <a:t>s.xsd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C2D83"/>
              </a:solidFill>
              <a:effectLst/>
            </a:endParaRPr>
          </a:p>
        </p:txBody>
      </p:sp>
      <p:sp>
        <p:nvSpPr>
          <p:cNvPr id="4" name="Flowchart: Process 3"/>
          <p:cNvSpPr/>
          <p:nvPr/>
        </p:nvSpPr>
        <p:spPr bwMode="auto">
          <a:xfrm>
            <a:off x="3156848" y="1566756"/>
            <a:ext cx="2286000" cy="466344"/>
          </a:xfrm>
          <a:prstGeom prst="flowChart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rPr>
              <a:t>sets</a:t>
            </a:r>
            <a:r>
              <a:rPr lang="en-US" sz="2400" dirty="0" smtClean="0"/>
              <a:t>.xsd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C2D83"/>
              </a:solidFill>
              <a:effectLst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5901955" y="1524787"/>
            <a:ext cx="2784845" cy="461665"/>
          </a:xfrm>
          <a:prstGeom prst="flowChart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rPr>
              <a:t>composites</a:t>
            </a:r>
            <a:r>
              <a:rPr lang="en-US" sz="2400" dirty="0" smtClean="0"/>
              <a:t>.xsd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C2D83"/>
              </a:solidFill>
              <a:effectLst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6172192" y="2433935"/>
            <a:ext cx="2286000" cy="461665"/>
          </a:xfrm>
          <a:prstGeom prst="flowChart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rPr>
              <a:t>fields</a:t>
            </a:r>
            <a:r>
              <a:rPr lang="en-US" sz="2400" dirty="0" smtClean="0"/>
              <a:t>.xsd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C2D83"/>
              </a:solidFill>
              <a:effectLst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 bwMode="auto">
          <a:xfrm>
            <a:off x="2721422" y="1790701"/>
            <a:ext cx="435426" cy="92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 bwMode="auto">
          <a:xfrm flipV="1">
            <a:off x="5442848" y="1755620"/>
            <a:ext cx="459107" cy="443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4" idx="3"/>
            <a:endCxn id="6" idx="1"/>
          </p:cNvCxnSpPr>
          <p:nvPr/>
        </p:nvCxnSpPr>
        <p:spPr bwMode="auto">
          <a:xfrm>
            <a:off x="5442848" y="1799928"/>
            <a:ext cx="729344" cy="864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 bwMode="auto">
          <a:xfrm>
            <a:off x="7294378" y="1986452"/>
            <a:ext cx="20814" cy="4474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Flowchart: Alternate Process 36"/>
          <p:cNvSpPr/>
          <p:nvPr/>
        </p:nvSpPr>
        <p:spPr bwMode="auto">
          <a:xfrm>
            <a:off x="446308" y="4025747"/>
            <a:ext cx="2492827" cy="510778"/>
          </a:xfrm>
          <a:prstGeom prst="flowChartAlternate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  <a:latin typeface="Arial" charset="0"/>
              </a:rPr>
              <a:t>External Use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1589308" y="2021533"/>
            <a:ext cx="0" cy="2004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3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Conceptual Model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 bwMode="auto">
          <a:xfrm>
            <a:off x="446308" y="1559868"/>
            <a:ext cx="2286000" cy="461665"/>
          </a:xfrm>
          <a:prstGeom prst="flowChart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m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rPr>
              <a:t>essage</a:t>
            </a:r>
            <a:r>
              <a:rPr lang="en-US" sz="2400" dirty="0" smtClean="0"/>
              <a:t>s.xsd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rgbClr val="0C2D83"/>
              </a:solidFill>
              <a:effectLst/>
            </a:endParaRPr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 bwMode="auto">
          <a:xfrm flipV="1">
            <a:off x="2732308" y="1760678"/>
            <a:ext cx="2830292" cy="3002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11" idx="1"/>
          </p:cNvCxnSpPr>
          <p:nvPr/>
        </p:nvCxnSpPr>
        <p:spPr bwMode="auto">
          <a:xfrm>
            <a:off x="2732308" y="1817552"/>
            <a:ext cx="2862946" cy="8793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5562600" y="1529845"/>
            <a:ext cx="2318654" cy="3313721"/>
            <a:chOff x="3156848" y="1567544"/>
            <a:chExt cx="2318654" cy="3313721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3156848" y="1567544"/>
              <a:ext cx="2286000" cy="461665"/>
            </a:xfrm>
            <a:prstGeom prst="flowChart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segments.xsd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3189502" y="2524721"/>
              <a:ext cx="2286000" cy="419695"/>
            </a:xfrm>
            <a:prstGeom prst="flowChart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rgbClr val="0C2D83"/>
                  </a:solidFill>
                  <a:effectLst/>
                </a:rPr>
                <a:t>sets</a:t>
              </a:r>
              <a:r>
                <a:rPr lang="en-US" sz="2400" dirty="0" smtClean="0"/>
                <a:t>.xsd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11" idx="0"/>
            </p:cNvCxnSpPr>
            <p:nvPr/>
          </p:nvCxnSpPr>
          <p:spPr bwMode="auto">
            <a:xfrm>
              <a:off x="4299848" y="2029209"/>
              <a:ext cx="32654" cy="4955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lowchart: Process 16"/>
            <p:cNvSpPr/>
            <p:nvPr/>
          </p:nvSpPr>
          <p:spPr bwMode="auto">
            <a:xfrm>
              <a:off x="3189502" y="3428996"/>
              <a:ext cx="2286000" cy="461665"/>
            </a:xfrm>
            <a:prstGeom prst="flowChart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fields.xsd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7" idx="0"/>
            </p:cNvCxnSpPr>
            <p:nvPr/>
          </p:nvCxnSpPr>
          <p:spPr bwMode="auto">
            <a:xfrm>
              <a:off x="4332502" y="2944416"/>
              <a:ext cx="0" cy="4845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Flowchart: Process 22"/>
            <p:cNvSpPr/>
            <p:nvPr/>
          </p:nvSpPr>
          <p:spPr bwMode="auto">
            <a:xfrm>
              <a:off x="3189502" y="4419600"/>
              <a:ext cx="2286000" cy="461665"/>
            </a:xfrm>
            <a:prstGeom prst="flowChart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datatypes.xsd</a:t>
              </a:r>
              <a:endPara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</a:endParaRPr>
            </a:p>
          </p:txBody>
        </p:sp>
        <p:cxnSp>
          <p:nvCxnSpPr>
            <p:cNvPr id="21" name="Straight Arrow Connector 20"/>
            <p:cNvCxnSpPr>
              <a:stCxn id="17" idx="2"/>
              <a:endCxn id="23" idx="0"/>
            </p:cNvCxnSpPr>
            <p:nvPr/>
          </p:nvCxnSpPr>
          <p:spPr bwMode="auto">
            <a:xfrm>
              <a:off x="4332502" y="3890661"/>
              <a:ext cx="0" cy="5289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6" name="Straight Arrow Connector 5"/>
          <p:cNvCxnSpPr>
            <a:stCxn id="3" idx="3"/>
            <a:endCxn id="17" idx="1"/>
          </p:cNvCxnSpPr>
          <p:nvPr/>
        </p:nvCxnSpPr>
        <p:spPr bwMode="auto">
          <a:xfrm>
            <a:off x="2732308" y="1790701"/>
            <a:ext cx="2862946" cy="18314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Flowchart: Alternate Process 14"/>
          <p:cNvSpPr/>
          <p:nvPr/>
        </p:nvSpPr>
        <p:spPr bwMode="auto">
          <a:xfrm>
            <a:off x="428986" y="4101949"/>
            <a:ext cx="2266206" cy="510778"/>
          </a:xfrm>
          <a:prstGeom prst="flowChartAlternateProcess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  <a:latin typeface="Arial" charset="0"/>
              </a:rPr>
              <a:t>External </a:t>
            </a:r>
            <a:r>
              <a:rPr lang="en-US" sz="2400" dirty="0"/>
              <a:t>U</a:t>
            </a: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0C2D83"/>
                </a:solidFill>
                <a:effectLst/>
                <a:latin typeface="Arial" charset="0"/>
              </a:rPr>
              <a:t>se</a:t>
            </a:r>
          </a:p>
        </p:txBody>
      </p:sp>
      <p:cxnSp>
        <p:nvCxnSpPr>
          <p:cNvPr id="19" name="Straight Arrow Connector 18"/>
          <p:cNvCxnSpPr>
            <a:stCxn id="15" idx="0"/>
            <a:endCxn id="3" idx="2"/>
          </p:cNvCxnSpPr>
          <p:nvPr/>
        </p:nvCxnSpPr>
        <p:spPr bwMode="auto">
          <a:xfrm flipV="1">
            <a:off x="1562089" y="2021533"/>
            <a:ext cx="27219" cy="20804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5" idx="0"/>
            <a:endCxn id="4" idx="1"/>
          </p:cNvCxnSpPr>
          <p:nvPr/>
        </p:nvCxnSpPr>
        <p:spPr bwMode="auto">
          <a:xfrm flipV="1">
            <a:off x="1562089" y="1760678"/>
            <a:ext cx="4000511" cy="23412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0"/>
            <a:endCxn id="11" idx="1"/>
          </p:cNvCxnSpPr>
          <p:nvPr/>
        </p:nvCxnSpPr>
        <p:spPr bwMode="auto">
          <a:xfrm flipV="1">
            <a:off x="1562089" y="2696870"/>
            <a:ext cx="4033165" cy="14050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5" idx="0"/>
            <a:endCxn id="17" idx="1"/>
          </p:cNvCxnSpPr>
          <p:nvPr/>
        </p:nvCxnSpPr>
        <p:spPr bwMode="auto">
          <a:xfrm flipV="1">
            <a:off x="1562089" y="3622130"/>
            <a:ext cx="4033165" cy="4798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Modifications –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spcBef>
                <a:spcPts val="1200"/>
              </a:spcBef>
            </a:pPr>
            <a:r>
              <a:rPr lang="en-US" sz="2400" dirty="0"/>
              <a:t>Allows for external reuse of any </a:t>
            </a:r>
            <a:r>
              <a:rPr lang="en-US" sz="2400" dirty="0" smtClean="0"/>
              <a:t>XML-MTF objects</a:t>
            </a:r>
            <a:endParaRPr lang="en-US" sz="2400" dirty="0"/>
          </a:p>
          <a:p>
            <a:pPr marL="274320" lvl="1" indent="-274320">
              <a:spcBef>
                <a:spcPts val="1200"/>
              </a:spcBef>
            </a:pPr>
            <a:r>
              <a:rPr lang="en-US" sz="2400" dirty="0"/>
              <a:t>Reduces overall size of schemas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/>
              <a:t>Removes possibility for mistakes/ambiguity in naming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/>
              <a:t>Can be done without impacting the actual operational exchanges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 smtClean="0"/>
              <a:t>Will </a:t>
            </a:r>
            <a:r>
              <a:rPr lang="en-US" sz="2400" dirty="0"/>
              <a:t>assist in allowing </a:t>
            </a:r>
            <a:r>
              <a:rPr lang="en-US" sz="2400" dirty="0" smtClean="0"/>
              <a:t>more </a:t>
            </a:r>
            <a:r>
              <a:rPr lang="en-US" sz="2400" dirty="0"/>
              <a:t>flexible message structures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 smtClean="0"/>
              <a:t>Will </a:t>
            </a:r>
            <a:r>
              <a:rPr lang="en-US" sz="2400" dirty="0"/>
              <a:t>assist in the easier design/implementation of Web </a:t>
            </a:r>
            <a:r>
              <a:rPr lang="en-US" sz="2400" dirty="0" smtClean="0"/>
              <a:t>Services</a:t>
            </a:r>
          </a:p>
          <a:p>
            <a:pPr marL="0" lvl="1" indent="0">
              <a:spcBef>
                <a:spcPts val="1200"/>
              </a:spcBef>
              <a:buNone/>
            </a:pPr>
            <a:endParaRPr lang="en-US" sz="2400" dirty="0" smtClean="0"/>
          </a:p>
          <a:p>
            <a:pPr marL="0" lvl="1" indent="0" algn="ctr">
              <a:spcBef>
                <a:spcPts val="1200"/>
              </a:spcBef>
              <a:buNone/>
            </a:pPr>
            <a:r>
              <a:rPr lang="en-US" sz="2400" dirty="0" smtClean="0"/>
              <a:t>“If it’s easier to use, more people will use it!”</a:t>
            </a:r>
            <a:endParaRPr lang="en-US" sz="24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6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Modifications –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spcBef>
                <a:spcPts val="1200"/>
              </a:spcBef>
            </a:pPr>
            <a:r>
              <a:rPr lang="en-US" sz="2400" dirty="0" smtClean="0"/>
              <a:t>Resources (e.g., tool re-design, training)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 smtClean="0"/>
              <a:t>Database impact analysis</a:t>
            </a:r>
          </a:p>
          <a:p>
            <a:pPr marL="612458" lvl="2" indent="-274320">
              <a:spcBef>
                <a:spcPts val="1200"/>
              </a:spcBef>
            </a:pPr>
            <a:r>
              <a:rPr lang="en-US" sz="2400" dirty="0" smtClean="0"/>
              <a:t>Segment / set format position name / field name de-confliction</a:t>
            </a:r>
          </a:p>
          <a:p>
            <a:pPr marL="274320" lvl="1" indent="-274320">
              <a:spcBef>
                <a:spcPts val="1200"/>
              </a:spcBef>
            </a:pPr>
            <a:r>
              <a:rPr lang="en-US" sz="2400" dirty="0" smtClean="0"/>
              <a:t>Additional technical analysis</a:t>
            </a:r>
          </a:p>
          <a:p>
            <a:pPr marL="274320" lvl="1" indent="-274320">
              <a:spcBef>
                <a:spcPts val="1200"/>
              </a:spcBef>
            </a:pPr>
            <a:endParaRPr lang="en-US" sz="2400" dirty="0" smtClean="0"/>
          </a:p>
          <a:p>
            <a:pPr marL="274320" lvl="1" indent="-274320">
              <a:spcBef>
                <a:spcPts val="1200"/>
              </a:spcBef>
            </a:pPr>
            <a:endParaRPr lang="en-US" sz="2400" dirty="0" smtClean="0"/>
          </a:p>
          <a:p>
            <a:pPr marL="612458" lvl="2" indent="-274320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31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867775" cy="1066800"/>
          </a:xfrm>
        </p:spPr>
        <p:txBody>
          <a:bodyPr/>
          <a:lstStyle/>
          <a:p>
            <a:pPr marL="0" lvl="1" indent="0" algn="ctr">
              <a:spcBef>
                <a:spcPts val="1200"/>
              </a:spcBef>
              <a:buNone/>
            </a:pPr>
            <a:r>
              <a:rPr lang="en-US" sz="2800" dirty="0" smtClean="0"/>
              <a:t>QUESTIONS</a:t>
            </a:r>
          </a:p>
          <a:p>
            <a:pPr marL="274320" lvl="1" indent="-274320">
              <a:spcBef>
                <a:spcPts val="1200"/>
              </a:spcBef>
            </a:pPr>
            <a:endParaRPr lang="en-US" sz="2800" dirty="0" smtClean="0"/>
          </a:p>
          <a:p>
            <a:pPr marL="274320" lvl="1" indent="-274320">
              <a:spcBef>
                <a:spcPts val="1200"/>
              </a:spcBef>
            </a:pPr>
            <a:endParaRPr lang="en-US" sz="2800" dirty="0" smtClean="0"/>
          </a:p>
          <a:p>
            <a:pPr marL="612458" lvl="2" indent="-274320">
              <a:spcBef>
                <a:spcPts val="1200"/>
              </a:spcBef>
            </a:pPr>
            <a:endParaRPr lang="en-US" sz="280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2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XML-MTF Redesign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1" y="1314450"/>
            <a:ext cx="8382000" cy="4248150"/>
          </a:xfrm>
        </p:spPr>
        <p:txBody>
          <a:bodyPr anchor="ctr"/>
          <a:lstStyle/>
          <a:p>
            <a:pPr marL="0" indent="0" algn="ctr">
              <a:buFontTx/>
              <a:buNone/>
            </a:pPr>
            <a:r>
              <a:rPr lang="en-US" dirty="0" smtClean="0"/>
              <a:t>This briefing is for information only. No US Government commitment to sell, loan, lease, develop, co-develop or co-produce defense articles or services is implied or intended.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9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314450"/>
            <a:ext cx="8382000" cy="3943350"/>
          </a:xfrm>
        </p:spPr>
        <p:txBody>
          <a:bodyPr anchor="ctr"/>
          <a:lstStyle/>
          <a:p>
            <a:pPr marL="0" indent="0" algn="ctr">
              <a:buFontTx/>
              <a:buNone/>
            </a:pPr>
            <a:r>
              <a:rPr lang="en-US" dirty="0" smtClean="0"/>
              <a:t>To provide an overview of potential changes to XML-MTF in order to allow for external reuse of MTF objects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1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MIL-STD-6040 – Work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14450"/>
            <a:ext cx="8867775" cy="4781550"/>
          </a:xfrm>
        </p:spPr>
        <p:txBody>
          <a:bodyPr/>
          <a:lstStyle/>
          <a:p>
            <a:r>
              <a:rPr lang="en-US" dirty="0"/>
              <a:t>URN/URL Namespace Proposal (A.I. 2011-2-04) – ICP submitted</a:t>
            </a:r>
          </a:p>
          <a:p>
            <a:r>
              <a:rPr lang="en-US" dirty="0"/>
              <a:t>Update IC-ISM Version – ICP submitted</a:t>
            </a:r>
          </a:p>
          <a:p>
            <a:r>
              <a:rPr lang="en-US" dirty="0" smtClean="0"/>
              <a:t>Allowable Data Types (A.I. 2011-2-02) – working</a:t>
            </a:r>
          </a:p>
          <a:p>
            <a:r>
              <a:rPr lang="en-US" dirty="0" smtClean="0"/>
              <a:t>Inclusion of External Standards (A.I. 2011-2-03) – working </a:t>
            </a:r>
          </a:p>
          <a:p>
            <a:r>
              <a:rPr lang="en-US" dirty="0"/>
              <a:t>White paper on </a:t>
            </a:r>
            <a:r>
              <a:rPr lang="en-US" dirty="0" smtClean="0"/>
              <a:t>IETF/W3C </a:t>
            </a:r>
            <a:r>
              <a:rPr lang="en-US" dirty="0"/>
              <a:t>Standard for documenting IP (A.I. 2011-3-01) – w</a:t>
            </a:r>
            <a:r>
              <a:rPr lang="en-US" dirty="0" smtClean="0"/>
              <a:t>orking</a:t>
            </a:r>
          </a:p>
          <a:p>
            <a:r>
              <a:rPr lang="en-US" dirty="0" smtClean="0"/>
              <a:t>Separate XML and “slash-delimited” requirements </a:t>
            </a:r>
            <a:r>
              <a:rPr lang="en-US" dirty="0"/>
              <a:t>– </a:t>
            </a:r>
            <a:r>
              <a:rPr lang="en-US" dirty="0" smtClean="0"/>
              <a:t>6040 re-write </a:t>
            </a:r>
          </a:p>
          <a:p>
            <a:r>
              <a:rPr lang="en-US" dirty="0" smtClean="0"/>
              <a:t>Schema modifications </a:t>
            </a:r>
            <a:r>
              <a:rPr lang="en-US" dirty="0" smtClean="0">
                <a:sym typeface="Wingdings" pitchFamily="2" charset="2"/>
              </a:rPr>
              <a:t> next slide</a:t>
            </a:r>
            <a:endParaRPr lang="en-US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3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Modifications – </a:t>
            </a:r>
            <a:br>
              <a:rPr lang="en-US" dirty="0" smtClean="0"/>
            </a:b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Per </a:t>
            </a:r>
            <a:r>
              <a:rPr lang="en-US" dirty="0"/>
              <a:t>XML Schema, </a:t>
            </a:r>
            <a:r>
              <a:rPr lang="en-US" dirty="0" smtClean="0"/>
              <a:t>only elements and types named </a:t>
            </a:r>
            <a:r>
              <a:rPr lang="en-US" dirty="0"/>
              <a:t>at the top-level (“global”) are reusable by other </a:t>
            </a:r>
            <a:r>
              <a:rPr lang="en-US" dirty="0" smtClean="0"/>
              <a:t>schemas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 smtClean="0"/>
              <a:t>XML-MTF only defines one “global” element per message – the message itself (e.g., “AirTaskingOrder”, “</a:t>
            </a:r>
            <a:r>
              <a:rPr lang="en-US" dirty="0" err="1" smtClean="0"/>
              <a:t>AirspaceControlOrder</a:t>
            </a:r>
            <a:r>
              <a:rPr lang="en-US" dirty="0" smtClean="0"/>
              <a:t>”)</a:t>
            </a:r>
          </a:p>
          <a:p>
            <a:pPr marL="677545" lvl="1" indent="-274320">
              <a:spcBef>
                <a:spcPts val="1200"/>
              </a:spcBef>
            </a:pPr>
            <a:r>
              <a:rPr lang="en-US" dirty="0"/>
              <a:t>Segments, Sets, Fields, and Field Alternatives are named locally within each </a:t>
            </a:r>
            <a:r>
              <a:rPr lang="en-US" dirty="0" smtClean="0"/>
              <a:t>message</a:t>
            </a:r>
            <a:endParaRPr lang="en-US" dirty="0"/>
          </a:p>
          <a:p>
            <a:pPr marL="274320" indent="-274320">
              <a:spcBef>
                <a:spcPts val="1200"/>
              </a:spcBef>
            </a:pPr>
            <a:r>
              <a:rPr lang="en-US" dirty="0"/>
              <a:t>Current design limits visibility of the underlying </a:t>
            </a:r>
            <a:r>
              <a:rPr lang="en-US" dirty="0" smtClean="0"/>
              <a:t>components</a:t>
            </a:r>
          </a:p>
          <a:p>
            <a:pPr marL="685800" lvl="2" indent="-282575">
              <a:spcBef>
                <a:spcPts val="1200"/>
              </a:spcBef>
            </a:pPr>
            <a:r>
              <a:rPr lang="en-US" dirty="0"/>
              <a:t>Have to use whole USMTF message if you want to share USMTF data (e.g., if I want the aircraft code list I have to use the whole ATO)</a:t>
            </a:r>
          </a:p>
          <a:p>
            <a:pPr marL="685800" lvl="2" indent="-282575">
              <a:spcBef>
                <a:spcPts val="1200"/>
              </a:spcBef>
            </a:pPr>
            <a:r>
              <a:rPr lang="en-US" dirty="0"/>
              <a:t>Can reuse global element “</a:t>
            </a:r>
            <a:r>
              <a:rPr lang="en-US" dirty="0" err="1"/>
              <a:t>AirspaceControlMeansRequest</a:t>
            </a:r>
            <a:r>
              <a:rPr lang="en-US" dirty="0"/>
              <a:t>”</a:t>
            </a:r>
          </a:p>
          <a:p>
            <a:pPr marL="685800" lvl="2" indent="-282575">
              <a:spcBef>
                <a:spcPts val="1200"/>
              </a:spcBef>
            </a:pPr>
            <a:r>
              <a:rPr lang="en-US" dirty="0"/>
              <a:t>Cannot reuse local element “</a:t>
            </a:r>
            <a:r>
              <a:rPr lang="en-US" dirty="0" err="1"/>
              <a:t>MessageIdentifier</a:t>
            </a:r>
            <a:r>
              <a:rPr lang="en-US" dirty="0" smtClean="0"/>
              <a:t>”</a:t>
            </a:r>
            <a:endParaRPr lang="en-US" dirty="0"/>
          </a:p>
          <a:p>
            <a:pPr marL="274320" indent="-274320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2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Modifications –Recommendations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Name </a:t>
            </a:r>
            <a:r>
              <a:rPr lang="en-US" dirty="0"/>
              <a:t>segment, set, field, and field alternative </a:t>
            </a:r>
            <a:r>
              <a:rPr lang="en-US" dirty="0" smtClean="0"/>
              <a:t>elements for reuse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Modify </a:t>
            </a:r>
            <a:r>
              <a:rPr lang="en-US" dirty="0"/>
              <a:t>schema design to reference </a:t>
            </a:r>
            <a:r>
              <a:rPr lang="en-US" dirty="0" smtClean="0"/>
              <a:t>named segments, sets, fields, and field alternatives 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Publish </a:t>
            </a:r>
            <a:r>
              <a:rPr lang="en-US" dirty="0"/>
              <a:t>baseline reference schemas in addition to the per-message </a:t>
            </a:r>
            <a:r>
              <a:rPr lang="en-US" dirty="0" smtClean="0"/>
              <a:t>folders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7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Modifications –</a:t>
            </a:r>
            <a:br>
              <a:rPr lang="en-US" dirty="0" smtClean="0"/>
            </a:br>
            <a:r>
              <a:rPr lang="en-US" dirty="0" smtClean="0"/>
              <a:t>Message Level (messages.xsd)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67775" cy="5391150"/>
          </a:xfrm>
        </p:spPr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Reference named segments and sets: </a:t>
            </a:r>
            <a:endParaRPr lang="en-US" sz="800" dirty="0" smtClean="0"/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AirspaceControlMeansRequest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s:ExerciseIdentification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s:OperationIdentificationData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s:MessageIdentifier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seg:AirspaceControlMeansRequestSegment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="0"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maxOccurs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="unbounded"&gt;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Issues: </a:t>
            </a:r>
            <a:r>
              <a:rPr lang="en-US" b="0" dirty="0" smtClean="0"/>
              <a:t>Foresee no issues with proposed changes to messages.xsd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/>
              <a:t>Modifications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Segment </a:t>
            </a:r>
            <a:r>
              <a:rPr lang="en-US" dirty="0"/>
              <a:t>level (new segments.xsd)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67775" cy="5391150"/>
          </a:xfrm>
        </p:spPr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Create new .</a:t>
            </a:r>
            <a:r>
              <a:rPr lang="en-US" dirty="0" err="1" smtClean="0"/>
              <a:t>xsd</a:t>
            </a:r>
            <a:r>
              <a:rPr lang="en-US" dirty="0" smtClean="0"/>
              <a:t> to support new named segments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Reference named sets: </a:t>
            </a:r>
            <a:endParaRPr lang="en-US" sz="800" dirty="0" smtClean="0"/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AirspaceControlMeansRequestSegment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s:AirspaceControlMeansIdentification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="0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741363" lvl="2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s:AirspaceShapePolyarc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minOccurs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=“0”&gt;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 smtClean="0"/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Issues: </a:t>
            </a:r>
            <a:r>
              <a:rPr lang="en-US" b="0" dirty="0"/>
              <a:t>R</a:t>
            </a:r>
            <a:r>
              <a:rPr lang="en-US" b="0" dirty="0" smtClean="0"/>
              <a:t>equires </a:t>
            </a:r>
            <a:r>
              <a:rPr lang="en-US" b="0" dirty="0"/>
              <a:t>unique segment </a:t>
            </a:r>
            <a:r>
              <a:rPr lang="en-US" b="0" dirty="0" smtClean="0"/>
              <a:t>naming; currently ~</a:t>
            </a:r>
            <a:r>
              <a:rPr lang="en-US" b="0" dirty="0"/>
              <a:t>503 segments in </a:t>
            </a:r>
            <a:r>
              <a:rPr lang="en-US" b="0" dirty="0" smtClean="0"/>
              <a:t>database, of which there are ~94 duplications involving </a:t>
            </a:r>
            <a:r>
              <a:rPr lang="en-US" b="0" dirty="0"/>
              <a:t>~221 </a:t>
            </a:r>
            <a:r>
              <a:rPr lang="en-US" b="0" dirty="0" smtClean="0"/>
              <a:t>segments, most of which use the </a:t>
            </a:r>
            <a:r>
              <a:rPr lang="en-US" b="0" dirty="0"/>
              <a:t>same segment structure; remaining </a:t>
            </a:r>
            <a:r>
              <a:rPr lang="en-US" b="0" dirty="0" smtClean="0"/>
              <a:t>duplications with dissimilar segment structures would require name de-confliction</a:t>
            </a:r>
            <a:endParaRPr lang="en-US" b="0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7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</a:t>
            </a:r>
            <a:r>
              <a:rPr lang="en-US" dirty="0"/>
              <a:t>Modifications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Set </a:t>
            </a:r>
            <a:r>
              <a:rPr lang="en-US" dirty="0"/>
              <a:t>level (sets.xsd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67775" cy="5391150"/>
          </a:xfrm>
        </p:spPr>
        <p:txBody>
          <a:bodyPr/>
          <a:lstStyle/>
          <a:p>
            <a:pPr marL="274320" indent="-274320">
              <a:spcBef>
                <a:spcPts val="1200"/>
              </a:spcBef>
            </a:pPr>
            <a:r>
              <a:rPr lang="en-US" dirty="0" smtClean="0"/>
              <a:t>Name sets as used in messages (i.e., by set format position name)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AirspaceShapePolyarc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ShapePolyarcType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"/&gt;</a:t>
            </a:r>
            <a:endParaRPr lang="en-US" dirty="0" smtClean="0"/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Reference named fields:</a:t>
            </a:r>
            <a:endParaRPr lang="en-US" sz="1200" dirty="0" smtClean="0"/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ShapePolyarcType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f:OriginOfBearing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ref=“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f:BeginningRadialBearingTrue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403225" lvl="1" indent="0">
              <a:spcBef>
                <a:spcPts val="1200"/>
              </a:spcBef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xsd:complexType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74320" indent="-274320">
              <a:spcBef>
                <a:spcPts val="1200"/>
              </a:spcBef>
            </a:pPr>
            <a:r>
              <a:rPr lang="en-US" dirty="0" smtClean="0"/>
              <a:t>Issue: </a:t>
            </a:r>
            <a:r>
              <a:rPr lang="en-US" b="0" dirty="0"/>
              <a:t>R</a:t>
            </a:r>
            <a:r>
              <a:rPr lang="en-US" b="0" dirty="0" smtClean="0"/>
              <a:t>equires </a:t>
            </a:r>
            <a:r>
              <a:rPr lang="en-US" b="0" dirty="0"/>
              <a:t>unique </a:t>
            </a:r>
            <a:r>
              <a:rPr lang="en-US" b="0" dirty="0" smtClean="0"/>
              <a:t>set format names; database impact TBD</a:t>
            </a:r>
            <a:endParaRPr lang="en-US" b="0" dirty="0"/>
          </a:p>
          <a:p>
            <a:pPr marL="677545" lvl="1" indent="-274320"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0" y="6551054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solidFill>
                  <a:srgbClr val="00FF00"/>
                </a:solidFill>
                <a:latin typeface="Arial" charset="0"/>
              </a:rPr>
              <a:t>UNCLASSIFIED</a:t>
            </a:r>
            <a:endParaRPr lang="en-US" sz="1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Q-ACC_Template">
  <a:themeElements>
    <a:clrScheme name="ACC-Template">
      <a:dk1>
        <a:srgbClr val="000000"/>
      </a:dk1>
      <a:lt1>
        <a:srgbClr val="FFFFFF"/>
      </a:lt1>
      <a:dk2>
        <a:srgbClr val="0C2D83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0C2D83"/>
      </a:hlink>
      <a:folHlink>
        <a:srgbClr val="93AFF5"/>
      </a:folHlink>
    </a:clrScheme>
    <a:fontScheme name="ACC-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rgbClr val="0C2D8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rgbClr val="0C2D8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ACC Fina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 Final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8">
        <a:dk1>
          <a:srgbClr val="000000"/>
        </a:dk1>
        <a:lt1>
          <a:srgbClr val="FFFFFF"/>
        </a:lt1>
        <a:dk2>
          <a:srgbClr val="000000"/>
        </a:dk2>
        <a:lt2>
          <a:srgbClr val="FF3300"/>
        </a:lt2>
        <a:accent1>
          <a:srgbClr val="0000FF"/>
        </a:accent1>
        <a:accent2>
          <a:srgbClr val="33CC33"/>
        </a:accent2>
        <a:accent3>
          <a:srgbClr val="AAAAAA"/>
        </a:accent3>
        <a:accent4>
          <a:srgbClr val="DADADA"/>
        </a:accent4>
        <a:accent5>
          <a:srgbClr val="AAAAFF"/>
        </a:accent5>
        <a:accent6>
          <a:srgbClr val="2DB92D"/>
        </a:accent6>
        <a:hlink>
          <a:srgbClr val="EFEF11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 Final Template 9">
        <a:dk1>
          <a:srgbClr val="777777"/>
        </a:dk1>
        <a:lt1>
          <a:srgbClr val="FFFFFF"/>
        </a:lt1>
        <a:dk2>
          <a:srgbClr val="000000"/>
        </a:dk2>
        <a:lt2>
          <a:srgbClr val="FF3300"/>
        </a:lt2>
        <a:accent1>
          <a:srgbClr val="0000FF"/>
        </a:accent1>
        <a:accent2>
          <a:srgbClr val="33CC33"/>
        </a:accent2>
        <a:accent3>
          <a:srgbClr val="AAAAAA"/>
        </a:accent3>
        <a:accent4>
          <a:srgbClr val="DADADA"/>
        </a:accent4>
        <a:accent5>
          <a:srgbClr val="AAAAFF"/>
        </a:accent5>
        <a:accent6>
          <a:srgbClr val="2DB92D"/>
        </a:accent6>
        <a:hlink>
          <a:srgbClr val="FFFF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 Final Template 10">
        <a:dk1>
          <a:srgbClr val="000000"/>
        </a:dk1>
        <a:lt1>
          <a:srgbClr val="FFFFFF"/>
        </a:lt1>
        <a:dk2>
          <a:srgbClr val="000099"/>
        </a:dk2>
        <a:lt2>
          <a:srgbClr val="FFFF00"/>
        </a:lt2>
        <a:accent1>
          <a:srgbClr val="0000FF"/>
        </a:accent1>
        <a:accent2>
          <a:srgbClr val="FF0000"/>
        </a:accent2>
        <a:accent3>
          <a:srgbClr val="AAAACA"/>
        </a:accent3>
        <a:accent4>
          <a:srgbClr val="DADADA"/>
        </a:accent4>
        <a:accent5>
          <a:srgbClr val="AAAAFF"/>
        </a:accent5>
        <a:accent6>
          <a:srgbClr val="E70000"/>
        </a:accent6>
        <a:hlink>
          <a:srgbClr val="0080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 Final Template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099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12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099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13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C2D8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 Final Template 14">
        <a:dk1>
          <a:srgbClr val="000000"/>
        </a:dk1>
        <a:lt1>
          <a:srgbClr val="FFFFFF"/>
        </a:lt1>
        <a:dk2>
          <a:srgbClr val="0C2D83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0C2D83"/>
        </a:hlink>
        <a:folHlink>
          <a:srgbClr val="93AF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8250b331-eae7-4942-a3f0-ad0ced02cf21">Official template for A8 slide presentations.</Description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3DACDB760262498C9DBEBE014D9ADB" ma:contentTypeVersion="1" ma:contentTypeDescription="Create a new document." ma:contentTypeScope="" ma:versionID="fdd1a02c7cd8fba629dcfb7efd320513">
  <xsd:schema xmlns:xsd="http://www.w3.org/2001/XMLSchema" xmlns:p="http://schemas.microsoft.com/office/2006/metadata/properties" xmlns:ns2="8250b331-eae7-4942-a3f0-ad0ced02cf21" targetNamespace="http://schemas.microsoft.com/office/2006/metadata/properties" ma:root="true" ma:fieldsID="23791a12e8c72a00ceb9f2a57d43f2ce" ns2:_="">
    <xsd:import namespace="8250b331-eae7-4942-a3f0-ad0ced02cf21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250b331-eae7-4942-a3f0-ad0ced02cf21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224949F-2EBA-48C4-9CDC-EA20102FBDED}">
  <ds:schemaRefs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8250b331-eae7-4942-a3f0-ad0ced02cf21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EEAEB8D-A9A2-40E5-AB13-094045A3F2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2FD3E8-C39C-4548-8574-0927E2A82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0b331-eae7-4942-a3f0-ad0ced02cf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HQ-ACC_Template</Template>
  <TotalTime>1313</TotalTime>
  <Words>1065</Words>
  <Application>Microsoft Office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HQ-ACC_Template</vt:lpstr>
      <vt:lpstr>XML-MTF RPS Brief</vt:lpstr>
      <vt:lpstr>XML-MTF Redesign</vt:lpstr>
      <vt:lpstr>Purpose</vt:lpstr>
      <vt:lpstr>MIL-STD-6040 – Work Plan</vt:lpstr>
      <vt:lpstr>Schema Modifications –  Issues</vt:lpstr>
      <vt:lpstr>Schema Modifications –Recommendations</vt:lpstr>
      <vt:lpstr>Schema Modifications – Message Level (messages.xsd)</vt:lpstr>
      <vt:lpstr>Schema Modifications – Segment level (new segments.xsd)</vt:lpstr>
      <vt:lpstr>Schema Modifications – Set level (sets.xsd)</vt:lpstr>
      <vt:lpstr>Schema Modifications –  Field level (new fields.xsd)</vt:lpstr>
      <vt:lpstr>Schema Modifications –  Data Types Level</vt:lpstr>
      <vt:lpstr>Current Conceptual Model</vt:lpstr>
      <vt:lpstr>Proposed Conceptual Model</vt:lpstr>
      <vt:lpstr>Schema Modifications – Pros</vt:lpstr>
      <vt:lpstr>Schema Modifications – Cons</vt:lpstr>
      <vt:lpstr>Slide 16</vt:lpstr>
    </vt:vector>
  </TitlesOfParts>
  <Company>U.S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USAF Update</dc:title>
  <dc:creator>Charles.Chipman</dc:creator>
  <cp:lastModifiedBy>W. Jacob Satterfield</cp:lastModifiedBy>
  <cp:revision>100</cp:revision>
  <cp:lastPrinted>2012-03-05T22:02:30Z</cp:lastPrinted>
  <dcterms:created xsi:type="dcterms:W3CDTF">2012-02-21T14:05:43Z</dcterms:created>
  <dcterms:modified xsi:type="dcterms:W3CDTF">2012-05-07T14:49:50Z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0x010100743DACDB760262498C9DBEBE014D9ADB</vt:lpwstr>
  </property>
</Properties>
</file>