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7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79" autoAdjust="0"/>
    <p:restoredTop sz="86410" autoAdjust="0"/>
  </p:normalViewPr>
  <p:slideViewPr>
    <p:cSldViewPr snapToGrid="0">
      <p:cViewPr varScale="1">
        <p:scale>
          <a:sx n="103" d="100"/>
          <a:sy n="103" d="100"/>
        </p:scale>
        <p:origin x="83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60"/>
    </p:cViewPr>
  </p:sorterViewPr>
  <p:notesViewPr>
    <p:cSldViewPr snapToGrid="0">
      <p:cViewPr varScale="1">
        <p:scale>
          <a:sx n="91" d="100"/>
          <a:sy n="91" d="100"/>
        </p:scale>
        <p:origin x="311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A4C6C-CD6B-46A6-967A-9BDE665C1ECF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A1DB2C-35E8-4F96-90F8-F5E4D4359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284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1" indent="0" defTabSz="171450">
              <a:lnSpc>
                <a:spcPct val="100000"/>
              </a:lnSpc>
              <a:spcBef>
                <a:spcPts val="0"/>
              </a:spcBef>
              <a:buNone/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171450"/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Directed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in C3 Board Data Management Policy 10 Nov 2017 (AC/322-D92107)0028-REV1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defTabSz="171450"/>
            <a:endParaRPr lang="en-US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171450"/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Requirement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for the NATO Data Centric Security Implementation Strategy (IMSWM-0097-2017(SD1)) </a:t>
            </a:r>
          </a:p>
          <a:p>
            <a:pPr lvl="1" defTabSz="171450">
              <a:lnSpc>
                <a:spcPct val="100000"/>
              </a:lnSpc>
              <a:spcBef>
                <a:spcPts val="0"/>
              </a:spcBef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171450">
              <a:lnSpc>
                <a:spcPct val="100000"/>
              </a:lnSpc>
              <a:spcBef>
                <a:spcPts val="0"/>
              </a:spcBef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Updated NATO C3B Data Management Policy (AC/322-D(2017) 0028-Rev1)</a:t>
            </a:r>
          </a:p>
          <a:p>
            <a:pPr defTabSz="171450"/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171450">
              <a:lnSpc>
                <a:spcPct val="100000"/>
              </a:lnSpc>
              <a:spcBef>
                <a:spcPts val="0"/>
              </a:spcBef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Implement NATO Core Metadata Specification (NCMS) STANAG 5653 Ed. 1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1DB2C-35E8-4F96-90F8-F5E4D43594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75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101600" y="746125"/>
            <a:ext cx="11988800" cy="152400"/>
            <a:chOff x="0" y="576"/>
            <a:chExt cx="5282" cy="189"/>
          </a:xfrm>
        </p:grpSpPr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5158" y="576"/>
              <a:ext cx="124" cy="189"/>
              <a:chOff x="5158" y="576"/>
              <a:chExt cx="124" cy="189"/>
            </a:xfrm>
          </p:grpSpPr>
          <p:sp>
            <p:nvSpPr>
              <p:cNvPr id="20" name="Rectangle 9"/>
              <p:cNvSpPr>
                <a:spLocks noChangeArrowheads="1"/>
              </p:cNvSpPr>
              <p:nvPr/>
            </p:nvSpPr>
            <p:spPr bwMode="auto">
              <a:xfrm>
                <a:off x="5252" y="576"/>
                <a:ext cx="30" cy="189"/>
              </a:xfrm>
              <a:prstGeom prst="rect">
                <a:avLst/>
              </a:prstGeom>
              <a:gradFill rotWithShape="0">
                <a:gsLst>
                  <a:gs pos="0">
                    <a:srgbClr val="3A1558"/>
                  </a:gs>
                  <a:gs pos="100000">
                    <a:srgbClr val="9234DB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600" dirty="0"/>
              </a:p>
            </p:txBody>
          </p:sp>
          <p:sp>
            <p:nvSpPr>
              <p:cNvPr id="21" name="Rectangle 10"/>
              <p:cNvSpPr>
                <a:spLocks noChangeArrowheads="1"/>
              </p:cNvSpPr>
              <p:nvPr/>
            </p:nvSpPr>
            <p:spPr bwMode="auto">
              <a:xfrm>
                <a:off x="5158" y="576"/>
                <a:ext cx="60" cy="189"/>
              </a:xfrm>
              <a:prstGeom prst="rect">
                <a:avLst/>
              </a:prstGeom>
              <a:gradFill rotWithShape="0">
                <a:gsLst>
                  <a:gs pos="0">
                    <a:srgbClr val="3A1558"/>
                  </a:gs>
                  <a:gs pos="100000">
                    <a:srgbClr val="9234DB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600" dirty="0"/>
              </a:p>
            </p:txBody>
          </p:sp>
        </p:grp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4848" y="576"/>
              <a:ext cx="263" cy="189"/>
              <a:chOff x="4848" y="576"/>
              <a:chExt cx="263" cy="189"/>
            </a:xfrm>
          </p:grpSpPr>
          <p:sp>
            <p:nvSpPr>
              <p:cNvPr id="18" name="Rectangle 12"/>
              <p:cNvSpPr>
                <a:spLocks noChangeArrowheads="1"/>
              </p:cNvSpPr>
              <p:nvPr/>
            </p:nvSpPr>
            <p:spPr bwMode="auto">
              <a:xfrm>
                <a:off x="5018" y="576"/>
                <a:ext cx="93" cy="189"/>
              </a:xfrm>
              <a:prstGeom prst="rect">
                <a:avLst/>
              </a:prstGeom>
              <a:gradFill rotWithShape="0">
                <a:gsLst>
                  <a:gs pos="0">
                    <a:srgbClr val="3A1558"/>
                  </a:gs>
                  <a:gs pos="100000">
                    <a:srgbClr val="9234DB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600" dirty="0"/>
              </a:p>
            </p:txBody>
          </p:sp>
          <p:sp>
            <p:nvSpPr>
              <p:cNvPr id="19" name="Rectangle 13"/>
              <p:cNvSpPr>
                <a:spLocks noChangeArrowheads="1"/>
              </p:cNvSpPr>
              <p:nvPr/>
            </p:nvSpPr>
            <p:spPr bwMode="auto">
              <a:xfrm>
                <a:off x="4848" y="576"/>
                <a:ext cx="126" cy="189"/>
              </a:xfrm>
              <a:prstGeom prst="rect">
                <a:avLst/>
              </a:prstGeom>
              <a:gradFill rotWithShape="0">
                <a:gsLst>
                  <a:gs pos="0">
                    <a:srgbClr val="3A1558"/>
                  </a:gs>
                  <a:gs pos="100000">
                    <a:srgbClr val="9234DB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600" dirty="0"/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4418" y="576"/>
              <a:ext cx="386" cy="189"/>
              <a:chOff x="4418" y="576"/>
              <a:chExt cx="386" cy="189"/>
            </a:xfrm>
          </p:grpSpPr>
          <p:sp>
            <p:nvSpPr>
              <p:cNvPr id="16" name="Rectangle 15"/>
              <p:cNvSpPr>
                <a:spLocks noChangeArrowheads="1"/>
              </p:cNvSpPr>
              <p:nvPr/>
            </p:nvSpPr>
            <p:spPr bwMode="auto">
              <a:xfrm>
                <a:off x="4650" y="576"/>
                <a:ext cx="154" cy="189"/>
              </a:xfrm>
              <a:prstGeom prst="rect">
                <a:avLst/>
              </a:prstGeom>
              <a:gradFill rotWithShape="0">
                <a:gsLst>
                  <a:gs pos="0">
                    <a:srgbClr val="3A1558"/>
                  </a:gs>
                  <a:gs pos="100000">
                    <a:srgbClr val="9234DB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600" dirty="0"/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4418" y="576"/>
                <a:ext cx="187" cy="189"/>
              </a:xfrm>
              <a:prstGeom prst="rect">
                <a:avLst/>
              </a:prstGeom>
              <a:gradFill rotWithShape="0">
                <a:gsLst>
                  <a:gs pos="0">
                    <a:srgbClr val="3A1558"/>
                  </a:gs>
                  <a:gs pos="100000">
                    <a:srgbClr val="9234DB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600" dirty="0"/>
              </a:p>
            </p:txBody>
          </p: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3183" y="576"/>
              <a:ext cx="1191" cy="189"/>
              <a:chOff x="3183" y="576"/>
              <a:chExt cx="1191" cy="189"/>
            </a:xfrm>
          </p:grpSpPr>
          <p:sp>
            <p:nvSpPr>
              <p:cNvPr id="12" name="Rectangle 18"/>
              <p:cNvSpPr>
                <a:spLocks noChangeArrowheads="1"/>
              </p:cNvSpPr>
              <p:nvPr/>
            </p:nvSpPr>
            <p:spPr bwMode="auto">
              <a:xfrm>
                <a:off x="3558" y="576"/>
                <a:ext cx="250" cy="189"/>
              </a:xfrm>
              <a:prstGeom prst="rect">
                <a:avLst/>
              </a:prstGeom>
              <a:gradFill rotWithShape="0">
                <a:gsLst>
                  <a:gs pos="0">
                    <a:srgbClr val="3A1558"/>
                  </a:gs>
                  <a:gs pos="100000">
                    <a:srgbClr val="9234DB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600" dirty="0"/>
              </a:p>
            </p:txBody>
          </p:sp>
          <p:sp>
            <p:nvSpPr>
              <p:cNvPr id="13" name="Rectangle 19"/>
              <p:cNvSpPr>
                <a:spLocks noChangeArrowheads="1"/>
              </p:cNvSpPr>
              <p:nvPr/>
            </p:nvSpPr>
            <p:spPr bwMode="auto">
              <a:xfrm>
                <a:off x="4155" y="576"/>
                <a:ext cx="218" cy="189"/>
              </a:xfrm>
              <a:prstGeom prst="rect">
                <a:avLst/>
              </a:prstGeom>
              <a:gradFill rotWithShape="0">
                <a:gsLst>
                  <a:gs pos="0">
                    <a:srgbClr val="3A1558"/>
                  </a:gs>
                  <a:gs pos="100000">
                    <a:srgbClr val="9234DB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600" dirty="0"/>
              </a:p>
            </p:txBody>
          </p:sp>
          <p:sp>
            <p:nvSpPr>
              <p:cNvPr id="14" name="Rectangle 20"/>
              <p:cNvSpPr>
                <a:spLocks noChangeArrowheads="1"/>
              </p:cNvSpPr>
              <p:nvPr/>
            </p:nvSpPr>
            <p:spPr bwMode="auto">
              <a:xfrm>
                <a:off x="3864" y="576"/>
                <a:ext cx="250" cy="189"/>
              </a:xfrm>
              <a:prstGeom prst="rect">
                <a:avLst/>
              </a:prstGeom>
              <a:gradFill rotWithShape="0">
                <a:gsLst>
                  <a:gs pos="0">
                    <a:srgbClr val="3A1558"/>
                  </a:gs>
                  <a:gs pos="100000">
                    <a:srgbClr val="9234DB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600" dirty="0"/>
              </a:p>
            </p:txBody>
          </p:sp>
          <p:sp>
            <p:nvSpPr>
              <p:cNvPr id="15" name="Rectangle 21"/>
              <p:cNvSpPr>
                <a:spLocks noChangeArrowheads="1"/>
              </p:cNvSpPr>
              <p:nvPr/>
            </p:nvSpPr>
            <p:spPr bwMode="auto">
              <a:xfrm>
                <a:off x="3183" y="576"/>
                <a:ext cx="314" cy="189"/>
              </a:xfrm>
              <a:prstGeom prst="rect">
                <a:avLst/>
              </a:prstGeom>
              <a:gradFill rotWithShape="0">
                <a:gsLst>
                  <a:gs pos="0">
                    <a:srgbClr val="3A1558"/>
                  </a:gs>
                  <a:gs pos="100000">
                    <a:srgbClr val="9234DB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600" dirty="0"/>
              </a:p>
            </p:txBody>
          </p:sp>
        </p:grpSp>
        <p:grpSp>
          <p:nvGrpSpPr>
            <p:cNvPr id="9" name="Group 22"/>
            <p:cNvGrpSpPr>
              <a:grpSpLocks/>
            </p:cNvGrpSpPr>
            <p:nvPr/>
          </p:nvGrpSpPr>
          <p:grpSpPr bwMode="auto">
            <a:xfrm>
              <a:off x="0" y="576"/>
              <a:ext cx="3143" cy="189"/>
              <a:chOff x="0" y="576"/>
              <a:chExt cx="3143" cy="189"/>
            </a:xfrm>
          </p:grpSpPr>
          <p:sp>
            <p:nvSpPr>
              <p:cNvPr id="10" name="Rectangle 23"/>
              <p:cNvSpPr>
                <a:spLocks noChangeArrowheads="1"/>
              </p:cNvSpPr>
              <p:nvPr/>
            </p:nvSpPr>
            <p:spPr bwMode="auto">
              <a:xfrm>
                <a:off x="2798" y="576"/>
                <a:ext cx="345" cy="189"/>
              </a:xfrm>
              <a:prstGeom prst="rect">
                <a:avLst/>
              </a:prstGeom>
              <a:gradFill rotWithShape="0">
                <a:gsLst>
                  <a:gs pos="0">
                    <a:srgbClr val="3A1558"/>
                  </a:gs>
                  <a:gs pos="100000">
                    <a:srgbClr val="9234DB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600" dirty="0"/>
              </a:p>
            </p:txBody>
          </p:sp>
          <p:sp>
            <p:nvSpPr>
              <p:cNvPr id="11" name="Rectangle 24"/>
              <p:cNvSpPr>
                <a:spLocks noChangeArrowheads="1"/>
              </p:cNvSpPr>
              <p:nvPr/>
            </p:nvSpPr>
            <p:spPr bwMode="auto">
              <a:xfrm>
                <a:off x="0" y="576"/>
                <a:ext cx="2756" cy="189"/>
              </a:xfrm>
              <a:prstGeom prst="rect">
                <a:avLst/>
              </a:prstGeom>
              <a:gradFill rotWithShape="0">
                <a:gsLst>
                  <a:gs pos="0">
                    <a:srgbClr val="3A1558"/>
                  </a:gs>
                  <a:gs pos="100000">
                    <a:srgbClr val="9234DB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600" dirty="0"/>
              </a:p>
            </p:txBody>
          </p:sp>
        </p:grpSp>
      </p:grpSp>
      <p:pic>
        <p:nvPicPr>
          <p:cNvPr id="22" name="Picture 29" descr="JCSnobckground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84" y="228601"/>
            <a:ext cx="1320800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 Box 10"/>
          <p:cNvSpPr txBox="1">
            <a:spLocks noChangeArrowheads="1"/>
          </p:cNvSpPr>
          <p:nvPr userDrawn="1"/>
        </p:nvSpPr>
        <p:spPr bwMode="auto">
          <a:xfrm>
            <a:off x="0" y="1"/>
            <a:ext cx="2336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FFFF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rgbClr val="FFFFFF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FFFF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FFFF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FFFF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FFFF"/>
                </a:solidFill>
                <a:latin typeface="Arial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CC00"/>
                </a:solidFill>
                <a:cs typeface="Arial" charset="0"/>
              </a:rPr>
              <a:t>UNCLASSIFIED</a:t>
            </a:r>
            <a:endParaRPr lang="en-US" sz="1600" dirty="0">
              <a:solidFill>
                <a:srgbClr val="00CC00"/>
              </a:solidFill>
              <a:cs typeface="Arial" charset="0"/>
            </a:endParaRPr>
          </a:p>
        </p:txBody>
      </p:sp>
      <p:sp>
        <p:nvSpPr>
          <p:cNvPr id="24" name="Text Box 10"/>
          <p:cNvSpPr txBox="1">
            <a:spLocks noChangeArrowheads="1"/>
          </p:cNvSpPr>
          <p:nvPr userDrawn="1"/>
        </p:nvSpPr>
        <p:spPr bwMode="auto">
          <a:xfrm>
            <a:off x="9855200" y="6581776"/>
            <a:ext cx="2336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FFFF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rgbClr val="FFFFFF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FFFF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FFFF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FFFF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FFFF"/>
                </a:solidFill>
                <a:latin typeface="Arial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CC00"/>
                </a:solidFill>
                <a:cs typeface="Arial" charset="0"/>
              </a:rPr>
              <a:t>UNCLASSIFIED</a:t>
            </a:r>
            <a:endParaRPr lang="en-US" sz="1600" dirty="0">
              <a:solidFill>
                <a:srgbClr val="00CC00"/>
              </a:solidFill>
              <a:cs typeface="Arial" charset="0"/>
            </a:endParaRPr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10668000" cy="2667000"/>
          </a:xfrm>
          <a:ln w="12700"/>
        </p:spPr>
        <p:txBody>
          <a:bodyPr tIns="45720" bIns="45720" anchor="ctr"/>
          <a:lstStyle>
            <a:lvl1pPr algn="ctr">
              <a:spcBef>
                <a:spcPct val="50000"/>
              </a:spcBef>
              <a:defRPr sz="3600" i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43434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96843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03200" y="6629400"/>
            <a:ext cx="4064000" cy="2286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FFFFF"/>
                </a:solidFill>
              </a:rPr>
              <a:t>6/15/2011 C2 ADS Way Ahead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D3BAE-22BF-4AE8-936D-55E8A2727FE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687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20200" y="152400"/>
            <a:ext cx="2870200" cy="62055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8407400" cy="62055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03200" y="6629400"/>
            <a:ext cx="4064000" cy="2286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FFFFF"/>
                </a:solidFill>
              </a:rPr>
              <a:t>6/15/2011 C2 ADS Way Ahead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4A00BD-9FD2-40D0-881E-BCB8CD9090A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742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EADDD-613B-4EF2-BCC3-6E095CF3ACE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24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03200" y="6629400"/>
            <a:ext cx="4064000" cy="2286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FFFFF"/>
                </a:solidFill>
              </a:rPr>
              <a:t>6/15/2011 C2 ADS Way Ahead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0EAB1D-75E0-4BE6-A33E-6BB87CEFE16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901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43000"/>
            <a:ext cx="5384800" cy="5214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43000"/>
            <a:ext cx="5384800" cy="5214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03200" y="6629400"/>
            <a:ext cx="4064000" cy="2286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FFFFF"/>
                </a:solidFill>
              </a:rPr>
              <a:t>6/15/2011 C2 ADS Way Ahead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C50D38-0DEE-4C30-BE2D-0B715D73D2B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787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03200" y="6629400"/>
            <a:ext cx="4064000" cy="2286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FFFFF"/>
                </a:solidFill>
              </a:rPr>
              <a:t>6/15/2011 C2 ADS Way Ahead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BB089-F717-40A7-8015-2ECC4B04BAD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821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03200" y="6629400"/>
            <a:ext cx="4064000" cy="2286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FFFFF"/>
                </a:solidFill>
              </a:rPr>
              <a:t>6/15/2011 C2 ADS Way Ahead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74F62-ADB4-48C6-AC06-4263D05EF3A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686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03200" y="6629400"/>
            <a:ext cx="4064000" cy="2286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FFFFF"/>
                </a:solidFill>
              </a:rPr>
              <a:t>6/15/2011 C2 ADS Way Ahead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580660-8498-4BDC-B7F3-9E15652CF31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442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03200" y="6629400"/>
            <a:ext cx="4064000" cy="2286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FFFFF"/>
                </a:solidFill>
              </a:rPr>
              <a:t>6/15/2011 C2 ADS Way Ahead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E04094-C3F8-4267-BAF5-DC4AB29A0BC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145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03200" y="6629400"/>
            <a:ext cx="4064000" cy="2286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FFFFF"/>
                </a:solidFill>
              </a:rPr>
              <a:t>6/15/2011 C2 ADS Way Ahead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B820E7-F398-454F-9BA0-41FB2483DDE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40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826000" y="64008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000" b="0">
                <a:solidFill>
                  <a:schemeClr val="tx1"/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7F7C8F8-1641-461B-B2BA-6E24E116CB6A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625600" y="152400"/>
            <a:ext cx="104648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6038" rIns="45720" bIns="46038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3000"/>
            <a:ext cx="10972800" cy="521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grpSp>
        <p:nvGrpSpPr>
          <p:cNvPr id="1029" name="Group 25"/>
          <p:cNvGrpSpPr>
            <a:grpSpLocks/>
          </p:cNvGrpSpPr>
          <p:nvPr/>
        </p:nvGrpSpPr>
        <p:grpSpPr bwMode="auto">
          <a:xfrm>
            <a:off x="101600" y="762000"/>
            <a:ext cx="11988800" cy="152400"/>
            <a:chOff x="0" y="576"/>
            <a:chExt cx="5282" cy="189"/>
          </a:xfrm>
        </p:grpSpPr>
        <p:grpSp>
          <p:nvGrpSpPr>
            <p:cNvPr id="1032" name="Group 10"/>
            <p:cNvGrpSpPr>
              <a:grpSpLocks/>
            </p:cNvGrpSpPr>
            <p:nvPr/>
          </p:nvGrpSpPr>
          <p:grpSpPr bwMode="auto">
            <a:xfrm>
              <a:off x="5158" y="576"/>
              <a:ext cx="124" cy="189"/>
              <a:chOff x="5158" y="576"/>
              <a:chExt cx="124" cy="189"/>
            </a:xfrm>
          </p:grpSpPr>
          <p:sp>
            <p:nvSpPr>
              <p:cNvPr id="1047" name="Rectangle 8"/>
              <p:cNvSpPr>
                <a:spLocks noChangeArrowheads="1"/>
              </p:cNvSpPr>
              <p:nvPr/>
            </p:nvSpPr>
            <p:spPr bwMode="auto">
              <a:xfrm>
                <a:off x="5252" y="576"/>
                <a:ext cx="30" cy="189"/>
              </a:xfrm>
              <a:prstGeom prst="rect">
                <a:avLst/>
              </a:prstGeom>
              <a:gradFill rotWithShape="0">
                <a:gsLst>
                  <a:gs pos="0">
                    <a:srgbClr val="3A1558"/>
                  </a:gs>
                  <a:gs pos="100000">
                    <a:srgbClr val="9234DB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600" dirty="0"/>
              </a:p>
            </p:txBody>
          </p:sp>
          <p:sp>
            <p:nvSpPr>
              <p:cNvPr id="1048" name="Rectangle 9"/>
              <p:cNvSpPr>
                <a:spLocks noChangeArrowheads="1"/>
              </p:cNvSpPr>
              <p:nvPr/>
            </p:nvSpPr>
            <p:spPr bwMode="auto">
              <a:xfrm>
                <a:off x="5158" y="576"/>
                <a:ext cx="60" cy="189"/>
              </a:xfrm>
              <a:prstGeom prst="rect">
                <a:avLst/>
              </a:prstGeom>
              <a:gradFill rotWithShape="0">
                <a:gsLst>
                  <a:gs pos="0">
                    <a:srgbClr val="3A1558"/>
                  </a:gs>
                  <a:gs pos="100000">
                    <a:srgbClr val="9234DB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600" dirty="0"/>
              </a:p>
            </p:txBody>
          </p:sp>
        </p:grpSp>
        <p:grpSp>
          <p:nvGrpSpPr>
            <p:cNvPr id="1033" name="Group 13"/>
            <p:cNvGrpSpPr>
              <a:grpSpLocks/>
            </p:cNvGrpSpPr>
            <p:nvPr/>
          </p:nvGrpSpPr>
          <p:grpSpPr bwMode="auto">
            <a:xfrm>
              <a:off x="4848" y="576"/>
              <a:ext cx="263" cy="189"/>
              <a:chOff x="4848" y="576"/>
              <a:chExt cx="263" cy="189"/>
            </a:xfrm>
          </p:grpSpPr>
          <p:sp>
            <p:nvSpPr>
              <p:cNvPr id="1045" name="Rectangle 11"/>
              <p:cNvSpPr>
                <a:spLocks noChangeArrowheads="1"/>
              </p:cNvSpPr>
              <p:nvPr/>
            </p:nvSpPr>
            <p:spPr bwMode="auto">
              <a:xfrm>
                <a:off x="5018" y="576"/>
                <a:ext cx="93" cy="189"/>
              </a:xfrm>
              <a:prstGeom prst="rect">
                <a:avLst/>
              </a:prstGeom>
              <a:gradFill rotWithShape="0">
                <a:gsLst>
                  <a:gs pos="0">
                    <a:srgbClr val="3A1558"/>
                  </a:gs>
                  <a:gs pos="100000">
                    <a:srgbClr val="9234DB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600" dirty="0"/>
              </a:p>
            </p:txBody>
          </p:sp>
          <p:sp>
            <p:nvSpPr>
              <p:cNvPr id="1046" name="Rectangle 12"/>
              <p:cNvSpPr>
                <a:spLocks noChangeArrowheads="1"/>
              </p:cNvSpPr>
              <p:nvPr/>
            </p:nvSpPr>
            <p:spPr bwMode="auto">
              <a:xfrm>
                <a:off x="4848" y="576"/>
                <a:ext cx="126" cy="189"/>
              </a:xfrm>
              <a:prstGeom prst="rect">
                <a:avLst/>
              </a:prstGeom>
              <a:gradFill rotWithShape="0">
                <a:gsLst>
                  <a:gs pos="0">
                    <a:srgbClr val="3A1558"/>
                  </a:gs>
                  <a:gs pos="100000">
                    <a:srgbClr val="9234DB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600" dirty="0"/>
              </a:p>
            </p:txBody>
          </p:sp>
        </p:grpSp>
        <p:grpSp>
          <p:nvGrpSpPr>
            <p:cNvPr id="1034" name="Group 16"/>
            <p:cNvGrpSpPr>
              <a:grpSpLocks/>
            </p:cNvGrpSpPr>
            <p:nvPr/>
          </p:nvGrpSpPr>
          <p:grpSpPr bwMode="auto">
            <a:xfrm>
              <a:off x="4418" y="576"/>
              <a:ext cx="386" cy="189"/>
              <a:chOff x="4418" y="576"/>
              <a:chExt cx="386" cy="189"/>
            </a:xfrm>
          </p:grpSpPr>
          <p:sp>
            <p:nvSpPr>
              <p:cNvPr id="1043" name="Rectangle 14"/>
              <p:cNvSpPr>
                <a:spLocks noChangeArrowheads="1"/>
              </p:cNvSpPr>
              <p:nvPr/>
            </p:nvSpPr>
            <p:spPr bwMode="auto">
              <a:xfrm>
                <a:off x="4650" y="576"/>
                <a:ext cx="154" cy="189"/>
              </a:xfrm>
              <a:prstGeom prst="rect">
                <a:avLst/>
              </a:prstGeom>
              <a:gradFill rotWithShape="0">
                <a:gsLst>
                  <a:gs pos="0">
                    <a:srgbClr val="3A1558"/>
                  </a:gs>
                  <a:gs pos="100000">
                    <a:srgbClr val="9234DB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600" dirty="0"/>
              </a:p>
            </p:txBody>
          </p:sp>
          <p:sp>
            <p:nvSpPr>
              <p:cNvPr id="1044" name="Rectangle 15"/>
              <p:cNvSpPr>
                <a:spLocks noChangeArrowheads="1"/>
              </p:cNvSpPr>
              <p:nvPr/>
            </p:nvSpPr>
            <p:spPr bwMode="auto">
              <a:xfrm>
                <a:off x="4418" y="576"/>
                <a:ext cx="187" cy="189"/>
              </a:xfrm>
              <a:prstGeom prst="rect">
                <a:avLst/>
              </a:prstGeom>
              <a:gradFill rotWithShape="0">
                <a:gsLst>
                  <a:gs pos="0">
                    <a:srgbClr val="3A1558"/>
                  </a:gs>
                  <a:gs pos="100000">
                    <a:srgbClr val="9234DB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600" dirty="0"/>
              </a:p>
            </p:txBody>
          </p:sp>
        </p:grpSp>
        <p:grpSp>
          <p:nvGrpSpPr>
            <p:cNvPr id="1035" name="Group 21"/>
            <p:cNvGrpSpPr>
              <a:grpSpLocks/>
            </p:cNvGrpSpPr>
            <p:nvPr/>
          </p:nvGrpSpPr>
          <p:grpSpPr bwMode="auto">
            <a:xfrm>
              <a:off x="3183" y="576"/>
              <a:ext cx="1191" cy="189"/>
              <a:chOff x="3183" y="576"/>
              <a:chExt cx="1191" cy="189"/>
            </a:xfrm>
          </p:grpSpPr>
          <p:sp>
            <p:nvSpPr>
              <p:cNvPr id="1039" name="Rectangle 17"/>
              <p:cNvSpPr>
                <a:spLocks noChangeArrowheads="1"/>
              </p:cNvSpPr>
              <p:nvPr/>
            </p:nvSpPr>
            <p:spPr bwMode="auto">
              <a:xfrm>
                <a:off x="3558" y="576"/>
                <a:ext cx="250" cy="189"/>
              </a:xfrm>
              <a:prstGeom prst="rect">
                <a:avLst/>
              </a:prstGeom>
              <a:gradFill rotWithShape="0">
                <a:gsLst>
                  <a:gs pos="0">
                    <a:srgbClr val="3A1558"/>
                  </a:gs>
                  <a:gs pos="100000">
                    <a:srgbClr val="9234DB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600" dirty="0"/>
              </a:p>
            </p:txBody>
          </p:sp>
          <p:sp>
            <p:nvSpPr>
              <p:cNvPr id="1040" name="Rectangle 18"/>
              <p:cNvSpPr>
                <a:spLocks noChangeArrowheads="1"/>
              </p:cNvSpPr>
              <p:nvPr/>
            </p:nvSpPr>
            <p:spPr bwMode="auto">
              <a:xfrm>
                <a:off x="4155" y="576"/>
                <a:ext cx="218" cy="189"/>
              </a:xfrm>
              <a:prstGeom prst="rect">
                <a:avLst/>
              </a:prstGeom>
              <a:gradFill rotWithShape="0">
                <a:gsLst>
                  <a:gs pos="0">
                    <a:srgbClr val="3A1558"/>
                  </a:gs>
                  <a:gs pos="100000">
                    <a:srgbClr val="9234DB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600" dirty="0"/>
              </a:p>
            </p:txBody>
          </p:sp>
          <p:sp>
            <p:nvSpPr>
              <p:cNvPr id="1041" name="Rectangle 19"/>
              <p:cNvSpPr>
                <a:spLocks noChangeArrowheads="1"/>
              </p:cNvSpPr>
              <p:nvPr/>
            </p:nvSpPr>
            <p:spPr bwMode="auto">
              <a:xfrm>
                <a:off x="3864" y="576"/>
                <a:ext cx="250" cy="189"/>
              </a:xfrm>
              <a:prstGeom prst="rect">
                <a:avLst/>
              </a:prstGeom>
              <a:gradFill rotWithShape="0">
                <a:gsLst>
                  <a:gs pos="0">
                    <a:srgbClr val="3A1558"/>
                  </a:gs>
                  <a:gs pos="100000">
                    <a:srgbClr val="9234DB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600" dirty="0"/>
              </a:p>
            </p:txBody>
          </p:sp>
          <p:sp>
            <p:nvSpPr>
              <p:cNvPr id="1042" name="Rectangle 20"/>
              <p:cNvSpPr>
                <a:spLocks noChangeArrowheads="1"/>
              </p:cNvSpPr>
              <p:nvPr/>
            </p:nvSpPr>
            <p:spPr bwMode="auto">
              <a:xfrm>
                <a:off x="3183" y="576"/>
                <a:ext cx="314" cy="189"/>
              </a:xfrm>
              <a:prstGeom prst="rect">
                <a:avLst/>
              </a:prstGeom>
              <a:gradFill rotWithShape="0">
                <a:gsLst>
                  <a:gs pos="0">
                    <a:srgbClr val="3A1558"/>
                  </a:gs>
                  <a:gs pos="100000">
                    <a:srgbClr val="9234DB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600" dirty="0"/>
              </a:p>
            </p:txBody>
          </p:sp>
        </p:grpSp>
        <p:grpSp>
          <p:nvGrpSpPr>
            <p:cNvPr id="1036" name="Group 24"/>
            <p:cNvGrpSpPr>
              <a:grpSpLocks/>
            </p:cNvGrpSpPr>
            <p:nvPr/>
          </p:nvGrpSpPr>
          <p:grpSpPr bwMode="auto">
            <a:xfrm>
              <a:off x="0" y="576"/>
              <a:ext cx="3143" cy="189"/>
              <a:chOff x="0" y="576"/>
              <a:chExt cx="3143" cy="189"/>
            </a:xfrm>
          </p:grpSpPr>
          <p:sp>
            <p:nvSpPr>
              <p:cNvPr id="1037" name="Rectangle 22"/>
              <p:cNvSpPr>
                <a:spLocks noChangeArrowheads="1"/>
              </p:cNvSpPr>
              <p:nvPr/>
            </p:nvSpPr>
            <p:spPr bwMode="auto">
              <a:xfrm>
                <a:off x="2798" y="576"/>
                <a:ext cx="345" cy="189"/>
              </a:xfrm>
              <a:prstGeom prst="rect">
                <a:avLst/>
              </a:prstGeom>
              <a:gradFill rotWithShape="0">
                <a:gsLst>
                  <a:gs pos="0">
                    <a:srgbClr val="3A1558"/>
                  </a:gs>
                  <a:gs pos="100000">
                    <a:srgbClr val="9234DB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600" dirty="0"/>
              </a:p>
            </p:txBody>
          </p:sp>
          <p:sp>
            <p:nvSpPr>
              <p:cNvPr id="1038" name="Rectangle 23"/>
              <p:cNvSpPr>
                <a:spLocks noChangeArrowheads="1"/>
              </p:cNvSpPr>
              <p:nvPr/>
            </p:nvSpPr>
            <p:spPr bwMode="auto">
              <a:xfrm>
                <a:off x="0" y="576"/>
                <a:ext cx="2756" cy="189"/>
              </a:xfrm>
              <a:prstGeom prst="rect">
                <a:avLst/>
              </a:prstGeom>
              <a:gradFill rotWithShape="0">
                <a:gsLst>
                  <a:gs pos="0">
                    <a:srgbClr val="3A1558"/>
                  </a:gs>
                  <a:gs pos="100000">
                    <a:srgbClr val="9234DB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FFFF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600" dirty="0"/>
              </a:p>
            </p:txBody>
          </p:sp>
        </p:grpSp>
      </p:grpSp>
      <p:sp>
        <p:nvSpPr>
          <p:cNvPr id="1030" name="Text Box 10"/>
          <p:cNvSpPr txBox="1">
            <a:spLocks noChangeArrowheads="1"/>
          </p:cNvSpPr>
          <p:nvPr userDrawn="1"/>
        </p:nvSpPr>
        <p:spPr bwMode="auto">
          <a:xfrm>
            <a:off x="0" y="1"/>
            <a:ext cx="2336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FFFF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rgbClr val="FFFFFF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FFFF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FFFF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FFFF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FFFF"/>
                </a:solidFill>
                <a:latin typeface="Arial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CC00"/>
                </a:solidFill>
                <a:cs typeface="Arial" charset="0"/>
              </a:rPr>
              <a:t>UNCLASSIFIED</a:t>
            </a:r>
            <a:endParaRPr lang="en-US" sz="1600" dirty="0">
              <a:solidFill>
                <a:srgbClr val="00CC00"/>
              </a:solidFill>
              <a:cs typeface="Arial" charset="0"/>
            </a:endParaRPr>
          </a:p>
        </p:txBody>
      </p:sp>
      <p:sp>
        <p:nvSpPr>
          <p:cNvPr id="1031" name="Text Box 10"/>
          <p:cNvSpPr txBox="1">
            <a:spLocks noChangeArrowheads="1"/>
          </p:cNvSpPr>
          <p:nvPr userDrawn="1"/>
        </p:nvSpPr>
        <p:spPr bwMode="auto">
          <a:xfrm>
            <a:off x="9855200" y="6581776"/>
            <a:ext cx="2336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FFFF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rgbClr val="FFFFFF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FFFF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FFFF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FFFF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FFFF"/>
                </a:solidFill>
                <a:latin typeface="Arial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CC00"/>
                </a:solidFill>
                <a:cs typeface="Arial" charset="0"/>
              </a:rPr>
              <a:t>UNCLASSIFIED</a:t>
            </a:r>
            <a:endParaRPr lang="en-US" sz="1600" dirty="0">
              <a:solidFill>
                <a:srgbClr val="00CC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00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 b="1" i="1">
          <a:solidFill>
            <a:srgbClr val="000000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 b="1" i="1">
          <a:solidFill>
            <a:srgbClr val="000000"/>
          </a:solidFill>
          <a:latin typeface="Times New Roman" pitchFamily="18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 b="1" i="1">
          <a:solidFill>
            <a:srgbClr val="000000"/>
          </a:solidFill>
          <a:latin typeface="Times New Roman" pitchFamily="18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 b="1" i="1">
          <a:solidFill>
            <a:srgbClr val="000000"/>
          </a:solidFill>
          <a:latin typeface="Times New Roman" pitchFamily="18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 b="1" i="1">
          <a:solidFill>
            <a:srgbClr val="000000"/>
          </a:solidFill>
          <a:latin typeface="Times New Roman" pitchFamily="18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2800" b="1" i="1">
          <a:solidFill>
            <a:srgbClr val="000000"/>
          </a:solidFill>
          <a:latin typeface="Times New Roman" pitchFamily="18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2800" b="1" i="1">
          <a:solidFill>
            <a:srgbClr val="000000"/>
          </a:solidFill>
          <a:latin typeface="Times New Roman" pitchFamily="18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2800" b="1" i="1">
          <a:solidFill>
            <a:srgbClr val="000000"/>
          </a:solidFill>
          <a:latin typeface="Times New Roman" pitchFamily="18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2800" b="1" i="1">
          <a:solidFill>
            <a:srgbClr val="000000"/>
          </a:solidFill>
          <a:latin typeface="Times New Roman" pitchFamily="18" charset="0"/>
        </a:defRPr>
      </a:lvl9pPr>
    </p:titleStyle>
    <p:bodyStyle>
      <a:lvl1pPr marL="171450" indent="-171450" algn="l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514350" indent="-228600" algn="l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</a:defRPr>
      </a:lvl2pPr>
      <a:lvl3pPr marL="796925" indent="-168275" algn="l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</a:defRPr>
      </a:lvl3pPr>
      <a:lvl4pPr marL="1135063" indent="-223838" algn="l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</a:defRPr>
      </a:lvl4pPr>
      <a:lvl5pPr marL="1425575" indent="-176213" algn="l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</a:defRPr>
      </a:lvl5pPr>
      <a:lvl6pPr marL="1882775" indent="-176213" algn="l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</a:defRPr>
      </a:lvl6pPr>
      <a:lvl7pPr marL="2339975" indent="-176213" algn="l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</a:defRPr>
      </a:lvl7pPr>
      <a:lvl8pPr marL="2797175" indent="-176213" algn="l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</a:defRPr>
      </a:lvl8pPr>
      <a:lvl9pPr marL="3254375" indent="-176213" algn="l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826" y="734191"/>
            <a:ext cx="11216640" cy="4014627"/>
          </a:xfrm>
        </p:spPr>
        <p:txBody>
          <a:bodyPr/>
          <a:lstStyle/>
          <a:p>
            <a:pPr marL="285750" lvl="1" indent="0" defTabSz="17145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1714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NATO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Core Data Framework (NCDF)</a:t>
            </a:r>
          </a:p>
          <a:p>
            <a:pPr lvl="1" defTabSz="171450">
              <a:lnSpc>
                <a:spcPct val="100000"/>
              </a:lnSpc>
              <a:spcBef>
                <a:spcPts val="0"/>
              </a:spcBef>
            </a:pPr>
            <a:r>
              <a:rPr lang="en-US" sz="1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Standardizes enterprise level cross-community of interest information sharing</a:t>
            </a:r>
          </a:p>
          <a:p>
            <a:pPr lvl="2" defTabSz="171450">
              <a:lnSpc>
                <a:spcPct val="100000"/>
              </a:lnSpc>
              <a:spcBef>
                <a:spcPts val="0"/>
              </a:spcBef>
            </a:pPr>
            <a:r>
              <a:rPr lang="en-US" sz="1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Technical </a:t>
            </a:r>
            <a:r>
              <a:rPr lang="en-US" sz="1600" b="0" dirty="0">
                <a:latin typeface="Arial" panose="020B0604020202020204" pitchFamily="34" charset="0"/>
                <a:cs typeface="Arial" panose="020B0604020202020204" pitchFamily="34" charset="0"/>
              </a:rPr>
              <a:t>guidance and </a:t>
            </a:r>
            <a:r>
              <a:rPr lang="en-US" sz="1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processes</a:t>
            </a:r>
          </a:p>
          <a:p>
            <a:pPr lvl="2" defTabSz="171450">
              <a:lnSpc>
                <a:spcPct val="100000"/>
              </a:lnSpc>
              <a:spcBef>
                <a:spcPts val="0"/>
              </a:spcBef>
            </a:pPr>
            <a:r>
              <a:rPr lang="en-US" sz="1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Repository for visibility and reuse of artifacts</a:t>
            </a:r>
          </a:p>
          <a:p>
            <a:pPr lvl="2" defTabSz="171450">
              <a:lnSpc>
                <a:spcPct val="100000"/>
              </a:lnSpc>
              <a:spcBef>
                <a:spcPts val="0"/>
              </a:spcBef>
            </a:pPr>
            <a:r>
              <a:rPr lang="en-US" sz="1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Key </a:t>
            </a:r>
            <a:r>
              <a:rPr lang="en-US" sz="1600" b="0" dirty="0">
                <a:latin typeface="Arial" panose="020B0604020202020204" pitchFamily="34" charset="0"/>
                <a:cs typeface="Arial" panose="020B0604020202020204" pitchFamily="34" charset="0"/>
              </a:rPr>
              <a:t>pillar for FMN Spiral interoperability</a:t>
            </a:r>
          </a:p>
          <a:p>
            <a:pPr marL="285750" lvl="1" indent="0" defTabSz="17145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1714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Directed </a:t>
            </a:r>
            <a:r>
              <a:rPr lang="en-US" sz="18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 use</a:t>
            </a:r>
            <a:r>
              <a:rPr lang="en-US" sz="18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</a:t>
            </a:r>
          </a:p>
          <a:p>
            <a:pPr lvl="1" defTabSz="171450">
              <a:lnSpc>
                <a:spcPct val="100000"/>
              </a:lnSpc>
              <a:spcBef>
                <a:spcPts val="0"/>
              </a:spcBef>
            </a:pPr>
            <a:r>
              <a:rPr lang="en-US" sz="1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NATO Enterprise</a:t>
            </a:r>
            <a:r>
              <a:rPr lang="en-US" sz="1600" b="0" dirty="0">
                <a:latin typeface="Arial" panose="020B0604020202020204" pitchFamily="34" charset="0"/>
                <a:cs typeface="Arial" panose="020B0604020202020204" pitchFamily="34" charset="0"/>
              </a:rPr>
              <a:t>, Alliance and coalitions with NATO Partner nations</a:t>
            </a:r>
          </a:p>
          <a:p>
            <a:pPr lvl="1" defTabSz="171450">
              <a:lnSpc>
                <a:spcPct val="100000"/>
              </a:lnSpc>
              <a:spcBef>
                <a:spcPts val="0"/>
              </a:spcBef>
            </a:pPr>
            <a:r>
              <a:rPr lang="en-US" sz="1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NATO </a:t>
            </a:r>
            <a:r>
              <a:rPr lang="en-US" sz="1600" b="0" dirty="0">
                <a:latin typeface="Arial" panose="020B0604020202020204" pitchFamily="34" charset="0"/>
                <a:cs typeface="Arial" panose="020B0604020202020204" pitchFamily="34" charset="0"/>
              </a:rPr>
              <a:t>C3 </a:t>
            </a:r>
            <a:r>
              <a:rPr lang="en-US" sz="1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Board stipulation in Data </a:t>
            </a:r>
            <a:r>
              <a:rPr lang="en-US" sz="1600" b="0" dirty="0">
                <a:latin typeface="Arial" panose="020B0604020202020204" pitchFamily="34" charset="0"/>
                <a:cs typeface="Arial" panose="020B0604020202020204" pitchFamily="34" charset="0"/>
              </a:rPr>
              <a:t>Management </a:t>
            </a:r>
            <a:r>
              <a:rPr lang="en-US" sz="1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Policy 10 </a:t>
            </a:r>
            <a:r>
              <a:rPr lang="en-US" sz="1600" b="0" dirty="0">
                <a:latin typeface="Arial" panose="020B0604020202020204" pitchFamily="34" charset="0"/>
                <a:cs typeface="Arial" panose="020B0604020202020204" pitchFamily="34" charset="0"/>
              </a:rPr>
              <a:t>Nov </a:t>
            </a:r>
            <a:r>
              <a:rPr lang="en-US" sz="1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2017</a:t>
            </a:r>
          </a:p>
          <a:p>
            <a:pPr lvl="1" defTabSz="171450">
              <a:lnSpc>
                <a:spcPct val="100000"/>
              </a:lnSpc>
              <a:spcBef>
                <a:spcPts val="0"/>
              </a:spcBef>
            </a:pPr>
            <a:r>
              <a:rPr lang="en-US" sz="1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NATO International Military Staff requirement </a:t>
            </a:r>
            <a:r>
              <a:rPr lang="en-US" sz="1600" b="0" dirty="0">
                <a:latin typeface="Arial" panose="020B0604020202020204" pitchFamily="34" charset="0"/>
                <a:cs typeface="Arial" panose="020B0604020202020204" pitchFamily="34" charset="0"/>
              </a:rPr>
              <a:t>for the NATO Data Centric Security Implementation </a:t>
            </a:r>
            <a:r>
              <a:rPr lang="en-US" sz="1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Strategy</a:t>
            </a:r>
          </a:p>
          <a:p>
            <a:pPr marL="0" indent="0" defTabSz="17145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1714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NCDF interoperable with: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defTabSz="171450">
              <a:lnSpc>
                <a:spcPct val="100000"/>
              </a:lnSpc>
              <a:spcBef>
                <a:spcPts val="0"/>
              </a:spcBef>
            </a:pPr>
            <a:r>
              <a:rPr lang="en-US" sz="1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US National Information Exchange Model (NIEM)</a:t>
            </a:r>
          </a:p>
          <a:p>
            <a:pPr lvl="2" defTabSz="171450">
              <a:lnSpc>
                <a:spcPct val="100000"/>
              </a:lnSpc>
              <a:spcBef>
                <a:spcPts val="0"/>
              </a:spcBef>
            </a:pPr>
            <a:r>
              <a:rPr lang="en-US" sz="1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NIEM directed by DOD CIO for Joint, interagency and coalition use</a:t>
            </a:r>
          </a:p>
          <a:p>
            <a:pPr lvl="2" defTabSz="171450">
              <a:lnSpc>
                <a:spcPct val="100000"/>
              </a:lnSpc>
              <a:spcBef>
                <a:spcPts val="0"/>
              </a:spcBef>
            </a:pPr>
            <a:r>
              <a:rPr lang="en-US" sz="1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 NIEM and you implement NCDF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defTabSz="171450">
              <a:lnSpc>
                <a:spcPct val="100000"/>
              </a:lnSpc>
              <a:spcBef>
                <a:spcPts val="0"/>
              </a:spcBef>
            </a:pPr>
            <a:r>
              <a:rPr lang="en-US" sz="1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NATO Security Labeling Standardization Agreements</a:t>
            </a:r>
          </a:p>
          <a:p>
            <a:pPr lvl="2" defTabSz="171450">
              <a:lnSpc>
                <a:spcPct val="100000"/>
              </a:lnSpc>
              <a:spcBef>
                <a:spcPts val="0"/>
              </a:spcBef>
            </a:pPr>
            <a:r>
              <a:rPr lang="en-US" sz="1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Provides needed data-level labeling guidance for machine-to-machine security and sharing</a:t>
            </a:r>
          </a:p>
          <a:p>
            <a:pPr lvl="2" defTabSz="171450">
              <a:lnSpc>
                <a:spcPct val="100000"/>
              </a:lnSpc>
              <a:spcBef>
                <a:spcPts val="0"/>
              </a:spcBef>
            </a:pPr>
            <a:r>
              <a:rPr lang="en-US" sz="1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Confidentiality Labelling Syntax STANAG 4774 (out for ratification)</a:t>
            </a:r>
          </a:p>
          <a:p>
            <a:pPr lvl="2" defTabSz="171450">
              <a:lnSpc>
                <a:spcPct val="100000"/>
              </a:lnSpc>
              <a:spcBef>
                <a:spcPts val="0"/>
              </a:spcBef>
            </a:pPr>
            <a:r>
              <a:rPr lang="en-US" sz="1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Metadata Binding Mechanism STANAG 4778 (ratification version in preparation)</a:t>
            </a:r>
            <a:endParaRPr lang="en-US" sz="16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defTabSz="171450">
              <a:lnSpc>
                <a:spcPct val="100000"/>
              </a:lnSpc>
              <a:spcBef>
                <a:spcPts val="0"/>
              </a:spcBef>
            </a:pPr>
            <a:r>
              <a:rPr lang="en-US" sz="1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NATO </a:t>
            </a:r>
            <a:r>
              <a:rPr lang="en-US" sz="1600" b="0" dirty="0">
                <a:latin typeface="Arial" panose="020B0604020202020204" pitchFamily="34" charset="0"/>
                <a:cs typeface="Arial" panose="020B0604020202020204" pitchFamily="34" charset="0"/>
              </a:rPr>
              <a:t>Core Metadata Specification (NCMS) STANAG </a:t>
            </a:r>
            <a:r>
              <a:rPr lang="en-US" sz="1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5653</a:t>
            </a:r>
            <a:endParaRPr lang="en-US" sz="16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defTabSz="171450">
              <a:lnSpc>
                <a:spcPct val="100000"/>
              </a:lnSpc>
              <a:spcBef>
                <a:spcPts val="0"/>
              </a:spcBef>
            </a:pPr>
            <a:r>
              <a:rPr lang="en-US" sz="1600" b="0" dirty="0">
                <a:latin typeface="Arial" panose="020B0604020202020204" pitchFamily="34" charset="0"/>
                <a:cs typeface="Arial" panose="020B0604020202020204" pitchFamily="34" charset="0"/>
              </a:rPr>
              <a:t>Standardizes required core set of metadata for information/data exchanged</a:t>
            </a:r>
          </a:p>
          <a:p>
            <a:pPr lvl="2" defTabSz="171450">
              <a:lnSpc>
                <a:spcPct val="100000"/>
              </a:lnSpc>
              <a:spcBef>
                <a:spcPts val="0"/>
              </a:spcBef>
            </a:pPr>
            <a:r>
              <a:rPr lang="en-US" sz="1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Amplifying </a:t>
            </a:r>
            <a:r>
              <a:rPr lang="en-US" sz="1600" b="0" dirty="0">
                <a:latin typeface="Arial" panose="020B0604020202020204" pitchFamily="34" charset="0"/>
                <a:cs typeface="Arial" panose="020B0604020202020204" pitchFamily="34" charset="0"/>
              </a:rPr>
              <a:t>standardization implementation guidance to follow (STANREC ratification version in preparation)</a:t>
            </a:r>
            <a:r>
              <a:rPr lang="en-US" sz="1600" dirty="0"/>
              <a:t> </a:t>
            </a:r>
          </a:p>
          <a:p>
            <a:pPr lvl="1" defTabSz="171450">
              <a:lnSpc>
                <a:spcPct val="100000"/>
              </a:lnSpc>
              <a:spcBef>
                <a:spcPts val="0"/>
              </a:spcBef>
            </a:pPr>
            <a:endParaRPr lang="en-US" sz="16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171450">
              <a:lnSpc>
                <a:spcPct val="100000"/>
              </a:lnSpc>
              <a:spcBef>
                <a:spcPts val="0"/>
              </a:spcBef>
            </a:pPr>
            <a:endParaRPr lang="en-US" sz="16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CEADDD-613B-4EF2-BCC3-6E095CF3ACE2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0" y="180193"/>
            <a:ext cx="9144000" cy="553998"/>
          </a:xfrm>
        </p:spPr>
        <p:txBody>
          <a:bodyPr/>
          <a:lstStyle/>
          <a:p>
            <a:r>
              <a:rPr lang="en-US" dirty="0" smtClean="0"/>
              <a:t>NATO Core Data Framework (NCDF)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6774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114FFB"/>
      </a:accent1>
      <a:accent2>
        <a:srgbClr val="FAFD00"/>
      </a:accent2>
      <a:accent3>
        <a:srgbClr val="FFFFFF"/>
      </a:accent3>
      <a:accent4>
        <a:srgbClr val="000000"/>
      </a:accent4>
      <a:accent5>
        <a:srgbClr val="AAB2FD"/>
      </a:accent5>
      <a:accent6>
        <a:srgbClr val="E3E500"/>
      </a:accent6>
      <a:hlink>
        <a:srgbClr val="FC0128"/>
      </a:hlink>
      <a:folHlink>
        <a:srgbClr val="CECECE"/>
      </a:folHlink>
    </a:clrScheme>
    <a:fontScheme name="Default Design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00000"/>
            </a:gs>
            <a:gs pos="100000">
              <a:srgbClr val="000000">
                <a:gamma/>
                <a:shade val="89804"/>
                <a:invGamma/>
              </a:srgbClr>
            </a:gs>
          </a:gsLst>
          <a:lin ang="5400000" scaled="1"/>
        </a:gra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00000"/>
            </a:gs>
            <a:gs pos="100000">
              <a:srgbClr val="000000">
                <a:gamma/>
                <a:shade val="89804"/>
                <a:invGamma/>
              </a:srgbClr>
            </a:gs>
          </a:gsLst>
          <a:lin ang="5400000" scaled="1"/>
        </a:gra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</TotalTime>
  <Words>226</Words>
  <Application>Microsoft Office PowerPoint</Application>
  <PresentationFormat>Widescreen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Default Design</vt:lpstr>
      <vt:lpstr>NATO Core Data Framework (NCDF)</vt:lpstr>
    </vt:vector>
  </TitlesOfParts>
  <Company>JITSPP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Operational Data Discovery and Access Challenges  12 September 2017</dc:title>
  <dc:creator>rossp</dc:creator>
  <cp:lastModifiedBy>schultrr</cp:lastModifiedBy>
  <cp:revision>70</cp:revision>
  <cp:lastPrinted>2017-11-28T16:23:10Z</cp:lastPrinted>
  <dcterms:created xsi:type="dcterms:W3CDTF">2017-08-22T16:39:18Z</dcterms:created>
  <dcterms:modified xsi:type="dcterms:W3CDTF">2017-11-30T19:22:38Z</dcterms:modified>
</cp:coreProperties>
</file>