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2.png" ContentType="image/png"/>
  <Override PartName="/ppt/media/image14.png" ContentType="image/png"/>
  <Override PartName="/ppt/media/image10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16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3.jpeg" ContentType="image/jpe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106488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1064880"/>
          </a:xfrm>
          <a:prstGeom prst="rect">
            <a:avLst/>
          </a:prstGeom>
          <a:ln w="936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Picture 8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057400" y="1143000"/>
            <a:ext cx="5865480" cy="5179680"/>
          </a:xfrm>
          <a:prstGeom prst="ellipse">
            <a:avLst/>
          </a:prstGeom>
          <a:solidFill>
            <a:srgbClr val="99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ffcc66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Questions?</a:t>
            </a:r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936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19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9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92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52D003C6-79BF-4625-B0A1-E226878ECEC2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99072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MTF XML REFACTOR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2971800" y="3809880"/>
            <a:ext cx="5560920" cy="28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Major James Neushul,USMC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MCTSSA IOB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James.neushul@usmc.mil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NIEM Methodology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6370200" y="64018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"/>
          <p:cNvSpPr/>
          <p:nvPr/>
        </p:nvSpPr>
        <p:spPr>
          <a:xfrm>
            <a:off x="457200" y="26056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Schema V1</a:t>
            </a:r>
            <a:endParaRPr/>
          </a:p>
        </p:txBody>
      </p:sp>
      <p:sp>
        <p:nvSpPr>
          <p:cNvPr id="288" name="CustomShape 4"/>
          <p:cNvSpPr/>
          <p:nvPr/>
        </p:nvSpPr>
        <p:spPr>
          <a:xfrm>
            <a:off x="457200" y="38124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Schema V2</a:t>
            </a:r>
            <a:endParaRPr/>
          </a:p>
        </p:txBody>
      </p:sp>
      <p:sp>
        <p:nvSpPr>
          <p:cNvPr id="289" name="CustomShape 5"/>
          <p:cNvSpPr/>
          <p:nvPr/>
        </p:nvSpPr>
        <p:spPr>
          <a:xfrm>
            <a:off x="457200" y="50011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Schema V3</a:t>
            </a:r>
            <a:endParaRPr/>
          </a:p>
        </p:txBody>
      </p:sp>
      <p:sp>
        <p:nvSpPr>
          <p:cNvPr id="290" name="CustomShape 6"/>
          <p:cNvSpPr/>
          <p:nvPr/>
        </p:nvSpPr>
        <p:spPr>
          <a:xfrm>
            <a:off x="1833840" y="36756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NS:V1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NS:V2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NS:V3</a:t>
            </a:r>
            <a:endParaRPr/>
          </a:p>
        </p:txBody>
      </p:sp>
      <p:sp>
        <p:nvSpPr>
          <p:cNvPr id="291" name="CustomShape 7"/>
          <p:cNvSpPr/>
          <p:nvPr/>
        </p:nvSpPr>
        <p:spPr>
          <a:xfrm flipV="1">
            <a:off x="1366560" y="4212360"/>
            <a:ext cx="466200" cy="13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8"/>
          <p:cNvSpPr/>
          <p:nvPr/>
        </p:nvSpPr>
        <p:spPr>
          <a:xfrm>
            <a:off x="1366560" y="3145320"/>
            <a:ext cx="46620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 flipV="1">
            <a:off x="1366560" y="4212360"/>
            <a:ext cx="466200" cy="13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0"/>
          <p:cNvSpPr/>
          <p:nvPr/>
        </p:nvSpPr>
        <p:spPr>
          <a:xfrm>
            <a:off x="2208960" y="1280160"/>
            <a:ext cx="537948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MILITARY MESSAGING ..</a:t>
            </a:r>
            <a:endParaRPr/>
          </a:p>
        </p:txBody>
      </p:sp>
      <p:sp>
        <p:nvSpPr>
          <p:cNvPr id="295" name="CustomShape 11"/>
          <p:cNvSpPr/>
          <p:nvPr/>
        </p:nvSpPr>
        <p:spPr>
          <a:xfrm>
            <a:off x="491040" y="1965600"/>
            <a:ext cx="21542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Version Conversion</a:t>
            </a:r>
            <a:endParaRPr/>
          </a:p>
        </p:txBody>
      </p:sp>
      <p:sp>
        <p:nvSpPr>
          <p:cNvPr id="296" name="CustomShape 12"/>
          <p:cNvSpPr/>
          <p:nvPr/>
        </p:nvSpPr>
        <p:spPr>
          <a:xfrm>
            <a:off x="3308040" y="26776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MTF XML</a:t>
            </a:r>
            <a:endParaRPr/>
          </a:p>
        </p:txBody>
      </p:sp>
      <p:sp>
        <p:nvSpPr>
          <p:cNvPr id="297" name="CustomShape 13"/>
          <p:cNvSpPr/>
          <p:nvPr/>
        </p:nvSpPr>
        <p:spPr>
          <a:xfrm>
            <a:off x="3308040" y="38844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VMF XML</a:t>
            </a:r>
            <a:endParaRPr/>
          </a:p>
        </p:txBody>
      </p:sp>
      <p:sp>
        <p:nvSpPr>
          <p:cNvPr id="298" name="CustomShape 14"/>
          <p:cNvSpPr/>
          <p:nvPr/>
        </p:nvSpPr>
        <p:spPr>
          <a:xfrm>
            <a:off x="3308040" y="50731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TDL XML</a:t>
            </a:r>
            <a:endParaRPr/>
          </a:p>
        </p:txBody>
      </p:sp>
      <p:sp>
        <p:nvSpPr>
          <p:cNvPr id="299" name="CustomShape 15"/>
          <p:cNvSpPr/>
          <p:nvPr/>
        </p:nvSpPr>
        <p:spPr>
          <a:xfrm>
            <a:off x="4663440" y="367560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NS:MTF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NS:VMF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NS:TDL</a:t>
            </a:r>
            <a:endParaRPr/>
          </a:p>
        </p:txBody>
      </p:sp>
      <p:sp>
        <p:nvSpPr>
          <p:cNvPr id="300" name="CustomShape 16"/>
          <p:cNvSpPr/>
          <p:nvPr/>
        </p:nvSpPr>
        <p:spPr>
          <a:xfrm flipV="1">
            <a:off x="4217400" y="4212360"/>
            <a:ext cx="444960" cy="13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7"/>
          <p:cNvSpPr/>
          <p:nvPr/>
        </p:nvSpPr>
        <p:spPr>
          <a:xfrm>
            <a:off x="4217400" y="3217320"/>
            <a:ext cx="444960" cy="99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8"/>
          <p:cNvSpPr/>
          <p:nvPr/>
        </p:nvSpPr>
        <p:spPr>
          <a:xfrm flipV="1">
            <a:off x="4217400" y="4212360"/>
            <a:ext cx="44496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9"/>
          <p:cNvSpPr/>
          <p:nvPr/>
        </p:nvSpPr>
        <p:spPr>
          <a:xfrm>
            <a:off x="3548520" y="1985040"/>
            <a:ext cx="21193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Format Conversion</a:t>
            </a:r>
            <a:endParaRPr/>
          </a:p>
        </p:txBody>
      </p:sp>
      <p:sp>
        <p:nvSpPr>
          <p:cNvPr id="304" name="CustomShape 20"/>
          <p:cNvSpPr/>
          <p:nvPr/>
        </p:nvSpPr>
        <p:spPr>
          <a:xfrm>
            <a:off x="6383160" y="1985040"/>
            <a:ext cx="2232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External Conversion</a:t>
            </a:r>
            <a:endParaRPr/>
          </a:p>
        </p:txBody>
      </p:sp>
      <p:sp>
        <p:nvSpPr>
          <p:cNvPr id="305" name="CustomShape 21"/>
          <p:cNvSpPr/>
          <p:nvPr/>
        </p:nvSpPr>
        <p:spPr>
          <a:xfrm>
            <a:off x="6497280" y="301752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MIL STD XML</a:t>
            </a:r>
            <a:endParaRPr/>
          </a:p>
        </p:txBody>
      </p:sp>
      <p:sp>
        <p:nvSpPr>
          <p:cNvPr id="306" name="CustomShape 22"/>
          <p:cNvSpPr/>
          <p:nvPr/>
        </p:nvSpPr>
        <p:spPr>
          <a:xfrm>
            <a:off x="6497280" y="422424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NIEM XML</a:t>
            </a:r>
            <a:endParaRPr/>
          </a:p>
        </p:txBody>
      </p:sp>
      <p:sp>
        <p:nvSpPr>
          <p:cNvPr id="307" name="CustomShape 23"/>
          <p:cNvSpPr/>
          <p:nvPr/>
        </p:nvSpPr>
        <p:spPr>
          <a:xfrm>
            <a:off x="7863840" y="3538080"/>
            <a:ext cx="907920" cy="10778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81000" rIns="81000" tIns="36000" bIns="36000"/>
          <a:p>
            <a:pPr algn="ctr">
              <a:lnSpc>
                <a:spcPct val="100000"/>
              </a:lnSpc>
            </a:pPr>
            <a:r>
              <a:rPr b="1"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Extension Schema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NS:MIL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NS:NIEM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08" name="CustomShape 24"/>
          <p:cNvSpPr/>
          <p:nvPr/>
        </p:nvSpPr>
        <p:spPr>
          <a:xfrm>
            <a:off x="7406640" y="3557160"/>
            <a:ext cx="456120" cy="51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5"/>
          <p:cNvSpPr/>
          <p:nvPr/>
        </p:nvSpPr>
        <p:spPr>
          <a:xfrm flipV="1">
            <a:off x="7406640" y="4074840"/>
            <a:ext cx="456120" cy="68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NIEM Methodology</a:t>
            </a:r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6370200" y="640188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2208960" y="1188720"/>
            <a:ext cx="5928120" cy="4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MILITARY MESSAGING ..</a:t>
            </a:r>
            <a:endParaRPr/>
          </a:p>
        </p:txBody>
      </p:sp>
      <p:sp>
        <p:nvSpPr>
          <p:cNvPr id="313" name="CustomShape 4"/>
          <p:cNvSpPr/>
          <p:nvPr/>
        </p:nvSpPr>
        <p:spPr>
          <a:xfrm>
            <a:off x="274320" y="1648440"/>
            <a:ext cx="8685360" cy="46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NIEM Information Exchanges follow standard documentation recommendations called Information Exchange Product Documentation (IEPD)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Since XML is in fact not MAGIC – what actually has to occur for information exchange has to be documented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For Military use the IEPD format will likely need to be Standardized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of NIEM for MIL STD Messages applies the concept of XML Information Exchange for version and standard conversion /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NIEM may be leveraged to encourage “XML Schema Aware” implementation  of MIL STD Messaging to increase agility and interoperability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Given the regrettable LACK of effective use of XML in MIL STDs – NIEM represents and opportunity to use XML to achieve DoD requirements for “Data Tagging” 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581280" y="2590920"/>
            <a:ext cx="5560920" cy="25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MTF XML</a:t>
            </a:r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USMTF XML GoE Re-factor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548640" y="1600200"/>
            <a:ext cx="8228160" cy="24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XSLT to convert Existing XML Schemas to Garden of Eden Schema design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 impact on XML Instance / Message Content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Achieves alignment with NIEM Methodology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May be used to populate some or all of the MIL OPS Domain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Re-factor approved by USMTF CCB</a:t>
            </a:r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640080" y="1188720"/>
            <a:ext cx="429768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ACCOMPLISHMENTS:</a:t>
            </a:r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457200" y="4754880"/>
            <a:ext cx="82281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Database Compatibility / Configuration Management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XML Schemas Not Releasable for use in NIEM (Dist C)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Lack of ”XML Schema Aware” Implementations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XML on the Wire......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548640" y="4322880"/>
            <a:ext cx="192024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ISSUES: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NATO XML GoE Re-factor</a:t>
            </a:r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548640" y="1600200"/>
            <a:ext cx="822816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XSLT to convert NATO MTF from 367 Messages provided as 1468 files of size 900MB to 3 files of 43 MB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Implemented HTML 5 / Javascript web application which stores compressed std in files at 7 MB.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CWIX 2016 will demonstrate efficacy of NIEM Methodology.</a:t>
            </a:r>
            <a:endParaRPr/>
          </a:p>
        </p:txBody>
      </p:sp>
      <p:sp>
        <p:nvSpPr>
          <p:cNvPr id="326" name="CustomShape 5"/>
          <p:cNvSpPr/>
          <p:nvPr/>
        </p:nvSpPr>
        <p:spPr>
          <a:xfrm>
            <a:off x="640080" y="1188720"/>
            <a:ext cx="336744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ACCOMPLISHMENTS:</a:t>
            </a:r>
            <a:endParaRPr/>
          </a:p>
        </p:txBody>
      </p:sp>
      <p:sp>
        <p:nvSpPr>
          <p:cNvPr id="327" name="CustomShape 6"/>
          <p:cNvSpPr/>
          <p:nvPr/>
        </p:nvSpPr>
        <p:spPr>
          <a:xfrm>
            <a:off x="548640" y="4298040"/>
            <a:ext cx="82281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Reliance on expensive proprietary database for CM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NIEM is US Centric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Lack of awareness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XML on the Wire......</a:t>
            </a:r>
            <a:endParaRPr/>
          </a:p>
        </p:txBody>
      </p:sp>
      <p:sp>
        <p:nvSpPr>
          <p:cNvPr id="328" name="CustomShape 7"/>
          <p:cNvSpPr/>
          <p:nvPr/>
        </p:nvSpPr>
        <p:spPr>
          <a:xfrm>
            <a:off x="547560" y="3772800"/>
            <a:ext cx="137124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ISSUES: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57600" y="3139560"/>
            <a:ext cx="556092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2015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731520" y="370800"/>
            <a:ext cx="7496640" cy="5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2015</a:t>
            </a:r>
            <a:endParaRPr/>
          </a:p>
        </p:txBody>
      </p:sp>
      <p:sp>
        <p:nvSpPr>
          <p:cNvPr id="332" name="CustomShape 2"/>
          <p:cNvSpPr/>
          <p:nvPr/>
        </p:nvSpPr>
        <p:spPr>
          <a:xfrm>
            <a:off x="46080" y="74484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i="1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333" name="CustomShape 3"/>
          <p:cNvSpPr/>
          <p:nvPr/>
        </p:nvSpPr>
        <p:spPr>
          <a:xfrm>
            <a:off x="239400" y="1626480"/>
            <a:ext cx="31071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MTF XML SCHEMA - FFI</a:t>
            </a:r>
            <a:endParaRPr/>
          </a:p>
        </p:txBody>
      </p:sp>
      <p:sp>
        <p:nvSpPr>
          <p:cNvPr id="334" name="CustomShape 4"/>
          <p:cNvSpPr/>
          <p:nvPr/>
        </p:nvSpPr>
        <p:spPr>
          <a:xfrm>
            <a:off x="246960" y="1940760"/>
            <a:ext cx="397152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STANAG 4677 XML SCHEMA - POSREP</a:t>
            </a:r>
            <a:endParaRPr/>
          </a:p>
        </p:txBody>
      </p:sp>
      <p:sp>
        <p:nvSpPr>
          <p:cNvPr id="335" name="CustomShape 5"/>
          <p:cNvSpPr/>
          <p:nvPr/>
        </p:nvSpPr>
        <p:spPr>
          <a:xfrm>
            <a:off x="239400" y="2289960"/>
            <a:ext cx="457848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LINK 16 XML SCHEMA – GROUND POS</a:t>
            </a:r>
            <a:endParaRPr/>
          </a:p>
        </p:txBody>
      </p:sp>
      <p:sp>
        <p:nvSpPr>
          <p:cNvPr id="336" name="CustomShape 6"/>
          <p:cNvSpPr/>
          <p:nvPr/>
        </p:nvSpPr>
        <p:spPr>
          <a:xfrm>
            <a:off x="5738760" y="1874880"/>
            <a:ext cx="257364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64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GOE MTF EXTENSION SCHEMA</a:t>
            </a:r>
            <a:endParaRPr/>
          </a:p>
        </p:txBody>
      </p:sp>
      <p:sp>
        <p:nvSpPr>
          <p:cNvPr id="337" name="Line 7"/>
          <p:cNvSpPr/>
          <p:nvPr/>
        </p:nvSpPr>
        <p:spPr>
          <a:xfrm>
            <a:off x="3421080" y="1792440"/>
            <a:ext cx="2239560" cy="248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8"/>
          <p:cNvSpPr/>
          <p:nvPr/>
        </p:nvSpPr>
        <p:spPr>
          <a:xfrm>
            <a:off x="4069440" y="2124000"/>
            <a:ext cx="1554480" cy="29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9"/>
          <p:cNvSpPr/>
          <p:nvPr/>
        </p:nvSpPr>
        <p:spPr>
          <a:xfrm flipV="1">
            <a:off x="4709520" y="2244960"/>
            <a:ext cx="951120" cy="210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0"/>
          <p:cNvSpPr/>
          <p:nvPr/>
        </p:nvSpPr>
        <p:spPr>
          <a:xfrm>
            <a:off x="4572000" y="3370320"/>
            <a:ext cx="4145400" cy="16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40" spc="-1" strike="noStrike" u="sng">
                <a:uFill>
                  <a:solidFill>
                    <a:srgbClr val="ffffff"/>
                  </a:solidFill>
                </a:uFill>
                <a:latin typeface="Arial"/>
              </a:rPr>
              <a:t>Information Exchange Product Documentation (IEPD)</a:t>
            </a:r>
            <a:endParaRPr/>
          </a:p>
          <a:p>
            <a:pPr>
              <a:lnSpc>
                <a:spcPct val="100000"/>
              </a:lnSpc>
            </a:pPr>
            <a:r>
              <a:rPr lang="en-US" sz="164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XML Field Re-Use</a:t>
            </a:r>
            <a:endParaRPr/>
          </a:p>
          <a:p>
            <a:pPr>
              <a:lnSpc>
                <a:spcPct val="100000"/>
              </a:lnSpc>
            </a:pPr>
            <a:r>
              <a:rPr lang="en-US" sz="164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Business Rules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XML Transformations</a:t>
            </a:r>
            <a:endParaRPr/>
          </a:p>
          <a:p>
            <a:pPr>
              <a:lnSpc>
                <a:spcPct val="100000"/>
              </a:lnSpc>
            </a:pPr>
            <a:r>
              <a:rPr lang="en-US" sz="164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- Web Service Discovery / Syndication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1" name="CustomShape 11"/>
          <p:cNvSpPr/>
          <p:nvPr/>
        </p:nvSpPr>
        <p:spPr>
          <a:xfrm>
            <a:off x="1098720" y="320256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MTF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FFI INSTANCE</a:t>
            </a:r>
            <a:endParaRPr/>
          </a:p>
        </p:txBody>
      </p:sp>
      <p:sp>
        <p:nvSpPr>
          <p:cNvPr id="342" name="CustomShape 12"/>
          <p:cNvSpPr/>
          <p:nvPr/>
        </p:nvSpPr>
        <p:spPr>
          <a:xfrm>
            <a:off x="1762200" y="373212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STANAG 4677 POSREP INSTANCE</a:t>
            </a:r>
            <a:endParaRPr/>
          </a:p>
        </p:txBody>
      </p:sp>
      <p:sp>
        <p:nvSpPr>
          <p:cNvPr id="343" name="CustomShape 13"/>
          <p:cNvSpPr/>
          <p:nvPr/>
        </p:nvSpPr>
        <p:spPr>
          <a:xfrm>
            <a:off x="2602080" y="4395960"/>
            <a:ext cx="1334880" cy="17074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LINK 16 GROUND POS INSTANCE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731520" y="370800"/>
            <a:ext cx="7496640" cy="54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2015</a:t>
            </a: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0" y="914400"/>
            <a:ext cx="913968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i="1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i="1" lang="en-US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Tactical Recovery of Aircraft And Personnel (TRAP)”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2468880" y="1423440"/>
            <a:ext cx="457056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Information Exchange Requirements:</a:t>
            </a:r>
            <a:endParaRPr/>
          </a:p>
        </p:txBody>
      </p:sp>
      <p:sp>
        <p:nvSpPr>
          <p:cNvPr id="347" name="CustomShape 4"/>
          <p:cNvSpPr/>
          <p:nvPr/>
        </p:nvSpPr>
        <p:spPr>
          <a:xfrm>
            <a:off x="457200" y="1828800"/>
            <a:ext cx="4158360" cy="21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elected Shared Situational Awareness For: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FWD HQ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HQ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 Ground Forces Attached to NATO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Ground Forces Attached to NATO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Combat Air Patrol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NATO-AIR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 Landing Force Operation Center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LFOC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 Naval Force Combatant Commander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NFCC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 Land Force Combatant Commander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LFCC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 Rescue Aircraft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 Downed Pilot (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US-Pilot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</p:txBody>
      </p:sp>
      <p:sp>
        <p:nvSpPr>
          <p:cNvPr id="348" name="CustomShape 5"/>
          <p:cNvSpPr/>
          <p:nvPr/>
        </p:nvSpPr>
        <p:spPr>
          <a:xfrm>
            <a:off x="4664520" y="1828800"/>
            <a:ext cx="4251240" cy="21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Policy Roles: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HQ sees ALL entities in AO.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 sees US-Pilot and CAN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 sees US-Pilot and NED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NATO-Air sees NED, CAN,US-TRAP and US-Pilot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LFOC sees NED, CAN,US-TRAP and US-Pilot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NFCC sees US-TRAP and US-Pilot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LFCC sees NED, CAN, US-TRAP and US-Pilot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 sees NED, CAN and US-Pilot</a:t>
            </a:r>
            <a:endParaRPr/>
          </a:p>
        </p:txBody>
      </p:sp>
      <p:sp>
        <p:nvSpPr>
          <p:cNvPr id="349" name="CustomShape 6"/>
          <p:cNvSpPr/>
          <p:nvPr/>
        </p:nvSpPr>
        <p:spPr>
          <a:xfrm>
            <a:off x="409680" y="4214880"/>
            <a:ext cx="8458200" cy="22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Operational Rationale: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LFOC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will execute TRAP mission and must have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SA to prevent offensive actions by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against NATO forces in the vicinity.  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 HQ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will provide SA to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to prevent offensive actions against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US-Pilot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, and to defend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US-Pilot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against enemy attack.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3. NFCC requires Command SA for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US-Pilot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but does not require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SA.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4. LFCC requires Command SA for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US-TRAP, US-Pilot, 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due to attached US Army Personnel.</a:t>
            </a:r>
            <a:endParaRPr/>
          </a:p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5.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NATO-AIR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requires SA for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NED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CAN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US-Pilot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1"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US-TRAP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to prevent offensive actions against NATO and US personnel.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657600" y="3139560"/>
            <a:ext cx="556092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2016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645920" y="367560"/>
            <a:ext cx="566928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2016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4"/>
          <p:cNvSpPr/>
          <p:nvPr/>
        </p:nvSpPr>
        <p:spPr>
          <a:xfrm>
            <a:off x="548640" y="1508760"/>
            <a:ext cx="8228160" cy="42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NATO STANAG Security Tagging standard to employ dynamically allocated parameters to messages for selective view at specific echelons.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 USMC Tactical Cross Domain Solution (TACDS) to filter NATO MTF Messages using XML security Tags.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Enable tactical level Postion Location Reporting by uncleared Operators.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Propagate Marine Corps Civil Affairs System (MARCIMS) data to classified networks.</a:t>
            </a:r>
            <a:endParaRPr/>
          </a:p>
        </p:txBody>
      </p:sp>
      <p:sp>
        <p:nvSpPr>
          <p:cNvPr id="356" name="CustomShape 5"/>
          <p:cNvSpPr/>
          <p:nvPr/>
        </p:nvSpPr>
        <p:spPr>
          <a:xfrm>
            <a:off x="182880" y="1005840"/>
            <a:ext cx="86868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Security Tagging for Cross Domain Situational Awareness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Agenda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Basics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Requirement Drivers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NIEM Methodology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USMTF XML GoE Re-factor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NATO MTF GoE Re-factor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CWIX 2015 Exemplar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657600" y="3139560"/>
            <a:ext cx="5560920" cy="15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Conclusions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4680"/>
            <a:ext cx="8227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MTF XML Refactor</a:t>
            </a:r>
            <a:endParaRPr/>
          </a:p>
        </p:txBody>
      </p:sp>
      <p:sp>
        <p:nvSpPr>
          <p:cNvPr id="360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4"/>
          <p:cNvSpPr/>
          <p:nvPr/>
        </p:nvSpPr>
        <p:spPr>
          <a:xfrm>
            <a:off x="548640" y="1280160"/>
            <a:ext cx="8228160" cy="48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 Advocacy for sending XML in place of current standards (“NO XML ON THE WIRE”)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XML is useful to automate MIL STD Compliance, Data Tagging, and Mediation at Processing Nodes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Responsible Implementation of XML for XML Schema Characterization is required to mitigate complexity and increase utility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XML Validation and Tagging support emergent security requirements for IdAM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NIEM is a good idea if used to achieve RESULTS</a:t>
            </a:r>
            <a:endParaRPr/>
          </a:p>
        </p:txBody>
      </p:sp>
      <p:sp>
        <p:nvSpPr>
          <p:cNvPr id="363" name="CustomShape 5"/>
          <p:cNvSpPr/>
          <p:nvPr/>
        </p:nvSpPr>
        <p:spPr>
          <a:xfrm>
            <a:off x="3383280" y="846720"/>
            <a:ext cx="2286000" cy="4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Conclusions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581280" y="2590920"/>
            <a:ext cx="5560920" cy="25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Basics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27880"/>
            <a:ext cx="8229240" cy="39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800" spc="-1">
                <a:latin typeface="Arial"/>
              </a:rPr>
              <a:t>XML Basics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97520" y="916560"/>
            <a:ext cx="729936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800" spc="-1">
                <a:latin typeface="Arial"/>
              </a:rPr>
              <a:t>W3C Text information standard that uses Tags and Attributes to describe data: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2405520" y="1262160"/>
            <a:ext cx="3990600" cy="26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 spc="-1" strike="noStrike">
                <a:solidFill>
                  <a:srgbClr val="8b26c9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&lt;?xml version="1.0" encoding="UTF-8"?&gt;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&lt;RootElement&gt;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&lt;ChildElement&gt;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&lt;ChildElement</a:t>
            </a:r>
            <a:r>
              <a:rPr lang="en-US" sz="1600" spc="-1" strike="noStrike">
                <a:solidFill>
                  <a:srgbClr val="f5844c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name</a:t>
            </a:r>
            <a:r>
              <a:rPr lang="en-US" sz="1600" spc="-1" strike="noStrike">
                <a:solidFill>
                  <a:srgbClr val="ff804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sz="1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"child"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&lt;NextChild&gt;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&lt;Etc</a:t>
            </a:r>
            <a:r>
              <a:rPr lang="en-US" sz="1600" spc="-1" strike="noStrike">
                <a:solidFill>
                  <a:srgbClr val="f5844c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attribute</a:t>
            </a:r>
            <a:r>
              <a:rPr lang="en-US" sz="1600" spc="-1" strike="noStrike">
                <a:solidFill>
                  <a:srgbClr val="ff804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sz="1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"etc"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/&gt;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&lt;/NextChild&gt;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&lt;/ChildElement&gt;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&lt;/ChildElement&gt;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&lt;/RootElement&gt;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endParaRPr/>
          </a:p>
        </p:txBody>
      </p:sp>
      <p:sp>
        <p:nvSpPr>
          <p:cNvPr id="238" name="TextShape 4"/>
          <p:cNvSpPr txBox="1"/>
          <p:nvPr/>
        </p:nvSpPr>
        <p:spPr>
          <a:xfrm>
            <a:off x="580320" y="3732480"/>
            <a:ext cx="5557680" cy="41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800" spc="-1">
                <a:latin typeface="Arial"/>
              </a:rPr>
              <a:t>HTML is a type of XML :</a:t>
            </a:r>
            <a:endParaRPr/>
          </a:p>
        </p:txBody>
      </p:sp>
      <p:sp>
        <p:nvSpPr>
          <p:cNvPr id="239" name="TextShape 5"/>
          <p:cNvSpPr txBox="1"/>
          <p:nvPr/>
        </p:nvSpPr>
        <p:spPr>
          <a:xfrm>
            <a:off x="2349000" y="4064400"/>
            <a:ext cx="4369680" cy="26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&lt;!DOCTYPE html&gt;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&lt;html&gt;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&lt;head&gt;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&lt;title&gt;&lt;/title&gt;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&lt;/head&gt;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&lt;body&gt;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&lt;div&gt;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&lt;a</a:t>
            </a:r>
            <a:r>
              <a:rPr lang="en-US" sz="1600" spc="-1" strike="noStrike">
                <a:solidFill>
                  <a:srgbClr val="f5844c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href</a:t>
            </a:r>
            <a:r>
              <a:rPr lang="en-US" sz="1600" spc="-1" strike="noStrike">
                <a:solidFill>
                  <a:srgbClr val="ff804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=</a:t>
            </a:r>
            <a:r>
              <a:rPr lang="en-US" sz="1600" spc="-1" strike="noStrike">
                <a:solidFill>
                  <a:srgbClr val="99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"https://linktosomtheing"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/&gt;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&lt;/div&gt;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   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&lt;/body&gt;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
</a:t>
            </a:r>
            <a:r>
              <a:rPr lang="en-US" sz="1600" spc="-1" strike="noStrike">
                <a:solidFill>
                  <a:srgbClr val="000096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&lt;/html&gt;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6120" y="365760"/>
            <a:ext cx="8229240" cy="39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>
                <a:latin typeface="Arial"/>
              </a:rPr>
              <a:t>XML Schema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580320" y="962280"/>
            <a:ext cx="8211960" cy="41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1800" spc="-1">
                <a:latin typeface="Arial"/>
              </a:rPr>
              <a:t>- An XML Defined Language that Specifies XML Formats.  There is an XML Schema that specifies content for an XML Schema</a:t>
            </a:r>
            <a:endParaRPr/>
          </a:p>
          <a:p>
            <a:endParaRPr/>
          </a:p>
          <a:p>
            <a:r>
              <a:rPr lang="en-US" sz="1800" spc="-1">
                <a:latin typeface="Arial"/>
              </a:rPr>
              <a:t>- </a:t>
            </a:r>
            <a:r>
              <a:rPr b="1" lang="en-US" sz="1800" spc="-1">
                <a:latin typeface="Arial"/>
              </a:rPr>
              <a:t>Namespaces</a:t>
            </a:r>
            <a:r>
              <a:rPr lang="en-US" sz="1800" spc="-1">
                <a:latin typeface="Arial"/>
              </a:rPr>
              <a:t>:</a:t>
            </a:r>
            <a:r>
              <a:rPr b="1" lang="en-US" sz="1800" spc="-1">
                <a:latin typeface="Arial"/>
              </a:rPr>
              <a:t> </a:t>
            </a:r>
            <a:r>
              <a:rPr lang="en-US" sz="1800" spc="-1">
                <a:latin typeface="Arial"/>
              </a:rPr>
              <a:t>Use W3C concepts of Uniform Resource Identifier (URI),  Uniform Resource Name (URN), to create </a:t>
            </a:r>
            <a:r>
              <a:rPr lang="en-US" sz="1800" spc="-1" u="sng">
                <a:uFill>
                  <a:solidFill>
                    <a:srgbClr val="ffffff"/>
                  </a:solidFill>
                </a:uFill>
                <a:latin typeface="Arial"/>
              </a:rPr>
              <a:t>unique identification</a:t>
            </a:r>
            <a:r>
              <a:rPr lang="en-US" sz="1800" spc="-1">
                <a:latin typeface="Arial"/>
              </a:rPr>
              <a:t> of information definitions on the World Wide Web (WWW).  </a:t>
            </a:r>
            <a:r>
              <a:rPr lang="en-US" sz="1800" spc="-1">
                <a:latin typeface="Arial"/>
              </a:rPr>
              <a:t>Namespaces</a:t>
            </a:r>
            <a:r>
              <a:rPr b="1" lang="en-US" sz="1800" spc="-1">
                <a:latin typeface="Arial"/>
              </a:rPr>
              <a:t> </a:t>
            </a:r>
            <a:r>
              <a:rPr lang="en-US" sz="1800" spc="-1">
                <a:latin typeface="Arial"/>
              </a:rPr>
              <a:t>and XML Schema allow software to access the WWW resources as if from a database. 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Uniform Resource Identifier (URI)</a:t>
            </a:r>
            <a:r>
              <a:rPr lang="en-US" sz="1800" spc="-1">
                <a:latin typeface="Arial"/>
              </a:rPr>
              <a:t>: A string of characters used to identify a name or a resource on the Internet.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Uniform Resource Name (URN)</a:t>
            </a:r>
            <a:r>
              <a:rPr lang="en-US" sz="1800" spc="-1">
                <a:latin typeface="Arial"/>
              </a:rPr>
              <a:t>:  A string of characters used to identify a name or a resource on the Internet – NOT location.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Uniform Resource Location (URL)</a:t>
            </a:r>
            <a:r>
              <a:rPr lang="en-US" sz="1800" spc="-1">
                <a:latin typeface="Arial"/>
              </a:rPr>
              <a:t>: A string of characters used to identify a name or a resource on the Internet – AND provides the location.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912240" y="177516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UniqueID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912240" y="200844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Key1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912240" y="224640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Key2</a:t>
            </a:r>
            <a:endParaRPr/>
          </a:p>
        </p:txBody>
      </p:sp>
      <p:sp>
        <p:nvSpPr>
          <p:cNvPr id="245" name="TextShape 4"/>
          <p:cNvSpPr txBox="1"/>
          <p:nvPr/>
        </p:nvSpPr>
        <p:spPr>
          <a:xfrm>
            <a:off x="1161000" y="1536840"/>
            <a:ext cx="5806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Table1</a:t>
            </a:r>
            <a:endParaRPr/>
          </a:p>
        </p:txBody>
      </p:sp>
      <p:cxnSp>
        <p:nvCxnSpPr>
          <p:cNvPr id="246" name="Line 5"/>
          <p:cNvCxnSpPr>
            <a:stCxn id="242" idx="3"/>
          </p:cNvCxnSpPr>
          <p:nvPr/>
        </p:nvCxnSpPr>
        <p:spPr>
          <a:xfrm>
            <a:off x="1990440" y="1906200"/>
            <a:ext cx="747000" cy="2336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47" name="Line 6"/>
          <p:cNvCxnSpPr>
            <a:stCxn id="243" idx="3"/>
          </p:cNvCxnSpPr>
          <p:nvPr/>
        </p:nvCxnSpPr>
        <p:spPr>
          <a:xfrm>
            <a:off x="1990440" y="2139480"/>
            <a:ext cx="747000" cy="16484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48" name="TextShape 7"/>
          <p:cNvSpPr txBox="1"/>
          <p:nvPr/>
        </p:nvSpPr>
        <p:spPr>
          <a:xfrm>
            <a:off x="663480" y="884160"/>
            <a:ext cx="3649680" cy="3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400" spc="-1">
                <a:latin typeface="Arial"/>
              </a:rPr>
              <a:t>Relational Data Models</a:t>
            </a:r>
            <a:endParaRPr/>
          </a:p>
        </p:txBody>
      </p:sp>
      <p:sp>
        <p:nvSpPr>
          <p:cNvPr id="249" name="TextShape 8"/>
          <p:cNvSpPr txBox="1"/>
          <p:nvPr/>
        </p:nvSpPr>
        <p:spPr>
          <a:xfrm>
            <a:off x="2737080" y="177516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UniqueID</a:t>
            </a:r>
            <a:endParaRPr/>
          </a:p>
        </p:txBody>
      </p:sp>
      <p:sp>
        <p:nvSpPr>
          <p:cNvPr id="250" name="TextShape 9"/>
          <p:cNvSpPr txBox="1"/>
          <p:nvPr/>
        </p:nvSpPr>
        <p:spPr>
          <a:xfrm>
            <a:off x="2737080" y="200844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Key1</a:t>
            </a:r>
            <a:endParaRPr/>
          </a:p>
        </p:txBody>
      </p:sp>
      <p:sp>
        <p:nvSpPr>
          <p:cNvPr id="251" name="TextShape 10"/>
          <p:cNvSpPr txBox="1"/>
          <p:nvPr/>
        </p:nvSpPr>
        <p:spPr>
          <a:xfrm>
            <a:off x="2737080" y="224640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Key2</a:t>
            </a:r>
            <a:endParaRPr/>
          </a:p>
        </p:txBody>
      </p:sp>
      <p:sp>
        <p:nvSpPr>
          <p:cNvPr id="252" name="TextShape 11"/>
          <p:cNvSpPr txBox="1"/>
          <p:nvPr/>
        </p:nvSpPr>
        <p:spPr>
          <a:xfrm>
            <a:off x="2985840" y="1536840"/>
            <a:ext cx="5806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Table2</a:t>
            </a:r>
            <a:endParaRPr/>
          </a:p>
        </p:txBody>
      </p:sp>
      <p:sp>
        <p:nvSpPr>
          <p:cNvPr id="253" name="TextShape 12"/>
          <p:cNvSpPr txBox="1"/>
          <p:nvPr/>
        </p:nvSpPr>
        <p:spPr>
          <a:xfrm>
            <a:off x="2737080" y="318528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UniqueID</a:t>
            </a:r>
            <a:endParaRPr/>
          </a:p>
        </p:txBody>
      </p:sp>
      <p:sp>
        <p:nvSpPr>
          <p:cNvPr id="254" name="TextShape 13"/>
          <p:cNvSpPr txBox="1"/>
          <p:nvPr/>
        </p:nvSpPr>
        <p:spPr>
          <a:xfrm>
            <a:off x="2737080" y="341856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Key1</a:t>
            </a:r>
            <a:endParaRPr/>
          </a:p>
        </p:txBody>
      </p:sp>
      <p:sp>
        <p:nvSpPr>
          <p:cNvPr id="255" name="TextShape 14"/>
          <p:cNvSpPr txBox="1"/>
          <p:nvPr/>
        </p:nvSpPr>
        <p:spPr>
          <a:xfrm>
            <a:off x="2737080" y="3656520"/>
            <a:ext cx="107820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Key2</a:t>
            </a:r>
            <a:endParaRPr/>
          </a:p>
        </p:txBody>
      </p:sp>
      <p:sp>
        <p:nvSpPr>
          <p:cNvPr id="256" name="TextShape 15"/>
          <p:cNvSpPr txBox="1"/>
          <p:nvPr/>
        </p:nvSpPr>
        <p:spPr>
          <a:xfrm>
            <a:off x="2985840" y="2946960"/>
            <a:ext cx="580680" cy="4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Table3</a:t>
            </a:r>
            <a:endParaRPr/>
          </a:p>
        </p:txBody>
      </p:sp>
      <p:sp>
        <p:nvSpPr>
          <p:cNvPr id="257" name="TextShape 16"/>
          <p:cNvSpPr txBox="1"/>
          <p:nvPr/>
        </p:nvSpPr>
        <p:spPr>
          <a:xfrm>
            <a:off x="4727880" y="1808280"/>
            <a:ext cx="1490040" cy="434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TargetNamespace</a:t>
            </a:r>
            <a:endParaRPr/>
          </a:p>
        </p:txBody>
      </p:sp>
      <p:sp>
        <p:nvSpPr>
          <p:cNvPr id="258" name="TextShape 17"/>
          <p:cNvSpPr txBox="1"/>
          <p:nvPr/>
        </p:nvSpPr>
        <p:spPr>
          <a:xfrm>
            <a:off x="4727880" y="2041560"/>
            <a:ext cx="14900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Namespace1</a:t>
            </a:r>
            <a:endParaRPr/>
          </a:p>
        </p:txBody>
      </p:sp>
      <p:sp>
        <p:nvSpPr>
          <p:cNvPr id="259" name="TextShape 18"/>
          <p:cNvSpPr txBox="1"/>
          <p:nvPr/>
        </p:nvSpPr>
        <p:spPr>
          <a:xfrm>
            <a:off x="4727880" y="2243520"/>
            <a:ext cx="14900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Namespace2</a:t>
            </a:r>
            <a:endParaRPr/>
          </a:p>
        </p:txBody>
      </p:sp>
      <p:sp>
        <p:nvSpPr>
          <p:cNvPr id="260" name="TextShape 19"/>
          <p:cNvSpPr txBox="1"/>
          <p:nvPr/>
        </p:nvSpPr>
        <p:spPr>
          <a:xfrm>
            <a:off x="5059800" y="1570320"/>
            <a:ext cx="82944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Schema1</a:t>
            </a:r>
            <a:endParaRPr/>
          </a:p>
        </p:txBody>
      </p:sp>
      <p:cxnSp>
        <p:nvCxnSpPr>
          <p:cNvPr id="261" name="Line 20"/>
          <p:cNvCxnSpPr>
            <a:stCxn id="257" idx="3"/>
          </p:cNvCxnSpPr>
          <p:nvPr/>
        </p:nvCxnSpPr>
        <p:spPr>
          <a:xfrm>
            <a:off x="6217920" y="2025360"/>
            <a:ext cx="667080" cy="218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62" name="Line 21"/>
          <p:cNvCxnSpPr>
            <a:stCxn id="259" idx="3"/>
          </p:cNvCxnSpPr>
          <p:nvPr/>
        </p:nvCxnSpPr>
        <p:spPr>
          <a:xfrm>
            <a:off x="6217920" y="2374560"/>
            <a:ext cx="667080" cy="9277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63" name="TextShape 22"/>
          <p:cNvSpPr txBox="1"/>
          <p:nvPr/>
        </p:nvSpPr>
        <p:spPr>
          <a:xfrm>
            <a:off x="4727880" y="917640"/>
            <a:ext cx="3649680" cy="3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400" spc="-1">
                <a:latin typeface="Arial"/>
              </a:rPr>
              <a:t>XML Data Models</a:t>
            </a:r>
            <a:endParaRPr/>
          </a:p>
        </p:txBody>
      </p:sp>
      <p:sp>
        <p:nvSpPr>
          <p:cNvPr id="264" name="TextShape 23"/>
          <p:cNvSpPr txBox="1"/>
          <p:nvPr/>
        </p:nvSpPr>
        <p:spPr>
          <a:xfrm>
            <a:off x="7216560" y="1623960"/>
            <a:ext cx="99540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Schema2</a:t>
            </a:r>
            <a:endParaRPr/>
          </a:p>
        </p:txBody>
      </p:sp>
      <p:sp>
        <p:nvSpPr>
          <p:cNvPr id="265" name="TextShape 24"/>
          <p:cNvSpPr txBox="1"/>
          <p:nvPr/>
        </p:nvSpPr>
        <p:spPr>
          <a:xfrm>
            <a:off x="7216560" y="2968560"/>
            <a:ext cx="829440" cy="26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Schema3</a:t>
            </a:r>
            <a:endParaRPr/>
          </a:p>
        </p:txBody>
      </p:sp>
      <p:sp>
        <p:nvSpPr>
          <p:cNvPr id="266" name="TextShape 25"/>
          <p:cNvSpPr txBox="1"/>
          <p:nvPr/>
        </p:nvSpPr>
        <p:spPr>
          <a:xfrm>
            <a:off x="580320" y="4314600"/>
            <a:ext cx="3815640" cy="125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40" spc="-1">
                <a:latin typeface="Arial"/>
              </a:rPr>
              <a:t>- Flat data lists</a:t>
            </a:r>
            <a:endParaRPr/>
          </a:p>
          <a:p>
            <a:r>
              <a:rPr lang="en-US" sz="1640" spc="-1">
                <a:latin typeface="Arial"/>
              </a:rPr>
              <a:t>- Complex relationships to represent hierarchy </a:t>
            </a:r>
            <a:endParaRPr/>
          </a:p>
          <a:p>
            <a:r>
              <a:rPr lang="en-US" sz="1640" spc="-1">
                <a:latin typeface="Arial"/>
              </a:rPr>
              <a:t>- Compatible with “Flat” XML Schema design known as “Garden of Eden”</a:t>
            </a:r>
            <a:endParaRPr/>
          </a:p>
        </p:txBody>
      </p:sp>
      <p:sp>
        <p:nvSpPr>
          <p:cNvPr id="267" name="TextShape 26"/>
          <p:cNvSpPr txBox="1"/>
          <p:nvPr/>
        </p:nvSpPr>
        <p:spPr>
          <a:xfrm>
            <a:off x="4976640" y="4314600"/>
            <a:ext cx="3566880" cy="77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40" spc="-1">
                <a:latin typeface="Arial"/>
              </a:rPr>
              <a:t>- Tree based data</a:t>
            </a:r>
            <a:endParaRPr/>
          </a:p>
          <a:p>
            <a:r>
              <a:rPr lang="en-US" sz="1640" spc="-1">
                <a:latin typeface="Arial"/>
              </a:rPr>
              <a:t>- Hierarchy inherently defined</a:t>
            </a:r>
            <a:endParaRPr/>
          </a:p>
        </p:txBody>
      </p:sp>
      <p:sp>
        <p:nvSpPr>
          <p:cNvPr id="268" name="Line 27"/>
          <p:cNvSpPr/>
          <p:nvPr/>
        </p:nvSpPr>
        <p:spPr>
          <a:xfrm>
            <a:off x="4396320" y="829440"/>
            <a:ext cx="82800" cy="5059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TextShape 28"/>
          <p:cNvSpPr txBox="1"/>
          <p:nvPr/>
        </p:nvSpPr>
        <p:spPr>
          <a:xfrm>
            <a:off x="2820240" y="370440"/>
            <a:ext cx="3649680" cy="36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400" spc="-1">
                <a:latin typeface="Arial"/>
              </a:rPr>
              <a:t>DATA MODELING</a:t>
            </a:r>
            <a:endParaRPr/>
          </a:p>
        </p:txBody>
      </p:sp>
      <p:cxnSp>
        <p:nvCxnSpPr>
          <p:cNvPr id="270" name="Line 29"/>
          <p:cNvCxnSpPr>
            <a:stCxn id="258" idx="3"/>
          </p:cNvCxnSpPr>
          <p:nvPr/>
        </p:nvCxnSpPr>
        <p:spPr>
          <a:xfrm flipV="1">
            <a:off x="6217920" y="2096640"/>
            <a:ext cx="667080" cy="763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71" name="TextShape 30"/>
          <p:cNvSpPr txBox="1"/>
          <p:nvPr/>
        </p:nvSpPr>
        <p:spPr>
          <a:xfrm>
            <a:off x="6884640" y="1879560"/>
            <a:ext cx="1527840" cy="434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TargetNamespace</a:t>
            </a:r>
            <a:endParaRPr/>
          </a:p>
        </p:txBody>
      </p:sp>
      <p:sp>
        <p:nvSpPr>
          <p:cNvPr id="272" name="TextShape 31"/>
          <p:cNvSpPr txBox="1"/>
          <p:nvPr/>
        </p:nvSpPr>
        <p:spPr>
          <a:xfrm>
            <a:off x="6884640" y="2112840"/>
            <a:ext cx="15278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Namespace1</a:t>
            </a:r>
            <a:endParaRPr/>
          </a:p>
        </p:txBody>
      </p:sp>
      <p:sp>
        <p:nvSpPr>
          <p:cNvPr id="273" name="TextShape 32"/>
          <p:cNvSpPr txBox="1"/>
          <p:nvPr/>
        </p:nvSpPr>
        <p:spPr>
          <a:xfrm>
            <a:off x="6884640" y="2314800"/>
            <a:ext cx="15278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Namespace2</a:t>
            </a:r>
            <a:endParaRPr/>
          </a:p>
        </p:txBody>
      </p:sp>
      <p:sp>
        <p:nvSpPr>
          <p:cNvPr id="274" name="TextShape 33"/>
          <p:cNvSpPr txBox="1"/>
          <p:nvPr/>
        </p:nvSpPr>
        <p:spPr>
          <a:xfrm>
            <a:off x="6884640" y="3170880"/>
            <a:ext cx="15278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TargetNamespace</a:t>
            </a:r>
            <a:endParaRPr/>
          </a:p>
        </p:txBody>
      </p:sp>
      <p:sp>
        <p:nvSpPr>
          <p:cNvPr id="275" name="TextShape 34"/>
          <p:cNvSpPr txBox="1"/>
          <p:nvPr/>
        </p:nvSpPr>
        <p:spPr>
          <a:xfrm>
            <a:off x="6884640" y="3439800"/>
            <a:ext cx="15278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Namespace1</a:t>
            </a:r>
            <a:endParaRPr/>
          </a:p>
        </p:txBody>
      </p:sp>
      <p:sp>
        <p:nvSpPr>
          <p:cNvPr id="276" name="TextShape 35"/>
          <p:cNvSpPr txBox="1"/>
          <p:nvPr/>
        </p:nvSpPr>
        <p:spPr>
          <a:xfrm>
            <a:off x="6884640" y="3714120"/>
            <a:ext cx="1527840" cy="262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lang="en-US" sz="1200" spc="-1">
                <a:latin typeface="Arial"/>
              </a:rPr>
              <a:t>Namespace2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66120" y="548640"/>
            <a:ext cx="8229240" cy="398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>
                <a:latin typeface="Arial"/>
              </a:rPr>
              <a:t>XML Military Standard (MIL STD) Messages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97520" y="1082520"/>
            <a:ext cx="8229240" cy="58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1800" spc="-1">
                <a:latin typeface="Arial"/>
              </a:rPr>
              <a:t>XML Schema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Describe, define, and specify content and format requirements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Version control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Security tagging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Validation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XML Instances 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Expose data for translation between different MIL STDS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Support user interface generation and population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Validated to ensure expected content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XML Characterization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Use XML Schema to specify binary message standards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Used for Tactical Data Link (TDL) and Variable Message Format (VMF).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Provides required information for automated generation and parsing of binary data.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NOT used to send XML instances over tactical networks.</a:t>
            </a:r>
            <a:endParaRPr/>
          </a:p>
          <a:p>
            <a:endParaRPr/>
          </a:p>
          <a:p>
            <a:r>
              <a:rPr b="1" lang="en-US" sz="1800" spc="-1">
                <a:latin typeface="Arial"/>
              </a:rPr>
              <a:t>Extensible Stylesheet Language for Transformation (XSLT)</a:t>
            </a:r>
            <a:endParaRPr/>
          </a:p>
          <a:p>
            <a:r>
              <a:rPr b="1"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An XML Language used to Query and Transform XML data</a:t>
            </a:r>
            <a:endParaRPr/>
          </a:p>
          <a:p>
            <a:r>
              <a:rPr lang="en-US" sz="1800" spc="-1">
                <a:latin typeface="Arial"/>
              </a:rPr>
              <a:t>	</a:t>
            </a:r>
            <a:r>
              <a:rPr lang="en-US" sz="1800" spc="-1">
                <a:latin typeface="Arial"/>
              </a:rPr>
              <a:t>- Uses Xpath which is comparable to Structured Query Langage used in relational databases. </a:t>
            </a:r>
            <a:endParaRPr/>
          </a:p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Requirement Drivers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XML Schema Aware Implementations for version control and inter-standard conversion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Security Tagging for JIE Identify and Access Management (IdAM)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 Management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3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NIEM Methodology</a:t>
            </a:r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457560" y="160056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Repository for commonly used elements categorized in specific domains using a uniform XML Namespace  methodology.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Uniform Naming and Design Rules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Garden of Eden” XML Schema design pattern which makes all XML Elements Global for re-use and extension.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an extensible and scalable “best practices” approach to using XML Schemas to define Information Exchanges.</a:t>
            </a:r>
            <a:endParaRPr/>
          </a:p>
          <a:p>
            <a:pPr marL="216000" indent="-21600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within DoD XML Standards will facilitate Information Exchange with non-DoD Entities using the National Information Exchange Model (NIEM)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JDN </cp:lastModifiedBy>
  <dcterms:modified xsi:type="dcterms:W3CDTF">2015-11-13T01:27:35Z</dcterms:modified>
  <cp:revision>4</cp:revision>
</cp:coreProperties>
</file>