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7" r:id="rId6"/>
    <p:sldId id="265" r:id="rId7"/>
    <p:sldId id="268" r:id="rId8"/>
    <p:sldId id="283" r:id="rId9"/>
    <p:sldId id="280" r:id="rId10"/>
    <p:sldId id="286" r:id="rId11"/>
    <p:sldId id="279" r:id="rId12"/>
    <p:sldId id="282" r:id="rId13"/>
    <p:sldId id="28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834D-5777-4264-968A-AAD5A9A0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14BD-8782-4BB1-B6DB-C58A8C930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6DE-2A56-4A8B-955A-0D11785B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FACD-1F60-402F-8FB4-7AA4A6E6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1D89-167A-426A-BE52-B7A101AD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C9DC-F345-42CC-9C33-6EAF12E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9F150-7D08-415F-98DD-79F0B92D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A9F5-7AA8-48F9-BD8E-57BF30CC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46D7-A096-4DD0-9D25-4686211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3BF8-8B98-4C34-917E-06E0BC4F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C79AC-C220-4124-AB4E-1302ED534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90C39-08D4-41CF-9673-C89DDE299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67A8-228C-4DBA-BBAA-629947F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4769-6CB0-478E-99A0-C078F117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9635-4C5F-4169-A9F8-E8213704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C7B0-8B2D-470A-95F8-A3CCA4B0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3705-47C8-42E8-8BC9-460891CA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ADC-F1E8-4337-80C5-02C10AA7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394E-549C-4F57-A6C8-BA3C1E4A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BCF6-C3F3-4235-AD52-18AD0FD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177D-2401-4ED4-8725-D5A3C400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319C-DDF4-4462-AAD1-1FE94DE0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D5E8-A5CB-4601-92DD-40AB764A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A70C-1C99-488B-BA5E-00BC9653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2282-1DA4-45F0-B0BC-5BD245E6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3446-72AA-457C-B95B-339202AF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340-BFEA-445D-9F5E-418F41DF3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FD94-1F1C-4A71-8179-7392CDEB4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7834-826E-422B-8FF7-E0BB0FA3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2C9A-5ACD-4972-95AE-1C011F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E30E-73B2-45A4-B2B9-52A4A84F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A4A3-EDF8-4207-B2C8-21EB97D9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CDC5B-027D-4799-8273-1B0CACB4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5D6E7-86E2-4059-BD9B-BD46450D1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74CA2-1E44-4F7E-AFC8-22D4BF2B9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12CE-F28A-4B5D-BF7A-CDF51DBF9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9A742-FD5D-4CFB-B2F7-1EAE2289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BB0BE-6BE2-41DE-AF87-E756B5FA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CA48C-6F4F-433B-8094-4B69E205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74BA-6862-4ED2-8D3B-AE12747B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41CC0-B5EA-4B62-A32A-076618D9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A771E-1E5E-43C6-82AD-A49D961B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62217-6D38-4124-9156-F8F00D1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2CAAB-6598-43FD-9144-9D9D5630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2F74C-A5E2-476E-B1C6-FDFCA7BC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A66A3-4443-49CA-8357-E684768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1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469C-8C16-4487-9F03-F765A0A3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2743-274F-4AFA-B7FC-BBBBAD57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F5C55-5329-44FE-976B-4B59F940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027D4-ECC1-44D8-9548-543CC4D5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A8248-468B-4551-8134-D7320341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A9C69-78C1-4B56-86DD-ADF00558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DDAA-AA89-4EE2-B9A1-042C4EDB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B0799-671A-4CA9-A7E4-350785AF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CCCC-B34B-41E3-98EC-5D35EC89B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3AA4-A8BD-4F1E-97EB-BA283DC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B6B7-71BF-4093-BABD-D5BFA09F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F21C-00D8-4A55-952F-D5EED98A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793AF-999D-448C-BD35-0E109E01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F39F-C3EB-4079-8408-6393C320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8568-E14F-4D25-A8DB-B65745E8F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816C-8467-4430-8970-6F169AA51C76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6153-CC00-470B-BD57-AEFC14F5F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A9A0-3CDA-48A3-95DB-EFE1F9B99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C40D-52E7-4153-AAD4-8C2BD407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github.com/markbaggett/freq" TargetMode="External"/><Relationship Id="rId7" Type="http://schemas.openxmlformats.org/officeDocument/2006/relationships/hyperlink" Target="https://towardsdatascience.com/the-intuition-behind-shannons-entropy-e74820fe9800" TargetMode="External"/><Relationship Id="rId2" Type="http://schemas.openxmlformats.org/officeDocument/2006/relationships/hyperlink" Target="https://www.splunk.com/en_us/blog/tips-and-tricks/when-entropy-meets-shann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p0se/dga_detector" TargetMode="External"/><Relationship Id="rId5" Type="http://schemas.openxmlformats.org/officeDocument/2006/relationships/hyperlink" Target="https://www.alexa.com/topsites" TargetMode="External"/><Relationship Id="rId4" Type="http://schemas.openxmlformats.org/officeDocument/2006/relationships/hyperlink" Target="https://redcanary.com/blog/threat-hunting-entropy/" TargetMode="External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1A7-6886-4D00-89C1-1E2F3267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249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Detecting SUNBURST Activity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Shannon Entropy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4098B-1BC0-4D41-B958-E0ED98CC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302164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WOC Wong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21-001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54142-4BDA-4AAD-84B5-0BB0F22FB0FA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88CB4-5398-404F-B8E6-21EE739671E6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93EEF7F4-7C23-4407-B702-8966D390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48" y="180459"/>
            <a:ext cx="8013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1</a:t>
            </a:r>
            <a:r>
              <a:rPr lang="en-US" altLang="en-US" sz="2000" baseline="30000" dirty="0">
                <a:cs typeface="Arial" panose="020B0604020202020204" pitchFamily="34" charset="0"/>
              </a:rPr>
              <a:t>ST</a:t>
            </a:r>
            <a:r>
              <a:rPr lang="en-US" altLang="en-US" sz="2000" dirty="0">
                <a:cs typeface="Arial" panose="020B0604020202020204" pitchFamily="34" charset="0"/>
              </a:rPr>
              <a:t> BN WOCS (RTI)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169</a:t>
            </a:r>
            <a:r>
              <a:rPr lang="en-US" altLang="en-US" sz="2000" baseline="30000" dirty="0">
                <a:cs typeface="Arial" panose="020B0604020202020204" pitchFamily="34" charset="0"/>
              </a:rPr>
              <a:t>th</a:t>
            </a:r>
            <a:r>
              <a:rPr lang="en-US" altLang="en-US" sz="2000" dirty="0">
                <a:cs typeface="Arial" panose="020B0604020202020204" pitchFamily="34" charset="0"/>
              </a:rPr>
              <a:t> REGT, Camp </a:t>
            </a:r>
            <a:r>
              <a:rPr lang="en-US" altLang="en-US" sz="2000" dirty="0" err="1">
                <a:cs typeface="Arial" panose="020B0604020202020204" pitchFamily="34" charset="0"/>
              </a:rPr>
              <a:t>Nett</a:t>
            </a:r>
            <a:r>
              <a:rPr lang="en-US" altLang="en-US" sz="2000" dirty="0">
                <a:cs typeface="Arial" panose="020B0604020202020204" pitchFamily="34" charset="0"/>
              </a:rPr>
              <a:t>, Niantic CT</a:t>
            </a:r>
          </a:p>
        </p:txBody>
      </p:sp>
    </p:spTree>
    <p:extLst>
      <p:ext uri="{BB962C8B-B14F-4D97-AF65-F5344CB8AC3E}">
        <p14:creationId xmlns:p14="http://schemas.microsoft.com/office/powerpoint/2010/main" val="17561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5"/>
    </mc:Choice>
    <mc:Fallback xmlns="">
      <p:transition spd="slow" advTm="104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Shannon Entropy (Log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EB08C-7BC9-42EA-9ABC-74697810B5C1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6F75593-2A2B-4A10-9A16-D063BDE80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22609"/>
              </p:ext>
            </p:extLst>
          </p:nvPr>
        </p:nvGraphicFramePr>
        <p:xfrm>
          <a:off x="1244599" y="2105845"/>
          <a:ext cx="9702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052">
                  <a:extLst>
                    <a:ext uri="{9D8B030D-6E8A-4147-A177-3AD203B41FA5}">
                      <a16:colId xmlns:a16="http://schemas.microsoft.com/office/drawing/2014/main" val="1774497276"/>
                    </a:ext>
                  </a:extLst>
                </a:gridCol>
                <a:gridCol w="3316748">
                  <a:extLst>
                    <a:ext uri="{9D8B030D-6E8A-4147-A177-3AD203B41FA5}">
                      <a16:colId xmlns:a16="http://schemas.microsoft.com/office/drawing/2014/main" val="374123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Observed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Shannon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2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0.431693137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.icloud.com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0.431593137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3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.nytimes.com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1.388405646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0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kinesis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.us-east-1.amazonaws.com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1.5508556971591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22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nr2ia9qfa349b0q2oi60bou6iuir02rn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.appsync-api.us-east-1.avsvmcloud[.]com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4.4128208776066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502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74C4E2-2A83-484A-98C3-EE6DA143355C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95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28D607-DF1E-425C-BBF4-7C105EDD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SUNBURST prefixes or assumed high entropy values.</a:t>
            </a:r>
          </a:p>
          <a:p>
            <a:r>
              <a:rPr lang="en-US" dirty="0"/>
              <a:t>More than 2-standard deviations above average (top ~2%).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of Detection (1-Variable Test)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7B03D0A-33A8-4F90-BD9D-C3E1FA4F8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90" y="2923765"/>
            <a:ext cx="7138219" cy="35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3B8F308-D3BB-4091-87DD-D07DADEF3003}"/>
              </a:ext>
            </a:extLst>
          </p:cNvPr>
          <p:cNvSpPr/>
          <p:nvPr/>
        </p:nvSpPr>
        <p:spPr>
          <a:xfrm>
            <a:off x="7816645" y="5220929"/>
            <a:ext cx="1297858" cy="1271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EE847-1EBE-46FA-9409-924EEAE51077}"/>
              </a:ext>
            </a:extLst>
          </p:cNvPr>
          <p:cNvCxnSpPr>
            <a:cxnSpLocks/>
          </p:cNvCxnSpPr>
          <p:nvPr/>
        </p:nvCxnSpPr>
        <p:spPr>
          <a:xfrm>
            <a:off x="8451185" y="3605800"/>
            <a:ext cx="0" cy="1482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95FBB9-B0ED-4732-881D-D6B22F9C6D7A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FB1C9-9B01-4469-93E7-EB79ED1D9BBF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D6A2C1-14E3-4F99-9620-164C6F00D396}"/>
              </a:ext>
            </a:extLst>
          </p:cNvPr>
          <p:cNvSpPr txBox="1"/>
          <p:nvPr/>
        </p:nvSpPr>
        <p:spPr>
          <a:xfrm>
            <a:off x="5398852" y="6221026"/>
            <a:ext cx="139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(source: Wikipedia)</a:t>
            </a:r>
          </a:p>
        </p:txBody>
      </p:sp>
    </p:spTree>
    <p:extLst>
      <p:ext uri="{BB962C8B-B14F-4D97-AF65-F5344CB8AC3E}">
        <p14:creationId xmlns:p14="http://schemas.microsoft.com/office/powerpoint/2010/main" val="212490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of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F641F6-C7A0-44DA-84EB-9ED2634D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71" y="2271329"/>
            <a:ext cx="8320656" cy="1308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FAE0B8-F091-4E0A-A505-5DB5F788C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79"/>
          <a:stretch/>
        </p:blipFill>
        <p:spPr>
          <a:xfrm>
            <a:off x="400049" y="4824413"/>
            <a:ext cx="11391900" cy="1168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7F84E-5E2D-48A8-A3D6-BA3F7CF75D33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CA77D1-647D-4D48-83C2-E93F3D1E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Defining our norm.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Identify top 2% of websites with very high entropy.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3A584-51F4-455F-BC75-7F18FDBBF57D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86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AFCB7-09F3-46CE-B7B4-18BF8A1E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on SUNBURST malware.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Considerations.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Shannon Entropy.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Probability Tables from Character Frequencies.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Applying Shannon Entropy as the Detection Methodology.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1-Variable Statistical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D9009-FD08-4CD1-9283-7747DBE20E5B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DA711-2D48-4D88-ABF8-CD22448E793A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30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AFCB7-09F3-46CE-B7B4-18BF8A1E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Splunk Shannon Entropy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https://www.splunk.com/en_us/blog/tips-and-tricks/when-entropy-meets-shannon.html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SANS Mark Baggett - Tool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RedCanary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to analyze Alexa Top 1M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https://github.com/markbaggett/freq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RedCanary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Blog where Probability scores come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https://redcanary.com/blog/threat-hunting-entropy/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Alexa’s Top 1M Domains - Data Corpus used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RedCanary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https://www.alexa.com/topsites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DGA Detector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https://github.com/exp0se/dga_detector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Shannon Entropy - Formula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https://towardsdatascience.com/the-intuition-behind-shannons-entropy-e74820fe9800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D9009-FD08-4CD1-9283-7747DBE20E5B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DA711-2D48-4D88-ABF8-CD22448E793A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2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1A7-6886-4D00-89C1-1E2F3267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8636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Overall Classification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for this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Information Brief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is: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6"/>
    </mc:Choice>
    <mc:Fallback xmlns="">
      <p:transition spd="slow" advTm="37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on SUNBURST malware.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Considerations.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Shannon Entropy.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Applying Shannon Entropy as the Detection Methodology.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13CE-AC3A-433B-A80E-1C8928486796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3A625-E1DD-4F03-8E37-852ADD6441DE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2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6"/>
    </mc:Choice>
    <mc:Fallback xmlns="">
      <p:transition spd="slow" advTm="102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Malware identified in DEC 2020.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Infrastructure established around JUL 2018.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open-source WHOIS records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 Chain Attack.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 actor injected malicious backdoor (SUNBURST)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Solarwinds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Orion software updates.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Attack Surface.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18,000+ organizations affected.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97CE1-C33C-4EF0-AEB3-49208C37A494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FF8C7-F005-4B6B-A29C-111FCE6151B8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SUNBURST C2 routinely used complex prefixes (KC: C2/Stage-1):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6a57jk2ba1d9keg15cbg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[.]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appsync-api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[.]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eu-west-1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[.]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avsvmcloud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[.]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Prefix contains encrypted information.</a:t>
            </a:r>
          </a:p>
          <a:p>
            <a:pPr marL="0" indent="0" algn="ctr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Premise:		C2 behavior &amp; naming schema are predictable.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Hypothesis:	If behavior is exploitable, then detection is possible.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092B69-8B07-4CF9-9B2C-563CDF4C5874}"/>
              </a:ext>
            </a:extLst>
          </p:cNvPr>
          <p:cNvCxnSpPr>
            <a:cxnSpLocks/>
          </p:cNvCxnSpPr>
          <p:nvPr/>
        </p:nvCxnSpPr>
        <p:spPr>
          <a:xfrm flipH="1" flipV="1">
            <a:off x="3866322" y="3140765"/>
            <a:ext cx="1977632" cy="1126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1949-D5E0-4BD2-9F38-D13F0AFF66A8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45564-5E67-46C3-818B-1B8067D5637F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83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Considerations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7955C-5E49-405B-9049-403E391F7C3A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DCDE0F-7FA3-40F9-AD04-615AFF35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8597"/>
              </p:ext>
            </p:extLst>
          </p:nvPr>
        </p:nvGraphicFramePr>
        <p:xfrm>
          <a:off x="1055993" y="2203202"/>
          <a:ext cx="1008001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5">
                  <a:extLst>
                    <a:ext uri="{9D8B030D-6E8A-4147-A177-3AD203B41FA5}">
                      <a16:colId xmlns:a16="http://schemas.microsoft.com/office/drawing/2014/main" val="3345601759"/>
                    </a:ext>
                  </a:extLst>
                </a:gridCol>
                <a:gridCol w="5040005">
                  <a:extLst>
                    <a:ext uri="{9D8B030D-6E8A-4147-A177-3AD203B41FA5}">
                      <a16:colId xmlns:a16="http://schemas.microsoft.com/office/drawing/2014/main" val="316596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Heterogeneous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Export Logs as Text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9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Text</a:t>
                      </a:r>
                      <a:r>
                        <a:rPr lang="en-US" sz="3200" baseline="0" dirty="0"/>
                        <a:t> Files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&amp;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Python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7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Python</a:t>
                      </a:r>
                      <a:r>
                        <a:rPr lang="en-US" sz="3200" baseline="0" dirty="0"/>
                        <a:t> is Cross-Platform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Find Evil C2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Shannon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86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7EDD18-9C5E-4DC6-BF5C-12C0FA8EE7B7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7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Shannon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Measurement of information in text.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Shannon Entropy characterizes: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Chaos (Uncertainty)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Randomness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Information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of Information Theory.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(ML)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(AI)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Opinion: This is what happens when Skynet from 'Terminator' takes over the  stock market - MarketWatch">
            <a:extLst>
              <a:ext uri="{FF2B5EF4-FFF2-40B4-BE49-F238E27FC236}">
                <a16:creationId xmlns:a16="http://schemas.microsoft.com/office/drawing/2014/main" id="{9186DFDC-712F-4441-A924-32A3224D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89" y="2920698"/>
            <a:ext cx="4062045" cy="22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DA26F-8DC8-49CF-844C-FB2555EC2568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7784A-D155-47C5-B1A7-C6BE590049A6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09D29E-AF81-4024-9826-1F0C7BCFC502}"/>
              </a:ext>
            </a:extLst>
          </p:cNvPr>
          <p:cNvSpPr txBox="1"/>
          <p:nvPr/>
        </p:nvSpPr>
        <p:spPr>
          <a:xfrm>
            <a:off x="8819321" y="5191880"/>
            <a:ext cx="16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(source: MarketWatch)</a:t>
            </a:r>
          </a:p>
        </p:txBody>
      </p:sp>
    </p:spTree>
    <p:extLst>
      <p:ext uri="{BB962C8B-B14F-4D97-AF65-F5344CB8AC3E}">
        <p14:creationId xmlns:p14="http://schemas.microsoft.com/office/powerpoint/2010/main" val="16484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 of Shannon Entropy (Formula)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Components: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Table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Sample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Probability of character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H(X): “String” to analyze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F383B-0463-49AC-8FC8-632E50BA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85" y="1690688"/>
            <a:ext cx="5369780" cy="152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93B03-8A35-4135-B24F-04602ACA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12" y="4079371"/>
            <a:ext cx="6105525" cy="1885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8C7EE-8889-4D6E-8982-570E61552074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7D905-6343-4D45-B2CE-5A5E672B93A1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4DCD6B-F4B5-4DBA-A6F2-0923E9E0CD10}"/>
              </a:ext>
            </a:extLst>
          </p:cNvPr>
          <p:cNvSpPr txBox="1"/>
          <p:nvPr/>
        </p:nvSpPr>
        <p:spPr>
          <a:xfrm>
            <a:off x="7350470" y="3185340"/>
            <a:ext cx="2049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(source: </a:t>
            </a:r>
            <a:r>
              <a:rPr lang="en-US" sz="1200" dirty="0" err="1"/>
              <a:t>TowardsDataScience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67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419-9039-46C4-BE4F-A6F6A4E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Shannon Entropy (Probability)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7D8-59F2-4B04-8526-181A90CB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Representative of population.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changes over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changes with location.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Probability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Source Dataset: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English Dictionary (non-IT)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Alexa Top-1 Million (US)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Cisco Umbrella (US)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Majestic Million (UK)</a:t>
            </a:r>
          </a:p>
        </p:txBody>
      </p:sp>
      <p:pic>
        <p:nvPicPr>
          <p:cNvPr id="5122" name="Picture 2" descr="Letter Frequencies in the English Language">
            <a:extLst>
              <a:ext uri="{FF2B5EF4-FFF2-40B4-BE49-F238E27FC236}">
                <a16:creationId xmlns:a16="http://schemas.microsoft.com/office/drawing/2014/main" id="{81B5D617-9ACB-4CB7-BCD5-7D9ADF20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69" y="1620350"/>
            <a:ext cx="6068347" cy="487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EB08C-7BC9-42EA-9ABC-74697810B5C1}"/>
              </a:ext>
            </a:extLst>
          </p:cNvPr>
          <p:cNvSpPr txBox="1"/>
          <p:nvPr/>
        </p:nvSpPr>
        <p:spPr>
          <a:xfrm>
            <a:off x="4884788" y="6488668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24DF4-2511-43DA-9366-7A0FF0C77373}"/>
              </a:ext>
            </a:extLst>
          </p:cNvPr>
          <p:cNvSpPr txBox="1"/>
          <p:nvPr/>
        </p:nvSpPr>
        <p:spPr>
          <a:xfrm>
            <a:off x="4884787" y="-4207"/>
            <a:ext cx="242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EE9579A-BA4D-440E-8814-227121DAC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9" y="-2199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82D1D6-E328-4601-9720-030E909F3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87" y="9525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0B1F6-D20A-42F2-BFD8-445F50590E33}"/>
              </a:ext>
            </a:extLst>
          </p:cNvPr>
          <p:cNvSpPr txBox="1"/>
          <p:nvPr/>
        </p:nvSpPr>
        <p:spPr>
          <a:xfrm>
            <a:off x="8347244" y="6311900"/>
            <a:ext cx="139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(source: Wikipedia)</a:t>
            </a:r>
          </a:p>
        </p:txBody>
      </p:sp>
    </p:spTree>
    <p:extLst>
      <p:ext uri="{BB962C8B-B14F-4D97-AF65-F5344CB8AC3E}">
        <p14:creationId xmlns:p14="http://schemas.microsoft.com/office/powerpoint/2010/main" val="137738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583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Detecting SUNBURST Activity with Shannon Entropy</vt:lpstr>
      <vt:lpstr>Overall Classification for this Information Brief  is: UNCLASSIFIED</vt:lpstr>
      <vt:lpstr>Agenda</vt:lpstr>
      <vt:lpstr>Background</vt:lpstr>
      <vt:lpstr>Background</vt:lpstr>
      <vt:lpstr>Design Considerations</vt:lpstr>
      <vt:lpstr>Basics of Shannon Entropy</vt:lpstr>
      <vt:lpstr>Basics of Shannon Entropy (Formula)</vt:lpstr>
      <vt:lpstr>Shannon Entropy (Probability)</vt:lpstr>
      <vt:lpstr>Shannon Entropy (Log Analysis)</vt:lpstr>
      <vt:lpstr>Method of Detection (1-Variable Test)</vt:lpstr>
      <vt:lpstr>Method of Detection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Shannon Entropy to Detect SUNBURST</dc:title>
  <dc:creator>WONG</dc:creator>
  <cp:lastModifiedBy>WONG</cp:lastModifiedBy>
  <cp:revision>179</cp:revision>
  <dcterms:created xsi:type="dcterms:W3CDTF">2021-05-13T14:48:39Z</dcterms:created>
  <dcterms:modified xsi:type="dcterms:W3CDTF">2022-03-01T15:38:35Z</dcterms:modified>
</cp:coreProperties>
</file>