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Inter SemiBold"/>
      <p:regular r:id="rId15"/>
      <p:bold r:id="rId16"/>
    </p:embeddedFont>
    <p:embeddedFont>
      <p:font typeface="Inter"/>
      <p:regular r:id="rId17"/>
      <p:bold r:id="rId18"/>
    </p:embeddedFont>
    <p:embeddedFont>
      <p:font typeface="Inter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Z9ZWCrBzW7YULOrNI+8rpfeNx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Medium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Inter-regular.fntdata"/><Relationship Id="rId16" Type="http://schemas.openxmlformats.org/officeDocument/2006/relationships/font" Target="fonts/InterSemiBold-bold.fntdata"/><Relationship Id="rId5" Type="http://schemas.openxmlformats.org/officeDocument/2006/relationships/slide" Target="slides/slide1.xml"/><Relationship Id="rId19" Type="http://schemas.openxmlformats.org/officeDocument/2006/relationships/font" Target="fonts/InterMedium-regular.fntdata"/><Relationship Id="rId6" Type="http://schemas.openxmlformats.org/officeDocument/2006/relationships/slide" Target="slides/slide2.xml"/><Relationship Id="rId18" Type="http://schemas.openxmlformats.org/officeDocument/2006/relationships/font" Target="fonts/Int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77c2521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077c2521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78e00e6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078e00e6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5c3ea3e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05c3ea3e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5c3ea3e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05c3ea3e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78e00e6b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078e00e6b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78e00e6b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078e00e6b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jp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api-netflix.herokuapp.com/docs" TargetMode="External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type="ctrTitle"/>
          </p:nvPr>
        </p:nvSpPr>
        <p:spPr>
          <a:xfrm>
            <a:off x="735464" y="2730266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Recommandations personnalisées de films</a:t>
            </a:r>
            <a:endParaRPr sz="25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4550" y="1485150"/>
            <a:ext cx="2700526" cy="8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77c25213c_1_0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Architecture actuelle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54" name="Google Shape;154;g2077c25213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077c25213c_1_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2077c25213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944950"/>
            <a:ext cx="6580486" cy="38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Objectif du projet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3" name="Google Shape;63;p3"/>
          <p:cNvSpPr txBox="1"/>
          <p:nvPr>
            <p:ph idx="4294967295" type="ctrTitle"/>
          </p:nvPr>
        </p:nvSpPr>
        <p:spPr>
          <a:xfrm>
            <a:off x="897380" y="3977300"/>
            <a:ext cx="776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Proposer aux utilisateurs de Netflix des recommandations personnalisées lorsqu’ils ont terminé le visionnage d’un film</a:t>
            </a:r>
            <a:endParaRPr b="0" i="0" sz="20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3"/>
          <p:cNvSpPr/>
          <p:nvPr/>
        </p:nvSpPr>
        <p:spPr>
          <a:xfrm rot="-355994">
            <a:off x="559836" y="42205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12899" l="9272" r="7788" t="11043"/>
          <a:stretch/>
        </p:blipFill>
        <p:spPr>
          <a:xfrm>
            <a:off x="1777325" y="933775"/>
            <a:ext cx="5398776" cy="30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78e00e6b0_0_14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Architecture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3" name="Google Shape;73;g2078e00e6b0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2078e00e6b0_0_1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g2078e00e6b0_0_14"/>
          <p:cNvCxnSpPr/>
          <p:nvPr/>
        </p:nvCxnSpPr>
        <p:spPr>
          <a:xfrm rot="10800000">
            <a:off x="4601775" y="1529395"/>
            <a:ext cx="3000" cy="3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g2078e00e6b0_0_14"/>
          <p:cNvSpPr txBox="1"/>
          <p:nvPr/>
        </p:nvSpPr>
        <p:spPr>
          <a:xfrm>
            <a:off x="1321725" y="1094175"/>
            <a:ext cx="20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Architecture idéale</a:t>
            </a:r>
            <a:endParaRPr b="1"/>
          </a:p>
        </p:txBody>
      </p:sp>
      <p:sp>
        <p:nvSpPr>
          <p:cNvPr id="77" name="Google Shape;77;g2078e00e6b0_0_14"/>
          <p:cNvSpPr txBox="1"/>
          <p:nvPr/>
        </p:nvSpPr>
        <p:spPr>
          <a:xfrm>
            <a:off x="5586050" y="1091300"/>
            <a:ext cx="24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Architecture actuelle</a:t>
            </a:r>
            <a:endParaRPr b="1"/>
          </a:p>
        </p:txBody>
      </p:sp>
      <p:pic>
        <p:nvPicPr>
          <p:cNvPr id="78" name="Google Shape;78;g2078e00e6b0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646775"/>
            <a:ext cx="3696531" cy="30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078e00e6b0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575" y="1643900"/>
            <a:ext cx="3798829" cy="30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5c3ea3ef4_0_41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Données collectées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5" name="Google Shape;85;g205c3ea3ef4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05c3ea3ef4_0_4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205c3ea3ef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9800"/>
            <a:ext cx="2476826" cy="12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05c3ea3ef4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9057" y="1515061"/>
            <a:ext cx="385918" cy="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05c3ea3ef4_0_41"/>
          <p:cNvSpPr txBox="1"/>
          <p:nvPr/>
        </p:nvSpPr>
        <p:spPr>
          <a:xfrm>
            <a:off x="2924975" y="1367000"/>
            <a:ext cx="608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Téléchargement de fichiers avec ces infos : 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id du film, id de l’utilisateur, note, timestamp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90" name="Google Shape;90;g205c3ea3ef4_0_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5750" y="2700800"/>
            <a:ext cx="472525" cy="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05c3ea3ef4_0_41"/>
          <p:cNvSpPr txBox="1"/>
          <p:nvPr/>
        </p:nvSpPr>
        <p:spPr>
          <a:xfrm>
            <a:off x="2947925" y="2704175"/>
            <a:ext cx="608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+ </a:t>
            </a: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un fichier csv contenant l’id et le titre des films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g205c3ea3ef4_0_41"/>
          <p:cNvSpPr/>
          <p:nvPr/>
        </p:nvSpPr>
        <p:spPr>
          <a:xfrm>
            <a:off x="520550" y="3767775"/>
            <a:ext cx="1884000" cy="718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FDAD2"/>
          </a:solidFill>
          <a:ln cap="flat" cmpd="sng" w="9525">
            <a:solidFill>
              <a:srgbClr val="3FDA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05c3ea3ef4_0_41"/>
          <p:cNvSpPr txBox="1"/>
          <p:nvPr/>
        </p:nvSpPr>
        <p:spPr>
          <a:xfrm>
            <a:off x="2577950" y="3728750"/>
            <a:ext cx="624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</a:t>
            </a: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reprocessing pour formater les données et créer un seul dataset de 100 millions de lignes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>
            <p:ph idx="4294967295" type="ctrTitle"/>
          </p:nvPr>
        </p:nvSpPr>
        <p:spPr>
          <a:xfrm>
            <a:off x="4541273" y="1138675"/>
            <a:ext cx="4407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Modèle retenu : SVD avec la librairie Surprise 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4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>
            <p:ph idx="4294967295" type="ctrTitle"/>
          </p:nvPr>
        </p:nvSpPr>
        <p:spPr>
          <a:xfrm>
            <a:off x="4541273" y="2357275"/>
            <a:ext cx="4407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Input : ID de l’utilisateur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4"/>
          <p:cNvSpPr/>
          <p:nvPr/>
        </p:nvSpPr>
        <p:spPr>
          <a:xfrm rot="-355994">
            <a:off x="4203720" y="26004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 rot="-355994">
            <a:off x="4203720" y="36672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534650" y="3408350"/>
            <a:ext cx="4079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 modèle prend en compte les notes données précédemment par cet utilisateur aux films qu’il a déjà vus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1533525"/>
            <a:ext cx="26289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5c3ea3ef4_0_2"/>
          <p:cNvSpPr txBox="1"/>
          <p:nvPr>
            <p:ph idx="4294967295" type="ctrTitle"/>
          </p:nvPr>
        </p:nvSpPr>
        <p:spPr>
          <a:xfrm>
            <a:off x="897380" y="1463000"/>
            <a:ext cx="776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Utilisation de Kafka pour récupérer en temps réel les données de l’API Jedha : fournit l’ID d’un utilisateur qui vient de finir de regarder un film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g205c3ea3ef4_0_2"/>
          <p:cNvSpPr/>
          <p:nvPr/>
        </p:nvSpPr>
        <p:spPr>
          <a:xfrm rot="-355994">
            <a:off x="559836" y="17062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05c3ea3ef4_0_2"/>
          <p:cNvSpPr txBox="1"/>
          <p:nvPr>
            <p:ph idx="4294967295" type="ctrTitle"/>
          </p:nvPr>
        </p:nvSpPr>
        <p:spPr>
          <a:xfrm>
            <a:off x="897380" y="2986700"/>
            <a:ext cx="776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Output</a:t>
            </a: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: liste de 10 autres films recommandés pour cet utilisateur. Prédit la note qu’il pourrait donner à tous les autres films et lui propose les meilleurs.</a:t>
            </a:r>
            <a:endParaRPr b="0" i="0" sz="20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4" name="Google Shape;114;g205c3ea3ef4_0_2"/>
          <p:cNvSpPr/>
          <p:nvPr/>
        </p:nvSpPr>
        <p:spPr>
          <a:xfrm rot="-355994">
            <a:off x="559836" y="32299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205c3ea3ef4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05c3ea3ef4_0_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05c3ea3ef4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52726"/>
            <a:ext cx="3495101" cy="10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078e00e6b0_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078e00e6b0_7_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078e00e6b0_7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225" y="159475"/>
            <a:ext cx="2208026" cy="85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078e00e6b0_7_0"/>
          <p:cNvPicPr preferRelativeResize="0"/>
          <p:nvPr/>
        </p:nvPicPr>
        <p:blipFill rotWithShape="1">
          <a:blip r:embed="rId5">
            <a:alphaModFix/>
          </a:blip>
          <a:srcRect b="0" l="51772" r="0" t="78896"/>
          <a:stretch/>
        </p:blipFill>
        <p:spPr>
          <a:xfrm>
            <a:off x="4960075" y="1146250"/>
            <a:ext cx="4105200" cy="6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078e00e6b0_7_0"/>
          <p:cNvPicPr preferRelativeResize="0"/>
          <p:nvPr/>
        </p:nvPicPr>
        <p:blipFill rotWithShape="1">
          <a:blip r:embed="rId6">
            <a:alphaModFix/>
          </a:blip>
          <a:srcRect b="0" l="0" r="38118" t="0"/>
          <a:stretch/>
        </p:blipFill>
        <p:spPr>
          <a:xfrm>
            <a:off x="128475" y="1180950"/>
            <a:ext cx="4640224" cy="24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078e00e6b0_7_0"/>
          <p:cNvPicPr preferRelativeResize="0"/>
          <p:nvPr/>
        </p:nvPicPr>
        <p:blipFill rotWithShape="1">
          <a:blip r:embed="rId7">
            <a:alphaModFix/>
          </a:blip>
          <a:srcRect b="18926" l="55029" r="0" t="61350"/>
          <a:stretch/>
        </p:blipFill>
        <p:spPr>
          <a:xfrm>
            <a:off x="4960075" y="2937800"/>
            <a:ext cx="3358286" cy="5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078e00e6b0_7_0"/>
          <p:cNvSpPr txBox="1"/>
          <p:nvPr>
            <p:ph idx="4294967295" type="ctrTitle"/>
          </p:nvPr>
        </p:nvSpPr>
        <p:spPr>
          <a:xfrm>
            <a:off x="5299330" y="530000"/>
            <a:ext cx="776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netflix_daily_dag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g2078e00e6b0_7_0"/>
          <p:cNvSpPr/>
          <p:nvPr/>
        </p:nvSpPr>
        <p:spPr>
          <a:xfrm rot="-355994">
            <a:off x="4961786" y="7732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078e00e6b0_7_0"/>
          <p:cNvSpPr txBox="1"/>
          <p:nvPr>
            <p:ph idx="4294967295" type="ctrTitle"/>
          </p:nvPr>
        </p:nvSpPr>
        <p:spPr>
          <a:xfrm>
            <a:off x="5299330" y="2282600"/>
            <a:ext cx="776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predicted_ratings_dag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1" name="Google Shape;131;g2078e00e6b0_7_0"/>
          <p:cNvSpPr/>
          <p:nvPr/>
        </p:nvSpPr>
        <p:spPr>
          <a:xfrm rot="-355994">
            <a:off x="4961786" y="25258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8e00e6b0_2_1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End-point = API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37" name="Google Shape;137;g2078e00e6b0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078e00e6b0_2_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078e00e6b0_2_1"/>
          <p:cNvSpPr txBox="1"/>
          <p:nvPr/>
        </p:nvSpPr>
        <p:spPr>
          <a:xfrm>
            <a:off x="863475" y="4017725"/>
            <a:ext cx="4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https://api-netflix.herokuapp.com/docs</a:t>
            </a:r>
            <a:r>
              <a:rPr lang="fr"/>
              <a:t> </a:t>
            </a:r>
            <a:endParaRPr/>
          </a:p>
        </p:txBody>
      </p:sp>
      <p:pic>
        <p:nvPicPr>
          <p:cNvPr id="140" name="Google Shape;140;g2078e00e6b0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475" y="1169775"/>
            <a:ext cx="7087099" cy="254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idx="4294967295" type="ctrTitle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5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 !</a:t>
            </a:r>
            <a:endParaRPr b="1" i="0" sz="5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>
            <p:ph idx="4294967295" type="ctrTitle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Des questions ?</a:t>
            </a:r>
            <a:endParaRPr b="0" i="0" sz="24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