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E94BB-F877-4F3D-9267-F961441CEC85}" v="1188" dt="2019-05-11T11:42:08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7724-B0AC-4844-90A1-13CAE3973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825" y="758952"/>
            <a:ext cx="8421230" cy="3566160"/>
          </a:xfrm>
        </p:spPr>
        <p:txBody>
          <a:bodyPr>
            <a:normAutofit/>
          </a:bodyPr>
          <a:lstStyle/>
          <a:p>
            <a:pPr algn="r"/>
            <a:r>
              <a:rPr lang="en-US" sz="7200" dirty="0"/>
              <a:t>Options Pricing in Discrete Levy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E834B-1A40-4EA4-ABF0-9420218E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22676"/>
          </a:xfrm>
        </p:spPr>
        <p:txBody>
          <a:bodyPr>
            <a:normAutofit/>
          </a:bodyPr>
          <a:lstStyle/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FE25-23F6-43CA-AA26-525D371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87409" cy="1450757"/>
          </a:xfrm>
        </p:spPr>
        <p:txBody>
          <a:bodyPr>
            <a:normAutofit/>
          </a:bodyPr>
          <a:lstStyle/>
          <a:p>
            <a:r>
              <a:rPr lang="en-US" sz="4700" dirty="0"/>
              <a:t>Background: European Vanilla Put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5D775-B129-46E4-998E-C6DD43F9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3286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NIG process is simulated through a Brownian subordination </a:t>
                </a:r>
              </a:p>
              <a:p>
                <a:pPr indent="-18288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(0, 1)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3286760"/>
              </a:xfrm>
              <a:blipFill>
                <a:blip r:embed="rId2"/>
                <a:stretch>
                  <a:fillRect l="-2963" r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E5C886-B1DA-4B62-89F6-9A4C18DC3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Inverse-Transform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sz="240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Simulate a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𝑈𝑛𝑖𝑓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(0, 1)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 via binary search:</a:t>
                </a:r>
              </a:p>
              <a:p>
                <a:pPr indent="-182880">
                  <a:buFont typeface="Arial" panose="020B0604020202020204" pitchFamily="34" charset="0"/>
                  <a:buChar char="•"/>
                </a:pPr>
                <a:endParaRPr lang="en-US" sz="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7DFE35C-40CA-4FE9-964D-C054E6BFABC3}"/>
              </a:ext>
            </a:extLst>
          </p:cNvPr>
          <p:cNvSpPr txBox="1"/>
          <p:nvPr/>
        </p:nvSpPr>
        <p:spPr>
          <a:xfrm>
            <a:off x="1097280" y="59593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BA781D-8E2A-4767-8F94-87E6F22C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4561"/>
            <a:ext cx="8303853" cy="4371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86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 Distribution</a:t>
            </a:r>
          </a:p>
        </p:txBody>
      </p:sp>
      <p:pic>
        <p:nvPicPr>
          <p:cNvPr id="8" name="Content Placeholder 7" descr="A picture containing boat, water&#10;&#10;Description automatically generated">
            <a:extLst>
              <a:ext uri="{FF2B5EF4-FFF2-40B4-BE49-F238E27FC236}">
                <a16:creationId xmlns:a16="http://schemas.microsoft.com/office/drawing/2014/main" id="{20D5A634-D357-478C-9594-31193CD34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79" y="1850352"/>
            <a:ext cx="10058400" cy="431030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85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Inverse-Transform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231DE-180C-42FA-8CA0-1D7ED425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2360"/>
            <a:ext cx="6568415" cy="4099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90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48E0-30D0-4735-B980-D5848818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Timing Efficiency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D7A32C-F305-48CC-919C-E06F497434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845735"/>
            <a:ext cx="3865810" cy="1910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9EB63-AD66-48C5-A745-6D514850C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10" y="1845735"/>
            <a:ext cx="6561837" cy="39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4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C4B-198F-4FEE-BBF8-4D4E7148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5BB4-1542-4F15-999F-44032E54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94" y="3911733"/>
            <a:ext cx="3128795" cy="21662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loss2@illinois.edu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FA7A8A6-DE19-4FB6-ACFB-79F8CDFB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42" y="1841468"/>
            <a:ext cx="1955201" cy="1955201"/>
          </a:xfrm>
          <a:prstGeom prst="rect">
            <a:avLst/>
          </a:prstGeom>
        </p:spPr>
      </p:pic>
      <p:pic>
        <p:nvPicPr>
          <p:cNvPr id="11" name="Picture 1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F1FF6BB-6A08-4C26-BCDA-0B4BAE6E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1470"/>
            <a:ext cx="1955202" cy="195520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CF9A3B-890F-41FB-9E67-A275F13E2BF8}"/>
              </a:ext>
            </a:extLst>
          </p:cNvPr>
          <p:cNvSpPr txBox="1">
            <a:spLocks/>
          </p:cNvSpPr>
          <p:nvPr/>
        </p:nvSpPr>
        <p:spPr>
          <a:xfrm>
            <a:off x="4209657" y="3911733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yuchend3@illinois.edu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9EB5CB-62CB-4DB4-90EA-7D604CB8D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62" y="1841468"/>
            <a:ext cx="1955202" cy="196417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F4AA7CC-6D21-45BA-9761-D542B893B95F}"/>
              </a:ext>
            </a:extLst>
          </p:cNvPr>
          <p:cNvSpPr txBox="1">
            <a:spLocks/>
          </p:cNvSpPr>
          <p:nvPr/>
        </p:nvSpPr>
        <p:spPr>
          <a:xfrm>
            <a:off x="7920610" y="3911733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danliber92@gmail.com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BS Finance</a:t>
            </a:r>
          </a:p>
        </p:txBody>
      </p:sp>
    </p:spTree>
    <p:extLst>
      <p:ext uri="{BB962C8B-B14F-4D97-AF65-F5344CB8AC3E}">
        <p14:creationId xmlns:p14="http://schemas.microsoft.com/office/powerpoint/2010/main" val="267837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139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Options Pricing in Discrete Levy Models</vt:lpstr>
      <vt:lpstr>Background: European Vanilla Put Options</vt:lpstr>
      <vt:lpstr>Normal Inverse Gaussian Algorithm</vt:lpstr>
      <vt:lpstr>NIG Distribution</vt:lpstr>
      <vt:lpstr>Inverse-Transform Algorithm</vt:lpstr>
      <vt:lpstr>Comparison: Timing Efficiency Plots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Pricing in Discrete Levy Models</dc:title>
  <dc:creator>| Joey |</dc:creator>
  <cp:lastModifiedBy>Joseph Loss</cp:lastModifiedBy>
  <cp:revision>7</cp:revision>
  <dcterms:created xsi:type="dcterms:W3CDTF">2019-05-11T10:41:16Z</dcterms:created>
  <dcterms:modified xsi:type="dcterms:W3CDTF">2019-05-16T08:22:36Z</dcterms:modified>
</cp:coreProperties>
</file>