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35"/>
  </p:notesMasterIdLst>
  <p:sldIdLst>
    <p:sldId id="256" r:id="rId6"/>
    <p:sldId id="297" r:id="rId7"/>
    <p:sldId id="321" r:id="rId8"/>
    <p:sldId id="322" r:id="rId9"/>
    <p:sldId id="300" r:id="rId10"/>
    <p:sldId id="324" r:id="rId11"/>
    <p:sldId id="326" r:id="rId12"/>
    <p:sldId id="323" r:id="rId13"/>
    <p:sldId id="327" r:id="rId14"/>
    <p:sldId id="302" r:id="rId15"/>
    <p:sldId id="328" r:id="rId16"/>
    <p:sldId id="329" r:id="rId17"/>
    <p:sldId id="343" r:id="rId18"/>
    <p:sldId id="332" r:id="rId19"/>
    <p:sldId id="333" r:id="rId20"/>
    <p:sldId id="334" r:id="rId21"/>
    <p:sldId id="307" r:id="rId22"/>
    <p:sldId id="339" r:id="rId23"/>
    <p:sldId id="337" r:id="rId24"/>
    <p:sldId id="344" r:id="rId25"/>
    <p:sldId id="340" r:id="rId26"/>
    <p:sldId id="342" r:id="rId27"/>
    <p:sldId id="303" r:id="rId28"/>
    <p:sldId id="335" r:id="rId29"/>
    <p:sldId id="336" r:id="rId30"/>
    <p:sldId id="345" r:id="rId31"/>
    <p:sldId id="341" r:id="rId32"/>
    <p:sldId id="305" r:id="rId33"/>
    <p:sldId id="279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BC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7" autoAdjust="0"/>
    <p:restoredTop sz="97053" autoAdjust="0"/>
  </p:normalViewPr>
  <p:slideViewPr>
    <p:cSldViewPr>
      <p:cViewPr>
        <p:scale>
          <a:sx n="75" d="100"/>
          <a:sy n="75" d="100"/>
        </p:scale>
        <p:origin x="-90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A5FBA-0CD4-45F7-95E6-053E51DC00F1}" type="doc">
      <dgm:prSet loTypeId="urn:microsoft.com/office/officeart/2005/8/layout/hList1#1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E33610-67D5-41DD-9313-FBFE706D6111}">
      <dgm:prSet phldrT="[Text]"/>
      <dgm:spPr/>
      <dgm:t>
        <a:bodyPr/>
        <a:lstStyle/>
        <a:p>
          <a:r>
            <a:rPr lang="zh-CN" altLang="en-US" dirty="0" smtClean="0">
              <a:effectLst/>
              <a:latin typeface="微软雅黑" pitchFamily="34" charset="-122"/>
              <a:ea typeface="微软雅黑" pitchFamily="34" charset="-122"/>
            </a:rPr>
            <a:t>分组数据缓存</a:t>
          </a:r>
          <a:endParaRPr lang="en-US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CD36C793-D286-4CA9-9952-56105E30AD4D}" type="parTrans" cxnId="{F47A6802-6338-4F7D-B176-F2AB659E7DAF}">
      <dgm:prSet/>
      <dgm:spPr/>
      <dgm:t>
        <a:bodyPr/>
        <a:lstStyle/>
        <a:p>
          <a:endParaRPr lang="zh-CN" altLang="en-US"/>
        </a:p>
      </dgm:t>
    </dgm:pt>
    <dgm:pt modelId="{4E4985B2-F539-4398-BF21-04A323AFCDC1}" type="sibTrans" cxnId="{F47A6802-6338-4F7D-B176-F2AB659E7DAF}">
      <dgm:prSet/>
      <dgm:spPr/>
      <dgm:t>
        <a:bodyPr/>
        <a:lstStyle/>
        <a:p>
          <a:endParaRPr lang="zh-CN" altLang="en-US"/>
        </a:p>
      </dgm:t>
    </dgm:pt>
    <dgm:pt modelId="{17B5C78D-FDE8-4E2E-A34B-9678666B92AA}">
      <dgm:prSet phldrT="[Text]" custT="1"/>
      <dgm:spPr/>
      <dgm:t>
        <a:bodyPr/>
        <a:lstStyle/>
        <a:p>
          <a:r>
            <a:rPr lang="zh-CN" altLang="en-US" sz="1600" dirty="0" smtClean="0">
              <a:effectLst/>
              <a:latin typeface="微软雅黑" pitchFamily="34" charset="-122"/>
              <a:ea typeface="微软雅黑" pitchFamily="34" charset="-122"/>
            </a:rPr>
            <a:t>自动缓存</a:t>
          </a:r>
          <a:endParaRPr lang="en-US" sz="1600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11B76C51-61F1-4AD5-BC03-CFD4CEFF920B}" type="parTrans" cxnId="{2827A1A1-2350-4419-ACDE-A2D72B2384F2}">
      <dgm:prSet/>
      <dgm:spPr/>
      <dgm:t>
        <a:bodyPr/>
        <a:lstStyle/>
        <a:p>
          <a:endParaRPr lang="zh-CN" altLang="en-US"/>
        </a:p>
      </dgm:t>
    </dgm:pt>
    <dgm:pt modelId="{7EC28E33-DD03-4323-83E6-285A61FF7C69}" type="sibTrans" cxnId="{2827A1A1-2350-4419-ACDE-A2D72B2384F2}">
      <dgm:prSet/>
      <dgm:spPr/>
      <dgm:t>
        <a:bodyPr/>
        <a:lstStyle/>
        <a:p>
          <a:endParaRPr lang="zh-CN" altLang="en-US"/>
        </a:p>
      </dgm:t>
    </dgm:pt>
    <dgm:pt modelId="{E12B7344-A2AB-43E9-89E5-DF89600D168C}">
      <dgm:prSet phldrT="[Text]"/>
      <dgm:spPr/>
      <dgm:t>
        <a:bodyPr/>
        <a:lstStyle/>
        <a:p>
          <a:r>
            <a:rPr lang="zh-CN" altLang="en-US" dirty="0" smtClean="0">
              <a:effectLst/>
              <a:latin typeface="微软雅黑" pitchFamily="34" charset="-122"/>
              <a:ea typeface="微软雅黑" pitchFamily="34" charset="-122"/>
            </a:rPr>
            <a:t>通用页面缓存</a:t>
          </a:r>
          <a:endParaRPr lang="en-US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B114A281-9381-45E6-9140-F39961E82F26}" type="parTrans" cxnId="{72A81718-9579-43BB-985E-EEC7A2636048}">
      <dgm:prSet/>
      <dgm:spPr/>
      <dgm:t>
        <a:bodyPr/>
        <a:lstStyle/>
        <a:p>
          <a:endParaRPr lang="zh-CN" altLang="en-US"/>
        </a:p>
      </dgm:t>
    </dgm:pt>
    <dgm:pt modelId="{ECA96E21-C78E-4A57-BAA9-42DFC345ABC7}" type="sibTrans" cxnId="{72A81718-9579-43BB-985E-EEC7A2636048}">
      <dgm:prSet/>
      <dgm:spPr/>
      <dgm:t>
        <a:bodyPr/>
        <a:lstStyle/>
        <a:p>
          <a:endParaRPr lang="zh-CN" altLang="en-US"/>
        </a:p>
      </dgm:t>
    </dgm:pt>
    <dgm:pt modelId="{3C0D6D7D-3A47-4555-9104-90BEECB39EA6}">
      <dgm:prSet phldrT="[Text]" custT="1"/>
      <dgm:spPr/>
      <dgm:t>
        <a:bodyPr/>
        <a:lstStyle/>
        <a:p>
          <a:r>
            <a:rPr lang="en-US" altLang="zh-CN" sz="1800" dirty="0" err="1" smtClean="0">
              <a:effectLst/>
              <a:latin typeface="微软雅黑" pitchFamily="34" charset="-122"/>
              <a:ea typeface="微软雅黑" pitchFamily="34" charset="-122"/>
            </a:rPr>
            <a:t>Req</a:t>
          </a:r>
          <a:r>
            <a:rPr lang="zh-CN" altLang="en-US" sz="1800" dirty="0" smtClean="0">
              <a:effectLst/>
              <a:latin typeface="微软雅黑" pitchFamily="34" charset="-122"/>
              <a:ea typeface="微软雅黑" pitchFamily="34" charset="-122"/>
            </a:rPr>
            <a:t>签名</a:t>
          </a:r>
          <a:endParaRPr lang="en-US" sz="1800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B567551D-4261-4F84-AFFF-5A4533632872}" type="parTrans" cxnId="{41AF2285-2452-4AAE-810E-6601D05BF411}">
      <dgm:prSet/>
      <dgm:spPr/>
      <dgm:t>
        <a:bodyPr/>
        <a:lstStyle/>
        <a:p>
          <a:endParaRPr lang="zh-CN" altLang="en-US"/>
        </a:p>
      </dgm:t>
    </dgm:pt>
    <dgm:pt modelId="{3640DC5C-28EE-46A6-8382-866BC9DE4B30}" type="sibTrans" cxnId="{41AF2285-2452-4AAE-810E-6601D05BF411}">
      <dgm:prSet/>
      <dgm:spPr/>
      <dgm:t>
        <a:bodyPr/>
        <a:lstStyle/>
        <a:p>
          <a:endParaRPr lang="zh-CN" altLang="en-US"/>
        </a:p>
      </dgm:t>
    </dgm:pt>
    <dgm:pt modelId="{B1F34B3F-3528-47B9-B7E0-6B750F9AFBE0}">
      <dgm:prSet phldrT="[Text]" custT="1"/>
      <dgm:spPr/>
      <dgm:t>
        <a:bodyPr/>
        <a:lstStyle/>
        <a:p>
          <a:r>
            <a:rPr lang="zh-CN" altLang="en-US" sz="1600" dirty="0" smtClean="0">
              <a:effectLst/>
              <a:latin typeface="微软雅黑" pitchFamily="34" charset="-122"/>
              <a:ea typeface="微软雅黑" pitchFamily="34" charset="-122"/>
            </a:rPr>
            <a:t>分组映射</a:t>
          </a:r>
          <a:endParaRPr lang="en-US" sz="1600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01681CE1-CB1C-479C-A65A-546CA438EEB9}" type="parTrans" cxnId="{BB93D9E5-0BA3-41B6-9780-2167B1891193}">
      <dgm:prSet/>
      <dgm:spPr/>
      <dgm:t>
        <a:bodyPr/>
        <a:lstStyle/>
        <a:p>
          <a:endParaRPr lang="zh-CN" altLang="en-US"/>
        </a:p>
      </dgm:t>
    </dgm:pt>
    <dgm:pt modelId="{E8CF0F8D-BC06-4F3A-883E-37842C307FA7}" type="sibTrans" cxnId="{BB93D9E5-0BA3-41B6-9780-2167B1891193}">
      <dgm:prSet/>
      <dgm:spPr/>
      <dgm:t>
        <a:bodyPr/>
        <a:lstStyle/>
        <a:p>
          <a:endParaRPr lang="zh-CN" altLang="en-US"/>
        </a:p>
      </dgm:t>
    </dgm:pt>
    <dgm:pt modelId="{20AA1A1B-E8F8-4595-A7E4-10797A5B23B5}">
      <dgm:prSet phldrT="[Text]" custT="1"/>
      <dgm:spPr/>
      <dgm:t>
        <a:bodyPr/>
        <a:lstStyle/>
        <a:p>
          <a:r>
            <a:rPr lang="zh-CN" altLang="en-US" sz="1800" dirty="0" smtClean="0">
              <a:effectLst/>
              <a:latin typeface="微软雅黑" pitchFamily="34" charset="-122"/>
              <a:ea typeface="微软雅黑" pitchFamily="34" charset="-122"/>
            </a:rPr>
            <a:t>配置化</a:t>
          </a:r>
          <a:endParaRPr lang="en-US" sz="1800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6C3B7196-BA84-46D8-8EA3-67566A87DA09}" type="parTrans" cxnId="{5FBC161B-1191-4EB7-90A8-A37EA11523A1}">
      <dgm:prSet/>
      <dgm:spPr/>
      <dgm:t>
        <a:bodyPr/>
        <a:lstStyle/>
        <a:p>
          <a:endParaRPr lang="zh-CN" altLang="en-US"/>
        </a:p>
      </dgm:t>
    </dgm:pt>
    <dgm:pt modelId="{B6D3A8E7-40E3-44B6-89AE-D396FEAA8E5F}" type="sibTrans" cxnId="{5FBC161B-1191-4EB7-90A8-A37EA11523A1}">
      <dgm:prSet/>
      <dgm:spPr/>
      <dgm:t>
        <a:bodyPr/>
        <a:lstStyle/>
        <a:p>
          <a:endParaRPr lang="zh-CN" altLang="en-US"/>
        </a:p>
      </dgm:t>
    </dgm:pt>
    <dgm:pt modelId="{0030C8E6-E320-4102-B245-BFF37710A608}" type="pres">
      <dgm:prSet presAssocID="{79EA5FBA-0CD4-45F7-95E6-053E51DC00F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BEE4862B-5132-4750-A7BE-F0697F0EC5EF}" type="pres">
      <dgm:prSet presAssocID="{E7E33610-67D5-41DD-9313-FBFE706D6111}" presName="vertFlow" presStyleCnt="0"/>
      <dgm:spPr/>
      <dgm:t>
        <a:bodyPr/>
        <a:lstStyle/>
        <a:p>
          <a:endParaRPr lang="zh-CN" altLang="en-US"/>
        </a:p>
      </dgm:t>
    </dgm:pt>
    <dgm:pt modelId="{B5B365FC-1166-487E-94DA-1436639AACE6}" type="pres">
      <dgm:prSet presAssocID="{E7E33610-67D5-41DD-9313-FBFE706D6111}" presName="header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81571-BC55-4AF7-8D2E-259FFF397CBA}" type="pres">
      <dgm:prSet presAssocID="{E7E33610-67D5-41DD-9313-FBFE706D6111}" presName="child" presStyleLbl="alignAccFollowNode1" presStyleIdx="0" presStyleCnt="2" custScaleY="133809" custLinFactNeighborX="-3790" custLinFactNeighborY="4228">
        <dgm:presLayoutVars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B1E40-EE11-4CC8-B3FD-1FBCD5F94125}" type="pres">
      <dgm:prSet presAssocID="{E7E33610-67D5-41DD-9313-FBFE706D6111}" presName="hSp" presStyleCnt="0"/>
      <dgm:spPr/>
      <dgm:t>
        <a:bodyPr/>
        <a:lstStyle/>
        <a:p>
          <a:endParaRPr lang="zh-CN" altLang="en-US"/>
        </a:p>
      </dgm:t>
    </dgm:pt>
    <dgm:pt modelId="{93677306-6E5D-4041-87CC-6F37D6858C82}" type="pres">
      <dgm:prSet presAssocID="{E12B7344-A2AB-43E9-89E5-DF89600D168C}" presName="vertFlow" presStyleCnt="0"/>
      <dgm:spPr/>
      <dgm:t>
        <a:bodyPr/>
        <a:lstStyle/>
        <a:p>
          <a:endParaRPr lang="zh-CN" altLang="en-US"/>
        </a:p>
      </dgm:t>
    </dgm:pt>
    <dgm:pt modelId="{2746C005-0552-405D-AFCF-F82F8762A9DA}" type="pres">
      <dgm:prSet presAssocID="{E12B7344-A2AB-43E9-89E5-DF89600D168C}" presName="header" presStyleLbl="node1" presStyleIdx="1" presStyleCnt="2" custLinFactNeighborX="-12151" custLinFactNeighborY="-19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69632-F9A2-483A-8C2B-A47CE316A641}" type="pres">
      <dgm:prSet presAssocID="{E12B7344-A2AB-43E9-89E5-DF89600D168C}" presName="child" presStyleLbl="alignAccFollowNode1" presStyleIdx="1" presStyleCnt="2" custScaleY="140121" custLinFactNeighborX="-12151" custLinFactNeighborY="-1377">
        <dgm:presLayoutVars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93D9E5-0BA3-41B6-9780-2167B1891193}" srcId="{E7E33610-67D5-41DD-9313-FBFE706D6111}" destId="{B1F34B3F-3528-47B9-B7E0-6B750F9AFBE0}" srcOrd="0" destOrd="0" parTransId="{01681CE1-CB1C-479C-A65A-546CA438EEB9}" sibTransId="{E8CF0F8D-BC06-4F3A-883E-37842C307FA7}"/>
    <dgm:cxn modelId="{F47A6802-6338-4F7D-B176-F2AB659E7DAF}" srcId="{79EA5FBA-0CD4-45F7-95E6-053E51DC00F1}" destId="{E7E33610-67D5-41DD-9313-FBFE706D6111}" srcOrd="0" destOrd="0" parTransId="{CD36C793-D286-4CA9-9952-56105E30AD4D}" sibTransId="{4E4985B2-F539-4398-BF21-04A323AFCDC1}"/>
    <dgm:cxn modelId="{BE431C47-46F8-4720-9B76-6D664A1AF52B}" type="presOf" srcId="{79EA5FBA-0CD4-45F7-95E6-053E51DC00F1}" destId="{0030C8E6-E320-4102-B245-BFF37710A608}" srcOrd="0" destOrd="0" presId="urn:microsoft.com/office/officeart/2005/8/layout/hList1#1"/>
    <dgm:cxn modelId="{0D135E0D-3C98-43DA-9180-949948C7068B}" type="presOf" srcId="{17B5C78D-FDE8-4E2E-A34B-9678666B92AA}" destId="{2B481571-BC55-4AF7-8D2E-259FFF397CBA}" srcOrd="0" destOrd="1" presId="urn:microsoft.com/office/officeart/2005/8/layout/hList1#1"/>
    <dgm:cxn modelId="{5FBC161B-1191-4EB7-90A8-A37EA11523A1}" srcId="{E12B7344-A2AB-43E9-89E5-DF89600D168C}" destId="{20AA1A1B-E8F8-4595-A7E4-10797A5B23B5}" srcOrd="1" destOrd="0" parTransId="{6C3B7196-BA84-46D8-8EA3-67566A87DA09}" sibTransId="{B6D3A8E7-40E3-44B6-89AE-D396FEAA8E5F}"/>
    <dgm:cxn modelId="{2827A1A1-2350-4419-ACDE-A2D72B2384F2}" srcId="{E7E33610-67D5-41DD-9313-FBFE706D6111}" destId="{17B5C78D-FDE8-4E2E-A34B-9678666B92AA}" srcOrd="1" destOrd="0" parTransId="{11B76C51-61F1-4AD5-BC03-CFD4CEFF920B}" sibTransId="{7EC28E33-DD03-4323-83E6-285A61FF7C69}"/>
    <dgm:cxn modelId="{1DF6A472-DDC0-489E-B30C-94A8F3CFF5E0}" type="presOf" srcId="{20AA1A1B-E8F8-4595-A7E4-10797A5B23B5}" destId="{04269632-F9A2-483A-8C2B-A47CE316A641}" srcOrd="0" destOrd="1" presId="urn:microsoft.com/office/officeart/2005/8/layout/hList1#1"/>
    <dgm:cxn modelId="{A7179946-6688-48FA-9255-238E39D8B99F}" type="presOf" srcId="{B1F34B3F-3528-47B9-B7E0-6B750F9AFBE0}" destId="{2B481571-BC55-4AF7-8D2E-259FFF397CBA}" srcOrd="0" destOrd="0" presId="urn:microsoft.com/office/officeart/2005/8/layout/hList1#1"/>
    <dgm:cxn modelId="{41AF2285-2452-4AAE-810E-6601D05BF411}" srcId="{E12B7344-A2AB-43E9-89E5-DF89600D168C}" destId="{3C0D6D7D-3A47-4555-9104-90BEECB39EA6}" srcOrd="0" destOrd="0" parTransId="{B567551D-4261-4F84-AFFF-5A4533632872}" sibTransId="{3640DC5C-28EE-46A6-8382-866BC9DE4B30}"/>
    <dgm:cxn modelId="{5977EDBD-8350-4B47-8B33-E21DCAC16532}" type="presOf" srcId="{E7E33610-67D5-41DD-9313-FBFE706D6111}" destId="{B5B365FC-1166-487E-94DA-1436639AACE6}" srcOrd="0" destOrd="0" presId="urn:microsoft.com/office/officeart/2005/8/layout/hList1#1"/>
    <dgm:cxn modelId="{E3514F0C-5DEC-49D9-9029-6C6ADB4209A2}" type="presOf" srcId="{E12B7344-A2AB-43E9-89E5-DF89600D168C}" destId="{2746C005-0552-405D-AFCF-F82F8762A9DA}" srcOrd="0" destOrd="0" presId="urn:microsoft.com/office/officeart/2005/8/layout/hList1#1"/>
    <dgm:cxn modelId="{72A81718-9579-43BB-985E-EEC7A2636048}" srcId="{79EA5FBA-0CD4-45F7-95E6-053E51DC00F1}" destId="{E12B7344-A2AB-43E9-89E5-DF89600D168C}" srcOrd="1" destOrd="0" parTransId="{B114A281-9381-45E6-9140-F39961E82F26}" sibTransId="{ECA96E21-C78E-4A57-BAA9-42DFC345ABC7}"/>
    <dgm:cxn modelId="{EC0D31D3-CFF4-4530-BFB1-20B8715922C3}" type="presOf" srcId="{3C0D6D7D-3A47-4555-9104-90BEECB39EA6}" destId="{04269632-F9A2-483A-8C2B-A47CE316A641}" srcOrd="0" destOrd="0" presId="urn:microsoft.com/office/officeart/2005/8/layout/hList1#1"/>
    <dgm:cxn modelId="{E5759DF0-6222-48CF-B1E5-54A9165DE68F}" type="presParOf" srcId="{0030C8E6-E320-4102-B245-BFF37710A608}" destId="{BEE4862B-5132-4750-A7BE-F0697F0EC5EF}" srcOrd="0" destOrd="0" presId="urn:microsoft.com/office/officeart/2005/8/layout/hList1#1"/>
    <dgm:cxn modelId="{EF463C2C-9697-48BB-8CEE-7CB416816D13}" type="presParOf" srcId="{BEE4862B-5132-4750-A7BE-F0697F0EC5EF}" destId="{B5B365FC-1166-487E-94DA-1436639AACE6}" srcOrd="0" destOrd="0" presId="urn:microsoft.com/office/officeart/2005/8/layout/hList1#1"/>
    <dgm:cxn modelId="{94D74535-C204-41CB-B03D-5A32292513E4}" type="presParOf" srcId="{BEE4862B-5132-4750-A7BE-F0697F0EC5EF}" destId="{2B481571-BC55-4AF7-8D2E-259FFF397CBA}" srcOrd="1" destOrd="0" presId="urn:microsoft.com/office/officeart/2005/8/layout/hList1#1"/>
    <dgm:cxn modelId="{CDF22B9F-70DF-490B-A4F1-60584FF7ABB8}" type="presParOf" srcId="{0030C8E6-E320-4102-B245-BFF37710A608}" destId="{F96B1E40-EE11-4CC8-B3FD-1FBCD5F94125}" srcOrd="1" destOrd="0" presId="urn:microsoft.com/office/officeart/2005/8/layout/hList1#1"/>
    <dgm:cxn modelId="{C84BF2B0-1626-44F5-A299-128DE5F8D755}" type="presParOf" srcId="{0030C8E6-E320-4102-B245-BFF37710A608}" destId="{93677306-6E5D-4041-87CC-6F37D6858C82}" srcOrd="2" destOrd="0" presId="urn:microsoft.com/office/officeart/2005/8/layout/hList1#1"/>
    <dgm:cxn modelId="{7FF0EC09-4D82-4855-B552-5F176815F315}" type="presParOf" srcId="{93677306-6E5D-4041-87CC-6F37D6858C82}" destId="{2746C005-0552-405D-AFCF-F82F8762A9DA}" srcOrd="0" destOrd="0" presId="urn:microsoft.com/office/officeart/2005/8/layout/hList1#1"/>
    <dgm:cxn modelId="{6407794A-F509-4915-BC12-AC1092A7582F}" type="presParOf" srcId="{93677306-6E5D-4041-87CC-6F37D6858C82}" destId="{04269632-F9A2-483A-8C2B-A47CE316A641}" srcOrd="1" destOrd="0" presId="urn:microsoft.com/office/officeart/2005/8/layout/hList1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A5FBA-0CD4-45F7-95E6-053E51DC00F1}" type="doc">
      <dgm:prSet loTypeId="urn:microsoft.com/office/officeart/2005/8/layout/hList1#1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AFEA24-150B-41AA-906F-043954FE6BA0}">
      <dgm:prSet phldrT="[Text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>
              <a:effectLst/>
              <a:latin typeface="微软雅黑" pitchFamily="34" charset="-122"/>
              <a:ea typeface="微软雅黑" pitchFamily="34" charset="-122"/>
            </a:rPr>
            <a:t>基础缓存库</a:t>
          </a:r>
          <a:endParaRPr lang="en-US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815150CD-3BA3-4527-BA1C-0E339EEF3169}" type="sibTrans" cxnId="{23458E02-7BA5-4DF0-9413-ED8076D9C94D}">
      <dgm:prSet/>
      <dgm:spPr/>
      <dgm:t>
        <a:bodyPr/>
        <a:lstStyle/>
        <a:p>
          <a:endParaRPr lang="zh-CN" altLang="en-US"/>
        </a:p>
      </dgm:t>
    </dgm:pt>
    <dgm:pt modelId="{C3D3DD8F-05E2-49C3-8CB0-6FC45E86FA5B}" type="parTrans" cxnId="{23458E02-7BA5-4DF0-9413-ED8076D9C94D}">
      <dgm:prSet/>
      <dgm:spPr/>
      <dgm:t>
        <a:bodyPr/>
        <a:lstStyle/>
        <a:p>
          <a:endParaRPr lang="zh-CN" altLang="en-US"/>
        </a:p>
      </dgm:t>
    </dgm:pt>
    <dgm:pt modelId="{5BDBA730-53E2-457F-9CE7-4486231F2F93}">
      <dgm:prSet phldrT="[Text]"/>
      <dgm:spPr>
        <a:solidFill>
          <a:srgbClr val="AFEBC2">
            <a:alpha val="89804"/>
          </a:srgbClr>
        </a:solidFill>
      </dgm:spPr>
      <dgm:t>
        <a:bodyPr/>
        <a:lstStyle/>
        <a:p>
          <a:r>
            <a:rPr lang="zh-CN" altLang="en-US" dirty="0" smtClean="0">
              <a:effectLst/>
              <a:latin typeface="微软雅黑" pitchFamily="34" charset="-122"/>
              <a:ea typeface="微软雅黑" pitchFamily="34" charset="-122"/>
            </a:rPr>
            <a:t>多级缓存</a:t>
          </a:r>
          <a:endParaRPr lang="en-US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1CF6A2FF-61EB-4F10-B2E0-9348AD0BAFB8}" type="parTrans" cxnId="{0B8CBF48-F59E-45A2-828D-F8911D526D47}">
      <dgm:prSet/>
      <dgm:spPr/>
      <dgm:t>
        <a:bodyPr/>
        <a:lstStyle/>
        <a:p>
          <a:endParaRPr lang="zh-CN" altLang="en-US"/>
        </a:p>
      </dgm:t>
    </dgm:pt>
    <dgm:pt modelId="{4277D174-5108-4ECB-BAE3-5A9A99B9C385}" type="sibTrans" cxnId="{0B8CBF48-F59E-45A2-828D-F8911D526D47}">
      <dgm:prSet/>
      <dgm:spPr/>
      <dgm:t>
        <a:bodyPr/>
        <a:lstStyle/>
        <a:p>
          <a:endParaRPr lang="zh-CN" altLang="en-US"/>
        </a:p>
      </dgm:t>
    </dgm:pt>
    <dgm:pt modelId="{E933F7F1-8187-44B6-BA7E-018676E0D2C8}">
      <dgm:prSet/>
      <dgm:spPr>
        <a:solidFill>
          <a:srgbClr val="AFEBC2">
            <a:alpha val="89804"/>
          </a:srgbClr>
        </a:solidFill>
      </dgm:spPr>
      <dgm:t>
        <a:bodyPr/>
        <a:lstStyle/>
        <a:p>
          <a:r>
            <a:rPr lang="zh-CN" altLang="en-US" dirty="0" smtClean="0">
              <a:effectLst/>
              <a:latin typeface="微软雅黑" pitchFamily="34" charset="-122"/>
              <a:ea typeface="微软雅黑" pitchFamily="34" charset="-122"/>
            </a:rPr>
            <a:t>多机房</a:t>
          </a:r>
          <a:endParaRPr lang="en-US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39FCD17D-1D37-4897-9AB4-2447FB20D63C}" type="parTrans" cxnId="{1EF83D08-3534-4952-95F1-F6C07C82A7BA}">
      <dgm:prSet/>
      <dgm:spPr/>
      <dgm:t>
        <a:bodyPr/>
        <a:lstStyle/>
        <a:p>
          <a:endParaRPr lang="zh-CN" altLang="en-US"/>
        </a:p>
      </dgm:t>
    </dgm:pt>
    <dgm:pt modelId="{D345119E-3AF1-42CC-9573-CB8252F06F8C}" type="sibTrans" cxnId="{1EF83D08-3534-4952-95F1-F6C07C82A7BA}">
      <dgm:prSet/>
      <dgm:spPr/>
      <dgm:t>
        <a:bodyPr/>
        <a:lstStyle/>
        <a:p>
          <a:endParaRPr lang="zh-CN" altLang="en-US"/>
        </a:p>
      </dgm:t>
    </dgm:pt>
    <dgm:pt modelId="{0030C8E6-E320-4102-B245-BFF37710A608}" type="pres">
      <dgm:prSet presAssocID="{79EA5FBA-0CD4-45F7-95E6-053E51DC00F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BA50C9DC-88A2-4227-B1C5-8BB1EB3DB5E3}" type="pres">
      <dgm:prSet presAssocID="{3DAFEA24-150B-41AA-906F-043954FE6BA0}" presName="vertFlow" presStyleCnt="0"/>
      <dgm:spPr/>
    </dgm:pt>
    <dgm:pt modelId="{12F8A5F5-7B33-43F1-B745-8CD02ABFB964}" type="pres">
      <dgm:prSet presAssocID="{3DAFEA24-150B-41AA-906F-043954FE6BA0}" presName="header" presStyleLbl="node1" presStyleIdx="0" presStyleCnt="1" custScaleX="173077" custScaleY="1125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3B4576-BFDB-4388-9DF9-82AF38BBF932}" type="pres">
      <dgm:prSet presAssocID="{3DAFEA24-150B-41AA-906F-043954FE6BA0}" presName="child" presStyleLbl="alignAccFollowNode1" presStyleIdx="0" presStyleCnt="1" custScaleX="173077" custScaleY="101972">
        <dgm:presLayoutVars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8CBF48-F59E-45A2-828D-F8911D526D47}" srcId="{3DAFEA24-150B-41AA-906F-043954FE6BA0}" destId="{5BDBA730-53E2-457F-9CE7-4486231F2F93}" srcOrd="0" destOrd="0" parTransId="{1CF6A2FF-61EB-4F10-B2E0-9348AD0BAFB8}" sibTransId="{4277D174-5108-4ECB-BAE3-5A9A99B9C385}"/>
    <dgm:cxn modelId="{23458E02-7BA5-4DF0-9413-ED8076D9C94D}" srcId="{79EA5FBA-0CD4-45F7-95E6-053E51DC00F1}" destId="{3DAFEA24-150B-41AA-906F-043954FE6BA0}" srcOrd="0" destOrd="0" parTransId="{C3D3DD8F-05E2-49C3-8CB0-6FC45E86FA5B}" sibTransId="{815150CD-3BA3-4527-BA1C-0E339EEF3169}"/>
    <dgm:cxn modelId="{1EF83D08-3534-4952-95F1-F6C07C82A7BA}" srcId="{3DAFEA24-150B-41AA-906F-043954FE6BA0}" destId="{E933F7F1-8187-44B6-BA7E-018676E0D2C8}" srcOrd="1" destOrd="0" parTransId="{39FCD17D-1D37-4897-9AB4-2447FB20D63C}" sibTransId="{D345119E-3AF1-42CC-9573-CB8252F06F8C}"/>
    <dgm:cxn modelId="{3C3A58C5-7EE8-4204-8EC4-FB1FDF2DD98D}" type="presOf" srcId="{E933F7F1-8187-44B6-BA7E-018676E0D2C8}" destId="{C53B4576-BFDB-4388-9DF9-82AF38BBF932}" srcOrd="0" destOrd="1" presId="urn:microsoft.com/office/officeart/2005/8/layout/hList1#1"/>
    <dgm:cxn modelId="{386CCDE4-DC42-4709-AC2C-7BF55922BC51}" type="presOf" srcId="{5BDBA730-53E2-457F-9CE7-4486231F2F93}" destId="{C53B4576-BFDB-4388-9DF9-82AF38BBF932}" srcOrd="0" destOrd="0" presId="urn:microsoft.com/office/officeart/2005/8/layout/hList1#1"/>
    <dgm:cxn modelId="{1EF38912-9302-4FC3-B3F2-A088C677AC86}" type="presOf" srcId="{3DAFEA24-150B-41AA-906F-043954FE6BA0}" destId="{12F8A5F5-7B33-43F1-B745-8CD02ABFB964}" srcOrd="0" destOrd="0" presId="urn:microsoft.com/office/officeart/2005/8/layout/hList1#1"/>
    <dgm:cxn modelId="{64D9722D-1342-4FD6-9FAC-76567BD51DDA}" type="presOf" srcId="{79EA5FBA-0CD4-45F7-95E6-053E51DC00F1}" destId="{0030C8E6-E320-4102-B245-BFF37710A608}" srcOrd="0" destOrd="0" presId="urn:microsoft.com/office/officeart/2005/8/layout/hList1#1"/>
    <dgm:cxn modelId="{C0B18049-4D1A-4BB6-BAA0-145634D377AF}" type="presParOf" srcId="{0030C8E6-E320-4102-B245-BFF37710A608}" destId="{BA50C9DC-88A2-4227-B1C5-8BB1EB3DB5E3}" srcOrd="0" destOrd="0" presId="urn:microsoft.com/office/officeart/2005/8/layout/hList1#1"/>
    <dgm:cxn modelId="{3340D1D1-F82B-4257-8726-E0EB29350B23}" type="presParOf" srcId="{BA50C9DC-88A2-4227-B1C5-8BB1EB3DB5E3}" destId="{12F8A5F5-7B33-43F1-B745-8CD02ABFB964}" srcOrd="0" destOrd="0" presId="urn:microsoft.com/office/officeart/2005/8/layout/hList1#1"/>
    <dgm:cxn modelId="{2CBB3F23-63A3-4807-997C-EAAB4FA75A95}" type="presParOf" srcId="{BA50C9DC-88A2-4227-B1C5-8BB1EB3DB5E3}" destId="{C53B4576-BFDB-4388-9DF9-82AF38BBF932}" srcOrd="1" destOrd="0" presId="urn:microsoft.com/office/officeart/2005/8/layout/hList1#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81571-BC55-4AF7-8D2E-259FFF397CBA}">
      <dsp:nvSpPr>
        <dsp:cNvPr id="0" name=""/>
        <dsp:cNvSpPr/>
      </dsp:nvSpPr>
      <dsp:spPr>
        <a:xfrm>
          <a:off x="0" y="1054428"/>
          <a:ext cx="3059002" cy="8669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effectLst/>
              <a:latin typeface="微软雅黑" pitchFamily="34" charset="-122"/>
              <a:ea typeface="微软雅黑" pitchFamily="34" charset="-122"/>
            </a:rPr>
            <a:t>分组映射</a:t>
          </a:r>
          <a:endParaRPr lang="en-US" sz="1600" kern="1200" dirty="0">
            <a:effectLst/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effectLst/>
              <a:latin typeface="微软雅黑" pitchFamily="34" charset="-122"/>
              <a:ea typeface="微软雅黑" pitchFamily="34" charset="-122"/>
            </a:rPr>
            <a:t>自动缓存</a:t>
          </a:r>
          <a:endParaRPr lang="en-US" sz="1600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0" y="1054428"/>
        <a:ext cx="3059002" cy="866976"/>
      </dsp:txXfrm>
    </dsp:sp>
    <dsp:sp modelId="{B5B365FC-1166-487E-94DA-1436639AACE6}">
      <dsp:nvSpPr>
        <dsp:cNvPr id="0" name=""/>
        <dsp:cNvSpPr/>
      </dsp:nvSpPr>
      <dsp:spPr>
        <a:xfrm>
          <a:off x="3231" y="92925"/>
          <a:ext cx="3059002" cy="9225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effectLst/>
              <a:latin typeface="微软雅黑" pitchFamily="34" charset="-122"/>
              <a:ea typeface="微软雅黑" pitchFamily="34" charset="-122"/>
            </a:rPr>
            <a:t>分组数据缓存</a:t>
          </a:r>
          <a:endParaRPr lang="en-US" sz="3300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3231" y="92925"/>
        <a:ext cx="3059002" cy="922500"/>
      </dsp:txXfrm>
    </dsp:sp>
    <dsp:sp modelId="{04269632-F9A2-483A-8C2B-A47CE316A641}">
      <dsp:nvSpPr>
        <dsp:cNvPr id="0" name=""/>
        <dsp:cNvSpPr/>
      </dsp:nvSpPr>
      <dsp:spPr>
        <a:xfrm>
          <a:off x="3118794" y="1002722"/>
          <a:ext cx="3059002" cy="907873"/>
        </a:xfrm>
        <a:prstGeom prst="rect">
          <a:avLst/>
        </a:prstGeom>
        <a:solidFill>
          <a:schemeClr val="accent5">
            <a:tint val="40000"/>
            <a:alpha val="90000"/>
            <a:hueOff val="-11302493"/>
            <a:satOff val="24888"/>
            <a:lumOff val="-407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1302493"/>
              <a:satOff val="24888"/>
              <a:lumOff val="-40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err="1" smtClean="0">
              <a:effectLst/>
              <a:latin typeface="微软雅黑" pitchFamily="34" charset="-122"/>
              <a:ea typeface="微软雅黑" pitchFamily="34" charset="-122"/>
            </a:rPr>
            <a:t>Req</a:t>
          </a:r>
          <a:r>
            <a:rPr lang="zh-CN" altLang="en-US" sz="1800" kern="1200" dirty="0" smtClean="0">
              <a:effectLst/>
              <a:latin typeface="微软雅黑" pitchFamily="34" charset="-122"/>
              <a:ea typeface="微软雅黑" pitchFamily="34" charset="-122"/>
            </a:rPr>
            <a:t>签名</a:t>
          </a:r>
          <a:endParaRPr lang="en-US" sz="1800" kern="1200" dirty="0">
            <a:effectLst/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effectLst/>
              <a:latin typeface="微软雅黑" pitchFamily="34" charset="-122"/>
              <a:ea typeface="微软雅黑" pitchFamily="34" charset="-122"/>
            </a:rPr>
            <a:t>配置化</a:t>
          </a:r>
          <a:endParaRPr lang="en-US" sz="1800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3118794" y="1002722"/>
        <a:ext cx="3059002" cy="907873"/>
      </dsp:txXfrm>
    </dsp:sp>
    <dsp:sp modelId="{2746C005-0552-405D-AFCF-F82F8762A9DA}">
      <dsp:nvSpPr>
        <dsp:cNvPr id="0" name=""/>
        <dsp:cNvSpPr/>
      </dsp:nvSpPr>
      <dsp:spPr>
        <a:xfrm>
          <a:off x="3118794" y="80225"/>
          <a:ext cx="3059002" cy="922500"/>
        </a:xfrm>
        <a:prstGeom prst="rect">
          <a:avLst/>
        </a:prstGeom>
        <a:gradFill rotWithShape="0">
          <a:gsLst>
            <a:gs pos="0">
              <a:schemeClr val="accent5">
                <a:hueOff val="-10616893"/>
                <a:satOff val="50878"/>
                <a:lumOff val="-32353"/>
                <a:alphaOff val="0"/>
                <a:shade val="51000"/>
                <a:satMod val="130000"/>
              </a:schemeClr>
            </a:gs>
            <a:gs pos="80000">
              <a:schemeClr val="accent5">
                <a:hueOff val="-10616893"/>
                <a:satOff val="50878"/>
                <a:lumOff val="-32353"/>
                <a:alphaOff val="0"/>
                <a:shade val="93000"/>
                <a:satMod val="130000"/>
              </a:schemeClr>
            </a:gs>
            <a:gs pos="100000">
              <a:schemeClr val="accent5">
                <a:hueOff val="-10616893"/>
                <a:satOff val="50878"/>
                <a:lumOff val="-323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effectLst/>
              <a:latin typeface="微软雅黑" pitchFamily="34" charset="-122"/>
              <a:ea typeface="微软雅黑" pitchFamily="34" charset="-122"/>
            </a:rPr>
            <a:t>通用页面缓存</a:t>
          </a:r>
          <a:endParaRPr lang="en-US" sz="3300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3118794" y="80225"/>
        <a:ext cx="3059002" cy="92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B4576-BFDB-4388-9DF9-82AF38BBF932}">
      <dsp:nvSpPr>
        <dsp:cNvPr id="0" name=""/>
        <dsp:cNvSpPr/>
      </dsp:nvSpPr>
      <dsp:spPr>
        <a:xfrm>
          <a:off x="177932" y="796869"/>
          <a:ext cx="6230772" cy="1219242"/>
        </a:xfrm>
        <a:prstGeom prst="rect">
          <a:avLst/>
        </a:prstGeom>
        <a:solidFill>
          <a:srgbClr val="AFEBC2">
            <a:alpha val="89804"/>
          </a:srgb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effectLst/>
              <a:latin typeface="微软雅黑" pitchFamily="34" charset="-122"/>
              <a:ea typeface="微软雅黑" pitchFamily="34" charset="-122"/>
            </a:rPr>
            <a:t>多级缓存</a:t>
          </a:r>
          <a:endParaRPr lang="en-US" sz="2000" kern="1200" dirty="0">
            <a:effectLst/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effectLst/>
              <a:latin typeface="微软雅黑" pitchFamily="34" charset="-122"/>
              <a:ea typeface="微软雅黑" pitchFamily="34" charset="-122"/>
            </a:rPr>
            <a:t>多机房</a:t>
          </a:r>
          <a:endParaRPr lang="en-US" sz="2000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177932" y="796869"/>
        <a:ext cx="6230772" cy="1219242"/>
      </dsp:txXfrm>
    </dsp:sp>
    <dsp:sp modelId="{12F8A5F5-7B33-43F1-B745-8CD02ABFB964}">
      <dsp:nvSpPr>
        <dsp:cNvPr id="0" name=""/>
        <dsp:cNvSpPr/>
      </dsp:nvSpPr>
      <dsp:spPr>
        <a:xfrm>
          <a:off x="177932" y="111"/>
          <a:ext cx="6230772" cy="796758"/>
        </a:xfrm>
        <a:prstGeom prst="rect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effectLst/>
              <a:latin typeface="微软雅黑" pitchFamily="34" charset="-122"/>
              <a:ea typeface="微软雅黑" pitchFamily="34" charset="-122"/>
            </a:rPr>
            <a:t>基础缓存库</a:t>
          </a:r>
          <a:endParaRPr lang="en-US" sz="2800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177932" y="111"/>
        <a:ext cx="6230772" cy="796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#1" minVer="12.0">
  <dgm:title val=""/>
  <dgm:desc val=""/>
  <dgm:catLst>
    <dgm:cat type="process" pri="9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1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constrLst>
      <dgm:constr type="w" for="des" forName="header" refType="w"/>
      <dgm:constr type="h" for="des" forName="header" op="equ" val="10"/>
      <dgm:constr type="w" for="ch" forName="vertFlow" refType="w"/>
      <dgm:constr type="h" for="des" forName="child" op="equ" val="20"/>
      <dgm:constr type="w" for="ch" forName="hSp" refType="w" refFor="des" refForName="header" op="equ" fact="0.14"/>
      <dgm:constr type="primFontSz" for="des" forName="child" op="equ"/>
      <dgm:constr type="primFontSz" for="des" forName="header" op="equ"/>
      <dgm:constr type="primFontSz" for="des" forName="header" refType="primFontSz" refFor="des" refForName="child" op="gte"/>
      <dgm:constr type="primFontSz" for="des" forName="header" refType="primFontSz" refFor="des" refForName="child" op="lte" fact="2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else>
        </dgm:choose>
        <dgm:constrLst>
          <dgm:constr type="w" for="ch" refType="w"/>
        </dgm:constrLst>
        <dgm:ruleLst/>
        <dgm:layoutNode name="header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primFontSz" val="36"/>
            <dgm:constr type="tMarg" refType="primFontSz" fact="0.32"/>
            <dgm:constr type="bMarg" refType="primFontSz" fact="0.32"/>
          </dgm:constrLst>
          <dgm:ruleLst>
            <dgm:rule type="h" val="INF" fact="NaN" max="NaN"/>
            <dgm:rule type="primFontSz" val="2" fact="NaN" max="NaN"/>
          </dgm:ruleLst>
        </dgm:layoutNode>
        <dgm:layoutNode name="child" styleLbl="alignAccFollowNode1">
          <dgm:varLst>
            <dgm:chPref val="0"/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-2">
            <dgm:adjLst/>
          </dgm:shape>
          <dgm:presOf axis="des" ptType="node"/>
          <dgm:constrLst>
            <dgm:constr type="primFontSz" val="36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  <dgm:rule type="primFontSz" val="2" fact="NaN" max="NaN"/>
          </dgm:ruleLst>
        </dgm:layoutNode>
      </dgm:layoutNode>
      <dgm:choose name="Name8">
        <dgm:if name="Name9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</dgm:layoutNode>
        </dgm:if>
        <dgm:else name="Name10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#1" minVer="12.0">
  <dgm:title val=""/>
  <dgm:desc val=""/>
  <dgm:catLst>
    <dgm:cat type="process" pri="9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1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constrLst>
      <dgm:constr type="w" for="des" forName="header" refType="w"/>
      <dgm:constr type="h" for="des" forName="header" op="equ" val="10"/>
      <dgm:constr type="w" for="ch" forName="vertFlow" refType="w"/>
      <dgm:constr type="h" for="des" forName="child" op="equ" val="20"/>
      <dgm:constr type="w" for="ch" forName="hSp" refType="w" refFor="des" refForName="header" op="equ" fact="0.14"/>
      <dgm:constr type="primFontSz" for="des" forName="child" op="equ"/>
      <dgm:constr type="primFontSz" for="des" forName="header" op="equ"/>
      <dgm:constr type="primFontSz" for="des" forName="header" refType="primFontSz" refFor="des" refForName="child" op="gte"/>
      <dgm:constr type="primFontSz" for="des" forName="header" refType="primFontSz" refFor="des" refForName="child" op="lte" fact="2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else>
        </dgm:choose>
        <dgm:constrLst>
          <dgm:constr type="w" for="ch" refType="w"/>
        </dgm:constrLst>
        <dgm:ruleLst/>
        <dgm:layoutNode name="header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primFontSz" val="36"/>
            <dgm:constr type="tMarg" refType="primFontSz" fact="0.32"/>
            <dgm:constr type="bMarg" refType="primFontSz" fact="0.32"/>
          </dgm:constrLst>
          <dgm:ruleLst>
            <dgm:rule type="h" val="INF" fact="NaN" max="NaN"/>
            <dgm:rule type="primFontSz" val="2" fact="NaN" max="NaN"/>
          </dgm:ruleLst>
        </dgm:layoutNode>
        <dgm:layoutNode name="child" styleLbl="alignAccFollowNode1">
          <dgm:varLst>
            <dgm:chPref val="0"/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-2">
            <dgm:adjLst/>
          </dgm:shape>
          <dgm:presOf axis="des" ptType="node"/>
          <dgm:constrLst>
            <dgm:constr type="primFontSz" val="36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  <dgm:rule type="primFontSz" val="2" fact="NaN" max="NaN"/>
          </dgm:ruleLst>
        </dgm:layoutNode>
      </dgm:layoutNode>
      <dgm:choose name="Name8">
        <dgm:if name="Name9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</dgm:layoutNode>
        </dgm:if>
        <dgm:else name="Name10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4B97218-60E3-4487-BCA9-FF6F2A43FA75}" type="datetimeFigureOut">
              <a:rPr lang="zh-CN" altLang="en-US"/>
              <a:pPr>
                <a:defRPr/>
              </a:pPr>
              <a:t>2013/7/1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AAC7DED-D1C7-4378-8A19-549556098F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14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经典的</a:t>
            </a:r>
            <a:r>
              <a:rPr lang="en-US" altLang="zh-CN" dirty="0" smtClean="0"/>
              <a:t>LAMP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en-US" altLang="zh-CN" dirty="0" smtClean="0"/>
              <a:t>20</a:t>
            </a:r>
            <a:r>
              <a:rPr lang="zh-CN" altLang="en-US" dirty="0" smtClean="0"/>
              <a:t>多条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C7DED-D1C7-4378-8A19-549556098F52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8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年几乎没有改变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C7DED-D1C7-4378-8A19-549556098F52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66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年几乎没有改变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C7DED-D1C7-4378-8A19-549556098F52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6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年几乎没有改变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C7DED-D1C7-4378-8A19-549556098F5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6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年几乎没有改变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C7DED-D1C7-4378-8A19-549556098F5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66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年几乎没有改变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C7DED-D1C7-4378-8A19-549556098F52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6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年几乎没有改变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C7DED-D1C7-4378-8A19-549556098F52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66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年几乎没有改变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C7DED-D1C7-4378-8A19-549556098F52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6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年几乎没有改变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C7DED-D1C7-4378-8A19-549556098F52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6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年几乎没有改变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C7DED-D1C7-4378-8A19-549556098F52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66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年几乎没有改变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C7DED-D1C7-4378-8A19-549556098F52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6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Text Box 67"/>
          <p:cNvSpPr txBox="1">
            <a:spLocks noChangeArrowheads="1"/>
          </p:cNvSpPr>
          <p:nvPr/>
        </p:nvSpPr>
        <p:spPr bwMode="auto">
          <a:xfrm>
            <a:off x="7843838" y="6613525"/>
            <a:ext cx="13001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zh-CN" sz="1000">
                <a:solidFill>
                  <a:schemeClr val="tx2"/>
                </a:solidFill>
                <a:latin typeface="+mn-lt"/>
              </a:rPr>
              <a:t>http://www.baidu.com</a:t>
            </a:r>
          </a:p>
        </p:txBody>
      </p:sp>
      <p:pic>
        <p:nvPicPr>
          <p:cNvPr id="6" name="Picture 68" descr="baidu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563" y="3246438"/>
            <a:ext cx="213518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7751763" y="6613525"/>
            <a:ext cx="13922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zh-CN" sz="1000">
                <a:solidFill>
                  <a:schemeClr val="tx2"/>
                </a:solidFill>
                <a:latin typeface="+mn-lt"/>
                <a:cs typeface="Arial" charset="0"/>
              </a:rPr>
              <a:t>http://www.baidu.com</a:t>
            </a:r>
          </a:p>
        </p:txBody>
      </p:sp>
      <p:pic>
        <p:nvPicPr>
          <p:cNvPr id="7" name="Picture 15" descr="复件 baidu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030663"/>
            <a:ext cx="9144000" cy="28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368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368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8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8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 userDrawn="1"/>
        </p:nvSpPr>
        <p:spPr bwMode="auto">
          <a:xfrm>
            <a:off x="7751763" y="6613525"/>
            <a:ext cx="13922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zh-CN" sz="1000">
                <a:solidFill>
                  <a:schemeClr val="tx2"/>
                </a:solidFill>
                <a:latin typeface="+mn-lt"/>
                <a:cs typeface="Arial" charset="0"/>
              </a:rPr>
              <a:t>http://www.baidu.com</a:t>
            </a:r>
          </a:p>
        </p:txBody>
      </p:sp>
      <p:pic>
        <p:nvPicPr>
          <p:cNvPr id="7" name="Picture 19" descr="复件 baidu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030663"/>
            <a:ext cx="9144000" cy="28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573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573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8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8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7751763" y="6613525"/>
            <a:ext cx="13922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zh-CN" sz="1000">
                <a:solidFill>
                  <a:schemeClr val="tx2"/>
                </a:solidFill>
                <a:latin typeface="+mn-lt"/>
                <a:cs typeface="Arial" charset="0"/>
              </a:rPr>
              <a:t>http://www.baidu.com</a:t>
            </a:r>
          </a:p>
        </p:txBody>
      </p:sp>
      <p:pic>
        <p:nvPicPr>
          <p:cNvPr id="7" name="Picture 9" descr="复件 baidu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030663"/>
            <a:ext cx="9144000" cy="28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870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2870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7843838" y="6613525"/>
            <a:ext cx="13001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zh-CN" sz="1000">
                <a:solidFill>
                  <a:schemeClr val="tx2"/>
                </a:solidFill>
                <a:latin typeface="+mn-lt"/>
              </a:rPr>
              <a:t>http://www.baidu.com</a:t>
            </a:r>
          </a:p>
        </p:txBody>
      </p:sp>
      <p:pic>
        <p:nvPicPr>
          <p:cNvPr id="6" name="Picture 6" descr="baidu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6563" y="3246438"/>
            <a:ext cx="213518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626" name="Rectangle 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s-ES_tradnl"/>
          </a:p>
        </p:txBody>
      </p:sp>
      <p:sp>
        <p:nvSpPr>
          <p:cNvPr id="3482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319430" name="Text Box 70"/>
          <p:cNvSpPr txBox="1">
            <a:spLocks noChangeArrowheads="1"/>
          </p:cNvSpPr>
          <p:nvPr/>
        </p:nvSpPr>
        <p:spPr bwMode="auto">
          <a:xfrm>
            <a:off x="7843838" y="6613525"/>
            <a:ext cx="13001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zh-CN" sz="1000">
                <a:solidFill>
                  <a:schemeClr val="tx2"/>
                </a:solidFill>
                <a:latin typeface="+mn-lt"/>
              </a:rPr>
              <a:t>http://www.baidu.com</a:t>
            </a:r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1030" name="Picture 77" descr="baidu_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73963" y="439738"/>
            <a:ext cx="1168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23" r:id="rId2"/>
    <p:sldLayoutId id="2147483722" r:id="rId3"/>
    <p:sldLayoutId id="2147483721" r:id="rId4"/>
    <p:sldLayoutId id="2147483720" r:id="rId5"/>
    <p:sldLayoutId id="2147483719" r:id="rId6"/>
    <p:sldLayoutId id="2147483718" r:id="rId7"/>
    <p:sldLayoutId id="2147483717" r:id="rId8"/>
    <p:sldLayoutId id="2147483716" r:id="rId9"/>
    <p:sldLayoutId id="2147483715" r:id="rId10"/>
    <p:sldLayoutId id="214748371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algn="l" rtl="0" fontAlgn="base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fontAlgn="base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  <a:cs typeface="+mn-cs"/>
        </a:defRPr>
      </a:lvl2pPr>
      <a:lvl3pPr marL="687388" indent="-227013" algn="l" rtl="0" fontAlgn="base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082675" indent="-168275" algn="l" rtl="0" fontAlgn="base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490663" indent="-17780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65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02661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2670" name="Text Box 14"/>
          <p:cNvSpPr txBox="1">
            <a:spLocks noChangeArrowheads="1"/>
          </p:cNvSpPr>
          <p:nvPr/>
        </p:nvSpPr>
        <p:spPr bwMode="auto">
          <a:xfrm>
            <a:off x="7751763" y="6613525"/>
            <a:ext cx="13922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zh-CN" sz="1000">
                <a:solidFill>
                  <a:schemeClr val="tx2"/>
                </a:solidFill>
                <a:latin typeface="+mn-lt"/>
                <a:cs typeface="Arial" charset="0"/>
              </a:rPr>
              <a:t>http://www.baidu.com</a:t>
            </a:r>
          </a:p>
        </p:txBody>
      </p:sp>
      <p:pic>
        <p:nvPicPr>
          <p:cNvPr id="13319" name="Picture 17" descr="复件 baidu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030663"/>
            <a:ext cx="9144000" cy="28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33" r:id="rId2"/>
    <p:sldLayoutId id="2147483732" r:id="rId3"/>
    <p:sldLayoutId id="2147483731" r:id="rId4"/>
    <p:sldLayoutId id="2147483730" r:id="rId5"/>
    <p:sldLayoutId id="2147483729" r:id="rId6"/>
    <p:sldLayoutId id="2147483728" r:id="rId7"/>
    <p:sldLayoutId id="2147483727" r:id="rId8"/>
    <p:sldLayoutId id="2147483726" r:id="rId9"/>
    <p:sldLayoutId id="2147483725" r:id="rId10"/>
    <p:sldLayoutId id="214748372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2pPr>
      <a:lvl3pPr marL="9144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3pPr>
      <a:lvl4pPr marL="13716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4pPr>
      <a:lvl5pPr marL="18288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707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04709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4720" name="Text Box 16"/>
          <p:cNvSpPr txBox="1">
            <a:spLocks noChangeArrowheads="1"/>
          </p:cNvSpPr>
          <p:nvPr/>
        </p:nvSpPr>
        <p:spPr bwMode="auto">
          <a:xfrm>
            <a:off x="7751763" y="6613525"/>
            <a:ext cx="13922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zh-CN" sz="1000">
                <a:solidFill>
                  <a:schemeClr val="tx2"/>
                </a:solidFill>
                <a:latin typeface="+mn-lt"/>
                <a:cs typeface="Arial" charset="0"/>
              </a:rPr>
              <a:t>http://www.baidu.com</a:t>
            </a:r>
          </a:p>
        </p:txBody>
      </p:sp>
      <p:pic>
        <p:nvPicPr>
          <p:cNvPr id="25607" name="Picture 17" descr="复件 baidu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030663"/>
            <a:ext cx="9144000" cy="28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43" r:id="rId2"/>
    <p:sldLayoutId id="2147483742" r:id="rId3"/>
    <p:sldLayoutId id="2147483741" r:id="rId4"/>
    <p:sldLayoutId id="2147483740" r:id="rId5"/>
    <p:sldLayoutId id="2147483739" r:id="rId6"/>
    <p:sldLayoutId id="2147483738" r:id="rId7"/>
    <p:sldLayoutId id="2147483737" r:id="rId8"/>
    <p:sldLayoutId id="2147483736" r:id="rId9"/>
    <p:sldLayoutId id="2147483735" r:id="rId10"/>
    <p:sldLayoutId id="2147483734" r:id="rId11"/>
  </p:sldLayoutIdLst>
  <p:transition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2pPr>
      <a:lvl3pPr marL="9144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3pPr>
      <a:lvl4pPr marL="13716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4pPr>
      <a:lvl5pPr marL="18288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286019" name="Line 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286024" name="Text Box 8"/>
          <p:cNvSpPr txBox="1">
            <a:spLocks noChangeArrowheads="1"/>
          </p:cNvSpPr>
          <p:nvPr/>
        </p:nvSpPr>
        <p:spPr bwMode="auto">
          <a:xfrm>
            <a:off x="7751763" y="6613525"/>
            <a:ext cx="13922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zh-CN" sz="1000">
                <a:solidFill>
                  <a:schemeClr val="tx2"/>
                </a:solidFill>
                <a:latin typeface="+mn-lt"/>
                <a:cs typeface="Arial" charset="0"/>
              </a:rPr>
              <a:t>http://www.baidu.com</a:t>
            </a:r>
          </a:p>
        </p:txBody>
      </p:sp>
      <p:pic>
        <p:nvPicPr>
          <p:cNvPr id="37895" name="Picture 9" descr="复件 baidu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030663"/>
            <a:ext cx="9144000" cy="28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</p:sldLayoutIdLst>
  <p:transition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宋体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宋体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宋体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宋体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宋体" charset="-122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  <a:ea typeface="+mn-ea"/>
        </a:defRPr>
      </a:lvl2pPr>
      <a:lvl3pPr marL="9144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  <a:ea typeface="+mn-ea"/>
        </a:defRPr>
      </a:lvl3pPr>
      <a:lvl4pPr marL="13716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  <a:ea typeface="+mn-ea"/>
        </a:defRPr>
      </a:lvl4pPr>
      <a:lvl5pPr marL="18288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  <a:ea typeface="+mn-ea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  <a:ea typeface="+mn-ea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  <a:ea typeface="+mn-ea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  <a:ea typeface="+mn-ea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1604" name="Text Box 4"/>
          <p:cNvSpPr txBox="1">
            <a:spLocks noChangeArrowheads="1"/>
          </p:cNvSpPr>
          <p:nvPr/>
        </p:nvSpPr>
        <p:spPr bwMode="auto">
          <a:xfrm>
            <a:off x="7843838" y="6613525"/>
            <a:ext cx="13001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zh-CN" sz="1000">
                <a:solidFill>
                  <a:schemeClr val="tx2"/>
                </a:solidFill>
                <a:latin typeface="+mn-lt"/>
              </a:rPr>
              <a:t>http://www.baidu.com</a:t>
            </a:r>
          </a:p>
        </p:txBody>
      </p:sp>
      <p:sp>
        <p:nvSpPr>
          <p:cNvPr id="3481605" name="Line 5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0182" name="Picture 6" descr="baidu_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73963" y="439738"/>
            <a:ext cx="1168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9pPr>
    </p:titleStyle>
    <p:bodyStyle>
      <a:lvl1pPr algn="l" rtl="0" fontAlgn="base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fontAlgn="base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687388" indent="-227013" algn="l" rtl="0" fontAlgn="base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082675" indent="-168275" algn="l" rtl="0" fontAlgn="base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490663" indent="-17780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副标题 2"/>
          <p:cNvSpPr>
            <a:spLocks noGrp="1"/>
          </p:cNvSpPr>
          <p:nvPr>
            <p:ph type="subTitle" idx="1"/>
          </p:nvPr>
        </p:nvSpPr>
        <p:spPr>
          <a:xfrm>
            <a:off x="2740025" y="3733800"/>
            <a:ext cx="6153150" cy="1155700"/>
          </a:xfrm>
          <a:ln/>
        </p:spPr>
        <p:txBody>
          <a:bodyPr/>
          <a:lstStyle/>
          <a:p>
            <a:pPr algn="r"/>
            <a:endParaRPr lang="en-US" altLang="zh-CN" sz="1400" b="1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sz="1400" b="1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sz="1400" b="1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张东进</a:t>
            </a:r>
            <a:endParaRPr lang="en-US" altLang="zh-CN" sz="1400" b="1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zhangdongjin@baidu.com</a:t>
            </a:r>
            <a:endParaRPr lang="zh-CN" altLang="en-US" sz="14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0" name="标题 1"/>
          <p:cNvSpPr>
            <a:spLocks noGrp="1"/>
          </p:cNvSpPr>
          <p:nvPr>
            <p:ph type="ctrTitle"/>
          </p:nvPr>
        </p:nvSpPr>
        <p:spPr>
          <a:xfrm>
            <a:off x="2740025" y="3259138"/>
            <a:ext cx="6153150" cy="479425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这些年做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感悟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流传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最广的谣言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00103"/>
          </a:xfrm>
        </p:spPr>
        <p:txBody>
          <a:bodyPr/>
          <a:lstStyle/>
          <a:p>
            <a:r>
              <a:rPr lang="en-US" altLang="zh-CN" sz="3200" dirty="0" smtClean="0"/>
              <a:t>LAMP</a:t>
            </a:r>
            <a:r>
              <a:rPr lang="zh-CN" altLang="en-US" sz="3200" dirty="0" smtClean="0"/>
              <a:t>性能差，</a:t>
            </a:r>
            <a:r>
              <a:rPr lang="zh-CN" altLang="en-US" sz="3200" dirty="0"/>
              <a:t>难以</a:t>
            </a:r>
            <a:r>
              <a:rPr lang="zh-CN" altLang="en-US" sz="3200" dirty="0" smtClean="0"/>
              <a:t>承担高压力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百科的困境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36207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 smtClean="0"/>
              <a:t>首个</a:t>
            </a:r>
            <a:r>
              <a:rPr lang="en-US" altLang="zh-CN" sz="3200" dirty="0" smtClean="0"/>
              <a:t>LAMP</a:t>
            </a:r>
            <a:r>
              <a:rPr lang="zh-CN" altLang="en-US" sz="3200" dirty="0" smtClean="0"/>
              <a:t>产品线</a:t>
            </a:r>
            <a:endParaRPr lang="en-US" altLang="zh-CN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 smtClean="0"/>
              <a:t>性能真的很成问题</a:t>
            </a:r>
            <a:endParaRPr lang="en-US" altLang="zh-CN" sz="3000" dirty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3000" dirty="0" smtClean="0"/>
              <a:t>兄弟产品线的</a:t>
            </a:r>
            <a:r>
              <a:rPr lang="en-US" altLang="zh-CN" sz="3000" dirty="0" smtClean="0"/>
              <a:t>BS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834549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解决之道</a:t>
            </a:r>
          </a:p>
        </p:txBody>
      </p:sp>
      <p:graphicFrame>
        <p:nvGraphicFramePr>
          <p:cNvPr id="8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511296"/>
              </p:ext>
            </p:extLst>
          </p:nvPr>
        </p:nvGraphicFramePr>
        <p:xfrm>
          <a:off x="1475656" y="1623988"/>
          <a:ext cx="6552728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6770"/>
              </p:ext>
            </p:extLst>
          </p:nvPr>
        </p:nvGraphicFramePr>
        <p:xfrm>
          <a:off x="1291355" y="3645024"/>
          <a:ext cx="6586636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79587" y="4258478"/>
            <a:ext cx="2448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名空间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一致性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87824" y="2996952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s =&gt; 12ms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6005" y="386104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至今仍在服役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48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P spid="4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899592" y="1284932"/>
            <a:ext cx="6995120" cy="4304308"/>
          </a:xfrm>
        </p:spPr>
        <p:txBody>
          <a:bodyPr/>
          <a:lstStyle/>
          <a:p>
            <a:r>
              <a:rPr lang="zh-CN" altLang="en-US" sz="2800" dirty="0" smtClean="0"/>
              <a:t>传统</a:t>
            </a:r>
            <a:r>
              <a:rPr lang="zh-CN" altLang="en-US" sz="2800" dirty="0"/>
              <a:t>百度</a:t>
            </a:r>
            <a:r>
              <a:rPr lang="zh-CN" altLang="en-US" sz="2800" dirty="0" smtClean="0"/>
              <a:t>架构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CUI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专有存储系统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知道的决心</a:t>
            </a:r>
          </a:p>
        </p:txBody>
      </p:sp>
      <p:pic>
        <p:nvPicPr>
          <p:cNvPr id="6" name="Picture 4" descr="知道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052736"/>
            <a:ext cx="892899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 bwMode="auto">
          <a:xfrm rot="20108382">
            <a:off x="2478810" y="3337764"/>
            <a:ext cx="4871797" cy="1080607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180000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>
              <a:lnSpc>
                <a:spcPct val="80000"/>
              </a:lnSpc>
              <a:spcBef>
                <a:spcPct val="50000"/>
              </a:spcBef>
            </a:pPr>
            <a:r>
              <a:rPr kumimoji="0" lang="zh-CN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华文中宋" pitchFamily="2" charset="-122"/>
              </a:rPr>
              <a:t>上 </a:t>
            </a:r>
            <a:r>
              <a:rPr kumimoji="0" lang="en-US" altLang="zh-CN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华文中宋" pitchFamily="2" charset="-122"/>
              </a:rPr>
              <a:t>LAMP</a:t>
            </a:r>
            <a:r>
              <a:rPr kumimoji="0" lang="zh-CN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华文中宋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831162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先行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899592" y="1284932"/>
            <a:ext cx="6995120" cy="4304308"/>
          </a:xfrm>
        </p:spPr>
        <p:txBody>
          <a:bodyPr/>
          <a:lstStyle/>
          <a:p>
            <a:r>
              <a:rPr lang="en-US" altLang="zh-CN" sz="2800" dirty="0"/>
              <a:t>10</a:t>
            </a:r>
            <a:r>
              <a:rPr lang="zh-CN" altLang="en-US" sz="2800" dirty="0"/>
              <a:t>亿级数据</a:t>
            </a:r>
            <a:r>
              <a:rPr lang="zh-CN" altLang="en-US" sz="2800" dirty="0" smtClean="0"/>
              <a:t>，数亿</a:t>
            </a:r>
            <a:r>
              <a:rPr lang="en-US" altLang="zh-CN" sz="2800" dirty="0" smtClean="0"/>
              <a:t>PV</a:t>
            </a:r>
            <a:r>
              <a:rPr lang="zh-CN" altLang="en-US" sz="2800" dirty="0" smtClean="0"/>
              <a:t>（几年前）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核心存储迁移到</a:t>
            </a:r>
            <a:r>
              <a:rPr lang="en-US" altLang="zh-CN" sz="2800" dirty="0" smtClean="0"/>
              <a:t>MySQL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SSD + </a:t>
            </a:r>
            <a:r>
              <a:rPr lang="zh-CN" altLang="en-US" sz="2800" dirty="0" smtClean="0"/>
              <a:t>大内存 </a:t>
            </a:r>
            <a:r>
              <a:rPr lang="en-US" altLang="zh-CN" sz="2800" smtClean="0"/>
              <a:t>+ </a:t>
            </a:r>
            <a:r>
              <a:rPr lang="zh-CN" altLang="en-US" sz="2800" dirty="0" smtClean="0"/>
              <a:t>垂直分表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schema-free</a:t>
            </a:r>
          </a:p>
        </p:txBody>
      </p:sp>
    </p:spTree>
    <p:extLst>
      <p:ext uri="{BB962C8B-B14F-4D97-AF65-F5344CB8AC3E}">
        <p14:creationId xmlns:p14="http://schemas.microsoft.com/office/powerpoint/2010/main" val="2477283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899592" y="1284932"/>
            <a:ext cx="7776864" cy="4304308"/>
          </a:xfrm>
        </p:spPr>
        <p:txBody>
          <a:bodyPr/>
          <a:lstStyle/>
          <a:p>
            <a:r>
              <a:rPr lang="zh-CN" altLang="en-US" sz="2800" dirty="0" smtClean="0"/>
              <a:t>性能未下降</a:t>
            </a:r>
            <a:endParaRPr lang="en-US" altLang="zh-CN" sz="2800" dirty="0" smtClean="0"/>
          </a:p>
          <a:p>
            <a:r>
              <a:rPr lang="zh-CN" altLang="en-US" sz="2800" dirty="0" smtClean="0"/>
              <a:t>代码极大精简（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万行</a:t>
            </a:r>
            <a:r>
              <a:rPr lang="en-US" altLang="zh-CN" sz="2800" dirty="0" smtClean="0"/>
              <a:t>C =&gt; 200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及配置）</a:t>
            </a:r>
            <a:endParaRPr lang="en-US" altLang="zh-CN" sz="2800" dirty="0" smtClean="0"/>
          </a:p>
          <a:p>
            <a:r>
              <a:rPr lang="zh-CN" altLang="en-US" sz="2800" dirty="0" smtClean="0"/>
              <a:t>功能</a:t>
            </a:r>
            <a:r>
              <a:rPr lang="zh-CN" altLang="en-US" sz="2800" dirty="0"/>
              <a:t>扩展性</a:t>
            </a:r>
            <a:r>
              <a:rPr lang="zh-CN" altLang="en-US" sz="2800" dirty="0" smtClean="0"/>
              <a:t>增强</a:t>
            </a:r>
            <a:endParaRPr lang="en-US" altLang="zh-CN" sz="2800" dirty="0" smtClean="0"/>
          </a:p>
          <a:p>
            <a:r>
              <a:rPr lang="zh-CN" altLang="en-US" sz="2800" dirty="0" smtClean="0"/>
              <a:t>产品迭代显著加快</a:t>
            </a:r>
            <a:endParaRPr lang="en-US" altLang="zh-CN" sz="2800" dirty="0" smtClean="0"/>
          </a:p>
          <a:p>
            <a:r>
              <a:rPr lang="zh-CN" altLang="en-US" sz="2800" dirty="0" smtClean="0"/>
              <a:t>伸缩性，至今仍在服役。。。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0268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感受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899592" y="1284932"/>
            <a:ext cx="7776864" cy="4304308"/>
          </a:xfrm>
        </p:spPr>
        <p:txBody>
          <a:bodyPr/>
          <a:lstStyle/>
          <a:p>
            <a:r>
              <a:rPr lang="zh-CN" altLang="en-US" sz="2800" dirty="0" smtClean="0"/>
              <a:t>缓存很重要</a:t>
            </a:r>
            <a:endParaRPr lang="en-US" altLang="zh-CN" sz="2800" dirty="0" smtClean="0"/>
          </a:p>
          <a:p>
            <a:r>
              <a:rPr lang="zh-CN" altLang="en-US" sz="2800" dirty="0"/>
              <a:t>数据</a:t>
            </a:r>
            <a:r>
              <a:rPr lang="zh-CN" altLang="en-US" sz="2800" dirty="0" smtClean="0"/>
              <a:t>拆分是大杀器</a:t>
            </a:r>
            <a:endParaRPr lang="en-US" altLang="zh-CN" sz="2800" dirty="0" smtClean="0"/>
          </a:p>
          <a:p>
            <a:r>
              <a:rPr lang="zh-CN" altLang="en-US" sz="2800" dirty="0" smtClean="0"/>
              <a:t>追求最佳</a:t>
            </a:r>
            <a:r>
              <a:rPr lang="en-US" altLang="zh-CN" sz="2800" dirty="0" smtClean="0"/>
              <a:t>ROI</a:t>
            </a:r>
          </a:p>
        </p:txBody>
      </p:sp>
    </p:spTree>
    <p:extLst>
      <p:ext uri="{BB962C8B-B14F-4D97-AF65-F5344CB8AC3E}">
        <p14:creationId xmlns:p14="http://schemas.microsoft.com/office/powerpoint/2010/main" val="1810433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接口比实现重要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接口是模块间的耦合点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别人需要学习你、调用你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接口的变更会影响所有调用者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实现可以逐步优化，而接口最好在一开始就精心设计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稳定、兼容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易用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接口的范畴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（类、函数、宏、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、参数等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任何需要调用者关注的东西都是接口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部署方法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  这些都要审慎考虑！</a:t>
            </a:r>
            <a:endParaRPr lang="en-US" altLang="zh-CN" sz="3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631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ODP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的例子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899592" y="1284932"/>
            <a:ext cx="7776864" cy="4304308"/>
          </a:xfrm>
        </p:spPr>
        <p:txBody>
          <a:bodyPr/>
          <a:lstStyle/>
          <a:p>
            <a:r>
              <a:rPr lang="en-US" altLang="zh-CN" sz="2800" dirty="0" smtClean="0"/>
              <a:t>ODP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Online Development Platform</a:t>
            </a:r>
            <a:r>
              <a:rPr lang="en-US" altLang="zh-CN" sz="2800" dirty="0"/>
              <a:t>)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/>
              <a:t>百</a:t>
            </a:r>
            <a:r>
              <a:rPr lang="zh-CN" altLang="en-US" sz="2800" dirty="0" smtClean="0"/>
              <a:t>度使用最为广泛的</a:t>
            </a:r>
            <a:r>
              <a:rPr lang="en-US" altLang="zh-CN" sz="2800" dirty="0" smtClean="0"/>
              <a:t>LAMP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SDK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包含框架、基础库、基准运行环境、工具、平台等一整套支持体系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62092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关于我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年，服役于百度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长期专注于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开发技术和高性能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近半年开始接触手机客户端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搞过存储、检索、日志统计平台、数据挖掘、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etc…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微博：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@VP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1279" y="4293096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ODP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核心架构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990220"/>
              </p:ext>
            </p:extLst>
          </p:nvPr>
        </p:nvGraphicFramePr>
        <p:xfrm>
          <a:off x="1332409" y="1052736"/>
          <a:ext cx="6407943" cy="55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4" imgW="5080827" imgH="4822633" progId="Visio.Drawing.11">
                  <p:embed/>
                </p:oleObj>
              </mc:Choice>
              <mc:Fallback>
                <p:oleObj name="Visio" r:id="rId4" imgW="5080827" imgH="482263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409" y="1052736"/>
                        <a:ext cx="6407943" cy="5578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928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ODP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库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不涉及格式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打印方式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73088" lvl="1" indent="-342900" algn="just"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Predefined keys + User-Defined keys</a:t>
            </a:r>
          </a:p>
          <a:p>
            <a:pPr marL="573088" lvl="1" indent="-342900" algn="just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格式、打印方式、级别等由配置决定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13"/>
          <p:cNvSpPr>
            <a:spLocks/>
          </p:cNvSpPr>
          <p:nvPr/>
        </p:nvSpPr>
        <p:spPr bwMode="gray">
          <a:xfrm>
            <a:off x="1861765" y="3080866"/>
            <a:ext cx="1466850" cy="115728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46360" y="4348633"/>
            <a:ext cx="2295525" cy="1744663"/>
            <a:chOff x="646360" y="4348633"/>
            <a:chExt cx="2295525" cy="1744663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646360" y="4515321"/>
              <a:ext cx="2295525" cy="1577975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gray">
            <a:xfrm>
              <a:off x="879722" y="4377208"/>
              <a:ext cx="1863725" cy="28733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 flipH="1">
              <a:off x="2556122" y="4453408"/>
              <a:ext cx="73025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 flipH="1">
              <a:off x="965447" y="4443883"/>
              <a:ext cx="71438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gray">
            <a:xfrm>
              <a:off x="1535115" y="4348633"/>
              <a:ext cx="51007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1.0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727322" y="4748684"/>
              <a:ext cx="2133600" cy="12001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buFont typeface="Wingdings" pitchFamily="2" charset="2"/>
                <a:buChar char="l"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固定格式</a:t>
              </a:r>
              <a:endPara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buFont typeface="Wingdings" pitchFamily="2" charset="2"/>
                <a:buChar char="l"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全局配置</a:t>
              </a:r>
              <a:endPara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buFont typeface="Wingdings" pitchFamily="2" charset="2"/>
                <a:buChar char="l"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文件混布</a:t>
              </a:r>
              <a:endPara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05249" y="3554737"/>
            <a:ext cx="2448272" cy="1962496"/>
            <a:chOff x="3505249" y="3554735"/>
            <a:chExt cx="2448272" cy="1890489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3505249" y="3721423"/>
              <a:ext cx="2295525" cy="1723801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gray">
            <a:xfrm>
              <a:off x="3738611" y="3583310"/>
              <a:ext cx="1863725" cy="28733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 flipH="1">
              <a:off x="5415011" y="3659510"/>
              <a:ext cx="73025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 flipH="1">
              <a:off x="3824336" y="3649985"/>
              <a:ext cx="71438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gray">
            <a:xfrm>
              <a:off x="4394004" y="3554735"/>
              <a:ext cx="51007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2.0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3586210" y="3954786"/>
              <a:ext cx="2367311" cy="1085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buFont typeface="Wingdings" pitchFamily="2" charset="2"/>
                <a:buChar char="l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可配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格式</a:t>
              </a:r>
              <a:endPara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buFont typeface="Wingdings" pitchFamily="2" charset="2"/>
                <a:buChar char="l"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适配公司规范</a:t>
              </a:r>
              <a:endPara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buFont typeface="Wingdings" pitchFamily="2" charset="2"/>
                <a:buChar char="l"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应用独立配置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08923" y="2875980"/>
            <a:ext cx="2295525" cy="1969711"/>
            <a:chOff x="6308923" y="2875980"/>
            <a:chExt cx="2295525" cy="1969711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6308923" y="3042668"/>
              <a:ext cx="2295525" cy="1803023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gray">
            <a:xfrm>
              <a:off x="6542285" y="2904555"/>
              <a:ext cx="1863725" cy="28733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 flipH="1">
              <a:off x="8218685" y="2980755"/>
              <a:ext cx="73025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 flipH="1">
              <a:off x="6628010" y="2971230"/>
              <a:ext cx="71438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gray">
            <a:xfrm>
              <a:off x="6744893" y="2875980"/>
              <a:ext cx="1415644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 progress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389885" y="3276031"/>
              <a:ext cx="2133600" cy="1569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buFont typeface="Wingdings" pitchFamily="2" charset="2"/>
                <a:buChar char="l"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protobuffer</a:t>
              </a:r>
              <a:endPara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buFont typeface="Wingdings" pitchFamily="2" charset="2"/>
                <a:buChar char="l"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多维度拆分</a:t>
              </a:r>
              <a:endPara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buFont typeface="Wingdings" pitchFamily="2" charset="2"/>
                <a:buChar char="l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网络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日志</a:t>
              </a:r>
              <a:endPara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r>
                <a:rPr lang="en-US" altLang="zh-CN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</p:grpSp>
      <p:sp>
        <p:nvSpPr>
          <p:cNvPr id="23" name="Freeform 13"/>
          <p:cNvSpPr>
            <a:spLocks/>
          </p:cNvSpPr>
          <p:nvPr/>
        </p:nvSpPr>
        <p:spPr bwMode="gray">
          <a:xfrm>
            <a:off x="4767311" y="2271712"/>
            <a:ext cx="1466850" cy="115728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93712" y="5844728"/>
            <a:ext cx="46987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spcBef>
                <a:spcPct val="100000"/>
              </a:spcBef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调用代码无需任何修改！</a:t>
            </a:r>
            <a:endParaRPr lang="en-US" altLang="zh-CN" sz="32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599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323528" y="2204864"/>
            <a:ext cx="6491064" cy="1489720"/>
          </a:xfrm>
        </p:spPr>
        <p:txBody>
          <a:bodyPr/>
          <a:lstStyle/>
          <a:p>
            <a:pPr algn="just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“金玉其外败絮其中”并不总是贬义词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134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不能落地的规范都是耍流氓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683568" y="2497737"/>
            <a:ext cx="2397853" cy="63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sz="4000" b="1" dirty="0" smtClean="0"/>
              <a:t>编码规范</a:t>
            </a:r>
            <a:endParaRPr lang="en-US" altLang="zh-CN" sz="4000" b="1" dirty="0" smtClean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2915816" y="3533690"/>
            <a:ext cx="1656184" cy="63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sz="2400" dirty="0" smtClean="0"/>
              <a:t>部署规范</a:t>
            </a:r>
            <a:endParaRPr lang="en-US" altLang="zh-CN" sz="2400" dirty="0" smtClean="0"/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139952" y="1537758"/>
            <a:ext cx="2232248" cy="63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sz="3600" dirty="0" smtClean="0"/>
              <a:t>安全规范</a:t>
            </a:r>
            <a:endParaRPr lang="en-US" altLang="zh-CN" sz="3600" dirty="0" smtClean="0"/>
          </a:p>
        </p:txBody>
      </p:sp>
      <p:sp>
        <p:nvSpPr>
          <p:cNvPr id="8" name="内容占位符 1"/>
          <p:cNvSpPr txBox="1">
            <a:spLocks/>
          </p:cNvSpPr>
          <p:nvPr/>
        </p:nvSpPr>
        <p:spPr bwMode="auto">
          <a:xfrm>
            <a:off x="5040052" y="4037025"/>
            <a:ext cx="3060340" cy="63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sz="4000" dirty="0" smtClean="0"/>
              <a:t>分层规范</a:t>
            </a:r>
            <a:endParaRPr lang="en-US" altLang="zh-CN" sz="4000" dirty="0" smtClean="0"/>
          </a:p>
        </p:txBody>
      </p:sp>
      <p:sp>
        <p:nvSpPr>
          <p:cNvPr id="9" name="内容占位符 1"/>
          <p:cNvSpPr txBox="1">
            <a:spLocks/>
          </p:cNvSpPr>
          <p:nvPr/>
        </p:nvSpPr>
        <p:spPr bwMode="auto">
          <a:xfrm>
            <a:off x="1619672" y="4869160"/>
            <a:ext cx="1656184" cy="63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sz="2800" dirty="0" smtClean="0"/>
              <a:t>运维规范</a:t>
            </a:r>
            <a:endParaRPr lang="en-US" altLang="zh-CN" sz="2800" dirty="0" smtClean="0"/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6156176" y="2493275"/>
            <a:ext cx="2088232" cy="63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4000" b="1" dirty="0" smtClean="0"/>
              <a:t>API</a:t>
            </a:r>
            <a:r>
              <a:rPr lang="zh-CN" altLang="en-US" sz="4000" b="1" dirty="0" smtClean="0"/>
              <a:t>规范</a:t>
            </a:r>
            <a:endParaRPr lang="en-US" altLang="zh-CN" sz="4000" b="1" dirty="0" smtClean="0"/>
          </a:p>
        </p:txBody>
      </p:sp>
      <p:sp>
        <p:nvSpPr>
          <p:cNvPr id="11" name="内容占位符 1"/>
          <p:cNvSpPr txBox="1">
            <a:spLocks/>
          </p:cNvSpPr>
          <p:nvPr/>
        </p:nvSpPr>
        <p:spPr bwMode="auto">
          <a:xfrm>
            <a:off x="3923928" y="5301208"/>
            <a:ext cx="2448272" cy="63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4000" b="1" dirty="0" smtClean="0"/>
              <a:t>URL</a:t>
            </a:r>
            <a:r>
              <a:rPr lang="zh-CN" altLang="en-US" sz="4000" b="1" dirty="0" smtClean="0"/>
              <a:t>规范</a:t>
            </a:r>
            <a:endParaRPr lang="en-US" altLang="zh-CN" sz="4000" b="1" dirty="0" smtClean="0"/>
          </a:p>
        </p:txBody>
      </p:sp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4608004" y="2786475"/>
            <a:ext cx="3060340" cy="63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4000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规范的尴尬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899592" y="1284932"/>
            <a:ext cx="7776864" cy="4304308"/>
          </a:xfrm>
        </p:spPr>
        <p:txBody>
          <a:bodyPr/>
          <a:lstStyle/>
          <a:p>
            <a:r>
              <a:rPr lang="zh-CN" altLang="en-US" sz="2800" dirty="0" smtClean="0"/>
              <a:t>成本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/>
              <a:t>学习</a:t>
            </a:r>
            <a:endParaRPr lang="en-US" altLang="zh-CN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/>
              <a:t>执行</a:t>
            </a:r>
            <a:endParaRPr lang="en-US" altLang="zh-CN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/>
              <a:t>评判</a:t>
            </a:r>
            <a:endParaRPr lang="en-US" altLang="zh-CN" sz="2400" dirty="0"/>
          </a:p>
          <a:p>
            <a:r>
              <a:rPr lang="zh-CN" altLang="en-US" sz="2800" dirty="0" smtClean="0"/>
              <a:t>意识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/>
              <a:t>全凭自觉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14261"/>
            <a:ext cx="2800325" cy="3213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1"/>
          <p:cNvSpPr txBox="1">
            <a:spLocks/>
          </p:cNvSpPr>
          <p:nvPr/>
        </p:nvSpPr>
        <p:spPr bwMode="auto">
          <a:xfrm>
            <a:off x="4329568" y="1340768"/>
            <a:ext cx="463492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</a:rPr>
              <a:t>难以推行，无疾而终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02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怎么破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899592" y="1284932"/>
            <a:ext cx="7776864" cy="4304308"/>
          </a:xfrm>
        </p:spPr>
        <p:txBody>
          <a:bodyPr/>
          <a:lstStyle/>
          <a:p>
            <a:r>
              <a:rPr lang="zh-CN" altLang="en-US" sz="2800" dirty="0" smtClean="0"/>
              <a:t>四架马车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代码</a:t>
            </a:r>
            <a:r>
              <a:rPr lang="en-US" altLang="zh-CN" sz="2800" dirty="0" smtClean="0"/>
              <a:t>review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/>
              <a:t>落实</a:t>
            </a:r>
            <a:r>
              <a:rPr lang="zh-CN" altLang="en-US" sz="2800" dirty="0" smtClean="0"/>
              <a:t>到基础库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/>
              <a:t>落实到</a:t>
            </a:r>
            <a:r>
              <a:rPr lang="zh-CN" altLang="en-US" sz="2800" dirty="0" smtClean="0"/>
              <a:t>工具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自动化检查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63321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ODP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对规范的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899592" y="1284932"/>
            <a:ext cx="7776864" cy="430430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自动化部署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代码生成工具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自动打包和检查工具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err="1" smtClean="0"/>
              <a:t>Conf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Log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Env</a:t>
            </a:r>
            <a:r>
              <a:rPr lang="zh-CN" altLang="en-US" sz="2800" dirty="0" smtClean="0"/>
              <a:t>等强制性基础库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持续集成平台</a:t>
            </a:r>
            <a:r>
              <a:rPr lang="en-US" altLang="zh-CN" sz="2800" dirty="0" smtClean="0"/>
              <a:t>Checker</a:t>
            </a:r>
          </a:p>
        </p:txBody>
      </p:sp>
    </p:spTree>
    <p:extLst>
      <p:ext uri="{BB962C8B-B14F-4D97-AF65-F5344CB8AC3E}">
        <p14:creationId xmlns:p14="http://schemas.microsoft.com/office/powerpoint/2010/main" val="3891914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库的例子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899592" y="1284932"/>
            <a:ext cx="7776864" cy="4304308"/>
          </a:xfrm>
        </p:spPr>
        <p:txBody>
          <a:bodyPr/>
          <a:lstStyle/>
          <a:p>
            <a:r>
              <a:rPr lang="zh-CN" altLang="en-US" sz="2800" dirty="0" smtClean="0"/>
              <a:t>统一配置文件和格式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虚拟配置树</a:t>
            </a:r>
            <a:endParaRPr lang="en-US" altLang="zh-CN" sz="2800" dirty="0" smtClean="0"/>
          </a:p>
          <a:p>
            <a:pPr marL="687388" lvl="1" indent="-457200">
              <a:buFont typeface="Arial" pitchFamily="34" charset="0"/>
              <a:buChar char="•"/>
            </a:pPr>
            <a:r>
              <a:rPr lang="en-US" altLang="zh-CN" sz="2600" dirty="0" smtClean="0"/>
              <a:t>$</a:t>
            </a:r>
            <a:r>
              <a:rPr lang="en-US" altLang="zh-CN" sz="2600" dirty="0" err="1" smtClean="0"/>
              <a:t>arrHosts</a:t>
            </a:r>
            <a:r>
              <a:rPr lang="en-US" altLang="zh-CN" sz="2600" dirty="0" smtClean="0"/>
              <a:t> = </a:t>
            </a:r>
            <a:r>
              <a:rPr lang="en-US" altLang="zh-CN" sz="2600" dirty="0" err="1" smtClean="0"/>
              <a:t>getConf</a:t>
            </a:r>
            <a:r>
              <a:rPr lang="en-US" altLang="zh-CN" sz="2600" dirty="0" smtClean="0"/>
              <a:t>(‘/services/</a:t>
            </a:r>
            <a:r>
              <a:rPr lang="en-US" altLang="zh-CN" sz="2600" dirty="0" err="1" smtClean="0"/>
              <a:t>db</a:t>
            </a:r>
            <a:r>
              <a:rPr lang="en-US" altLang="zh-CN" sz="2600" dirty="0" smtClean="0"/>
              <a:t>/hosts’);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/>
              <a:t>无法直接访问配置文件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配置管理平台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45526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上策：落地于无形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策：自动监督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下策：人肉执行和监督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下策：全凭自觉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7" y="321297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spcBef>
                <a:spcPct val="100000"/>
              </a:spcBef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人常常是不靠谱的！</a:t>
            </a:r>
            <a:endParaRPr lang="en-US" altLang="zh-CN" sz="3200" b="1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382360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spcBef>
                <a:spcPct val="100000"/>
              </a:spcBef>
            </a:pPr>
            <a:r>
              <a:rPr lang="zh-CN" altLang="en-US" sz="32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基础设施才是王道！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完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2113384" y="2005012"/>
            <a:ext cx="4906888" cy="2847975"/>
          </a:xfrm>
        </p:spPr>
        <p:txBody>
          <a:bodyPr/>
          <a:lstStyle/>
          <a:p>
            <a:pPr algn="ctr"/>
            <a:r>
              <a:rPr lang="zh-CN" altLang="en-US" sz="4000" dirty="0" smtClean="0">
                <a:ea typeface="宋体" charset="-122"/>
                <a:sym typeface="Wingdings" pitchFamily="2" charset="2"/>
              </a:rPr>
              <a:t>谢谢大家的耐心！</a:t>
            </a:r>
            <a:endParaRPr lang="en-US" altLang="zh-CN" sz="4000" dirty="0" smtClean="0">
              <a:ea typeface="宋体" charset="-122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技术，谈思想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勿在浮沙筑高台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Just Try It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接口比实现重要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落地的规范都是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耍流氓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0">
              <a:buFontTx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431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勿在浮沙筑高台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1" name="Picture 7" descr="C:\Users\zhangdongjin.INTERNAL\Desktop\u=3391760408,3552051411&amp;fm=15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99" y="1196752"/>
            <a:ext cx="3093677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44008" y="1916832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侯捷</a:t>
            </a:r>
            <a:r>
              <a:rPr lang="zh-CN" altLang="en-US" sz="2400" b="1" dirty="0"/>
              <a:t>，</a:t>
            </a:r>
            <a:r>
              <a:rPr lang="zh-CN" altLang="en-US" sz="2400" b="1" dirty="0" smtClean="0"/>
              <a:t>著名码农领袖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著有</a:t>
            </a:r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深入浅出</a:t>
            </a:r>
            <a:r>
              <a:rPr lang="en-US" altLang="zh-CN" sz="2400" b="1" dirty="0" smtClean="0"/>
              <a:t>MFC》</a:t>
            </a:r>
            <a:r>
              <a:rPr lang="zh-CN" altLang="en-US" sz="2400" b="1" dirty="0" smtClean="0"/>
              <a:t>等书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8069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13691E-6 L -0.21666 -0.01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一门极好上手的语言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4400" y="2132856"/>
            <a:ext cx="8229600" cy="3712071"/>
          </a:xfrm>
        </p:spPr>
        <p:txBody>
          <a:bodyPr/>
          <a:lstStyle/>
          <a:p>
            <a:r>
              <a:rPr lang="en-US" altLang="zh-CN" sz="3600" b="1" dirty="0" smtClean="0"/>
              <a:t>PHP</a:t>
            </a:r>
            <a:r>
              <a:rPr lang="zh-CN" altLang="en-US" sz="3600" b="1" dirty="0" smtClean="0"/>
              <a:t>简单，也不简单</a:t>
            </a:r>
            <a:endParaRPr lang="zh-CN" altLang="en-US" sz="3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一道面试题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00  $a = file(‘</a:t>
            </a:r>
            <a:r>
              <a:rPr lang="en-US" altLang="zh-CN" sz="2400" dirty="0" err="1"/>
              <a:t>a</a:t>
            </a:r>
            <a:r>
              <a:rPr lang="en-US" altLang="zh-CN" sz="2400" dirty="0" err="1" smtClean="0"/>
              <a:t>_big_file</a:t>
            </a:r>
            <a:r>
              <a:rPr lang="en-US" altLang="zh-CN" sz="2400" dirty="0" smtClean="0"/>
              <a:t>’);</a:t>
            </a:r>
          </a:p>
          <a:p>
            <a:r>
              <a:rPr lang="en-US" altLang="zh-CN" sz="2400" dirty="0" smtClean="0"/>
              <a:t>01  $b = $a;</a:t>
            </a:r>
          </a:p>
          <a:p>
            <a:r>
              <a:rPr lang="en-US" altLang="zh-CN" sz="2400" dirty="0" smtClean="0"/>
              <a:t>02  $c = &amp;$a;</a:t>
            </a:r>
            <a:endParaRPr lang="zh-CN" altLang="en-US" sz="2400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899592" y="1268760"/>
            <a:ext cx="0" cy="1872208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圆角矩形 7"/>
          <p:cNvSpPr/>
          <p:nvPr/>
        </p:nvSpPr>
        <p:spPr bwMode="auto">
          <a:xfrm>
            <a:off x="6444208" y="2276872"/>
            <a:ext cx="2088232" cy="1080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华文中宋" pitchFamily="2" charset="-122"/>
              </a:rPr>
              <a:t>is_ref:0</a:t>
            </a:r>
          </a:p>
          <a:p>
            <a:pPr marL="0" marR="0" indent="0" algn="l" defTabSz="80645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华文中宋" pitchFamily="2" charset="-122"/>
              </a:rPr>
              <a:t>ref_count:1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  <a:ea typeface="华文中宋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392758" y="1916832"/>
            <a:ext cx="576064" cy="3960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$a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中宋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148064" y="2244784"/>
            <a:ext cx="1101949" cy="532227"/>
          </a:xfrm>
          <a:prstGeom prst="straightConnector1">
            <a:avLst/>
          </a:prstGeom>
          <a:noFill/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圆角矩形 12"/>
          <p:cNvSpPr/>
          <p:nvPr/>
        </p:nvSpPr>
        <p:spPr bwMode="auto">
          <a:xfrm>
            <a:off x="4380021" y="3753036"/>
            <a:ext cx="576064" cy="3960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$b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中宋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79647" y="3140968"/>
            <a:ext cx="1070366" cy="687992"/>
          </a:xfrm>
          <a:prstGeom prst="straightConnector1">
            <a:avLst/>
          </a:prstGeom>
          <a:noFill/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圆角矩形 15"/>
          <p:cNvSpPr/>
          <p:nvPr/>
        </p:nvSpPr>
        <p:spPr bwMode="auto">
          <a:xfrm>
            <a:off x="6444208" y="2276872"/>
            <a:ext cx="2088232" cy="1080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华文中宋" pitchFamily="2" charset="-122"/>
              </a:rPr>
              <a:t>is_ref:0</a:t>
            </a:r>
          </a:p>
          <a:p>
            <a:pPr marL="0" marR="0" indent="0" algn="l" defTabSz="80645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华文中宋" pitchFamily="2" charset="-122"/>
              </a:rPr>
              <a:t>ref_count:2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  <a:ea typeface="华文中宋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5179647" y="5265204"/>
            <a:ext cx="1070366" cy="0"/>
          </a:xfrm>
          <a:prstGeom prst="straightConnector1">
            <a:avLst/>
          </a:prstGeom>
          <a:noFill/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圆角矩形 22"/>
          <p:cNvSpPr/>
          <p:nvPr/>
        </p:nvSpPr>
        <p:spPr bwMode="auto">
          <a:xfrm>
            <a:off x="4380021" y="3753036"/>
            <a:ext cx="576064" cy="3960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$c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中宋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6444208" y="2276872"/>
            <a:ext cx="2088232" cy="1080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华文中宋" pitchFamily="2" charset="-122"/>
              </a:rPr>
              <a:t>is_ref:1</a:t>
            </a:r>
          </a:p>
          <a:p>
            <a:pPr marL="0" marR="0" indent="0" algn="l" defTabSz="80645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华文中宋" pitchFamily="2" charset="-122"/>
              </a:rPr>
              <a:t>ref_count:2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  <a:ea typeface="华文中宋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95536" y="1124744"/>
            <a:ext cx="3600400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中宋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95536" y="1862825"/>
            <a:ext cx="3600400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中宋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93464" y="2609616"/>
            <a:ext cx="3600400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040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2183E-6 L 0.00538 0.1861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29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72988E-6 L -0.00399 0.3411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704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3" grpId="0" animBg="1"/>
      <p:bldP spid="13" grpId="1" animBg="1"/>
      <p:bldP spid="16" grpId="0" animBg="1"/>
      <p:bldP spid="23" grpId="0" animBg="1"/>
      <p:bldP spid="24" grpId="0" animBg="1"/>
      <p:bldP spid="22" grpId="0" animBg="1"/>
      <p:bldP spid="22" grpId="1" animBg="1"/>
      <p:bldP spid="26" grpId="0" animBg="1"/>
      <p:bldP spid="26" grpId="1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一个真实案例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520706" y="1124744"/>
            <a:ext cx="4248472" cy="2425824"/>
          </a:xfrm>
        </p:spPr>
        <p:txBody>
          <a:bodyPr/>
          <a:lstStyle/>
          <a:p>
            <a:pPr>
              <a:lnSpc>
                <a:spcPts val="6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function f($a, $b) {</a:t>
            </a:r>
          </a:p>
          <a:p>
            <a:pPr>
              <a:lnSpc>
                <a:spcPts val="6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…</a:t>
            </a:r>
          </a:p>
          <a:p>
            <a:pPr>
              <a:lnSpc>
                <a:spcPts val="6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6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6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f($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bigArray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count($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bigArray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));</a:t>
            </a:r>
          </a:p>
          <a:p>
            <a:pPr>
              <a:lnSpc>
                <a:spcPts val="6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4027512"/>
            <a:ext cx="4248472" cy="242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6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function f($b,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&amp;$a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lnSpc>
                <a:spcPts val="6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…</a:t>
            </a:r>
          </a:p>
          <a:p>
            <a:pPr>
              <a:lnSpc>
                <a:spcPts val="6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6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6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f(count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($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bigArray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 $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bigArray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ts val="6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6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5798" y="1124744"/>
            <a:ext cx="4248472" cy="242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6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function f(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&amp;$a,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$b) {</a:t>
            </a:r>
          </a:p>
          <a:p>
            <a:pPr>
              <a:lnSpc>
                <a:spcPts val="6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…</a:t>
            </a:r>
          </a:p>
          <a:p>
            <a:pPr>
              <a:lnSpc>
                <a:spcPts val="6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6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6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f($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bigArray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count($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bigArray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));</a:t>
            </a:r>
          </a:p>
          <a:p>
            <a:pPr>
              <a:lnSpc>
                <a:spcPts val="6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6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6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37381" y="4013864"/>
            <a:ext cx="4248472" cy="242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6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function f(&amp;$a, $b) {</a:t>
            </a:r>
          </a:p>
          <a:p>
            <a:pPr>
              <a:lnSpc>
                <a:spcPts val="6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…</a:t>
            </a:r>
          </a:p>
          <a:p>
            <a:pPr>
              <a:lnSpc>
                <a:spcPts val="6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6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count($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bigArray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ts val="6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f($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bigArray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ts val="6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827584" y="3429000"/>
            <a:ext cx="7272808" cy="0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4463988" y="1124744"/>
            <a:ext cx="0" cy="4752528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95936" y="292494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87688" y="292494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87688" y="342900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5936" y="342900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02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uiExpand="1" build="p"/>
      <p:bldP spid="5" grpId="0"/>
      <p:bldP spid="6" grpId="0"/>
      <p:bldP spid="7" grpId="0"/>
      <p:bldP spid="13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你真的懂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吗？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47664" y="3177793"/>
            <a:ext cx="3257258" cy="481608"/>
          </a:xfrm>
        </p:spPr>
        <p:txBody>
          <a:bodyPr/>
          <a:lstStyle/>
          <a:p>
            <a:r>
              <a:rPr lang="en-US" altLang="zh-CN" sz="2800" b="1" dirty="0" err="1" smtClean="0"/>
              <a:t>ZVal</a:t>
            </a:r>
            <a:endParaRPr lang="zh-CN" altLang="en-US" sz="2800" b="1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4283968" y="1196752"/>
            <a:ext cx="3024337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2800" b="1" dirty="0" smtClean="0"/>
              <a:t>Function Call</a:t>
            </a:r>
            <a:endParaRPr lang="zh-CN" altLang="en-US" sz="2800" b="1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5355638" y="2481069"/>
            <a:ext cx="2304257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4400" b="1" dirty="0" smtClean="0"/>
              <a:t>OO</a:t>
            </a:r>
            <a:endParaRPr lang="zh-CN" altLang="en-US" sz="4400" b="1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 bwMode="auto">
          <a:xfrm>
            <a:off x="611559" y="1999957"/>
            <a:ext cx="4104456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3600" b="1" dirty="0" smtClean="0"/>
              <a:t>Request Lifecycle</a:t>
            </a:r>
            <a:endParaRPr lang="zh-CN" altLang="en-US" sz="3600" b="1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 bwMode="auto">
          <a:xfrm>
            <a:off x="622771" y="4829696"/>
            <a:ext cx="3312367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3600" b="1" dirty="0" err="1" smtClean="0"/>
              <a:t>ZendVM</a:t>
            </a:r>
            <a:endParaRPr lang="zh-CN" altLang="en-US" sz="3600" b="1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3923928" y="5589240"/>
            <a:ext cx="3384377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4400" b="1" dirty="0" smtClean="0"/>
              <a:t>Extensions</a:t>
            </a:r>
            <a:endParaRPr lang="zh-CN" altLang="en-US" sz="4400" b="1" dirty="0"/>
          </a:p>
        </p:txBody>
      </p:sp>
      <p:sp>
        <p:nvSpPr>
          <p:cNvPr id="11" name="矩形 10"/>
          <p:cNvSpPr/>
          <p:nvPr/>
        </p:nvSpPr>
        <p:spPr bwMode="auto">
          <a:xfrm rot="20108382">
            <a:off x="2478810" y="3337764"/>
            <a:ext cx="4871797" cy="1080607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180000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>
              <a:lnSpc>
                <a:spcPct val="80000"/>
              </a:lnSpc>
              <a:spcBef>
                <a:spcPct val="50000"/>
              </a:spcBef>
            </a:pPr>
            <a:r>
              <a:rPr lang="en-US" altLang="zh-CN" sz="5400" b="1" dirty="0" err="1" smtClean="0">
                <a:solidFill>
                  <a:srgbClr val="FF0000"/>
                </a:solidFill>
              </a:rPr>
              <a:t>PHPer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的节操</a:t>
            </a:r>
            <a:endParaRPr kumimoji="0" lang="zh-CN" altLang="en-US" sz="5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华文中宋" pitchFamily="2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6643334" y="5070500"/>
            <a:ext cx="2033122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2800" b="1" dirty="0" err="1" smtClean="0"/>
              <a:t>ZendMM</a:t>
            </a:r>
            <a:endParaRPr lang="zh-CN" altLang="en-US" sz="2800" b="1" dirty="0"/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3707904" y="3637263"/>
            <a:ext cx="3257258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2800" b="1" dirty="0" err="1" smtClean="0"/>
              <a:t>HashTable</a:t>
            </a:r>
            <a:endParaRPr lang="zh-CN" altLang="en-US" sz="2800" b="1" dirty="0"/>
          </a:p>
        </p:txBody>
      </p:sp>
      <p:sp>
        <p:nvSpPr>
          <p:cNvPr id="14" name="内容占位符 1"/>
          <p:cNvSpPr txBox="1">
            <a:spLocks/>
          </p:cNvSpPr>
          <p:nvPr/>
        </p:nvSpPr>
        <p:spPr bwMode="auto">
          <a:xfrm>
            <a:off x="5626773" y="4118871"/>
            <a:ext cx="2033122" cy="4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10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87388" indent="-22701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08267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490663" indent="-177800" algn="l" rtl="0" fontAlgn="base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2800" b="1" dirty="0" err="1" smtClean="0"/>
              <a:t>opcode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79709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7" grpId="0"/>
      <p:bldP spid="8" grpId="0"/>
      <p:bldP spid="9" grpId="0"/>
      <p:bldP spid="10" grpId="0"/>
      <p:bldP spid="11" grpId="0" animBg="1"/>
      <p:bldP spid="11" grpId="1" animBg="1"/>
      <p:bldP spid="12" grpId="0" build="p"/>
      <p:bldP spid="13" grpId="0" build="p"/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Just Try It !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C:\Users\zhangdongjin.INTERNAL\Desktop\66eb9826jw1e2xj7li5zx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919" y="1009382"/>
            <a:ext cx="3332162" cy="488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81908"/>
            <a:ext cx="14763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6216" y="3553097"/>
            <a:ext cx="248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不能轻信谣言！</a:t>
            </a:r>
            <a:endParaRPr lang="en-US" altLang="zh-CN" sz="2800" b="1" dirty="0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4168" y="1844824"/>
            <a:ext cx="248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Just try it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574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52451E-6 L -0.19687 -0.0034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" grpId="0"/>
      <p:bldP spid="4" grpId="0"/>
      <p:bldP spid="8" grpId="0"/>
    </p:bldLst>
  </p:timing>
</p:sld>
</file>

<file path=ppt/theme/theme1.xml><?xml version="1.0" encoding="utf-8"?>
<a:theme xmlns:a="http://schemas.openxmlformats.org/drawingml/2006/main" name="1_Sales Template Oct 05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rtlCol="0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vider Slide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2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lnDef>
  </a:objectDefaults>
  <a:extraClrSchemeLst>
    <a:extraClrScheme>
      <a:clrScheme name="2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ivider Slide">
  <a:themeElements>
    <a:clrScheme name="3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3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lnDef>
  </a:objectDefaults>
  <a:extraClrSchemeLst>
    <a:extraClrScheme>
      <a:clrScheme name="3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ivider Slide">
  <a:themeElements>
    <a:clrScheme name="5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5_Divider Slid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lnDef>
  </a:objectDefaults>
  <a:extraClrSchemeLst>
    <a:extraClrScheme>
      <a:clrScheme name="5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Sales Template Oct 05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2_Sales Template Oct 05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lnDef>
  </a:objectDefaults>
  <a:extraClrSchemeLst>
    <a:extraClrScheme>
      <a:clrScheme name="2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RP产品思路简介for UBS</Template>
  <TotalTime>5623</TotalTime>
  <Words>843</Words>
  <Application>Microsoft Office PowerPoint</Application>
  <PresentationFormat>全屏显示(4:3)</PresentationFormat>
  <Paragraphs>227</Paragraphs>
  <Slides>29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1_Sales Template Oct 05</vt:lpstr>
      <vt:lpstr>2_Divider Slide</vt:lpstr>
      <vt:lpstr>3_Divider Slide</vt:lpstr>
      <vt:lpstr>5_Divider Slide</vt:lpstr>
      <vt:lpstr>2_Sales Template Oct 05</vt:lpstr>
      <vt:lpstr>Visio</vt:lpstr>
      <vt:lpstr>这些年做LAMP的几点感悟</vt:lpstr>
      <vt:lpstr>关于我</vt:lpstr>
      <vt:lpstr>不谈技术，谈思想</vt:lpstr>
      <vt:lpstr>勿在浮沙筑高台</vt:lpstr>
      <vt:lpstr>一门极好上手的语言</vt:lpstr>
      <vt:lpstr>一道面试题</vt:lpstr>
      <vt:lpstr>一个真实案例</vt:lpstr>
      <vt:lpstr>你真的懂他吗？</vt:lpstr>
      <vt:lpstr>Just Try It !</vt:lpstr>
      <vt:lpstr>流传最广的谣言</vt:lpstr>
      <vt:lpstr>百科的困境</vt:lpstr>
      <vt:lpstr>解决之道</vt:lpstr>
      <vt:lpstr>知道的决心</vt:lpstr>
      <vt:lpstr>存储先行</vt:lpstr>
      <vt:lpstr>效果</vt:lpstr>
      <vt:lpstr>几点感受</vt:lpstr>
      <vt:lpstr>接口比实现重要</vt:lpstr>
      <vt:lpstr>接口的范畴</vt:lpstr>
      <vt:lpstr>ODP的例子</vt:lpstr>
      <vt:lpstr>ODP核心架构</vt:lpstr>
      <vt:lpstr>ODP日志库</vt:lpstr>
      <vt:lpstr>总结</vt:lpstr>
      <vt:lpstr>不能落地的规范都是耍流氓</vt:lpstr>
      <vt:lpstr>规范的尴尬</vt:lpstr>
      <vt:lpstr>怎么破</vt:lpstr>
      <vt:lpstr>ODP对规范的支持</vt:lpstr>
      <vt:lpstr>Conf库的例子</vt:lpstr>
      <vt:lpstr>总结</vt:lpstr>
      <vt:lpstr>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zhangdongjin</dc:creator>
  <cp:lastModifiedBy>zhangdongjin</cp:lastModifiedBy>
  <cp:revision>252</cp:revision>
  <dcterms:modified xsi:type="dcterms:W3CDTF">2013-07-01T02:49:00Z</dcterms:modified>
</cp:coreProperties>
</file>