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57" r:id="rId4"/>
    <p:sldId id="258" r:id="rId5"/>
    <p:sldId id="282" r:id="rId6"/>
    <p:sldId id="259" r:id="rId7"/>
    <p:sldId id="260" r:id="rId8"/>
    <p:sldId id="261" r:id="rId9"/>
    <p:sldId id="263" r:id="rId10"/>
    <p:sldId id="277" r:id="rId11"/>
    <p:sldId id="272" r:id="rId12"/>
    <p:sldId id="278" r:id="rId13"/>
    <p:sldId id="265" r:id="rId14"/>
    <p:sldId id="279" r:id="rId15"/>
    <p:sldId id="266" r:id="rId16"/>
    <p:sldId id="267" r:id="rId17"/>
    <p:sldId id="268" r:id="rId18"/>
    <p:sldId id="280" r:id="rId19"/>
    <p:sldId id="262" r:id="rId20"/>
    <p:sldId id="276" r:id="rId21"/>
    <p:sldId id="274" r:id="rId22"/>
    <p:sldId id="271" r:id="rId23"/>
    <p:sldId id="264" r:id="rId24"/>
    <p:sldId id="275" r:id="rId25"/>
    <p:sldId id="281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/>
    <p:restoredTop sz="86531"/>
  </p:normalViewPr>
  <p:slideViewPr>
    <p:cSldViewPr snapToGrid="0">
      <p:cViewPr varScale="1">
        <p:scale>
          <a:sx n="110" d="100"/>
          <a:sy n="110" d="100"/>
        </p:scale>
        <p:origin x="504" y="176"/>
      </p:cViewPr>
      <p:guideLst/>
    </p:cSldViewPr>
  </p:slideViewPr>
  <p:outlineViewPr>
    <p:cViewPr>
      <p:scale>
        <a:sx n="33" d="100"/>
        <a:sy n="33" d="100"/>
      </p:scale>
      <p:origin x="0" y="-9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etonUniversity/software_testing.git/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4295669"/>
            <a:ext cx="11896165" cy="1117687"/>
          </a:xfrm>
        </p:spPr>
        <p:txBody>
          <a:bodyPr/>
          <a:lstStyle/>
          <a:p>
            <a:pPr algn="ctr"/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2024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338484" y="51292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git clone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48979-FD95-315B-2461-8197C8DE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136" y="119752"/>
            <a:ext cx="2328559" cy="2346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8A571-908F-93A8-6CB4-05ADA7E2DBF1}"/>
              </a:ext>
            </a:extLst>
          </p:cNvPr>
          <p:cNvSpPr txBox="1"/>
          <p:nvPr/>
        </p:nvSpPr>
        <p:spPr>
          <a:xfrm>
            <a:off x="7513825" y="252384"/>
            <a:ext cx="4666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ahoma" panose="020B0604030504040204" pitchFamily="34" charset="0"/>
              </a:rPr>
              <a:t>https://</a:t>
            </a:r>
            <a:r>
              <a:rPr lang="en-US" sz="1800" dirty="0" err="1">
                <a:effectLst/>
                <a:latin typeface="Tahoma" panose="020B0604030504040204" pitchFamily="34" charset="0"/>
              </a:rPr>
              <a:t>cglink.me</a:t>
            </a:r>
            <a:r>
              <a:rPr lang="en-US" sz="1800" dirty="0">
                <a:effectLst/>
                <a:latin typeface="Tahoma" panose="020B0604030504040204" pitchFamily="34" charset="0"/>
              </a:rPr>
              <a:t>/2gi/c19387791115114258</a:t>
            </a:r>
          </a:p>
          <a:p>
            <a:r>
              <a:rPr lang="en-US" sz="1800" dirty="0">
                <a:effectLst/>
                <a:latin typeface="Tahoma" panose="020B0604030504040204" pitchFamily="34" charset="0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9A718-C1C0-1E97-6078-687074A81DFA}"/>
              </a:ext>
            </a:extLst>
          </p:cNvPr>
          <p:cNvSpPr txBox="1"/>
          <p:nvPr/>
        </p:nvSpPr>
        <p:spPr>
          <a:xfrm>
            <a:off x="338484" y="5865670"/>
            <a:ext cx="105015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On Adroit execute: (to load python virtual environment)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sz="2400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2E75-9E37-F171-2F7F-61A5DD3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Exception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D210-39E4-59B8-8003-BB378111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to test your error handling in unit tests.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File: </a:t>
            </a:r>
            <a:r>
              <a:rPr lang="en-US" dirty="0" err="1"/>
              <a:t>test_geometric_area.py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847A2-3A36-C41A-9713-D6E176156909}"/>
              </a:ext>
            </a:extLst>
          </p:cNvPr>
          <p:cNvSpPr txBox="1"/>
          <p:nvPr/>
        </p:nvSpPr>
        <p:spPr>
          <a:xfrm>
            <a:off x="1391824" y="3685007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test_error_values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with </a:t>
            </a:r>
            <a:r>
              <a:rPr lang="en-US" sz="2400" dirty="0" err="1">
                <a:latin typeface="Courier" pitchFamily="2" charset="0"/>
              </a:rPr>
              <a:t>pytest.raises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(-2)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fixtures to setup and tear down test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def setup():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</a:t>
            </a:r>
            <a:r>
              <a:rPr lang="en-US" sz="2400" dirty="0"/>
              <a:t>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92C7-5B8D-513E-0BD9-B12A69C9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Create and Cleanup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A40A-2CA8-CA42-A5C3-6CB6733DEF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1990509"/>
            <a:ext cx="9613861" cy="570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setup():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 """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and clean up test data</a:t>
            </a:r>
            <a:r>
              <a:rPr lang="en-US" dirty="0"/>
              <a:t>"""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mock_data.generate_test_data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find_people.GPFS_FOLDER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yield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mock_data.delete_temp_directory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test_legal_zipcode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(setup):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people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find_people.find_people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("10036")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(people) == 1</a:t>
            </a:r>
          </a:p>
          <a:p>
            <a:pPr marL="0" indent="0">
              <a:buNone/>
            </a:pP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FEF-DE70-D65F-9F8C-D69BAA3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Mocks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17B72-0F00-CCA8-28AF-E05D098A321B}"/>
              </a:ext>
            </a:extLst>
          </p:cNvPr>
          <p:cNvSpPr txBox="1">
            <a:spLocks/>
          </p:cNvSpPr>
          <p:nvPr/>
        </p:nvSpPr>
        <p:spPr>
          <a:xfrm>
            <a:off x="444794" y="2008909"/>
            <a:ext cx="10747975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Mocking can intercept application code for unit testing purposes.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 the built-in fixture named “mocker” to your test case.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</a:t>
            </a:r>
            <a:r>
              <a:rPr lang="en-US" dirty="0" err="1"/>
              <a:t>mocker.patch</a:t>
            </a:r>
            <a:r>
              <a:rPr lang="en-US" dirty="0"/>
              <a:t> to replace application code with a mock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the application code constructs the </a:t>
            </a:r>
            <a:r>
              <a:rPr lang="en-US" dirty="0" err="1"/>
              <a:t>flask.Response</a:t>
            </a:r>
            <a:r>
              <a:rPr lang="en-US" dirty="0"/>
              <a:t>() we intercept and assert.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A6394-07D3-0950-91DC-E228A78B252B}"/>
              </a:ext>
            </a:extLst>
          </p:cNvPr>
          <p:cNvSpPr txBox="1"/>
          <p:nvPr/>
        </p:nvSpPr>
        <p:spPr>
          <a:xfrm>
            <a:off x="999231" y="3278992"/>
            <a:ext cx="9712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test_lookup_id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(mocker):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(content):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"How many dwarfs are not happy"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"6"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mocker.patch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flask.Response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side_effect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flask_app.get_questions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434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tests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tests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8F9-32CF-98D5-B3A0-D592C651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4C1D-6092-56DC-5F3C-1FC851E8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I do unit testing with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lvl="1"/>
            <a:r>
              <a:rPr lang="en-US" dirty="0" err="1"/>
              <a:t>NBMake</a:t>
            </a:r>
            <a:endParaRPr lang="en-US" dirty="0"/>
          </a:p>
          <a:p>
            <a:pPr lvl="1"/>
            <a:r>
              <a:rPr lang="en-US" dirty="0"/>
              <a:t>Use helper modules and </a:t>
            </a:r>
            <a:r>
              <a:rPr lang="en-US" dirty="0" err="1"/>
              <a:t>pytest</a:t>
            </a:r>
            <a:r>
              <a:rPr lang="en-US" dirty="0"/>
              <a:t> the helper modules</a:t>
            </a:r>
          </a:p>
          <a:p>
            <a:pPr lvl="1"/>
            <a:r>
              <a:rPr lang="en-US" dirty="0"/>
              <a:t>Put various cells in .</a:t>
            </a:r>
            <a:r>
              <a:rPr lang="en-US" dirty="0" err="1"/>
              <a:t>py</a:t>
            </a:r>
            <a:r>
              <a:rPr lang="en-US" dirty="0"/>
              <a:t> files and unit test the files.</a:t>
            </a:r>
          </a:p>
        </p:txBody>
      </p:sp>
    </p:spTree>
    <p:extLst>
      <p:ext uri="{BB962C8B-B14F-4D97-AF65-F5344CB8AC3E}">
        <p14:creationId xmlns:p14="http://schemas.microsoft.com/office/powerpoint/2010/main" val="81906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Library (alterative to </a:t>
            </a:r>
            <a:r>
              <a:rPr lang="en-US" dirty="0" err="1"/>
              <a:t>PyTest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>
                <a:latin typeface="Courier" pitchFamily="2" charset="0"/>
              </a:rPr>
              <a:t>def test_01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 flask requests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execeptions</a:t>
            </a:r>
            <a:r>
              <a:rPr lang="en-US" dirty="0"/>
              <a:t> using </a:t>
            </a:r>
            <a:r>
              <a:rPr lang="en-US" dirty="0" err="1"/>
              <a:t>assertRaises</a:t>
            </a:r>
            <a:r>
              <a:rPr lang="en-US" dirty="0"/>
              <a:t>() from </a:t>
            </a:r>
            <a:r>
              <a:rPr lang="en-US" dirty="0" err="1"/>
              <a:t>TestCase</a:t>
            </a:r>
            <a:r>
              <a:rPr lang="en-US" dirty="0"/>
              <a:t> parent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625-6E9D-8BD6-EF2A-3D3A89B4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Test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85AA-8633-4B1D-638C-C27E92A8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Refers to the practice of writing test BEFORE you write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Writing tests first helps you understand the specification.</a:t>
            </a:r>
          </a:p>
          <a:p>
            <a:r>
              <a:rPr lang="en-US" dirty="0"/>
              <a:t>Writing test to reproduce a bug proves it is fixed by the change.</a:t>
            </a:r>
          </a:p>
          <a:p>
            <a:r>
              <a:rPr lang="en-US" dirty="0"/>
              <a:t>Running tests as you develop lets you fix bugs early (is faster).</a:t>
            </a:r>
          </a:p>
        </p:txBody>
      </p:sp>
    </p:spTree>
    <p:extLst>
      <p:ext uri="{BB962C8B-B14F-4D97-AF65-F5344CB8AC3E}">
        <p14:creationId xmlns:p14="http://schemas.microsoft.com/office/powerpoint/2010/main" val="376764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415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Run tests after create a pull request, before you merge to main.</a:t>
            </a:r>
          </a:p>
          <a:p>
            <a:pPr lvl="1"/>
            <a:r>
              <a:rPr lang="en-US" sz="2400" dirty="0"/>
              <a:t>Run tests after you commit to main.</a:t>
            </a:r>
          </a:p>
          <a:p>
            <a:pPr lvl="1"/>
            <a:r>
              <a:rPr lang="en-US" sz="2400" dirty="0"/>
              <a:t>Developers run tests manually before committing.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66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TDD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make refactoring possible.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676D-4DB6-5781-290B-ED750239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3272-6B9D-8889-A4D0-3892AC6B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23100" cy="43266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900" dirty="0"/>
              <a:t>Opinions on the value of unit testing fall into 3 camps.</a:t>
            </a:r>
            <a:br>
              <a:rPr lang="en-US" sz="2900" dirty="0"/>
            </a:br>
            <a:endParaRPr lang="en-US" sz="2900" dirty="0"/>
          </a:p>
          <a:p>
            <a:pPr lvl="1"/>
            <a:r>
              <a:rPr lang="en-US" sz="2900" dirty="0"/>
              <a:t>The Sceptic</a:t>
            </a:r>
            <a:br>
              <a:rPr lang="en-US" sz="2900" dirty="0"/>
            </a:br>
            <a:r>
              <a:rPr lang="en-US" sz="2600" dirty="0"/>
              <a:t>This seems like a lot of work. I test my code anyway. I’m fine.</a:t>
            </a:r>
            <a:br>
              <a:rPr lang="en-US" sz="2900" dirty="0"/>
            </a:br>
            <a:endParaRPr lang="en-US" sz="2900" dirty="0"/>
          </a:p>
          <a:p>
            <a:pPr lvl="1"/>
            <a:r>
              <a:rPr lang="en-US" sz="2900" dirty="0"/>
              <a:t>The Convert</a:t>
            </a:r>
            <a:br>
              <a:rPr lang="en-US" sz="2900" dirty="0"/>
            </a:br>
            <a:r>
              <a:rPr lang="en-US" sz="2900" dirty="0"/>
              <a:t>This is great. I’m testing every possible scenario.</a:t>
            </a:r>
            <a:br>
              <a:rPr lang="en-US" sz="2900" dirty="0"/>
            </a:br>
            <a:endParaRPr lang="en-US" sz="2900" dirty="0"/>
          </a:p>
          <a:p>
            <a:pPr lvl="1"/>
            <a:r>
              <a:rPr lang="en-US" sz="2900" dirty="0"/>
              <a:t>The Pragmatic</a:t>
            </a:r>
            <a:br>
              <a:rPr lang="en-US" sz="2900" dirty="0"/>
            </a:br>
            <a:r>
              <a:rPr lang="en-US" sz="2900" dirty="0"/>
              <a:t>Unit tests are important. I’m going to start small and grow.</a:t>
            </a:r>
          </a:p>
          <a:p>
            <a:pPr marL="457200" lvl="1" indent="0">
              <a:buNone/>
            </a:pPr>
            <a:br>
              <a:rPr lang="en-US" sz="2400" dirty="0"/>
            </a:b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3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function, module or class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02_pytest</a:t>
            </a:r>
          </a:p>
          <a:p>
            <a:pPr marL="0" indent="0">
              <a:buNone/>
            </a:pPr>
            <a:r>
              <a:rPr lang="en-US" dirty="0"/>
              <a:t>	03_unittest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10402718" cy="447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File: </a:t>
            </a:r>
            <a:r>
              <a:rPr lang="en-US" dirty="0" err="1"/>
              <a:t>test_area.py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with </a:t>
            </a:r>
            <a:r>
              <a:rPr lang="en-US" dirty="0" err="1"/>
              <a:t>pytest</a:t>
            </a:r>
            <a:r>
              <a:rPr lang="en-US" dirty="0"/>
              <a:t> command: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400" dirty="0" err="1"/>
              <a:t>pytest</a:t>
            </a:r>
            <a:r>
              <a:rPr lang="en-US" sz="2400" dirty="0"/>
              <a:t> –s </a:t>
            </a:r>
            <a:r>
              <a:rPr lang="en-US" sz="2400" dirty="0" err="1"/>
              <a:t>test_area.py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469178" y="3323915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math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test_area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(1) = </a:t>
            </a:r>
            <a:r>
              <a:rPr lang="en-US" sz="2400" dirty="0" err="1">
                <a:latin typeface="Courier" pitchFamily="2" charset="0"/>
              </a:rPr>
              <a:t>math.pi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(0) = 0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3375</TotalTime>
  <Words>1835</Words>
  <Application>Microsoft Macintosh PowerPoint</Application>
  <PresentationFormat>Widescreen</PresentationFormat>
  <Paragraphs>288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Menlo</vt:lpstr>
      <vt:lpstr>Tahoma</vt:lpstr>
      <vt:lpstr>Trebuchet MS</vt:lpstr>
      <vt:lpstr>Berlin</vt:lpstr>
      <vt:lpstr>Gotcha! How to Write Software Tests to Improve Code Quality</vt:lpstr>
      <vt:lpstr>Clone GIT Repository For Slides and Examples</vt:lpstr>
      <vt:lpstr>Unit Testing Syllabus (with Examples)</vt:lpstr>
      <vt:lpstr>What is Unit testing?</vt:lpstr>
      <vt:lpstr>Unit Testing Camps</vt:lpstr>
      <vt:lpstr>What is a Unit?</vt:lpstr>
      <vt:lpstr>Questions</vt:lpstr>
      <vt:lpstr>Test Frameworks</vt:lpstr>
      <vt:lpstr>02 PyTest</vt:lpstr>
      <vt:lpstr>02 PyTest Exception Tests</vt:lpstr>
      <vt:lpstr>02 PyTest Fixtures</vt:lpstr>
      <vt:lpstr>02 Pytest Create and Cleanup Test Data</vt:lpstr>
      <vt:lpstr>Mocks</vt:lpstr>
      <vt:lpstr>02 Pytest Mocks</vt:lpstr>
      <vt:lpstr>Where do you put tests?</vt:lpstr>
      <vt:lpstr>Types of Testing</vt:lpstr>
      <vt:lpstr>Test Helpers</vt:lpstr>
      <vt:lpstr>Jupyter Notebooks</vt:lpstr>
      <vt:lpstr>03 UnitTest Library (alterative to PyTest)</vt:lpstr>
      <vt:lpstr>03 Executing Unit test</vt:lpstr>
      <vt:lpstr>03 Unit Test Exceptions</vt:lpstr>
      <vt:lpstr>03 UnitTest setup tearDown</vt:lpstr>
      <vt:lpstr>04 DocTest</vt:lpstr>
      <vt:lpstr>05 C++ Testing</vt:lpstr>
      <vt:lpstr>TDD – Test Driven Design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68</cp:revision>
  <dcterms:created xsi:type="dcterms:W3CDTF">2022-10-19T18:27:53Z</dcterms:created>
  <dcterms:modified xsi:type="dcterms:W3CDTF">2024-03-10T23:44:25Z</dcterms:modified>
</cp:coreProperties>
</file>