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76" r:id="rId10"/>
    <p:sldId id="274" r:id="rId11"/>
    <p:sldId id="271" r:id="rId12"/>
    <p:sldId id="263" r:id="rId13"/>
    <p:sldId id="272" r:id="rId14"/>
    <p:sldId id="264" r:id="rId15"/>
    <p:sldId id="275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6607"/>
  </p:normalViewPr>
  <p:slideViewPr>
    <p:cSldViewPr snapToGrid="0">
      <p:cViewPr varScale="1">
        <p:scale>
          <a:sx n="93" d="100"/>
          <a:sy n="93" d="100"/>
        </p:scale>
        <p:origin x="248" y="352"/>
      </p:cViewPr>
      <p:guideLst/>
    </p:cSldViewPr>
  </p:slideViewPr>
  <p:outlineViewPr>
    <p:cViewPr>
      <p:scale>
        <a:sx n="33" d="100"/>
        <a:sy n="33" d="100"/>
      </p:scale>
      <p:origin x="0" y="-3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A6A60-C693-BC49-85A7-98B318EF45A1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D89F0-D00C-704A-A77B-5E0A27D97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3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1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25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33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47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0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7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8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1/23/23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1/23/23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ncetonUniversity/software_testing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PrincetonUniversity/software_testing.git" TargetMode="External"/><Relationship Id="rId2" Type="http://schemas.openxmlformats.org/officeDocument/2006/relationships/hyperlink" Target="https://github.com/PrincetonUniversity/software_testing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PrincetonUniversity/software_testing.g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4179-0E0D-13CA-EB9E-6EA63D07A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2733709"/>
            <a:ext cx="8672056" cy="1373070"/>
          </a:xfrm>
        </p:spPr>
        <p:txBody>
          <a:bodyPr/>
          <a:lstStyle/>
          <a:p>
            <a:r>
              <a:rPr lang="en-US" sz="4400" dirty="0"/>
              <a:t>Gotcha! How to Write Software Tests to Improve Code 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F011C-3BA0-175B-05AE-7A127763E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Princeton University </a:t>
            </a:r>
            <a:r>
              <a:rPr lang="en-US" dirty="0" err="1"/>
              <a:t>Wintersession</a:t>
            </a:r>
            <a:r>
              <a:rPr lang="en-US" dirty="0"/>
              <a:t> 2023</a:t>
            </a:r>
          </a:p>
          <a:p>
            <a:r>
              <a:rPr lang="en-US" dirty="0"/>
              <a:t>Instructor: Bill Hasling (Princeton RSE Staff)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7745C-1E08-7DC5-90B8-E80AC1B79759}"/>
              </a:ext>
            </a:extLst>
          </p:cNvPr>
          <p:cNvSpPr txBox="1"/>
          <p:nvPr/>
        </p:nvSpPr>
        <p:spPr>
          <a:xfrm>
            <a:off x="0" y="567798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git clone </a:t>
            </a:r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https://github.com/PrincetonUniversity/software_testing.git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718CD-CAEA-60D2-08F1-E823D8FE5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895" y="276624"/>
            <a:ext cx="2311068" cy="2139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5024E7-AD5E-64E6-556F-D6D51B093CA0}"/>
              </a:ext>
            </a:extLst>
          </p:cNvPr>
          <p:cNvSpPr txBox="1"/>
          <p:nvPr/>
        </p:nvSpPr>
        <p:spPr>
          <a:xfrm>
            <a:off x="-460498" y="992330"/>
            <a:ext cx="6172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SCAN THE QR CODE</a:t>
            </a:r>
          </a:p>
          <a:p>
            <a:pPr algn="ctr"/>
            <a:r>
              <a:rPr lang="en-US" sz="2000" dirty="0"/>
              <a:t>And Login with your NET ID to CHECK-IN</a:t>
            </a:r>
          </a:p>
          <a:p>
            <a:pPr algn="ctr"/>
            <a:r>
              <a:rPr lang="en-US" sz="2000" dirty="0"/>
              <a:t>This is the on-line attendance sheet</a:t>
            </a:r>
          </a:p>
        </p:txBody>
      </p:sp>
    </p:spTree>
    <p:extLst>
      <p:ext uri="{BB962C8B-B14F-4D97-AF65-F5344CB8AC3E}">
        <p14:creationId xmlns:p14="http://schemas.microsoft.com/office/powerpoint/2010/main" val="271814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1201-6411-2BA2-AB2D-E793E1C2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Unit Test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253A-E33A-9D73-3284-881AD85B8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387201" cy="932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 is useful to test for error conditions in addition to success conditions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2361F-E3EF-E13E-A690-55F5A4469189}"/>
              </a:ext>
            </a:extLst>
          </p:cNvPr>
          <p:cNvSpPr txBox="1"/>
          <p:nvPr/>
        </p:nvSpPr>
        <p:spPr>
          <a:xfrm>
            <a:off x="1453661" y="3427116"/>
            <a:ext cx="961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unittest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from </a:t>
            </a:r>
            <a:r>
              <a:rPr lang="en-US" sz="2400" dirty="0" err="1">
                <a:latin typeface="Courier" pitchFamily="2" charset="0"/>
              </a:rPr>
              <a:t>bmi</a:t>
            </a:r>
            <a:r>
              <a:rPr lang="en-US" sz="2400" dirty="0">
                <a:latin typeface="Courier" pitchFamily="2" charset="0"/>
              </a:rPr>
              <a:t> import </a:t>
            </a:r>
            <a:r>
              <a:rPr lang="en-US" sz="2400" dirty="0" err="1">
                <a:latin typeface="Courier" pitchFamily="2" charset="0"/>
              </a:rPr>
              <a:t>bmi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class </a:t>
            </a:r>
            <a:r>
              <a:rPr lang="en-US" sz="2400" dirty="0" err="1">
                <a:latin typeface="Courier" pitchFamily="2" charset="0"/>
              </a:rPr>
              <a:t>MyTest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unittest.TestCase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def </a:t>
            </a:r>
            <a:r>
              <a:rPr lang="en-US" sz="2400" dirty="0" err="1">
                <a:latin typeface="Courier" pitchFamily="2" charset="0"/>
              </a:rPr>
              <a:t>test_values</a:t>
            </a:r>
            <a:r>
              <a:rPr lang="en-US" sz="2400" dirty="0">
                <a:latin typeface="Courier" pitchFamily="2" charset="0"/>
              </a:rPr>
              <a:t>(self):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with </a:t>
            </a:r>
            <a:r>
              <a:rPr lang="en-US" sz="2400" dirty="0" err="1">
                <a:latin typeface="Courier" pitchFamily="2" charset="0"/>
              </a:rPr>
              <a:t>self.assertRaises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ValueError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	</a:t>
            </a:r>
            <a:r>
              <a:rPr lang="en-US" sz="2400" dirty="0" err="1">
                <a:latin typeface="Courier" pitchFamily="2" charset="0"/>
              </a:rPr>
              <a:t>bmi</a:t>
            </a:r>
            <a:r>
              <a:rPr lang="en-US" sz="2400" dirty="0">
                <a:latin typeface="Courier" pitchFamily="2" charset="0"/>
              </a:rPr>
              <a:t>(-1, 3)</a:t>
            </a:r>
          </a:p>
        </p:txBody>
      </p:sp>
    </p:spTree>
    <p:extLst>
      <p:ext uri="{BB962C8B-B14F-4D97-AF65-F5344CB8AC3E}">
        <p14:creationId xmlns:p14="http://schemas.microsoft.com/office/powerpoint/2010/main" val="411220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B2AD-B5D4-D217-BB7C-5149AE41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UnitTest</a:t>
            </a:r>
            <a:r>
              <a:rPr lang="en-US" dirty="0"/>
              <a:t> setup </a:t>
            </a:r>
            <a:r>
              <a:rPr lang="en-US" dirty="0" err="1"/>
              <a:t>tearDown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1E43C-8E94-B0ED-1A01-F8E3B543F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15199"/>
            <a:ext cx="9613861" cy="45211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a unit test you can add a method to setup and teardown an environment that runs before/after each test.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Mytest</a:t>
            </a:r>
            <a:r>
              <a:rPr lang="en-US" sz="2400" dirty="0"/>
              <a:t>(</a:t>
            </a:r>
            <a:r>
              <a:rPr lang="en-US" sz="2400" dirty="0" err="1"/>
              <a:t>unittest.TestCase</a:t>
            </a:r>
            <a:r>
              <a:rPr lang="en-US" sz="2400" dirty="0"/>
              <a:t>):</a:t>
            </a:r>
          </a:p>
          <a:p>
            <a:pPr marL="457200" lvl="1" indent="0">
              <a:buNone/>
            </a:pPr>
            <a:r>
              <a:rPr lang="en-US" sz="2400" dirty="0"/>
              <a:t>	def setup(self):</a:t>
            </a:r>
          </a:p>
          <a:p>
            <a:pPr marL="457200" lvl="1" indent="0">
              <a:buNone/>
            </a:pPr>
            <a:r>
              <a:rPr lang="en-US" sz="2400" dirty="0"/>
              <a:t>		”””Run before each test”””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tearDown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“””Run after each test”””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setUpClass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”””Run once before all tests”””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tearDownClass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“””Run once after all tests”””</a:t>
            </a:r>
          </a:p>
        </p:txBody>
      </p:sp>
    </p:spTree>
    <p:extLst>
      <p:ext uri="{BB962C8B-B14F-4D97-AF65-F5344CB8AC3E}">
        <p14:creationId xmlns:p14="http://schemas.microsoft.com/office/powerpoint/2010/main" val="1666096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C8CA-23DC-00F6-9485-97991DED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</a:t>
            </a:r>
            <a:r>
              <a:rPr lang="en-US" dirty="0" err="1"/>
              <a:t>PyTest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3F77E-93E8-297B-19D0-2CEFDBCB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34430"/>
          </a:xfrm>
        </p:spPr>
        <p:txBody>
          <a:bodyPr/>
          <a:lstStyle/>
          <a:p>
            <a:r>
              <a:rPr lang="en-US" dirty="0"/>
              <a:t>Requires “pip install </a:t>
            </a:r>
            <a:r>
              <a:rPr lang="en-US" dirty="0" err="1"/>
              <a:t>pytest</a:t>
            </a:r>
            <a:r>
              <a:rPr lang="en-US" dirty="0"/>
              <a:t>”</a:t>
            </a:r>
          </a:p>
          <a:p>
            <a:r>
              <a:rPr lang="en-US" dirty="0"/>
              <a:t>Can be executed with </a:t>
            </a:r>
            <a:r>
              <a:rPr lang="en-US" dirty="0" err="1"/>
              <a:t>pytest</a:t>
            </a:r>
            <a:r>
              <a:rPr lang="en-US" dirty="0"/>
              <a:t> command line.</a:t>
            </a:r>
          </a:p>
          <a:p>
            <a:r>
              <a:rPr lang="en-US" dirty="0"/>
              <a:t>Tests written with functions. Assertions with python assert().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ED173-C2F9-18B9-8090-CCB1DFE7FA10}"/>
              </a:ext>
            </a:extLst>
          </p:cNvPr>
          <p:cNvSpPr txBox="1"/>
          <p:nvPr/>
        </p:nvSpPr>
        <p:spPr>
          <a:xfrm>
            <a:off x="1289069" y="3869673"/>
            <a:ext cx="9613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pytest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from </a:t>
            </a:r>
            <a:r>
              <a:rPr lang="en-US" sz="2400" dirty="0" err="1">
                <a:latin typeface="Courier" pitchFamily="2" charset="0"/>
              </a:rPr>
              <a:t>myfunc</a:t>
            </a:r>
            <a:r>
              <a:rPr lang="en-US" sz="2400" dirty="0">
                <a:latin typeface="Courier" pitchFamily="2" charset="0"/>
              </a:rPr>
              <a:t> import </a:t>
            </a:r>
            <a:r>
              <a:rPr lang="en-US" sz="2400" dirty="0" err="1">
                <a:latin typeface="Courier" pitchFamily="2" charset="0"/>
              </a:rPr>
              <a:t>my_func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def test01(self):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result = </a:t>
            </a:r>
            <a:r>
              <a:rPr lang="en-US" sz="2400" dirty="0" err="1">
                <a:latin typeface="Courier" pitchFamily="2" charset="0"/>
              </a:rPr>
              <a:t>my_func</a:t>
            </a:r>
            <a:r>
              <a:rPr lang="en-US" sz="2400" dirty="0">
                <a:latin typeface="Courier" pitchFamily="2" charset="0"/>
              </a:rPr>
              <a:t>(0)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assert result==1</a:t>
            </a:r>
          </a:p>
        </p:txBody>
      </p:sp>
    </p:spTree>
    <p:extLst>
      <p:ext uri="{BB962C8B-B14F-4D97-AF65-F5344CB8AC3E}">
        <p14:creationId xmlns:p14="http://schemas.microsoft.com/office/powerpoint/2010/main" val="37615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6EDE-C681-FF0F-08B5-A0FCB45F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</a:t>
            </a:r>
            <a:r>
              <a:rPr lang="en-US" dirty="0" err="1"/>
              <a:t>PyTest</a:t>
            </a:r>
            <a:r>
              <a:rPr lang="en-US" dirty="0"/>
              <a:t> Fixtures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6C7A7-D78B-D59D-350E-215A2F7D7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6735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a </a:t>
            </a:r>
            <a:r>
              <a:rPr lang="en-US" dirty="0" err="1"/>
              <a:t>pytest</a:t>
            </a:r>
            <a:r>
              <a:rPr lang="en-US" dirty="0"/>
              <a:t> testcase you can use fixtures to setup and tear down.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400" dirty="0"/>
              <a:t>@</a:t>
            </a:r>
            <a:r>
              <a:rPr lang="en-US" sz="2400" dirty="0" err="1"/>
              <a:t>pytest.fixture</a:t>
            </a:r>
            <a:r>
              <a:rPr lang="en-US" sz="2400" dirty="0"/>
              <a:t>(autorun=True)</a:t>
            </a:r>
          </a:p>
          <a:p>
            <a:pPr marL="457200" lvl="1" indent="0">
              <a:buNone/>
            </a:pPr>
            <a:r>
              <a:rPr lang="en-US" sz="2400" dirty="0"/>
              <a:t>def </a:t>
            </a:r>
            <a:r>
              <a:rPr lang="en-US" sz="2400" dirty="0" err="1"/>
              <a:t>myenv</a:t>
            </a:r>
            <a:r>
              <a:rPr lang="en-US" sz="2400" dirty="0"/>
              <a:t>():</a:t>
            </a:r>
          </a:p>
          <a:p>
            <a:pPr marL="457200" lvl="1" indent="0">
              <a:buNone/>
            </a:pPr>
            <a:r>
              <a:rPr lang="en-US" sz="2400" dirty="0"/>
              <a:t>	# Setup code before each test</a:t>
            </a:r>
          </a:p>
          <a:p>
            <a:pPr marL="457200" lvl="1" indent="0">
              <a:buNone/>
            </a:pPr>
            <a:r>
              <a:rPr lang="en-US" sz="2400" dirty="0"/>
              <a:t>	yield ”data for test”</a:t>
            </a:r>
          </a:p>
          <a:p>
            <a:pPr marL="457200" lvl="1" indent="0">
              <a:buNone/>
            </a:pPr>
            <a:r>
              <a:rPr lang="en-US" sz="2400" dirty="0"/>
              <a:t>	# cleanup code after each 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def test_1():</a:t>
            </a:r>
          </a:p>
          <a:p>
            <a:pPr marL="0" indent="0">
              <a:buNone/>
            </a:pPr>
            <a:r>
              <a:rPr lang="en-US" dirty="0"/>
              <a:t>	# test case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71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7595-A0D5-A95D-6DE2-B7E34B93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 </a:t>
            </a:r>
            <a:r>
              <a:rPr lang="en-US" dirty="0" err="1"/>
              <a:t>DocTest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477D6-BD6B-FDDE-9085-E3BC21FCE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025976"/>
            <a:ext cx="9613861" cy="450284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Is part of standard python library</a:t>
            </a:r>
          </a:p>
          <a:p>
            <a:r>
              <a:rPr lang="en-US" sz="3400" dirty="0"/>
              <a:t>Tests written with ”””Doc comments in source code”””</a:t>
            </a:r>
          </a:p>
          <a:p>
            <a:r>
              <a:rPr lang="en-US" sz="3400" dirty="0"/>
              <a:t>Assertions written in Doc comments as well.</a:t>
            </a:r>
          </a:p>
          <a:p>
            <a:pPr marL="0" indent="0">
              <a:buNone/>
            </a:pPr>
            <a:r>
              <a:rPr lang="en-US" sz="3400" dirty="0"/>
              <a:t>       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def </a:t>
            </a:r>
            <a:r>
              <a:rPr lang="en-US" sz="2900" b="0" dirty="0" err="1">
                <a:effectLst/>
                <a:latin typeface="Courier" pitchFamily="2" charset="0"/>
              </a:rPr>
              <a:t>add_one</a:t>
            </a:r>
            <a:r>
              <a:rPr lang="en-US" sz="2900" b="0" dirty="0">
                <a:effectLst/>
                <a:latin typeface="Courier" pitchFamily="2" charset="0"/>
              </a:rPr>
              <a:t>(n):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"""Add one to n.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&gt;&gt;&gt; </a:t>
            </a:r>
            <a:r>
              <a:rPr lang="en-US" sz="2900" b="0" dirty="0" err="1">
                <a:effectLst/>
                <a:latin typeface="Courier" pitchFamily="2" charset="0"/>
              </a:rPr>
              <a:t>add_one</a:t>
            </a:r>
            <a:r>
              <a:rPr lang="en-US" sz="2900" b="0" dirty="0">
                <a:effectLst/>
                <a:latin typeface="Courier" pitchFamily="2" charset="0"/>
              </a:rPr>
              <a:t>(3)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4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"""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return n + 1</a:t>
            </a:r>
          </a:p>
          <a:p>
            <a:pPr marL="457200" lvl="1" indent="0">
              <a:buNone/>
            </a:pPr>
            <a:endParaRPr lang="en-US" sz="2900" b="0" dirty="0">
              <a:effectLst/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if __name__ == "__main__":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import </a:t>
            </a:r>
            <a:r>
              <a:rPr lang="en-US" sz="2900" b="0" dirty="0" err="1">
                <a:effectLst/>
                <a:latin typeface="Courier" pitchFamily="2" charset="0"/>
              </a:rPr>
              <a:t>doctest</a:t>
            </a:r>
            <a:endParaRPr lang="en-US" sz="2900" b="0" dirty="0">
              <a:effectLst/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</a:t>
            </a:r>
            <a:r>
              <a:rPr lang="en-US" sz="2900" b="0" dirty="0" err="1">
                <a:effectLst/>
                <a:latin typeface="Courier" pitchFamily="2" charset="0"/>
              </a:rPr>
              <a:t>doctest.testmod</a:t>
            </a:r>
            <a:r>
              <a:rPr lang="en-US" sz="2900" b="0" dirty="0">
                <a:effectLst/>
                <a:latin typeface="Courier" pitchFamily="2" charset="0"/>
              </a:rPr>
              <a:t>()</a:t>
            </a:r>
            <a:endParaRPr lang="en-US" sz="29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6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6664-8BE4-65A1-D9DD-B7A77299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05 C++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96BD5-C477-7FE7-4BEA-9FCB725D4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434" y="2092372"/>
            <a:ext cx="9613861" cy="6972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Boost Test is a Popular Testing Framework for C++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011BF-2B2E-1AE5-C772-7470F25E00E1}"/>
              </a:ext>
            </a:extLst>
          </p:cNvPr>
          <p:cNvSpPr txBox="1"/>
          <p:nvPr/>
        </p:nvSpPr>
        <p:spPr>
          <a:xfrm>
            <a:off x="1919705" y="2531194"/>
            <a:ext cx="7135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#define BOOST_TEST_MODULE My Test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#include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&lt;boost/test/included/</a:t>
            </a:r>
            <a:r>
              <a:rPr lang="en-U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unit_test.hpp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BOOST_AUTO_TEST_CASE(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first_test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int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BOOST_TEST(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BOOST_TEST(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8009C-2A09-68C6-F2C7-4DD46FDB2A1A}"/>
              </a:ext>
            </a:extLst>
          </p:cNvPr>
          <p:cNvSpPr txBox="1"/>
          <p:nvPr/>
        </p:nvSpPr>
        <p:spPr>
          <a:xfrm>
            <a:off x="472503" y="5023835"/>
            <a:ext cx="105047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g++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test_file.cpp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./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Running 1 test case...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test_file.cpp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(8): error: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first_test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check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2 has failed [1 != 2]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*** 1 failure is detected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the test module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"My Test"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2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9AD9-672C-A2D1-FA72-61197115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6C43-62D7-4038-7910-C54F82FDE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Problem:</a:t>
            </a:r>
          </a:p>
          <a:p>
            <a:pPr marL="0" indent="0">
              <a:buNone/>
            </a:pPr>
            <a:r>
              <a:rPr lang="en-US" dirty="0"/>
              <a:t>	How do you write unit tests when your code…</a:t>
            </a:r>
          </a:p>
          <a:p>
            <a:pPr marL="0" indent="0">
              <a:buNone/>
            </a:pPr>
            <a:r>
              <a:rPr lang="en-US" dirty="0"/>
              <a:t>		* Reads and writes from a database.</a:t>
            </a:r>
          </a:p>
          <a:p>
            <a:pPr marL="0" indent="0">
              <a:buNone/>
            </a:pPr>
            <a:r>
              <a:rPr lang="en-US" dirty="0"/>
              <a:t>		* Reads or writes to a GPFS file on a specific server.</a:t>
            </a:r>
          </a:p>
          <a:p>
            <a:pPr marL="0" indent="0">
              <a:buNone/>
            </a:pPr>
            <a:r>
              <a:rPr lang="en-US" dirty="0"/>
              <a:t>		* Makes API calls to an external server.</a:t>
            </a:r>
          </a:p>
          <a:p>
            <a:pPr marL="0" indent="0">
              <a:buNone/>
            </a:pPr>
            <a:r>
              <a:rPr lang="en-US" dirty="0"/>
              <a:t>		* Makes calls to other complex packages.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Mocks to the rescue!</a:t>
            </a:r>
          </a:p>
        </p:txBody>
      </p:sp>
    </p:spTree>
    <p:extLst>
      <p:ext uri="{BB962C8B-B14F-4D97-AF65-F5344CB8AC3E}">
        <p14:creationId xmlns:p14="http://schemas.microsoft.com/office/powerpoint/2010/main" val="418951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1030-15CE-F6DC-C139-A0BC21ED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you put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DF6C-77B2-3C85-BF8F-0ADD6D39A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248234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 universally agreed upon right answer</a:t>
            </a:r>
          </a:p>
          <a:p>
            <a:pPr marL="0" indent="0">
              <a:buNone/>
            </a:pPr>
            <a:r>
              <a:rPr lang="en-US" dirty="0"/>
              <a:t>Common Conventions</a:t>
            </a:r>
          </a:p>
          <a:p>
            <a:pPr marL="0" indent="0">
              <a:buNone/>
            </a:pPr>
            <a:r>
              <a:rPr lang="en-US" dirty="0"/>
              <a:t>	(a) In directory with code</a:t>
            </a:r>
          </a:p>
          <a:p>
            <a:pPr marL="1371600" lvl="3" indent="0">
              <a:buNone/>
            </a:pPr>
            <a:r>
              <a:rPr lang="en-US" sz="2000" dirty="0"/>
              <a:t>Advantage – test moves with code, easy to find tests</a:t>
            </a:r>
          </a:p>
          <a:p>
            <a:pPr marL="1371600" lvl="3" indent="0">
              <a:buNone/>
            </a:pPr>
            <a:r>
              <a:rPr lang="en-US" sz="2000" dirty="0"/>
              <a:t>Disadvantage – tests clutter up code directory, tests shipped with code</a:t>
            </a:r>
          </a:p>
          <a:p>
            <a:pPr marL="914400" lvl="2" indent="0">
              <a:buNone/>
            </a:pPr>
            <a:r>
              <a:rPr lang="en-US" sz="2200" dirty="0"/>
              <a:t>(b) In a tests directory with parallel structure with project root </a:t>
            </a:r>
            <a:r>
              <a:rPr lang="en-US" sz="2200" dirty="0" err="1"/>
              <a:t>dir</a:t>
            </a:r>
            <a:endParaRPr lang="en-US" sz="2200" dirty="0"/>
          </a:p>
          <a:p>
            <a:pPr marL="914400" lvl="2" indent="0">
              <a:buNone/>
            </a:pPr>
            <a:r>
              <a:rPr lang="en-US" sz="2200" dirty="0"/>
              <a:t>     Advantage – test separated from code, not shipped with code</a:t>
            </a:r>
          </a:p>
          <a:p>
            <a:pPr marL="914400" lvl="2" indent="0">
              <a:buNone/>
            </a:pPr>
            <a:r>
              <a:rPr lang="en-US" sz="2200" dirty="0"/>
              <a:t>     Disadvantage – harder to find tests. May have to append </a:t>
            </a:r>
            <a:r>
              <a:rPr lang="en-US" sz="2200" dirty="0" err="1"/>
              <a:t>sys.path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515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CA41-DF85-0C57-8B32-D4D433B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4459D-194F-7248-D445-89BFF0C20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  <a:p>
            <a:r>
              <a:rPr lang="en-US" dirty="0"/>
              <a:t>Integration Tests</a:t>
            </a:r>
          </a:p>
          <a:p>
            <a:r>
              <a:rPr lang="en-US" dirty="0"/>
              <a:t>System Tests</a:t>
            </a:r>
          </a:p>
          <a:p>
            <a:r>
              <a:rPr lang="en-US" dirty="0"/>
              <a:t>Regression Tests</a:t>
            </a:r>
          </a:p>
          <a:p>
            <a:r>
              <a:rPr lang="en-US" dirty="0"/>
              <a:t>Negative tests</a:t>
            </a:r>
          </a:p>
          <a:p>
            <a:r>
              <a:rPr lang="en-US" dirty="0"/>
              <a:t>Non-Functional Tests (performance, security, scalability,…)</a:t>
            </a:r>
          </a:p>
          <a:p>
            <a:r>
              <a:rPr lang="en-US" dirty="0"/>
              <a:t>Test Coverage Criteria</a:t>
            </a:r>
          </a:p>
        </p:txBody>
      </p:sp>
    </p:spTree>
    <p:extLst>
      <p:ext uri="{BB962C8B-B14F-4D97-AF65-F5344CB8AC3E}">
        <p14:creationId xmlns:p14="http://schemas.microsoft.com/office/powerpoint/2010/main" val="48429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1F1D-1A4C-9252-5800-FF2E9981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Helpers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E228C-AB6F-CBBD-EC3D-2CB40CF3F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03375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Goal – Tests should be small and fast.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Problem:</a:t>
            </a:r>
          </a:p>
          <a:p>
            <a:pPr marL="0" indent="0">
              <a:buNone/>
            </a:pPr>
            <a:r>
              <a:rPr lang="en-US" dirty="0"/>
              <a:t>	What happens when it is complicated to setup a test environment.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	Create utility classes or functions to help setup test environments.</a:t>
            </a:r>
          </a:p>
          <a:p>
            <a:pPr marL="0" indent="0">
              <a:buNone/>
            </a:pPr>
            <a:r>
              <a:rPr lang="en-US" dirty="0"/>
              <a:t>	Share utility package with test cases.</a:t>
            </a:r>
          </a:p>
        </p:txBody>
      </p:sp>
    </p:spTree>
    <p:extLst>
      <p:ext uri="{BB962C8B-B14F-4D97-AF65-F5344CB8AC3E}">
        <p14:creationId xmlns:p14="http://schemas.microsoft.com/office/powerpoint/2010/main" val="149339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A25BD-ADC2-9F60-7AF0-89AA4B2A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Syllabus</a:t>
            </a:r>
            <a:br>
              <a:rPr lang="en-US" dirty="0"/>
            </a:br>
            <a:r>
              <a:rPr lang="en-US" dirty="0"/>
              <a:t>(with Examples)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9769-6211-B2A6-9FA1-993D82B9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Unit Testing in Various Python Frameworks</a:t>
            </a:r>
          </a:p>
          <a:p>
            <a:pPr lvl="1"/>
            <a:r>
              <a:rPr lang="en-US" dirty="0" err="1"/>
              <a:t>Unittest</a:t>
            </a:r>
            <a:endParaRPr lang="en-US" dirty="0"/>
          </a:p>
          <a:p>
            <a:pPr lvl="1"/>
            <a:r>
              <a:rPr lang="en-US" dirty="0" err="1"/>
              <a:t>Pytest</a:t>
            </a:r>
            <a:endParaRPr lang="en-US" dirty="0"/>
          </a:p>
          <a:p>
            <a:pPr lvl="1"/>
            <a:r>
              <a:rPr lang="en-US" dirty="0" err="1"/>
              <a:t>DocTest</a:t>
            </a:r>
            <a:endParaRPr lang="en-US" dirty="0"/>
          </a:p>
          <a:p>
            <a:pPr lvl="1"/>
            <a:r>
              <a:rPr lang="en-US" dirty="0"/>
              <a:t>Other computer languages</a:t>
            </a:r>
          </a:p>
          <a:p>
            <a:r>
              <a:rPr lang="en-US" dirty="0"/>
              <a:t>Mocking</a:t>
            </a:r>
          </a:p>
          <a:p>
            <a:r>
              <a:rPr lang="en-US" dirty="0"/>
              <a:t>Types of Testing</a:t>
            </a:r>
          </a:p>
        </p:txBody>
      </p:sp>
    </p:spTree>
    <p:extLst>
      <p:ext uri="{BB962C8B-B14F-4D97-AF65-F5344CB8AC3E}">
        <p14:creationId xmlns:p14="http://schemas.microsoft.com/office/powerpoint/2010/main" val="3529525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545-6FA8-C91A-FCC4-AAB0B775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45834-C049-7179-9280-BB2B0F24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15498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When to run tests?</a:t>
            </a:r>
          </a:p>
          <a:p>
            <a:pPr lvl="1"/>
            <a:r>
              <a:rPr lang="en-US" sz="2400" dirty="0"/>
              <a:t>Manually run tests after you make changes.</a:t>
            </a:r>
          </a:p>
          <a:p>
            <a:pPr lvl="1"/>
            <a:r>
              <a:rPr lang="en-US" sz="2400" dirty="0"/>
              <a:t>Write tests to replicate a bug and run test before you fix the bug.</a:t>
            </a:r>
          </a:p>
          <a:p>
            <a:pPr lvl="1"/>
            <a:r>
              <a:rPr lang="en-US" sz="2400" dirty="0"/>
              <a:t>Run all tests before you release or commit code.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r>
              <a:rPr lang="en-US" sz="2800" dirty="0"/>
              <a:t>Continuous Integration</a:t>
            </a:r>
          </a:p>
          <a:p>
            <a:pPr lvl="1"/>
            <a:r>
              <a:rPr lang="en-US" sz="2400" dirty="0"/>
              <a:t>Jenkins, GitHub Actions, Circle CI, ….</a:t>
            </a:r>
          </a:p>
          <a:p>
            <a:pPr lvl="1"/>
            <a:r>
              <a:rPr lang="en-US" sz="2400" dirty="0"/>
              <a:t>Tools to automate the build and release of your project.</a:t>
            </a:r>
          </a:p>
          <a:p>
            <a:pPr lvl="1"/>
            <a:r>
              <a:rPr lang="en-US" sz="2400" dirty="0"/>
              <a:t>Can run your unit tests to validate before a release.</a:t>
            </a:r>
          </a:p>
        </p:txBody>
      </p:sp>
    </p:spTree>
    <p:extLst>
      <p:ext uri="{BB962C8B-B14F-4D97-AF65-F5344CB8AC3E}">
        <p14:creationId xmlns:p14="http://schemas.microsoft.com/office/powerpoint/2010/main" val="466547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E1C3-D64C-7DF6-AC08-417C3A2F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EDA2-F5B8-476D-94C6-5094D6D6B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7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Any other questions?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 out and write great code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FILL OUT EVALUTION FORMS. Put in BOX before you leave!</a:t>
            </a:r>
          </a:p>
          <a:p>
            <a:pPr marL="0" indent="0">
              <a:buNone/>
            </a:pPr>
            <a:r>
              <a:rPr lang="en-US" dirty="0"/>
              <a:t>Reminder: The next talk on “Software Quality Assurance Tooling” in this room right after and is related and useful too.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2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D287-EA3E-BB81-91C5-7A627B55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GIT Repository For Slides 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1859C-49C0-2DD5-94A0-05955D10B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27" y="2092036"/>
            <a:ext cx="11734800" cy="476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Clone Public Repo</a:t>
            </a:r>
          </a:p>
          <a:p>
            <a:pPr marL="0" indent="0">
              <a:buNone/>
            </a:pPr>
            <a:r>
              <a:rPr lang="en-US" dirty="0"/>
              <a:t>  git clone </a:t>
            </a:r>
            <a:r>
              <a:rPr lang="en-US" dirty="0">
                <a:hlinkClick r:id="rId2"/>
              </a:rPr>
              <a:t>https://github.com/PrincetonUniversity/software_testing.git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 SSH</a:t>
            </a:r>
          </a:p>
          <a:p>
            <a:pPr marL="0" indent="0">
              <a:buNone/>
            </a:pPr>
            <a:r>
              <a:rPr lang="en-US" dirty="0"/>
              <a:t>  git clone	</a:t>
            </a:r>
            <a:r>
              <a:rPr lang="en-US" dirty="0">
                <a:hlinkClick r:id="rId3"/>
              </a:rPr>
              <a:t>git@github.com:PrincetonUniversity/software_testing.git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Slides in Root Folder *.pptx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On Adroit execute: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0" dirty="0">
                <a:effectLst/>
                <a:latin typeface="Menlo" panose="020B0609030804020204" pitchFamily="49" charset="0"/>
              </a:rPr>
              <a:t>module load anaconda3/2022.5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Menlo" panose="020B0609030804020204" pitchFamily="49" charset="0"/>
              </a:rPr>
              <a:t>On laptop: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</a:rPr>
              <a:t>	python –m pip install </a:t>
            </a:r>
            <a:r>
              <a:rPr lang="en-US" dirty="0" err="1">
                <a:latin typeface="Menlo" panose="020B0609030804020204" pitchFamily="49" charset="0"/>
              </a:rPr>
              <a:t>pytest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pytest</a:t>
            </a:r>
            <a:r>
              <a:rPr lang="en-US" dirty="0">
                <a:latin typeface="Menlo" panose="020B0609030804020204" pitchFamily="49" charset="0"/>
              </a:rPr>
              <a:t>-mock</a:t>
            </a:r>
            <a:endParaRPr lang="en-US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61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A177-62EE-54A9-7F91-62727B9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FEDD-45FE-EEC9-0DB0-F5D409DD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49679" cy="3599316"/>
          </a:xfrm>
        </p:spPr>
        <p:txBody>
          <a:bodyPr/>
          <a:lstStyle/>
          <a:p>
            <a:r>
              <a:rPr lang="en-US" dirty="0"/>
              <a:t>Verification that code works correctly</a:t>
            </a:r>
          </a:p>
          <a:p>
            <a:pPr lvl="1"/>
            <a:r>
              <a:rPr lang="en-US" dirty="0"/>
              <a:t>This shows what works (provides confidence in code).</a:t>
            </a:r>
          </a:p>
          <a:p>
            <a:pPr lvl="1"/>
            <a:r>
              <a:rPr lang="en-US" dirty="0"/>
              <a:t>This does not mean there are no bugs in the code (that it impossible).</a:t>
            </a:r>
          </a:p>
          <a:p>
            <a:pPr lvl="1"/>
            <a:r>
              <a:rPr lang="en-US" dirty="0"/>
              <a:t>But it does provide evidence of what works.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Benefits</a:t>
            </a:r>
          </a:p>
          <a:p>
            <a:r>
              <a:rPr lang="en-US" dirty="0"/>
              <a:t>Unit tests make debugging easier.</a:t>
            </a:r>
          </a:p>
          <a:p>
            <a:r>
              <a:rPr lang="en-US" dirty="0"/>
              <a:t>Unit tests increase the quality of your code.</a:t>
            </a:r>
          </a:p>
          <a:p>
            <a:r>
              <a:rPr lang="en-US" dirty="0"/>
              <a:t>Unit tests can help you evaluate your code structure and design choices.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4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2DDA-C88E-49A6-3226-2C4A8D16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Unit?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4A648-A74E-C083-B3C6-B7AEE780B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906433" cy="3985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unit is a function, module or class that can be invoked and tested independently.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 Structure - All tests do the following (some steps optional)</a:t>
            </a:r>
          </a:p>
          <a:p>
            <a:pPr lvl="1"/>
            <a:r>
              <a:rPr lang="en-US" dirty="0"/>
              <a:t>Setup the environment for the test</a:t>
            </a:r>
          </a:p>
          <a:p>
            <a:pPr lvl="1"/>
            <a:r>
              <a:rPr lang="en-US" dirty="0"/>
              <a:t>Invoke the item to be tested with test arguments</a:t>
            </a:r>
          </a:p>
          <a:p>
            <a:pPr lvl="1"/>
            <a:r>
              <a:rPr lang="en-US" dirty="0"/>
              <a:t>Verify expected results</a:t>
            </a:r>
          </a:p>
          <a:p>
            <a:pPr lvl="1"/>
            <a:r>
              <a:rPr lang="en-US" dirty="0"/>
              <a:t>Clean up the environment of the test.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unit must be unit testable.</a:t>
            </a:r>
          </a:p>
        </p:txBody>
      </p:sp>
    </p:spTree>
    <p:extLst>
      <p:ext uri="{BB962C8B-B14F-4D97-AF65-F5344CB8AC3E}">
        <p14:creationId xmlns:p14="http://schemas.microsoft.com/office/powerpoint/2010/main" val="367208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DF1D-D062-2654-8715-B4E37AE3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6B7F-85EE-A154-22A1-5D13101FE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examples of a testing unit?</a:t>
            </a:r>
          </a:p>
          <a:p>
            <a:r>
              <a:rPr lang="en-US" dirty="0"/>
              <a:t>Do complete unit tests mean there are no bugs in the code?</a:t>
            </a:r>
          </a:p>
          <a:p>
            <a:r>
              <a:rPr lang="en-US" dirty="0"/>
              <a:t>Does writing test cases slow down development?</a:t>
            </a:r>
          </a:p>
          <a:p>
            <a:r>
              <a:rPr lang="en-US" dirty="0"/>
              <a:t>Should there be test code for test code?</a:t>
            </a:r>
          </a:p>
          <a:p>
            <a:r>
              <a:rPr lang="en-US" dirty="0"/>
              <a:t>What does it mean when a test fails?</a:t>
            </a:r>
          </a:p>
          <a:p>
            <a:r>
              <a:rPr lang="en-US" dirty="0"/>
              <a:t>Can tests improve your code design?</a:t>
            </a:r>
          </a:p>
          <a:p>
            <a:r>
              <a:rPr lang="en-US" dirty="0"/>
              <a:t>What can it mean to “setup the environment for a test”?</a:t>
            </a:r>
          </a:p>
          <a:p>
            <a:r>
              <a:rPr lang="en-US" dirty="0"/>
              <a:t>What can it mean when it is difficult to write tests?</a:t>
            </a:r>
          </a:p>
        </p:txBody>
      </p:sp>
    </p:spTree>
    <p:extLst>
      <p:ext uri="{BB962C8B-B14F-4D97-AF65-F5344CB8AC3E}">
        <p14:creationId xmlns:p14="http://schemas.microsoft.com/office/powerpoint/2010/main" val="368228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F9B3-62D5-D56C-54C8-0A67518F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Test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CD90F-E5F8-4587-E9EA-4F8EEA2CA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0959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 let’s play with some examples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clone </a:t>
            </a:r>
            <a:r>
              <a:rPr lang="en-US" dirty="0">
                <a:hlinkClick r:id="rId3"/>
              </a:rPr>
              <a:t>git@github.com:PrincetonUniversity/software_testing.git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02_unittest</a:t>
            </a:r>
          </a:p>
          <a:p>
            <a:pPr marL="0" indent="0">
              <a:buNone/>
            </a:pPr>
            <a:r>
              <a:rPr lang="en-US" dirty="0"/>
              <a:t>	03_pytest</a:t>
            </a:r>
          </a:p>
          <a:p>
            <a:pPr marL="0" indent="0">
              <a:buNone/>
            </a:pPr>
            <a:r>
              <a:rPr lang="en-US" dirty="0"/>
              <a:t>	04_doctest</a:t>
            </a:r>
          </a:p>
          <a:p>
            <a:pPr marL="0" indent="0">
              <a:buNone/>
            </a:pPr>
            <a:r>
              <a:rPr lang="en-US" dirty="0"/>
              <a:t>	05_c++</a:t>
            </a:r>
          </a:p>
        </p:txBody>
      </p:sp>
    </p:spTree>
    <p:extLst>
      <p:ext uri="{BB962C8B-B14F-4D97-AF65-F5344CB8AC3E}">
        <p14:creationId xmlns:p14="http://schemas.microsoft.com/office/powerpoint/2010/main" val="268162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442C-6E89-FEEF-9CEF-8696D003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UnitTest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A9E2C-28A8-5F3C-9F92-1975E96B3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69" y="2018829"/>
            <a:ext cx="9613861" cy="12547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 part of standard python library.</a:t>
            </a:r>
          </a:p>
          <a:p>
            <a:r>
              <a:rPr lang="en-US" dirty="0"/>
              <a:t>Tests written with python Classes.</a:t>
            </a:r>
          </a:p>
          <a:p>
            <a:r>
              <a:rPr lang="en-US" dirty="0"/>
              <a:t>Assertions with methods from </a:t>
            </a:r>
            <a:r>
              <a:rPr lang="en-US" dirty="0" err="1"/>
              <a:t>TestCase</a:t>
            </a:r>
            <a:r>
              <a:rPr lang="en-US" dirty="0"/>
              <a:t> class.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E618A-4C2A-6A9A-8455-DC4AF139EF51}"/>
              </a:ext>
            </a:extLst>
          </p:cNvPr>
          <p:cNvSpPr txBox="1"/>
          <p:nvPr/>
        </p:nvSpPr>
        <p:spPr>
          <a:xfrm>
            <a:off x="1453661" y="3427116"/>
            <a:ext cx="961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unittest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from </a:t>
            </a:r>
            <a:r>
              <a:rPr lang="en-US" sz="2400" dirty="0" err="1">
                <a:latin typeface="Courier" pitchFamily="2" charset="0"/>
              </a:rPr>
              <a:t>myfunc</a:t>
            </a:r>
            <a:r>
              <a:rPr lang="en-US" sz="2400" dirty="0">
                <a:latin typeface="Courier" pitchFamily="2" charset="0"/>
              </a:rPr>
              <a:t> import </a:t>
            </a:r>
            <a:r>
              <a:rPr lang="en-US" sz="2400" dirty="0" err="1">
                <a:latin typeface="Courier" pitchFamily="2" charset="0"/>
              </a:rPr>
              <a:t>my_func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class </a:t>
            </a:r>
            <a:r>
              <a:rPr lang="en-US" sz="2400" dirty="0" err="1">
                <a:latin typeface="Courier" pitchFamily="2" charset="0"/>
              </a:rPr>
              <a:t>MyTest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unittest.TestCase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def test01(self):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result = </a:t>
            </a:r>
            <a:r>
              <a:rPr lang="en-US" sz="2400" dirty="0" err="1">
                <a:latin typeface="Courier" pitchFamily="2" charset="0"/>
              </a:rPr>
              <a:t>my_func</a:t>
            </a:r>
            <a:r>
              <a:rPr lang="en-US" sz="2400" dirty="0">
                <a:latin typeface="Courier" pitchFamily="2" charset="0"/>
              </a:rPr>
              <a:t>(0)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</a:t>
            </a:r>
            <a:r>
              <a:rPr lang="en-US" sz="2400" dirty="0" err="1">
                <a:latin typeface="Courier" pitchFamily="2" charset="0"/>
              </a:rPr>
              <a:t>self.assertEqual</a:t>
            </a:r>
            <a:r>
              <a:rPr lang="en-US" sz="2400" dirty="0">
                <a:latin typeface="Courier" pitchFamily="2" charset="0"/>
              </a:rPr>
              <a:t>(1, result)</a:t>
            </a:r>
          </a:p>
        </p:txBody>
      </p:sp>
    </p:spTree>
    <p:extLst>
      <p:ext uri="{BB962C8B-B14F-4D97-AF65-F5344CB8AC3E}">
        <p14:creationId xmlns:p14="http://schemas.microsoft.com/office/powerpoint/2010/main" val="30101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F478-6F99-D45F-AB47-B407C21C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4E9D1-F822-1238-D8B5-01D1A3616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50472"/>
            <a:ext cx="9613861" cy="4655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several ways to execute a unit test:</a:t>
            </a:r>
          </a:p>
          <a:p>
            <a:pPr marL="0" indent="0">
              <a:buNone/>
            </a:pPr>
            <a:r>
              <a:rPr lang="en-US" dirty="0"/>
              <a:t>	$ python –m </a:t>
            </a:r>
            <a:r>
              <a:rPr lang="en-US" dirty="0" err="1"/>
              <a:t>unittest</a:t>
            </a:r>
            <a:r>
              <a:rPr lang="en-US" dirty="0"/>
              <a:t> </a:t>
            </a:r>
            <a:r>
              <a:rPr lang="en-US" dirty="0" err="1"/>
              <a:t>test_circle_area.py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$ python </a:t>
            </a:r>
            <a:r>
              <a:rPr lang="en-US" dirty="0" err="1"/>
              <a:t>test_circle_area.py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$ </a:t>
            </a:r>
            <a:r>
              <a:rPr lang="en-US" dirty="0" err="1"/>
              <a:t>pytest</a:t>
            </a:r>
            <a:r>
              <a:rPr lang="en-US" dirty="0"/>
              <a:t> </a:t>
            </a:r>
            <a:r>
              <a:rPr lang="en-US" dirty="0" err="1"/>
              <a:t>test_circle_area.py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run a test suite with:</a:t>
            </a:r>
          </a:p>
          <a:p>
            <a:pPr marL="0" indent="0">
              <a:buNone/>
            </a:pPr>
            <a:r>
              <a:rPr lang="en-US" dirty="0"/>
              <a:t>	$ python –m </a:t>
            </a:r>
            <a:r>
              <a:rPr lang="en-US" dirty="0" err="1"/>
              <a:t>unittest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$ </a:t>
            </a:r>
            <a:r>
              <a:rPr lang="en-US" dirty="0" err="1"/>
              <a:t>pytest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5549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2877</TotalTime>
  <Words>1366</Words>
  <Application>Microsoft Macintosh PowerPoint</Application>
  <PresentationFormat>Widescreen</PresentationFormat>
  <Paragraphs>217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</vt:lpstr>
      <vt:lpstr>Menlo</vt:lpstr>
      <vt:lpstr>Trebuchet MS</vt:lpstr>
      <vt:lpstr>Berlin</vt:lpstr>
      <vt:lpstr>Gotcha! How to Write Software Tests to Improve Code Quality</vt:lpstr>
      <vt:lpstr>Unit Testing Syllabus (with Examples)</vt:lpstr>
      <vt:lpstr>Clone GIT Repository For Slides and Examples</vt:lpstr>
      <vt:lpstr>What is Unit testing?</vt:lpstr>
      <vt:lpstr>What is a Unit?</vt:lpstr>
      <vt:lpstr>Questions</vt:lpstr>
      <vt:lpstr>Python Test Libraries</vt:lpstr>
      <vt:lpstr>02 UnitTest</vt:lpstr>
      <vt:lpstr>Executing Unit test</vt:lpstr>
      <vt:lpstr>02 Unit Test Exceptions</vt:lpstr>
      <vt:lpstr>02 UnitTest setup tearDown</vt:lpstr>
      <vt:lpstr>03 PyTest</vt:lpstr>
      <vt:lpstr>03 PyTest Fixtures</vt:lpstr>
      <vt:lpstr>04 DocTest</vt:lpstr>
      <vt:lpstr>05 C++ Testing</vt:lpstr>
      <vt:lpstr>Mocks</vt:lpstr>
      <vt:lpstr>Where do you put tests?</vt:lpstr>
      <vt:lpstr>Types of Testing</vt:lpstr>
      <vt:lpstr>Test Helpers</vt:lpstr>
      <vt:lpstr>Continuous Integration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Unit Testing</dc:title>
  <dc:creator>William M. Hasling</dc:creator>
  <cp:lastModifiedBy>William M. Hasling</cp:lastModifiedBy>
  <cp:revision>34</cp:revision>
  <dcterms:created xsi:type="dcterms:W3CDTF">2022-10-19T18:27:53Z</dcterms:created>
  <dcterms:modified xsi:type="dcterms:W3CDTF">2023-01-23T17:02:29Z</dcterms:modified>
</cp:coreProperties>
</file>